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21" r:id="rId2"/>
    <p:sldId id="741" r:id="rId3"/>
    <p:sldId id="740" r:id="rId4"/>
    <p:sldId id="742" r:id="rId5"/>
    <p:sldId id="743" r:id="rId6"/>
    <p:sldId id="720" r:id="rId7"/>
    <p:sldId id="653" r:id="rId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A84C"/>
    <a:srgbClr val="00CC00"/>
    <a:srgbClr val="0033CC"/>
    <a:srgbClr val="0000FF"/>
    <a:srgbClr val="FF9900"/>
    <a:srgbClr val="FFCC00"/>
    <a:srgbClr val="000058"/>
    <a:srgbClr val="00006C"/>
    <a:srgbClr val="00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73" autoAdjust="0"/>
  </p:normalViewPr>
  <p:slideViewPr>
    <p:cSldViewPr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1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1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1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86C7EA7C-A747-4986-9205-AB9C08700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B7D56-C39F-4F15-8848-8431BA4F880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/46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687E-730D-4536-981E-A4B222F4C70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5C140-5EA7-4EF7-8F2A-A91FE61727B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C5D04-5936-4BD1-B5A7-8C2108823C7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1052513"/>
            <a:ext cx="82359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648072"/>
          </a:xfrm>
        </p:spPr>
        <p:txBody>
          <a:bodyPr/>
          <a:lstStyle>
            <a:lvl1pPr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683224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10000"/>
              </a:lnSpc>
              <a:spcAft>
                <a:spcPts val="600"/>
              </a:spcAft>
              <a:buClr>
                <a:srgbClr val="0000FF"/>
              </a:buClr>
              <a:buSzPct val="65000"/>
              <a:buFont typeface="Wingdings" pitchFamily="2" charset="2"/>
              <a:buChar char="Ø"/>
              <a:defRPr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10000"/>
              </a:lnSpc>
              <a:spcAft>
                <a:spcPts val="600"/>
              </a:spcAft>
              <a:defRPr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74632" y="6381328"/>
            <a:ext cx="861864" cy="324272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E213F-6548-4BED-9F43-EC478524D5C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26B1-C7A1-42A1-864C-C84746B2762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39D6B-C5E4-488D-A495-22A274E742F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213992"/>
            <a:ext cx="7772400" cy="1143000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9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80929"/>
            <a:ext cx="82359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CC976-8367-4F70-A92B-FE9670ABEF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B9D85-55E1-4903-9098-473707115F2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C1E7C-895A-4FD7-A451-44A6E4AD579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CF807C1-4F60-48C6-912D-9E9AFAE25ED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755898" y="2133600"/>
            <a:ext cx="7772400" cy="103663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离散数学</a:t>
            </a:r>
          </a:p>
        </p:txBody>
      </p:sp>
      <p:pic>
        <p:nvPicPr>
          <p:cNvPr id="3077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30835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3"/>
          <p:cNvSpPr txBox="1"/>
          <p:nvPr/>
        </p:nvSpPr>
        <p:spPr>
          <a:xfrm>
            <a:off x="6660232" y="4293096"/>
            <a:ext cx="1556597" cy="1388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中南大学</a:t>
            </a:r>
            <a:endParaRPr lang="en-US" altLang="zh-CN" sz="2000" dirty="0">
              <a:solidFill>
                <a:srgbClr val="0033CC"/>
              </a:solidFill>
              <a:latin typeface="楷体" pitchFamily="49" charset="-122"/>
              <a:ea typeface="楷体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2022</a:t>
            </a:r>
            <a:r>
              <a:rPr lang="zh-CN" altLang="en-US" sz="20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年</a:t>
            </a:r>
            <a:endParaRPr lang="zh-CN" altLang="en-US" sz="2000" dirty="0">
              <a:solidFill>
                <a:srgbClr val="00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2925762" y="6262688"/>
            <a:ext cx="3590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33CC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 sz="2000">
                <a:solidFill>
                  <a:srgbClr val="0033CC"/>
                </a:solidFill>
                <a:latin typeface="Calibri" pitchFamily="34" charset="0"/>
                <a:ea typeface="等线" pitchFamily="2" charset="-122"/>
              </a:rPr>
              <a:t>© 2022 </a:t>
            </a:r>
            <a:r>
              <a:rPr lang="en-US" altLang="zh-CN" sz="2000" dirty="0">
                <a:solidFill>
                  <a:srgbClr val="0033CC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sz="2000" dirty="0">
              <a:solidFill>
                <a:srgbClr val="0033CC"/>
              </a:solidFill>
              <a:latin typeface="Calibri" pitchFamily="34" charset="0"/>
              <a:ea typeface="等线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55898" y="3429000"/>
            <a:ext cx="77724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第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0</a:t>
            </a:r>
            <a:r>
              <a: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章 开篇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教科书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348880"/>
            <a:ext cx="4536504" cy="2088232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zh-CN" sz="2800" dirty="0"/>
              <a:t>《</a:t>
            </a:r>
            <a:r>
              <a:rPr lang="zh-CN" altLang="en-US" sz="2800" dirty="0"/>
              <a:t>离散数学</a:t>
            </a:r>
            <a:r>
              <a:rPr lang="en-US" altLang="zh-CN" sz="2800" dirty="0"/>
              <a:t>》</a:t>
            </a:r>
            <a:r>
              <a:rPr lang="zh-CN" altLang="en-US" sz="2800" dirty="0"/>
              <a:t>（第三版）</a:t>
            </a:r>
            <a:endParaRPr lang="en-US" altLang="zh-CN" sz="2800" dirty="0"/>
          </a:p>
          <a:p>
            <a:pPr marL="633413" lvl="1">
              <a:spcAft>
                <a:spcPts val="1800"/>
              </a:spcAft>
            </a:pPr>
            <a:r>
              <a:rPr lang="zh-CN" altLang="en-US" sz="2400" dirty="0">
                <a:solidFill>
                  <a:srgbClr val="C00000"/>
                </a:solidFill>
              </a:rPr>
              <a:t>作者：</a:t>
            </a:r>
            <a:r>
              <a:rPr lang="zh-CN" altLang="en-US" sz="2400" dirty="0"/>
              <a:t>方世昌</a:t>
            </a:r>
            <a:endParaRPr lang="en-US" altLang="zh-CN" sz="2400" dirty="0"/>
          </a:p>
          <a:p>
            <a:pPr marL="633413" lvl="1">
              <a:spcAft>
                <a:spcPts val="1800"/>
              </a:spcAft>
            </a:pPr>
            <a:r>
              <a:rPr lang="zh-CN" altLang="en-US" sz="2400" dirty="0">
                <a:solidFill>
                  <a:srgbClr val="C00000"/>
                </a:solidFill>
              </a:rPr>
              <a:t>出版社：</a:t>
            </a:r>
            <a:r>
              <a:rPr lang="zh-CN" altLang="en-US" sz="2400" dirty="0"/>
              <a:t>西安电子科技大学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0552" y="1484784"/>
            <a:ext cx="3237872" cy="457619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相对独立的四大模块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>
                <a:solidFill>
                  <a:srgbClr val="C00000"/>
                </a:solidFill>
              </a:rPr>
              <a:t>数理逻辑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第一章</a:t>
            </a:r>
            <a:endParaRPr lang="en-US" altLang="zh-CN" dirty="0"/>
          </a:p>
          <a:p>
            <a:r>
              <a:rPr lang="zh-CN" altLang="en-US" sz="2600" dirty="0">
                <a:solidFill>
                  <a:srgbClr val="C00000"/>
                </a:solidFill>
              </a:rPr>
              <a:t>关系代数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第二、三、四、五章</a:t>
            </a:r>
            <a:endParaRPr lang="en-US" altLang="zh-CN" dirty="0"/>
          </a:p>
          <a:p>
            <a:r>
              <a:rPr lang="zh-CN" altLang="en-US" sz="2600" dirty="0">
                <a:solidFill>
                  <a:srgbClr val="C00000"/>
                </a:solidFill>
              </a:rPr>
              <a:t>抽象代数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第六、七章</a:t>
            </a:r>
            <a:endParaRPr lang="en-US" altLang="zh-CN" dirty="0"/>
          </a:p>
          <a:p>
            <a:r>
              <a:rPr lang="zh-CN" altLang="en-US" sz="2600" dirty="0">
                <a:solidFill>
                  <a:srgbClr val="C00000"/>
                </a:solidFill>
              </a:rPr>
              <a:t>图论导论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第八章</a:t>
            </a:r>
            <a:endParaRPr lang="en-US" altLang="zh-CN" dirty="0"/>
          </a:p>
          <a:p>
            <a:endParaRPr lang="zh-CN" alt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200" dirty="0">
                <a:solidFill>
                  <a:srgbClr val="1E1CE3"/>
                </a:solidFill>
              </a:rPr>
              <a:t>教学进度的大致安排（按每周</a:t>
            </a:r>
            <a:r>
              <a:rPr lang="en-US" altLang="zh-CN" sz="3200" dirty="0">
                <a:solidFill>
                  <a:srgbClr val="1E1CE3"/>
                </a:solidFill>
              </a:rPr>
              <a:t>3</a:t>
            </a:r>
            <a:r>
              <a:rPr lang="zh-CN" altLang="en-US" sz="3200" dirty="0">
                <a:solidFill>
                  <a:srgbClr val="1E1CE3"/>
                </a:solidFill>
              </a:rPr>
              <a:t>节课计）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97981"/>
              </p:ext>
            </p:extLst>
          </p:nvPr>
        </p:nvGraphicFramePr>
        <p:xfrm>
          <a:off x="2051720" y="1484784"/>
          <a:ext cx="5472608" cy="5029200"/>
        </p:xfrm>
        <a:graphic>
          <a:graphicData uri="http://schemas.openxmlformats.org/drawingml/2006/table">
            <a:tbl>
              <a:tblPr/>
              <a:tblGrid>
                <a:gridCol w="2961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教学内容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教学进度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学时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章 数理逻辑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1.3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章 集合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0.7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章 二元关系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2.0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章 函数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1.0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章 无限集合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0.7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章 代数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12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4.0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章 格与布尔代数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1.7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第</a:t>
                      </a:r>
                      <a:r>
                        <a:rPr lang="en-US" altLang="zh-CN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章 图论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3.7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   机动</a:t>
                      </a:r>
                      <a:endParaRPr lang="zh-CN" altLang="en-US" sz="24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1.0</a:t>
                      </a:r>
                      <a:endParaRPr lang="zh-CN" altLang="en-US" sz="24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35496" y="2392168"/>
            <a:ext cx="1944216" cy="3704896"/>
            <a:chOff x="35496" y="2392168"/>
            <a:chExt cx="1944216" cy="3704896"/>
          </a:xfrm>
        </p:grpSpPr>
        <p:sp>
          <p:nvSpPr>
            <p:cNvPr id="7" name="左大括号 6"/>
            <p:cNvSpPr/>
            <p:nvPr/>
          </p:nvSpPr>
          <p:spPr bwMode="auto">
            <a:xfrm>
              <a:off x="1619712" y="3140968"/>
              <a:ext cx="360000" cy="1296144"/>
            </a:xfrm>
            <a:prstGeom prst="leftBrac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" name="左大括号 7"/>
            <p:cNvSpPr/>
            <p:nvPr/>
          </p:nvSpPr>
          <p:spPr bwMode="auto">
            <a:xfrm>
              <a:off x="1619712" y="4896456"/>
              <a:ext cx="360000" cy="504056"/>
            </a:xfrm>
            <a:prstGeom prst="leftBrac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5496" y="2392168"/>
              <a:ext cx="1728192" cy="5040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华文新魏" pitchFamily="2" charset="-122"/>
                  <a:ea typeface="华文新魏" pitchFamily="2" charset="-122"/>
                </a:rPr>
                <a:t>逻辑代数</a:t>
              </a: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5496" y="3528304"/>
              <a:ext cx="1728192" cy="5040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华文新魏" pitchFamily="2" charset="-122"/>
                  <a:ea typeface="华文新魏" pitchFamily="2" charset="-122"/>
                </a:rPr>
                <a:t>关系代数</a:t>
              </a: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5496" y="4894033"/>
              <a:ext cx="1728192" cy="5040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华文新魏" pitchFamily="2" charset="-122"/>
                  <a:ea typeface="华文新魏" pitchFamily="2" charset="-122"/>
                </a:rPr>
                <a:t>抽象代数</a:t>
              </a: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5496" y="5593008"/>
              <a:ext cx="1728192" cy="5040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华文新魏" pitchFamily="2" charset="-122"/>
                  <a:ea typeface="华文新魏" pitchFamily="2" charset="-122"/>
                </a:rPr>
                <a:t>图论导论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586456" y="2443742"/>
            <a:ext cx="1422744" cy="3679027"/>
            <a:chOff x="7586456" y="2443742"/>
            <a:chExt cx="1422744" cy="3679027"/>
          </a:xfrm>
        </p:grpSpPr>
        <p:sp>
          <p:nvSpPr>
            <p:cNvPr id="13" name="左大括号 12"/>
            <p:cNvSpPr/>
            <p:nvPr/>
          </p:nvSpPr>
          <p:spPr bwMode="auto">
            <a:xfrm flipH="1">
              <a:off x="7586456" y="3141112"/>
              <a:ext cx="360000" cy="1296000"/>
            </a:xfrm>
            <a:prstGeom prst="leftBrac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" name="左大括号 13"/>
            <p:cNvSpPr/>
            <p:nvPr/>
          </p:nvSpPr>
          <p:spPr bwMode="auto">
            <a:xfrm flipH="1">
              <a:off x="7586456" y="4896456"/>
              <a:ext cx="360000" cy="504056"/>
            </a:xfrm>
            <a:prstGeom prst="leftBrac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8073096" y="2443742"/>
              <a:ext cx="936104" cy="5040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华文新魏" pitchFamily="2" charset="-122"/>
                  <a:ea typeface="华文新魏" pitchFamily="2" charset="-122"/>
                </a:rPr>
                <a:t>1.3</a:t>
              </a:r>
              <a:r>
                <a: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华文新魏" pitchFamily="2" charset="-122"/>
                  <a:ea typeface="华文新魏" pitchFamily="2" charset="-122"/>
                </a:rPr>
                <a:t>周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8073096" y="3516080"/>
              <a:ext cx="936104" cy="5040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华文新魏" pitchFamily="2" charset="-122"/>
                  <a:ea typeface="华文新魏" pitchFamily="2" charset="-122"/>
                </a:rPr>
                <a:t>4.3</a:t>
              </a:r>
              <a:r>
                <a: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华文新魏" pitchFamily="2" charset="-122"/>
                  <a:ea typeface="华文新魏" pitchFamily="2" charset="-122"/>
                </a:rPr>
                <a:t>周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8073096" y="4888000"/>
              <a:ext cx="936104" cy="5040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>
                  <a:solidFill>
                    <a:srgbClr val="C00000"/>
                  </a:solidFill>
                  <a:latin typeface="华文新魏" pitchFamily="2" charset="-122"/>
                  <a:ea typeface="华文新魏" pitchFamily="2" charset="-122"/>
                </a:rPr>
                <a:t>5.7</a:t>
              </a:r>
              <a:r>
                <a: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华文新魏" pitchFamily="2" charset="-122"/>
                  <a:ea typeface="华文新魏" pitchFamily="2" charset="-122"/>
                </a:rPr>
                <a:t>周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8073096" y="5618713"/>
              <a:ext cx="936104" cy="5040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>
                  <a:solidFill>
                    <a:srgbClr val="C00000"/>
                  </a:solidFill>
                  <a:latin typeface="华文新魏" pitchFamily="2" charset="-122"/>
                  <a:ea typeface="华文新魏" pitchFamily="2" charset="-122"/>
                </a:rPr>
                <a:t>3.7</a:t>
              </a:r>
              <a:r>
                <a: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华文新魏" pitchFamily="2" charset="-122"/>
                  <a:ea typeface="华文新魏" pitchFamily="2" charset="-122"/>
                </a:rPr>
                <a:t>周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4752528"/>
          </a:xfrm>
        </p:spPr>
        <p:txBody>
          <a:bodyPr/>
          <a:lstStyle/>
          <a:p>
            <a:r>
              <a:rPr lang="zh-CN" altLang="en-US" sz="2600">
                <a:solidFill>
                  <a:srgbClr val="C00000"/>
                </a:solidFill>
              </a:rPr>
              <a:t>平时成绩（以课堂和课外作业成绩为基准评分）：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marL="989013" lvl="1"/>
            <a:r>
              <a:rPr lang="en-US" altLang="zh-CN" sz="2600"/>
              <a:t>100%-40%</a:t>
            </a:r>
            <a:r>
              <a:rPr lang="zh-CN" altLang="en-US" sz="2000"/>
              <a:t>（最终比例届时根据学校规定确定）</a:t>
            </a:r>
            <a:endParaRPr lang="en-US" altLang="zh-CN" sz="2000" dirty="0"/>
          </a:p>
          <a:p>
            <a:r>
              <a:rPr lang="zh-CN" altLang="en-US" sz="2600" dirty="0">
                <a:solidFill>
                  <a:srgbClr val="C00000"/>
                </a:solidFill>
              </a:rPr>
              <a:t>考试成绩：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marL="989013" lvl="1">
              <a:tabLst>
                <a:tab pos="982663" algn="l"/>
              </a:tabLst>
            </a:pPr>
            <a:r>
              <a:rPr lang="en-US" altLang="zh-CN" sz="2600"/>
              <a:t>0%-60%</a:t>
            </a:r>
            <a:r>
              <a:rPr lang="zh-CN" altLang="en-US" sz="2000"/>
              <a:t>（最终比例届时根据学校规定确定）</a:t>
            </a:r>
            <a:endParaRPr lang="en-US" altLang="zh-CN" sz="2000" dirty="0"/>
          </a:p>
          <a:p>
            <a:r>
              <a:rPr lang="zh-CN" altLang="en-US" sz="2600">
                <a:solidFill>
                  <a:srgbClr val="C00000"/>
                </a:solidFill>
              </a:rPr>
              <a:t>总评</a:t>
            </a:r>
            <a:r>
              <a:rPr lang="zh-CN" altLang="en-US" sz="2600" dirty="0">
                <a:solidFill>
                  <a:srgbClr val="C00000"/>
                </a:solidFill>
              </a:rPr>
              <a:t>：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marL="989013" lvl="1"/>
            <a:r>
              <a:rPr lang="zh-CN" altLang="en-US" sz="2600" dirty="0"/>
              <a:t>百分制</a:t>
            </a:r>
            <a:endParaRPr lang="en-US" altLang="zh-CN" sz="2600" dirty="0"/>
          </a:p>
          <a:p>
            <a:r>
              <a:rPr lang="zh-CN" altLang="en-US" sz="2600" dirty="0">
                <a:solidFill>
                  <a:srgbClr val="C00000"/>
                </a:solidFill>
              </a:rPr>
              <a:t>考试形式：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marL="989013" lvl="1"/>
            <a:r>
              <a:rPr lang="zh-CN" altLang="en-US" sz="2600" dirty="0"/>
              <a:t>闭卷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课堂纪律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56792"/>
            <a:ext cx="5904656" cy="3096344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禁止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相互交谈；</a:t>
            </a:r>
            <a:endParaRPr lang="en-US" altLang="zh-CN" sz="2400" dirty="0"/>
          </a:p>
          <a:p>
            <a:pPr lvl="1"/>
            <a:r>
              <a:rPr lang="zh-CN" altLang="en-US" sz="2400" dirty="0"/>
              <a:t>制造噪音。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CC00"/>
                </a:solidFill>
              </a:rPr>
              <a:t>允许</a:t>
            </a:r>
            <a:endParaRPr lang="en-US" altLang="zh-CN" sz="2800" dirty="0">
              <a:solidFill>
                <a:srgbClr val="00CC00"/>
              </a:solidFill>
            </a:endParaRPr>
          </a:p>
          <a:p>
            <a:pPr lvl="1"/>
            <a:r>
              <a:rPr lang="zh-CN" altLang="en-US" sz="2400" dirty="0"/>
              <a:t>无禁止则被允许。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Cambria" pitchFamily="18" charset="0"/>
              </a:rPr>
              <a:t>End</a:t>
            </a:r>
            <a:endParaRPr lang="zh-CN" altLang="en-US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8">
      <a:dk1>
        <a:srgbClr val="000000"/>
      </a:dk1>
      <a:lt1>
        <a:srgbClr val="00000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000000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19787</TotalTime>
  <Words>215</Words>
  <Application>Microsoft Office PowerPoint</Application>
  <PresentationFormat>全屏显示(4:3)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华文楷体</vt:lpstr>
      <vt:lpstr>华文新魏</vt:lpstr>
      <vt:lpstr>华文行楷</vt:lpstr>
      <vt:lpstr>楷体</vt:lpstr>
      <vt:lpstr>楷体_GB2312</vt:lpstr>
      <vt:lpstr>Calibri</vt:lpstr>
      <vt:lpstr>Comic Sans MS</vt:lpstr>
      <vt:lpstr>Times New Roman</vt:lpstr>
      <vt:lpstr>Wingdings</vt:lpstr>
      <vt:lpstr>默认设计模板</vt:lpstr>
      <vt:lpstr>离散数学</vt:lpstr>
      <vt:lpstr>教科书</vt:lpstr>
      <vt:lpstr>相对独立的四大模块</vt:lpstr>
      <vt:lpstr>教学进度的大致安排（按每周3节课计）</vt:lpstr>
      <vt:lpstr>考试评价</vt:lpstr>
      <vt:lpstr>课堂纪律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离散数学开篇</dc:title>
  <dc:creator>徐德智</dc:creator>
  <cp:lastModifiedBy>Xu Dezhi</cp:lastModifiedBy>
  <cp:revision>186</cp:revision>
  <dcterms:created xsi:type="dcterms:W3CDTF">2004-03-14T03:28:53Z</dcterms:created>
  <dcterms:modified xsi:type="dcterms:W3CDTF">2022-08-29T05:37:39Z</dcterms:modified>
</cp:coreProperties>
</file>