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59"/>
  </p:notesMasterIdLst>
  <p:sldIdLst>
    <p:sldId id="621" r:id="rId3"/>
    <p:sldId id="740" r:id="rId4"/>
    <p:sldId id="721" r:id="rId5"/>
    <p:sldId id="741" r:id="rId6"/>
    <p:sldId id="776" r:id="rId7"/>
    <p:sldId id="686" r:id="rId8"/>
    <p:sldId id="743" r:id="rId9"/>
    <p:sldId id="745" r:id="rId10"/>
    <p:sldId id="688" r:id="rId11"/>
    <p:sldId id="689" r:id="rId12"/>
    <p:sldId id="747" r:id="rId13"/>
    <p:sldId id="748" r:id="rId14"/>
    <p:sldId id="746" r:id="rId15"/>
    <p:sldId id="778" r:id="rId16"/>
    <p:sldId id="714" r:id="rId17"/>
    <p:sldId id="704" r:id="rId18"/>
    <p:sldId id="785" r:id="rId19"/>
    <p:sldId id="761" r:id="rId20"/>
    <p:sldId id="762" r:id="rId21"/>
    <p:sldId id="759" r:id="rId22"/>
    <p:sldId id="763" r:id="rId23"/>
    <p:sldId id="782" r:id="rId24"/>
    <p:sldId id="764" r:id="rId25"/>
    <p:sldId id="724" r:id="rId26"/>
    <p:sldId id="712" r:id="rId27"/>
    <p:sldId id="709" r:id="rId28"/>
    <p:sldId id="710" r:id="rId29"/>
    <p:sldId id="783" r:id="rId30"/>
    <p:sldId id="711" r:id="rId31"/>
    <p:sldId id="713" r:id="rId32"/>
    <p:sldId id="692" r:id="rId33"/>
    <p:sldId id="694" r:id="rId34"/>
    <p:sldId id="698" r:id="rId35"/>
    <p:sldId id="699" r:id="rId36"/>
    <p:sldId id="767" r:id="rId37"/>
    <p:sldId id="768" r:id="rId38"/>
    <p:sldId id="772" r:id="rId39"/>
    <p:sldId id="773" r:id="rId40"/>
    <p:sldId id="774" r:id="rId41"/>
    <p:sldId id="780" r:id="rId42"/>
    <p:sldId id="715" r:id="rId43"/>
    <p:sldId id="722" r:id="rId44"/>
    <p:sldId id="784" r:id="rId45"/>
    <p:sldId id="735" r:id="rId46"/>
    <p:sldId id="756" r:id="rId47"/>
    <p:sldId id="727" r:id="rId48"/>
    <p:sldId id="737" r:id="rId49"/>
    <p:sldId id="771" r:id="rId50"/>
    <p:sldId id="717" r:id="rId51"/>
    <p:sldId id="719" r:id="rId52"/>
    <p:sldId id="769" r:id="rId53"/>
    <p:sldId id="770" r:id="rId54"/>
    <p:sldId id="720" r:id="rId55"/>
    <p:sldId id="738" r:id="rId56"/>
    <p:sldId id="779" r:id="rId57"/>
    <p:sldId id="653" r:id="rId58"/>
  </p:sldIdLst>
  <p:sldSz cx="9144000" cy="6858000" type="screen4x3"/>
  <p:notesSz cx="6858000" cy="9144000"/>
  <p:defaultTextStyle>
    <a:defPPr>
      <a:defRPr lang="zh-CN"/>
    </a:defPPr>
    <a:lvl1pPr algn="l" rtl="0" fontAlgn="base">
      <a:lnSpc>
        <a:spcPct val="90000"/>
      </a:lnSpc>
      <a:spcBef>
        <a:spcPct val="20000"/>
      </a:spcBef>
      <a:spcAft>
        <a:spcPct val="0"/>
      </a:spcAft>
      <a:defRPr kumimoji="1" sz="2400" kern="1200">
        <a:solidFill>
          <a:schemeClr val="bg1"/>
        </a:solidFill>
        <a:latin typeface="楷体_GB2312" pitchFamily="49" charset="-122"/>
        <a:ea typeface="楷体_GB2312" pitchFamily="49" charset="-122"/>
        <a:cs typeface="+mn-cs"/>
      </a:defRPr>
    </a:lvl1pPr>
    <a:lvl2pPr marL="457200" algn="l" rtl="0" fontAlgn="base">
      <a:lnSpc>
        <a:spcPct val="90000"/>
      </a:lnSpc>
      <a:spcBef>
        <a:spcPct val="20000"/>
      </a:spcBef>
      <a:spcAft>
        <a:spcPct val="0"/>
      </a:spcAft>
      <a:defRPr kumimoji="1" sz="2400" kern="1200">
        <a:solidFill>
          <a:schemeClr val="bg1"/>
        </a:solidFill>
        <a:latin typeface="楷体_GB2312" pitchFamily="49" charset="-122"/>
        <a:ea typeface="楷体_GB2312" pitchFamily="49" charset="-122"/>
        <a:cs typeface="+mn-cs"/>
      </a:defRPr>
    </a:lvl2pPr>
    <a:lvl3pPr marL="914400" algn="l" rtl="0" fontAlgn="base">
      <a:lnSpc>
        <a:spcPct val="90000"/>
      </a:lnSpc>
      <a:spcBef>
        <a:spcPct val="20000"/>
      </a:spcBef>
      <a:spcAft>
        <a:spcPct val="0"/>
      </a:spcAft>
      <a:defRPr kumimoji="1" sz="2400" kern="1200">
        <a:solidFill>
          <a:schemeClr val="bg1"/>
        </a:solidFill>
        <a:latin typeface="楷体_GB2312" pitchFamily="49" charset="-122"/>
        <a:ea typeface="楷体_GB2312" pitchFamily="49" charset="-122"/>
        <a:cs typeface="+mn-cs"/>
      </a:defRPr>
    </a:lvl3pPr>
    <a:lvl4pPr marL="1371600" algn="l" rtl="0" fontAlgn="base">
      <a:lnSpc>
        <a:spcPct val="90000"/>
      </a:lnSpc>
      <a:spcBef>
        <a:spcPct val="20000"/>
      </a:spcBef>
      <a:spcAft>
        <a:spcPct val="0"/>
      </a:spcAft>
      <a:defRPr kumimoji="1" sz="2400" kern="1200">
        <a:solidFill>
          <a:schemeClr val="bg1"/>
        </a:solidFill>
        <a:latin typeface="楷体_GB2312" pitchFamily="49" charset="-122"/>
        <a:ea typeface="楷体_GB2312" pitchFamily="49" charset="-122"/>
        <a:cs typeface="+mn-cs"/>
      </a:defRPr>
    </a:lvl4pPr>
    <a:lvl5pPr marL="1828800" algn="l" rtl="0" fontAlgn="base">
      <a:lnSpc>
        <a:spcPct val="90000"/>
      </a:lnSpc>
      <a:spcBef>
        <a:spcPct val="20000"/>
      </a:spcBef>
      <a:spcAft>
        <a:spcPct val="0"/>
      </a:spcAft>
      <a:defRPr kumimoji="1" sz="2400" kern="1200">
        <a:solidFill>
          <a:schemeClr val="bg1"/>
        </a:solidFill>
        <a:latin typeface="楷体_GB2312" pitchFamily="49" charset="-122"/>
        <a:ea typeface="楷体_GB2312" pitchFamily="49" charset="-122"/>
        <a:cs typeface="+mn-cs"/>
      </a:defRPr>
    </a:lvl5pPr>
    <a:lvl6pPr marL="2286000" algn="l" defTabSz="914400" rtl="0" eaLnBrk="1" latinLnBrk="0" hangingPunct="1">
      <a:defRPr kumimoji="1" sz="2400" kern="1200">
        <a:solidFill>
          <a:schemeClr val="bg1"/>
        </a:solidFill>
        <a:latin typeface="楷体_GB2312" pitchFamily="49" charset="-122"/>
        <a:ea typeface="楷体_GB2312" pitchFamily="49" charset="-122"/>
        <a:cs typeface="+mn-cs"/>
      </a:defRPr>
    </a:lvl6pPr>
    <a:lvl7pPr marL="2743200" algn="l" defTabSz="914400" rtl="0" eaLnBrk="1" latinLnBrk="0" hangingPunct="1">
      <a:defRPr kumimoji="1" sz="2400" kern="1200">
        <a:solidFill>
          <a:schemeClr val="bg1"/>
        </a:solidFill>
        <a:latin typeface="楷体_GB2312" pitchFamily="49" charset="-122"/>
        <a:ea typeface="楷体_GB2312" pitchFamily="49" charset="-122"/>
        <a:cs typeface="+mn-cs"/>
      </a:defRPr>
    </a:lvl7pPr>
    <a:lvl8pPr marL="3200400" algn="l" defTabSz="914400" rtl="0" eaLnBrk="1" latinLnBrk="0" hangingPunct="1">
      <a:defRPr kumimoji="1" sz="2400" kern="1200">
        <a:solidFill>
          <a:schemeClr val="bg1"/>
        </a:solidFill>
        <a:latin typeface="楷体_GB2312" pitchFamily="49" charset="-122"/>
        <a:ea typeface="楷体_GB2312" pitchFamily="49" charset="-122"/>
        <a:cs typeface="+mn-cs"/>
      </a:defRPr>
    </a:lvl8pPr>
    <a:lvl9pPr marL="3657600" algn="l" defTabSz="914400" rtl="0" eaLnBrk="1" latinLnBrk="0" hangingPunct="1">
      <a:defRPr kumimoji="1" sz="2400" kern="1200">
        <a:solidFill>
          <a:schemeClr val="bg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D5AB"/>
    <a:srgbClr val="CC9900"/>
    <a:srgbClr val="CC0099"/>
    <a:srgbClr val="FFAD5B"/>
    <a:srgbClr val="CC6600"/>
    <a:srgbClr val="000066"/>
    <a:srgbClr val="FF9900"/>
    <a:srgbClr val="000058"/>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4573" autoAdjust="0"/>
  </p:normalViewPr>
  <p:slideViewPr>
    <p:cSldViewPr>
      <p:cViewPr varScale="1">
        <p:scale>
          <a:sx n="60" d="100"/>
          <a:sy n="60" d="100"/>
        </p:scale>
        <p:origin x="1292"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1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smtClean="0">
                <a:solidFill>
                  <a:schemeClr val="tx1"/>
                </a:solidFill>
                <a:latin typeface="Times New Roman" pitchFamily="18" charset="0"/>
                <a:ea typeface="宋体" charset="-122"/>
              </a:defRPr>
            </a:lvl1pPr>
          </a:lstStyle>
          <a:p>
            <a:pPr>
              <a:defRPr/>
            </a:pPr>
            <a:endParaRPr lang="en-US" altLang="zh-CN"/>
          </a:p>
        </p:txBody>
      </p:sp>
      <p:sp>
        <p:nvSpPr>
          <p:cNvPr id="6113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smtClean="0">
                <a:solidFill>
                  <a:schemeClr val="tx1"/>
                </a:solidFill>
                <a:latin typeface="Times New Roman" pitchFamily="18" charset="0"/>
                <a:ea typeface="宋体" charset="-122"/>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13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13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smtClean="0">
                <a:solidFill>
                  <a:schemeClr val="tx1"/>
                </a:solidFill>
                <a:latin typeface="Times New Roman" pitchFamily="18" charset="0"/>
                <a:ea typeface="宋体" charset="-122"/>
              </a:defRPr>
            </a:lvl1pPr>
          </a:lstStyle>
          <a:p>
            <a:pPr>
              <a:defRPr/>
            </a:pPr>
            <a:endParaRPr lang="en-US" altLang="zh-CN"/>
          </a:p>
        </p:txBody>
      </p:sp>
      <p:sp>
        <p:nvSpPr>
          <p:cNvPr id="6113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smtClean="0">
                <a:solidFill>
                  <a:schemeClr val="tx1"/>
                </a:solidFill>
                <a:latin typeface="Times New Roman" pitchFamily="18" charset="0"/>
                <a:ea typeface="宋体" charset="-122"/>
              </a:defRPr>
            </a:lvl1pPr>
          </a:lstStyle>
          <a:p>
            <a:pPr>
              <a:defRPr/>
            </a:pPr>
            <a:fld id="{86C7EA7C-A747-4986-9205-AB9C087007F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7B7D56-C39F-4F15-8848-8431BA4F8808}" type="slidenum">
              <a:rPr lang="en-US" altLang="zh-CN" smtClean="0"/>
              <a:pPr>
                <a:defRPr/>
              </a:pPr>
              <a:t>‹#›</a:t>
            </a:fld>
            <a:r>
              <a:rPr lang="en-US" altLang="zh-CN" dirty="0"/>
              <a:t>/46</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D15687E-730D-4536-981E-A4B222F4C70D}" type="slidenum">
              <a:rPr lang="en-US" altLang="zh-CN"/>
              <a:pPr>
                <a:defRPr/>
              </a:pPr>
              <a:t>‹#›</a:t>
            </a:fld>
            <a:r>
              <a:rPr lang="en-US" altLang="zh-CN"/>
              <a:t>/29</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B05C140-5EA7-4EF7-8F2A-A91FE61727B3}" type="slidenum">
              <a:rPr lang="en-US" altLang="zh-CN"/>
              <a:pPr>
                <a:defRPr/>
              </a:pPr>
              <a:t>‹#›</a:t>
            </a:fld>
            <a:r>
              <a:rPr lang="en-US" altLang="zh-CN"/>
              <a:t>/29</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8CC5D04-5936-4BD1-B5A7-8C2108823C7C}" type="slidenum">
              <a:rPr lang="en-US" altLang="zh-CN"/>
              <a:pPr>
                <a:defRPr/>
              </a:pPr>
              <a:t>‹#›</a:t>
            </a:fld>
            <a:r>
              <a:rPr lang="en-US" altLang="zh-CN"/>
              <a:t>/29</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457B7D56-C39F-4F15-8848-8431BA4F8808}" type="slidenum">
              <a:rPr lang="en-US" altLang="zh-CN" smtClean="0"/>
              <a:pPr>
                <a:defRPr/>
              </a:pPr>
              <a:t>‹#›</a:t>
            </a:fld>
            <a:r>
              <a:rPr lang="en-US" altLang="zh-CN"/>
              <a:t>/29</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pPr>
              <a:defRPr/>
            </a:pPr>
            <a:endParaRPr lang="en-US" altLang="zh-CN"/>
          </a:p>
        </p:txBody>
      </p:sp>
      <p:sp>
        <p:nvSpPr>
          <p:cNvPr id="5" name="页脚占位符 4"/>
          <p:cNvSpPr>
            <a:spLocks noGrp="1"/>
          </p:cNvSpPr>
          <p:nvPr>
            <p:ph type="ftr" sz="quarter" idx="11"/>
          </p:nvPr>
        </p:nvSpPr>
        <p:spPr>
          <a:xfrm>
            <a:off x="5330952" y="6400800"/>
            <a:ext cx="3733800" cy="283800"/>
          </a:xfrm>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486385D-F70F-4757-9512-786B631FBE6F}" type="slidenum">
              <a:rPr lang="en-US" altLang="zh-CN" smtClean="0"/>
              <a:pPr>
                <a:defRPr/>
              </a:pPr>
              <a:t>‹#›</a:t>
            </a:fld>
            <a:r>
              <a:rPr lang="en-US" altLang="zh-CN"/>
              <a:t>/29</a:t>
            </a:r>
          </a:p>
        </p:txBody>
      </p:sp>
      <p:pic>
        <p:nvPicPr>
          <p:cNvPr id="8" name="图片 9" descr="屏幕剪辑"/>
          <p:cNvPicPr>
            <a:picLocks noChangeAspect="1"/>
          </p:cNvPicPr>
          <p:nvPr userDrawn="1"/>
        </p:nvPicPr>
        <p:blipFill>
          <a:blip r:embed="rId2" cstate="print"/>
          <a:srcRect/>
          <a:stretch>
            <a:fillRect/>
          </a:stretch>
        </p:blipFill>
        <p:spPr bwMode="auto">
          <a:xfrm>
            <a:off x="454025" y="1052513"/>
            <a:ext cx="8235950" cy="192087"/>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4DE213F-6548-4BED-9F43-EC478524D5C1}" type="slidenum">
              <a:rPr lang="en-US" altLang="zh-CN" smtClean="0"/>
              <a:pPr>
                <a:defRPr/>
              </a:pPr>
              <a:t>‹#›</a:t>
            </a:fld>
            <a:r>
              <a:rPr lang="en-US" altLang="zh-CN"/>
              <a:t>/29</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BFAE26B1-C7A1-42A1-864C-C84746B27622}" type="slidenum">
              <a:rPr lang="en-US" altLang="zh-CN" smtClean="0"/>
              <a:pPr>
                <a:defRPr/>
              </a:pPr>
              <a:t>‹#›</a:t>
            </a:fld>
            <a:r>
              <a:rPr lang="en-US" altLang="zh-CN"/>
              <a:t>/29</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65C39D6B-C5E4-488D-A495-22A274E742F7}" type="slidenum">
              <a:rPr lang="en-US" altLang="zh-CN" smtClean="0"/>
              <a:pPr>
                <a:defRPr/>
              </a:pPr>
              <a:t>‹#›</a:t>
            </a:fld>
            <a:r>
              <a:rPr lang="en-US" altLang="zh-CN"/>
              <a:t>/29</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24BD90DF-4319-4D2C-B341-3CAA89FE8E4E}" type="slidenum">
              <a:rPr lang="en-US" altLang="zh-CN" smtClean="0"/>
              <a:pPr>
                <a:defRPr/>
              </a:pPr>
              <a:t>‹#›</a:t>
            </a:fld>
            <a:r>
              <a:rPr lang="en-US" altLang="zh-CN"/>
              <a:t>/29</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37ECC976-8367-4F70-A92B-FE9670ABEF5F}" type="slidenum">
              <a:rPr lang="en-US" altLang="zh-CN" smtClean="0"/>
              <a:pPr>
                <a:defRPr/>
              </a:pPr>
              <a:t>‹#›</a:t>
            </a:fld>
            <a:r>
              <a:rPr lang="en-US" altLang="zh-CN"/>
              <a:t>/29</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9" descr="屏幕剪辑"/>
          <p:cNvPicPr>
            <a:picLocks noChangeAspect="1"/>
          </p:cNvPicPr>
          <p:nvPr userDrawn="1"/>
        </p:nvPicPr>
        <p:blipFill>
          <a:blip r:embed="rId2" cstate="print"/>
          <a:srcRect/>
          <a:stretch>
            <a:fillRect/>
          </a:stretch>
        </p:blipFill>
        <p:spPr bwMode="auto">
          <a:xfrm>
            <a:off x="454025" y="1052513"/>
            <a:ext cx="8235950" cy="192087"/>
          </a:xfrm>
          <a:prstGeom prst="rect">
            <a:avLst/>
          </a:prstGeom>
          <a:noFill/>
          <a:ln w="9525">
            <a:noFill/>
            <a:miter lim="800000"/>
            <a:headEnd/>
            <a:tailEnd/>
          </a:ln>
        </p:spPr>
      </p:pic>
      <p:sp>
        <p:nvSpPr>
          <p:cNvPr id="2" name="标题 1"/>
          <p:cNvSpPr>
            <a:spLocks noGrp="1"/>
          </p:cNvSpPr>
          <p:nvPr>
            <p:ph type="title"/>
          </p:nvPr>
        </p:nvSpPr>
        <p:spPr>
          <a:xfrm>
            <a:off x="683568" y="332656"/>
            <a:ext cx="7772400" cy="648072"/>
          </a:xfrm>
        </p:spPr>
        <p:txBody>
          <a:bodyPr/>
          <a:lstStyle>
            <a:lvl1pPr>
              <a:defRPr sz="3600">
                <a:solidFill>
                  <a:srgbClr val="0000FF"/>
                </a:solidFill>
                <a:latin typeface="华文行楷" pitchFamily="2" charset="-122"/>
                <a:ea typeface="华文行楷" pitchFamily="2" charset="-122"/>
              </a:defRPr>
            </a:lvl1pPr>
          </a:lstStyle>
          <a:p>
            <a:r>
              <a:rPr lang="zh-CN" altLang="en-US" dirty="0"/>
              <a:t>单击此处编辑母版标题样式</a:t>
            </a:r>
          </a:p>
        </p:txBody>
      </p:sp>
      <p:sp>
        <p:nvSpPr>
          <p:cNvPr id="3" name="内容占位符 2"/>
          <p:cNvSpPr>
            <a:spLocks noGrp="1"/>
          </p:cNvSpPr>
          <p:nvPr>
            <p:ph idx="1"/>
          </p:nvPr>
        </p:nvSpPr>
        <p:spPr>
          <a:xfrm>
            <a:off x="467544" y="1412776"/>
            <a:ext cx="8208912" cy="4683224"/>
          </a:xfrm>
        </p:spPr>
        <p:txBody>
          <a:bodyPr/>
          <a:lstStyle>
            <a:lvl1pPr>
              <a:lnSpc>
                <a:spcPct val="110000"/>
              </a:lnSpc>
              <a:spcAft>
                <a:spcPts val="600"/>
              </a:spcAft>
              <a:buClr>
                <a:srgbClr val="0000FF"/>
              </a:buClr>
              <a:buSzPct val="60000"/>
              <a:buFont typeface="Wingdings" pitchFamily="2" charset="2"/>
              <a:buChar char="n"/>
              <a:defRPr sz="2400">
                <a:solidFill>
                  <a:srgbClr val="0000FF"/>
                </a:solidFill>
                <a:latin typeface="楷体" pitchFamily="49" charset="-122"/>
                <a:ea typeface="楷体" pitchFamily="49" charset="-122"/>
              </a:defRPr>
            </a:lvl1pPr>
            <a:lvl2pPr>
              <a:lnSpc>
                <a:spcPct val="110000"/>
              </a:lnSpc>
              <a:spcAft>
                <a:spcPts val="600"/>
              </a:spcAft>
              <a:buClr>
                <a:srgbClr val="0000FF"/>
              </a:buClr>
              <a:buSzPct val="65000"/>
              <a:buFont typeface="Wingdings" pitchFamily="2" charset="2"/>
              <a:buChar char="Ø"/>
              <a:defRPr sz="2200">
                <a:solidFill>
                  <a:srgbClr val="0000FF"/>
                </a:solidFill>
                <a:latin typeface="楷体" pitchFamily="49" charset="-122"/>
                <a:ea typeface="楷体" pitchFamily="49" charset="-122"/>
              </a:defRPr>
            </a:lvl2pPr>
            <a:lvl3pPr>
              <a:lnSpc>
                <a:spcPct val="110000"/>
              </a:lnSpc>
              <a:spcAft>
                <a:spcPts val="600"/>
              </a:spcAft>
              <a:defRPr sz="2200">
                <a:solidFill>
                  <a:srgbClr val="0000FF"/>
                </a:solidFill>
                <a:latin typeface="楷体" pitchFamily="49" charset="-122"/>
                <a:ea typeface="楷体" pitchFamily="49" charset="-122"/>
              </a:defRPr>
            </a:lvl3pPr>
            <a:lvl4pPr>
              <a:lnSpc>
                <a:spcPct val="110000"/>
              </a:lnSpc>
              <a:spcAft>
                <a:spcPts val="600"/>
              </a:spcAft>
              <a:defRPr>
                <a:solidFill>
                  <a:srgbClr val="0000FF"/>
                </a:solidFill>
                <a:latin typeface="楷体" pitchFamily="49" charset="-122"/>
                <a:ea typeface="楷体" pitchFamily="49" charset="-122"/>
              </a:defRPr>
            </a:lvl4pPr>
            <a:lvl5pPr>
              <a:lnSpc>
                <a:spcPct val="110000"/>
              </a:lnSpc>
              <a:spcAft>
                <a:spcPts val="600"/>
              </a:spcAft>
              <a:defRPr>
                <a:solidFill>
                  <a:srgbClr val="0000FF"/>
                </a:solidFill>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smtClean="0"/>
            </a:lvl1pPr>
          </a:lstStyle>
          <a:p>
            <a:pPr>
              <a:defRPr/>
            </a:pPr>
            <a:endParaRPr lang="en-US" altLang="zh-CN"/>
          </a:p>
        </p:txBody>
      </p:sp>
      <p:sp>
        <p:nvSpPr>
          <p:cNvPr id="6" name="页脚占位符 4"/>
          <p:cNvSpPr>
            <a:spLocks noGrp="1"/>
          </p:cNvSpPr>
          <p:nvPr>
            <p:ph type="ftr" sz="quarter" idx="11"/>
          </p:nvPr>
        </p:nvSpPr>
        <p:spPr/>
        <p:txBody>
          <a:bodyPr/>
          <a:lstStyle>
            <a:lvl1pPr>
              <a:defRPr smtClean="0"/>
            </a:lvl1pPr>
          </a:lstStyle>
          <a:p>
            <a:pPr>
              <a:defRPr/>
            </a:pPr>
            <a:endParaRPr lang="en-US" altLang="zh-CN"/>
          </a:p>
        </p:txBody>
      </p:sp>
      <p:sp>
        <p:nvSpPr>
          <p:cNvPr id="7" name="灯片编号占位符 5"/>
          <p:cNvSpPr>
            <a:spLocks noGrp="1"/>
          </p:cNvSpPr>
          <p:nvPr>
            <p:ph type="sldNum" sz="quarter" idx="12"/>
          </p:nvPr>
        </p:nvSpPr>
        <p:spPr>
          <a:xfrm>
            <a:off x="8174632" y="6381328"/>
            <a:ext cx="861864" cy="324272"/>
          </a:xfrm>
        </p:spPr>
        <p:txBody>
          <a:bodyPr/>
          <a:lstStyle>
            <a:lvl1pPr algn="ctr">
              <a:defRPr smtClean="0"/>
            </a:lvl1pPr>
          </a:lstStyle>
          <a:p>
            <a:pPr>
              <a:defRPr/>
            </a:pPr>
            <a:fld id="{0486385D-F70F-4757-9512-786B631FBE6F}" type="slidenum">
              <a:rPr lang="en-US" altLang="zh-CN" smtClean="0"/>
              <a:pPr>
                <a:defRPr/>
              </a:pPr>
              <a:t>‹#›</a:t>
            </a:fld>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1E9B9D85-55E1-4903-9098-473707115F20}" type="slidenum">
              <a:rPr lang="en-US" altLang="zh-CN" smtClean="0"/>
              <a:pPr>
                <a:defRPr/>
              </a:pPr>
              <a:t>‹#›</a:t>
            </a:fld>
            <a:r>
              <a:rPr lang="en-US" altLang="zh-CN"/>
              <a:t>/29</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EEC1E7C-895A-4FD7-A451-44A6E4AD5794}" type="slidenum">
              <a:rPr lang="en-US" altLang="zh-CN" smtClean="0"/>
              <a:pPr>
                <a:defRPr/>
              </a:pPr>
              <a:t>‹#›</a:t>
            </a:fld>
            <a:r>
              <a:rPr lang="en-US" altLang="zh-CN"/>
              <a:t>/29</a:t>
            </a:r>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FD15687E-730D-4536-981E-A4B222F4C70D}" type="slidenum">
              <a:rPr lang="en-US" altLang="zh-CN" smtClean="0"/>
              <a:pPr>
                <a:defRPr/>
              </a:pPr>
              <a:t>‹#›</a:t>
            </a:fld>
            <a:r>
              <a:rPr lang="en-US" altLang="zh-CN"/>
              <a:t>/29</a:t>
            </a:r>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B05C140-5EA7-4EF7-8F2A-A91FE61727B3}" type="slidenum">
              <a:rPr lang="en-US" altLang="zh-CN" smtClean="0"/>
              <a:pPr>
                <a:defRPr/>
              </a:pPr>
              <a:t>‹#›</a:t>
            </a:fld>
            <a:r>
              <a:rPr lang="en-US" altLang="zh-CN"/>
              <a:t>/29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DE213F-6548-4BED-9F43-EC478524D5C1}" type="slidenum">
              <a:rPr lang="en-US" altLang="zh-CN"/>
              <a:pPr>
                <a:defRPr/>
              </a:pPr>
              <a:t>‹#›</a:t>
            </a:fld>
            <a:r>
              <a:rPr lang="en-US" altLang="zh-CN"/>
              <a:t>/29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FAE26B1-C7A1-42A1-864C-C84746B27622}" type="slidenum">
              <a:rPr lang="en-US" altLang="zh-CN"/>
              <a:pPr>
                <a:defRPr/>
              </a:pPr>
              <a:t>‹#›</a:t>
            </a:fld>
            <a:r>
              <a:rPr lang="en-US" altLang="zh-CN"/>
              <a:t>/29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5C39D6B-C5E4-488D-A495-22A274E742F7}" type="slidenum">
              <a:rPr lang="en-US" altLang="zh-CN"/>
              <a:pPr>
                <a:defRPr/>
              </a:pPr>
              <a:t>‹#›</a:t>
            </a:fld>
            <a:r>
              <a:rPr lang="en-US" altLang="zh-CN"/>
              <a:t>/29</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1560" y="2213992"/>
            <a:ext cx="7772400" cy="1143000"/>
          </a:xfrm>
        </p:spPr>
        <p:txBody>
          <a:bodyPr/>
          <a:lstStyle>
            <a:lvl1pPr>
              <a:defRPr>
                <a:latin typeface="Comic Sans MS" pitchFamily="66" charset="0"/>
              </a:defRPr>
            </a:lvl1p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pic>
        <p:nvPicPr>
          <p:cNvPr id="6" name="图片 9" descr="屏幕剪辑"/>
          <p:cNvPicPr>
            <a:picLocks noChangeAspect="1"/>
          </p:cNvPicPr>
          <p:nvPr userDrawn="1"/>
        </p:nvPicPr>
        <p:blipFill>
          <a:blip r:embed="rId2" cstate="print"/>
          <a:srcRect/>
          <a:stretch>
            <a:fillRect/>
          </a:stretch>
        </p:blipFill>
        <p:spPr bwMode="auto">
          <a:xfrm>
            <a:off x="512514" y="3356992"/>
            <a:ext cx="8235950" cy="192087"/>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7ECC976-8367-4F70-A92B-FE9670ABEF5F}" type="slidenum">
              <a:rPr lang="en-US" altLang="zh-CN"/>
              <a:pPr>
                <a:defRPr/>
              </a:pPr>
              <a:t>‹#›</a:t>
            </a:fld>
            <a:r>
              <a:rPr lang="en-US" altLang="zh-CN"/>
              <a:t>/29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E9B9D85-55E1-4903-9098-473707115F20}" type="slidenum">
              <a:rPr lang="en-US" altLang="zh-CN"/>
              <a:pPr>
                <a:defRPr/>
              </a:pPr>
              <a:t>‹#›</a:t>
            </a:fld>
            <a:r>
              <a:rPr lang="en-US" altLang="zh-CN"/>
              <a:t>/29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EEC1E7C-895A-4FD7-A451-44A6E4AD5794}" type="slidenum">
              <a:rPr lang="en-US" altLang="zh-CN"/>
              <a:pPr>
                <a:defRPr/>
              </a:pPr>
              <a:t>‹#›</a:t>
            </a:fld>
            <a:r>
              <a:rPr lang="en-US" altLang="zh-CN"/>
              <a:t>/29</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400" smtClean="0">
                <a:solidFill>
                  <a:schemeClr val="tx1"/>
                </a:solidFill>
                <a:latin typeface="+mn-lt"/>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smtClean="0">
                <a:solidFill>
                  <a:schemeClr val="tx1"/>
                </a:solidFill>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smtClean="0">
                <a:solidFill>
                  <a:schemeClr val="tx1"/>
                </a:solidFill>
                <a:latin typeface="+mn-lt"/>
                <a:ea typeface="+mn-ea"/>
              </a:defRPr>
            </a:lvl1pPr>
          </a:lstStyle>
          <a:p>
            <a:pPr>
              <a:defRPr/>
            </a:pPr>
            <a:fld id="{8CF807C1-4F60-48C6-912D-9E9AFAE25ED2}" type="slidenum">
              <a:rPr lang="en-US" altLang="zh-CN"/>
              <a:pPr>
                <a:defRPr/>
              </a:pPr>
              <a:t>‹#›</a:t>
            </a:fld>
            <a:r>
              <a:rPr lang="en-US" altLang="zh-CN"/>
              <a:t>/29</a:t>
            </a:r>
          </a:p>
        </p:txBody>
      </p:sp>
    </p:spTree>
  </p:cSld>
  <p:clrMap bg1="lt1" tx1="dk1" bg2="lt2" tx2="dk2" accent1="accent1" accent2="accent2" accent3="accent3" accent4="accent4" accent5="accent5" accent6="accent6" hlink="hlink" folHlink="folHlink"/>
  <p:sldLayoutIdLst>
    <p:sldLayoutId id="2147483662" r:id="rId1"/>
    <p:sldLayoutId id="2147483673"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a:defRPr/>
            </a:pPr>
            <a:endParaRPr lang="en-US" altLang="zh-CN"/>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a:defRPr/>
            </a:pPr>
            <a:endParaRPr lang="en-US" altLang="zh-CN"/>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pPr>
              <a:defRPr/>
            </a:pPr>
            <a:fld id="{8CF807C1-4F60-48C6-912D-9E9AFAE25ED2}" type="slidenum">
              <a:rPr lang="en-US" altLang="zh-CN" smtClean="0"/>
              <a:pPr>
                <a:defRPr/>
              </a:pPr>
              <a:t>‹#›</a:t>
            </a:fld>
            <a:r>
              <a:rPr lang="en-US" altLang="zh-CN"/>
              <a:t>/29</a:t>
            </a:r>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3568" y="2133600"/>
            <a:ext cx="7772400" cy="1036638"/>
          </a:xfrm>
        </p:spPr>
        <p:txBody>
          <a:bodyPr/>
          <a:lstStyle/>
          <a:p>
            <a:pPr eaLnBrk="1" hangingPunct="1"/>
            <a:r>
              <a:rPr lang="zh-CN" altLang="en-US" dirty="0">
                <a:solidFill>
                  <a:srgbClr val="0000FF"/>
                </a:solidFill>
                <a:latin typeface="华文行楷" pitchFamily="2" charset="-122"/>
                <a:ea typeface="华文行楷" pitchFamily="2" charset="-122"/>
              </a:rPr>
              <a:t>第</a:t>
            </a:r>
            <a:r>
              <a:rPr lang="en-US" altLang="zh-CN" dirty="0">
                <a:solidFill>
                  <a:srgbClr val="0000FF"/>
                </a:solidFill>
                <a:latin typeface="华文行楷" pitchFamily="2" charset="-122"/>
                <a:ea typeface="华文行楷" pitchFamily="2" charset="-122"/>
              </a:rPr>
              <a:t>1</a:t>
            </a:r>
            <a:r>
              <a:rPr lang="zh-CN" altLang="en-US" dirty="0">
                <a:solidFill>
                  <a:srgbClr val="0000FF"/>
                </a:solidFill>
                <a:latin typeface="华文行楷" pitchFamily="2" charset="-122"/>
                <a:ea typeface="华文行楷" pitchFamily="2" charset="-122"/>
              </a:rPr>
              <a:t>章 数理逻辑</a:t>
            </a:r>
          </a:p>
        </p:txBody>
      </p:sp>
      <p:pic>
        <p:nvPicPr>
          <p:cNvPr id="3077" name="图片 7" descr="屏幕剪辑"/>
          <p:cNvPicPr>
            <a:picLocks noChangeAspect="1"/>
          </p:cNvPicPr>
          <p:nvPr/>
        </p:nvPicPr>
        <p:blipFill>
          <a:blip r:embed="rId2" cstate="print"/>
          <a:srcRect/>
          <a:stretch>
            <a:fillRect/>
          </a:stretch>
        </p:blipFill>
        <p:spPr bwMode="auto">
          <a:xfrm>
            <a:off x="598488" y="3308350"/>
            <a:ext cx="8234362" cy="192088"/>
          </a:xfrm>
          <a:prstGeom prst="rect">
            <a:avLst/>
          </a:prstGeom>
          <a:noFill/>
          <a:ln w="9525">
            <a:noFill/>
            <a:miter lim="800000"/>
            <a:headEnd/>
            <a:tailEnd/>
          </a:ln>
        </p:spPr>
      </p:pic>
      <p:sp>
        <p:nvSpPr>
          <p:cNvPr id="5" name="文本框 3"/>
          <p:cNvSpPr txBox="1"/>
          <p:nvPr/>
        </p:nvSpPr>
        <p:spPr>
          <a:xfrm>
            <a:off x="6660232" y="4293096"/>
            <a:ext cx="1556597" cy="1388072"/>
          </a:xfrm>
          <a:prstGeom prst="rect">
            <a:avLst/>
          </a:prstGeom>
          <a:noFill/>
        </p:spPr>
        <p:txBody>
          <a:bodyPr wrap="square">
            <a:spAutoFit/>
          </a:bodyPr>
          <a:lstStyle/>
          <a:p>
            <a:pPr algn="ctr" fontAlgn="auto">
              <a:spcBef>
                <a:spcPts val="0"/>
              </a:spcBef>
              <a:spcAft>
                <a:spcPts val="0"/>
              </a:spcAft>
              <a:defRPr/>
            </a:pPr>
            <a:r>
              <a:rPr lang="zh-CN" altLang="en-US" b="1" dirty="0">
                <a:solidFill>
                  <a:srgbClr val="0033CC"/>
                </a:solidFill>
                <a:latin typeface="华文楷体" panose="02010600040101010101" pitchFamily="2" charset="-122"/>
                <a:ea typeface="华文楷体" panose="02010600040101010101" pitchFamily="2" charset="-122"/>
              </a:rPr>
              <a:t>徐  德  智</a:t>
            </a:r>
            <a:endParaRPr lang="en-US" altLang="zh-CN" b="1" dirty="0">
              <a:solidFill>
                <a:srgbClr val="0033CC"/>
              </a:solidFill>
              <a:latin typeface="华文楷体" panose="02010600040101010101" pitchFamily="2" charset="-122"/>
              <a:ea typeface="华文楷体" panose="02010600040101010101" pitchFamily="2" charset="-122"/>
            </a:endParaRPr>
          </a:p>
          <a:p>
            <a:pPr algn="ctr" fontAlgn="auto">
              <a:spcBef>
                <a:spcPts val="0"/>
              </a:spcBef>
              <a:spcAft>
                <a:spcPts val="0"/>
              </a:spcAft>
              <a:defRPr/>
            </a:pPr>
            <a:endParaRPr lang="en-US" altLang="zh-CN" dirty="0">
              <a:solidFill>
                <a:srgbClr val="0033CC"/>
              </a:solidFill>
              <a:latin typeface="华文楷体" panose="02010600040101010101" pitchFamily="2" charset="-122"/>
              <a:ea typeface="华文楷体" panose="02010600040101010101" pitchFamily="2" charset="-122"/>
            </a:endParaRPr>
          </a:p>
          <a:p>
            <a:pPr algn="ctr" fontAlgn="auto">
              <a:spcBef>
                <a:spcPts val="0"/>
              </a:spcBef>
              <a:spcAft>
                <a:spcPts val="600"/>
              </a:spcAft>
              <a:defRPr/>
            </a:pPr>
            <a:r>
              <a:rPr lang="zh-CN" altLang="en-US" sz="2000" dirty="0">
                <a:solidFill>
                  <a:srgbClr val="0033CC"/>
                </a:solidFill>
                <a:latin typeface="楷体" pitchFamily="49" charset="-122"/>
                <a:ea typeface="楷体" pitchFamily="49" charset="-122"/>
              </a:rPr>
              <a:t>中南大学</a:t>
            </a:r>
            <a:endParaRPr lang="en-US" altLang="zh-CN" sz="2000" dirty="0">
              <a:solidFill>
                <a:srgbClr val="0033CC"/>
              </a:solidFill>
              <a:latin typeface="楷体" pitchFamily="49" charset="-122"/>
              <a:ea typeface="楷体" pitchFamily="49" charset="-122"/>
            </a:endParaRPr>
          </a:p>
          <a:p>
            <a:pPr algn="ctr" fontAlgn="auto">
              <a:spcBef>
                <a:spcPts val="0"/>
              </a:spcBef>
              <a:spcAft>
                <a:spcPts val="0"/>
              </a:spcAft>
              <a:defRPr/>
            </a:pPr>
            <a:r>
              <a:rPr lang="en-US" altLang="zh-CN" sz="2000">
                <a:solidFill>
                  <a:srgbClr val="0033CC"/>
                </a:solidFill>
                <a:latin typeface="楷体" pitchFamily="49" charset="-122"/>
                <a:ea typeface="楷体" pitchFamily="49" charset="-122"/>
              </a:rPr>
              <a:t>2022</a:t>
            </a:r>
            <a:r>
              <a:rPr lang="zh-CN" altLang="en-US" sz="2000">
                <a:solidFill>
                  <a:srgbClr val="0033CC"/>
                </a:solidFill>
                <a:latin typeface="楷体" pitchFamily="49" charset="-122"/>
                <a:ea typeface="楷体" pitchFamily="49" charset="-122"/>
              </a:rPr>
              <a:t>年</a:t>
            </a:r>
            <a:endParaRPr lang="zh-CN" altLang="en-US" sz="2000" dirty="0">
              <a:solidFill>
                <a:srgbClr val="0033CC"/>
              </a:solidFill>
              <a:latin typeface="楷体" pitchFamily="49" charset="-122"/>
              <a:ea typeface="楷体" pitchFamily="49" charset="-122"/>
            </a:endParaRPr>
          </a:p>
        </p:txBody>
      </p:sp>
      <p:sp>
        <p:nvSpPr>
          <p:cNvPr id="6" name="文本框 4"/>
          <p:cNvSpPr txBox="1">
            <a:spLocks noChangeArrowheads="1"/>
          </p:cNvSpPr>
          <p:nvPr/>
        </p:nvSpPr>
        <p:spPr bwMode="auto">
          <a:xfrm>
            <a:off x="2925762" y="6262688"/>
            <a:ext cx="3590453" cy="369332"/>
          </a:xfrm>
          <a:prstGeom prst="rect">
            <a:avLst/>
          </a:prstGeom>
          <a:noFill/>
          <a:ln w="9525">
            <a:noFill/>
            <a:miter lim="800000"/>
            <a:headEnd/>
            <a:tailEnd/>
          </a:ln>
        </p:spPr>
        <p:txBody>
          <a:bodyPr wrap="square">
            <a:spAutoFit/>
          </a:bodyPr>
          <a:lstStyle/>
          <a:p>
            <a:r>
              <a:rPr lang="en-US" altLang="zh-CN" sz="2000" dirty="0">
                <a:solidFill>
                  <a:srgbClr val="0033CC"/>
                </a:solidFill>
                <a:latin typeface="Calibri" pitchFamily="34" charset="0"/>
                <a:ea typeface="等线" pitchFamily="2" charset="-122"/>
              </a:rPr>
              <a:t>copyright </a:t>
            </a:r>
            <a:r>
              <a:rPr lang="en-US" altLang="zh-CN" sz="2000">
                <a:solidFill>
                  <a:srgbClr val="0033CC"/>
                </a:solidFill>
                <a:latin typeface="Calibri" pitchFamily="34" charset="0"/>
                <a:ea typeface="等线" pitchFamily="2" charset="-122"/>
              </a:rPr>
              <a:t>© 2022 </a:t>
            </a:r>
            <a:r>
              <a:rPr lang="en-US" altLang="zh-CN" sz="2000" dirty="0">
                <a:solidFill>
                  <a:srgbClr val="0033CC"/>
                </a:solidFill>
                <a:latin typeface="Calibri" pitchFamily="34" charset="0"/>
                <a:ea typeface="等线" pitchFamily="2" charset="-122"/>
              </a:rPr>
              <a:t>by Xu Dezhi</a:t>
            </a:r>
            <a:endParaRPr lang="zh-CN" altLang="en-US" sz="2000" dirty="0">
              <a:solidFill>
                <a:srgbClr val="0033CC"/>
              </a:solidFill>
              <a:latin typeface="Calibri" pitchFamily="34" charset="0"/>
              <a:ea typeface="等线" pitchFamily="2" charset="-122"/>
            </a:endParaRPr>
          </a:p>
        </p:txBody>
      </p:sp>
      <p:sp>
        <p:nvSpPr>
          <p:cNvPr id="7" name="标题 1"/>
          <p:cNvSpPr txBox="1">
            <a:spLocks/>
          </p:cNvSpPr>
          <p:nvPr/>
        </p:nvSpPr>
        <p:spPr bwMode="auto">
          <a:xfrm>
            <a:off x="683568" y="3429000"/>
            <a:ext cx="7772400" cy="10366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zh-CN" altLang="en-US" sz="3200" kern="0" dirty="0">
                <a:solidFill>
                  <a:srgbClr val="002060"/>
                </a:solidFill>
                <a:latin typeface="华文行楷" pitchFamily="2" charset="-122"/>
                <a:ea typeface="华文行楷" pitchFamily="2" charset="-122"/>
                <a:cs typeface="+mj-cs"/>
              </a:rPr>
              <a:t>第一部分 </a:t>
            </a:r>
            <a:r>
              <a:rPr kumimoji="1" lang="zh-CN" altLang="en-US" sz="3200" b="0" i="0" u="none" strike="noStrike" kern="0" cap="none" spc="0" normalizeH="0" baseline="0" noProof="0" dirty="0">
                <a:ln>
                  <a:noFill/>
                </a:ln>
                <a:solidFill>
                  <a:srgbClr val="002060"/>
                </a:solidFill>
                <a:effectLst/>
                <a:uLnTx/>
                <a:uFillTx/>
                <a:latin typeface="华文行楷" pitchFamily="2" charset="-122"/>
                <a:ea typeface="华文行楷" pitchFamily="2" charset="-122"/>
                <a:cs typeface="+mj-cs"/>
              </a:rPr>
              <a:t>命题逻辑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联结词基本概念（续</a:t>
            </a:r>
            <a:r>
              <a:rPr lang="en-US" altLang="zh-CN" dirty="0"/>
              <a:t>4</a:t>
            </a:r>
            <a:r>
              <a:rPr lang="zh-CN" altLang="en-US" dirty="0"/>
              <a:t>）</a:t>
            </a:r>
          </a:p>
        </p:txBody>
      </p:sp>
      <p:sp>
        <p:nvSpPr>
          <p:cNvPr id="3" name="内容占位符 2"/>
          <p:cNvSpPr>
            <a:spLocks noGrp="1"/>
          </p:cNvSpPr>
          <p:nvPr>
            <p:ph idx="1"/>
          </p:nvPr>
        </p:nvSpPr>
        <p:spPr>
          <a:xfrm>
            <a:off x="467544" y="1268760"/>
            <a:ext cx="8208912" cy="5184576"/>
          </a:xfrm>
        </p:spPr>
        <p:txBody>
          <a:bodyPr/>
          <a:lstStyle/>
          <a:p>
            <a:pPr marL="701675" lvl="1">
              <a:buNone/>
            </a:pPr>
            <a:r>
              <a:rPr lang="en-US" altLang="zh-CN" sz="2400" dirty="0">
                <a:sym typeface="Symbol" pitchFamily="18" charset="2"/>
              </a:rPr>
              <a:t>5</a:t>
            </a:r>
            <a:r>
              <a:rPr lang="zh-CN" altLang="en-US" sz="2400" dirty="0">
                <a:sym typeface="Symbol" pitchFamily="18" charset="2"/>
              </a:rPr>
              <a:t>、</a:t>
            </a:r>
            <a:r>
              <a:rPr lang="zh-CN" altLang="en-US" sz="2400" dirty="0">
                <a:solidFill>
                  <a:srgbClr val="FF0000"/>
                </a:solidFill>
                <a:sym typeface="Symbol" pitchFamily="18" charset="2"/>
              </a:rPr>
              <a:t>双条件（等值）</a:t>
            </a:r>
            <a:endParaRPr lang="en-US" altLang="zh-CN" sz="2400" dirty="0">
              <a:solidFill>
                <a:srgbClr val="FF0000"/>
              </a:solidFill>
              <a:sym typeface="Symbol" pitchFamily="18" charset="2"/>
            </a:endParaRPr>
          </a:p>
          <a:p>
            <a:pPr lvl="1"/>
            <a:r>
              <a:rPr lang="zh-CN" altLang="en-US" dirty="0">
                <a:sym typeface="Symbol" pitchFamily="18" charset="2"/>
              </a:rPr>
              <a:t>给定两个命题</a:t>
            </a:r>
            <a:r>
              <a:rPr lang="en-US" altLang="zh-CN" dirty="0">
                <a:sym typeface="Symbol" pitchFamily="18" charset="2"/>
              </a:rPr>
              <a:t>P</a:t>
            </a:r>
            <a:r>
              <a:rPr lang="zh-CN" altLang="en-US" dirty="0">
                <a:sym typeface="Symbol" pitchFamily="18" charset="2"/>
              </a:rPr>
              <a:t>、</a:t>
            </a:r>
            <a:r>
              <a:rPr lang="en-US" altLang="zh-CN" dirty="0">
                <a:sym typeface="Symbol" pitchFamily="18" charset="2"/>
              </a:rPr>
              <a:t>Q</a:t>
            </a:r>
            <a:r>
              <a:rPr lang="zh-CN" altLang="en-US" dirty="0">
                <a:sym typeface="Symbol" pitchFamily="18" charset="2"/>
              </a:rPr>
              <a:t>，它们的双条件命题是一个复合命题，记为</a:t>
            </a:r>
            <a:r>
              <a:rPr lang="en-US" altLang="zh-CN" dirty="0">
                <a:sym typeface="Symbol" pitchFamily="18" charset="2"/>
              </a:rPr>
              <a:t>PQ</a:t>
            </a:r>
            <a:r>
              <a:rPr lang="zh-CN" altLang="en-US" dirty="0">
                <a:sym typeface="Symbol" pitchFamily="18" charset="2"/>
              </a:rPr>
              <a:t>。当且仅当</a:t>
            </a:r>
            <a:r>
              <a:rPr lang="en-US" altLang="zh-CN" dirty="0">
                <a:sym typeface="Symbol" pitchFamily="18" charset="2"/>
              </a:rPr>
              <a:t>P</a:t>
            </a:r>
            <a:r>
              <a:rPr lang="zh-CN" altLang="en-US" dirty="0">
                <a:sym typeface="Symbol" pitchFamily="18" charset="2"/>
              </a:rPr>
              <a:t>、</a:t>
            </a:r>
            <a:r>
              <a:rPr lang="en-US" altLang="zh-CN" dirty="0">
                <a:sym typeface="Symbol" pitchFamily="18" charset="2"/>
              </a:rPr>
              <a:t>Q</a:t>
            </a:r>
            <a:r>
              <a:rPr lang="zh-CN" altLang="en-US" dirty="0">
                <a:sym typeface="Symbol" pitchFamily="18" charset="2"/>
              </a:rPr>
              <a:t>的真值相同时，</a:t>
            </a:r>
            <a:r>
              <a:rPr lang="en-US" altLang="zh-CN" dirty="0">
                <a:sym typeface="Symbol" pitchFamily="18" charset="2"/>
              </a:rPr>
              <a:t>PQ</a:t>
            </a:r>
            <a:r>
              <a:rPr lang="zh-CN" altLang="en-US" dirty="0">
                <a:sym typeface="Symbol" pitchFamily="18" charset="2"/>
              </a:rPr>
              <a:t>为</a:t>
            </a:r>
            <a:r>
              <a:rPr lang="en-US" altLang="zh-CN" dirty="0">
                <a:sym typeface="Symbol" pitchFamily="18" charset="2"/>
              </a:rPr>
              <a:t>T</a:t>
            </a:r>
            <a:r>
              <a:rPr lang="zh-CN" altLang="en-US" dirty="0">
                <a:sym typeface="Symbol" pitchFamily="18" charset="2"/>
              </a:rPr>
              <a:t>，否则</a:t>
            </a:r>
            <a:r>
              <a:rPr lang="en-US" altLang="zh-CN" dirty="0">
                <a:sym typeface="Symbol" pitchFamily="18" charset="2"/>
              </a:rPr>
              <a:t>PQ</a:t>
            </a:r>
            <a:r>
              <a:rPr lang="zh-CN" altLang="en-US" dirty="0">
                <a:sym typeface="Symbol" pitchFamily="18" charset="2"/>
              </a:rPr>
              <a:t>为</a:t>
            </a:r>
            <a:r>
              <a:rPr lang="en-US" altLang="zh-CN" dirty="0">
                <a:sym typeface="Symbol" pitchFamily="18" charset="2"/>
              </a:rPr>
              <a:t>F.</a:t>
            </a:r>
          </a:p>
          <a:p>
            <a:r>
              <a:rPr lang="zh-CN" altLang="en-US" dirty="0">
                <a:solidFill>
                  <a:srgbClr val="FF0000"/>
                </a:solidFill>
              </a:rPr>
              <a:t>注意</a:t>
            </a:r>
            <a:r>
              <a:rPr lang="zh-CN" altLang="en-US" dirty="0"/>
              <a:t>：</a:t>
            </a:r>
            <a:endParaRPr lang="en-US" altLang="zh-CN" dirty="0"/>
          </a:p>
          <a:p>
            <a:pPr lvl="1"/>
            <a:r>
              <a:rPr lang="zh-CN" altLang="en-US" dirty="0">
                <a:sym typeface="Symbol" pitchFamily="18" charset="2"/>
              </a:rPr>
              <a:t>双条件联结词与自然语言中的“当且仅当”，“充分必要”类似，但也不尽</a:t>
            </a:r>
            <a:r>
              <a:rPr lang="zh-CN" altLang="en-US">
                <a:sym typeface="Symbol" pitchFamily="18" charset="2"/>
              </a:rPr>
              <a:t>相同。自然语言重点在强调条件而非逻辑。</a:t>
            </a:r>
            <a:endParaRPr lang="en-US" altLang="zh-CN" dirty="0">
              <a:sym typeface="Symbol" pitchFamily="18" charset="2"/>
            </a:endParaRPr>
          </a:p>
          <a:p>
            <a:r>
              <a:rPr lang="zh-CN" altLang="en-US"/>
              <a:t>上述命题联结词</a:t>
            </a:r>
            <a:r>
              <a:rPr lang="zh-CN" altLang="en-US">
                <a:solidFill>
                  <a:srgbClr val="C00000"/>
                </a:solidFill>
              </a:rPr>
              <a:t>独立的</a:t>
            </a:r>
            <a:r>
              <a:rPr lang="zh-CN" altLang="en-US" dirty="0"/>
              <a:t>只有</a:t>
            </a:r>
            <a:r>
              <a:rPr lang="zh-CN" altLang="en-US" dirty="0">
                <a:sym typeface="Symbol" pitchFamily="18" charset="2"/>
              </a:rPr>
              <a:t>、</a:t>
            </a:r>
            <a:r>
              <a:rPr lang="el-GR" altLang="zh-CN" dirty="0"/>
              <a:t>∧</a:t>
            </a:r>
            <a:r>
              <a:rPr lang="zh-CN" altLang="en-US" dirty="0"/>
              <a:t>、</a:t>
            </a:r>
            <a:r>
              <a:rPr lang="el-GR" altLang="zh-CN" dirty="0"/>
              <a:t>∨</a:t>
            </a:r>
            <a:r>
              <a:rPr lang="zh-CN" altLang="en-US" dirty="0"/>
              <a:t>。</a:t>
            </a:r>
            <a:endParaRPr lang="en-US" altLang="zh-CN" dirty="0"/>
          </a:p>
          <a:p>
            <a:r>
              <a:rPr lang="zh-CN" altLang="en-US" dirty="0"/>
              <a:t>在一个复合命题中往往含有多个命题联结词，其运算优先级的次序是：</a:t>
            </a:r>
            <a:r>
              <a:rPr lang="zh-CN" altLang="en-US" dirty="0">
                <a:sym typeface="Symbol" pitchFamily="18" charset="2"/>
              </a:rPr>
              <a:t>、</a:t>
            </a:r>
            <a:r>
              <a:rPr lang="el-GR" altLang="zh-CN" dirty="0"/>
              <a:t>∧</a:t>
            </a:r>
            <a:r>
              <a:rPr lang="zh-CN" altLang="en-US" dirty="0"/>
              <a:t>、</a:t>
            </a:r>
            <a:r>
              <a:rPr lang="el-GR" altLang="zh-CN" dirty="0"/>
              <a:t>∨</a:t>
            </a:r>
            <a:r>
              <a:rPr lang="zh-CN" altLang="en-US" dirty="0">
                <a:sym typeface="Symbol" pitchFamily="18" charset="2"/>
              </a:rPr>
              <a:t>、、</a:t>
            </a:r>
            <a:endParaRPr lang="zh-CN" altLang="en-US" dirty="0"/>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10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p>
        </p:txBody>
      </p:sp>
      <p:sp>
        <p:nvSpPr>
          <p:cNvPr id="3" name="内容占位符 2"/>
          <p:cNvSpPr>
            <a:spLocks noGrp="1"/>
          </p:cNvSpPr>
          <p:nvPr>
            <p:ph idx="1"/>
          </p:nvPr>
        </p:nvSpPr>
        <p:spPr>
          <a:xfrm>
            <a:off x="467544" y="1412776"/>
            <a:ext cx="2592288" cy="504056"/>
          </a:xfrm>
        </p:spPr>
        <p:txBody>
          <a:bodyPr/>
          <a:lstStyle/>
          <a:p>
            <a:r>
              <a:rPr lang="zh-CN" altLang="en-US" dirty="0"/>
              <a:t>双条件真值表</a:t>
            </a:r>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11</a:t>
            </a:fld>
            <a:endParaRPr lang="en-US" altLang="zh-CN" dirty="0"/>
          </a:p>
        </p:txBody>
      </p:sp>
      <p:graphicFrame>
        <p:nvGraphicFramePr>
          <p:cNvPr id="5" name="Group 41"/>
          <p:cNvGraphicFramePr>
            <a:graphicFrameLocks/>
          </p:cNvGraphicFramePr>
          <p:nvPr/>
        </p:nvGraphicFramePr>
        <p:xfrm>
          <a:off x="3275856" y="1412776"/>
          <a:ext cx="5256584" cy="2141985"/>
        </p:xfrm>
        <a:graphic>
          <a:graphicData uri="http://schemas.openxmlformats.org/drawingml/2006/table">
            <a:tbl>
              <a:tblPr/>
              <a:tblGrid>
                <a:gridCol w="886166">
                  <a:extLst>
                    <a:ext uri="{9D8B030D-6E8A-4147-A177-3AD203B41FA5}">
                      <a16:colId xmlns:a16="http://schemas.microsoft.com/office/drawing/2014/main" val="20000"/>
                    </a:ext>
                  </a:extLst>
                </a:gridCol>
                <a:gridCol w="884910">
                  <a:extLst>
                    <a:ext uri="{9D8B030D-6E8A-4147-A177-3AD203B41FA5}">
                      <a16:colId xmlns:a16="http://schemas.microsoft.com/office/drawing/2014/main" val="20001"/>
                    </a:ext>
                  </a:extLst>
                </a:gridCol>
                <a:gridCol w="1097639">
                  <a:extLst>
                    <a:ext uri="{9D8B030D-6E8A-4147-A177-3AD203B41FA5}">
                      <a16:colId xmlns:a16="http://schemas.microsoft.com/office/drawing/2014/main" val="20002"/>
                    </a:ext>
                  </a:extLst>
                </a:gridCol>
                <a:gridCol w="2387869">
                  <a:extLst>
                    <a:ext uri="{9D8B030D-6E8A-4147-A177-3AD203B41FA5}">
                      <a16:colId xmlns:a16="http://schemas.microsoft.com/office/drawing/2014/main" val="20003"/>
                    </a:ext>
                  </a:extLst>
                </a:gridCol>
              </a:tblGrid>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FF0000"/>
                          </a:solidFill>
                          <a:effectLst/>
                          <a:latin typeface="楷体" pitchFamily="49" charset="-122"/>
                          <a:ea typeface="楷体" pitchFamily="49" charset="-122"/>
                        </a:rPr>
                        <a:t>P</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FF0000"/>
                          </a:solidFill>
                          <a:effectLst/>
                          <a:latin typeface="楷体" pitchFamily="49" charset="-122"/>
                          <a:ea typeface="楷体" pitchFamily="49" charset="-122"/>
                        </a:rPr>
                        <a:t>Q</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FF0000"/>
                          </a:solidFill>
                          <a:effectLst/>
                          <a:latin typeface="楷体" pitchFamily="49" charset="-122"/>
                          <a:ea typeface="楷体" pitchFamily="49" charset="-122"/>
                        </a:rPr>
                        <a:t>P</a:t>
                      </a:r>
                      <a:r>
                        <a:rPr kumimoji="0" lang="en-US" altLang="zh-CN" sz="2400" b="0" i="0" u="none" strike="noStrike" cap="none" normalizeH="0" baseline="0" dirty="0">
                          <a:ln>
                            <a:noFill/>
                          </a:ln>
                          <a:solidFill>
                            <a:srgbClr val="FF0000"/>
                          </a:solidFill>
                          <a:effectLst/>
                          <a:latin typeface="楷体" pitchFamily="49" charset="-122"/>
                          <a:ea typeface="楷体" pitchFamily="49" charset="-122"/>
                          <a:sym typeface="Symbol" pitchFamily="18" charset="2"/>
                        </a:rPr>
                        <a:t>Q</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FF0000"/>
                          </a:solidFill>
                          <a:effectLst/>
                          <a:latin typeface="楷体" pitchFamily="49" charset="-122"/>
                          <a:ea typeface="楷体" pitchFamily="49" charset="-122"/>
                          <a:sym typeface="Symbol" pitchFamily="18" charset="2"/>
                        </a:rPr>
                        <a:t>(PQ)∧(QP)</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T</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T</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T</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9" name="组合 8"/>
          <p:cNvGrpSpPr/>
          <p:nvPr/>
        </p:nvGrpSpPr>
        <p:grpSpPr>
          <a:xfrm>
            <a:off x="467544" y="4149080"/>
            <a:ext cx="8064312" cy="2214832"/>
            <a:chOff x="467544" y="4149080"/>
            <a:chExt cx="8064312" cy="2214832"/>
          </a:xfrm>
        </p:grpSpPr>
        <p:graphicFrame>
          <p:nvGraphicFramePr>
            <p:cNvPr id="6" name="Group 40"/>
            <p:cNvGraphicFramePr>
              <a:graphicFrameLocks/>
            </p:cNvGraphicFramePr>
            <p:nvPr/>
          </p:nvGraphicFramePr>
          <p:xfrm>
            <a:off x="3275856" y="4149080"/>
            <a:ext cx="5256000" cy="2156589"/>
          </p:xfrm>
          <a:graphic>
            <a:graphicData uri="http://schemas.openxmlformats.org/drawingml/2006/table">
              <a:tbl>
                <a:tblPr/>
                <a:tblGrid>
                  <a:gridCol w="1190620">
                    <a:extLst>
                      <a:ext uri="{9D8B030D-6E8A-4147-A177-3AD203B41FA5}">
                        <a16:colId xmlns:a16="http://schemas.microsoft.com/office/drawing/2014/main" val="20000"/>
                      </a:ext>
                    </a:extLst>
                  </a:gridCol>
                  <a:gridCol w="912219">
                    <a:extLst>
                      <a:ext uri="{9D8B030D-6E8A-4147-A177-3AD203B41FA5}">
                        <a16:colId xmlns:a16="http://schemas.microsoft.com/office/drawing/2014/main" val="20001"/>
                      </a:ext>
                    </a:extLst>
                  </a:gridCol>
                  <a:gridCol w="1706527">
                    <a:extLst>
                      <a:ext uri="{9D8B030D-6E8A-4147-A177-3AD203B41FA5}">
                        <a16:colId xmlns:a16="http://schemas.microsoft.com/office/drawing/2014/main" val="20002"/>
                      </a:ext>
                    </a:extLst>
                  </a:gridCol>
                  <a:gridCol w="1446634">
                    <a:extLst>
                      <a:ext uri="{9D8B030D-6E8A-4147-A177-3AD203B41FA5}">
                        <a16:colId xmlns:a16="http://schemas.microsoft.com/office/drawing/2014/main" val="20003"/>
                      </a:ext>
                    </a:extLst>
                  </a:gridCol>
                </a:tblGrid>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rPr>
                          <a:t>P</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sym typeface="Symbol" pitchFamily="18" charset="2"/>
                          </a:rPr>
                          <a:t>PQ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rPr>
                          <a:t>Q</a:t>
                        </a:r>
                        <a:r>
                          <a:rPr kumimoji="0" lang="en-US" altLang="zh-CN" sz="2400" b="0" i="0" u="none" strike="noStrike" cap="none" normalizeH="0" baseline="0" dirty="0">
                            <a:ln>
                              <a:noFill/>
                            </a:ln>
                            <a:solidFill>
                              <a:srgbClr val="C00000"/>
                            </a:solidFill>
                            <a:effectLst/>
                            <a:latin typeface="楷体" pitchFamily="49" charset="-122"/>
                            <a:ea typeface="楷体" pitchFamily="49" charset="-122"/>
                            <a:sym typeface="Symbol" pitchFamily="18" charset="2"/>
                          </a:rPr>
                          <a:t>P</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C0099"/>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C0099"/>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300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C0099"/>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C0099"/>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内容占位符 2"/>
            <p:cNvSpPr txBox="1">
              <a:spLocks/>
            </p:cNvSpPr>
            <p:nvPr/>
          </p:nvSpPr>
          <p:spPr bwMode="auto">
            <a:xfrm>
              <a:off x="467544" y="5067768"/>
              <a:ext cx="2592288" cy="12961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342900" lvl="0" indent="-342900" eaLnBrk="0" hangingPunct="0">
                <a:lnSpc>
                  <a:spcPct val="110000"/>
                </a:lnSpc>
                <a:spcAft>
                  <a:spcPts val="600"/>
                </a:spcAft>
                <a:buClr>
                  <a:srgbClr val="0000FF"/>
                </a:buClr>
                <a:buSzPct val="60000"/>
                <a:buFont typeface="Wingdings" pitchFamily="2" charset="2"/>
                <a:buChar char="n"/>
              </a:pPr>
              <a:r>
                <a:rPr lang="zh-CN" altLang="en-US" kern="0" dirty="0">
                  <a:solidFill>
                    <a:srgbClr val="0000FF"/>
                  </a:solidFill>
                  <a:latin typeface="楷体" pitchFamily="49" charset="-122"/>
                  <a:ea typeface="楷体" pitchFamily="49" charset="-122"/>
                </a:rPr>
                <a:t>右真值表证明了</a:t>
              </a:r>
              <a:r>
                <a:rPr kumimoji="0" lang="en-US" altLang="zh-CN" dirty="0">
                  <a:solidFill>
                    <a:srgbClr val="0033CC"/>
                  </a:solidFill>
                  <a:latin typeface="楷体" pitchFamily="49" charset="-122"/>
                  <a:ea typeface="楷体" pitchFamily="49" charset="-122"/>
                  <a:sym typeface="Symbol" pitchFamily="18" charset="2"/>
                </a:rPr>
                <a:t>PQ</a:t>
              </a:r>
              <a:r>
                <a:rPr kumimoji="0" lang="zh-CN" altLang="en-US" dirty="0">
                  <a:solidFill>
                    <a:srgbClr val="0033CC"/>
                  </a:solidFill>
                  <a:latin typeface="楷体" pitchFamily="49" charset="-122"/>
                  <a:ea typeface="楷体" pitchFamily="49" charset="-122"/>
                  <a:sym typeface="Symbol" pitchFamily="18" charset="2"/>
                </a:rPr>
                <a:t>与它的逆命题</a:t>
              </a:r>
              <a:r>
                <a:rPr kumimoji="0" lang="en-US" altLang="zh-CN" dirty="0">
                  <a:solidFill>
                    <a:srgbClr val="0033CC"/>
                  </a:solidFill>
                  <a:latin typeface="楷体" pitchFamily="49" charset="-122"/>
                  <a:ea typeface="楷体" pitchFamily="49" charset="-122"/>
                  <a:sym typeface="Symbol" pitchFamily="18" charset="2"/>
                </a:rPr>
                <a:t>QP</a:t>
              </a:r>
              <a:r>
                <a:rPr kumimoji="0" lang="zh-CN" altLang="en-US" dirty="0">
                  <a:solidFill>
                    <a:srgbClr val="C00000"/>
                  </a:solidFill>
                  <a:latin typeface="楷体" pitchFamily="49" charset="-122"/>
                  <a:ea typeface="楷体" pitchFamily="49" charset="-122"/>
                  <a:sym typeface="Symbol" pitchFamily="18" charset="2"/>
                </a:rPr>
                <a:t>不等价。</a:t>
              </a:r>
              <a:endParaRPr kumimoji="0" lang="en-US" altLang="zh-CN" dirty="0">
                <a:solidFill>
                  <a:srgbClr val="C00000"/>
                </a:solidFill>
                <a:latin typeface="楷体" pitchFamily="49" charset="-122"/>
                <a:ea typeface="楷体" pitchFamily="49" charset="-122"/>
                <a:sym typeface="Symbol" pitchFamily="18" charset="2"/>
              </a:endParaRPr>
            </a:p>
            <a:p>
              <a:pPr marL="342900" marR="0" lvl="0" indent="-342900" algn="l" defTabSz="914400" rtl="0" eaLnBrk="0" fontAlgn="base" latinLnBrk="0" hangingPunct="0">
                <a:lnSpc>
                  <a:spcPct val="110000"/>
                </a:lnSpc>
                <a:spcBef>
                  <a:spcPct val="20000"/>
                </a:spcBef>
                <a:spcAft>
                  <a:spcPts val="600"/>
                </a:spcAft>
                <a:buClr>
                  <a:srgbClr val="0000FF"/>
                </a:buClr>
                <a:buSzPct val="60000"/>
                <a:buFont typeface="Wingdings" pitchFamily="2" charset="2"/>
                <a:buChar char="n"/>
                <a:tabLst/>
                <a:defRPr/>
              </a:pPr>
              <a:endParaRPr kumimoji="1" lang="zh-CN" altLang="en-US" sz="2400" b="0" i="0" u="none" strike="noStrike" kern="0" cap="none" spc="0" normalizeH="0" baseline="0" noProof="0" dirty="0">
                <a:ln>
                  <a:noFill/>
                </a:ln>
                <a:solidFill>
                  <a:srgbClr val="0000FF"/>
                </a:solidFill>
                <a:effectLst/>
                <a:uLnTx/>
                <a:uFillTx/>
                <a:latin typeface="楷体" pitchFamily="49" charset="-122"/>
                <a:ea typeface="楷体" pitchFamily="49" charset="-122"/>
                <a:cs typeface="+mn-cs"/>
              </a:endParaRPr>
            </a:p>
          </p:txBody>
        </p:sp>
      </p:grpSp>
      <p:sp>
        <p:nvSpPr>
          <p:cNvPr id="8" name="内容占位符 2"/>
          <p:cNvSpPr txBox="1">
            <a:spLocks/>
          </p:cNvSpPr>
          <p:nvPr/>
        </p:nvSpPr>
        <p:spPr bwMode="auto">
          <a:xfrm>
            <a:off x="467544" y="2780928"/>
            <a:ext cx="2664296" cy="144016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marL="342900" lvl="0" indent="-342900" eaLnBrk="0" hangingPunct="0">
              <a:lnSpc>
                <a:spcPct val="110000"/>
              </a:lnSpc>
              <a:spcBef>
                <a:spcPts val="0"/>
              </a:spcBef>
              <a:spcAft>
                <a:spcPts val="600"/>
              </a:spcAft>
              <a:buClr>
                <a:srgbClr val="0000FF"/>
              </a:buClr>
              <a:buSzPct val="60000"/>
            </a:pPr>
            <a:r>
              <a:rPr kumimoji="0" lang="en-US" altLang="zh-CN" dirty="0">
                <a:solidFill>
                  <a:srgbClr val="002060"/>
                </a:solidFill>
                <a:latin typeface="楷体" pitchFamily="49" charset="-122"/>
                <a:ea typeface="楷体" pitchFamily="49" charset="-122"/>
                <a:sym typeface="Symbol" pitchFamily="18" charset="2"/>
              </a:rPr>
              <a:t>P</a:t>
            </a:r>
            <a:r>
              <a:rPr kumimoji="0" lang="zh-CN" altLang="en-US" dirty="0">
                <a:solidFill>
                  <a:srgbClr val="002060"/>
                </a:solidFill>
                <a:latin typeface="楷体" pitchFamily="49" charset="-122"/>
                <a:ea typeface="楷体" pitchFamily="49" charset="-122"/>
                <a:sym typeface="Symbol" pitchFamily="18" charset="2"/>
              </a:rPr>
              <a:t>：有空气。</a:t>
            </a:r>
            <a:endParaRPr kumimoji="0" lang="en-US" altLang="zh-CN" dirty="0">
              <a:solidFill>
                <a:srgbClr val="002060"/>
              </a:solidFill>
              <a:latin typeface="楷体" pitchFamily="49" charset="-122"/>
              <a:ea typeface="楷体" pitchFamily="49" charset="-122"/>
              <a:sym typeface="Symbol" pitchFamily="18" charset="2"/>
            </a:endParaRPr>
          </a:p>
          <a:p>
            <a:pPr marL="342900" lvl="0" indent="-342900" eaLnBrk="0" hangingPunct="0">
              <a:lnSpc>
                <a:spcPct val="110000"/>
              </a:lnSpc>
              <a:spcBef>
                <a:spcPts val="0"/>
              </a:spcBef>
              <a:spcAft>
                <a:spcPts val="600"/>
              </a:spcAft>
              <a:buClr>
                <a:srgbClr val="0000FF"/>
              </a:buClr>
              <a:buSzPct val="60000"/>
            </a:pPr>
            <a:r>
              <a:rPr kumimoji="0" lang="en-US" altLang="zh-CN" dirty="0">
                <a:solidFill>
                  <a:srgbClr val="002060"/>
                </a:solidFill>
                <a:latin typeface="楷体" pitchFamily="49" charset="-122"/>
                <a:ea typeface="楷体" pitchFamily="49" charset="-122"/>
                <a:sym typeface="Symbol" pitchFamily="18" charset="2"/>
              </a:rPr>
              <a:t>Q</a:t>
            </a:r>
            <a:r>
              <a:rPr kumimoji="0" lang="zh-CN" altLang="en-US" dirty="0">
                <a:solidFill>
                  <a:srgbClr val="002060"/>
                </a:solidFill>
                <a:latin typeface="楷体" pitchFamily="49" charset="-122"/>
                <a:ea typeface="楷体" pitchFamily="49" charset="-122"/>
                <a:sym typeface="Symbol" pitchFamily="18" charset="2"/>
              </a:rPr>
              <a:t>：人活着。</a:t>
            </a:r>
            <a:endParaRPr kumimoji="0" lang="en-US" altLang="zh-CN" dirty="0">
              <a:solidFill>
                <a:srgbClr val="002060"/>
              </a:solidFill>
              <a:latin typeface="楷体" pitchFamily="49" charset="-122"/>
              <a:ea typeface="楷体" pitchFamily="49" charset="-122"/>
              <a:sym typeface="Symbol" pitchFamily="18" charset="2"/>
            </a:endParaRPr>
          </a:p>
          <a:p>
            <a:pPr marL="342900" lvl="0" indent="-342900" eaLnBrk="0" hangingPunct="0">
              <a:lnSpc>
                <a:spcPct val="110000"/>
              </a:lnSpc>
              <a:spcBef>
                <a:spcPts val="0"/>
              </a:spcBef>
              <a:spcAft>
                <a:spcPts val="600"/>
              </a:spcAft>
              <a:buClr>
                <a:srgbClr val="0000FF"/>
              </a:buClr>
              <a:buSzPct val="60000"/>
            </a:pPr>
            <a:r>
              <a:rPr kumimoji="0" lang="zh-CN" altLang="en-US" dirty="0">
                <a:solidFill>
                  <a:srgbClr val="002060"/>
                </a:solidFill>
                <a:latin typeface="楷体" pitchFamily="49" charset="-122"/>
                <a:ea typeface="楷体" pitchFamily="49" charset="-122"/>
                <a:sym typeface="Symbol" pitchFamily="18" charset="2"/>
              </a:rPr>
              <a:t>试试</a:t>
            </a:r>
            <a:r>
              <a:rPr kumimoji="0" lang="en-US" altLang="zh-CN" dirty="0">
                <a:solidFill>
                  <a:srgbClr val="002060"/>
                </a:solidFill>
                <a:latin typeface="楷体" pitchFamily="49" charset="-122"/>
                <a:ea typeface="楷体" pitchFamily="49" charset="-122"/>
                <a:sym typeface="Symbol" pitchFamily="18" charset="2"/>
              </a:rPr>
              <a:t>QP</a:t>
            </a:r>
            <a:r>
              <a:rPr kumimoji="0" lang="zh-CN" altLang="en-US" dirty="0">
                <a:solidFill>
                  <a:srgbClr val="002060"/>
                </a:solidFill>
                <a:latin typeface="楷体" pitchFamily="49" charset="-122"/>
                <a:ea typeface="楷体" pitchFamily="49" charset="-122"/>
                <a:sym typeface="Symbol" pitchFamily="18" charset="2"/>
              </a:rPr>
              <a:t>和</a:t>
            </a:r>
            <a:r>
              <a:rPr kumimoji="0" lang="en-US" altLang="zh-CN" dirty="0">
                <a:solidFill>
                  <a:srgbClr val="002060"/>
                </a:solidFill>
                <a:latin typeface="楷体" pitchFamily="49" charset="-122"/>
                <a:ea typeface="楷体" pitchFamily="49" charset="-122"/>
                <a:sym typeface="Symbol" pitchFamily="18" charset="2"/>
              </a:rPr>
              <a:t>PQ</a:t>
            </a:r>
            <a:r>
              <a:rPr kumimoji="0" lang="zh-CN" altLang="en-US" dirty="0">
                <a:solidFill>
                  <a:srgbClr val="002060"/>
                </a:solidFill>
                <a:latin typeface="楷体" pitchFamily="49" charset="-122"/>
                <a:ea typeface="楷体" pitchFamily="49" charset="-122"/>
                <a:sym typeface="Symbol" pitchFamily="18" charset="2"/>
              </a:rPr>
              <a:t>？</a:t>
            </a:r>
            <a:endParaRPr kumimoji="0" lang="en-US" altLang="zh-CN" dirty="0">
              <a:solidFill>
                <a:srgbClr val="002060"/>
              </a:solidFill>
              <a:latin typeface="楷体" pitchFamily="49" charset="-122"/>
              <a:ea typeface="楷体" pitchFamily="49" charset="-122"/>
              <a:sym typeface="Symbol" pitchFamily="18" charset="2"/>
            </a:endParaRPr>
          </a:p>
          <a:p>
            <a:pPr marL="342900" marR="0" lvl="0" indent="-342900" algn="l" defTabSz="914400" rtl="0" eaLnBrk="0" fontAlgn="base" latinLnBrk="0" hangingPunct="0">
              <a:lnSpc>
                <a:spcPct val="110000"/>
              </a:lnSpc>
              <a:spcBef>
                <a:spcPts val="0"/>
              </a:spcBef>
              <a:spcAft>
                <a:spcPts val="600"/>
              </a:spcAft>
              <a:buClr>
                <a:srgbClr val="0000FF"/>
              </a:buClr>
              <a:buSzPct val="60000"/>
              <a:tabLst/>
              <a:defRPr/>
            </a:pPr>
            <a:endParaRPr kumimoji="1" lang="zh-CN" altLang="en-US" sz="2400" b="0" i="0" u="none" strike="noStrike" kern="0" cap="none" spc="0" normalizeH="0" baseline="0" noProof="0" dirty="0">
              <a:ln>
                <a:noFill/>
              </a:ln>
              <a:solidFill>
                <a:srgbClr val="002060"/>
              </a:solidFill>
              <a:effectLst/>
              <a:uLnTx/>
              <a:uFillTx/>
              <a:latin typeface="楷体" pitchFamily="49" charset="-122"/>
              <a:ea typeface="楷体"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示例（续</a:t>
            </a:r>
            <a:r>
              <a:rPr lang="en-US" altLang="zh-CN"/>
              <a:t>1</a:t>
            </a:r>
            <a:r>
              <a:rPr lang="zh-CN" altLang="en-US"/>
              <a:t>）</a:t>
            </a:r>
            <a:endParaRPr lang="zh-CN" altLang="en-US" dirty="0"/>
          </a:p>
        </p:txBody>
      </p:sp>
      <p:sp>
        <p:nvSpPr>
          <p:cNvPr id="3" name="内容占位符 2"/>
          <p:cNvSpPr>
            <a:spLocks noGrp="1"/>
          </p:cNvSpPr>
          <p:nvPr>
            <p:ph idx="1"/>
          </p:nvPr>
        </p:nvSpPr>
        <p:spPr>
          <a:xfrm>
            <a:off x="467544" y="1484784"/>
            <a:ext cx="8208912" cy="2376264"/>
          </a:xfrm>
        </p:spPr>
        <p:txBody>
          <a:bodyPr/>
          <a:lstStyle/>
          <a:p>
            <a:pPr lvl="0"/>
            <a:r>
              <a:rPr lang="zh-CN" altLang="en-US" dirty="0"/>
              <a:t>下面的真值表证明了</a:t>
            </a:r>
            <a:r>
              <a:rPr kumimoji="0" lang="en-US" altLang="zh-CN" dirty="0">
                <a:solidFill>
                  <a:srgbClr val="0033CC"/>
                </a:solidFill>
                <a:sym typeface="Symbol" pitchFamily="18" charset="2"/>
              </a:rPr>
              <a:t>PQ</a:t>
            </a:r>
            <a:r>
              <a:rPr kumimoji="0" lang="zh-CN" altLang="en-US" dirty="0">
                <a:solidFill>
                  <a:srgbClr val="0033CC"/>
                </a:solidFill>
                <a:sym typeface="Symbol" pitchFamily="18" charset="2"/>
              </a:rPr>
              <a:t>与它的逆反命题</a:t>
            </a:r>
            <a:r>
              <a:rPr kumimoji="0" lang="en-US" altLang="zh-CN" kern="1200" dirty="0">
                <a:solidFill>
                  <a:srgbClr val="0033CC"/>
                </a:solidFill>
                <a:latin typeface="Comic Sans MS" pitchFamily="66" charset="0"/>
              </a:rPr>
              <a:t>~</a:t>
            </a:r>
            <a:r>
              <a:rPr kumimoji="0" lang="en-US" altLang="zh-CN" dirty="0">
                <a:solidFill>
                  <a:srgbClr val="0033CC"/>
                </a:solidFill>
                <a:sym typeface="Symbol" pitchFamily="18" charset="2"/>
              </a:rPr>
              <a:t>Q</a:t>
            </a:r>
            <a:r>
              <a:rPr kumimoji="0" lang="en-US" altLang="zh-CN" kern="1200" dirty="0">
                <a:solidFill>
                  <a:srgbClr val="0033CC"/>
                </a:solidFill>
                <a:latin typeface="Comic Sans MS" pitchFamily="66" charset="0"/>
              </a:rPr>
              <a:t>~</a:t>
            </a:r>
            <a:r>
              <a:rPr kumimoji="0" lang="en-US" altLang="zh-CN" dirty="0">
                <a:solidFill>
                  <a:srgbClr val="0033CC"/>
                </a:solidFill>
                <a:sym typeface="Symbol" pitchFamily="18" charset="2"/>
              </a:rPr>
              <a:t>P</a:t>
            </a:r>
            <a:r>
              <a:rPr kumimoji="0" lang="zh-CN" altLang="en-US" dirty="0">
                <a:solidFill>
                  <a:srgbClr val="C00000"/>
                </a:solidFill>
                <a:sym typeface="Symbol" pitchFamily="18" charset="2"/>
              </a:rPr>
              <a:t>等价。</a:t>
            </a:r>
            <a:endParaRPr kumimoji="0" lang="en-US" altLang="zh-CN" dirty="0">
              <a:solidFill>
                <a:srgbClr val="C00000"/>
              </a:solidFill>
              <a:sym typeface="Symbol" pitchFamily="18" charset="2"/>
            </a:endParaRPr>
          </a:p>
          <a:p>
            <a:pPr lvl="0">
              <a:spcBef>
                <a:spcPts val="600"/>
              </a:spcBef>
              <a:spcAft>
                <a:spcPts val="0"/>
              </a:spcAft>
            </a:pPr>
            <a:r>
              <a:rPr kumimoji="0" lang="zh-CN" altLang="en-US" dirty="0">
                <a:solidFill>
                  <a:srgbClr val="0033CC"/>
                </a:solidFill>
                <a:sym typeface="Symbol" pitchFamily="18" charset="2"/>
              </a:rPr>
              <a:t>生活实例：</a:t>
            </a:r>
            <a:endParaRPr kumimoji="0" lang="en-US" altLang="zh-CN" dirty="0">
              <a:solidFill>
                <a:srgbClr val="0033CC"/>
              </a:solidFill>
              <a:sym typeface="Symbol" pitchFamily="18" charset="2"/>
            </a:endParaRPr>
          </a:p>
          <a:p>
            <a:pPr lvl="1">
              <a:spcBef>
                <a:spcPts val="600"/>
              </a:spcBef>
              <a:spcAft>
                <a:spcPts val="0"/>
              </a:spcAft>
            </a:pPr>
            <a:r>
              <a:rPr lang="en-US" altLang="zh-CN" dirty="0"/>
              <a:t>P</a:t>
            </a:r>
            <a:r>
              <a:rPr lang="zh-CN" altLang="en-US" dirty="0"/>
              <a:t>：</a:t>
            </a:r>
            <a:r>
              <a:rPr lang="en-US" altLang="zh-CN" dirty="0"/>
              <a:t>x=2</a:t>
            </a:r>
            <a:r>
              <a:rPr lang="zh-CN" altLang="en-US" dirty="0"/>
              <a:t>；</a:t>
            </a:r>
            <a:endParaRPr lang="en-US" altLang="zh-CN" dirty="0"/>
          </a:p>
          <a:p>
            <a:pPr lvl="1">
              <a:spcBef>
                <a:spcPts val="600"/>
              </a:spcBef>
              <a:spcAft>
                <a:spcPts val="0"/>
              </a:spcAft>
            </a:pPr>
            <a:r>
              <a:rPr lang="en-US" altLang="zh-CN" dirty="0"/>
              <a:t>Q</a:t>
            </a:r>
            <a:r>
              <a:rPr lang="zh-CN" altLang="en-US" dirty="0"/>
              <a:t>：</a:t>
            </a:r>
            <a:r>
              <a:rPr lang="en-US" altLang="zh-CN" dirty="0"/>
              <a:t>x</a:t>
            </a:r>
            <a:r>
              <a:rPr lang="en-US" altLang="zh-CN" baseline="30000" dirty="0"/>
              <a:t>2</a:t>
            </a:r>
            <a:r>
              <a:rPr lang="en-US" altLang="zh-CN" dirty="0"/>
              <a:t>=4</a:t>
            </a:r>
            <a:r>
              <a:rPr lang="zh-CN" altLang="en-US" dirty="0"/>
              <a:t>；</a:t>
            </a:r>
            <a:endParaRPr lang="en-US" altLang="zh-CN" dirty="0"/>
          </a:p>
          <a:p>
            <a:pPr lvl="1"/>
            <a:r>
              <a:rPr lang="zh-CN" altLang="en-US" dirty="0"/>
              <a:t>试试</a:t>
            </a:r>
            <a:r>
              <a:rPr lang="en-US" altLang="zh-CN" dirty="0"/>
              <a:t>P</a:t>
            </a:r>
            <a:r>
              <a:rPr kumimoji="0" lang="en-US" altLang="zh-CN" dirty="0">
                <a:solidFill>
                  <a:srgbClr val="0033CC"/>
                </a:solidFill>
                <a:sym typeface="Symbol" pitchFamily="18" charset="2"/>
              </a:rPr>
              <a:t>Q</a:t>
            </a:r>
            <a:r>
              <a:rPr kumimoji="0" lang="zh-CN" altLang="en-US" dirty="0">
                <a:solidFill>
                  <a:srgbClr val="0033CC"/>
                </a:solidFill>
                <a:sym typeface="Symbol" pitchFamily="18" charset="2"/>
              </a:rPr>
              <a:t>和</a:t>
            </a:r>
            <a:r>
              <a:rPr kumimoji="0" lang="en-US" altLang="zh-CN" kern="1200" dirty="0">
                <a:solidFill>
                  <a:srgbClr val="0033CC"/>
                </a:solidFill>
                <a:latin typeface="Comic Sans MS" pitchFamily="66" charset="0"/>
              </a:rPr>
              <a:t> ~</a:t>
            </a:r>
            <a:r>
              <a:rPr kumimoji="0" lang="en-US" altLang="zh-CN" dirty="0">
                <a:solidFill>
                  <a:srgbClr val="0033CC"/>
                </a:solidFill>
                <a:sym typeface="Symbol" pitchFamily="18" charset="2"/>
              </a:rPr>
              <a:t>Q</a:t>
            </a:r>
            <a:r>
              <a:rPr kumimoji="0" lang="en-US" altLang="zh-CN" kern="1200" dirty="0">
                <a:solidFill>
                  <a:srgbClr val="0033CC"/>
                </a:solidFill>
                <a:latin typeface="Comic Sans MS" pitchFamily="66" charset="0"/>
              </a:rPr>
              <a:t>~</a:t>
            </a:r>
            <a:r>
              <a:rPr kumimoji="0" lang="en-US" altLang="zh-CN" dirty="0">
                <a:solidFill>
                  <a:srgbClr val="0033CC"/>
                </a:solidFill>
                <a:sym typeface="Symbol" pitchFamily="18" charset="2"/>
              </a:rPr>
              <a:t>P</a:t>
            </a:r>
            <a:r>
              <a:rPr kumimoji="0" lang="zh-CN" altLang="en-US" dirty="0">
                <a:solidFill>
                  <a:srgbClr val="0033CC"/>
                </a:solidFill>
                <a:sym typeface="Symbol" pitchFamily="18" charset="2"/>
              </a:rPr>
              <a:t>，再试试</a:t>
            </a:r>
            <a:r>
              <a:rPr lang="en-US" altLang="zh-CN" dirty="0"/>
              <a:t>P</a:t>
            </a:r>
            <a:r>
              <a:rPr kumimoji="0" lang="en-US" altLang="zh-CN" dirty="0">
                <a:solidFill>
                  <a:srgbClr val="0033CC"/>
                </a:solidFill>
                <a:sym typeface="Symbol" pitchFamily="18" charset="2"/>
              </a:rPr>
              <a:t>Q</a:t>
            </a:r>
            <a:r>
              <a:rPr kumimoji="0" lang="zh-CN" altLang="en-US" dirty="0">
                <a:solidFill>
                  <a:srgbClr val="0033CC"/>
                </a:solidFill>
                <a:sym typeface="Symbol" pitchFamily="18" charset="2"/>
              </a:rPr>
              <a:t>和</a:t>
            </a:r>
            <a:r>
              <a:rPr kumimoji="0" lang="en-US" altLang="zh-CN" dirty="0">
                <a:solidFill>
                  <a:srgbClr val="0033CC"/>
                </a:solidFill>
                <a:sym typeface="Symbol" pitchFamily="18" charset="2"/>
              </a:rPr>
              <a:t>QP</a:t>
            </a:r>
            <a:r>
              <a:rPr kumimoji="0" lang="zh-CN" altLang="en-US" dirty="0">
                <a:solidFill>
                  <a:srgbClr val="0033CC"/>
                </a:solidFill>
                <a:sym typeface="Symbol" pitchFamily="18" charset="2"/>
              </a:rPr>
              <a:t>？</a:t>
            </a:r>
            <a:endParaRPr lang="zh-CN" altLang="en-US" dirty="0"/>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12</a:t>
            </a:fld>
            <a:endParaRPr lang="en-US" altLang="zh-CN" dirty="0"/>
          </a:p>
        </p:txBody>
      </p:sp>
      <p:graphicFrame>
        <p:nvGraphicFramePr>
          <p:cNvPr id="6" name="Group 40"/>
          <p:cNvGraphicFramePr>
            <a:graphicFrameLocks/>
          </p:cNvGraphicFramePr>
          <p:nvPr/>
        </p:nvGraphicFramePr>
        <p:xfrm>
          <a:off x="1908288" y="4167335"/>
          <a:ext cx="5256000" cy="2141985"/>
        </p:xfrm>
        <a:graphic>
          <a:graphicData uri="http://schemas.openxmlformats.org/drawingml/2006/table">
            <a:tbl>
              <a:tblPr/>
              <a:tblGrid>
                <a:gridCol w="1190620">
                  <a:extLst>
                    <a:ext uri="{9D8B030D-6E8A-4147-A177-3AD203B41FA5}">
                      <a16:colId xmlns:a16="http://schemas.microsoft.com/office/drawing/2014/main" val="20000"/>
                    </a:ext>
                  </a:extLst>
                </a:gridCol>
                <a:gridCol w="912219">
                  <a:extLst>
                    <a:ext uri="{9D8B030D-6E8A-4147-A177-3AD203B41FA5}">
                      <a16:colId xmlns:a16="http://schemas.microsoft.com/office/drawing/2014/main" val="20001"/>
                    </a:ext>
                  </a:extLst>
                </a:gridCol>
                <a:gridCol w="1706527">
                  <a:extLst>
                    <a:ext uri="{9D8B030D-6E8A-4147-A177-3AD203B41FA5}">
                      <a16:colId xmlns:a16="http://schemas.microsoft.com/office/drawing/2014/main" val="20002"/>
                    </a:ext>
                  </a:extLst>
                </a:gridCol>
                <a:gridCol w="1446634">
                  <a:extLst>
                    <a:ext uri="{9D8B030D-6E8A-4147-A177-3AD203B41FA5}">
                      <a16:colId xmlns:a16="http://schemas.microsoft.com/office/drawing/2014/main" val="20003"/>
                    </a:ext>
                  </a:extLst>
                </a:gridCol>
              </a:tblGrid>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rPr>
                        <a:t>P</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sym typeface="Symbol" pitchFamily="18" charset="2"/>
                        </a:rPr>
                        <a:t>PQ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C00000"/>
                          </a:solidFill>
                          <a:effectLst/>
                          <a:latin typeface="Comic Sans MS" pitchFamily="66" charset="0"/>
                          <a:ea typeface="楷体" pitchFamily="49" charset="-122"/>
                          <a:cs typeface="+mn-cs"/>
                        </a:rPr>
                        <a:t>~</a:t>
                      </a:r>
                      <a:r>
                        <a:rPr kumimoji="0" lang="en-US" altLang="zh-CN" sz="2400" b="0" i="0" u="none" strike="noStrike" cap="none" normalizeH="0" baseline="0" dirty="0">
                          <a:ln>
                            <a:noFill/>
                          </a:ln>
                          <a:solidFill>
                            <a:srgbClr val="C00000"/>
                          </a:solidFill>
                          <a:effectLst/>
                          <a:latin typeface="楷体" pitchFamily="49" charset="-122"/>
                          <a:ea typeface="楷体" pitchFamily="49" charset="-122"/>
                        </a:rPr>
                        <a:t>Q</a:t>
                      </a:r>
                      <a:r>
                        <a:rPr kumimoji="0" lang="en-US" altLang="zh-CN" sz="2400" b="0" i="0" u="none" strike="noStrike" cap="none" normalizeH="0" baseline="0" dirty="0">
                          <a:ln>
                            <a:noFill/>
                          </a:ln>
                          <a:solidFill>
                            <a:srgbClr val="C00000"/>
                          </a:solidFill>
                          <a:effectLst/>
                          <a:latin typeface="楷体" pitchFamily="49" charset="-122"/>
                          <a:ea typeface="楷体" pitchFamily="49" charset="-122"/>
                          <a:sym typeface="Symbol" pitchFamily="18" charset="2"/>
                        </a:rPr>
                        <a:t></a:t>
                      </a:r>
                      <a:r>
                        <a:rPr kumimoji="0" lang="en-US" altLang="zh-CN" sz="2400" b="0" i="0" u="none" strike="noStrike" kern="1200" cap="none" normalizeH="0" baseline="0" dirty="0">
                          <a:ln>
                            <a:noFill/>
                          </a:ln>
                          <a:solidFill>
                            <a:srgbClr val="C00000"/>
                          </a:solidFill>
                          <a:effectLst/>
                          <a:latin typeface="Comic Sans MS" pitchFamily="66" charset="0"/>
                          <a:ea typeface="楷体" pitchFamily="49" charset="-122"/>
                          <a:cs typeface="+mn-cs"/>
                        </a:rPr>
                        <a:t>~</a:t>
                      </a:r>
                      <a:r>
                        <a:rPr kumimoji="0" lang="en-US" altLang="zh-CN" sz="2400" b="0" i="0" u="none" strike="noStrike" cap="none" normalizeH="0" baseline="0" dirty="0">
                          <a:ln>
                            <a:noFill/>
                          </a:ln>
                          <a:solidFill>
                            <a:srgbClr val="C00000"/>
                          </a:solidFill>
                          <a:effectLst/>
                          <a:latin typeface="楷体" pitchFamily="49" charset="-122"/>
                          <a:ea typeface="楷体" pitchFamily="49" charset="-122"/>
                          <a:sym typeface="Symbol" pitchFamily="18" charset="2"/>
                        </a:rPr>
                        <a:t>P</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00B050"/>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00B050"/>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00B050"/>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00B050"/>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00B050"/>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00B050"/>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00B050"/>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00B050"/>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内容占位符 2"/>
          <p:cNvSpPr txBox="1">
            <a:spLocks/>
          </p:cNvSpPr>
          <p:nvPr/>
        </p:nvSpPr>
        <p:spPr bwMode="auto">
          <a:xfrm>
            <a:off x="6156176" y="2060848"/>
            <a:ext cx="2736304" cy="1296144"/>
          </a:xfrm>
          <a:prstGeom prst="rect">
            <a:avLst/>
          </a:prstGeom>
          <a:solidFill>
            <a:schemeClr val="accent1">
              <a:lumMod val="20000"/>
              <a:lumOff val="80000"/>
            </a:schemeClr>
          </a:solidFill>
          <a:ln w="9525">
            <a:noFill/>
            <a:miter lim="800000"/>
            <a:headEnd/>
            <a:tailEnd/>
          </a:ln>
        </p:spPr>
        <p:txBody>
          <a:bodyPr vert="horz" wrap="square" lIns="180000" tIns="0" rIns="0" bIns="0" numCol="1" anchor="t" anchorCtr="0" compatLnSpc="1">
            <a:prstTxWarp prst="textNoShape">
              <a:avLst/>
            </a:prstTxWarp>
          </a:bodyPr>
          <a:lstStyle/>
          <a:p>
            <a:pPr marL="342900" lvl="0" indent="-342900" eaLnBrk="0" hangingPunct="0">
              <a:lnSpc>
                <a:spcPct val="110000"/>
              </a:lnSpc>
              <a:spcBef>
                <a:spcPts val="0"/>
              </a:spcBef>
              <a:spcAft>
                <a:spcPts val="600"/>
              </a:spcAft>
              <a:buClr>
                <a:srgbClr val="0000FF"/>
              </a:buClr>
              <a:buSzPct val="60000"/>
            </a:pPr>
            <a:r>
              <a:rPr kumimoji="0" lang="en-US" altLang="zh-CN" sz="2200" dirty="0">
                <a:solidFill>
                  <a:srgbClr val="002060"/>
                </a:solidFill>
                <a:latin typeface="楷体" pitchFamily="49" charset="-122"/>
                <a:ea typeface="楷体" pitchFamily="49" charset="-122"/>
                <a:sym typeface="Symbol" pitchFamily="18" charset="2"/>
              </a:rPr>
              <a:t>P</a:t>
            </a:r>
            <a:r>
              <a:rPr kumimoji="0" lang="zh-CN" altLang="en-US" sz="2200" dirty="0">
                <a:solidFill>
                  <a:srgbClr val="002060"/>
                </a:solidFill>
                <a:latin typeface="楷体" pitchFamily="49" charset="-122"/>
                <a:ea typeface="楷体" pitchFamily="49" charset="-122"/>
                <a:sym typeface="Symbol" pitchFamily="18" charset="2"/>
              </a:rPr>
              <a:t>：有空气。</a:t>
            </a:r>
            <a:endParaRPr kumimoji="0" lang="en-US" altLang="zh-CN" sz="2200" dirty="0">
              <a:solidFill>
                <a:srgbClr val="002060"/>
              </a:solidFill>
              <a:latin typeface="楷体" pitchFamily="49" charset="-122"/>
              <a:ea typeface="楷体" pitchFamily="49" charset="-122"/>
              <a:sym typeface="Symbol" pitchFamily="18" charset="2"/>
            </a:endParaRPr>
          </a:p>
          <a:p>
            <a:pPr marL="342900" lvl="0" indent="-342900" eaLnBrk="0" hangingPunct="0">
              <a:lnSpc>
                <a:spcPct val="110000"/>
              </a:lnSpc>
              <a:spcBef>
                <a:spcPts val="0"/>
              </a:spcBef>
              <a:spcAft>
                <a:spcPts val="600"/>
              </a:spcAft>
              <a:buClr>
                <a:srgbClr val="0000FF"/>
              </a:buClr>
              <a:buSzPct val="60000"/>
            </a:pPr>
            <a:r>
              <a:rPr kumimoji="0" lang="en-US" altLang="zh-CN" sz="2200" dirty="0">
                <a:solidFill>
                  <a:srgbClr val="002060"/>
                </a:solidFill>
                <a:latin typeface="楷体" pitchFamily="49" charset="-122"/>
                <a:ea typeface="楷体" pitchFamily="49" charset="-122"/>
                <a:sym typeface="Symbol" pitchFamily="18" charset="2"/>
              </a:rPr>
              <a:t>Q</a:t>
            </a:r>
            <a:r>
              <a:rPr kumimoji="0" lang="zh-CN" altLang="en-US" sz="2200" dirty="0">
                <a:solidFill>
                  <a:srgbClr val="002060"/>
                </a:solidFill>
                <a:latin typeface="楷体" pitchFamily="49" charset="-122"/>
                <a:ea typeface="楷体" pitchFamily="49" charset="-122"/>
                <a:sym typeface="Symbol" pitchFamily="18" charset="2"/>
              </a:rPr>
              <a:t>：人活着。</a:t>
            </a:r>
            <a:endParaRPr kumimoji="0" lang="en-US" altLang="zh-CN" sz="2200" dirty="0">
              <a:solidFill>
                <a:srgbClr val="002060"/>
              </a:solidFill>
              <a:latin typeface="楷体" pitchFamily="49" charset="-122"/>
              <a:ea typeface="楷体" pitchFamily="49" charset="-122"/>
              <a:sym typeface="Symbol" pitchFamily="18" charset="2"/>
            </a:endParaRPr>
          </a:p>
          <a:p>
            <a:pPr marL="342900" lvl="0" indent="-342900" eaLnBrk="0" hangingPunct="0">
              <a:lnSpc>
                <a:spcPct val="110000"/>
              </a:lnSpc>
              <a:spcBef>
                <a:spcPts val="0"/>
              </a:spcBef>
              <a:spcAft>
                <a:spcPts val="600"/>
              </a:spcAft>
              <a:buClr>
                <a:srgbClr val="0000FF"/>
              </a:buClr>
              <a:buSzPct val="60000"/>
            </a:pPr>
            <a:r>
              <a:rPr kumimoji="0" lang="zh-CN" altLang="en-US" sz="2200" dirty="0">
                <a:solidFill>
                  <a:srgbClr val="002060"/>
                </a:solidFill>
                <a:latin typeface="楷体" pitchFamily="49" charset="-122"/>
                <a:ea typeface="楷体" pitchFamily="49" charset="-122"/>
                <a:sym typeface="Symbol" pitchFamily="18" charset="2"/>
              </a:rPr>
              <a:t>试试</a:t>
            </a:r>
            <a:r>
              <a:rPr kumimoji="0" lang="en-US" altLang="zh-CN" sz="2200" dirty="0">
                <a:solidFill>
                  <a:srgbClr val="002060"/>
                </a:solidFill>
                <a:latin typeface="楷体" pitchFamily="49" charset="-122"/>
                <a:ea typeface="楷体" pitchFamily="49" charset="-122"/>
                <a:sym typeface="Symbol" pitchFamily="18" charset="2"/>
              </a:rPr>
              <a:t>QP</a:t>
            </a:r>
            <a:r>
              <a:rPr kumimoji="0" lang="zh-CN" altLang="en-US" sz="2200" dirty="0">
                <a:solidFill>
                  <a:srgbClr val="002060"/>
                </a:solidFill>
                <a:latin typeface="楷体" pitchFamily="49" charset="-122"/>
                <a:ea typeface="楷体" pitchFamily="49" charset="-122"/>
                <a:sym typeface="Symbol" pitchFamily="18" charset="2"/>
              </a:rPr>
              <a:t>和</a:t>
            </a:r>
            <a:r>
              <a:rPr kumimoji="0" lang="en-US" altLang="zh-CN" sz="2000" dirty="0">
                <a:solidFill>
                  <a:srgbClr val="0033CC"/>
                </a:solidFill>
                <a:latin typeface="Comic Sans MS" pitchFamily="66" charset="0"/>
              </a:rPr>
              <a:t>~</a:t>
            </a:r>
            <a:r>
              <a:rPr kumimoji="0" lang="en-US" altLang="zh-CN" sz="2200" dirty="0">
                <a:solidFill>
                  <a:srgbClr val="002060"/>
                </a:solidFill>
                <a:latin typeface="楷体" pitchFamily="49" charset="-122"/>
                <a:ea typeface="楷体" pitchFamily="49" charset="-122"/>
                <a:sym typeface="Symbol" pitchFamily="18" charset="2"/>
              </a:rPr>
              <a:t>P</a:t>
            </a:r>
            <a:r>
              <a:rPr kumimoji="0" lang="en-US" altLang="zh-CN" sz="2000" dirty="0">
                <a:solidFill>
                  <a:srgbClr val="0033CC"/>
                </a:solidFill>
                <a:latin typeface="Comic Sans MS" pitchFamily="66" charset="0"/>
              </a:rPr>
              <a:t>~</a:t>
            </a:r>
            <a:r>
              <a:rPr kumimoji="0" lang="en-US" altLang="zh-CN" sz="2200" dirty="0">
                <a:solidFill>
                  <a:srgbClr val="002060"/>
                </a:solidFill>
                <a:latin typeface="楷体" pitchFamily="49" charset="-122"/>
                <a:ea typeface="楷体" pitchFamily="49" charset="-122"/>
                <a:sym typeface="Symbol" pitchFamily="18" charset="2"/>
              </a:rPr>
              <a:t>Q</a:t>
            </a:r>
            <a:r>
              <a:rPr kumimoji="0" lang="zh-CN" altLang="en-US" sz="2200" dirty="0">
                <a:solidFill>
                  <a:srgbClr val="002060"/>
                </a:solidFill>
                <a:latin typeface="楷体" pitchFamily="49" charset="-122"/>
                <a:ea typeface="楷体" pitchFamily="49" charset="-122"/>
                <a:sym typeface="Symbol" pitchFamily="18" charset="2"/>
              </a:rPr>
              <a:t>？</a:t>
            </a:r>
            <a:endParaRPr kumimoji="0" lang="en-US" altLang="zh-CN" sz="2200" dirty="0">
              <a:solidFill>
                <a:srgbClr val="002060"/>
              </a:solidFill>
              <a:latin typeface="楷体" pitchFamily="49" charset="-122"/>
              <a:ea typeface="楷体" pitchFamily="49" charset="-122"/>
              <a:sym typeface="Symbol" pitchFamily="18" charset="2"/>
            </a:endParaRPr>
          </a:p>
          <a:p>
            <a:pPr marL="342900" marR="0" lvl="0" indent="-342900" algn="l" defTabSz="914400" rtl="0" eaLnBrk="0" fontAlgn="base" latinLnBrk="0" hangingPunct="0">
              <a:lnSpc>
                <a:spcPct val="110000"/>
              </a:lnSpc>
              <a:spcBef>
                <a:spcPts val="0"/>
              </a:spcBef>
              <a:spcAft>
                <a:spcPts val="600"/>
              </a:spcAft>
              <a:buClr>
                <a:srgbClr val="0000FF"/>
              </a:buClr>
              <a:buSzPct val="60000"/>
              <a:tabLst/>
              <a:defRPr/>
            </a:pPr>
            <a:endParaRPr kumimoji="1" lang="zh-CN" altLang="en-US" sz="2200" b="0" i="0" u="none" strike="noStrike" kern="0" cap="none" spc="0" normalizeH="0" baseline="0" noProof="0" dirty="0">
              <a:ln>
                <a:noFill/>
              </a:ln>
              <a:solidFill>
                <a:srgbClr val="002060"/>
              </a:solidFill>
              <a:effectLst/>
              <a:uLnTx/>
              <a:uFillTx/>
              <a:latin typeface="楷体" pitchFamily="49" charset="-122"/>
              <a:ea typeface="楷体"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示例（续</a:t>
            </a:r>
            <a:r>
              <a:rPr lang="en-US" altLang="zh-CN"/>
              <a:t>2</a:t>
            </a:r>
            <a:r>
              <a:rPr lang="zh-CN" altLang="en-US"/>
              <a:t>）</a:t>
            </a:r>
            <a:endParaRPr lang="zh-CN" altLang="en-US" dirty="0"/>
          </a:p>
        </p:txBody>
      </p:sp>
      <p:sp>
        <p:nvSpPr>
          <p:cNvPr id="3" name="内容占位符 2"/>
          <p:cNvSpPr>
            <a:spLocks noGrp="1"/>
          </p:cNvSpPr>
          <p:nvPr>
            <p:ph idx="1"/>
          </p:nvPr>
        </p:nvSpPr>
        <p:spPr>
          <a:xfrm>
            <a:off x="539552" y="3717032"/>
            <a:ext cx="8208912" cy="2664296"/>
          </a:xfrm>
        </p:spPr>
        <p:txBody>
          <a:bodyPr/>
          <a:lstStyle/>
          <a:p>
            <a:r>
              <a:rPr lang="zh-CN" altLang="en-US" dirty="0"/>
              <a:t>从真值表可以看出：</a:t>
            </a:r>
            <a:endParaRPr lang="en-US" altLang="zh-CN" dirty="0"/>
          </a:p>
          <a:p>
            <a:pPr marL="633413" lvl="1"/>
            <a:r>
              <a:rPr lang="zh-CN" altLang="en-US" dirty="0"/>
              <a:t>在任何真值指派下，</a:t>
            </a:r>
            <a:r>
              <a:rPr kumimoji="0" lang="en-US" altLang="zh-CN" kern="1200" dirty="0">
                <a:solidFill>
                  <a:srgbClr val="FF0000"/>
                </a:solidFill>
                <a:latin typeface="Comic Sans MS" pitchFamily="66" charset="0"/>
              </a:rPr>
              <a:t>~</a:t>
            </a:r>
            <a:r>
              <a:rPr kumimoji="0" lang="en-US" altLang="zh-CN" kern="1200" dirty="0">
                <a:solidFill>
                  <a:srgbClr val="FF0000"/>
                </a:solidFill>
              </a:rPr>
              <a:t>P</a:t>
            </a:r>
            <a:r>
              <a:rPr lang="el-GR" altLang="zh-CN" dirty="0">
                <a:solidFill>
                  <a:srgbClr val="FF0000"/>
                </a:solidFill>
              </a:rPr>
              <a:t>∨</a:t>
            </a:r>
            <a:r>
              <a:rPr lang="en-US" altLang="zh-CN" dirty="0">
                <a:solidFill>
                  <a:srgbClr val="FF0000"/>
                </a:solidFill>
              </a:rPr>
              <a:t>Q</a:t>
            </a:r>
            <a:r>
              <a:rPr lang="zh-CN" altLang="en-US" dirty="0">
                <a:solidFill>
                  <a:srgbClr val="FF0000"/>
                </a:solidFill>
              </a:rPr>
              <a:t>和</a:t>
            </a:r>
            <a:r>
              <a:rPr lang="en-US" altLang="zh-CN" dirty="0"/>
              <a:t>P</a:t>
            </a:r>
            <a:r>
              <a:rPr lang="zh-CN" altLang="en-US" dirty="0">
                <a:sym typeface="Symbol" pitchFamily="18" charset="2"/>
              </a:rPr>
              <a:t></a:t>
            </a:r>
            <a:r>
              <a:rPr lang="en-US" altLang="zh-CN" dirty="0"/>
              <a:t>Q</a:t>
            </a:r>
            <a:r>
              <a:rPr lang="zh-CN" altLang="en-US" dirty="0"/>
              <a:t>的真值都是一样的；</a:t>
            </a:r>
            <a:endParaRPr kumimoji="0" lang="en-US" altLang="zh-CN" kern="1200" dirty="0">
              <a:solidFill>
                <a:srgbClr val="FF0000"/>
              </a:solidFill>
            </a:endParaRPr>
          </a:p>
          <a:p>
            <a:pPr marL="633413" lvl="1"/>
            <a:r>
              <a:rPr lang="zh-CN" altLang="en-US" dirty="0"/>
              <a:t>这说明，</a:t>
            </a:r>
            <a:r>
              <a:rPr lang="en-US" altLang="zh-CN" dirty="0"/>
              <a:t>P</a:t>
            </a:r>
            <a:r>
              <a:rPr lang="zh-CN" altLang="en-US" dirty="0">
                <a:sym typeface="Symbol" pitchFamily="18" charset="2"/>
              </a:rPr>
              <a:t></a:t>
            </a:r>
            <a:r>
              <a:rPr lang="en-US" altLang="zh-CN" dirty="0"/>
              <a:t>Q</a:t>
            </a:r>
            <a:r>
              <a:rPr lang="zh-CN" altLang="en-US" dirty="0"/>
              <a:t>与</a:t>
            </a:r>
            <a:r>
              <a:rPr kumimoji="0" lang="en-US" altLang="zh-CN" kern="1200" dirty="0">
                <a:solidFill>
                  <a:srgbClr val="FF0000"/>
                </a:solidFill>
                <a:latin typeface="Comic Sans MS" pitchFamily="66" charset="0"/>
              </a:rPr>
              <a:t>~</a:t>
            </a:r>
            <a:r>
              <a:rPr kumimoji="0" lang="en-US" altLang="zh-CN" kern="1200" dirty="0">
                <a:solidFill>
                  <a:srgbClr val="FF0000"/>
                </a:solidFill>
              </a:rPr>
              <a:t>P</a:t>
            </a:r>
            <a:r>
              <a:rPr lang="el-GR" altLang="zh-CN" dirty="0">
                <a:solidFill>
                  <a:srgbClr val="FF0000"/>
                </a:solidFill>
              </a:rPr>
              <a:t>∨</a:t>
            </a:r>
            <a:r>
              <a:rPr lang="en-US" altLang="zh-CN" dirty="0">
                <a:solidFill>
                  <a:srgbClr val="FF0000"/>
                </a:solidFill>
              </a:rPr>
              <a:t>Q</a:t>
            </a:r>
            <a:r>
              <a:rPr lang="zh-CN" altLang="en-US" dirty="0">
                <a:solidFill>
                  <a:srgbClr val="FF0000"/>
                </a:solidFill>
              </a:rPr>
              <a:t>是一回事，</a:t>
            </a:r>
            <a:r>
              <a:rPr lang="en-US" altLang="zh-CN" dirty="0"/>
              <a:t> P</a:t>
            </a:r>
            <a:r>
              <a:rPr lang="zh-CN" altLang="en-US" dirty="0">
                <a:sym typeface="Symbol" pitchFamily="18" charset="2"/>
              </a:rPr>
              <a:t></a:t>
            </a:r>
            <a:r>
              <a:rPr lang="en-US" altLang="zh-CN" dirty="0"/>
              <a:t>Q</a:t>
            </a:r>
            <a:r>
              <a:rPr lang="zh-CN" altLang="en-US" dirty="0"/>
              <a:t>可由独立联结词构成的复合语句表达出来；</a:t>
            </a:r>
            <a:endParaRPr lang="en-US" altLang="zh-CN" dirty="0"/>
          </a:p>
          <a:p>
            <a:r>
              <a:rPr lang="zh-CN" altLang="en-US" u="sng" dirty="0"/>
              <a:t>条件联结词是不独立的</a:t>
            </a:r>
            <a:r>
              <a:rPr lang="zh-CN" altLang="en-US" dirty="0"/>
              <a:t>。</a:t>
            </a:r>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13</a:t>
            </a:fld>
            <a:endParaRPr lang="en-US" altLang="zh-CN" dirty="0"/>
          </a:p>
        </p:txBody>
      </p:sp>
      <p:graphicFrame>
        <p:nvGraphicFramePr>
          <p:cNvPr id="5" name="Group 40"/>
          <p:cNvGraphicFramePr>
            <a:graphicFrameLocks/>
          </p:cNvGraphicFramePr>
          <p:nvPr/>
        </p:nvGraphicFramePr>
        <p:xfrm>
          <a:off x="2699791" y="1485008"/>
          <a:ext cx="3888433" cy="2016000"/>
        </p:xfrm>
        <a:graphic>
          <a:graphicData uri="http://schemas.openxmlformats.org/drawingml/2006/table">
            <a:tbl>
              <a:tblPr/>
              <a:tblGrid>
                <a:gridCol w="934801">
                  <a:extLst>
                    <a:ext uri="{9D8B030D-6E8A-4147-A177-3AD203B41FA5}">
                      <a16:colId xmlns:a16="http://schemas.microsoft.com/office/drawing/2014/main" val="20000"/>
                    </a:ext>
                  </a:extLst>
                </a:gridCol>
                <a:gridCol w="984900">
                  <a:extLst>
                    <a:ext uri="{9D8B030D-6E8A-4147-A177-3AD203B41FA5}">
                      <a16:colId xmlns:a16="http://schemas.microsoft.com/office/drawing/2014/main" val="20001"/>
                    </a:ext>
                  </a:extLst>
                </a:gridCol>
                <a:gridCol w="984900">
                  <a:extLst>
                    <a:ext uri="{9D8B030D-6E8A-4147-A177-3AD203B41FA5}">
                      <a16:colId xmlns:a16="http://schemas.microsoft.com/office/drawing/2014/main" val="20002"/>
                    </a:ext>
                  </a:extLst>
                </a:gridCol>
                <a:gridCol w="983832">
                  <a:extLst>
                    <a:ext uri="{9D8B030D-6E8A-4147-A177-3AD203B41FA5}">
                      <a16:colId xmlns:a16="http://schemas.microsoft.com/office/drawing/2014/main" val="20003"/>
                    </a:ext>
                  </a:extLst>
                </a:gridCol>
              </a:tblGrid>
              <a:tr h="432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FF0000"/>
                          </a:solidFill>
                          <a:effectLst/>
                          <a:latin typeface="楷体" pitchFamily="49" charset="-122"/>
                          <a:ea typeface="楷体" pitchFamily="49" charset="-122"/>
                          <a:cs typeface="+mn-cs"/>
                        </a:rPr>
                        <a:t>P</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FF0000"/>
                          </a:solidFill>
                          <a:effectLst/>
                          <a:latin typeface="楷体" pitchFamily="49" charset="-122"/>
                          <a:ea typeface="楷体" pitchFamily="49" charset="-122"/>
                          <a:cs typeface="+mn-cs"/>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FF0000"/>
                          </a:solidFill>
                          <a:effectLst/>
                          <a:latin typeface="Comic Sans MS" pitchFamily="66" charset="0"/>
                          <a:ea typeface="楷体" pitchFamily="49" charset="-122"/>
                          <a:cs typeface="+mn-cs"/>
                        </a:rPr>
                        <a:t>~</a:t>
                      </a:r>
                      <a:r>
                        <a:rPr kumimoji="0" lang="en-US" altLang="zh-CN" sz="2400" b="0" i="0" u="none" strike="noStrike" kern="1200" cap="none" normalizeH="0" baseline="0" dirty="0">
                          <a:ln>
                            <a:noFill/>
                          </a:ln>
                          <a:solidFill>
                            <a:srgbClr val="FF0000"/>
                          </a:solidFill>
                          <a:effectLst/>
                          <a:latin typeface="楷体" pitchFamily="49" charset="-122"/>
                          <a:ea typeface="楷体" pitchFamily="49" charset="-122"/>
                          <a:cs typeface="+mn-cs"/>
                        </a:rPr>
                        <a:t>P</a:t>
                      </a:r>
                      <a:r>
                        <a:rPr lang="el-GR" altLang="zh-CN" sz="2400" dirty="0">
                          <a:solidFill>
                            <a:srgbClr val="FF0000"/>
                          </a:solidFill>
                          <a:latin typeface="楷体" pitchFamily="49" charset="-122"/>
                          <a:ea typeface="楷体" pitchFamily="49" charset="-122"/>
                        </a:rPr>
                        <a:t>∨</a:t>
                      </a:r>
                      <a:r>
                        <a:rPr lang="en-US" altLang="zh-CN" sz="2400" dirty="0">
                          <a:solidFill>
                            <a:srgbClr val="FF0000"/>
                          </a:solidFill>
                          <a:latin typeface="楷体" pitchFamily="49" charset="-122"/>
                          <a:ea typeface="楷体" pitchFamily="49" charset="-122"/>
                        </a:rPr>
                        <a:t>Q</a:t>
                      </a:r>
                      <a:endParaRPr kumimoji="0" lang="en-US" altLang="zh-CN" sz="2400" b="0" i="0" u="none" strike="noStrike" kern="1200" cap="none" normalizeH="0" baseline="0" dirty="0">
                        <a:ln>
                          <a:noFill/>
                        </a:ln>
                        <a:solidFill>
                          <a:srgbClr val="FF0000"/>
                        </a:solidFill>
                        <a:effectLst/>
                        <a:latin typeface="楷体" pitchFamily="49" charset="-122"/>
                        <a:ea typeface="楷体" pitchFamily="49" charset="-122"/>
                        <a:cs typeface="+mn-cs"/>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FF0000"/>
                          </a:solidFill>
                          <a:effectLst/>
                          <a:latin typeface="楷体" pitchFamily="49" charset="-122"/>
                          <a:ea typeface="楷体" pitchFamily="49" charset="-122"/>
                          <a:cs typeface="+mn-cs"/>
                        </a:rPr>
                        <a:t>P</a:t>
                      </a:r>
                      <a:r>
                        <a:rPr kumimoji="0" lang="en-US" altLang="zh-CN" sz="2400" b="0" i="0" u="none" strike="noStrike" kern="1200" cap="none" normalizeH="0" baseline="0" dirty="0">
                          <a:ln>
                            <a:noFill/>
                          </a:ln>
                          <a:solidFill>
                            <a:srgbClr val="FF0000"/>
                          </a:solidFill>
                          <a:effectLst/>
                          <a:latin typeface="楷体" pitchFamily="49" charset="-122"/>
                          <a:ea typeface="楷体" pitchFamily="49" charset="-122"/>
                          <a:cs typeface="+mn-cs"/>
                          <a:sym typeface="Symbol" pitchFamily="18" charset="2"/>
                        </a:rPr>
                        <a:t>Q</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chemeClr val="bg1"/>
                          </a:solidFill>
                          <a:effectLst/>
                          <a:latin typeface="楷体" pitchFamily="49" charset="-122"/>
                          <a:ea typeface="楷体" pitchFamily="49" charset="-122"/>
                          <a:cs typeface="+mn-cs"/>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chemeClr val="bg1"/>
                          </a:solidFill>
                          <a:effectLst/>
                          <a:latin typeface="楷体" pitchFamily="49" charset="-122"/>
                          <a:ea typeface="楷体" pitchFamily="49" charset="-122"/>
                          <a:cs typeface="+mn-cs"/>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00B050"/>
                          </a:solidFill>
                          <a:effectLst/>
                          <a:latin typeface="楷体" pitchFamily="49" charset="-122"/>
                          <a:ea typeface="楷体" pitchFamily="49" charset="-122"/>
                          <a:cs typeface="+mn-cs"/>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00B050"/>
                          </a:solidFill>
                          <a:effectLst/>
                          <a:latin typeface="楷体" pitchFamily="49" charset="-122"/>
                          <a:ea typeface="楷体" pitchFamily="49" charset="-122"/>
                          <a:cs typeface="+mn-cs"/>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chemeClr val="bg1"/>
                          </a:solidFill>
                          <a:effectLst/>
                          <a:latin typeface="楷体" pitchFamily="49" charset="-122"/>
                          <a:ea typeface="楷体" pitchFamily="49" charset="-122"/>
                          <a:cs typeface="+mn-cs"/>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chemeClr val="bg1"/>
                          </a:solidFill>
                          <a:effectLst/>
                          <a:latin typeface="楷体" pitchFamily="49" charset="-122"/>
                          <a:ea typeface="楷体" pitchFamily="49" charset="-122"/>
                          <a:cs typeface="+mn-cs"/>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00B050"/>
                          </a:solidFill>
                          <a:effectLst/>
                          <a:latin typeface="楷体" pitchFamily="49" charset="-122"/>
                          <a:ea typeface="楷体" pitchFamily="49" charset="-122"/>
                          <a:cs typeface="+mn-cs"/>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00B050"/>
                          </a:solidFill>
                          <a:effectLst/>
                          <a:latin typeface="楷体" pitchFamily="49" charset="-122"/>
                          <a:ea typeface="楷体" pitchFamily="49" charset="-122"/>
                          <a:cs typeface="+mn-cs"/>
                        </a:rPr>
                        <a:t>F</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chemeClr val="bg1"/>
                          </a:solidFill>
                          <a:effectLst/>
                          <a:latin typeface="楷体" pitchFamily="49" charset="-122"/>
                          <a:ea typeface="楷体" pitchFamily="49" charset="-122"/>
                          <a:cs typeface="+mn-cs"/>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chemeClr val="bg1"/>
                          </a:solidFill>
                          <a:effectLst/>
                          <a:latin typeface="楷体" pitchFamily="49" charset="-122"/>
                          <a:ea typeface="楷体" pitchFamily="49" charset="-122"/>
                          <a:cs typeface="+mn-cs"/>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00B050"/>
                          </a:solidFill>
                          <a:effectLst/>
                          <a:latin typeface="楷体" pitchFamily="49" charset="-122"/>
                          <a:ea typeface="楷体" pitchFamily="49" charset="-122"/>
                          <a:cs typeface="+mn-cs"/>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00B050"/>
                          </a:solidFill>
                          <a:effectLst/>
                          <a:latin typeface="楷体" pitchFamily="49" charset="-122"/>
                          <a:ea typeface="楷体" pitchFamily="49" charset="-122"/>
                          <a:cs typeface="+mn-cs"/>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chemeClr val="bg1"/>
                          </a:solidFill>
                          <a:effectLst/>
                          <a:latin typeface="楷体" pitchFamily="49" charset="-122"/>
                          <a:ea typeface="楷体" pitchFamily="49" charset="-122"/>
                          <a:cs typeface="+mn-cs"/>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chemeClr val="bg1"/>
                          </a:solidFill>
                          <a:effectLst/>
                          <a:latin typeface="楷体" pitchFamily="49" charset="-122"/>
                          <a:ea typeface="楷体" pitchFamily="49" charset="-122"/>
                          <a:cs typeface="+mn-cs"/>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00B050"/>
                          </a:solidFill>
                          <a:effectLst/>
                          <a:latin typeface="楷体" pitchFamily="49" charset="-122"/>
                          <a:ea typeface="楷体" pitchFamily="49" charset="-122"/>
                          <a:cs typeface="+mn-cs"/>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00B050"/>
                          </a:solidFill>
                          <a:effectLst/>
                          <a:latin typeface="楷体" pitchFamily="49" charset="-122"/>
                          <a:ea typeface="楷体" pitchFamily="49" charset="-122"/>
                          <a:cs typeface="+mn-cs"/>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1.1.3</a:t>
            </a:r>
            <a:r>
              <a:rPr lang="zh-CN" altLang="en-US"/>
              <a:t>、命题变元和命题公式</a:t>
            </a:r>
            <a:endParaRPr lang="zh-CN" altLang="en-US" dirty="0"/>
          </a:p>
        </p:txBody>
      </p:sp>
      <p:sp>
        <p:nvSpPr>
          <p:cNvPr id="3" name="内容占位符 2"/>
          <p:cNvSpPr>
            <a:spLocks noGrp="1"/>
          </p:cNvSpPr>
          <p:nvPr>
            <p:ph idx="1"/>
          </p:nvPr>
        </p:nvSpPr>
        <p:spPr>
          <a:xfrm>
            <a:off x="467544" y="1412776"/>
            <a:ext cx="8208912" cy="2448272"/>
          </a:xfrm>
        </p:spPr>
        <p:txBody>
          <a:bodyPr/>
          <a:lstStyle/>
          <a:p>
            <a:r>
              <a:rPr lang="zh-CN" altLang="en-US" dirty="0"/>
              <a:t>命题公式的赋值和命题公式的分类：</a:t>
            </a:r>
            <a:r>
              <a:rPr lang="zh-CN" altLang="en-US" dirty="0">
                <a:solidFill>
                  <a:srgbClr val="C00000"/>
                </a:solidFill>
              </a:rPr>
              <a:t>重言式</a:t>
            </a:r>
            <a:r>
              <a:rPr lang="zh-CN" altLang="en-US" dirty="0"/>
              <a:t>、</a:t>
            </a:r>
            <a:r>
              <a:rPr lang="zh-CN" altLang="en-US" dirty="0">
                <a:solidFill>
                  <a:srgbClr val="C00000"/>
                </a:solidFill>
              </a:rPr>
              <a:t>矛盾式</a:t>
            </a:r>
            <a:r>
              <a:rPr lang="zh-CN" altLang="en-US" dirty="0"/>
              <a:t>、</a:t>
            </a:r>
            <a:r>
              <a:rPr lang="zh-CN" altLang="en-US" dirty="0">
                <a:solidFill>
                  <a:srgbClr val="C00000"/>
                </a:solidFill>
              </a:rPr>
              <a:t>可满足式</a:t>
            </a:r>
            <a:r>
              <a:rPr lang="zh-CN" altLang="en-US" dirty="0"/>
              <a:t>、</a:t>
            </a:r>
            <a:r>
              <a:rPr lang="zh-CN" altLang="en-US" dirty="0">
                <a:solidFill>
                  <a:srgbClr val="C00000"/>
                </a:solidFill>
              </a:rPr>
              <a:t>偶然式</a:t>
            </a:r>
            <a:r>
              <a:rPr lang="zh-CN" altLang="en-US" dirty="0"/>
              <a:t>。</a:t>
            </a:r>
            <a:endParaRPr lang="en-US" altLang="zh-CN" dirty="0"/>
          </a:p>
          <a:p>
            <a:r>
              <a:rPr lang="zh-CN" altLang="en-US" dirty="0"/>
              <a:t>两个</a:t>
            </a:r>
            <a:r>
              <a:rPr lang="zh-CN" altLang="en-US" u="sng" dirty="0"/>
              <a:t>命题公式</a:t>
            </a:r>
            <a:r>
              <a:rPr lang="zh-CN" altLang="en-US" dirty="0"/>
              <a:t>，如果对所有的真值指派都有相同的真值，则称它们是</a:t>
            </a:r>
            <a:r>
              <a:rPr lang="zh-CN" altLang="en-US" dirty="0">
                <a:solidFill>
                  <a:srgbClr val="FF0000"/>
                </a:solidFill>
              </a:rPr>
              <a:t>逻辑等价的命题</a:t>
            </a:r>
            <a:r>
              <a:rPr lang="zh-CN" altLang="en-US" dirty="0"/>
              <a:t>。</a:t>
            </a:r>
            <a:endParaRPr lang="en-US" altLang="zh-CN" dirty="0"/>
          </a:p>
          <a:p>
            <a:r>
              <a:rPr lang="zh-CN" altLang="en-US" dirty="0">
                <a:solidFill>
                  <a:srgbClr val="C00000"/>
                </a:solidFill>
              </a:rPr>
              <a:t>例：</a:t>
            </a:r>
            <a:r>
              <a:rPr lang="zh-CN" altLang="en-US" dirty="0">
                <a:solidFill>
                  <a:srgbClr val="0033CC"/>
                </a:solidFill>
              </a:rPr>
              <a:t>请证明</a:t>
            </a:r>
            <a:r>
              <a:rPr lang="en-US" altLang="zh-CN" dirty="0">
                <a:solidFill>
                  <a:schemeClr val="bg1"/>
                </a:solidFill>
              </a:rPr>
              <a:t>P</a:t>
            </a:r>
            <a:r>
              <a:rPr lang="en-US" altLang="zh-CN" dirty="0">
                <a:solidFill>
                  <a:schemeClr val="bg1"/>
                </a:solidFill>
                <a:sym typeface="Symbol" pitchFamily="18" charset="2"/>
              </a:rPr>
              <a:t></a:t>
            </a:r>
            <a:r>
              <a:rPr lang="en-US" altLang="zh-CN" dirty="0">
                <a:solidFill>
                  <a:schemeClr val="bg1"/>
                </a:solidFill>
              </a:rPr>
              <a:t>Q</a:t>
            </a:r>
            <a:r>
              <a:rPr lang="zh-CN" altLang="en-US" dirty="0"/>
              <a:t>和</a:t>
            </a:r>
            <a:r>
              <a:rPr lang="en-US" altLang="zh-CN" dirty="0">
                <a:solidFill>
                  <a:schemeClr val="bg1"/>
                </a:solidFill>
              </a:rPr>
              <a:t>P</a:t>
            </a:r>
            <a:r>
              <a:rPr lang="el-GR" altLang="zh-CN" dirty="0">
                <a:solidFill>
                  <a:schemeClr val="bg1"/>
                </a:solidFill>
              </a:rPr>
              <a:t>∧</a:t>
            </a:r>
            <a:r>
              <a:rPr lang="en-US" altLang="zh-CN" dirty="0">
                <a:solidFill>
                  <a:schemeClr val="bg1"/>
                </a:solidFill>
              </a:rPr>
              <a:t>Q</a:t>
            </a:r>
            <a:r>
              <a:rPr lang="el-GR" altLang="zh-CN" dirty="0">
                <a:solidFill>
                  <a:schemeClr val="bg1"/>
                </a:solidFill>
              </a:rPr>
              <a:t>∨</a:t>
            </a:r>
            <a:r>
              <a:rPr lang="zh-CN" altLang="en-US" dirty="0">
                <a:solidFill>
                  <a:schemeClr val="bg1"/>
                </a:solidFill>
                <a:sym typeface="Symbol" pitchFamily="18" charset="2"/>
              </a:rPr>
              <a:t></a:t>
            </a:r>
            <a:r>
              <a:rPr lang="en-US" altLang="zh-CN" dirty="0">
                <a:solidFill>
                  <a:schemeClr val="bg1"/>
                </a:solidFill>
              </a:rPr>
              <a:t>P</a:t>
            </a:r>
            <a:r>
              <a:rPr lang="el-GR" altLang="zh-CN" dirty="0">
                <a:solidFill>
                  <a:schemeClr val="bg1"/>
                </a:solidFill>
              </a:rPr>
              <a:t>∧</a:t>
            </a:r>
            <a:r>
              <a:rPr lang="zh-CN" altLang="en-US" dirty="0">
                <a:solidFill>
                  <a:schemeClr val="bg1"/>
                </a:solidFill>
                <a:sym typeface="Symbol" pitchFamily="18" charset="2"/>
              </a:rPr>
              <a:t></a:t>
            </a:r>
            <a:r>
              <a:rPr lang="en-US" altLang="zh-CN" dirty="0">
                <a:solidFill>
                  <a:schemeClr val="bg1"/>
                </a:solidFill>
              </a:rPr>
              <a:t>Q</a:t>
            </a:r>
            <a:r>
              <a:rPr lang="zh-CN" altLang="en-US" dirty="0"/>
              <a:t>是逻辑等价的命题。</a:t>
            </a:r>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14</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1678082027"/>
              </p:ext>
            </p:extLst>
          </p:nvPr>
        </p:nvGraphicFramePr>
        <p:xfrm>
          <a:off x="1165860" y="4005064"/>
          <a:ext cx="6812280" cy="2225040"/>
        </p:xfrm>
        <a:graphic>
          <a:graphicData uri="http://schemas.openxmlformats.org/drawingml/2006/table">
            <a:tbl>
              <a:tblPr/>
              <a:tblGrid>
                <a:gridCol w="836712">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gridCol w="2015128">
                  <a:extLst>
                    <a:ext uri="{9D8B030D-6E8A-4147-A177-3AD203B41FA5}">
                      <a16:colId xmlns:a16="http://schemas.microsoft.com/office/drawing/2014/main" val="20005"/>
                    </a:ext>
                  </a:extLst>
                </a:gridCol>
              </a:tblGrid>
              <a:tr h="445008">
                <a:tc>
                  <a:txBody>
                    <a:bodyPr/>
                    <a:lstStyle/>
                    <a:p>
                      <a:pPr algn="ctr"/>
                      <a:r>
                        <a:rPr lang="en-US" altLang="zh-CN" sz="2000" dirty="0">
                          <a:latin typeface="楷体" pitchFamily="49" charset="-122"/>
                          <a:ea typeface="楷体" pitchFamily="49" charset="-122"/>
                        </a:rPr>
                        <a:t>P</a:t>
                      </a:r>
                      <a:endParaRPr lang="zh-CN" altLang="en-US" sz="2000" dirty="0">
                        <a:latin typeface="楷体" pitchFamily="49" charset="-122"/>
                        <a:ea typeface="楷体" pitchFamily="49" charset="-122"/>
                      </a:endParaRPr>
                    </a:p>
                  </a:txBody>
                  <a:tcPr anchor="ctr">
                    <a:lnL w="12700" cmpd="sng">
                      <a:solidFill>
                        <a:schemeClr val="tx1"/>
                      </a:solidFill>
                      <a:prstDash val="solid"/>
                    </a:lnL>
                    <a:lnR w="12700" cap="flat" cmpd="sng" algn="ctr">
                      <a:no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Q</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P</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Q</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P</a:t>
                      </a:r>
                      <a:r>
                        <a:rPr lang="en-US" altLang="zh-CN"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Q</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P</a:t>
                      </a:r>
                      <a:r>
                        <a:rPr lang="el-GR" altLang="zh-CN" sz="2000" dirty="0">
                          <a:latin typeface="楷体" pitchFamily="49" charset="-122"/>
                          <a:ea typeface="楷体" pitchFamily="49" charset="-122"/>
                        </a:rPr>
                        <a:t>∧</a:t>
                      </a:r>
                      <a:r>
                        <a:rPr lang="en-US" altLang="zh-CN" sz="2000" dirty="0">
                          <a:latin typeface="楷体" pitchFamily="49" charset="-122"/>
                          <a:ea typeface="楷体" pitchFamily="49" charset="-122"/>
                        </a:rPr>
                        <a:t>Q</a:t>
                      </a:r>
                      <a:r>
                        <a:rPr lang="el-GR" altLang="zh-CN" sz="2000" dirty="0">
                          <a:latin typeface="楷体" pitchFamily="49" charset="-122"/>
                          <a:ea typeface="楷体" pitchFamily="49" charset="-122"/>
                        </a:rPr>
                        <a:t>∨</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P</a:t>
                      </a:r>
                      <a:r>
                        <a:rPr lang="el-GR" altLang="zh-CN" sz="2000" dirty="0">
                          <a:latin typeface="楷体" pitchFamily="49" charset="-122"/>
                          <a:ea typeface="楷体" pitchFamily="49" charset="-122"/>
                        </a:rPr>
                        <a:t>∧</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Q</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5008">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D5AB"/>
                    </a:solidFill>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D5AB"/>
                    </a:solid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D5AB"/>
                    </a:solid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D5AB"/>
                    </a:solidFill>
                  </a:tcPr>
                </a:tc>
                <a:tc>
                  <a:txBody>
                    <a:bodyPr/>
                    <a:lstStyle/>
                    <a:p>
                      <a:pPr algn="ctr"/>
                      <a:r>
                        <a:rPr lang="en-US" altLang="zh-CN" sz="2000" dirty="0">
                          <a:solidFill>
                            <a:srgbClr val="CC0099"/>
                          </a:solidFill>
                          <a:latin typeface="楷体" pitchFamily="49" charset="-122"/>
                          <a:ea typeface="楷体" pitchFamily="49" charset="-122"/>
                        </a:rPr>
                        <a:t>1</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D5AB"/>
                    </a:solidFill>
                  </a:tcPr>
                </a:tc>
                <a:tc>
                  <a:txBody>
                    <a:bodyPr/>
                    <a:lstStyle/>
                    <a:p>
                      <a:pPr algn="ctr"/>
                      <a:r>
                        <a:rPr lang="en-US" altLang="zh-CN" sz="2000" dirty="0">
                          <a:solidFill>
                            <a:srgbClr val="CC0099"/>
                          </a:solidFill>
                          <a:latin typeface="楷体" pitchFamily="49" charset="-122"/>
                          <a:ea typeface="楷体" pitchFamily="49" charset="-122"/>
                        </a:rPr>
                        <a:t>1</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FFD5AB"/>
                    </a:solidFill>
                  </a:tcPr>
                </a:tc>
                <a:extLst>
                  <a:ext uri="{0D108BD9-81ED-4DB2-BD59-A6C34878D82A}">
                    <a16:rowId xmlns:a16="http://schemas.microsoft.com/office/drawing/2014/main" val="10001"/>
                  </a:ext>
                </a:extLst>
              </a:tr>
              <a:tr h="445008">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2000" dirty="0">
                          <a:solidFill>
                            <a:srgbClr val="CC0099"/>
                          </a:solidFill>
                          <a:latin typeface="楷体" pitchFamily="49" charset="-122"/>
                          <a:ea typeface="楷体" pitchFamily="49" charset="-122"/>
                        </a:rPr>
                        <a:t>0</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CN" sz="2000" dirty="0">
                          <a:solidFill>
                            <a:srgbClr val="CC0099"/>
                          </a:solidFill>
                          <a:latin typeface="楷体" pitchFamily="49" charset="-122"/>
                          <a:ea typeface="楷体" pitchFamily="49" charset="-122"/>
                        </a:rPr>
                        <a:t>0</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445008">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D5AB"/>
                    </a:solidFill>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D5AB"/>
                    </a:solidFill>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D5AB"/>
                    </a:solid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D5AB"/>
                    </a:solidFill>
                  </a:tcPr>
                </a:tc>
                <a:tc>
                  <a:txBody>
                    <a:bodyPr/>
                    <a:lstStyle/>
                    <a:p>
                      <a:pPr algn="ctr"/>
                      <a:r>
                        <a:rPr lang="en-US" altLang="zh-CN" sz="2000" dirty="0">
                          <a:solidFill>
                            <a:srgbClr val="CC0099"/>
                          </a:solidFill>
                          <a:latin typeface="楷体" pitchFamily="49" charset="-122"/>
                          <a:ea typeface="楷体" pitchFamily="49" charset="-122"/>
                        </a:rPr>
                        <a:t>0</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D5AB"/>
                    </a:solidFill>
                  </a:tcPr>
                </a:tc>
                <a:tc>
                  <a:txBody>
                    <a:bodyPr/>
                    <a:lstStyle/>
                    <a:p>
                      <a:pPr algn="ctr"/>
                      <a:r>
                        <a:rPr lang="en-US" altLang="zh-CN" sz="2000" dirty="0">
                          <a:solidFill>
                            <a:srgbClr val="CC0099"/>
                          </a:solidFill>
                          <a:latin typeface="楷体" pitchFamily="49" charset="-122"/>
                          <a:ea typeface="楷体" pitchFamily="49" charset="-122"/>
                        </a:rPr>
                        <a:t>0</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D5AB"/>
                    </a:solidFill>
                  </a:tcPr>
                </a:tc>
                <a:extLst>
                  <a:ext uri="{0D108BD9-81ED-4DB2-BD59-A6C34878D82A}">
                    <a16:rowId xmlns:a16="http://schemas.microsoft.com/office/drawing/2014/main" val="10003"/>
                  </a:ext>
                </a:extLst>
              </a:tr>
              <a:tr h="445008">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no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noFill/>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CC0099"/>
                          </a:solidFill>
                          <a:latin typeface="楷体" pitchFamily="49" charset="-122"/>
                          <a:ea typeface="楷体" pitchFamily="49" charset="-122"/>
                        </a:rPr>
                        <a:t>1</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rgbClr val="CC0099"/>
                          </a:solidFill>
                          <a:latin typeface="楷体" pitchFamily="49" charset="-122"/>
                          <a:ea typeface="楷体" pitchFamily="49" charset="-122"/>
                        </a:rPr>
                        <a:t>1</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2855"/>
            <a:ext cx="7772400" cy="1081831"/>
          </a:xfrm>
        </p:spPr>
        <p:txBody>
          <a:bodyPr/>
          <a:lstStyle/>
          <a:p>
            <a:r>
              <a:rPr lang="en-US" altLang="zh-CN" sz="4000" dirty="0">
                <a:solidFill>
                  <a:srgbClr val="0000FF"/>
                </a:solidFill>
                <a:latin typeface="华文行楷" pitchFamily="2" charset="-122"/>
                <a:ea typeface="华文行楷" pitchFamily="2" charset="-122"/>
              </a:rPr>
              <a:t>1.2</a:t>
            </a:r>
            <a:r>
              <a:rPr lang="zh-CN" altLang="en-US" sz="4000" dirty="0">
                <a:solidFill>
                  <a:srgbClr val="0000FF"/>
                </a:solidFill>
                <a:latin typeface="华文行楷" pitchFamily="2" charset="-122"/>
                <a:ea typeface="华文行楷" pitchFamily="2" charset="-122"/>
              </a:rPr>
              <a:t>、重言式（永真式）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1.2.1</a:t>
            </a:r>
            <a:r>
              <a:rPr lang="zh-CN" altLang="en-US"/>
              <a:t>、基本概念</a:t>
            </a:r>
            <a:endParaRPr lang="zh-CN" altLang="en-US" dirty="0"/>
          </a:p>
        </p:txBody>
      </p:sp>
      <p:sp>
        <p:nvSpPr>
          <p:cNvPr id="3" name="内容占位符 2"/>
          <p:cNvSpPr>
            <a:spLocks noGrp="1"/>
          </p:cNvSpPr>
          <p:nvPr>
            <p:ph idx="1"/>
          </p:nvPr>
        </p:nvSpPr>
        <p:spPr>
          <a:xfrm>
            <a:off x="674916" y="1859049"/>
            <a:ext cx="5544616" cy="963711"/>
          </a:xfrm>
        </p:spPr>
        <p:txBody>
          <a:bodyPr/>
          <a:lstStyle/>
          <a:p>
            <a:r>
              <a:rPr lang="zh-CN" altLang="en-US" sz="2600" dirty="0"/>
              <a:t>证明命题公式</a:t>
            </a:r>
            <a:r>
              <a:rPr lang="en-US" altLang="zh-CN" sz="2600" dirty="0"/>
              <a:t>(</a:t>
            </a:r>
            <a:r>
              <a:rPr lang="zh-CN" altLang="en-US" sz="2600" dirty="0">
                <a:sym typeface="Symbol" pitchFamily="18" charset="2"/>
              </a:rPr>
              <a:t></a:t>
            </a:r>
            <a:r>
              <a:rPr lang="en-US" altLang="zh-CN" sz="2600" dirty="0" err="1"/>
              <a:t>p</a:t>
            </a:r>
            <a:r>
              <a:rPr lang="en-US" altLang="zh-CN" sz="2600" dirty="0" err="1">
                <a:sym typeface="Symbol" pitchFamily="18" charset="2"/>
              </a:rPr>
              <a:t></a:t>
            </a:r>
            <a:r>
              <a:rPr lang="en-US" altLang="zh-CN" sz="2600" dirty="0" err="1"/>
              <a:t>q</a:t>
            </a:r>
            <a:r>
              <a:rPr lang="en-US" altLang="zh-CN" sz="2600" dirty="0"/>
              <a:t>)</a:t>
            </a:r>
            <a:r>
              <a:rPr lang="en-US" altLang="zh-CN" sz="2600" dirty="0">
                <a:sym typeface="Symbol" pitchFamily="18" charset="2"/>
              </a:rPr>
              <a:t></a:t>
            </a:r>
            <a:r>
              <a:rPr lang="en-US" altLang="zh-CN" sz="2600" dirty="0"/>
              <a:t>(</a:t>
            </a:r>
            <a:r>
              <a:rPr lang="en-US" altLang="zh-CN" sz="2600" dirty="0" err="1"/>
              <a:t>p</a:t>
            </a:r>
            <a:r>
              <a:rPr lang="en-US" altLang="zh-CN" sz="2600" dirty="0" err="1">
                <a:sym typeface="Symbol" pitchFamily="18" charset="2"/>
              </a:rPr>
              <a:t></a:t>
            </a:r>
            <a:r>
              <a:rPr lang="en-US" altLang="zh-CN" sz="2600" dirty="0" err="1"/>
              <a:t>q</a:t>
            </a:r>
            <a:r>
              <a:rPr lang="en-US" altLang="zh-CN" sz="2600" dirty="0"/>
              <a:t>)</a:t>
            </a:r>
            <a:r>
              <a:rPr lang="zh-CN" altLang="en-US" sz="2600" dirty="0"/>
              <a:t>是永真式。</a:t>
            </a:r>
          </a:p>
        </p:txBody>
      </p:sp>
      <p:graphicFrame>
        <p:nvGraphicFramePr>
          <p:cNvPr id="6" name="Group 40"/>
          <p:cNvGraphicFramePr>
            <a:graphicFrameLocks/>
          </p:cNvGraphicFramePr>
          <p:nvPr>
            <p:extLst>
              <p:ext uri="{D42A27DB-BD31-4B8C-83A1-F6EECF244321}">
                <p14:modId xmlns:p14="http://schemas.microsoft.com/office/powerpoint/2010/main" val="3827393042"/>
              </p:ext>
            </p:extLst>
          </p:nvPr>
        </p:nvGraphicFramePr>
        <p:xfrm>
          <a:off x="827584" y="3254808"/>
          <a:ext cx="6840761" cy="2681090"/>
        </p:xfrm>
        <a:graphic>
          <a:graphicData uri="http://schemas.openxmlformats.org/drawingml/2006/table">
            <a:tbl>
              <a:tblPr/>
              <a:tblGrid>
                <a:gridCol w="808454">
                  <a:extLst>
                    <a:ext uri="{9D8B030D-6E8A-4147-A177-3AD203B41FA5}">
                      <a16:colId xmlns:a16="http://schemas.microsoft.com/office/drawing/2014/main" val="20000"/>
                    </a:ext>
                  </a:extLst>
                </a:gridCol>
                <a:gridCol w="1057208">
                  <a:extLst>
                    <a:ext uri="{9D8B030D-6E8A-4147-A177-3AD203B41FA5}">
                      <a16:colId xmlns:a16="http://schemas.microsoft.com/office/drawing/2014/main" val="20001"/>
                    </a:ext>
                  </a:extLst>
                </a:gridCol>
                <a:gridCol w="1305963">
                  <a:extLst>
                    <a:ext uri="{9D8B030D-6E8A-4147-A177-3AD203B41FA5}">
                      <a16:colId xmlns:a16="http://schemas.microsoft.com/office/drawing/2014/main" val="20002"/>
                    </a:ext>
                  </a:extLst>
                </a:gridCol>
                <a:gridCol w="1119399">
                  <a:extLst>
                    <a:ext uri="{9D8B030D-6E8A-4147-A177-3AD203B41FA5}">
                      <a16:colId xmlns:a16="http://schemas.microsoft.com/office/drawing/2014/main" val="20003"/>
                    </a:ext>
                  </a:extLst>
                </a:gridCol>
                <a:gridCol w="2549737">
                  <a:extLst>
                    <a:ext uri="{9D8B030D-6E8A-4147-A177-3AD203B41FA5}">
                      <a16:colId xmlns:a16="http://schemas.microsoft.com/office/drawing/2014/main" val="20004"/>
                    </a:ext>
                  </a:extLst>
                </a:gridCol>
              </a:tblGrid>
              <a:tr h="57606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FF0000"/>
                          </a:solidFill>
                          <a:effectLst/>
                          <a:latin typeface="楷体" pitchFamily="49" charset="-122"/>
                          <a:ea typeface="楷体" pitchFamily="49" charset="-122"/>
                        </a:rPr>
                        <a:t>p</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FF0000"/>
                          </a:solidFill>
                          <a:effectLst/>
                          <a:latin typeface="楷体" pitchFamily="49" charset="-122"/>
                          <a:ea typeface="楷体" pitchFamily="49" charset="-122"/>
                        </a:rPr>
                        <a:t>q</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lang="zh-CN" altLang="en-US" sz="2400" dirty="0">
                          <a:solidFill>
                            <a:srgbClr val="FF0000"/>
                          </a:solidFill>
                          <a:latin typeface="楷体" pitchFamily="49" charset="-122"/>
                          <a:ea typeface="楷体" pitchFamily="49" charset="-122"/>
                          <a:sym typeface="Symbol" pitchFamily="18" charset="2"/>
                        </a:rPr>
                        <a:t></a:t>
                      </a:r>
                      <a:r>
                        <a:rPr kumimoji="0" lang="en-US" altLang="zh-CN" sz="2400" b="0" i="0" u="none" strike="noStrike" cap="none" normalizeH="0" baseline="0" dirty="0" err="1">
                          <a:ln>
                            <a:noFill/>
                          </a:ln>
                          <a:solidFill>
                            <a:srgbClr val="FF0000"/>
                          </a:solidFill>
                          <a:effectLst/>
                          <a:latin typeface="楷体" pitchFamily="49" charset="-122"/>
                          <a:ea typeface="楷体" pitchFamily="49" charset="-122"/>
                        </a:rPr>
                        <a:t>p</a:t>
                      </a:r>
                      <a:r>
                        <a:rPr lang="en-US" altLang="zh-CN" sz="2400" dirty="0" err="1">
                          <a:solidFill>
                            <a:srgbClr val="FF0000"/>
                          </a:solidFill>
                          <a:latin typeface="楷体" pitchFamily="49" charset="-122"/>
                          <a:ea typeface="楷体" pitchFamily="49" charset="-122"/>
                          <a:sym typeface="Symbol" pitchFamily="18" charset="2"/>
                        </a:rPr>
                        <a:t></a:t>
                      </a:r>
                      <a:r>
                        <a:rPr kumimoji="0" lang="en-US" altLang="zh-CN" sz="2400" b="0" i="0" u="none" strike="noStrike" cap="none" normalizeH="0" baseline="0" dirty="0" err="1">
                          <a:ln>
                            <a:noFill/>
                          </a:ln>
                          <a:solidFill>
                            <a:srgbClr val="FF0000"/>
                          </a:solidFill>
                          <a:effectLst/>
                          <a:latin typeface="楷体" pitchFamily="49" charset="-122"/>
                          <a:ea typeface="楷体" pitchFamily="49" charset="-122"/>
                          <a:sym typeface="Symbol" pitchFamily="18" charset="2"/>
                        </a:rPr>
                        <a:t>q</a:t>
                      </a:r>
                      <a:endParaRPr kumimoji="0" lang="en-US" altLang="zh-CN" sz="2400" b="0" i="0" u="none" strike="noStrike" cap="none" normalizeH="0" baseline="0" dirty="0">
                        <a:ln>
                          <a:noFill/>
                        </a:ln>
                        <a:solidFill>
                          <a:srgbClr val="FF0000"/>
                        </a:solidFill>
                        <a:effectLst/>
                        <a:latin typeface="楷体" pitchFamily="49" charset="-122"/>
                        <a:ea typeface="楷体" pitchFamily="49" charset="-122"/>
                        <a:sym typeface="Symbol" pitchFamily="18" charset="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err="1">
                          <a:ln>
                            <a:noFill/>
                          </a:ln>
                          <a:solidFill>
                            <a:srgbClr val="FF0000"/>
                          </a:solidFill>
                          <a:effectLst/>
                          <a:latin typeface="楷体" pitchFamily="49" charset="-122"/>
                          <a:ea typeface="楷体" pitchFamily="49" charset="-122"/>
                        </a:rPr>
                        <a:t>p</a:t>
                      </a:r>
                      <a:r>
                        <a:rPr kumimoji="0" lang="en-US" altLang="zh-CN" sz="2400" b="0" i="0" u="none" strike="noStrike" cap="none" normalizeH="0" baseline="0" dirty="0" err="1">
                          <a:ln>
                            <a:noFill/>
                          </a:ln>
                          <a:solidFill>
                            <a:srgbClr val="FF0000"/>
                          </a:solidFill>
                          <a:effectLst/>
                          <a:latin typeface="楷体" pitchFamily="49" charset="-122"/>
                          <a:ea typeface="楷体" pitchFamily="49" charset="-122"/>
                          <a:sym typeface="Symbol" pitchFamily="18" charset="2"/>
                        </a:rPr>
                        <a:t>q</a:t>
                      </a:r>
                      <a:endParaRPr kumimoji="0" lang="en-US" altLang="zh-CN" sz="2400" b="0" i="0" u="none" strike="noStrike" cap="none" normalizeH="0" baseline="0" dirty="0">
                        <a:ln>
                          <a:noFill/>
                        </a:ln>
                        <a:solidFill>
                          <a:srgbClr val="FF0000"/>
                        </a:solidFill>
                        <a:effectLst/>
                        <a:latin typeface="楷体" pitchFamily="49" charset="-122"/>
                        <a:ea typeface="楷体" pitchFamily="49" charset="-122"/>
                        <a:sym typeface="Symbol" pitchFamily="18" charset="2"/>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a:pPr>
                      <a:r>
                        <a:rPr lang="en-US" altLang="zh-CN" sz="2400" dirty="0">
                          <a:latin typeface="楷体" pitchFamily="49" charset="-122"/>
                          <a:ea typeface="楷体" pitchFamily="49" charset="-122"/>
                        </a:rPr>
                        <a:t>(</a:t>
                      </a:r>
                      <a:r>
                        <a:rPr lang="zh-CN" altLang="en-US" sz="2400" dirty="0">
                          <a:latin typeface="楷体" pitchFamily="49" charset="-122"/>
                          <a:ea typeface="楷体" pitchFamily="49" charset="-122"/>
                          <a:sym typeface="Symbol" pitchFamily="18" charset="2"/>
                        </a:rPr>
                        <a:t></a:t>
                      </a:r>
                      <a:r>
                        <a:rPr lang="en-US" altLang="zh-CN" sz="2400" dirty="0" err="1">
                          <a:latin typeface="楷体" pitchFamily="49" charset="-122"/>
                          <a:ea typeface="楷体" pitchFamily="49" charset="-122"/>
                        </a:rPr>
                        <a:t>p</a:t>
                      </a:r>
                      <a:r>
                        <a:rPr lang="en-US" altLang="zh-CN" sz="2400" dirty="0" err="1">
                          <a:latin typeface="楷体" pitchFamily="49" charset="-122"/>
                          <a:ea typeface="楷体" pitchFamily="49" charset="-122"/>
                          <a:sym typeface="Symbol" pitchFamily="18" charset="2"/>
                        </a:rPr>
                        <a:t></a:t>
                      </a:r>
                      <a:r>
                        <a:rPr lang="en-US" altLang="zh-CN" sz="2400" dirty="0" err="1">
                          <a:latin typeface="楷体" pitchFamily="49" charset="-122"/>
                          <a:ea typeface="楷体" pitchFamily="49" charset="-122"/>
                        </a:rPr>
                        <a:t>q</a:t>
                      </a:r>
                      <a:r>
                        <a:rPr lang="en-US" altLang="zh-CN" sz="2400" dirty="0">
                          <a:latin typeface="楷体" pitchFamily="49" charset="-122"/>
                          <a:ea typeface="楷体" pitchFamily="49" charset="-122"/>
                        </a:rPr>
                        <a:t>)</a:t>
                      </a:r>
                      <a:r>
                        <a:rPr lang="en-US" altLang="zh-CN" sz="2400" dirty="0">
                          <a:latin typeface="楷体" pitchFamily="49" charset="-122"/>
                          <a:ea typeface="楷体" pitchFamily="49" charset="-122"/>
                          <a:sym typeface="Symbol" pitchFamily="18" charset="2"/>
                        </a:rPr>
                        <a:t></a:t>
                      </a:r>
                      <a:r>
                        <a:rPr lang="en-US" altLang="zh-CN" sz="2400" dirty="0">
                          <a:latin typeface="楷体" pitchFamily="49" charset="-122"/>
                          <a:ea typeface="楷体" pitchFamily="49" charset="-122"/>
                        </a:rPr>
                        <a:t>(</a:t>
                      </a:r>
                      <a:r>
                        <a:rPr lang="en-US" altLang="zh-CN" sz="2400" dirty="0" err="1">
                          <a:latin typeface="楷体" pitchFamily="49" charset="-122"/>
                          <a:ea typeface="楷体" pitchFamily="49" charset="-122"/>
                        </a:rPr>
                        <a:t>p</a:t>
                      </a:r>
                      <a:r>
                        <a:rPr lang="en-US" altLang="zh-CN" sz="2400" dirty="0" err="1">
                          <a:latin typeface="楷体" pitchFamily="49" charset="-122"/>
                          <a:ea typeface="楷体" pitchFamily="49" charset="-122"/>
                          <a:sym typeface="Symbol" pitchFamily="18" charset="2"/>
                        </a:rPr>
                        <a:t></a:t>
                      </a:r>
                      <a:r>
                        <a:rPr lang="en-US" altLang="zh-CN" sz="2400" dirty="0" err="1">
                          <a:latin typeface="楷体" pitchFamily="49" charset="-122"/>
                          <a:ea typeface="楷体" pitchFamily="49" charset="-122"/>
                        </a:rPr>
                        <a:t>q</a:t>
                      </a:r>
                      <a:r>
                        <a:rPr lang="en-US" altLang="zh-CN" sz="2400" dirty="0">
                          <a:latin typeface="楷体" pitchFamily="49" charset="-122"/>
                          <a:ea typeface="楷体" pitchFamily="49" charset="-122"/>
                        </a:rPr>
                        <a:t>)</a:t>
                      </a:r>
                      <a:endParaRPr lang="zh-CN" altLang="en-US" sz="2400" dirty="0">
                        <a:latin typeface="楷体" pitchFamily="49" charset="-122"/>
                        <a:ea typeface="楷体" pitchFamily="49" charset="-12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990000"/>
                          </a:solidFill>
                          <a:effectLst/>
                          <a:latin typeface="楷体" pitchFamily="49" charset="-122"/>
                          <a:ea typeface="楷体" pitchFamily="49" charset="-122"/>
                        </a:rPr>
                        <a:t>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990000"/>
                          </a:solidFill>
                          <a:effectLst/>
                          <a:latin typeface="楷体" pitchFamily="49" charset="-122"/>
                          <a:ea typeface="楷体" pitchFamily="49" charset="-122"/>
                        </a:rPr>
                        <a:t>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990000"/>
                          </a:solidFill>
                          <a:effectLst/>
                          <a:latin typeface="楷体" pitchFamily="49" charset="-122"/>
                          <a:ea typeface="楷体" pitchFamily="49" charset="-122"/>
                        </a:rPr>
                        <a:t>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61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990000"/>
                          </a:solidFill>
                          <a:effectLst/>
                          <a:latin typeface="楷体" pitchFamily="49" charset="-122"/>
                          <a:ea typeface="楷体" pitchFamily="49" charset="-122"/>
                        </a:rPr>
                        <a:t>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灯片编号占位符 6"/>
          <p:cNvSpPr>
            <a:spLocks noGrp="1"/>
          </p:cNvSpPr>
          <p:nvPr>
            <p:ph type="sldNum" sz="quarter" idx="12"/>
          </p:nvPr>
        </p:nvSpPr>
        <p:spPr/>
        <p:txBody>
          <a:bodyPr/>
          <a:lstStyle/>
          <a:p>
            <a:pPr>
              <a:defRPr/>
            </a:pPr>
            <a:fld id="{0486385D-F70F-4757-9512-786B631FBE6F}" type="slidenum">
              <a:rPr lang="en-US" altLang="zh-CN" smtClean="0"/>
              <a:pPr>
                <a:defRPr/>
              </a:pPr>
              <a:t>16</a:t>
            </a:fld>
            <a:endParaRPr lang="en-US" altLang="zh-CN" dirty="0"/>
          </a:p>
        </p:txBody>
      </p:sp>
      <p:sp>
        <p:nvSpPr>
          <p:cNvPr id="8" name="矩形 7">
            <a:extLst>
              <a:ext uri="{FF2B5EF4-FFF2-40B4-BE49-F238E27FC236}">
                <a16:creationId xmlns:a16="http://schemas.microsoft.com/office/drawing/2014/main" id="{3DC95307-FAE1-3D8A-A681-92ED88DFB540}"/>
              </a:ext>
            </a:extLst>
          </p:cNvPr>
          <p:cNvSpPr/>
          <p:nvPr/>
        </p:nvSpPr>
        <p:spPr bwMode="auto">
          <a:xfrm>
            <a:off x="6660232" y="1484784"/>
            <a:ext cx="1514400" cy="1368573"/>
          </a:xfrm>
          <a:prstGeom prst="rect">
            <a:avLst/>
          </a:prstGeom>
          <a:solidFill>
            <a:srgbClr val="FFD5AB"/>
          </a:solidFill>
          <a:ln w="9525" cap="flat" cmpd="sng" algn="ctr">
            <a:noFill/>
            <a:prstDash val="solid"/>
            <a:round/>
            <a:headEnd type="none" w="med" len="med"/>
            <a:tailEnd type="triangle" w="med" len="med"/>
          </a:ln>
          <a:effectLst/>
        </p:spPr>
        <p:txBody>
          <a:bodyPr vert="horz" wrap="none" lIns="72000" tIns="0" rIns="0" bIns="0" numCol="1" rtlCol="0" anchor="ctr" anchorCtr="0" compatLnSpc="1">
            <a:prstTxWarp prst="textNoShape">
              <a:avLst/>
            </a:prstTxWarp>
            <a:noAutofit/>
          </a:bodyPr>
          <a:lstStyle/>
          <a:p>
            <a:pPr marL="361950" marR="0" indent="-361950" defTabSz="914400" rtl="0" eaLnBrk="1" fontAlgn="base" latinLnBrk="0" hangingPunct="1">
              <a:lnSpc>
                <a:spcPct val="110000"/>
              </a:lnSpc>
              <a:spcBef>
                <a:spcPts val="0"/>
              </a:spcBef>
              <a:spcAft>
                <a:spcPts val="600"/>
              </a:spcAft>
              <a:buClrTx/>
              <a:buSzTx/>
              <a:buFont typeface="+mj-lt"/>
              <a:buAutoNum type="arabicPeriod"/>
              <a:tabLst/>
            </a:pPr>
            <a:r>
              <a:rPr lang="zh-CN" altLang="en-US">
                <a:solidFill>
                  <a:srgbClr val="0033CC"/>
                </a:solidFill>
                <a:latin typeface="楷体" pitchFamily="49" charset="-122"/>
                <a:ea typeface="楷体" pitchFamily="49" charset="-122"/>
              </a:rPr>
              <a:t>永真式</a:t>
            </a:r>
            <a:endParaRPr lang="en-US" altLang="zh-CN">
              <a:solidFill>
                <a:srgbClr val="0033CC"/>
              </a:solidFill>
              <a:latin typeface="楷体" pitchFamily="49" charset="-122"/>
              <a:ea typeface="楷体" pitchFamily="49" charset="-122"/>
            </a:endParaRPr>
          </a:p>
          <a:p>
            <a:pPr marL="361950" marR="0" indent="-361950" defTabSz="914400" rtl="0" eaLnBrk="1" fontAlgn="base" latinLnBrk="0" hangingPunct="1">
              <a:lnSpc>
                <a:spcPct val="110000"/>
              </a:lnSpc>
              <a:spcBef>
                <a:spcPts val="0"/>
              </a:spcBef>
              <a:spcAft>
                <a:spcPts val="600"/>
              </a:spcAft>
              <a:buClrTx/>
              <a:buSzTx/>
              <a:buFont typeface="+mj-lt"/>
              <a:buAutoNum type="arabicPeriod"/>
              <a:tabLst/>
            </a:pPr>
            <a:r>
              <a:rPr kumimoji="1" lang="zh-CN" altLang="en-US" sz="2400" b="0" i="0" u="none" strike="noStrike" cap="none" normalizeH="0" baseline="0">
                <a:ln>
                  <a:noFill/>
                </a:ln>
                <a:solidFill>
                  <a:srgbClr val="0033CC"/>
                </a:solidFill>
                <a:effectLst/>
                <a:latin typeface="楷体" pitchFamily="49" charset="-122"/>
                <a:ea typeface="楷体" pitchFamily="49" charset="-122"/>
              </a:rPr>
              <a:t>永假式</a:t>
            </a:r>
            <a:endParaRPr kumimoji="1" lang="en-US" altLang="zh-CN" sz="2400" b="0" i="0" u="none" strike="noStrike" cap="none" normalizeH="0" baseline="0">
              <a:ln>
                <a:noFill/>
              </a:ln>
              <a:solidFill>
                <a:srgbClr val="0033CC"/>
              </a:solidFill>
              <a:effectLst/>
              <a:latin typeface="楷体" pitchFamily="49" charset="-122"/>
              <a:ea typeface="楷体" pitchFamily="49" charset="-122"/>
            </a:endParaRPr>
          </a:p>
          <a:p>
            <a:pPr marL="361950" marR="0" indent="-361950" defTabSz="914400" rtl="0" eaLnBrk="1" fontAlgn="base" latinLnBrk="0" hangingPunct="1">
              <a:lnSpc>
                <a:spcPct val="110000"/>
              </a:lnSpc>
              <a:spcBef>
                <a:spcPts val="0"/>
              </a:spcBef>
              <a:spcAft>
                <a:spcPts val="600"/>
              </a:spcAft>
              <a:buClrTx/>
              <a:buSzTx/>
              <a:buFont typeface="+mj-lt"/>
              <a:buAutoNum type="arabicPeriod"/>
              <a:tabLst/>
            </a:pPr>
            <a:r>
              <a:rPr lang="zh-CN" altLang="en-US">
                <a:solidFill>
                  <a:srgbClr val="0033CC"/>
                </a:solidFill>
                <a:latin typeface="楷体" pitchFamily="49" charset="-122"/>
                <a:ea typeface="楷体" pitchFamily="49" charset="-122"/>
              </a:rPr>
              <a:t>偶然式</a:t>
            </a:r>
            <a:endParaRPr kumimoji="1" lang="zh-CN" altLang="en-US" sz="2400" b="0" i="0" u="none" strike="noStrike" cap="none" normalizeH="0" baseline="0" dirty="0">
              <a:ln>
                <a:noFill/>
              </a:ln>
              <a:solidFill>
                <a:srgbClr val="0033CC"/>
              </a:solidFill>
              <a:effectLst/>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1.2.2</a:t>
            </a:r>
            <a:r>
              <a:rPr lang="zh-CN" altLang="en-US"/>
              <a:t>、恒等式</a:t>
            </a:r>
            <a:endParaRPr lang="zh-CN" altLang="en-US" dirty="0"/>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17</a:t>
            </a:fld>
            <a:endParaRPr lang="en-US" altLang="zh-CN" dirty="0"/>
          </a:p>
        </p:txBody>
      </p:sp>
      <p:grpSp>
        <p:nvGrpSpPr>
          <p:cNvPr id="6" name="组合 5"/>
          <p:cNvGrpSpPr/>
          <p:nvPr/>
        </p:nvGrpSpPr>
        <p:grpSpPr>
          <a:xfrm>
            <a:off x="6588224" y="1844824"/>
            <a:ext cx="1353142" cy="1332966"/>
            <a:chOff x="30163" y="2300288"/>
            <a:chExt cx="1353142" cy="1332966"/>
          </a:xfrm>
        </p:grpSpPr>
        <p:pic>
          <p:nvPicPr>
            <p:cNvPr id="7" name="Picture 5"/>
            <p:cNvPicPr>
              <a:picLocks noChangeAspect="1" noChangeArrowheads="1"/>
            </p:cNvPicPr>
            <p:nvPr/>
          </p:nvPicPr>
          <p:blipFill>
            <a:blip r:embed="rId2" cstate="print"/>
            <a:srcRect/>
            <a:stretch>
              <a:fillRect/>
            </a:stretch>
          </p:blipFill>
          <p:spPr bwMode="auto">
            <a:xfrm>
              <a:off x="30163" y="2300288"/>
              <a:ext cx="1268412" cy="973137"/>
            </a:xfrm>
            <a:prstGeom prst="rect">
              <a:avLst/>
            </a:prstGeom>
            <a:noFill/>
            <a:ln w="9525">
              <a:noFill/>
              <a:miter lim="800000"/>
              <a:headEnd/>
              <a:tailEnd/>
            </a:ln>
          </p:spPr>
        </p:pic>
        <p:sp>
          <p:nvSpPr>
            <p:cNvPr id="8" name="矩形 7"/>
            <p:cNvSpPr/>
            <p:nvPr/>
          </p:nvSpPr>
          <p:spPr>
            <a:xfrm>
              <a:off x="55950" y="3255882"/>
              <a:ext cx="1327355" cy="377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C0099"/>
                  </a:solidFill>
                  <a:latin typeface="楷体" pitchFamily="49" charset="-122"/>
                  <a:ea typeface="楷体" pitchFamily="49" charset="-122"/>
                </a:rPr>
                <a:t>第</a:t>
              </a:r>
              <a:r>
                <a:rPr lang="en-US" altLang="zh-CN" dirty="0">
                  <a:solidFill>
                    <a:srgbClr val="CC0099"/>
                  </a:solidFill>
                  <a:latin typeface="楷体" pitchFamily="49" charset="-122"/>
                  <a:ea typeface="楷体" pitchFamily="49" charset="-122"/>
                </a:rPr>
                <a:t>9</a:t>
              </a:r>
              <a:r>
                <a:rPr lang="zh-CN" altLang="en-US" sz="2400" dirty="0">
                  <a:solidFill>
                    <a:srgbClr val="CC0099"/>
                  </a:solidFill>
                  <a:latin typeface="楷体" pitchFamily="49" charset="-122"/>
                  <a:ea typeface="楷体" pitchFamily="49" charset="-122"/>
                </a:rPr>
                <a:t>页</a:t>
              </a:r>
            </a:p>
          </p:txBody>
        </p:sp>
      </p:grpSp>
      <p:grpSp>
        <p:nvGrpSpPr>
          <p:cNvPr id="15" name="组合 14">
            <a:extLst>
              <a:ext uri="{FF2B5EF4-FFF2-40B4-BE49-F238E27FC236}">
                <a16:creationId xmlns:a16="http://schemas.microsoft.com/office/drawing/2014/main" id="{95263CC9-1562-4A91-8806-9A1917AB9F7F}"/>
              </a:ext>
            </a:extLst>
          </p:cNvPr>
          <p:cNvGrpSpPr/>
          <p:nvPr/>
        </p:nvGrpSpPr>
        <p:grpSpPr>
          <a:xfrm>
            <a:off x="465312" y="1383594"/>
            <a:ext cx="8208912" cy="4824536"/>
            <a:chOff x="465312" y="1383594"/>
            <a:chExt cx="8208912" cy="4824536"/>
          </a:xfrm>
        </p:grpSpPr>
        <p:sp>
          <p:nvSpPr>
            <p:cNvPr id="13" name="内容占位符 2">
              <a:extLst>
                <a:ext uri="{FF2B5EF4-FFF2-40B4-BE49-F238E27FC236}">
                  <a16:creationId xmlns:a16="http://schemas.microsoft.com/office/drawing/2014/main" id="{C4D2436D-0AB3-409E-9B7B-216215CBEDE9}"/>
                </a:ext>
              </a:extLst>
            </p:cNvPr>
            <p:cNvSpPr txBox="1">
              <a:spLocks/>
            </p:cNvSpPr>
            <p:nvPr/>
          </p:nvSpPr>
          <p:spPr bwMode="auto">
            <a:xfrm>
              <a:off x="465312" y="1383594"/>
              <a:ext cx="8208912"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20000"/>
                </a:spcBef>
                <a:spcAft>
                  <a:spcPts val="600"/>
                </a:spcAft>
                <a:buClr>
                  <a:srgbClr val="0000FF"/>
                </a:buClr>
                <a:buSzPct val="60000"/>
                <a:buFont typeface="Wingdings" pitchFamily="2" charset="2"/>
                <a:buChar char="n"/>
                <a:defRPr kumimoji="1" sz="2400">
                  <a:solidFill>
                    <a:srgbClr val="0000FF"/>
                  </a:solidFill>
                  <a:latin typeface="楷体" pitchFamily="49" charset="-122"/>
                  <a:ea typeface="楷体" pitchFamily="49" charset="-122"/>
                  <a:cs typeface="+mn-cs"/>
                </a:defRPr>
              </a:lvl1pPr>
              <a:lvl2pPr marL="742950" indent="-285750" algn="l" rtl="0" eaLnBrk="0" fontAlgn="base" hangingPunct="0">
                <a:lnSpc>
                  <a:spcPct val="110000"/>
                </a:lnSpc>
                <a:spcBef>
                  <a:spcPct val="20000"/>
                </a:spcBef>
                <a:spcAft>
                  <a:spcPts val="600"/>
                </a:spcAft>
                <a:buClr>
                  <a:srgbClr val="0000FF"/>
                </a:buClr>
                <a:buSzPct val="65000"/>
                <a:buFont typeface="Wingdings" pitchFamily="2" charset="2"/>
                <a:buChar char="Ø"/>
                <a:defRPr kumimoji="1" sz="2200">
                  <a:solidFill>
                    <a:srgbClr val="0000FF"/>
                  </a:solidFill>
                  <a:latin typeface="楷体" pitchFamily="49" charset="-122"/>
                  <a:ea typeface="楷体" pitchFamily="49" charset="-122"/>
                </a:defRPr>
              </a:lvl2pPr>
              <a:lvl3pPr marL="1143000" indent="-228600" algn="l" rtl="0" eaLnBrk="0" fontAlgn="base" hangingPunct="0">
                <a:lnSpc>
                  <a:spcPct val="110000"/>
                </a:lnSpc>
                <a:spcBef>
                  <a:spcPct val="20000"/>
                </a:spcBef>
                <a:spcAft>
                  <a:spcPts val="600"/>
                </a:spcAft>
                <a:buChar char="•"/>
                <a:defRPr kumimoji="1" sz="2200">
                  <a:solidFill>
                    <a:srgbClr val="0000FF"/>
                  </a:solidFill>
                  <a:latin typeface="楷体" pitchFamily="49" charset="-122"/>
                  <a:ea typeface="楷体" pitchFamily="49" charset="-122"/>
                </a:defRPr>
              </a:lvl3pPr>
              <a:lvl4pPr marL="1600200" indent="-228600" algn="l" rtl="0" eaLnBrk="0" fontAlgn="base" hangingPunct="0">
                <a:lnSpc>
                  <a:spcPct val="110000"/>
                </a:lnSpc>
                <a:spcBef>
                  <a:spcPct val="20000"/>
                </a:spcBef>
                <a:spcAft>
                  <a:spcPts val="600"/>
                </a:spcAft>
                <a:buChar char="–"/>
                <a:defRPr kumimoji="1" sz="2000">
                  <a:solidFill>
                    <a:srgbClr val="0000FF"/>
                  </a:solidFill>
                  <a:latin typeface="楷体" pitchFamily="49" charset="-122"/>
                  <a:ea typeface="楷体" pitchFamily="49" charset="-122"/>
                </a:defRPr>
              </a:lvl4pPr>
              <a:lvl5pPr marL="2057400" indent="-228600" algn="l" rtl="0" eaLnBrk="0" fontAlgn="base" hangingPunct="0">
                <a:lnSpc>
                  <a:spcPct val="110000"/>
                </a:lnSpc>
                <a:spcBef>
                  <a:spcPct val="20000"/>
                </a:spcBef>
                <a:spcAft>
                  <a:spcPts val="600"/>
                </a:spcAft>
                <a:buChar char="»"/>
                <a:defRPr kumimoji="1" sz="2000">
                  <a:solidFill>
                    <a:srgbClr val="0000FF"/>
                  </a:solidFill>
                  <a:latin typeface="楷体" pitchFamily="49" charset="-122"/>
                  <a:ea typeface="楷体" pitchFamily="49"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spcBef>
                  <a:spcPts val="0"/>
                </a:spcBef>
                <a:spcAft>
                  <a:spcPts val="200"/>
                </a:spcAft>
              </a:pPr>
              <a:r>
                <a:rPr lang="en-US" altLang="zh-CN" kern="0">
                  <a:solidFill>
                    <a:srgbClr val="170298"/>
                  </a:solidFill>
                </a:rPr>
                <a:t>Double negation</a:t>
              </a:r>
              <a:r>
                <a:rPr lang="zh-CN" altLang="en-US" kern="0">
                  <a:solidFill>
                    <a:srgbClr val="170298"/>
                  </a:solidFill>
                </a:rPr>
                <a:t>（双否律）</a:t>
              </a:r>
              <a:r>
                <a:rPr lang="en-US" altLang="zh-CN" kern="0">
                  <a:solidFill>
                    <a:srgbClr val="170298"/>
                  </a:solidFill>
                </a:rPr>
                <a:t>:</a:t>
              </a:r>
            </a:p>
            <a:p>
              <a:pPr eaLnBrk="1" hangingPunct="1">
                <a:spcBef>
                  <a:spcPts val="0"/>
                </a:spcBef>
                <a:spcAft>
                  <a:spcPts val="200"/>
                </a:spcAft>
                <a:buFont typeface="Wingdings" pitchFamily="2" charset="2"/>
                <a:buNone/>
              </a:pPr>
              <a:r>
                <a:rPr lang="en-US" altLang="zh-CN" kern="0">
                  <a:solidFill>
                    <a:srgbClr val="C00000"/>
                  </a:solidFill>
                </a:rPr>
                <a:t>E</a:t>
              </a:r>
              <a:r>
                <a:rPr lang="en-US" altLang="zh-CN" kern="0" baseline="-25000">
                  <a:solidFill>
                    <a:srgbClr val="C00000"/>
                  </a:solidFill>
                </a:rPr>
                <a:t>1</a:t>
              </a:r>
              <a:endParaRPr lang="zh-CN" altLang="en-US" kern="0"/>
            </a:p>
            <a:p>
              <a:pPr eaLnBrk="1" hangingPunct="1">
                <a:spcBef>
                  <a:spcPts val="0"/>
                </a:spcBef>
                <a:spcAft>
                  <a:spcPts val="200"/>
                </a:spcAft>
              </a:pPr>
              <a:r>
                <a:rPr lang="en-US" altLang="zh-CN" kern="0">
                  <a:solidFill>
                    <a:srgbClr val="170298"/>
                  </a:solidFill>
                </a:rPr>
                <a:t>Idempotent laws</a:t>
              </a:r>
              <a:r>
                <a:rPr lang="zh-CN" altLang="en-US" kern="0">
                  <a:solidFill>
                    <a:srgbClr val="170298"/>
                  </a:solidFill>
                </a:rPr>
                <a:t>（幂等律）</a:t>
              </a:r>
              <a:r>
                <a:rPr lang="en-US" altLang="zh-CN" kern="0">
                  <a:solidFill>
                    <a:srgbClr val="170298"/>
                  </a:solidFill>
                </a:rPr>
                <a:t>:</a:t>
              </a:r>
            </a:p>
            <a:p>
              <a:pPr eaLnBrk="1" hangingPunct="1">
                <a:spcBef>
                  <a:spcPts val="0"/>
                </a:spcBef>
                <a:spcAft>
                  <a:spcPts val="200"/>
                </a:spcAft>
                <a:buFont typeface="Wingdings" pitchFamily="2" charset="2"/>
                <a:buNone/>
              </a:pPr>
              <a:r>
                <a:rPr lang="en-US" altLang="zh-CN" kern="0">
                  <a:solidFill>
                    <a:srgbClr val="C00000"/>
                  </a:solidFill>
                </a:rPr>
                <a:t>E</a:t>
              </a:r>
              <a:r>
                <a:rPr lang="en-US" altLang="zh-CN" kern="0" baseline="-25000">
                  <a:solidFill>
                    <a:srgbClr val="C00000"/>
                  </a:solidFill>
                </a:rPr>
                <a:t>2</a:t>
              </a:r>
              <a:endParaRPr lang="en-US" altLang="zh-CN" kern="0"/>
            </a:p>
            <a:p>
              <a:pPr eaLnBrk="1" hangingPunct="1">
                <a:spcBef>
                  <a:spcPts val="0"/>
                </a:spcBef>
                <a:spcAft>
                  <a:spcPts val="200"/>
                </a:spcAft>
                <a:buFont typeface="Wingdings" pitchFamily="2" charset="2"/>
                <a:buNone/>
              </a:pPr>
              <a:r>
                <a:rPr lang="en-US" altLang="zh-CN" kern="0">
                  <a:solidFill>
                    <a:srgbClr val="C00000"/>
                  </a:solidFill>
                </a:rPr>
                <a:t>E</a:t>
              </a:r>
              <a:r>
                <a:rPr lang="en-US" altLang="zh-CN" kern="0" baseline="-25000">
                  <a:solidFill>
                    <a:srgbClr val="C00000"/>
                  </a:solidFill>
                </a:rPr>
                <a:t>3</a:t>
              </a:r>
              <a:endParaRPr lang="en-US" altLang="zh-CN" kern="0"/>
            </a:p>
            <a:p>
              <a:pPr eaLnBrk="1" hangingPunct="1">
                <a:spcBef>
                  <a:spcPts val="0"/>
                </a:spcBef>
                <a:spcAft>
                  <a:spcPts val="200"/>
                </a:spcAft>
              </a:pPr>
              <a:r>
                <a:rPr lang="en-US" altLang="zh-CN" kern="0">
                  <a:solidFill>
                    <a:srgbClr val="170298"/>
                  </a:solidFill>
                </a:rPr>
                <a:t>Commutative laws:</a:t>
              </a:r>
              <a:endParaRPr lang="en-US" altLang="zh-CN" kern="0">
                <a:solidFill>
                  <a:srgbClr val="170298"/>
                </a:solidFill>
                <a:sym typeface="Symbol" pitchFamily="18" charset="2"/>
              </a:endParaRPr>
            </a:p>
            <a:p>
              <a:pPr eaLnBrk="1" hangingPunct="1">
                <a:spcBef>
                  <a:spcPts val="0"/>
                </a:spcBef>
                <a:spcAft>
                  <a:spcPts val="200"/>
                </a:spcAft>
                <a:buFont typeface="Wingdings" pitchFamily="2" charset="2"/>
                <a:buNone/>
              </a:pPr>
              <a:r>
                <a:rPr lang="en-US" altLang="zh-CN" kern="0">
                  <a:solidFill>
                    <a:srgbClr val="C00000"/>
                  </a:solidFill>
                </a:rPr>
                <a:t>E</a:t>
              </a:r>
              <a:r>
                <a:rPr lang="en-US" altLang="zh-CN" kern="0" baseline="-25000">
                  <a:solidFill>
                    <a:srgbClr val="C00000"/>
                  </a:solidFill>
                </a:rPr>
                <a:t>4</a:t>
              </a:r>
              <a:endParaRPr lang="en-US" altLang="zh-CN" kern="0"/>
            </a:p>
            <a:p>
              <a:pPr eaLnBrk="1" hangingPunct="1">
                <a:spcBef>
                  <a:spcPts val="0"/>
                </a:spcBef>
                <a:spcAft>
                  <a:spcPts val="200"/>
                </a:spcAft>
                <a:buFont typeface="Wingdings" pitchFamily="2" charset="2"/>
                <a:buNone/>
              </a:pPr>
              <a:r>
                <a:rPr lang="en-US" altLang="zh-CN" kern="0">
                  <a:solidFill>
                    <a:srgbClr val="C00000"/>
                  </a:solidFill>
                </a:rPr>
                <a:t>E</a:t>
              </a:r>
              <a:r>
                <a:rPr lang="en-US" altLang="zh-CN" kern="0" baseline="-25000">
                  <a:solidFill>
                    <a:srgbClr val="C00000"/>
                  </a:solidFill>
                </a:rPr>
                <a:t>5</a:t>
              </a:r>
              <a:endParaRPr lang="en-US" altLang="zh-CN" kern="0"/>
            </a:p>
            <a:p>
              <a:pPr eaLnBrk="1" hangingPunct="1">
                <a:spcBef>
                  <a:spcPts val="0"/>
                </a:spcBef>
                <a:spcAft>
                  <a:spcPts val="200"/>
                </a:spcAft>
              </a:pPr>
              <a:r>
                <a:rPr lang="en-US" altLang="zh-CN" kern="0">
                  <a:solidFill>
                    <a:srgbClr val="170298"/>
                  </a:solidFill>
                </a:rPr>
                <a:t>Association laws:</a:t>
              </a:r>
            </a:p>
            <a:p>
              <a:pPr eaLnBrk="1" hangingPunct="1">
                <a:spcBef>
                  <a:spcPts val="0"/>
                </a:spcBef>
                <a:spcAft>
                  <a:spcPts val="200"/>
                </a:spcAft>
                <a:buFont typeface="Wingdings" pitchFamily="2" charset="2"/>
                <a:buNone/>
              </a:pPr>
              <a:r>
                <a:rPr lang="en-US" altLang="zh-CN" kern="0">
                  <a:solidFill>
                    <a:srgbClr val="C00000"/>
                  </a:solidFill>
                </a:rPr>
                <a:t>E</a:t>
              </a:r>
              <a:r>
                <a:rPr lang="en-US" altLang="zh-CN" kern="0" baseline="-25000">
                  <a:solidFill>
                    <a:srgbClr val="C00000"/>
                  </a:solidFill>
                </a:rPr>
                <a:t>6</a:t>
              </a:r>
              <a:endParaRPr lang="en-US" altLang="zh-CN" kern="0"/>
            </a:p>
            <a:p>
              <a:pPr eaLnBrk="1" hangingPunct="1">
                <a:spcBef>
                  <a:spcPts val="0"/>
                </a:spcBef>
                <a:spcAft>
                  <a:spcPts val="200"/>
                </a:spcAft>
                <a:buFont typeface="Wingdings" pitchFamily="2" charset="2"/>
                <a:buNone/>
              </a:pPr>
              <a:r>
                <a:rPr lang="en-US" altLang="zh-CN" kern="0">
                  <a:solidFill>
                    <a:srgbClr val="C00000"/>
                  </a:solidFill>
                </a:rPr>
                <a:t>E</a:t>
              </a:r>
              <a:r>
                <a:rPr lang="en-US" altLang="zh-CN" kern="0" baseline="-25000">
                  <a:solidFill>
                    <a:srgbClr val="C00000"/>
                  </a:solidFill>
                </a:rPr>
                <a:t>7</a:t>
              </a:r>
              <a:endParaRPr lang="en-US" altLang="zh-CN" kern="0" dirty="0"/>
            </a:p>
          </p:txBody>
        </p:sp>
        <p:sp>
          <p:nvSpPr>
            <p:cNvPr id="9" name="内容占位符 2">
              <a:extLst>
                <a:ext uri="{FF2B5EF4-FFF2-40B4-BE49-F238E27FC236}">
                  <a16:creationId xmlns:a16="http://schemas.microsoft.com/office/drawing/2014/main" id="{D877A0D5-E8E8-4411-873F-BC82558C2F57}"/>
                </a:ext>
              </a:extLst>
            </p:cNvPr>
            <p:cNvSpPr txBox="1">
              <a:spLocks/>
            </p:cNvSpPr>
            <p:nvPr/>
          </p:nvSpPr>
          <p:spPr bwMode="auto">
            <a:xfrm>
              <a:off x="1115616" y="1827336"/>
              <a:ext cx="1584176" cy="5040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20000"/>
                </a:spcBef>
                <a:spcAft>
                  <a:spcPts val="600"/>
                </a:spcAft>
                <a:buClr>
                  <a:srgbClr val="0000FF"/>
                </a:buClr>
                <a:buSzPct val="60000"/>
                <a:buFont typeface="Wingdings" pitchFamily="2" charset="2"/>
                <a:buChar char="n"/>
                <a:defRPr kumimoji="1" sz="2400">
                  <a:solidFill>
                    <a:srgbClr val="0000FF"/>
                  </a:solidFill>
                  <a:latin typeface="楷体" pitchFamily="49" charset="-122"/>
                  <a:ea typeface="楷体" pitchFamily="49" charset="-122"/>
                  <a:cs typeface="+mn-cs"/>
                </a:defRPr>
              </a:lvl1pPr>
              <a:lvl2pPr marL="742950" indent="-285750" algn="l" rtl="0" eaLnBrk="0" fontAlgn="base" hangingPunct="0">
                <a:lnSpc>
                  <a:spcPct val="110000"/>
                </a:lnSpc>
                <a:spcBef>
                  <a:spcPct val="20000"/>
                </a:spcBef>
                <a:spcAft>
                  <a:spcPts val="600"/>
                </a:spcAft>
                <a:buClr>
                  <a:srgbClr val="0000FF"/>
                </a:buClr>
                <a:buSzPct val="65000"/>
                <a:buFont typeface="Wingdings" pitchFamily="2" charset="2"/>
                <a:buChar char="Ø"/>
                <a:defRPr kumimoji="1" sz="2200">
                  <a:solidFill>
                    <a:srgbClr val="0000FF"/>
                  </a:solidFill>
                  <a:latin typeface="楷体" pitchFamily="49" charset="-122"/>
                  <a:ea typeface="楷体" pitchFamily="49" charset="-122"/>
                </a:defRPr>
              </a:lvl2pPr>
              <a:lvl3pPr marL="1143000" indent="-228600" algn="l" rtl="0" eaLnBrk="0" fontAlgn="base" hangingPunct="0">
                <a:lnSpc>
                  <a:spcPct val="110000"/>
                </a:lnSpc>
                <a:spcBef>
                  <a:spcPct val="20000"/>
                </a:spcBef>
                <a:spcAft>
                  <a:spcPts val="600"/>
                </a:spcAft>
                <a:buChar char="•"/>
                <a:defRPr kumimoji="1" sz="2200">
                  <a:solidFill>
                    <a:srgbClr val="0000FF"/>
                  </a:solidFill>
                  <a:latin typeface="楷体" pitchFamily="49" charset="-122"/>
                  <a:ea typeface="楷体" pitchFamily="49" charset="-122"/>
                </a:defRPr>
              </a:lvl3pPr>
              <a:lvl4pPr marL="1600200" indent="-228600" algn="l" rtl="0" eaLnBrk="0" fontAlgn="base" hangingPunct="0">
                <a:lnSpc>
                  <a:spcPct val="110000"/>
                </a:lnSpc>
                <a:spcBef>
                  <a:spcPct val="20000"/>
                </a:spcBef>
                <a:spcAft>
                  <a:spcPts val="600"/>
                </a:spcAft>
                <a:buChar char="–"/>
                <a:defRPr kumimoji="1" sz="2000">
                  <a:solidFill>
                    <a:srgbClr val="0000FF"/>
                  </a:solidFill>
                  <a:latin typeface="楷体" pitchFamily="49" charset="-122"/>
                  <a:ea typeface="楷体" pitchFamily="49" charset="-122"/>
                </a:defRPr>
              </a:lvl4pPr>
              <a:lvl5pPr marL="2057400" indent="-228600" algn="l" rtl="0" eaLnBrk="0" fontAlgn="base" hangingPunct="0">
                <a:lnSpc>
                  <a:spcPct val="110000"/>
                </a:lnSpc>
                <a:spcBef>
                  <a:spcPct val="20000"/>
                </a:spcBef>
                <a:spcAft>
                  <a:spcPts val="600"/>
                </a:spcAft>
                <a:buChar char="»"/>
                <a:defRPr kumimoji="1" sz="2000">
                  <a:solidFill>
                    <a:srgbClr val="0000FF"/>
                  </a:solidFill>
                  <a:latin typeface="楷体" pitchFamily="49" charset="-122"/>
                  <a:ea typeface="楷体" pitchFamily="49"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spcBef>
                  <a:spcPts val="0"/>
                </a:spcBef>
                <a:spcAft>
                  <a:spcPts val="200"/>
                </a:spcAft>
                <a:buNone/>
              </a:pPr>
              <a:r>
                <a:rPr lang="en-US" altLang="zh-CN" kern="0">
                  <a:latin typeface="Comic Sans MS" pitchFamily="66" charset="0"/>
                  <a:sym typeface="Symbol" pitchFamily="18" charset="2"/>
                </a:rPr>
                <a:t>~</a:t>
              </a:r>
              <a:r>
                <a:rPr lang="en-US" altLang="zh-CN" kern="0"/>
                <a:t>(</a:t>
              </a:r>
              <a:r>
                <a:rPr lang="en-US" altLang="zh-CN" kern="0">
                  <a:latin typeface="Comic Sans MS" pitchFamily="66" charset="0"/>
                  <a:sym typeface="Symbol" pitchFamily="18" charset="2"/>
                </a:rPr>
                <a:t>~</a:t>
              </a:r>
              <a:r>
                <a:rPr lang="en-US" altLang="zh-CN" kern="0"/>
                <a:t>P)</a:t>
              </a:r>
              <a:r>
                <a:rPr lang="en-US" altLang="zh-CN" kern="0">
                  <a:sym typeface="Symbol" pitchFamily="18" charset="2"/>
                </a:rPr>
                <a:t></a:t>
              </a:r>
              <a:r>
                <a:rPr lang="en-US" altLang="zh-CN" kern="0"/>
                <a:t>P</a:t>
              </a:r>
              <a:endParaRPr lang="en-US" altLang="zh-CN" kern="0" dirty="0"/>
            </a:p>
          </p:txBody>
        </p:sp>
        <p:sp>
          <p:nvSpPr>
            <p:cNvPr id="10" name="内容占位符 2">
              <a:extLst>
                <a:ext uri="{FF2B5EF4-FFF2-40B4-BE49-F238E27FC236}">
                  <a16:creationId xmlns:a16="http://schemas.microsoft.com/office/drawing/2014/main" id="{33CF7A8D-829C-4E2E-86C8-7465597CC559}"/>
                </a:ext>
              </a:extLst>
            </p:cNvPr>
            <p:cNvSpPr txBox="1">
              <a:spLocks/>
            </p:cNvSpPr>
            <p:nvPr/>
          </p:nvSpPr>
          <p:spPr bwMode="auto">
            <a:xfrm>
              <a:off x="1115616" y="2709738"/>
              <a:ext cx="1368152"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20000"/>
                </a:spcBef>
                <a:spcAft>
                  <a:spcPts val="600"/>
                </a:spcAft>
                <a:buClr>
                  <a:srgbClr val="0000FF"/>
                </a:buClr>
                <a:buSzPct val="60000"/>
                <a:buFont typeface="Wingdings" pitchFamily="2" charset="2"/>
                <a:buChar char="n"/>
                <a:defRPr kumimoji="1" sz="2400">
                  <a:solidFill>
                    <a:srgbClr val="0000FF"/>
                  </a:solidFill>
                  <a:latin typeface="楷体" pitchFamily="49" charset="-122"/>
                  <a:ea typeface="楷体" pitchFamily="49" charset="-122"/>
                  <a:cs typeface="+mn-cs"/>
                </a:defRPr>
              </a:lvl1pPr>
              <a:lvl2pPr marL="742950" indent="-285750" algn="l" rtl="0" eaLnBrk="0" fontAlgn="base" hangingPunct="0">
                <a:lnSpc>
                  <a:spcPct val="110000"/>
                </a:lnSpc>
                <a:spcBef>
                  <a:spcPct val="20000"/>
                </a:spcBef>
                <a:spcAft>
                  <a:spcPts val="600"/>
                </a:spcAft>
                <a:buClr>
                  <a:srgbClr val="0000FF"/>
                </a:buClr>
                <a:buSzPct val="65000"/>
                <a:buFont typeface="Wingdings" pitchFamily="2" charset="2"/>
                <a:buChar char="Ø"/>
                <a:defRPr kumimoji="1" sz="2200">
                  <a:solidFill>
                    <a:srgbClr val="0000FF"/>
                  </a:solidFill>
                  <a:latin typeface="楷体" pitchFamily="49" charset="-122"/>
                  <a:ea typeface="楷体" pitchFamily="49" charset="-122"/>
                </a:defRPr>
              </a:lvl2pPr>
              <a:lvl3pPr marL="1143000" indent="-228600" algn="l" rtl="0" eaLnBrk="0" fontAlgn="base" hangingPunct="0">
                <a:lnSpc>
                  <a:spcPct val="110000"/>
                </a:lnSpc>
                <a:spcBef>
                  <a:spcPct val="20000"/>
                </a:spcBef>
                <a:spcAft>
                  <a:spcPts val="600"/>
                </a:spcAft>
                <a:buChar char="•"/>
                <a:defRPr kumimoji="1" sz="2200">
                  <a:solidFill>
                    <a:srgbClr val="0000FF"/>
                  </a:solidFill>
                  <a:latin typeface="楷体" pitchFamily="49" charset="-122"/>
                  <a:ea typeface="楷体" pitchFamily="49" charset="-122"/>
                </a:defRPr>
              </a:lvl3pPr>
              <a:lvl4pPr marL="1600200" indent="-228600" algn="l" rtl="0" eaLnBrk="0" fontAlgn="base" hangingPunct="0">
                <a:lnSpc>
                  <a:spcPct val="110000"/>
                </a:lnSpc>
                <a:spcBef>
                  <a:spcPct val="20000"/>
                </a:spcBef>
                <a:spcAft>
                  <a:spcPts val="600"/>
                </a:spcAft>
                <a:buChar char="–"/>
                <a:defRPr kumimoji="1" sz="2000">
                  <a:solidFill>
                    <a:srgbClr val="0000FF"/>
                  </a:solidFill>
                  <a:latin typeface="楷体" pitchFamily="49" charset="-122"/>
                  <a:ea typeface="楷体" pitchFamily="49" charset="-122"/>
                </a:defRPr>
              </a:lvl4pPr>
              <a:lvl5pPr marL="2057400" indent="-228600" algn="l" rtl="0" eaLnBrk="0" fontAlgn="base" hangingPunct="0">
                <a:lnSpc>
                  <a:spcPct val="110000"/>
                </a:lnSpc>
                <a:spcBef>
                  <a:spcPct val="20000"/>
                </a:spcBef>
                <a:spcAft>
                  <a:spcPts val="600"/>
                </a:spcAft>
                <a:buChar char="»"/>
                <a:defRPr kumimoji="1" sz="2000">
                  <a:solidFill>
                    <a:srgbClr val="0000FF"/>
                  </a:solidFill>
                  <a:latin typeface="楷体" pitchFamily="49" charset="-122"/>
                  <a:ea typeface="楷体" pitchFamily="49"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spcBef>
                  <a:spcPts val="0"/>
                </a:spcBef>
                <a:spcAft>
                  <a:spcPts val="200"/>
                </a:spcAft>
                <a:buNone/>
              </a:pPr>
              <a:r>
                <a:rPr lang="en-US" altLang="zh-CN" kern="0"/>
                <a:t>P</a:t>
              </a:r>
              <a:r>
                <a:rPr lang="en-US" altLang="zh-CN" kern="0">
                  <a:sym typeface="Symbol" pitchFamily="18" charset="2"/>
                </a:rPr>
                <a:t>∨</a:t>
              </a:r>
              <a:r>
                <a:rPr lang="en-US" altLang="zh-CN" kern="0"/>
                <a:t>P</a:t>
              </a:r>
              <a:r>
                <a:rPr lang="en-US" altLang="zh-CN" kern="0">
                  <a:sym typeface="Symbol" pitchFamily="18" charset="2"/>
                </a:rPr>
                <a:t></a:t>
              </a:r>
              <a:r>
                <a:rPr lang="en-US" altLang="zh-CN" kern="0"/>
                <a:t>P</a:t>
              </a:r>
            </a:p>
            <a:p>
              <a:pPr marL="0" indent="0" eaLnBrk="1" hangingPunct="1">
                <a:spcBef>
                  <a:spcPts val="0"/>
                </a:spcBef>
                <a:spcAft>
                  <a:spcPts val="200"/>
                </a:spcAft>
                <a:buNone/>
              </a:pPr>
              <a:r>
                <a:rPr lang="en-US" altLang="zh-CN" kern="0"/>
                <a:t>P</a:t>
              </a:r>
              <a:r>
                <a:rPr lang="en-US" altLang="zh-CN" kern="0">
                  <a:sym typeface="Symbol" pitchFamily="18" charset="2"/>
                </a:rPr>
                <a:t>∧</a:t>
              </a:r>
              <a:r>
                <a:rPr lang="en-US" altLang="zh-CN" kern="0"/>
                <a:t>P</a:t>
              </a:r>
              <a:r>
                <a:rPr lang="en-US" altLang="zh-CN" kern="0">
                  <a:sym typeface="Symbol" pitchFamily="18" charset="2"/>
                </a:rPr>
                <a:t></a:t>
              </a:r>
              <a:r>
                <a:rPr lang="en-US" altLang="zh-CN" kern="0"/>
                <a:t>P</a:t>
              </a:r>
              <a:endParaRPr lang="en-US" altLang="zh-CN" kern="0" dirty="0"/>
            </a:p>
          </p:txBody>
        </p:sp>
        <p:sp>
          <p:nvSpPr>
            <p:cNvPr id="11" name="内容占位符 2">
              <a:extLst>
                <a:ext uri="{FF2B5EF4-FFF2-40B4-BE49-F238E27FC236}">
                  <a16:creationId xmlns:a16="http://schemas.microsoft.com/office/drawing/2014/main" id="{06456A5C-280D-4FAD-8D1C-35FCDB965395}"/>
                </a:ext>
              </a:extLst>
            </p:cNvPr>
            <p:cNvSpPr txBox="1">
              <a:spLocks/>
            </p:cNvSpPr>
            <p:nvPr/>
          </p:nvSpPr>
          <p:spPr bwMode="auto">
            <a:xfrm>
              <a:off x="1115616" y="3957716"/>
              <a:ext cx="1800200"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20000"/>
                </a:spcBef>
                <a:spcAft>
                  <a:spcPts val="600"/>
                </a:spcAft>
                <a:buClr>
                  <a:srgbClr val="0000FF"/>
                </a:buClr>
                <a:buSzPct val="60000"/>
                <a:buFont typeface="Wingdings" pitchFamily="2" charset="2"/>
                <a:buChar char="n"/>
                <a:defRPr kumimoji="1" sz="2400">
                  <a:solidFill>
                    <a:srgbClr val="0000FF"/>
                  </a:solidFill>
                  <a:latin typeface="楷体" pitchFamily="49" charset="-122"/>
                  <a:ea typeface="楷体" pitchFamily="49" charset="-122"/>
                  <a:cs typeface="+mn-cs"/>
                </a:defRPr>
              </a:lvl1pPr>
              <a:lvl2pPr marL="742950" indent="-285750" algn="l" rtl="0" eaLnBrk="0" fontAlgn="base" hangingPunct="0">
                <a:lnSpc>
                  <a:spcPct val="110000"/>
                </a:lnSpc>
                <a:spcBef>
                  <a:spcPct val="20000"/>
                </a:spcBef>
                <a:spcAft>
                  <a:spcPts val="600"/>
                </a:spcAft>
                <a:buClr>
                  <a:srgbClr val="0000FF"/>
                </a:buClr>
                <a:buSzPct val="65000"/>
                <a:buFont typeface="Wingdings" pitchFamily="2" charset="2"/>
                <a:buChar char="Ø"/>
                <a:defRPr kumimoji="1" sz="2200">
                  <a:solidFill>
                    <a:srgbClr val="0000FF"/>
                  </a:solidFill>
                  <a:latin typeface="楷体" pitchFamily="49" charset="-122"/>
                  <a:ea typeface="楷体" pitchFamily="49" charset="-122"/>
                </a:defRPr>
              </a:lvl2pPr>
              <a:lvl3pPr marL="1143000" indent="-228600" algn="l" rtl="0" eaLnBrk="0" fontAlgn="base" hangingPunct="0">
                <a:lnSpc>
                  <a:spcPct val="110000"/>
                </a:lnSpc>
                <a:spcBef>
                  <a:spcPct val="20000"/>
                </a:spcBef>
                <a:spcAft>
                  <a:spcPts val="600"/>
                </a:spcAft>
                <a:buChar char="•"/>
                <a:defRPr kumimoji="1" sz="2200">
                  <a:solidFill>
                    <a:srgbClr val="0000FF"/>
                  </a:solidFill>
                  <a:latin typeface="楷体" pitchFamily="49" charset="-122"/>
                  <a:ea typeface="楷体" pitchFamily="49" charset="-122"/>
                </a:defRPr>
              </a:lvl3pPr>
              <a:lvl4pPr marL="1600200" indent="-228600" algn="l" rtl="0" eaLnBrk="0" fontAlgn="base" hangingPunct="0">
                <a:lnSpc>
                  <a:spcPct val="110000"/>
                </a:lnSpc>
                <a:spcBef>
                  <a:spcPct val="20000"/>
                </a:spcBef>
                <a:spcAft>
                  <a:spcPts val="600"/>
                </a:spcAft>
                <a:buChar char="–"/>
                <a:defRPr kumimoji="1" sz="2000">
                  <a:solidFill>
                    <a:srgbClr val="0000FF"/>
                  </a:solidFill>
                  <a:latin typeface="楷体" pitchFamily="49" charset="-122"/>
                  <a:ea typeface="楷体" pitchFamily="49" charset="-122"/>
                </a:defRPr>
              </a:lvl4pPr>
              <a:lvl5pPr marL="2057400" indent="-228600" algn="l" rtl="0" eaLnBrk="0" fontAlgn="base" hangingPunct="0">
                <a:lnSpc>
                  <a:spcPct val="110000"/>
                </a:lnSpc>
                <a:spcBef>
                  <a:spcPct val="20000"/>
                </a:spcBef>
                <a:spcAft>
                  <a:spcPts val="600"/>
                </a:spcAft>
                <a:buChar char="»"/>
                <a:defRPr kumimoji="1" sz="2000">
                  <a:solidFill>
                    <a:srgbClr val="0000FF"/>
                  </a:solidFill>
                  <a:latin typeface="楷体" pitchFamily="49" charset="-122"/>
                  <a:ea typeface="楷体" pitchFamily="49"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spcBef>
                  <a:spcPts val="0"/>
                </a:spcBef>
                <a:spcAft>
                  <a:spcPts val="200"/>
                </a:spcAft>
                <a:buNone/>
              </a:pPr>
              <a:r>
                <a:rPr lang="en-US" altLang="zh-CN" kern="0"/>
                <a:t>P</a:t>
              </a:r>
              <a:r>
                <a:rPr lang="en-US" altLang="zh-CN" kern="0">
                  <a:sym typeface="Symbol" pitchFamily="18" charset="2"/>
                </a:rPr>
                <a:t>∨QQ∨P</a:t>
              </a:r>
              <a:endParaRPr lang="en-US" altLang="zh-CN" kern="0"/>
            </a:p>
            <a:p>
              <a:pPr marL="0" indent="0" eaLnBrk="1" hangingPunct="1">
                <a:spcBef>
                  <a:spcPts val="0"/>
                </a:spcBef>
                <a:spcAft>
                  <a:spcPts val="200"/>
                </a:spcAft>
                <a:buNone/>
              </a:pPr>
              <a:r>
                <a:rPr lang="en-US" altLang="zh-CN" kern="0"/>
                <a:t>P</a:t>
              </a:r>
              <a:r>
                <a:rPr lang="en-US" altLang="zh-CN" kern="0">
                  <a:sym typeface="Symbol" pitchFamily="18" charset="2"/>
                </a:rPr>
                <a:t>∧QQ∧P</a:t>
              </a:r>
              <a:endParaRPr lang="en-US" altLang="zh-CN" kern="0" dirty="0"/>
            </a:p>
          </p:txBody>
        </p:sp>
        <p:sp>
          <p:nvSpPr>
            <p:cNvPr id="12" name="内容占位符 2">
              <a:extLst>
                <a:ext uri="{FF2B5EF4-FFF2-40B4-BE49-F238E27FC236}">
                  <a16:creationId xmlns:a16="http://schemas.microsoft.com/office/drawing/2014/main" id="{9BDB0C9A-8CE2-4F8C-BE1B-B2A47FB4AAE8}"/>
                </a:ext>
              </a:extLst>
            </p:cNvPr>
            <p:cNvSpPr txBox="1">
              <a:spLocks/>
            </p:cNvSpPr>
            <p:nvPr/>
          </p:nvSpPr>
          <p:spPr bwMode="auto">
            <a:xfrm>
              <a:off x="1115616" y="5251961"/>
              <a:ext cx="3240360"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20000"/>
                </a:spcBef>
                <a:spcAft>
                  <a:spcPts val="600"/>
                </a:spcAft>
                <a:buClr>
                  <a:srgbClr val="0000FF"/>
                </a:buClr>
                <a:buSzPct val="60000"/>
                <a:buFont typeface="Wingdings" pitchFamily="2" charset="2"/>
                <a:buChar char="n"/>
                <a:defRPr kumimoji="1" sz="2400">
                  <a:solidFill>
                    <a:srgbClr val="0000FF"/>
                  </a:solidFill>
                  <a:latin typeface="楷体" pitchFamily="49" charset="-122"/>
                  <a:ea typeface="楷体" pitchFamily="49" charset="-122"/>
                  <a:cs typeface="+mn-cs"/>
                </a:defRPr>
              </a:lvl1pPr>
              <a:lvl2pPr marL="742950" indent="-285750" algn="l" rtl="0" eaLnBrk="0" fontAlgn="base" hangingPunct="0">
                <a:lnSpc>
                  <a:spcPct val="110000"/>
                </a:lnSpc>
                <a:spcBef>
                  <a:spcPct val="20000"/>
                </a:spcBef>
                <a:spcAft>
                  <a:spcPts val="600"/>
                </a:spcAft>
                <a:buClr>
                  <a:srgbClr val="0000FF"/>
                </a:buClr>
                <a:buSzPct val="65000"/>
                <a:buFont typeface="Wingdings" pitchFamily="2" charset="2"/>
                <a:buChar char="Ø"/>
                <a:defRPr kumimoji="1" sz="2200">
                  <a:solidFill>
                    <a:srgbClr val="0000FF"/>
                  </a:solidFill>
                  <a:latin typeface="楷体" pitchFamily="49" charset="-122"/>
                  <a:ea typeface="楷体" pitchFamily="49" charset="-122"/>
                </a:defRPr>
              </a:lvl2pPr>
              <a:lvl3pPr marL="1143000" indent="-228600" algn="l" rtl="0" eaLnBrk="0" fontAlgn="base" hangingPunct="0">
                <a:lnSpc>
                  <a:spcPct val="110000"/>
                </a:lnSpc>
                <a:spcBef>
                  <a:spcPct val="20000"/>
                </a:spcBef>
                <a:spcAft>
                  <a:spcPts val="600"/>
                </a:spcAft>
                <a:buChar char="•"/>
                <a:defRPr kumimoji="1" sz="2200">
                  <a:solidFill>
                    <a:srgbClr val="0000FF"/>
                  </a:solidFill>
                  <a:latin typeface="楷体" pitchFamily="49" charset="-122"/>
                  <a:ea typeface="楷体" pitchFamily="49" charset="-122"/>
                </a:defRPr>
              </a:lvl3pPr>
              <a:lvl4pPr marL="1600200" indent="-228600" algn="l" rtl="0" eaLnBrk="0" fontAlgn="base" hangingPunct="0">
                <a:lnSpc>
                  <a:spcPct val="110000"/>
                </a:lnSpc>
                <a:spcBef>
                  <a:spcPct val="20000"/>
                </a:spcBef>
                <a:spcAft>
                  <a:spcPts val="600"/>
                </a:spcAft>
                <a:buChar char="–"/>
                <a:defRPr kumimoji="1" sz="2000">
                  <a:solidFill>
                    <a:srgbClr val="0000FF"/>
                  </a:solidFill>
                  <a:latin typeface="楷体" pitchFamily="49" charset="-122"/>
                  <a:ea typeface="楷体" pitchFamily="49" charset="-122"/>
                </a:defRPr>
              </a:lvl4pPr>
              <a:lvl5pPr marL="2057400" indent="-228600" algn="l" rtl="0" eaLnBrk="0" fontAlgn="base" hangingPunct="0">
                <a:lnSpc>
                  <a:spcPct val="110000"/>
                </a:lnSpc>
                <a:spcBef>
                  <a:spcPct val="20000"/>
                </a:spcBef>
                <a:spcAft>
                  <a:spcPts val="600"/>
                </a:spcAft>
                <a:buChar char="»"/>
                <a:defRPr kumimoji="1" sz="2000">
                  <a:solidFill>
                    <a:srgbClr val="0000FF"/>
                  </a:solidFill>
                  <a:latin typeface="楷体" pitchFamily="49" charset="-122"/>
                  <a:ea typeface="楷体" pitchFamily="49"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spcBef>
                  <a:spcPts val="0"/>
                </a:spcBef>
                <a:spcAft>
                  <a:spcPts val="200"/>
                </a:spcAft>
                <a:buNone/>
              </a:pPr>
              <a:r>
                <a:rPr lang="en-US" altLang="zh-CN" kern="0"/>
                <a:t>(P</a:t>
              </a:r>
              <a:r>
                <a:rPr lang="en-US" altLang="zh-CN" kern="0">
                  <a:sym typeface="Symbol" pitchFamily="18" charset="2"/>
                </a:rPr>
                <a:t>∨Q</a:t>
              </a:r>
              <a:r>
                <a:rPr lang="en-US" altLang="zh-CN" kern="0"/>
                <a:t>)</a:t>
              </a:r>
              <a:r>
                <a:rPr lang="en-US" altLang="zh-CN" kern="0">
                  <a:sym typeface="Symbol" pitchFamily="18" charset="2"/>
                </a:rPr>
                <a:t>∨RP∨</a:t>
              </a:r>
              <a:r>
                <a:rPr lang="en-US" altLang="zh-CN" kern="0"/>
                <a:t>(Q</a:t>
              </a:r>
              <a:r>
                <a:rPr lang="en-US" altLang="zh-CN" kern="0">
                  <a:sym typeface="Symbol" pitchFamily="18" charset="2"/>
                </a:rPr>
                <a:t>∨R</a:t>
              </a:r>
              <a:r>
                <a:rPr lang="en-US" altLang="zh-CN" kern="0"/>
                <a:t>)</a:t>
              </a:r>
            </a:p>
            <a:p>
              <a:pPr marL="0" indent="0" eaLnBrk="1" hangingPunct="1">
                <a:spcBef>
                  <a:spcPts val="0"/>
                </a:spcBef>
                <a:spcAft>
                  <a:spcPts val="200"/>
                </a:spcAft>
                <a:buNone/>
              </a:pPr>
              <a:r>
                <a:rPr lang="en-US" altLang="zh-CN" kern="0"/>
                <a:t>(P</a:t>
              </a:r>
              <a:r>
                <a:rPr lang="en-US" altLang="zh-CN" kern="0">
                  <a:sym typeface="Symbol" pitchFamily="18" charset="2"/>
                </a:rPr>
                <a:t>∧Q</a:t>
              </a:r>
              <a:r>
                <a:rPr lang="en-US" altLang="zh-CN" kern="0"/>
                <a:t>)</a:t>
              </a:r>
              <a:r>
                <a:rPr lang="en-US" altLang="zh-CN" kern="0">
                  <a:sym typeface="Symbol" pitchFamily="18" charset="2"/>
                </a:rPr>
                <a:t>∧RP∧</a:t>
              </a:r>
              <a:r>
                <a:rPr lang="en-US" altLang="zh-CN" kern="0"/>
                <a:t>(Q</a:t>
              </a:r>
              <a:r>
                <a:rPr lang="en-US" altLang="zh-CN" kern="0">
                  <a:sym typeface="Symbol" pitchFamily="18" charset="2"/>
                </a:rPr>
                <a:t>∧R</a:t>
              </a:r>
              <a:r>
                <a:rPr lang="en-US" altLang="zh-CN" kern="0"/>
                <a:t>)</a:t>
              </a:r>
              <a:endParaRPr lang="en-US" altLang="zh-CN" kern="0" dirty="0"/>
            </a:p>
          </p:txBody>
        </p:sp>
      </p:grpSp>
    </p:spTree>
    <p:extLst>
      <p:ext uri="{BB962C8B-B14F-4D97-AF65-F5344CB8AC3E}">
        <p14:creationId xmlns:p14="http://schemas.microsoft.com/office/powerpoint/2010/main" val="177593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逻辑恒等式（续</a:t>
            </a:r>
            <a:r>
              <a:rPr lang="en-US" altLang="zh-CN" dirty="0"/>
              <a:t>1</a:t>
            </a:r>
            <a:r>
              <a:rPr lang="zh-CN" altLang="en-US" dirty="0"/>
              <a:t>）</a:t>
            </a:r>
          </a:p>
        </p:txBody>
      </p:sp>
      <p:sp>
        <p:nvSpPr>
          <p:cNvPr id="3" name="内容占位符 2"/>
          <p:cNvSpPr>
            <a:spLocks noGrp="1"/>
          </p:cNvSpPr>
          <p:nvPr>
            <p:ph idx="1"/>
          </p:nvPr>
        </p:nvSpPr>
        <p:spPr>
          <a:xfrm>
            <a:off x="467544" y="1340768"/>
            <a:ext cx="8208912" cy="5184576"/>
          </a:xfrm>
        </p:spPr>
        <p:txBody>
          <a:bodyPr/>
          <a:lstStyle/>
          <a:p>
            <a:pPr eaLnBrk="1" hangingPunct="1">
              <a:spcBef>
                <a:spcPts val="0"/>
              </a:spcBef>
              <a:spcAft>
                <a:spcPts val="200"/>
              </a:spcAft>
            </a:pPr>
            <a:r>
              <a:rPr lang="en-US" altLang="zh-CN" dirty="0">
                <a:solidFill>
                  <a:srgbClr val="170298"/>
                </a:solidFill>
              </a:rPr>
              <a:t>Distributive laws:</a:t>
            </a:r>
          </a:p>
          <a:p>
            <a:pPr eaLnBrk="1" hangingPunct="1">
              <a:spcBef>
                <a:spcPts val="0"/>
              </a:spcBef>
              <a:spcAft>
                <a:spcPts val="200"/>
              </a:spcAft>
              <a:buNone/>
            </a:pPr>
            <a:r>
              <a:rPr lang="en-US" altLang="zh-CN">
                <a:solidFill>
                  <a:srgbClr val="C00000"/>
                </a:solidFill>
              </a:rPr>
              <a:t>E</a:t>
            </a:r>
            <a:r>
              <a:rPr lang="en-US" altLang="zh-CN" baseline="-25000">
                <a:solidFill>
                  <a:srgbClr val="C00000"/>
                </a:solidFill>
              </a:rPr>
              <a:t>8</a:t>
            </a:r>
            <a:r>
              <a:rPr lang="en-US" altLang="zh-CN"/>
              <a:t>   P</a:t>
            </a:r>
            <a:r>
              <a:rPr lang="en-US" altLang="zh-CN" dirty="0">
                <a:sym typeface="Symbol" pitchFamily="18" charset="2"/>
              </a:rPr>
              <a:t>∧</a:t>
            </a:r>
            <a:r>
              <a:rPr lang="en-US" altLang="zh-CN" dirty="0"/>
              <a:t>(Q</a:t>
            </a:r>
            <a:r>
              <a:rPr lang="en-US" altLang="zh-CN" dirty="0">
                <a:sym typeface="Symbol" pitchFamily="18" charset="2"/>
              </a:rPr>
              <a:t>∨R</a:t>
            </a:r>
            <a:r>
              <a:rPr lang="en-US" altLang="zh-CN" dirty="0"/>
              <a:t>)</a:t>
            </a:r>
            <a:r>
              <a:rPr lang="en-US" altLang="zh-CN" dirty="0">
                <a:sym typeface="Symbol" pitchFamily="18" charset="2"/>
              </a:rPr>
              <a:t></a:t>
            </a:r>
            <a:r>
              <a:rPr lang="en-US" altLang="zh-CN" dirty="0"/>
              <a:t>(P</a:t>
            </a:r>
            <a:r>
              <a:rPr lang="en-US" altLang="zh-CN" dirty="0">
                <a:sym typeface="Symbol" pitchFamily="18" charset="2"/>
              </a:rPr>
              <a:t>∧Q</a:t>
            </a:r>
            <a:r>
              <a:rPr lang="en-US" altLang="zh-CN" dirty="0"/>
              <a:t>)</a:t>
            </a:r>
            <a:r>
              <a:rPr lang="en-US" altLang="zh-CN" dirty="0">
                <a:sym typeface="Symbol" pitchFamily="18" charset="2"/>
              </a:rPr>
              <a:t>∨</a:t>
            </a:r>
            <a:r>
              <a:rPr lang="en-US" altLang="zh-CN" dirty="0"/>
              <a:t>(P</a:t>
            </a:r>
            <a:r>
              <a:rPr lang="en-US" altLang="zh-CN" dirty="0">
                <a:sym typeface="Symbol" pitchFamily="18" charset="2"/>
              </a:rPr>
              <a:t>∧R</a:t>
            </a:r>
            <a:r>
              <a:rPr lang="en-US" altLang="zh-CN" dirty="0"/>
              <a:t>)</a:t>
            </a:r>
          </a:p>
          <a:p>
            <a:pPr eaLnBrk="1" hangingPunct="1">
              <a:spcBef>
                <a:spcPts val="0"/>
              </a:spcBef>
              <a:spcAft>
                <a:spcPts val="200"/>
              </a:spcAft>
              <a:buNone/>
            </a:pPr>
            <a:r>
              <a:rPr lang="en-US" altLang="zh-CN">
                <a:solidFill>
                  <a:srgbClr val="C00000"/>
                </a:solidFill>
              </a:rPr>
              <a:t>E</a:t>
            </a:r>
            <a:r>
              <a:rPr lang="en-US" altLang="zh-CN" baseline="-25000">
                <a:solidFill>
                  <a:srgbClr val="C00000"/>
                </a:solidFill>
              </a:rPr>
              <a:t>9</a:t>
            </a:r>
            <a:r>
              <a:rPr lang="en-US" altLang="zh-CN"/>
              <a:t>   P</a:t>
            </a:r>
            <a:r>
              <a:rPr lang="en-US" altLang="zh-CN" dirty="0">
                <a:sym typeface="Symbol" pitchFamily="18" charset="2"/>
              </a:rPr>
              <a:t>∨</a:t>
            </a:r>
            <a:r>
              <a:rPr lang="en-US" altLang="zh-CN" dirty="0"/>
              <a:t>(Q</a:t>
            </a:r>
            <a:r>
              <a:rPr lang="en-US" altLang="zh-CN" dirty="0">
                <a:sym typeface="Symbol" pitchFamily="18" charset="2"/>
              </a:rPr>
              <a:t>∧R</a:t>
            </a:r>
            <a:r>
              <a:rPr lang="en-US" altLang="zh-CN" dirty="0"/>
              <a:t>)</a:t>
            </a:r>
            <a:r>
              <a:rPr lang="en-US" altLang="zh-CN" dirty="0">
                <a:sym typeface="Symbol" pitchFamily="18" charset="2"/>
              </a:rPr>
              <a:t></a:t>
            </a:r>
            <a:r>
              <a:rPr lang="en-US" altLang="zh-CN" dirty="0"/>
              <a:t>(P</a:t>
            </a:r>
            <a:r>
              <a:rPr lang="en-US" altLang="zh-CN" dirty="0">
                <a:sym typeface="Symbol" pitchFamily="18" charset="2"/>
              </a:rPr>
              <a:t>∨Q</a:t>
            </a:r>
            <a:r>
              <a:rPr lang="en-US" altLang="zh-CN" dirty="0"/>
              <a:t>)</a:t>
            </a:r>
            <a:r>
              <a:rPr lang="en-US" altLang="zh-CN" dirty="0">
                <a:sym typeface="Symbol" pitchFamily="18" charset="2"/>
              </a:rPr>
              <a:t>∧</a:t>
            </a:r>
            <a:r>
              <a:rPr lang="en-US" altLang="zh-CN" dirty="0"/>
              <a:t>(P</a:t>
            </a:r>
            <a:r>
              <a:rPr lang="en-US" altLang="zh-CN" dirty="0">
                <a:sym typeface="Symbol" pitchFamily="18" charset="2"/>
              </a:rPr>
              <a:t>∨R</a:t>
            </a:r>
            <a:r>
              <a:rPr lang="en-US" altLang="zh-CN" dirty="0"/>
              <a:t>)</a:t>
            </a:r>
          </a:p>
          <a:p>
            <a:pPr eaLnBrk="1" hangingPunct="1">
              <a:spcBef>
                <a:spcPts val="0"/>
              </a:spcBef>
              <a:spcAft>
                <a:spcPts val="200"/>
              </a:spcAft>
            </a:pPr>
            <a:r>
              <a:rPr lang="en-US" altLang="zh-CN" dirty="0" err="1">
                <a:solidFill>
                  <a:srgbClr val="170298"/>
                </a:solidFill>
              </a:rPr>
              <a:t>Demorgan</a:t>
            </a:r>
            <a:r>
              <a:rPr lang="en-US" altLang="zh-CN" dirty="0" err="1">
                <a:solidFill>
                  <a:srgbClr val="170298"/>
                </a:solidFill>
                <a:latin typeface="Arial Unicode MS" pitchFamily="34" charset="-122"/>
                <a:ea typeface="Arial Unicode MS" pitchFamily="34" charset="-122"/>
                <a:cs typeface="Arial Unicode MS" pitchFamily="34" charset="-122"/>
              </a:rPr>
              <a:t>’</a:t>
            </a:r>
            <a:r>
              <a:rPr lang="en-US" altLang="zh-CN" dirty="0" err="1">
                <a:solidFill>
                  <a:srgbClr val="170298"/>
                </a:solidFill>
              </a:rPr>
              <a:t>s</a:t>
            </a:r>
            <a:r>
              <a:rPr lang="en-US" altLang="zh-CN" dirty="0">
                <a:solidFill>
                  <a:srgbClr val="170298"/>
                </a:solidFill>
              </a:rPr>
              <a:t> laws:</a:t>
            </a:r>
          </a:p>
          <a:p>
            <a:pPr eaLnBrk="1" hangingPunct="1">
              <a:spcBef>
                <a:spcPts val="0"/>
              </a:spcBef>
              <a:spcAft>
                <a:spcPts val="200"/>
              </a:spcAft>
              <a:buNone/>
            </a:pPr>
            <a:r>
              <a:rPr lang="en-US" altLang="zh-CN" dirty="0">
                <a:solidFill>
                  <a:srgbClr val="C00000"/>
                </a:solidFill>
                <a:sym typeface="Symbol" pitchFamily="18" charset="2"/>
              </a:rPr>
              <a:t>E</a:t>
            </a:r>
            <a:r>
              <a:rPr lang="en-US" altLang="zh-CN" baseline="-25000" dirty="0">
                <a:solidFill>
                  <a:srgbClr val="C00000"/>
                </a:solidFill>
                <a:sym typeface="Symbol" pitchFamily="18" charset="2"/>
              </a:rPr>
              <a:t>10</a:t>
            </a:r>
            <a:r>
              <a:rPr lang="en-US" altLang="zh-CN" dirty="0">
                <a:latin typeface="Comic Sans MS" pitchFamily="66" charset="0"/>
                <a:sym typeface="Symbol" pitchFamily="18" charset="2"/>
              </a:rPr>
              <a:t>    ~</a:t>
            </a:r>
            <a:r>
              <a:rPr lang="en-US" altLang="zh-CN" dirty="0"/>
              <a:t>(P</a:t>
            </a:r>
            <a:r>
              <a:rPr lang="en-US" altLang="zh-CN" dirty="0">
                <a:sym typeface="Symbol" pitchFamily="18" charset="2"/>
              </a:rPr>
              <a:t>∧Q</a:t>
            </a:r>
            <a:r>
              <a:rPr lang="en-US" altLang="zh-CN" dirty="0"/>
              <a:t>)</a:t>
            </a:r>
            <a:r>
              <a:rPr lang="en-US" altLang="zh-CN" dirty="0">
                <a:sym typeface="Symbol" pitchFamily="18" charset="2"/>
              </a:rPr>
              <a:t></a:t>
            </a:r>
            <a:r>
              <a:rPr lang="en-US" altLang="zh-CN" dirty="0">
                <a:latin typeface="Comic Sans MS" pitchFamily="66" charset="0"/>
                <a:sym typeface="Symbol" pitchFamily="18" charset="2"/>
              </a:rPr>
              <a:t>~</a:t>
            </a:r>
            <a:r>
              <a:rPr lang="en-US" altLang="zh-CN" dirty="0">
                <a:sym typeface="Symbol" pitchFamily="18" charset="2"/>
              </a:rPr>
              <a:t>P∨</a:t>
            </a:r>
            <a:r>
              <a:rPr lang="en-US" altLang="zh-CN" dirty="0">
                <a:latin typeface="Comic Sans MS" pitchFamily="66" charset="0"/>
                <a:sym typeface="Symbol" pitchFamily="18" charset="2"/>
              </a:rPr>
              <a:t>~</a:t>
            </a:r>
            <a:r>
              <a:rPr lang="en-US" altLang="zh-CN" dirty="0">
                <a:sym typeface="Symbol" pitchFamily="18" charset="2"/>
              </a:rPr>
              <a:t>Q</a:t>
            </a:r>
            <a:endParaRPr lang="en-US" altLang="zh-CN" dirty="0"/>
          </a:p>
          <a:p>
            <a:pPr eaLnBrk="1" hangingPunct="1">
              <a:spcBef>
                <a:spcPts val="0"/>
              </a:spcBef>
              <a:spcAft>
                <a:spcPts val="200"/>
              </a:spcAft>
              <a:buNone/>
            </a:pPr>
            <a:r>
              <a:rPr lang="en-US" altLang="zh-CN" dirty="0">
                <a:solidFill>
                  <a:srgbClr val="C00000"/>
                </a:solidFill>
                <a:sym typeface="Symbol" pitchFamily="18" charset="2"/>
              </a:rPr>
              <a:t>E</a:t>
            </a:r>
            <a:r>
              <a:rPr lang="en-US" altLang="zh-CN" baseline="-25000" dirty="0">
                <a:solidFill>
                  <a:srgbClr val="C00000"/>
                </a:solidFill>
                <a:sym typeface="Symbol" pitchFamily="18" charset="2"/>
              </a:rPr>
              <a:t>11</a:t>
            </a:r>
            <a:r>
              <a:rPr lang="en-US" altLang="zh-CN" dirty="0">
                <a:solidFill>
                  <a:srgbClr val="C00000"/>
                </a:solidFill>
                <a:latin typeface="Comic Sans MS" pitchFamily="66" charset="0"/>
                <a:sym typeface="Symbol" pitchFamily="18" charset="2"/>
              </a:rPr>
              <a:t> </a:t>
            </a:r>
            <a:r>
              <a:rPr lang="en-US" altLang="zh-CN" dirty="0">
                <a:latin typeface="Comic Sans MS" pitchFamily="66" charset="0"/>
                <a:sym typeface="Symbol" pitchFamily="18" charset="2"/>
              </a:rPr>
              <a:t>   ~</a:t>
            </a:r>
            <a:r>
              <a:rPr lang="en-US" altLang="zh-CN" dirty="0"/>
              <a:t>(P</a:t>
            </a:r>
            <a:r>
              <a:rPr lang="en-US" altLang="zh-CN" dirty="0">
                <a:sym typeface="Symbol" pitchFamily="18" charset="2"/>
              </a:rPr>
              <a:t>∨Q</a:t>
            </a:r>
            <a:r>
              <a:rPr lang="en-US" altLang="zh-CN" dirty="0"/>
              <a:t>)</a:t>
            </a:r>
            <a:r>
              <a:rPr lang="en-US" altLang="zh-CN" dirty="0">
                <a:sym typeface="Symbol" pitchFamily="18" charset="2"/>
              </a:rPr>
              <a:t></a:t>
            </a:r>
            <a:r>
              <a:rPr lang="en-US" altLang="zh-CN" dirty="0">
                <a:latin typeface="Comic Sans MS" pitchFamily="66" charset="0"/>
                <a:sym typeface="Symbol" pitchFamily="18" charset="2"/>
              </a:rPr>
              <a:t>~</a:t>
            </a:r>
            <a:r>
              <a:rPr lang="en-US" altLang="zh-CN" dirty="0">
                <a:sym typeface="Symbol" pitchFamily="18" charset="2"/>
              </a:rPr>
              <a:t>P∧</a:t>
            </a:r>
            <a:r>
              <a:rPr lang="en-US" altLang="zh-CN" dirty="0">
                <a:latin typeface="Comic Sans MS" pitchFamily="66" charset="0"/>
                <a:sym typeface="Symbol" pitchFamily="18" charset="2"/>
              </a:rPr>
              <a:t>~</a:t>
            </a:r>
            <a:r>
              <a:rPr lang="en-US" altLang="zh-CN" dirty="0">
                <a:sym typeface="Symbol" pitchFamily="18" charset="2"/>
              </a:rPr>
              <a:t>Q</a:t>
            </a:r>
          </a:p>
          <a:p>
            <a:pPr eaLnBrk="1" hangingPunct="1">
              <a:spcBef>
                <a:spcPts val="0"/>
              </a:spcBef>
              <a:spcAft>
                <a:spcPts val="200"/>
              </a:spcAft>
            </a:pPr>
            <a:r>
              <a:rPr lang="en-US" altLang="zh-CN" dirty="0">
                <a:solidFill>
                  <a:srgbClr val="170298"/>
                </a:solidFill>
              </a:rPr>
              <a:t>Implication</a:t>
            </a:r>
            <a:r>
              <a:rPr lang="zh-CN" altLang="en-US" dirty="0">
                <a:solidFill>
                  <a:srgbClr val="170298"/>
                </a:solidFill>
              </a:rPr>
              <a:t>（蕴含表达式）</a:t>
            </a:r>
            <a:endParaRPr lang="en-US" altLang="zh-CN" dirty="0">
              <a:solidFill>
                <a:srgbClr val="170298"/>
              </a:solidFill>
            </a:endParaRPr>
          </a:p>
          <a:p>
            <a:pPr>
              <a:buNone/>
            </a:pPr>
            <a:r>
              <a:rPr lang="en-US" altLang="zh-CN">
                <a:solidFill>
                  <a:srgbClr val="C00000"/>
                </a:solidFill>
              </a:rPr>
              <a:t>E</a:t>
            </a:r>
            <a:r>
              <a:rPr lang="en-US" altLang="zh-CN" baseline="-25000">
                <a:solidFill>
                  <a:srgbClr val="C00000"/>
                </a:solidFill>
              </a:rPr>
              <a:t>14</a:t>
            </a:r>
            <a:r>
              <a:rPr lang="en-US" altLang="zh-CN"/>
              <a:t>   P</a:t>
            </a:r>
            <a:r>
              <a:rPr lang="en-US" altLang="zh-CN" dirty="0">
                <a:sym typeface="Symbol" pitchFamily="18" charset="2"/>
              </a:rPr>
              <a:t></a:t>
            </a:r>
            <a:r>
              <a:rPr lang="en-US" altLang="zh-CN" dirty="0"/>
              <a:t>Q</a:t>
            </a:r>
            <a:r>
              <a:rPr lang="en-US" altLang="zh-CN" dirty="0">
                <a:sym typeface="Symbol" pitchFamily="18" charset="2"/>
              </a:rPr>
              <a:t></a:t>
            </a:r>
            <a:r>
              <a:rPr lang="en-US" altLang="zh-CN" dirty="0">
                <a:latin typeface="Comic Sans MS" pitchFamily="66" charset="0"/>
                <a:sym typeface="Symbol" pitchFamily="18" charset="2"/>
              </a:rPr>
              <a:t>~</a:t>
            </a:r>
            <a:r>
              <a:rPr lang="en-US" altLang="zh-CN" dirty="0"/>
              <a:t>P</a:t>
            </a:r>
            <a:r>
              <a:rPr lang="en-US" altLang="zh-CN" dirty="0">
                <a:sym typeface="Symbol" pitchFamily="18" charset="2"/>
              </a:rPr>
              <a:t>∨</a:t>
            </a:r>
            <a:r>
              <a:rPr lang="en-US" altLang="zh-CN" dirty="0"/>
              <a:t>Q</a:t>
            </a:r>
          </a:p>
          <a:p>
            <a:pPr eaLnBrk="1" hangingPunct="1">
              <a:spcBef>
                <a:spcPts val="0"/>
              </a:spcBef>
              <a:spcAft>
                <a:spcPts val="200"/>
              </a:spcAft>
            </a:pPr>
            <a:r>
              <a:rPr lang="en-US" altLang="zh-CN" dirty="0">
                <a:solidFill>
                  <a:srgbClr val="170298"/>
                </a:solidFill>
              </a:rPr>
              <a:t>Domination laws</a:t>
            </a:r>
            <a:r>
              <a:rPr lang="zh-CN" altLang="en-US" dirty="0">
                <a:solidFill>
                  <a:srgbClr val="170298"/>
                </a:solidFill>
              </a:rPr>
              <a:t>（零一律）</a:t>
            </a:r>
            <a:r>
              <a:rPr lang="en-US" altLang="zh-CN" dirty="0">
                <a:solidFill>
                  <a:srgbClr val="170298"/>
                </a:solidFill>
              </a:rPr>
              <a:t>:</a:t>
            </a:r>
          </a:p>
          <a:p>
            <a:pPr eaLnBrk="1" hangingPunct="1">
              <a:spcBef>
                <a:spcPts val="0"/>
              </a:spcBef>
              <a:spcAft>
                <a:spcPts val="200"/>
              </a:spcAft>
              <a:buNone/>
            </a:pPr>
            <a:r>
              <a:rPr lang="en-US" altLang="zh-CN" dirty="0">
                <a:solidFill>
                  <a:srgbClr val="C00000"/>
                </a:solidFill>
              </a:rPr>
              <a:t>E</a:t>
            </a:r>
            <a:r>
              <a:rPr lang="en-US" altLang="zh-CN" baseline="-25000" dirty="0">
                <a:solidFill>
                  <a:srgbClr val="C00000"/>
                </a:solidFill>
              </a:rPr>
              <a:t>16 </a:t>
            </a:r>
            <a:r>
              <a:rPr lang="en-US" altLang="zh-CN" baseline="-25000" dirty="0"/>
              <a:t>   </a:t>
            </a:r>
            <a:r>
              <a:rPr lang="en-US" altLang="zh-CN" dirty="0"/>
              <a:t>P</a:t>
            </a:r>
            <a:r>
              <a:rPr lang="en-US" altLang="zh-CN" dirty="0">
                <a:sym typeface="Symbol" pitchFamily="18" charset="2"/>
              </a:rPr>
              <a:t>∨</a:t>
            </a:r>
            <a:r>
              <a:rPr lang="en-US" altLang="zh-CN" dirty="0"/>
              <a:t>T</a:t>
            </a:r>
            <a:r>
              <a:rPr lang="en-US" altLang="zh-CN" dirty="0">
                <a:sym typeface="Symbol" pitchFamily="18" charset="2"/>
              </a:rPr>
              <a:t></a:t>
            </a:r>
            <a:r>
              <a:rPr lang="en-US" altLang="zh-CN" dirty="0"/>
              <a:t>T</a:t>
            </a:r>
          </a:p>
          <a:p>
            <a:pPr eaLnBrk="1" hangingPunct="1">
              <a:spcBef>
                <a:spcPts val="0"/>
              </a:spcBef>
              <a:spcAft>
                <a:spcPts val="200"/>
              </a:spcAft>
              <a:buNone/>
            </a:pPr>
            <a:r>
              <a:rPr lang="en-US" altLang="zh-CN" dirty="0">
                <a:solidFill>
                  <a:srgbClr val="C00000"/>
                </a:solidFill>
              </a:rPr>
              <a:t>E</a:t>
            </a:r>
            <a:r>
              <a:rPr lang="en-US" altLang="zh-CN" baseline="-25000" dirty="0">
                <a:solidFill>
                  <a:srgbClr val="C00000"/>
                </a:solidFill>
              </a:rPr>
              <a:t>17</a:t>
            </a:r>
            <a:r>
              <a:rPr lang="en-US" altLang="zh-CN" baseline="-25000" dirty="0"/>
              <a:t>    </a:t>
            </a:r>
            <a:r>
              <a:rPr lang="en-US" altLang="zh-CN" dirty="0"/>
              <a:t>P</a:t>
            </a:r>
            <a:r>
              <a:rPr lang="en-US" altLang="zh-CN" dirty="0">
                <a:sym typeface="Symbol" pitchFamily="18" charset="2"/>
              </a:rPr>
              <a:t>∧</a:t>
            </a:r>
            <a:r>
              <a:rPr lang="en-US" altLang="zh-CN" dirty="0"/>
              <a:t>F</a:t>
            </a:r>
            <a:r>
              <a:rPr lang="en-US" altLang="zh-CN" dirty="0">
                <a:sym typeface="Symbol" pitchFamily="18" charset="2"/>
              </a:rPr>
              <a:t></a:t>
            </a:r>
            <a:r>
              <a:rPr lang="en-US" altLang="zh-CN" dirty="0"/>
              <a:t>F</a:t>
            </a:r>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18</a:t>
            </a:fld>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逻辑恒等式（续</a:t>
            </a:r>
            <a:r>
              <a:rPr lang="en-US" altLang="zh-CN" dirty="0"/>
              <a:t>2</a:t>
            </a:r>
            <a:r>
              <a:rPr lang="zh-CN" altLang="en-US" dirty="0"/>
              <a:t>）</a:t>
            </a:r>
          </a:p>
        </p:txBody>
      </p:sp>
      <p:sp>
        <p:nvSpPr>
          <p:cNvPr id="3" name="内容占位符 2"/>
          <p:cNvSpPr>
            <a:spLocks noGrp="1"/>
          </p:cNvSpPr>
          <p:nvPr>
            <p:ph idx="1"/>
          </p:nvPr>
        </p:nvSpPr>
        <p:spPr>
          <a:xfrm>
            <a:off x="467544" y="1268760"/>
            <a:ext cx="8208912" cy="5112568"/>
          </a:xfrm>
        </p:spPr>
        <p:txBody>
          <a:bodyPr/>
          <a:lstStyle/>
          <a:p>
            <a:pPr eaLnBrk="1" hangingPunct="1">
              <a:spcBef>
                <a:spcPts val="0"/>
              </a:spcBef>
              <a:spcAft>
                <a:spcPts val="500"/>
              </a:spcAft>
            </a:pPr>
            <a:r>
              <a:rPr lang="en-US" altLang="zh-CN" dirty="0">
                <a:solidFill>
                  <a:srgbClr val="170298"/>
                </a:solidFill>
              </a:rPr>
              <a:t>Identity laws</a:t>
            </a:r>
            <a:r>
              <a:rPr lang="zh-CN" altLang="en-US" dirty="0">
                <a:solidFill>
                  <a:srgbClr val="170298"/>
                </a:solidFill>
              </a:rPr>
              <a:t>（同一律）</a:t>
            </a:r>
            <a:r>
              <a:rPr lang="en-US" altLang="zh-CN" dirty="0">
                <a:solidFill>
                  <a:srgbClr val="170298"/>
                </a:solidFill>
              </a:rPr>
              <a:t>:</a:t>
            </a:r>
            <a:endParaRPr lang="en-US" altLang="zh-CN" dirty="0"/>
          </a:p>
          <a:p>
            <a:pPr eaLnBrk="1" hangingPunct="1">
              <a:spcBef>
                <a:spcPts val="0"/>
              </a:spcBef>
              <a:spcAft>
                <a:spcPts val="500"/>
              </a:spcAft>
              <a:buNone/>
            </a:pPr>
            <a:r>
              <a:rPr lang="en-US" altLang="zh-CN" dirty="0">
                <a:solidFill>
                  <a:srgbClr val="C00000"/>
                </a:solidFill>
              </a:rPr>
              <a:t>E</a:t>
            </a:r>
            <a:r>
              <a:rPr lang="en-US" altLang="zh-CN" baseline="-25000" dirty="0">
                <a:solidFill>
                  <a:srgbClr val="C00000"/>
                </a:solidFill>
              </a:rPr>
              <a:t>18 </a:t>
            </a:r>
            <a:r>
              <a:rPr lang="en-US" altLang="zh-CN" baseline="-25000" dirty="0"/>
              <a:t>     </a:t>
            </a:r>
            <a:r>
              <a:rPr lang="en-US" altLang="zh-CN" dirty="0"/>
              <a:t>P</a:t>
            </a:r>
            <a:r>
              <a:rPr lang="en-US" altLang="zh-CN" dirty="0">
                <a:sym typeface="Symbol" pitchFamily="18" charset="2"/>
              </a:rPr>
              <a:t>∨</a:t>
            </a:r>
            <a:r>
              <a:rPr lang="en-US" altLang="zh-CN" dirty="0"/>
              <a:t>F</a:t>
            </a:r>
            <a:r>
              <a:rPr lang="en-US" altLang="zh-CN" dirty="0">
                <a:sym typeface="Symbol" pitchFamily="18" charset="2"/>
              </a:rPr>
              <a:t></a:t>
            </a:r>
            <a:r>
              <a:rPr lang="en-US" altLang="zh-CN" dirty="0"/>
              <a:t>P</a:t>
            </a:r>
            <a:endParaRPr lang="en-US" altLang="zh-CN" baseline="-25000" dirty="0"/>
          </a:p>
          <a:p>
            <a:pPr eaLnBrk="1" hangingPunct="1">
              <a:spcBef>
                <a:spcPts val="0"/>
              </a:spcBef>
              <a:spcAft>
                <a:spcPts val="500"/>
              </a:spcAft>
              <a:buNone/>
            </a:pPr>
            <a:r>
              <a:rPr lang="en-US" altLang="zh-CN" dirty="0">
                <a:solidFill>
                  <a:srgbClr val="C00000"/>
                </a:solidFill>
              </a:rPr>
              <a:t>E</a:t>
            </a:r>
            <a:r>
              <a:rPr lang="en-US" altLang="zh-CN" baseline="-25000" dirty="0">
                <a:solidFill>
                  <a:srgbClr val="C00000"/>
                </a:solidFill>
              </a:rPr>
              <a:t>19</a:t>
            </a:r>
            <a:r>
              <a:rPr lang="en-US" altLang="zh-CN" baseline="-25000" dirty="0"/>
              <a:t>      </a:t>
            </a:r>
            <a:r>
              <a:rPr lang="en-US" altLang="zh-CN" dirty="0"/>
              <a:t>P</a:t>
            </a:r>
            <a:r>
              <a:rPr lang="en-US" altLang="zh-CN" dirty="0">
                <a:sym typeface="Symbol" pitchFamily="18" charset="2"/>
              </a:rPr>
              <a:t>∧</a:t>
            </a:r>
            <a:r>
              <a:rPr lang="en-US" altLang="zh-CN" dirty="0"/>
              <a:t>T</a:t>
            </a:r>
            <a:r>
              <a:rPr lang="en-US" altLang="zh-CN" dirty="0">
                <a:sym typeface="Symbol" pitchFamily="18" charset="2"/>
              </a:rPr>
              <a:t></a:t>
            </a:r>
            <a:r>
              <a:rPr lang="en-US" altLang="zh-CN" dirty="0"/>
              <a:t>P</a:t>
            </a:r>
            <a:endParaRPr lang="zh-CN" altLang="en-US" dirty="0"/>
          </a:p>
          <a:p>
            <a:pPr eaLnBrk="1" hangingPunct="1">
              <a:spcBef>
                <a:spcPts val="0"/>
              </a:spcBef>
              <a:spcAft>
                <a:spcPts val="500"/>
              </a:spcAft>
            </a:pPr>
            <a:r>
              <a:rPr lang="en-US" altLang="zh-CN" dirty="0">
                <a:solidFill>
                  <a:srgbClr val="170298"/>
                </a:solidFill>
              </a:rPr>
              <a:t>Excluded middle</a:t>
            </a:r>
            <a:r>
              <a:rPr lang="zh-CN" altLang="en-US" dirty="0">
                <a:solidFill>
                  <a:srgbClr val="170298"/>
                </a:solidFill>
              </a:rPr>
              <a:t>（排中律）</a:t>
            </a:r>
            <a:endParaRPr lang="en-US" altLang="zh-CN" dirty="0">
              <a:solidFill>
                <a:srgbClr val="170298"/>
              </a:solidFill>
            </a:endParaRPr>
          </a:p>
          <a:p>
            <a:pPr>
              <a:spcBef>
                <a:spcPts val="0"/>
              </a:spcBef>
              <a:spcAft>
                <a:spcPts val="500"/>
              </a:spcAft>
              <a:buNone/>
            </a:pPr>
            <a:r>
              <a:rPr lang="en-US" altLang="zh-CN" dirty="0">
                <a:solidFill>
                  <a:srgbClr val="C00000"/>
                </a:solidFill>
              </a:rPr>
              <a:t>E</a:t>
            </a:r>
            <a:r>
              <a:rPr lang="en-US" altLang="zh-CN" baseline="-25000" dirty="0">
                <a:solidFill>
                  <a:srgbClr val="C00000"/>
                </a:solidFill>
              </a:rPr>
              <a:t>20</a:t>
            </a:r>
            <a:r>
              <a:rPr lang="en-US" altLang="zh-CN" dirty="0"/>
              <a:t>    P</a:t>
            </a:r>
            <a:r>
              <a:rPr lang="en-US" altLang="zh-CN" dirty="0">
                <a:sym typeface="Symbol" pitchFamily="18" charset="2"/>
              </a:rPr>
              <a:t>∨</a:t>
            </a:r>
            <a:r>
              <a:rPr lang="en-US" altLang="zh-CN" dirty="0">
                <a:latin typeface="Comic Sans MS" pitchFamily="66" charset="0"/>
                <a:sym typeface="Symbol" pitchFamily="18" charset="2"/>
              </a:rPr>
              <a:t>~</a:t>
            </a:r>
            <a:r>
              <a:rPr lang="en-US" altLang="zh-CN" dirty="0"/>
              <a:t>P=T</a:t>
            </a:r>
            <a:endParaRPr lang="zh-CN" altLang="en-US" dirty="0"/>
          </a:p>
          <a:p>
            <a:pPr eaLnBrk="1" hangingPunct="1">
              <a:spcBef>
                <a:spcPts val="0"/>
              </a:spcBef>
              <a:spcAft>
                <a:spcPts val="500"/>
              </a:spcAft>
            </a:pPr>
            <a:r>
              <a:rPr lang="en-US" altLang="zh-CN" dirty="0">
                <a:solidFill>
                  <a:srgbClr val="170298"/>
                </a:solidFill>
              </a:rPr>
              <a:t>Output law</a:t>
            </a:r>
            <a:r>
              <a:rPr lang="zh-CN" altLang="en-US" dirty="0">
                <a:solidFill>
                  <a:srgbClr val="170298"/>
                </a:solidFill>
              </a:rPr>
              <a:t>（输出律）</a:t>
            </a:r>
            <a:endParaRPr lang="en-US" altLang="zh-CN" dirty="0">
              <a:solidFill>
                <a:srgbClr val="170298"/>
              </a:solidFill>
            </a:endParaRPr>
          </a:p>
          <a:p>
            <a:pPr>
              <a:spcBef>
                <a:spcPts val="0"/>
              </a:spcBef>
              <a:spcAft>
                <a:spcPts val="500"/>
              </a:spcAft>
              <a:buNone/>
            </a:pPr>
            <a:r>
              <a:rPr lang="en-US" altLang="zh-CN" dirty="0">
                <a:solidFill>
                  <a:srgbClr val="C00000"/>
                </a:solidFill>
              </a:rPr>
              <a:t>E</a:t>
            </a:r>
            <a:r>
              <a:rPr lang="en-US" altLang="zh-CN" baseline="-25000" dirty="0">
                <a:solidFill>
                  <a:srgbClr val="C00000"/>
                </a:solidFill>
              </a:rPr>
              <a:t>22</a:t>
            </a:r>
            <a:r>
              <a:rPr lang="en-US" altLang="zh-CN" dirty="0">
                <a:solidFill>
                  <a:srgbClr val="C00000"/>
                </a:solidFill>
              </a:rPr>
              <a:t> </a:t>
            </a:r>
            <a:r>
              <a:rPr lang="en-US" altLang="zh-CN" dirty="0"/>
              <a:t>   P</a:t>
            </a:r>
            <a:r>
              <a:rPr lang="en-US" altLang="zh-CN" dirty="0">
                <a:sym typeface="Symbol" pitchFamily="18" charset="2"/>
              </a:rPr>
              <a:t>∧</a:t>
            </a:r>
            <a:r>
              <a:rPr lang="en-US" altLang="zh-CN" dirty="0"/>
              <a:t>Q</a:t>
            </a:r>
            <a:r>
              <a:rPr lang="en-US" altLang="zh-CN" dirty="0">
                <a:sym typeface="Symbol" pitchFamily="18" charset="2"/>
              </a:rPr>
              <a:t></a:t>
            </a:r>
            <a:r>
              <a:rPr lang="en-US" altLang="zh-CN" dirty="0"/>
              <a:t>R</a:t>
            </a:r>
            <a:r>
              <a:rPr lang="en-US" altLang="zh-CN" dirty="0">
                <a:sym typeface="Symbol" pitchFamily="18" charset="2"/>
              </a:rPr>
              <a:t></a:t>
            </a:r>
            <a:r>
              <a:rPr lang="en-US" altLang="zh-CN" dirty="0"/>
              <a:t>P</a:t>
            </a:r>
            <a:r>
              <a:rPr lang="en-US" altLang="zh-CN" dirty="0">
                <a:sym typeface="Symbol" pitchFamily="18" charset="2"/>
              </a:rPr>
              <a:t>(</a:t>
            </a:r>
            <a:r>
              <a:rPr lang="en-US" altLang="zh-CN" dirty="0"/>
              <a:t>Q</a:t>
            </a:r>
            <a:r>
              <a:rPr lang="en-US" altLang="zh-CN" dirty="0">
                <a:sym typeface="Symbol" pitchFamily="18" charset="2"/>
              </a:rPr>
              <a:t></a:t>
            </a:r>
            <a:r>
              <a:rPr lang="en-US" altLang="zh-CN" dirty="0"/>
              <a:t>R)</a:t>
            </a:r>
          </a:p>
          <a:p>
            <a:pPr eaLnBrk="1" hangingPunct="1">
              <a:spcBef>
                <a:spcPts val="0"/>
              </a:spcBef>
              <a:spcAft>
                <a:spcPts val="500"/>
              </a:spcAft>
            </a:pPr>
            <a:r>
              <a:rPr lang="en-US" altLang="zh-CN" dirty="0" err="1">
                <a:solidFill>
                  <a:srgbClr val="170298"/>
                </a:solidFill>
              </a:rPr>
              <a:t>Reductio</a:t>
            </a:r>
            <a:r>
              <a:rPr lang="en-US" altLang="zh-CN" dirty="0">
                <a:solidFill>
                  <a:srgbClr val="170298"/>
                </a:solidFill>
              </a:rPr>
              <a:t> ad absurdum</a:t>
            </a:r>
            <a:r>
              <a:rPr lang="zh-CN" altLang="en-US" dirty="0">
                <a:solidFill>
                  <a:srgbClr val="170298"/>
                </a:solidFill>
              </a:rPr>
              <a:t>（归谬律）</a:t>
            </a:r>
            <a:endParaRPr lang="en-US" altLang="zh-CN" dirty="0">
              <a:solidFill>
                <a:srgbClr val="170298"/>
              </a:solidFill>
            </a:endParaRPr>
          </a:p>
          <a:p>
            <a:pPr>
              <a:spcBef>
                <a:spcPts val="0"/>
              </a:spcBef>
              <a:spcAft>
                <a:spcPts val="500"/>
              </a:spcAft>
              <a:buNone/>
            </a:pPr>
            <a:r>
              <a:rPr lang="en-US" altLang="zh-CN" dirty="0">
                <a:solidFill>
                  <a:srgbClr val="C00000"/>
                </a:solidFill>
              </a:rPr>
              <a:t>E</a:t>
            </a:r>
            <a:r>
              <a:rPr lang="en-US" altLang="zh-CN" baseline="-25000" dirty="0">
                <a:solidFill>
                  <a:srgbClr val="C00000"/>
                </a:solidFill>
              </a:rPr>
              <a:t>23</a:t>
            </a:r>
            <a:r>
              <a:rPr lang="en-US" altLang="zh-CN" dirty="0">
                <a:solidFill>
                  <a:srgbClr val="C00000"/>
                </a:solidFill>
              </a:rPr>
              <a:t> </a:t>
            </a:r>
            <a:r>
              <a:rPr lang="en-US" altLang="zh-CN" dirty="0"/>
              <a:t>   ((P</a:t>
            </a:r>
            <a:r>
              <a:rPr lang="en-US" altLang="zh-CN" dirty="0">
                <a:sym typeface="Symbol" pitchFamily="18" charset="2"/>
              </a:rPr>
              <a:t></a:t>
            </a:r>
            <a:r>
              <a:rPr lang="en-US" altLang="zh-CN" dirty="0"/>
              <a:t>Q)</a:t>
            </a:r>
            <a:r>
              <a:rPr lang="en-US" altLang="zh-CN" dirty="0">
                <a:sym typeface="Symbol" pitchFamily="18" charset="2"/>
              </a:rPr>
              <a:t>∧</a:t>
            </a:r>
            <a:r>
              <a:rPr lang="en-US" altLang="zh-CN" dirty="0"/>
              <a:t>(P</a:t>
            </a:r>
            <a:r>
              <a:rPr lang="en-US" altLang="zh-CN" dirty="0">
                <a:sym typeface="Symbol" pitchFamily="18" charset="2"/>
              </a:rPr>
              <a:t></a:t>
            </a:r>
            <a:r>
              <a:rPr lang="en-US" altLang="zh-CN" dirty="0">
                <a:latin typeface="Comic Sans MS" pitchFamily="66" charset="0"/>
                <a:sym typeface="Symbol" pitchFamily="18" charset="2"/>
              </a:rPr>
              <a:t>~</a:t>
            </a:r>
            <a:r>
              <a:rPr lang="en-US" altLang="zh-CN" dirty="0"/>
              <a:t>Q))</a:t>
            </a:r>
            <a:r>
              <a:rPr lang="en-US" altLang="zh-CN" dirty="0">
                <a:sym typeface="Symbol" pitchFamily="18" charset="2"/>
              </a:rPr>
              <a:t></a:t>
            </a:r>
            <a:r>
              <a:rPr lang="en-US" altLang="zh-CN" dirty="0">
                <a:latin typeface="Comic Sans MS" pitchFamily="66" charset="0"/>
                <a:sym typeface="Symbol" pitchFamily="18" charset="2"/>
              </a:rPr>
              <a:t>~</a:t>
            </a:r>
            <a:r>
              <a:rPr lang="en-US" altLang="zh-CN" dirty="0"/>
              <a:t>P</a:t>
            </a:r>
          </a:p>
          <a:p>
            <a:pPr eaLnBrk="1" hangingPunct="1">
              <a:spcBef>
                <a:spcPts val="0"/>
              </a:spcBef>
              <a:spcAft>
                <a:spcPts val="500"/>
              </a:spcAft>
            </a:pPr>
            <a:r>
              <a:rPr lang="en-US" altLang="zh-CN" dirty="0">
                <a:solidFill>
                  <a:srgbClr val="170298"/>
                </a:solidFill>
              </a:rPr>
              <a:t>Contraposition</a:t>
            </a:r>
            <a:r>
              <a:rPr lang="zh-CN" altLang="en-US" dirty="0">
                <a:solidFill>
                  <a:srgbClr val="170298"/>
                </a:solidFill>
              </a:rPr>
              <a:t>（逆反律）</a:t>
            </a:r>
            <a:endParaRPr lang="en-US" altLang="zh-CN" dirty="0">
              <a:solidFill>
                <a:srgbClr val="170298"/>
              </a:solidFill>
            </a:endParaRPr>
          </a:p>
          <a:p>
            <a:pPr>
              <a:spcBef>
                <a:spcPts val="0"/>
              </a:spcBef>
              <a:spcAft>
                <a:spcPts val="500"/>
              </a:spcAft>
              <a:buNone/>
            </a:pPr>
            <a:r>
              <a:rPr lang="en-US" altLang="zh-CN" dirty="0">
                <a:solidFill>
                  <a:srgbClr val="C00000"/>
                </a:solidFill>
              </a:rPr>
              <a:t>E</a:t>
            </a:r>
            <a:r>
              <a:rPr lang="en-US" altLang="zh-CN" baseline="-25000" dirty="0">
                <a:solidFill>
                  <a:srgbClr val="C00000"/>
                </a:solidFill>
              </a:rPr>
              <a:t>24</a:t>
            </a:r>
            <a:r>
              <a:rPr lang="en-US" altLang="zh-CN" dirty="0"/>
              <a:t>    (P</a:t>
            </a:r>
            <a:r>
              <a:rPr lang="en-US" altLang="zh-CN" dirty="0">
                <a:sym typeface="Symbol" pitchFamily="18" charset="2"/>
              </a:rPr>
              <a:t></a:t>
            </a:r>
            <a:r>
              <a:rPr lang="en-US" altLang="zh-CN" dirty="0"/>
              <a:t>Q)</a:t>
            </a:r>
            <a:r>
              <a:rPr lang="en-US" altLang="zh-CN" dirty="0">
                <a:sym typeface="Symbol" pitchFamily="18" charset="2"/>
              </a:rPr>
              <a:t></a:t>
            </a:r>
            <a:r>
              <a:rPr lang="en-US" altLang="zh-CN" dirty="0"/>
              <a:t>(</a:t>
            </a:r>
            <a:r>
              <a:rPr lang="en-US" altLang="zh-CN" dirty="0">
                <a:latin typeface="Comic Sans MS" pitchFamily="66" charset="0"/>
                <a:sym typeface="Symbol" pitchFamily="18" charset="2"/>
              </a:rPr>
              <a:t>~</a:t>
            </a:r>
            <a:r>
              <a:rPr lang="en-US" altLang="zh-CN" dirty="0"/>
              <a:t>Q</a:t>
            </a:r>
            <a:r>
              <a:rPr lang="en-US" altLang="zh-CN" dirty="0">
                <a:sym typeface="Symbol" pitchFamily="18" charset="2"/>
              </a:rPr>
              <a:t></a:t>
            </a:r>
            <a:r>
              <a:rPr lang="en-US" altLang="zh-CN" dirty="0">
                <a:latin typeface="Comic Sans MS" pitchFamily="66" charset="0"/>
                <a:sym typeface="Symbol" pitchFamily="18" charset="2"/>
              </a:rPr>
              <a:t>~</a:t>
            </a:r>
            <a:r>
              <a:rPr lang="en-US" altLang="zh-CN" dirty="0"/>
              <a:t>P)</a:t>
            </a:r>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19</a:t>
            </a:fld>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600" dirty="0"/>
              <a:t>1.1</a:t>
            </a:r>
            <a:r>
              <a:rPr lang="zh-CN" altLang="en-US" sz="2600" dirty="0"/>
              <a:t>、命题</a:t>
            </a:r>
            <a:endParaRPr lang="en-US" altLang="zh-CN" sz="2600" dirty="0"/>
          </a:p>
          <a:p>
            <a:r>
              <a:rPr lang="en-US" altLang="zh-CN" sz="2600" dirty="0"/>
              <a:t>1.2</a:t>
            </a:r>
            <a:r>
              <a:rPr lang="zh-CN" altLang="en-US" sz="2600" dirty="0"/>
              <a:t>、重言式</a:t>
            </a:r>
            <a:endParaRPr lang="en-US" altLang="zh-CN" sz="2600" dirty="0"/>
          </a:p>
          <a:p>
            <a:r>
              <a:rPr lang="en-US" altLang="zh-CN" sz="2600" dirty="0"/>
              <a:t>1.3</a:t>
            </a:r>
            <a:r>
              <a:rPr lang="zh-CN" altLang="en-US" sz="2600" dirty="0"/>
              <a:t>、范式</a:t>
            </a:r>
            <a:endParaRPr lang="en-US" altLang="zh-CN" sz="2600" dirty="0"/>
          </a:p>
          <a:p>
            <a:r>
              <a:rPr lang="en-US" altLang="zh-CN" sz="2600" dirty="0"/>
              <a:t>1.4</a:t>
            </a:r>
            <a:r>
              <a:rPr lang="zh-CN" altLang="en-US" sz="2600" dirty="0"/>
              <a:t>、联结词的扩充与归约</a:t>
            </a:r>
            <a:endParaRPr lang="en-US" altLang="zh-CN" sz="2600" dirty="0"/>
          </a:p>
          <a:p>
            <a:r>
              <a:rPr lang="en-US" altLang="zh-CN" sz="2600" dirty="0"/>
              <a:t>1.5</a:t>
            </a:r>
            <a:r>
              <a:rPr lang="zh-CN" altLang="en-US" sz="2600" dirty="0"/>
              <a:t>、推理规则和证明方法</a:t>
            </a:r>
            <a:endParaRPr lang="en-US" altLang="zh-CN" sz="2600" dirty="0"/>
          </a:p>
          <a:p>
            <a:r>
              <a:rPr lang="en-US" altLang="zh-CN" sz="2600" dirty="0"/>
              <a:t>1.6</a:t>
            </a:r>
            <a:r>
              <a:rPr lang="zh-CN" altLang="en-US" sz="2600" dirty="0"/>
              <a:t>、谓词和量词</a:t>
            </a:r>
            <a:endParaRPr lang="en-US" altLang="zh-CN" sz="2600" dirty="0"/>
          </a:p>
          <a:p>
            <a:r>
              <a:rPr lang="en-US" altLang="zh-CN" sz="2600" dirty="0"/>
              <a:t>1.7</a:t>
            </a:r>
            <a:r>
              <a:rPr lang="zh-CN" altLang="en-US" sz="2600" dirty="0"/>
              <a:t>、谓词演算的永真公式</a:t>
            </a:r>
            <a:endParaRPr lang="en-US" altLang="zh-CN" sz="2600" dirty="0"/>
          </a:p>
          <a:p>
            <a:r>
              <a:rPr lang="en-US" altLang="zh-CN" sz="2600" dirty="0"/>
              <a:t>1.8</a:t>
            </a:r>
            <a:r>
              <a:rPr lang="zh-CN" altLang="en-US" sz="2600" dirty="0"/>
              <a:t>、谓词演算的推理规则</a:t>
            </a:r>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2</a:t>
            </a:fld>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a:t>
            </a:r>
            <a:r>
              <a:rPr lang="zh-CN" altLang="en-US" dirty="0"/>
              <a:t>、永真蕴含式</a:t>
            </a:r>
          </a:p>
        </p:txBody>
      </p:sp>
      <p:sp>
        <p:nvSpPr>
          <p:cNvPr id="3" name="内容占位符 2"/>
          <p:cNvSpPr>
            <a:spLocks noGrp="1"/>
          </p:cNvSpPr>
          <p:nvPr>
            <p:ph idx="1"/>
          </p:nvPr>
        </p:nvSpPr>
        <p:spPr>
          <a:xfrm>
            <a:off x="467544" y="1412776"/>
            <a:ext cx="8208912" cy="4896544"/>
          </a:xfrm>
        </p:spPr>
        <p:txBody>
          <a:bodyPr/>
          <a:lstStyle/>
          <a:p>
            <a:pPr>
              <a:spcBef>
                <a:spcPts val="600"/>
              </a:spcBef>
            </a:pPr>
            <a:r>
              <a:rPr lang="zh-CN" altLang="en-US" dirty="0">
                <a:solidFill>
                  <a:srgbClr val="FF0000"/>
                </a:solidFill>
                <a:sym typeface="Symbol" pitchFamily="18" charset="2"/>
              </a:rPr>
              <a:t>定义</a:t>
            </a:r>
            <a:r>
              <a:rPr lang="zh-CN" altLang="en-US" dirty="0">
                <a:sym typeface="Symbol" pitchFamily="18" charset="2"/>
              </a:rPr>
              <a:t>：</a:t>
            </a:r>
            <a:endParaRPr lang="en-US" altLang="zh-CN" dirty="0">
              <a:sym typeface="Symbol" pitchFamily="18" charset="2"/>
            </a:endParaRPr>
          </a:p>
          <a:p>
            <a:pPr lvl="1">
              <a:spcBef>
                <a:spcPts val="600"/>
              </a:spcBef>
            </a:pPr>
            <a:r>
              <a:rPr lang="zh-CN" altLang="en-US" dirty="0">
                <a:sym typeface="Symbol" pitchFamily="18" charset="2"/>
              </a:rPr>
              <a:t>如果</a:t>
            </a:r>
            <a:r>
              <a:rPr lang="en-US" altLang="zh-CN" dirty="0">
                <a:sym typeface="Symbol" pitchFamily="18" charset="2"/>
              </a:rPr>
              <a:t>AB</a:t>
            </a:r>
            <a:r>
              <a:rPr lang="zh-CN" altLang="en-US" dirty="0">
                <a:sym typeface="Symbol" pitchFamily="18" charset="2"/>
              </a:rPr>
              <a:t>为永真式，则称</a:t>
            </a:r>
            <a:r>
              <a:rPr lang="en-US" altLang="zh-CN" dirty="0">
                <a:sym typeface="Symbol" pitchFamily="18" charset="2"/>
              </a:rPr>
              <a:t>A</a:t>
            </a:r>
            <a:r>
              <a:rPr lang="zh-CN" altLang="en-US" dirty="0">
                <a:sym typeface="Symbol" pitchFamily="18" charset="2"/>
              </a:rPr>
              <a:t>蕴含</a:t>
            </a:r>
            <a:r>
              <a:rPr lang="en-US" altLang="zh-CN" dirty="0">
                <a:sym typeface="Symbol" pitchFamily="18" charset="2"/>
              </a:rPr>
              <a:t>B</a:t>
            </a:r>
            <a:r>
              <a:rPr lang="zh-CN" altLang="en-US" dirty="0">
                <a:sym typeface="Symbol" pitchFamily="18" charset="2"/>
              </a:rPr>
              <a:t>，记为</a:t>
            </a:r>
            <a:r>
              <a:rPr lang="en-US" altLang="zh-CN" dirty="0">
                <a:sym typeface="Symbol" pitchFamily="18" charset="2"/>
              </a:rPr>
              <a:t>AB</a:t>
            </a:r>
          </a:p>
          <a:p>
            <a:pPr>
              <a:spcBef>
                <a:spcPts val="600"/>
              </a:spcBef>
            </a:pPr>
            <a:r>
              <a:rPr lang="zh-CN" altLang="en-US" dirty="0">
                <a:solidFill>
                  <a:srgbClr val="FF0000"/>
                </a:solidFill>
                <a:sym typeface="Symbol" pitchFamily="18" charset="2"/>
              </a:rPr>
              <a:t>例如</a:t>
            </a:r>
            <a:endParaRPr lang="en-US" altLang="zh-CN" dirty="0">
              <a:solidFill>
                <a:srgbClr val="FF0000"/>
              </a:solidFill>
              <a:sym typeface="Symbol" pitchFamily="18" charset="2"/>
            </a:endParaRPr>
          </a:p>
          <a:p>
            <a:pPr lvl="1">
              <a:spcBef>
                <a:spcPts val="600"/>
              </a:spcBef>
            </a:pPr>
            <a:r>
              <a:rPr lang="zh-CN" altLang="en-US" dirty="0">
                <a:sym typeface="Symbol" pitchFamily="18" charset="2"/>
              </a:rPr>
              <a:t></a:t>
            </a:r>
            <a:r>
              <a:rPr lang="en-US" altLang="zh-CN" dirty="0">
                <a:solidFill>
                  <a:srgbClr val="0033CC"/>
                </a:solidFill>
                <a:sym typeface="Symbol" pitchFamily="18" charset="2"/>
              </a:rPr>
              <a:t>Q</a:t>
            </a:r>
            <a:r>
              <a:rPr lang="el-GR" altLang="zh-CN" dirty="0"/>
              <a:t>∧</a:t>
            </a:r>
            <a:r>
              <a:rPr lang="en-US" altLang="zh-CN" dirty="0"/>
              <a:t>(</a:t>
            </a:r>
            <a:r>
              <a:rPr lang="en-US" altLang="zh-CN" dirty="0">
                <a:solidFill>
                  <a:srgbClr val="0033CC"/>
                </a:solidFill>
                <a:sym typeface="Symbol" pitchFamily="18" charset="2"/>
              </a:rPr>
              <a:t>P</a:t>
            </a:r>
            <a:r>
              <a:rPr lang="en-US" altLang="zh-CN" dirty="0">
                <a:sym typeface="Symbol" pitchFamily="18" charset="2"/>
              </a:rPr>
              <a:t></a:t>
            </a:r>
            <a:r>
              <a:rPr lang="en-US" altLang="zh-CN" dirty="0">
                <a:solidFill>
                  <a:srgbClr val="0033CC"/>
                </a:solidFill>
                <a:sym typeface="Symbol" pitchFamily="18" charset="2"/>
              </a:rPr>
              <a:t>Q)</a:t>
            </a:r>
            <a:r>
              <a:rPr lang="en-US" altLang="zh-CN" dirty="0">
                <a:sym typeface="Symbol" pitchFamily="18" charset="2"/>
              </a:rPr>
              <a:t></a:t>
            </a:r>
            <a:r>
              <a:rPr lang="zh-CN" altLang="en-US" dirty="0">
                <a:sym typeface="Symbol" pitchFamily="18" charset="2"/>
              </a:rPr>
              <a:t></a:t>
            </a:r>
            <a:r>
              <a:rPr lang="en-US" altLang="zh-CN" dirty="0">
                <a:solidFill>
                  <a:srgbClr val="0033CC"/>
                </a:solidFill>
                <a:sym typeface="Symbol" pitchFamily="18" charset="2"/>
              </a:rPr>
              <a:t>P</a:t>
            </a:r>
            <a:r>
              <a:rPr lang="zh-CN" altLang="en-US" dirty="0">
                <a:solidFill>
                  <a:srgbClr val="0033CC"/>
                </a:solidFill>
                <a:sym typeface="Symbol" pitchFamily="18" charset="2"/>
              </a:rPr>
              <a:t>是永真式，记作：</a:t>
            </a:r>
            <a:r>
              <a:rPr lang="zh-CN" altLang="en-US" dirty="0">
                <a:sym typeface="Symbol" pitchFamily="18" charset="2"/>
              </a:rPr>
              <a:t></a:t>
            </a:r>
            <a:r>
              <a:rPr lang="en-US" altLang="zh-CN" dirty="0">
                <a:solidFill>
                  <a:srgbClr val="0033CC"/>
                </a:solidFill>
                <a:sym typeface="Symbol" pitchFamily="18" charset="2"/>
              </a:rPr>
              <a:t>Q</a:t>
            </a:r>
            <a:r>
              <a:rPr lang="el-GR" altLang="zh-CN" dirty="0"/>
              <a:t>∧</a:t>
            </a:r>
            <a:r>
              <a:rPr lang="en-US" altLang="zh-CN" dirty="0"/>
              <a:t>(</a:t>
            </a:r>
            <a:r>
              <a:rPr lang="en-US" altLang="zh-CN" dirty="0">
                <a:solidFill>
                  <a:srgbClr val="0033CC"/>
                </a:solidFill>
                <a:sym typeface="Symbol" pitchFamily="18" charset="2"/>
              </a:rPr>
              <a:t>P</a:t>
            </a:r>
            <a:r>
              <a:rPr lang="en-US" altLang="zh-CN" dirty="0">
                <a:sym typeface="Symbol" pitchFamily="18" charset="2"/>
              </a:rPr>
              <a:t></a:t>
            </a:r>
            <a:r>
              <a:rPr lang="en-US" altLang="zh-CN" dirty="0">
                <a:solidFill>
                  <a:srgbClr val="0033CC"/>
                </a:solidFill>
                <a:sym typeface="Symbol" pitchFamily="18" charset="2"/>
              </a:rPr>
              <a:t>Q)</a:t>
            </a:r>
            <a:r>
              <a:rPr lang="en-US" altLang="zh-CN" dirty="0">
                <a:sym typeface="Symbol" pitchFamily="18" charset="2"/>
              </a:rPr>
              <a:t></a:t>
            </a:r>
            <a:r>
              <a:rPr lang="zh-CN" altLang="en-US" dirty="0">
                <a:sym typeface="Symbol" pitchFamily="18" charset="2"/>
              </a:rPr>
              <a:t></a:t>
            </a:r>
            <a:r>
              <a:rPr lang="en-US" altLang="zh-CN" dirty="0">
                <a:solidFill>
                  <a:srgbClr val="0033CC"/>
                </a:solidFill>
                <a:sym typeface="Symbol" pitchFamily="18" charset="2"/>
              </a:rPr>
              <a:t>P</a:t>
            </a:r>
          </a:p>
          <a:p>
            <a:pPr>
              <a:spcBef>
                <a:spcPts val="600"/>
              </a:spcBef>
            </a:pPr>
            <a:r>
              <a:rPr lang="zh-CN" altLang="en-US" dirty="0">
                <a:solidFill>
                  <a:srgbClr val="FF0000"/>
                </a:solidFill>
                <a:sym typeface="Symbol" pitchFamily="18" charset="2"/>
              </a:rPr>
              <a:t>证：</a:t>
            </a:r>
            <a:endParaRPr lang="en-US" altLang="zh-CN" dirty="0">
              <a:solidFill>
                <a:srgbClr val="FF0000"/>
              </a:solidFill>
              <a:sym typeface="Symbol" pitchFamily="18" charset="2"/>
            </a:endParaRPr>
          </a:p>
          <a:p>
            <a:pPr marL="712787" lvl="1" indent="0">
              <a:spcBef>
                <a:spcPts val="600"/>
              </a:spcBef>
              <a:buNone/>
            </a:pPr>
            <a:r>
              <a:rPr lang="zh-CN" altLang="en-US" dirty="0">
                <a:solidFill>
                  <a:srgbClr val="0033CC"/>
                </a:solidFill>
                <a:sym typeface="Symbol" pitchFamily="18" charset="2"/>
              </a:rPr>
              <a:t>设</a:t>
            </a:r>
            <a:r>
              <a:rPr lang="zh-CN" altLang="en-US" dirty="0">
                <a:sym typeface="Symbol" pitchFamily="18" charset="2"/>
              </a:rPr>
              <a:t></a:t>
            </a:r>
            <a:r>
              <a:rPr lang="en-US" altLang="zh-CN" dirty="0">
                <a:solidFill>
                  <a:srgbClr val="0033CC"/>
                </a:solidFill>
                <a:sym typeface="Symbol" pitchFamily="18" charset="2"/>
              </a:rPr>
              <a:t>Q</a:t>
            </a:r>
            <a:r>
              <a:rPr lang="el-GR" altLang="zh-CN" dirty="0"/>
              <a:t>∧</a:t>
            </a:r>
            <a:r>
              <a:rPr lang="en-US" altLang="zh-CN" dirty="0"/>
              <a:t>(</a:t>
            </a:r>
            <a:r>
              <a:rPr lang="en-US" altLang="zh-CN" dirty="0">
                <a:solidFill>
                  <a:srgbClr val="0033CC"/>
                </a:solidFill>
                <a:sym typeface="Symbol" pitchFamily="18" charset="2"/>
              </a:rPr>
              <a:t>P</a:t>
            </a:r>
            <a:r>
              <a:rPr lang="en-US" altLang="zh-CN" dirty="0">
                <a:sym typeface="Symbol" pitchFamily="18" charset="2"/>
              </a:rPr>
              <a:t></a:t>
            </a:r>
            <a:r>
              <a:rPr lang="en-US" altLang="zh-CN" dirty="0">
                <a:solidFill>
                  <a:srgbClr val="0033CC"/>
                </a:solidFill>
                <a:sym typeface="Symbol" pitchFamily="18" charset="2"/>
              </a:rPr>
              <a:t>Q)</a:t>
            </a:r>
            <a:r>
              <a:rPr lang="zh-CN" altLang="en-US" dirty="0">
                <a:solidFill>
                  <a:srgbClr val="0033CC"/>
                </a:solidFill>
                <a:sym typeface="Symbol" pitchFamily="18" charset="2"/>
              </a:rPr>
              <a:t>为真，则</a:t>
            </a:r>
            <a:r>
              <a:rPr lang="zh-CN" altLang="en-US" dirty="0">
                <a:sym typeface="Symbol" pitchFamily="18" charset="2"/>
              </a:rPr>
              <a:t></a:t>
            </a:r>
            <a:r>
              <a:rPr lang="en-US" altLang="zh-CN" dirty="0">
                <a:solidFill>
                  <a:srgbClr val="0033CC"/>
                </a:solidFill>
                <a:sym typeface="Symbol" pitchFamily="18" charset="2"/>
              </a:rPr>
              <a:t>Q</a:t>
            </a:r>
            <a:r>
              <a:rPr lang="zh-CN" altLang="en-US" dirty="0">
                <a:solidFill>
                  <a:srgbClr val="0033CC"/>
                </a:solidFill>
                <a:sym typeface="Symbol" pitchFamily="18" charset="2"/>
              </a:rPr>
              <a:t>和</a:t>
            </a:r>
            <a:r>
              <a:rPr lang="en-US" altLang="zh-CN" dirty="0"/>
              <a:t>(</a:t>
            </a:r>
            <a:r>
              <a:rPr lang="en-US" altLang="zh-CN" dirty="0">
                <a:solidFill>
                  <a:srgbClr val="0033CC"/>
                </a:solidFill>
                <a:sym typeface="Symbol" pitchFamily="18" charset="2"/>
              </a:rPr>
              <a:t>P</a:t>
            </a:r>
            <a:r>
              <a:rPr lang="en-US" altLang="zh-CN" dirty="0">
                <a:sym typeface="Symbol" pitchFamily="18" charset="2"/>
              </a:rPr>
              <a:t></a:t>
            </a:r>
            <a:r>
              <a:rPr lang="en-US" altLang="zh-CN" dirty="0">
                <a:solidFill>
                  <a:srgbClr val="0033CC"/>
                </a:solidFill>
                <a:sym typeface="Symbol" pitchFamily="18" charset="2"/>
              </a:rPr>
              <a:t>Q)</a:t>
            </a:r>
            <a:r>
              <a:rPr lang="zh-CN" altLang="en-US" dirty="0">
                <a:solidFill>
                  <a:srgbClr val="0033CC"/>
                </a:solidFill>
                <a:sym typeface="Symbol" pitchFamily="18" charset="2"/>
              </a:rPr>
              <a:t>均为真；</a:t>
            </a:r>
            <a:endParaRPr lang="en-US" altLang="zh-CN" dirty="0">
              <a:solidFill>
                <a:srgbClr val="0033CC"/>
              </a:solidFill>
              <a:sym typeface="Symbol" pitchFamily="18" charset="2"/>
            </a:endParaRPr>
          </a:p>
          <a:p>
            <a:pPr marL="712787" lvl="1" indent="0">
              <a:spcBef>
                <a:spcPts val="600"/>
              </a:spcBef>
              <a:buNone/>
            </a:pPr>
            <a:r>
              <a:rPr lang="zh-CN" altLang="en-US" dirty="0">
                <a:solidFill>
                  <a:srgbClr val="0033CC"/>
                </a:solidFill>
                <a:sym typeface="Symbol" pitchFamily="18" charset="2"/>
              </a:rPr>
              <a:t>而</a:t>
            </a:r>
            <a:r>
              <a:rPr lang="zh-CN" altLang="en-US" dirty="0">
                <a:sym typeface="Symbol" pitchFamily="18" charset="2"/>
              </a:rPr>
              <a:t></a:t>
            </a:r>
            <a:r>
              <a:rPr lang="en-US" altLang="zh-CN" dirty="0">
                <a:solidFill>
                  <a:srgbClr val="0033CC"/>
                </a:solidFill>
                <a:sym typeface="Symbol" pitchFamily="18" charset="2"/>
              </a:rPr>
              <a:t>Q</a:t>
            </a:r>
            <a:r>
              <a:rPr lang="zh-CN" altLang="en-US" dirty="0">
                <a:solidFill>
                  <a:srgbClr val="0033CC"/>
                </a:solidFill>
                <a:sym typeface="Symbol" pitchFamily="18" charset="2"/>
              </a:rPr>
              <a:t>为真，则</a:t>
            </a:r>
            <a:r>
              <a:rPr lang="en-US" altLang="zh-CN" dirty="0">
                <a:solidFill>
                  <a:srgbClr val="0033CC"/>
                </a:solidFill>
                <a:sym typeface="Symbol" pitchFamily="18" charset="2"/>
              </a:rPr>
              <a:t>Q</a:t>
            </a:r>
            <a:r>
              <a:rPr lang="zh-CN" altLang="en-US" dirty="0">
                <a:solidFill>
                  <a:srgbClr val="0033CC"/>
                </a:solidFill>
                <a:sym typeface="Symbol" pitchFamily="18" charset="2"/>
              </a:rPr>
              <a:t>为假；</a:t>
            </a:r>
            <a:endParaRPr lang="en-US" altLang="zh-CN" dirty="0">
              <a:solidFill>
                <a:srgbClr val="0033CC"/>
              </a:solidFill>
              <a:sym typeface="Symbol" pitchFamily="18" charset="2"/>
            </a:endParaRPr>
          </a:p>
          <a:p>
            <a:pPr marL="712787" lvl="1" indent="0">
              <a:spcBef>
                <a:spcPts val="600"/>
              </a:spcBef>
              <a:spcAft>
                <a:spcPts val="1800"/>
              </a:spcAft>
              <a:buNone/>
            </a:pPr>
            <a:r>
              <a:rPr lang="zh-CN" altLang="en-US" dirty="0">
                <a:solidFill>
                  <a:srgbClr val="0033CC"/>
                </a:solidFill>
                <a:sym typeface="Symbol" pitchFamily="18" charset="2"/>
              </a:rPr>
              <a:t>由于</a:t>
            </a:r>
            <a:r>
              <a:rPr lang="en-US" altLang="zh-CN" dirty="0"/>
              <a:t>(</a:t>
            </a:r>
            <a:r>
              <a:rPr lang="en-US" altLang="zh-CN" dirty="0">
                <a:solidFill>
                  <a:srgbClr val="0033CC"/>
                </a:solidFill>
                <a:sym typeface="Symbol" pitchFamily="18" charset="2"/>
              </a:rPr>
              <a:t>P</a:t>
            </a:r>
            <a:r>
              <a:rPr lang="en-US" altLang="zh-CN" dirty="0">
                <a:sym typeface="Symbol" pitchFamily="18" charset="2"/>
              </a:rPr>
              <a:t></a:t>
            </a:r>
            <a:r>
              <a:rPr lang="en-US" altLang="zh-CN" dirty="0">
                <a:solidFill>
                  <a:srgbClr val="0033CC"/>
                </a:solidFill>
                <a:sym typeface="Symbol" pitchFamily="18" charset="2"/>
              </a:rPr>
              <a:t>Q)</a:t>
            </a:r>
            <a:r>
              <a:rPr lang="zh-CN" altLang="en-US" dirty="0">
                <a:solidFill>
                  <a:srgbClr val="0033CC"/>
                </a:solidFill>
                <a:sym typeface="Symbol" pitchFamily="18" charset="2"/>
              </a:rPr>
              <a:t>为真，若</a:t>
            </a:r>
            <a:r>
              <a:rPr lang="en-US" altLang="zh-CN" dirty="0">
                <a:solidFill>
                  <a:srgbClr val="0033CC"/>
                </a:solidFill>
                <a:sym typeface="Symbol" pitchFamily="18" charset="2"/>
              </a:rPr>
              <a:t>Q</a:t>
            </a:r>
            <a:r>
              <a:rPr lang="zh-CN" altLang="en-US" dirty="0">
                <a:solidFill>
                  <a:srgbClr val="0033CC"/>
                </a:solidFill>
                <a:sym typeface="Symbol" pitchFamily="18" charset="2"/>
              </a:rPr>
              <a:t>为假，则</a:t>
            </a:r>
            <a:r>
              <a:rPr lang="en-US" altLang="zh-CN" dirty="0">
                <a:solidFill>
                  <a:srgbClr val="0033CC"/>
                </a:solidFill>
                <a:sym typeface="Symbol" pitchFamily="18" charset="2"/>
              </a:rPr>
              <a:t>P</a:t>
            </a:r>
            <a:r>
              <a:rPr lang="zh-CN" altLang="en-US" dirty="0">
                <a:solidFill>
                  <a:srgbClr val="0033CC"/>
                </a:solidFill>
                <a:sym typeface="Symbol" pitchFamily="18" charset="2"/>
              </a:rPr>
              <a:t>为假，所以</a:t>
            </a:r>
            <a:r>
              <a:rPr lang="zh-CN" altLang="en-US" dirty="0">
                <a:sym typeface="Symbol" pitchFamily="18" charset="2"/>
              </a:rPr>
              <a:t></a:t>
            </a:r>
            <a:r>
              <a:rPr lang="en-US" altLang="zh-CN" dirty="0">
                <a:solidFill>
                  <a:srgbClr val="0033CC"/>
                </a:solidFill>
                <a:sym typeface="Symbol" pitchFamily="18" charset="2"/>
              </a:rPr>
              <a:t>P</a:t>
            </a:r>
            <a:r>
              <a:rPr lang="zh-CN" altLang="en-US" dirty="0">
                <a:solidFill>
                  <a:srgbClr val="0033CC"/>
                </a:solidFill>
                <a:sym typeface="Symbol" pitchFamily="18" charset="2"/>
              </a:rPr>
              <a:t>为真。</a:t>
            </a:r>
            <a:endParaRPr lang="en-US" altLang="zh-CN" dirty="0">
              <a:solidFill>
                <a:srgbClr val="0033CC"/>
              </a:solidFill>
              <a:sym typeface="Symbol" pitchFamily="18" charset="2"/>
            </a:endParaRPr>
          </a:p>
          <a:p>
            <a:pPr>
              <a:spcBef>
                <a:spcPts val="600"/>
              </a:spcBef>
            </a:pPr>
            <a:r>
              <a:rPr lang="en-US" altLang="zh-CN" dirty="0">
                <a:solidFill>
                  <a:srgbClr val="FF0000"/>
                </a:solidFill>
                <a:sym typeface="Symbol" pitchFamily="18" charset="2"/>
              </a:rPr>
              <a:t></a:t>
            </a:r>
            <a:r>
              <a:rPr lang="zh-CN" altLang="en-US" dirty="0">
                <a:solidFill>
                  <a:srgbClr val="FF0000"/>
                </a:solidFill>
                <a:sym typeface="Symbol" pitchFamily="18" charset="2"/>
              </a:rPr>
              <a:t>和</a:t>
            </a:r>
            <a:r>
              <a:rPr lang="en-US" altLang="zh-CN" dirty="0">
                <a:solidFill>
                  <a:srgbClr val="FF0000"/>
                </a:solidFill>
                <a:sym typeface="Symbol" pitchFamily="18" charset="2"/>
              </a:rPr>
              <a:t></a:t>
            </a:r>
            <a:r>
              <a:rPr lang="zh-CN" altLang="en-US" dirty="0">
                <a:solidFill>
                  <a:srgbClr val="FF0000"/>
                </a:solidFill>
                <a:sym typeface="Symbol" pitchFamily="18" charset="2"/>
              </a:rPr>
              <a:t>的关系</a:t>
            </a:r>
            <a:r>
              <a:rPr lang="zh-CN" altLang="en-US" dirty="0">
                <a:sym typeface="Symbol" pitchFamily="18" charset="2"/>
              </a:rPr>
              <a:t>类似和</a:t>
            </a:r>
            <a:r>
              <a:rPr lang="en-US" altLang="zh-CN" dirty="0">
                <a:sym typeface="Symbol" pitchFamily="18" charset="2"/>
              </a:rPr>
              <a:t></a:t>
            </a:r>
            <a:r>
              <a:rPr lang="zh-CN" altLang="en-US" dirty="0">
                <a:sym typeface="Symbol" pitchFamily="18" charset="2"/>
              </a:rPr>
              <a:t>的关系</a:t>
            </a:r>
            <a:endParaRPr lang="en-US" altLang="zh-CN" dirty="0">
              <a:sym typeface="Symbol" pitchFamily="18" charset="2"/>
            </a:endParaRPr>
          </a:p>
          <a:p>
            <a:pPr>
              <a:spcBef>
                <a:spcPts val="600"/>
              </a:spcBef>
            </a:pPr>
            <a:endParaRPr lang="en-US" altLang="zh-CN" dirty="0">
              <a:sym typeface="Symbol" pitchFamily="18" charset="2"/>
            </a:endParaRPr>
          </a:p>
          <a:p>
            <a:pPr>
              <a:spcBef>
                <a:spcPts val="600"/>
              </a:spcBef>
            </a:pPr>
            <a:endParaRPr lang="zh-CN" altLang="en-US" dirty="0"/>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20</a:t>
            </a:fld>
            <a:endParaRPr lang="en-US" altLang="zh-CN" dirty="0"/>
          </a:p>
        </p:txBody>
      </p:sp>
      <p:grpSp>
        <p:nvGrpSpPr>
          <p:cNvPr id="9" name="组合 8"/>
          <p:cNvGrpSpPr/>
          <p:nvPr/>
        </p:nvGrpSpPr>
        <p:grpSpPr>
          <a:xfrm>
            <a:off x="1558712" y="4503509"/>
            <a:ext cx="5852490" cy="1064465"/>
            <a:chOff x="1558712" y="4503509"/>
            <a:chExt cx="5852490" cy="1064465"/>
          </a:xfrm>
        </p:grpSpPr>
        <p:cxnSp>
          <p:nvCxnSpPr>
            <p:cNvPr id="6" name="直接连接符 5"/>
            <p:cNvCxnSpPr/>
            <p:nvPr/>
          </p:nvCxnSpPr>
          <p:spPr bwMode="auto">
            <a:xfrm>
              <a:off x="1558712" y="4503509"/>
              <a:ext cx="1944216" cy="0"/>
            </a:xfrm>
            <a:prstGeom prst="line">
              <a:avLst/>
            </a:prstGeom>
            <a:noFill/>
            <a:ln w="28575" cap="flat" cmpd="sng" algn="ctr">
              <a:solidFill>
                <a:srgbClr val="FF0000"/>
              </a:solidFill>
              <a:prstDash val="solid"/>
              <a:round/>
              <a:headEnd type="none" w="med" len="med"/>
              <a:tailEnd type="none" w="med" len="med"/>
            </a:ln>
            <a:effectLst/>
          </p:spPr>
        </p:cxnSp>
        <p:cxnSp>
          <p:nvCxnSpPr>
            <p:cNvPr id="7" name="直接连接符 6"/>
            <p:cNvCxnSpPr/>
            <p:nvPr/>
          </p:nvCxnSpPr>
          <p:spPr bwMode="auto">
            <a:xfrm>
              <a:off x="6583202" y="5567974"/>
              <a:ext cx="828000" cy="0"/>
            </a:xfrm>
            <a:prstGeom prst="line">
              <a:avLst/>
            </a:prstGeom>
            <a:noFill/>
            <a:ln w="28575" cap="flat" cmpd="sng" algn="ctr">
              <a:solidFill>
                <a:srgbClr val="FF0000"/>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lide(from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永真蕴含式（续）</a:t>
            </a:r>
          </a:p>
        </p:txBody>
      </p:sp>
      <p:sp>
        <p:nvSpPr>
          <p:cNvPr id="3" name="内容占位符 2"/>
          <p:cNvSpPr>
            <a:spLocks noGrp="1"/>
          </p:cNvSpPr>
          <p:nvPr>
            <p:ph idx="1"/>
          </p:nvPr>
        </p:nvSpPr>
        <p:spPr>
          <a:xfrm>
            <a:off x="467544" y="1412776"/>
            <a:ext cx="8208912" cy="4824536"/>
          </a:xfrm>
        </p:spPr>
        <p:txBody>
          <a:bodyPr/>
          <a:lstStyle/>
          <a:p>
            <a:pPr marL="457200" indent="-457200">
              <a:buSzPct val="100000"/>
              <a:buFont typeface="+mj-lt"/>
              <a:buAutoNum type="arabicPeriod"/>
            </a:pPr>
            <a:r>
              <a:rPr lang="en-US" altLang="zh-CN"/>
              <a:t>P</a:t>
            </a:r>
            <a:r>
              <a:rPr lang="en-US" altLang="zh-CN">
                <a:sym typeface="Symbol" pitchFamily="18" charset="2"/>
              </a:rPr>
              <a:t></a:t>
            </a:r>
            <a:r>
              <a:rPr lang="en-US" altLang="zh-CN"/>
              <a:t>P</a:t>
            </a:r>
            <a:r>
              <a:rPr lang="el-GR" altLang="zh-CN"/>
              <a:t>∨</a:t>
            </a:r>
            <a:r>
              <a:rPr lang="en-US" altLang="zh-CN"/>
              <a:t>Q</a:t>
            </a:r>
            <a:endParaRPr lang="en-US" altLang="zh-CN" dirty="0"/>
          </a:p>
          <a:p>
            <a:pPr marL="457200" indent="-457200">
              <a:buSzPct val="100000"/>
              <a:buFont typeface="+mj-lt"/>
              <a:buAutoNum type="arabicPeriod"/>
            </a:pPr>
            <a:r>
              <a:rPr lang="en-US" altLang="zh-CN"/>
              <a:t>P</a:t>
            </a:r>
            <a:r>
              <a:rPr lang="el-GR" altLang="zh-CN"/>
              <a:t>∧</a:t>
            </a:r>
            <a:r>
              <a:rPr lang="en-US" altLang="zh-CN"/>
              <a:t>Q</a:t>
            </a:r>
            <a:r>
              <a:rPr lang="en-US" altLang="zh-CN">
                <a:sym typeface="Symbol" pitchFamily="18" charset="2"/>
              </a:rPr>
              <a:t></a:t>
            </a:r>
            <a:r>
              <a:rPr lang="en-US" altLang="zh-CN" dirty="0"/>
              <a:t>P</a:t>
            </a:r>
          </a:p>
          <a:p>
            <a:pPr marL="457200" indent="-457200">
              <a:buSzPct val="100000"/>
              <a:buFont typeface="+mj-lt"/>
              <a:buAutoNum type="arabicPeriod"/>
            </a:pPr>
            <a:r>
              <a:rPr lang="en-US" altLang="zh-CN"/>
              <a:t>P</a:t>
            </a:r>
            <a:r>
              <a:rPr lang="el-GR" altLang="zh-CN" dirty="0"/>
              <a:t>∧</a:t>
            </a:r>
            <a:r>
              <a:rPr lang="en-US" altLang="zh-CN" dirty="0"/>
              <a:t>(P</a:t>
            </a:r>
            <a:r>
              <a:rPr lang="en-US" altLang="zh-CN">
                <a:sym typeface="Symbol" pitchFamily="18" charset="2"/>
              </a:rPr>
              <a:t></a:t>
            </a:r>
            <a:r>
              <a:rPr lang="en-US" altLang="zh-CN"/>
              <a:t>Q)</a:t>
            </a:r>
            <a:r>
              <a:rPr lang="en-US" altLang="zh-CN" dirty="0">
                <a:sym typeface="Symbol" pitchFamily="18" charset="2"/>
              </a:rPr>
              <a:t></a:t>
            </a:r>
            <a:r>
              <a:rPr lang="en-US" altLang="zh-CN" dirty="0"/>
              <a:t>Q</a:t>
            </a:r>
          </a:p>
          <a:p>
            <a:pPr marL="457200" indent="-457200">
              <a:buSzPct val="100000"/>
              <a:buFont typeface="+mj-lt"/>
              <a:buAutoNum type="arabicPeriod"/>
            </a:pPr>
            <a:r>
              <a:rPr lang="en-US" altLang="zh-CN"/>
              <a:t>(</a:t>
            </a:r>
            <a:r>
              <a:rPr lang="en-US" altLang="zh-CN" dirty="0"/>
              <a:t>P</a:t>
            </a:r>
            <a:r>
              <a:rPr lang="en-US" altLang="zh-CN" dirty="0">
                <a:sym typeface="Symbol" pitchFamily="18" charset="2"/>
              </a:rPr>
              <a:t></a:t>
            </a:r>
            <a:r>
              <a:rPr lang="en-US" altLang="zh-CN" dirty="0"/>
              <a:t>Q)</a:t>
            </a:r>
            <a:r>
              <a:rPr lang="el-GR" altLang="zh-CN"/>
              <a:t>∧</a:t>
            </a:r>
            <a:r>
              <a:rPr lang="zh-CN" altLang="en-US">
                <a:sym typeface="Symbol" pitchFamily="18" charset="2"/>
              </a:rPr>
              <a:t></a:t>
            </a:r>
            <a:r>
              <a:rPr lang="en-US" altLang="zh-CN"/>
              <a:t>Q</a:t>
            </a:r>
            <a:r>
              <a:rPr lang="en-US" altLang="zh-CN">
                <a:sym typeface="Symbol" pitchFamily="18" charset="2"/>
              </a:rPr>
              <a:t></a:t>
            </a:r>
            <a:r>
              <a:rPr lang="zh-CN" altLang="en-US">
                <a:sym typeface="Symbol" pitchFamily="18" charset="2"/>
              </a:rPr>
              <a:t></a:t>
            </a:r>
            <a:r>
              <a:rPr lang="en-US" altLang="zh-CN">
                <a:sym typeface="Symbol" pitchFamily="18" charset="2"/>
              </a:rPr>
              <a:t>P</a:t>
            </a:r>
            <a:endParaRPr lang="en-US" altLang="zh-CN" dirty="0"/>
          </a:p>
          <a:p>
            <a:pPr marL="457200" indent="-457200">
              <a:buSzPct val="100000"/>
              <a:buFont typeface="+mj-lt"/>
              <a:buAutoNum type="arabicPeriod"/>
            </a:pPr>
            <a:r>
              <a:rPr lang="zh-CN" altLang="en-US">
                <a:sym typeface="Symbol" pitchFamily="18" charset="2"/>
              </a:rPr>
              <a:t></a:t>
            </a:r>
            <a:r>
              <a:rPr lang="en-US" altLang="zh-CN" dirty="0"/>
              <a:t>P</a:t>
            </a:r>
            <a:r>
              <a:rPr lang="el-GR" altLang="zh-CN" dirty="0"/>
              <a:t>∧</a:t>
            </a:r>
            <a:r>
              <a:rPr lang="en-US" altLang="zh-CN" dirty="0"/>
              <a:t>(P</a:t>
            </a:r>
            <a:r>
              <a:rPr lang="el-GR" altLang="zh-CN"/>
              <a:t>∨</a:t>
            </a:r>
            <a:r>
              <a:rPr lang="en-US" altLang="zh-CN"/>
              <a:t>Q)</a:t>
            </a:r>
            <a:r>
              <a:rPr lang="en-US" altLang="zh-CN" dirty="0">
                <a:sym typeface="Symbol" pitchFamily="18" charset="2"/>
              </a:rPr>
              <a:t></a:t>
            </a:r>
            <a:r>
              <a:rPr lang="en-US" altLang="zh-CN" dirty="0"/>
              <a:t>Q</a:t>
            </a:r>
          </a:p>
          <a:p>
            <a:pPr marL="457200" indent="-457200">
              <a:buSzPct val="100000"/>
              <a:buFont typeface="+mj-lt"/>
              <a:buAutoNum type="arabicPeriod"/>
            </a:pPr>
            <a:r>
              <a:rPr lang="en-US" altLang="zh-CN"/>
              <a:t>(</a:t>
            </a:r>
            <a:r>
              <a:rPr lang="en-US" altLang="zh-CN" dirty="0"/>
              <a:t>P</a:t>
            </a:r>
            <a:r>
              <a:rPr lang="en-US" altLang="zh-CN" dirty="0">
                <a:sym typeface="Symbol" pitchFamily="18" charset="2"/>
              </a:rPr>
              <a:t></a:t>
            </a:r>
            <a:r>
              <a:rPr lang="en-US" altLang="zh-CN" dirty="0"/>
              <a:t>Q)</a:t>
            </a:r>
            <a:r>
              <a:rPr lang="el-GR" altLang="zh-CN" dirty="0"/>
              <a:t>∧</a:t>
            </a:r>
            <a:r>
              <a:rPr lang="en-US" altLang="zh-CN" dirty="0"/>
              <a:t>(Q</a:t>
            </a:r>
            <a:r>
              <a:rPr lang="en-US" altLang="zh-CN">
                <a:sym typeface="Symbol" pitchFamily="18" charset="2"/>
              </a:rPr>
              <a:t></a:t>
            </a:r>
            <a:r>
              <a:rPr lang="en-US" altLang="zh-CN"/>
              <a:t>R)</a:t>
            </a:r>
            <a:r>
              <a:rPr lang="en-US" altLang="zh-CN">
                <a:sym typeface="Symbol" pitchFamily="18" charset="2"/>
              </a:rPr>
              <a:t></a:t>
            </a:r>
            <a:r>
              <a:rPr lang="en-US" altLang="zh-CN"/>
              <a:t>P</a:t>
            </a:r>
            <a:r>
              <a:rPr lang="en-US" altLang="zh-CN">
                <a:sym typeface="Symbol" pitchFamily="18" charset="2"/>
              </a:rPr>
              <a:t></a:t>
            </a:r>
            <a:r>
              <a:rPr lang="en-US" altLang="zh-CN"/>
              <a:t>R</a:t>
            </a:r>
            <a:endParaRPr lang="en-US" altLang="zh-CN" dirty="0"/>
          </a:p>
          <a:p>
            <a:pPr marL="457200" indent="-457200">
              <a:buSzPct val="100000"/>
              <a:buFont typeface="+mj-lt"/>
              <a:buAutoNum type="arabicPeriod"/>
            </a:pPr>
            <a:r>
              <a:rPr lang="en-US" altLang="zh-CN"/>
              <a:t>P</a:t>
            </a:r>
            <a:r>
              <a:rPr lang="en-US" altLang="zh-CN">
                <a:sym typeface="Symbol" pitchFamily="18" charset="2"/>
              </a:rPr>
              <a:t></a:t>
            </a:r>
            <a:r>
              <a:rPr lang="en-US" altLang="zh-CN"/>
              <a:t>Q</a:t>
            </a:r>
            <a:r>
              <a:rPr lang="en-US" altLang="zh-CN">
                <a:sym typeface="Symbol" pitchFamily="18" charset="2"/>
              </a:rPr>
              <a:t>(</a:t>
            </a:r>
            <a:r>
              <a:rPr lang="en-US" altLang="zh-CN" dirty="0"/>
              <a:t>Q</a:t>
            </a:r>
            <a:r>
              <a:rPr lang="en-US" altLang="zh-CN" dirty="0">
                <a:sym typeface="Symbol" pitchFamily="18" charset="2"/>
              </a:rPr>
              <a:t></a:t>
            </a:r>
            <a:r>
              <a:rPr lang="en-US" altLang="zh-CN" dirty="0"/>
              <a:t>R)</a:t>
            </a:r>
            <a:r>
              <a:rPr lang="en-US" altLang="zh-CN" dirty="0">
                <a:sym typeface="Symbol" pitchFamily="18" charset="2"/>
              </a:rPr>
              <a:t>(</a:t>
            </a:r>
            <a:r>
              <a:rPr lang="en-US" altLang="zh-CN" dirty="0"/>
              <a:t>P</a:t>
            </a:r>
            <a:r>
              <a:rPr lang="en-US" altLang="zh-CN">
                <a:sym typeface="Symbol" pitchFamily="18" charset="2"/>
              </a:rPr>
              <a:t></a:t>
            </a:r>
            <a:r>
              <a:rPr lang="en-US" altLang="zh-CN"/>
              <a:t>R)</a:t>
            </a:r>
            <a:endParaRPr lang="en-US" altLang="zh-CN" dirty="0"/>
          </a:p>
          <a:p>
            <a:pPr marL="457200" indent="-457200">
              <a:buSzPct val="100000"/>
              <a:buFont typeface="+mj-lt"/>
              <a:buAutoNum type="arabicPeriod"/>
            </a:pPr>
            <a:r>
              <a:rPr lang="en-US" altLang="zh-CN"/>
              <a:t>(</a:t>
            </a:r>
            <a:r>
              <a:rPr lang="en-US" altLang="zh-CN" dirty="0"/>
              <a:t>P</a:t>
            </a:r>
            <a:r>
              <a:rPr lang="en-US" altLang="zh-CN" dirty="0">
                <a:sym typeface="Symbol" pitchFamily="18" charset="2"/>
              </a:rPr>
              <a:t></a:t>
            </a:r>
            <a:r>
              <a:rPr lang="en-US" altLang="zh-CN" dirty="0"/>
              <a:t>Q)</a:t>
            </a:r>
            <a:r>
              <a:rPr lang="el-GR" altLang="zh-CN" dirty="0"/>
              <a:t>∧</a:t>
            </a:r>
            <a:r>
              <a:rPr lang="en-US" altLang="zh-CN" dirty="0"/>
              <a:t>(R</a:t>
            </a:r>
            <a:r>
              <a:rPr lang="en-US" altLang="zh-CN">
                <a:sym typeface="Symbol" pitchFamily="18" charset="2"/>
              </a:rPr>
              <a:t></a:t>
            </a:r>
            <a:r>
              <a:rPr lang="en-US" altLang="zh-CN"/>
              <a:t>S)</a:t>
            </a:r>
            <a:r>
              <a:rPr lang="en-US" altLang="zh-CN" dirty="0">
                <a:sym typeface="Symbol" pitchFamily="18" charset="2"/>
              </a:rPr>
              <a:t>(</a:t>
            </a:r>
            <a:r>
              <a:rPr lang="en-US" altLang="zh-CN" dirty="0"/>
              <a:t>P</a:t>
            </a:r>
            <a:r>
              <a:rPr lang="el-GR" altLang="zh-CN"/>
              <a:t>∧</a:t>
            </a:r>
            <a:r>
              <a:rPr lang="en-US" altLang="zh-CN"/>
              <a:t>R)</a:t>
            </a:r>
            <a:r>
              <a:rPr lang="en-US" altLang="zh-CN">
                <a:sym typeface="Symbol" pitchFamily="18" charset="2"/>
              </a:rPr>
              <a:t>(</a:t>
            </a:r>
            <a:r>
              <a:rPr lang="en-US" altLang="zh-CN"/>
              <a:t>Q</a:t>
            </a:r>
            <a:r>
              <a:rPr lang="el-GR" altLang="zh-CN" dirty="0"/>
              <a:t>∧</a:t>
            </a:r>
            <a:r>
              <a:rPr lang="en-US" altLang="zh-CN" dirty="0"/>
              <a:t>S)</a:t>
            </a:r>
          </a:p>
          <a:p>
            <a:pPr marL="457200" indent="-457200">
              <a:buSzPct val="100000"/>
              <a:buFont typeface="+mj-lt"/>
              <a:buAutoNum type="arabicPeriod"/>
            </a:pPr>
            <a:r>
              <a:rPr lang="en-US" altLang="zh-CN"/>
              <a:t>(</a:t>
            </a:r>
            <a:r>
              <a:rPr lang="en-US" altLang="zh-CN" dirty="0"/>
              <a:t>P</a:t>
            </a:r>
            <a:r>
              <a:rPr lang="zh-CN" altLang="en-US" dirty="0">
                <a:sym typeface="Symbol" pitchFamily="18" charset="2"/>
              </a:rPr>
              <a:t></a:t>
            </a:r>
            <a:r>
              <a:rPr lang="en-US" altLang="zh-CN" dirty="0"/>
              <a:t>Q)</a:t>
            </a:r>
            <a:r>
              <a:rPr lang="el-GR" altLang="zh-CN" dirty="0"/>
              <a:t>∧</a:t>
            </a:r>
            <a:r>
              <a:rPr lang="en-US" altLang="zh-CN" dirty="0"/>
              <a:t>(Q</a:t>
            </a:r>
            <a:r>
              <a:rPr lang="zh-CN" altLang="en-US">
                <a:sym typeface="Symbol" pitchFamily="18" charset="2"/>
              </a:rPr>
              <a:t></a:t>
            </a:r>
            <a:r>
              <a:rPr lang="en-US" altLang="zh-CN"/>
              <a:t>R)</a:t>
            </a:r>
            <a:r>
              <a:rPr lang="en-US" altLang="zh-CN">
                <a:sym typeface="Symbol" pitchFamily="18" charset="2"/>
              </a:rPr>
              <a:t></a:t>
            </a:r>
            <a:r>
              <a:rPr lang="en-US" altLang="zh-CN"/>
              <a:t>P</a:t>
            </a:r>
            <a:r>
              <a:rPr lang="zh-CN" altLang="en-US">
                <a:sym typeface="Symbol" pitchFamily="18" charset="2"/>
              </a:rPr>
              <a:t></a:t>
            </a:r>
            <a:r>
              <a:rPr lang="en-US" altLang="zh-CN"/>
              <a:t>R</a:t>
            </a:r>
            <a:endParaRPr lang="zh-CN" altLang="en-US" dirty="0"/>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21</a:t>
            </a:fld>
            <a:endParaRPr lang="en-US" altLang="zh-CN" dirty="0"/>
          </a:p>
        </p:txBody>
      </p:sp>
      <p:grpSp>
        <p:nvGrpSpPr>
          <p:cNvPr id="5" name="组合 4"/>
          <p:cNvGrpSpPr/>
          <p:nvPr/>
        </p:nvGrpSpPr>
        <p:grpSpPr>
          <a:xfrm>
            <a:off x="6588224" y="1844824"/>
            <a:ext cx="1353142" cy="1332966"/>
            <a:chOff x="30163" y="2300288"/>
            <a:chExt cx="1353142" cy="1332966"/>
          </a:xfrm>
        </p:grpSpPr>
        <p:pic>
          <p:nvPicPr>
            <p:cNvPr id="6" name="Picture 5"/>
            <p:cNvPicPr>
              <a:picLocks noChangeAspect="1" noChangeArrowheads="1"/>
            </p:cNvPicPr>
            <p:nvPr/>
          </p:nvPicPr>
          <p:blipFill>
            <a:blip r:embed="rId2" cstate="print"/>
            <a:srcRect/>
            <a:stretch>
              <a:fillRect/>
            </a:stretch>
          </p:blipFill>
          <p:spPr bwMode="auto">
            <a:xfrm>
              <a:off x="30163" y="2300288"/>
              <a:ext cx="1268412" cy="973137"/>
            </a:xfrm>
            <a:prstGeom prst="rect">
              <a:avLst/>
            </a:prstGeom>
            <a:noFill/>
            <a:ln w="9525">
              <a:noFill/>
              <a:miter lim="800000"/>
              <a:headEnd/>
              <a:tailEnd/>
            </a:ln>
          </p:spPr>
        </p:pic>
        <p:sp>
          <p:nvSpPr>
            <p:cNvPr id="7" name="矩形 6"/>
            <p:cNvSpPr/>
            <p:nvPr/>
          </p:nvSpPr>
          <p:spPr>
            <a:xfrm>
              <a:off x="55950" y="3255882"/>
              <a:ext cx="1327355" cy="377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C0099"/>
                  </a:solidFill>
                  <a:latin typeface="楷体" pitchFamily="49" charset="-122"/>
                  <a:ea typeface="楷体" pitchFamily="49" charset="-122"/>
                </a:rPr>
                <a:t>第</a:t>
              </a:r>
              <a:r>
                <a:rPr lang="en-US" altLang="zh-CN" sz="2400" dirty="0">
                  <a:solidFill>
                    <a:srgbClr val="CC0099"/>
                  </a:solidFill>
                  <a:latin typeface="楷体" pitchFamily="49" charset="-122"/>
                  <a:ea typeface="楷体" pitchFamily="49" charset="-122"/>
                </a:rPr>
                <a:t>10</a:t>
              </a:r>
              <a:r>
                <a:rPr lang="zh-CN" altLang="en-US" sz="2400"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644008" y="4653112"/>
            <a:ext cx="2376264" cy="864120"/>
            <a:chOff x="4644008" y="4653112"/>
            <a:chExt cx="2376264" cy="864120"/>
          </a:xfrm>
        </p:grpSpPr>
        <p:cxnSp>
          <p:nvCxnSpPr>
            <p:cNvPr id="13" name="直接连接符 12"/>
            <p:cNvCxnSpPr/>
            <p:nvPr/>
          </p:nvCxnSpPr>
          <p:spPr bwMode="auto">
            <a:xfrm>
              <a:off x="4644008" y="4653112"/>
              <a:ext cx="132" cy="864120"/>
            </a:xfrm>
            <a:prstGeom prst="line">
              <a:avLst/>
            </a:prstGeom>
            <a:noFill/>
            <a:ln w="9525" cap="flat" cmpd="sng" algn="ctr">
              <a:solidFill>
                <a:schemeClr val="bg1"/>
              </a:solidFill>
              <a:prstDash val="dash"/>
              <a:round/>
              <a:headEnd type="none" w="med" len="med"/>
              <a:tailEnd type="none" w="med" len="med"/>
            </a:ln>
            <a:effectLst/>
          </p:spPr>
        </p:cxnSp>
        <p:cxnSp>
          <p:nvCxnSpPr>
            <p:cNvPr id="14" name="直接连接符 13"/>
            <p:cNvCxnSpPr/>
            <p:nvPr/>
          </p:nvCxnSpPr>
          <p:spPr bwMode="auto">
            <a:xfrm>
              <a:off x="7020140" y="4653112"/>
              <a:ext cx="132" cy="864120"/>
            </a:xfrm>
            <a:prstGeom prst="line">
              <a:avLst/>
            </a:prstGeom>
            <a:noFill/>
            <a:ln w="9525" cap="flat" cmpd="sng" algn="ctr">
              <a:solidFill>
                <a:schemeClr val="bg1"/>
              </a:solidFill>
              <a:prstDash val="dash"/>
              <a:round/>
              <a:headEnd type="none" w="med" len="med"/>
              <a:tailEnd type="none" w="med" len="med"/>
            </a:ln>
            <a:effectLst/>
          </p:spPr>
        </p:cxnSp>
      </p:grpSp>
      <p:sp>
        <p:nvSpPr>
          <p:cNvPr id="2" name="标题 1"/>
          <p:cNvSpPr>
            <a:spLocks noGrp="1"/>
          </p:cNvSpPr>
          <p:nvPr>
            <p:ph type="title"/>
          </p:nvPr>
        </p:nvSpPr>
        <p:spPr/>
        <p:txBody>
          <a:bodyPr/>
          <a:lstStyle/>
          <a:p>
            <a:r>
              <a:rPr lang="zh-CN" altLang="en-US"/>
              <a:t>图示助理解</a:t>
            </a:r>
            <a:endParaRPr lang="zh-CN" altLang="en-US" dirty="0"/>
          </a:p>
        </p:txBody>
      </p:sp>
      <p:sp>
        <p:nvSpPr>
          <p:cNvPr id="3" name="内容占位符 2"/>
          <p:cNvSpPr>
            <a:spLocks noGrp="1"/>
          </p:cNvSpPr>
          <p:nvPr>
            <p:ph idx="1"/>
          </p:nvPr>
        </p:nvSpPr>
        <p:spPr>
          <a:xfrm>
            <a:off x="971600" y="1628800"/>
            <a:ext cx="1800200" cy="576064"/>
          </a:xfrm>
        </p:spPr>
        <p:txBody>
          <a:bodyPr/>
          <a:lstStyle/>
          <a:p>
            <a:r>
              <a:rPr lang="en-US" altLang="zh-CN" sz="2800" dirty="0"/>
              <a:t>A</a:t>
            </a:r>
            <a:r>
              <a:rPr lang="en-US" altLang="zh-CN" sz="2800" dirty="0">
                <a:sym typeface="Symbol" pitchFamily="18" charset="2"/>
              </a:rPr>
              <a:t>B</a:t>
            </a:r>
            <a:endParaRPr lang="zh-CN" altLang="en-US" sz="2800" dirty="0"/>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22</a:t>
            </a:fld>
            <a:endParaRPr lang="en-US" altLang="zh-CN" dirty="0"/>
          </a:p>
        </p:txBody>
      </p:sp>
      <p:grpSp>
        <p:nvGrpSpPr>
          <p:cNvPr id="7" name="组合 6"/>
          <p:cNvGrpSpPr/>
          <p:nvPr/>
        </p:nvGrpSpPr>
        <p:grpSpPr>
          <a:xfrm>
            <a:off x="4355976" y="1628800"/>
            <a:ext cx="2727920" cy="1935832"/>
            <a:chOff x="1115616" y="2708920"/>
            <a:chExt cx="2727920" cy="1935832"/>
          </a:xfrm>
        </p:grpSpPr>
        <p:sp>
          <p:nvSpPr>
            <p:cNvPr id="5" name="椭圆 4"/>
            <p:cNvSpPr/>
            <p:nvPr/>
          </p:nvSpPr>
          <p:spPr bwMode="auto">
            <a:xfrm>
              <a:off x="1259632" y="3068960"/>
              <a:ext cx="1728192" cy="1368152"/>
            </a:xfrm>
            <a:prstGeom prst="ellipse">
              <a:avLst/>
            </a:prstGeom>
            <a:noFill/>
            <a:ln w="28575" cap="flat" cmpd="sng" algn="ctr">
              <a:solidFill>
                <a:srgbClr val="FF9900"/>
              </a:solidFill>
              <a:prstDash val="solid"/>
              <a:round/>
              <a:headEnd type="none" w="med" len="med"/>
              <a:tailEnd type="triangle" w="med" len="med"/>
            </a:ln>
            <a:effectLst/>
          </p:spPr>
          <p:txBody>
            <a:bodyPr vert="horz" wrap="none" lIns="0" tIns="0" rIns="0" bIns="0" numCol="1" rtlCol="0" anchor="ctr" anchorCtr="1" compatLnSpc="1">
              <a:prstTxWarp prst="textNoShape">
                <a:avLst/>
              </a:prstTxWarp>
              <a:noAutofit/>
            </a:bodyPr>
            <a:lstStyle/>
            <a:p>
              <a:pPr marL="342900" marR="0" indent="-342900" algn="ctr" defTabSz="914400" rtl="0" eaLnBrk="1" fontAlgn="base" latinLnBrk="0" hangingPunct="1">
                <a:lnSpc>
                  <a:spcPct val="90000"/>
                </a:lnSpc>
                <a:spcBef>
                  <a:spcPct val="20000"/>
                </a:spcBef>
                <a:spcAft>
                  <a:spcPct val="0"/>
                </a:spcAft>
                <a:buClrTx/>
                <a:buSzTx/>
                <a:buFontTx/>
                <a:buNone/>
                <a:tabLst/>
              </a:pPr>
              <a:r>
                <a:rPr kumimoji="1" lang="en-US" altLang="zh-CN" sz="2400" b="0" i="0" u="none" strike="noStrike" cap="none" normalizeH="0" baseline="0" dirty="0">
                  <a:ln>
                    <a:noFill/>
                  </a:ln>
                  <a:solidFill>
                    <a:srgbClr val="FF0000"/>
                  </a:solidFill>
                  <a:effectLst/>
                  <a:latin typeface="楷体" pitchFamily="49" charset="-122"/>
                  <a:ea typeface="楷体" pitchFamily="49" charset="-122"/>
                </a:rPr>
                <a:t>A</a:t>
              </a:r>
              <a:endParaRPr kumimoji="1" lang="zh-CN" altLang="en-US" sz="2400" b="0" i="0" u="none" strike="noStrike" cap="none" normalizeH="0" baseline="0" dirty="0">
                <a:ln>
                  <a:noFill/>
                </a:ln>
                <a:solidFill>
                  <a:srgbClr val="FF0000"/>
                </a:solidFill>
                <a:effectLst/>
                <a:latin typeface="楷体" pitchFamily="49" charset="-122"/>
                <a:ea typeface="楷体" pitchFamily="49" charset="-122"/>
              </a:endParaRPr>
            </a:p>
          </p:txBody>
        </p:sp>
        <p:sp>
          <p:nvSpPr>
            <p:cNvPr id="6" name="椭圆 5"/>
            <p:cNvSpPr/>
            <p:nvPr/>
          </p:nvSpPr>
          <p:spPr bwMode="auto">
            <a:xfrm>
              <a:off x="1115616" y="2708920"/>
              <a:ext cx="2727920" cy="1935832"/>
            </a:xfrm>
            <a:prstGeom prst="ellipse">
              <a:avLst/>
            </a:prstGeom>
            <a:noFill/>
            <a:ln w="28575" cap="flat" cmpd="sng" algn="ctr">
              <a:solidFill>
                <a:srgbClr val="000066"/>
              </a:solidFill>
              <a:prstDash val="solid"/>
              <a:round/>
              <a:headEnd type="none" w="med" len="med"/>
              <a:tailEnd type="triangle" w="med" len="med"/>
            </a:ln>
            <a:effectLst/>
          </p:spPr>
          <p:txBody>
            <a:bodyPr vert="horz" wrap="none" lIns="0" tIns="0" rIns="0" bIns="0" numCol="1" rtlCol="0" anchor="ctr" anchorCtr="1" compatLnSpc="1">
              <a:prstTxWarp prst="textNoShape">
                <a:avLst/>
              </a:prstTxWarp>
              <a:noAutofit/>
            </a:bodyPr>
            <a:lstStyle/>
            <a:p>
              <a:pPr marL="342900" marR="0" indent="-342900" algn="r" defTabSz="914400" rtl="0" eaLnBrk="1" fontAlgn="base" latinLnBrk="0" hangingPunct="1">
                <a:lnSpc>
                  <a:spcPct val="90000"/>
                </a:lnSpc>
                <a:spcBef>
                  <a:spcPct val="20000"/>
                </a:spcBef>
                <a:spcAft>
                  <a:spcPct val="0"/>
                </a:spcAft>
                <a:buClrTx/>
                <a:buSzTx/>
                <a:buFontTx/>
                <a:buNone/>
                <a:tabLst/>
              </a:pPr>
              <a:r>
                <a:rPr kumimoji="1" lang="en-US" altLang="zh-CN" sz="2400" b="0" i="0" u="none" strike="noStrike" cap="none" normalizeH="0" baseline="0" dirty="0">
                  <a:ln>
                    <a:noFill/>
                  </a:ln>
                  <a:effectLst/>
                  <a:latin typeface="楷体" pitchFamily="49" charset="-122"/>
                  <a:ea typeface="楷体" pitchFamily="49" charset="-122"/>
                </a:rPr>
                <a:t>           B</a:t>
              </a:r>
              <a:endParaRPr kumimoji="1" lang="zh-CN" altLang="en-US" sz="2400" b="0" i="0" u="none" strike="noStrike" cap="none" normalizeH="0" baseline="0" dirty="0">
                <a:ln>
                  <a:noFill/>
                </a:ln>
                <a:effectLst/>
                <a:latin typeface="楷体" pitchFamily="49" charset="-122"/>
                <a:ea typeface="楷体" pitchFamily="49" charset="-122"/>
              </a:endParaRPr>
            </a:p>
          </p:txBody>
        </p:sp>
      </p:grpSp>
      <p:sp>
        <p:nvSpPr>
          <p:cNvPr id="8" name="椭圆 7"/>
          <p:cNvSpPr/>
          <p:nvPr/>
        </p:nvSpPr>
        <p:spPr bwMode="auto">
          <a:xfrm>
            <a:off x="4644008" y="4437064"/>
            <a:ext cx="2376264" cy="432096"/>
          </a:xfrm>
          <a:prstGeom prst="ellipse">
            <a:avLst/>
          </a:prstGeom>
          <a:noFill/>
          <a:ln w="28575" cap="flat" cmpd="sng" algn="ctr">
            <a:solidFill>
              <a:srgbClr val="FF9900"/>
            </a:solidFill>
            <a:prstDash val="solid"/>
            <a:round/>
            <a:headEnd type="none" w="med" len="med"/>
            <a:tailEnd type="triangle" w="med" len="med"/>
          </a:ln>
          <a:effectLst/>
        </p:spPr>
        <p:txBody>
          <a:bodyPr vert="horz" wrap="none" lIns="0" tIns="0" rIns="0" bIns="0" numCol="1" rtlCol="0" anchor="ctr" anchorCtr="1" compatLnSpc="1">
            <a:prstTxWarp prst="textNoShape">
              <a:avLst/>
            </a:prstTxWarp>
            <a:noAutofit/>
          </a:bodyPr>
          <a:lstStyle/>
          <a:p>
            <a:pPr marL="342900" marR="0" indent="-342900" algn="ctr" defTabSz="914400" rtl="0" eaLnBrk="1" fontAlgn="base" latinLnBrk="0" hangingPunct="1">
              <a:lnSpc>
                <a:spcPct val="90000"/>
              </a:lnSpc>
              <a:spcBef>
                <a:spcPct val="20000"/>
              </a:spcBef>
              <a:spcAft>
                <a:spcPct val="0"/>
              </a:spcAft>
              <a:buClrTx/>
              <a:buSzTx/>
              <a:buFontTx/>
              <a:buNone/>
              <a:tabLst/>
            </a:pPr>
            <a:r>
              <a:rPr kumimoji="1" lang="en-US" altLang="zh-CN" sz="2400" b="0" i="0" u="none" strike="noStrike" cap="none" normalizeH="0" baseline="0" dirty="0">
                <a:ln>
                  <a:noFill/>
                </a:ln>
                <a:solidFill>
                  <a:srgbClr val="FF0000"/>
                </a:solidFill>
                <a:effectLst/>
                <a:latin typeface="楷体" pitchFamily="49" charset="-122"/>
                <a:ea typeface="楷体" pitchFamily="49" charset="-122"/>
              </a:rPr>
              <a:t>A</a:t>
            </a:r>
            <a:endParaRPr kumimoji="1" lang="zh-CN" altLang="en-US" sz="2400" b="0" i="0" u="none" strike="noStrike" cap="none" normalizeH="0" baseline="0" dirty="0">
              <a:ln>
                <a:noFill/>
              </a:ln>
              <a:solidFill>
                <a:srgbClr val="FF0000"/>
              </a:solidFill>
              <a:effectLst/>
              <a:latin typeface="楷体" pitchFamily="49" charset="-122"/>
              <a:ea typeface="楷体" pitchFamily="49" charset="-122"/>
            </a:endParaRPr>
          </a:p>
        </p:txBody>
      </p:sp>
      <p:sp>
        <p:nvSpPr>
          <p:cNvPr id="11" name="椭圆 10"/>
          <p:cNvSpPr/>
          <p:nvPr/>
        </p:nvSpPr>
        <p:spPr bwMode="auto">
          <a:xfrm>
            <a:off x="4644140" y="5301208"/>
            <a:ext cx="2376000" cy="432048"/>
          </a:xfrm>
          <a:prstGeom prst="ellipse">
            <a:avLst/>
          </a:prstGeom>
          <a:noFill/>
          <a:ln w="28575" cap="flat" cmpd="sng" algn="ctr">
            <a:solidFill>
              <a:srgbClr val="000066"/>
            </a:solidFill>
            <a:prstDash val="solid"/>
            <a:round/>
            <a:headEnd type="none" w="med" len="med"/>
            <a:tailEnd type="triangle" w="med" len="med"/>
          </a:ln>
          <a:effectLst/>
        </p:spPr>
        <p:txBody>
          <a:bodyPr vert="horz" wrap="none" lIns="0" tIns="0" rIns="0" bIns="0" numCol="1" rtlCol="0" anchor="ctr" anchorCtr="1" compatLnSpc="1">
            <a:prstTxWarp prst="textNoShape">
              <a:avLst/>
            </a:prstTxWarp>
            <a:noAutofit/>
          </a:bodyPr>
          <a:lstStyle/>
          <a:p>
            <a:pPr marL="342900" marR="0" indent="-342900" algn="ctr" defTabSz="914400" rtl="0" eaLnBrk="1" fontAlgn="base" latinLnBrk="0" hangingPunct="1">
              <a:lnSpc>
                <a:spcPct val="90000"/>
              </a:lnSpc>
              <a:spcBef>
                <a:spcPct val="20000"/>
              </a:spcBef>
              <a:spcAft>
                <a:spcPct val="0"/>
              </a:spcAft>
              <a:buClrTx/>
              <a:buSzTx/>
              <a:buFontTx/>
              <a:buNone/>
              <a:tabLst/>
            </a:pPr>
            <a:r>
              <a:rPr kumimoji="1" lang="en-US" altLang="zh-CN" sz="2400" b="0" i="0" u="none" strike="noStrike" cap="none" normalizeH="0" baseline="0" dirty="0">
                <a:ln>
                  <a:noFill/>
                </a:ln>
                <a:solidFill>
                  <a:srgbClr val="FF0000"/>
                </a:solidFill>
                <a:effectLst/>
                <a:latin typeface="楷体" pitchFamily="49" charset="-122"/>
                <a:ea typeface="楷体" pitchFamily="49" charset="-122"/>
              </a:rPr>
              <a:t>B</a:t>
            </a:r>
            <a:endParaRPr kumimoji="1" lang="zh-CN" altLang="en-US" sz="2400" b="0" i="0" u="none" strike="noStrike" cap="none" normalizeH="0" baseline="0" dirty="0">
              <a:ln>
                <a:noFill/>
              </a:ln>
              <a:solidFill>
                <a:srgbClr val="FF0000"/>
              </a:solidFill>
              <a:effectLst/>
              <a:latin typeface="楷体" pitchFamily="49" charset="-122"/>
              <a:ea typeface="楷体" pitchFamily="49" charset="-122"/>
            </a:endParaRPr>
          </a:p>
        </p:txBody>
      </p:sp>
      <p:sp>
        <p:nvSpPr>
          <p:cNvPr id="16" name="内容占位符 2"/>
          <p:cNvSpPr txBox="1">
            <a:spLocks/>
          </p:cNvSpPr>
          <p:nvPr/>
        </p:nvSpPr>
        <p:spPr bwMode="auto">
          <a:xfrm>
            <a:off x="971600" y="4581128"/>
            <a:ext cx="1800200"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10000"/>
              </a:lnSpc>
              <a:spcAft>
                <a:spcPts val="600"/>
              </a:spcAft>
              <a:buClr>
                <a:srgbClr val="0000FF"/>
              </a:buClr>
              <a:buSzPct val="60000"/>
              <a:buFont typeface="Wingdings" pitchFamily="2" charset="2"/>
              <a:buChar char="n"/>
            </a:pPr>
            <a:r>
              <a:rPr kumimoji="1" lang="en-US" altLang="zh-CN" sz="2800" b="0" i="0" u="none" strike="noStrike" kern="0" cap="none" spc="0" normalizeH="0" baseline="0" noProof="0" dirty="0">
                <a:ln>
                  <a:noFill/>
                </a:ln>
                <a:solidFill>
                  <a:srgbClr val="0033CC"/>
                </a:solidFill>
                <a:effectLst/>
                <a:uLnTx/>
                <a:uFillTx/>
                <a:latin typeface="楷体" pitchFamily="49" charset="-122"/>
                <a:ea typeface="楷体" pitchFamily="49" charset="-122"/>
                <a:cs typeface="+mn-cs"/>
              </a:rPr>
              <a:t>A</a:t>
            </a:r>
            <a:r>
              <a:rPr lang="en-US" altLang="zh-CN" sz="2800" dirty="0">
                <a:solidFill>
                  <a:srgbClr val="0033CC"/>
                </a:solidFill>
                <a:sym typeface="Symbol" pitchFamily="18" charset="2"/>
              </a:rPr>
              <a:t></a:t>
            </a:r>
            <a:r>
              <a:rPr kumimoji="1" lang="en-US" altLang="zh-CN" sz="2800" b="0" i="0" u="none" strike="noStrike" kern="0" cap="none" spc="0" normalizeH="0" baseline="0" noProof="0" dirty="0">
                <a:ln>
                  <a:noFill/>
                </a:ln>
                <a:solidFill>
                  <a:srgbClr val="0033CC"/>
                </a:solidFill>
                <a:effectLst/>
                <a:uLnTx/>
                <a:uFillTx/>
                <a:latin typeface="楷体" pitchFamily="49" charset="-122"/>
                <a:ea typeface="楷体" pitchFamily="49" charset="-122"/>
                <a:cs typeface="+mn-cs"/>
                <a:sym typeface="Symbol" pitchFamily="18" charset="2"/>
              </a:rPr>
              <a:t>B</a:t>
            </a:r>
            <a:endParaRPr kumimoji="1" lang="zh-CN" altLang="en-US" sz="2800" b="0" i="0" u="none" strike="noStrike" kern="0" cap="none" spc="0" normalizeH="0" baseline="0" noProof="0" dirty="0">
              <a:ln>
                <a:noFill/>
              </a:ln>
              <a:solidFill>
                <a:srgbClr val="0033CC"/>
              </a:solidFill>
              <a:effectLst/>
              <a:uLnTx/>
              <a:uFillTx/>
              <a:latin typeface="楷体" pitchFamily="49" charset="-122"/>
              <a:ea typeface="楷体" pitchFamily="49" charset="-122"/>
              <a:cs typeface="+mn-cs"/>
            </a:endParaRPr>
          </a:p>
        </p:txBody>
      </p:sp>
      <p:sp>
        <p:nvSpPr>
          <p:cNvPr id="9" name="椭圆 8">
            <a:extLst>
              <a:ext uri="{FF2B5EF4-FFF2-40B4-BE49-F238E27FC236}">
                <a16:creationId xmlns:a16="http://schemas.microsoft.com/office/drawing/2014/main" id="{F039F809-CE9E-4E97-8A8C-FC3034A1E3C4}"/>
              </a:ext>
            </a:extLst>
          </p:cNvPr>
          <p:cNvSpPr/>
          <p:nvPr/>
        </p:nvSpPr>
        <p:spPr bwMode="auto">
          <a:xfrm>
            <a:off x="5004048" y="2358731"/>
            <a:ext cx="72000" cy="72008"/>
          </a:xfrm>
          <a:prstGeom prst="ellipse">
            <a:avLst/>
          </a:prstGeom>
          <a:solidFill>
            <a:srgbClr val="FF0000"/>
          </a:solidFill>
          <a:ln w="9525" cap="flat" cmpd="sng" algn="ctr">
            <a:solidFill>
              <a:srgbClr val="FF0000"/>
            </a:solidFill>
            <a:prstDash val="solid"/>
            <a:round/>
            <a:headEnd type="none" w="med" len="med"/>
            <a:tailEnd type="triangle" w="med" len="med"/>
          </a:ln>
          <a:effectLst/>
        </p:spPr>
        <p:txBody>
          <a:bodyPr vert="horz" wrap="none" lIns="0" tIns="0" rIns="0" bIns="0" numCol="1" rtlCol="0" anchor="t" anchorCtr="0" compatLnSpc="1">
            <a:prstTxWarp prst="textNoShape">
              <a:avLst/>
            </a:prstTxWarp>
            <a:spAutoFit/>
          </a:bodyPr>
          <a:lstStyle/>
          <a:p>
            <a:pPr marL="342900" marR="0" indent="-342900" algn="l" defTabSz="914400" rtl="0" eaLnBrk="1" fontAlgn="base" latinLnBrk="0" hangingPunct="1">
              <a:lnSpc>
                <a:spcPct val="90000"/>
              </a:lnSpc>
              <a:spcBef>
                <a:spcPct val="20000"/>
              </a:spcBef>
              <a:spcAft>
                <a:spcPct val="0"/>
              </a:spcAft>
              <a:buClrTx/>
              <a:buSzTx/>
              <a:buFontTx/>
              <a:buNone/>
              <a:tabLst/>
            </a:pPr>
            <a:endParaRPr kumimoji="1" lang="zh-CN" altLang="en-US" sz="2400" b="0" i="0" u="none" strike="noStrike" cap="none" normalizeH="0" baseline="0">
              <a:ln>
                <a:noFill/>
              </a:ln>
              <a:solidFill>
                <a:schemeClr val="bg1"/>
              </a:solidFill>
              <a:effectLst/>
              <a:latin typeface="楷体_GB2312" pitchFamily="49" charset="-122"/>
              <a:ea typeface="楷体_GB2312" pitchFamily="49" charset="-122"/>
            </a:endParaRPr>
          </a:p>
        </p:txBody>
      </p:sp>
      <p:sp>
        <p:nvSpPr>
          <p:cNvPr id="17" name="椭圆 16">
            <a:extLst>
              <a:ext uri="{FF2B5EF4-FFF2-40B4-BE49-F238E27FC236}">
                <a16:creationId xmlns:a16="http://schemas.microsoft.com/office/drawing/2014/main" id="{D4522793-452F-415E-8F3B-F2E08E7A63AA}"/>
              </a:ext>
            </a:extLst>
          </p:cNvPr>
          <p:cNvSpPr/>
          <p:nvPr/>
        </p:nvSpPr>
        <p:spPr bwMode="auto">
          <a:xfrm>
            <a:off x="6336200" y="1988840"/>
            <a:ext cx="72000" cy="72008"/>
          </a:xfrm>
          <a:prstGeom prst="ellipse">
            <a:avLst/>
          </a:prstGeom>
          <a:solidFill>
            <a:schemeClr val="bg1"/>
          </a:solidFill>
          <a:ln w="9525" cap="flat" cmpd="sng" algn="ctr">
            <a:solidFill>
              <a:schemeClr val="bg1"/>
            </a:solidFill>
            <a:prstDash val="solid"/>
            <a:round/>
            <a:headEnd type="none" w="med" len="med"/>
            <a:tailEnd type="triangle" w="med" len="med"/>
          </a:ln>
          <a:effectLst/>
        </p:spPr>
        <p:txBody>
          <a:bodyPr vert="horz" wrap="none" lIns="0" tIns="0" rIns="0" bIns="0" numCol="1" rtlCol="0" anchor="t" anchorCtr="0" compatLnSpc="1">
            <a:prstTxWarp prst="textNoShape">
              <a:avLst/>
            </a:prstTxWarp>
            <a:spAutoFit/>
          </a:bodyPr>
          <a:lstStyle/>
          <a:p>
            <a:pPr marL="342900" marR="0" indent="-342900" algn="l" defTabSz="914400" rtl="0" eaLnBrk="1" fontAlgn="base" latinLnBrk="0" hangingPunct="1">
              <a:lnSpc>
                <a:spcPct val="90000"/>
              </a:lnSpc>
              <a:spcBef>
                <a:spcPct val="20000"/>
              </a:spcBef>
              <a:spcAft>
                <a:spcPct val="0"/>
              </a:spcAft>
              <a:buClrTx/>
              <a:buSzTx/>
              <a:buFontTx/>
              <a:buNone/>
              <a:tabLst/>
            </a:pPr>
            <a:endParaRPr kumimoji="1" lang="zh-CN" altLang="en-US" sz="2400" b="0" i="0" u="none" strike="noStrike" cap="none" normalizeH="0" baseline="0">
              <a:ln>
                <a:noFill/>
              </a:ln>
              <a:solidFill>
                <a:schemeClr val="bg1"/>
              </a:solidFill>
              <a:effectLst/>
              <a:latin typeface="楷体_GB2312" pitchFamily="49" charset="-122"/>
              <a:ea typeface="楷体_GB2312"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136904" cy="648072"/>
          </a:xfrm>
        </p:spPr>
        <p:txBody>
          <a:bodyPr/>
          <a:lstStyle/>
          <a:p>
            <a:r>
              <a:rPr lang="en-US" altLang="zh-CN" dirty="0"/>
              <a:t>1.2.4</a:t>
            </a:r>
            <a:r>
              <a:rPr lang="zh-CN" altLang="en-US" dirty="0"/>
              <a:t>、恒等式和永真蕴含式的两个性质</a:t>
            </a:r>
          </a:p>
        </p:txBody>
      </p:sp>
      <p:sp>
        <p:nvSpPr>
          <p:cNvPr id="3" name="内容占位符 2"/>
          <p:cNvSpPr>
            <a:spLocks noGrp="1"/>
          </p:cNvSpPr>
          <p:nvPr>
            <p:ph idx="1"/>
          </p:nvPr>
        </p:nvSpPr>
        <p:spPr>
          <a:xfrm>
            <a:off x="467544" y="1412776"/>
            <a:ext cx="8208912" cy="4824536"/>
          </a:xfrm>
        </p:spPr>
        <p:txBody>
          <a:bodyPr/>
          <a:lstStyle/>
          <a:p>
            <a:pPr marL="457200" indent="-457200">
              <a:buSzPct val="100000"/>
              <a:buFont typeface="+mj-lt"/>
              <a:buAutoNum type="arabicPeriod"/>
            </a:pPr>
            <a:r>
              <a:rPr lang="zh-CN" altLang="en-US" dirty="0"/>
              <a:t>若</a:t>
            </a:r>
            <a:r>
              <a:rPr lang="en-US" altLang="zh-CN" dirty="0"/>
              <a:t>A</a:t>
            </a:r>
            <a:r>
              <a:rPr lang="en-US" altLang="zh-CN" dirty="0">
                <a:sym typeface="Symbol" pitchFamily="18" charset="2"/>
              </a:rPr>
              <a:t></a:t>
            </a:r>
            <a:r>
              <a:rPr lang="en-US" altLang="zh-CN" dirty="0"/>
              <a:t>B</a:t>
            </a:r>
            <a:r>
              <a:rPr lang="zh-CN" altLang="en-US" dirty="0"/>
              <a:t>、</a:t>
            </a:r>
            <a:r>
              <a:rPr lang="en-US" altLang="zh-CN" dirty="0"/>
              <a:t>B</a:t>
            </a:r>
            <a:r>
              <a:rPr lang="en-US" altLang="zh-CN" dirty="0">
                <a:sym typeface="Symbol" pitchFamily="18" charset="2"/>
              </a:rPr>
              <a:t></a:t>
            </a:r>
            <a:r>
              <a:rPr lang="en-US" altLang="zh-CN" dirty="0"/>
              <a:t>C</a:t>
            </a:r>
            <a:r>
              <a:rPr lang="zh-CN" altLang="en-US" dirty="0"/>
              <a:t>，则</a:t>
            </a:r>
            <a:r>
              <a:rPr lang="en-US" altLang="zh-CN" dirty="0"/>
              <a:t>A</a:t>
            </a:r>
            <a:r>
              <a:rPr lang="en-US" altLang="zh-CN" dirty="0">
                <a:sym typeface="Symbol" pitchFamily="18" charset="2"/>
              </a:rPr>
              <a:t></a:t>
            </a:r>
            <a:r>
              <a:rPr lang="en-US" altLang="zh-CN" dirty="0"/>
              <a:t>C</a:t>
            </a:r>
            <a:r>
              <a:rPr lang="zh-CN" altLang="en-US" dirty="0"/>
              <a:t>；若</a:t>
            </a:r>
            <a:r>
              <a:rPr lang="en-US" altLang="zh-CN" dirty="0"/>
              <a:t>A</a:t>
            </a:r>
            <a:r>
              <a:rPr lang="en-US" altLang="zh-CN" dirty="0">
                <a:sym typeface="Symbol" pitchFamily="18" charset="2"/>
              </a:rPr>
              <a:t></a:t>
            </a:r>
            <a:r>
              <a:rPr lang="en-US" altLang="zh-CN" dirty="0"/>
              <a:t>B</a:t>
            </a:r>
            <a:r>
              <a:rPr lang="zh-CN" altLang="en-US" dirty="0"/>
              <a:t>、</a:t>
            </a:r>
            <a:r>
              <a:rPr lang="en-US" altLang="zh-CN" dirty="0"/>
              <a:t>B</a:t>
            </a:r>
            <a:r>
              <a:rPr lang="en-US" altLang="zh-CN" dirty="0">
                <a:sym typeface="Symbol" pitchFamily="18" charset="2"/>
              </a:rPr>
              <a:t></a:t>
            </a:r>
            <a:r>
              <a:rPr lang="en-US" altLang="zh-CN" dirty="0"/>
              <a:t>C</a:t>
            </a:r>
            <a:r>
              <a:rPr lang="zh-CN" altLang="en-US" dirty="0"/>
              <a:t>，则</a:t>
            </a:r>
            <a:r>
              <a:rPr lang="en-US" altLang="zh-CN" dirty="0"/>
              <a:t>A</a:t>
            </a:r>
            <a:r>
              <a:rPr lang="en-US" altLang="zh-CN" dirty="0">
                <a:sym typeface="Symbol" pitchFamily="18" charset="2"/>
              </a:rPr>
              <a:t></a:t>
            </a:r>
            <a:r>
              <a:rPr lang="en-US" altLang="zh-CN" dirty="0"/>
              <a:t>C</a:t>
            </a:r>
            <a:r>
              <a:rPr lang="zh-CN" altLang="en-US" dirty="0"/>
              <a:t>。</a:t>
            </a:r>
            <a:endParaRPr lang="en-US" altLang="zh-CN" dirty="0"/>
          </a:p>
          <a:p>
            <a:pPr lvl="1"/>
            <a:r>
              <a:rPr lang="zh-CN" altLang="en-US" dirty="0"/>
              <a:t>即，逻辑恒等和永真蕴含都是传递的。</a:t>
            </a:r>
            <a:endParaRPr lang="en-US" altLang="zh-CN" dirty="0"/>
          </a:p>
          <a:p>
            <a:r>
              <a:rPr lang="zh-CN" altLang="en-US" dirty="0">
                <a:solidFill>
                  <a:srgbClr val="FF0000"/>
                </a:solidFill>
              </a:rPr>
              <a:t>证：</a:t>
            </a:r>
            <a:endParaRPr lang="en-US" altLang="zh-CN" dirty="0">
              <a:solidFill>
                <a:srgbClr val="FF0000"/>
              </a:solidFill>
            </a:endParaRPr>
          </a:p>
          <a:p>
            <a:pPr marL="627063" lvl="1" indent="0">
              <a:spcAft>
                <a:spcPts val="0"/>
              </a:spcAft>
              <a:buNone/>
            </a:pPr>
            <a:r>
              <a:rPr lang="en-US" altLang="zh-CN" dirty="0"/>
              <a:t>A</a:t>
            </a:r>
            <a:r>
              <a:rPr lang="en-US" altLang="zh-CN" dirty="0">
                <a:sym typeface="Symbol" pitchFamily="18" charset="2"/>
              </a:rPr>
              <a:t></a:t>
            </a:r>
            <a:r>
              <a:rPr lang="en-US" altLang="zh-CN" dirty="0"/>
              <a:t>B</a:t>
            </a:r>
            <a:r>
              <a:rPr lang="zh-CN" altLang="en-US" dirty="0"/>
              <a:t>、</a:t>
            </a:r>
            <a:r>
              <a:rPr lang="en-US" altLang="zh-CN" dirty="0"/>
              <a:t>B</a:t>
            </a:r>
            <a:r>
              <a:rPr lang="en-US" altLang="zh-CN" dirty="0">
                <a:sym typeface="Symbol" pitchFamily="18" charset="2"/>
              </a:rPr>
              <a:t></a:t>
            </a:r>
            <a:r>
              <a:rPr lang="en-US" altLang="zh-CN" dirty="0"/>
              <a:t>C</a:t>
            </a:r>
            <a:r>
              <a:rPr lang="zh-CN" altLang="en-US" dirty="0"/>
              <a:t>，意思是：</a:t>
            </a:r>
            <a:r>
              <a:rPr lang="en-US" altLang="zh-CN" dirty="0"/>
              <a:t>A</a:t>
            </a:r>
            <a:r>
              <a:rPr lang="zh-CN" altLang="en-US" dirty="0"/>
              <a:t>的真假与</a:t>
            </a:r>
            <a:r>
              <a:rPr lang="en-US" altLang="zh-CN" dirty="0"/>
              <a:t>B</a:t>
            </a:r>
            <a:r>
              <a:rPr lang="zh-CN" altLang="en-US" dirty="0"/>
              <a:t>一致，因而与</a:t>
            </a:r>
            <a:r>
              <a:rPr lang="en-US" altLang="zh-CN" dirty="0"/>
              <a:t>C</a:t>
            </a:r>
            <a:r>
              <a:rPr lang="zh-CN" altLang="en-US" dirty="0"/>
              <a:t>一致；</a:t>
            </a:r>
            <a:endParaRPr lang="en-US" altLang="zh-CN" dirty="0"/>
          </a:p>
          <a:p>
            <a:pPr marL="627063" lvl="1" indent="0">
              <a:buNone/>
            </a:pPr>
            <a:r>
              <a:rPr lang="zh-CN" altLang="en-US" dirty="0"/>
              <a:t>即，</a:t>
            </a:r>
            <a:r>
              <a:rPr lang="en-US" altLang="zh-CN" dirty="0"/>
              <a:t>A</a:t>
            </a:r>
            <a:r>
              <a:rPr lang="en-US" altLang="zh-CN" dirty="0">
                <a:sym typeface="Symbol" pitchFamily="18" charset="2"/>
              </a:rPr>
              <a:t></a:t>
            </a:r>
            <a:r>
              <a:rPr lang="en-US" altLang="zh-CN" dirty="0"/>
              <a:t>C</a:t>
            </a:r>
            <a:r>
              <a:rPr lang="zh-CN" altLang="en-US" dirty="0"/>
              <a:t>为永真，记为：</a:t>
            </a:r>
            <a:r>
              <a:rPr lang="en-US" altLang="zh-CN" dirty="0"/>
              <a:t>A</a:t>
            </a:r>
            <a:r>
              <a:rPr lang="en-US" altLang="zh-CN" dirty="0">
                <a:sym typeface="Symbol" pitchFamily="18" charset="2"/>
              </a:rPr>
              <a:t></a:t>
            </a:r>
            <a:r>
              <a:rPr lang="en-US" altLang="zh-CN" dirty="0"/>
              <a:t>C</a:t>
            </a:r>
            <a:r>
              <a:rPr lang="zh-CN" altLang="en-US" dirty="0"/>
              <a:t>。</a:t>
            </a:r>
            <a:endParaRPr lang="en-US" altLang="zh-CN" dirty="0"/>
          </a:p>
          <a:p>
            <a:pPr marL="457200" indent="-457200">
              <a:buSzPct val="100000"/>
              <a:buFont typeface="+mj-lt"/>
              <a:buAutoNum type="arabicPeriod" startAt="2"/>
            </a:pPr>
            <a:r>
              <a:rPr lang="zh-CN" altLang="en-US" dirty="0"/>
              <a:t>若</a:t>
            </a:r>
            <a:r>
              <a:rPr lang="en-US" altLang="zh-CN" dirty="0"/>
              <a:t>A</a:t>
            </a:r>
            <a:r>
              <a:rPr lang="en-US" altLang="zh-CN" dirty="0">
                <a:sym typeface="Symbol" pitchFamily="18" charset="2"/>
              </a:rPr>
              <a:t></a:t>
            </a:r>
            <a:r>
              <a:rPr lang="en-US" altLang="zh-CN" dirty="0"/>
              <a:t>B</a:t>
            </a:r>
            <a:r>
              <a:rPr lang="zh-CN" altLang="en-US" dirty="0"/>
              <a:t>、</a:t>
            </a:r>
            <a:r>
              <a:rPr lang="en-US" altLang="zh-CN" dirty="0"/>
              <a:t>A</a:t>
            </a:r>
            <a:r>
              <a:rPr lang="en-US" altLang="zh-CN" dirty="0">
                <a:sym typeface="Symbol" pitchFamily="18" charset="2"/>
              </a:rPr>
              <a:t></a:t>
            </a:r>
            <a:r>
              <a:rPr lang="en-US" altLang="zh-CN" dirty="0"/>
              <a:t>C</a:t>
            </a:r>
            <a:r>
              <a:rPr lang="zh-CN" altLang="en-US" dirty="0"/>
              <a:t>，则</a:t>
            </a:r>
            <a:r>
              <a:rPr lang="en-US" altLang="zh-CN" dirty="0"/>
              <a:t>A</a:t>
            </a:r>
            <a:r>
              <a:rPr lang="en-US" altLang="zh-CN" dirty="0">
                <a:sym typeface="Symbol" pitchFamily="18" charset="2"/>
              </a:rPr>
              <a:t>B</a:t>
            </a:r>
            <a:r>
              <a:rPr lang="el-GR" altLang="zh-CN" dirty="0"/>
              <a:t>∧</a:t>
            </a:r>
            <a:r>
              <a:rPr lang="en-US" altLang="zh-CN" dirty="0"/>
              <a:t>C</a:t>
            </a:r>
            <a:r>
              <a:rPr lang="zh-CN" altLang="en-US" dirty="0"/>
              <a:t>。</a:t>
            </a:r>
            <a:endParaRPr lang="en-US" altLang="zh-CN" dirty="0"/>
          </a:p>
          <a:p>
            <a:r>
              <a:rPr lang="zh-CN" altLang="en-US" dirty="0">
                <a:solidFill>
                  <a:srgbClr val="FF0000"/>
                </a:solidFill>
              </a:rPr>
              <a:t>证：</a:t>
            </a:r>
            <a:endParaRPr lang="en-US" altLang="zh-CN" dirty="0">
              <a:solidFill>
                <a:srgbClr val="FF0000"/>
              </a:solidFill>
            </a:endParaRPr>
          </a:p>
          <a:p>
            <a:pPr marL="627063" lvl="1" indent="0">
              <a:spcAft>
                <a:spcPts val="0"/>
              </a:spcAft>
              <a:buNone/>
            </a:pPr>
            <a:r>
              <a:rPr lang="zh-CN" altLang="en-US" dirty="0"/>
              <a:t>对于</a:t>
            </a:r>
            <a:r>
              <a:rPr lang="en-US" altLang="zh-CN" dirty="0"/>
              <a:t>A</a:t>
            </a:r>
            <a:r>
              <a:rPr lang="en-US" altLang="zh-CN" dirty="0">
                <a:sym typeface="Symbol" pitchFamily="18" charset="2"/>
              </a:rPr>
              <a:t></a:t>
            </a:r>
            <a:r>
              <a:rPr lang="en-US" altLang="zh-CN" dirty="0"/>
              <a:t>B</a:t>
            </a:r>
            <a:r>
              <a:rPr lang="zh-CN" altLang="en-US" dirty="0"/>
              <a:t>和</a:t>
            </a:r>
            <a:r>
              <a:rPr lang="en-US" altLang="zh-CN" dirty="0"/>
              <a:t>A</a:t>
            </a:r>
            <a:r>
              <a:rPr lang="en-US" altLang="zh-CN" dirty="0">
                <a:sym typeface="Symbol" pitchFamily="18" charset="2"/>
              </a:rPr>
              <a:t></a:t>
            </a:r>
            <a:r>
              <a:rPr lang="en-US" altLang="zh-CN" dirty="0"/>
              <a:t>C</a:t>
            </a:r>
            <a:r>
              <a:rPr lang="zh-CN" altLang="en-US" dirty="0"/>
              <a:t>，意思是：</a:t>
            </a:r>
            <a:r>
              <a:rPr lang="en-US" altLang="zh-CN" dirty="0"/>
              <a:t>A</a:t>
            </a:r>
            <a:r>
              <a:rPr lang="zh-CN" altLang="en-US" dirty="0"/>
              <a:t>为真，则</a:t>
            </a:r>
            <a:r>
              <a:rPr lang="en-US" altLang="zh-CN" dirty="0"/>
              <a:t>B</a:t>
            </a:r>
            <a:r>
              <a:rPr lang="zh-CN" altLang="en-US" dirty="0"/>
              <a:t>和</a:t>
            </a:r>
            <a:r>
              <a:rPr lang="en-US" altLang="zh-CN" dirty="0"/>
              <a:t>C</a:t>
            </a:r>
            <a:r>
              <a:rPr lang="zh-CN" altLang="en-US" dirty="0"/>
              <a:t>均为真；</a:t>
            </a:r>
            <a:endParaRPr lang="en-US" altLang="zh-CN" dirty="0"/>
          </a:p>
          <a:p>
            <a:pPr marL="627063" lvl="1" indent="0">
              <a:buNone/>
            </a:pPr>
            <a:r>
              <a:rPr lang="zh-CN" altLang="en-US" dirty="0"/>
              <a:t>即，</a:t>
            </a:r>
            <a:r>
              <a:rPr lang="en-US" altLang="zh-CN" dirty="0"/>
              <a:t>B</a:t>
            </a:r>
            <a:r>
              <a:rPr lang="el-GR" altLang="zh-CN" dirty="0"/>
              <a:t>∧</a:t>
            </a:r>
            <a:r>
              <a:rPr lang="en-US" altLang="zh-CN" dirty="0"/>
              <a:t>C</a:t>
            </a:r>
            <a:r>
              <a:rPr lang="zh-CN" altLang="en-US" dirty="0"/>
              <a:t>为真，故</a:t>
            </a:r>
            <a:r>
              <a:rPr lang="en-US" altLang="zh-CN" dirty="0"/>
              <a:t>A</a:t>
            </a:r>
            <a:r>
              <a:rPr lang="en-US" altLang="zh-CN" dirty="0">
                <a:sym typeface="Symbol" pitchFamily="18" charset="2"/>
              </a:rPr>
              <a:t></a:t>
            </a:r>
            <a:r>
              <a:rPr lang="en-US" altLang="zh-CN" dirty="0"/>
              <a:t>B</a:t>
            </a:r>
            <a:r>
              <a:rPr lang="el-GR" altLang="zh-CN" dirty="0"/>
              <a:t>∧</a:t>
            </a:r>
            <a:r>
              <a:rPr lang="en-US" altLang="zh-CN" dirty="0"/>
              <a:t>C</a:t>
            </a:r>
            <a:r>
              <a:rPr lang="zh-CN" altLang="en-US" dirty="0"/>
              <a:t>为永真，记为：</a:t>
            </a:r>
            <a:r>
              <a:rPr lang="en-US" altLang="zh-CN" dirty="0"/>
              <a:t>A</a:t>
            </a:r>
            <a:r>
              <a:rPr lang="en-US" altLang="zh-CN" dirty="0">
                <a:sym typeface="Symbol" pitchFamily="18" charset="2"/>
              </a:rPr>
              <a:t>B</a:t>
            </a:r>
            <a:r>
              <a:rPr lang="el-GR" altLang="zh-CN" dirty="0"/>
              <a:t>∧</a:t>
            </a:r>
            <a:r>
              <a:rPr lang="en-US" altLang="zh-CN" dirty="0"/>
              <a:t>C</a:t>
            </a:r>
            <a:r>
              <a:rPr lang="zh-CN" altLang="en-US" dirty="0"/>
              <a:t>。</a:t>
            </a:r>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23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a:t>
            </a:r>
            <a:r>
              <a:rPr lang="zh-CN" altLang="en-US" dirty="0"/>
              <a:t>、代入规则和替换规则</a:t>
            </a:r>
          </a:p>
        </p:txBody>
      </p:sp>
      <p:sp>
        <p:nvSpPr>
          <p:cNvPr id="3" name="内容占位符 2"/>
          <p:cNvSpPr>
            <a:spLocks noGrp="1"/>
          </p:cNvSpPr>
          <p:nvPr>
            <p:ph idx="1"/>
          </p:nvPr>
        </p:nvSpPr>
        <p:spPr/>
        <p:txBody>
          <a:bodyPr/>
          <a:lstStyle/>
          <a:p>
            <a:r>
              <a:rPr lang="zh-CN" altLang="en-US">
                <a:solidFill>
                  <a:srgbClr val="C00000"/>
                </a:solidFill>
              </a:rPr>
              <a:t>定理</a:t>
            </a:r>
            <a:r>
              <a:rPr lang="zh-CN" altLang="en-US" dirty="0">
                <a:solidFill>
                  <a:srgbClr val="C00000"/>
                </a:solidFill>
              </a:rPr>
              <a:t>（代入规则）</a:t>
            </a:r>
            <a:r>
              <a:rPr lang="zh-CN" altLang="en-US" dirty="0"/>
              <a:t>：</a:t>
            </a:r>
            <a:endParaRPr lang="en-US" altLang="zh-CN" dirty="0"/>
          </a:p>
          <a:p>
            <a:pPr lvl="1"/>
            <a:r>
              <a:rPr lang="zh-CN" altLang="en-US" sz="2400" dirty="0">
                <a:solidFill>
                  <a:srgbClr val="CC0099"/>
                </a:solidFill>
              </a:rPr>
              <a:t>重言式（矛盾式）</a:t>
            </a:r>
            <a:r>
              <a:rPr lang="zh-CN" altLang="en-US" sz="2400" dirty="0"/>
              <a:t>的每一代入实例都是重言式（矛盾式）。</a:t>
            </a:r>
          </a:p>
          <a:p>
            <a:r>
              <a:rPr lang="zh-CN" altLang="en-US" dirty="0">
                <a:solidFill>
                  <a:srgbClr val="C00000"/>
                </a:solidFill>
              </a:rPr>
              <a:t>例：</a:t>
            </a:r>
            <a:endParaRPr lang="en-US" altLang="zh-CN" dirty="0">
              <a:solidFill>
                <a:srgbClr val="C00000"/>
              </a:solidFill>
            </a:endParaRPr>
          </a:p>
          <a:p>
            <a:pPr lvl="1"/>
            <a:r>
              <a:rPr lang="zh-CN" altLang="en-US" sz="2400" dirty="0"/>
              <a:t>命题公式</a:t>
            </a:r>
            <a:r>
              <a:rPr lang="en-US" altLang="zh-CN" sz="2400" dirty="0"/>
              <a:t>A=(</a:t>
            </a:r>
            <a:r>
              <a:rPr lang="zh-CN" altLang="en-US" sz="2400" dirty="0">
                <a:sym typeface="Symbol" pitchFamily="18" charset="2"/>
              </a:rPr>
              <a:t></a:t>
            </a:r>
            <a:r>
              <a:rPr lang="en-US" altLang="zh-CN" sz="2400" dirty="0" err="1"/>
              <a:t>p</a:t>
            </a:r>
            <a:r>
              <a:rPr lang="en-US" altLang="zh-CN" sz="2400" dirty="0" err="1">
                <a:sym typeface="Symbol" pitchFamily="18" charset="2"/>
              </a:rPr>
              <a:t></a:t>
            </a:r>
            <a:r>
              <a:rPr lang="en-US" altLang="zh-CN" sz="2400" dirty="0" err="1"/>
              <a:t>q</a:t>
            </a:r>
            <a:r>
              <a:rPr lang="en-US" altLang="zh-CN" sz="2400" dirty="0"/>
              <a:t>)</a:t>
            </a:r>
            <a:r>
              <a:rPr lang="en-US" altLang="zh-CN" sz="2400" dirty="0">
                <a:sym typeface="Symbol" pitchFamily="18" charset="2"/>
              </a:rPr>
              <a:t></a:t>
            </a:r>
            <a:r>
              <a:rPr lang="en-US" altLang="zh-CN" sz="2400" dirty="0"/>
              <a:t>(</a:t>
            </a:r>
            <a:r>
              <a:rPr lang="en-US" altLang="zh-CN" sz="2400" dirty="0" err="1"/>
              <a:t>p</a:t>
            </a:r>
            <a:r>
              <a:rPr lang="en-US" altLang="zh-CN" sz="2400" dirty="0" err="1">
                <a:sym typeface="Symbol" pitchFamily="18" charset="2"/>
              </a:rPr>
              <a:t></a:t>
            </a:r>
            <a:r>
              <a:rPr lang="en-US" altLang="zh-CN" sz="2400" dirty="0" err="1"/>
              <a:t>q</a:t>
            </a:r>
            <a:r>
              <a:rPr lang="en-US" altLang="zh-CN" sz="2400" dirty="0"/>
              <a:t>)</a:t>
            </a:r>
            <a:r>
              <a:rPr lang="zh-CN" altLang="en-US" sz="2400" dirty="0"/>
              <a:t>是永真式，</a:t>
            </a:r>
            <a:r>
              <a:rPr lang="en-US" altLang="zh-CN" sz="2400" dirty="0"/>
              <a:t>X</a:t>
            </a:r>
            <a:r>
              <a:rPr lang="zh-CN" altLang="en-US" sz="2400" dirty="0"/>
              <a:t>、</a:t>
            </a:r>
            <a:r>
              <a:rPr lang="en-US" altLang="zh-CN" sz="2400" dirty="0"/>
              <a:t>Y</a:t>
            </a:r>
            <a:r>
              <a:rPr lang="zh-CN" altLang="en-US" sz="2400" dirty="0"/>
              <a:t>二者都是命题公式，则</a:t>
            </a:r>
            <a:r>
              <a:rPr lang="en-US" altLang="zh-CN" sz="2400" dirty="0"/>
              <a:t>A</a:t>
            </a:r>
            <a:r>
              <a:rPr lang="zh-CN" altLang="en-US" sz="2400" dirty="0"/>
              <a:t>的代入实例</a:t>
            </a:r>
            <a:r>
              <a:rPr lang="en-US" altLang="zh-CN" sz="2400" dirty="0"/>
              <a:t>(</a:t>
            </a:r>
            <a:r>
              <a:rPr lang="zh-CN" altLang="en-US" sz="2400" dirty="0">
                <a:sym typeface="Symbol" pitchFamily="18" charset="2"/>
              </a:rPr>
              <a:t></a:t>
            </a:r>
            <a:r>
              <a:rPr lang="en-US" altLang="zh-CN" sz="2400" dirty="0">
                <a:sym typeface="Symbol" pitchFamily="18" charset="2"/>
              </a:rPr>
              <a:t>X</a:t>
            </a:r>
            <a:r>
              <a:rPr lang="el-GR" altLang="zh-CN" sz="2400" dirty="0"/>
              <a:t>∨</a:t>
            </a:r>
            <a:r>
              <a:rPr lang="en-US" altLang="zh-CN" sz="2400" dirty="0">
                <a:sym typeface="Symbol" pitchFamily="18" charset="2"/>
              </a:rPr>
              <a:t>Y</a:t>
            </a:r>
            <a:r>
              <a:rPr lang="en-US" altLang="zh-CN" sz="2400" dirty="0"/>
              <a:t>)</a:t>
            </a:r>
            <a:r>
              <a:rPr lang="en-US" altLang="zh-CN" sz="2400" dirty="0">
                <a:sym typeface="Symbol" pitchFamily="18" charset="2"/>
              </a:rPr>
              <a:t></a:t>
            </a:r>
            <a:r>
              <a:rPr lang="en-US" altLang="zh-CN" sz="2400" dirty="0"/>
              <a:t>(X</a:t>
            </a:r>
            <a:r>
              <a:rPr lang="en-US" altLang="zh-CN" sz="2400" dirty="0">
                <a:sym typeface="Symbol" pitchFamily="18" charset="2"/>
              </a:rPr>
              <a:t>Y</a:t>
            </a:r>
            <a:r>
              <a:rPr lang="en-US" altLang="zh-CN" sz="2400" dirty="0"/>
              <a:t>)</a:t>
            </a:r>
            <a:r>
              <a:rPr lang="zh-CN" altLang="en-US" sz="2400" dirty="0"/>
              <a:t>也是永真式。</a:t>
            </a:r>
            <a:endParaRPr lang="en-US" altLang="zh-CN" sz="2400" dirty="0"/>
          </a:p>
          <a:p>
            <a:r>
              <a:rPr lang="zh-CN" altLang="en-US" dirty="0"/>
              <a:t>代入规则针对的是</a:t>
            </a:r>
            <a:r>
              <a:rPr lang="zh-CN" altLang="en-US" dirty="0">
                <a:solidFill>
                  <a:srgbClr val="FF0000"/>
                </a:solidFill>
              </a:rPr>
              <a:t>永真式</a:t>
            </a:r>
            <a:r>
              <a:rPr lang="zh-CN" altLang="en-US" dirty="0"/>
              <a:t>或</a:t>
            </a:r>
            <a:r>
              <a:rPr lang="zh-CN" altLang="en-US" dirty="0">
                <a:solidFill>
                  <a:srgbClr val="FF0000"/>
                </a:solidFill>
              </a:rPr>
              <a:t>永假式</a:t>
            </a:r>
            <a:r>
              <a:rPr lang="zh-CN" altLang="en-US" dirty="0"/>
              <a:t>中的</a:t>
            </a:r>
            <a:r>
              <a:rPr lang="zh-CN" altLang="en-US" dirty="0">
                <a:solidFill>
                  <a:srgbClr val="C00000"/>
                </a:solidFill>
              </a:rPr>
              <a:t>命题元素</a:t>
            </a:r>
            <a:r>
              <a:rPr lang="zh-CN" altLang="en-US" dirty="0"/>
              <a:t>，此</a:t>
            </a:r>
            <a:r>
              <a:rPr lang="zh-CN" altLang="en-US" u="sng" dirty="0"/>
              <a:t>命题元素本身也可以是命题公式</a:t>
            </a:r>
            <a:r>
              <a:rPr lang="zh-CN" altLang="en-US" dirty="0"/>
              <a:t>。</a:t>
            </a:r>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24</a:t>
            </a:fld>
            <a:endParaRPr lang="en-US" altLang="zh-CN" dirty="0"/>
          </a:p>
        </p:txBody>
      </p:sp>
      <p:sp>
        <p:nvSpPr>
          <p:cNvPr id="4" name="矩形: 圆角 3">
            <a:extLst>
              <a:ext uri="{FF2B5EF4-FFF2-40B4-BE49-F238E27FC236}">
                <a16:creationId xmlns:a16="http://schemas.microsoft.com/office/drawing/2014/main" id="{D6FE3885-1165-4390-82FA-616EA171CAC8}"/>
              </a:ext>
            </a:extLst>
          </p:cNvPr>
          <p:cNvSpPr/>
          <p:nvPr/>
        </p:nvSpPr>
        <p:spPr bwMode="auto">
          <a:xfrm>
            <a:off x="3419872" y="2852936"/>
            <a:ext cx="4360168" cy="306467"/>
          </a:xfrm>
          <a:prstGeom prst="roundRect">
            <a:avLst/>
          </a:prstGeom>
          <a:solidFill>
            <a:schemeClr val="accent3">
              <a:lumMod val="20000"/>
              <a:lumOff val="80000"/>
            </a:schemeClr>
          </a:solidFill>
          <a:ln w="9525" cap="flat" cmpd="sng" algn="ctr">
            <a:solidFill>
              <a:schemeClr val="bg1"/>
            </a:solidFill>
            <a:prstDash val="solid"/>
            <a:round/>
            <a:headEnd type="none" w="med" len="med"/>
            <a:tailEnd type="triangle" w="med" len="med"/>
          </a:ln>
          <a:effectLst/>
        </p:spPr>
        <p:txBody>
          <a:bodyPr vert="horz" wrap="none" lIns="0" tIns="0" rIns="0" bIns="0" numCol="1" rtlCol="0" anchor="t" anchorCtr="0" compatLnSpc="1">
            <a:prstTxWarp prst="textNoShape">
              <a:avLst/>
            </a:prstTxWarp>
            <a:spAutoFit/>
          </a:bodyPr>
          <a:lstStyle/>
          <a:p>
            <a:pPr marL="342900" marR="0" indent="-342900" algn="l" defTabSz="914400" rtl="0" eaLnBrk="1" fontAlgn="base" latinLnBrk="0" hangingPunct="1">
              <a:lnSpc>
                <a:spcPct val="90000"/>
              </a:lnSpc>
              <a:spcBef>
                <a:spcPct val="20000"/>
              </a:spcBef>
              <a:spcAft>
                <a:spcPct val="0"/>
              </a:spcAft>
              <a:buClrTx/>
              <a:buSzTx/>
              <a:buFontTx/>
              <a:buNone/>
              <a:tabLst/>
            </a:pPr>
            <a:r>
              <a:rPr lang="zh-CN" altLang="en-US" sz="2000">
                <a:latin typeface="楷体" panose="02010609060101010101" pitchFamily="49" charset="-122"/>
                <a:ea typeface="楷体" panose="02010609060101010101" pitchFamily="49" charset="-122"/>
              </a:rPr>
              <a:t>更</a:t>
            </a:r>
            <a:r>
              <a:rPr kumimoji="1" lang="zh-CN" altLang="en-US" sz="2000" b="0" i="0" u="none" strike="noStrike" cap="none" normalizeH="0" baseline="0">
                <a:ln>
                  <a:noFill/>
                </a:ln>
                <a:effectLst/>
                <a:latin typeface="楷体" panose="02010609060101010101" pitchFamily="49" charset="-122"/>
                <a:ea typeface="楷体" panose="02010609060101010101" pitchFamily="49" charset="-122"/>
              </a:rPr>
              <a:t>通俗地说，代入规则就是“换符号”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0000"/>
                </a:solidFill>
                <a:sym typeface="Symbol" pitchFamily="18" charset="2"/>
              </a:rPr>
              <a:t>替换规则（置换规则）</a:t>
            </a:r>
            <a:endParaRPr lang="zh-CN" altLang="en-US" dirty="0">
              <a:solidFill>
                <a:srgbClr val="FF0000"/>
              </a:solidFill>
            </a:endParaRPr>
          </a:p>
        </p:txBody>
      </p:sp>
      <p:sp>
        <p:nvSpPr>
          <p:cNvPr id="3" name="内容占位符 2"/>
          <p:cNvSpPr>
            <a:spLocks noGrp="1"/>
          </p:cNvSpPr>
          <p:nvPr>
            <p:ph idx="1"/>
          </p:nvPr>
        </p:nvSpPr>
        <p:spPr>
          <a:xfrm>
            <a:off x="467544" y="1340768"/>
            <a:ext cx="8208912" cy="3456384"/>
          </a:xfrm>
        </p:spPr>
        <p:txBody>
          <a:bodyPr/>
          <a:lstStyle/>
          <a:p>
            <a:pPr marL="342900" lvl="1" indent="-342900">
              <a:spcBef>
                <a:spcPts val="0"/>
              </a:spcBef>
              <a:buSzPct val="60000"/>
              <a:buFont typeface="Wingdings" pitchFamily="2" charset="2"/>
              <a:buChar char="n"/>
            </a:pPr>
            <a:r>
              <a:rPr lang="zh-CN" altLang="en-US" sz="2400">
                <a:cs typeface="+mn-cs"/>
                <a:sym typeface="Symbol" pitchFamily="18" charset="2"/>
              </a:rPr>
              <a:t>例：</a:t>
            </a:r>
            <a:endParaRPr lang="en-US" altLang="zh-CN" sz="2400">
              <a:cs typeface="+mn-cs"/>
              <a:sym typeface="Symbol" pitchFamily="18" charset="2"/>
            </a:endParaRPr>
          </a:p>
          <a:p>
            <a:pPr lvl="1">
              <a:spcAft>
                <a:spcPts val="1800"/>
              </a:spcAft>
              <a:buNone/>
            </a:pPr>
            <a:r>
              <a:rPr lang="en-US" altLang="zh-CN" sz="2400">
                <a:sym typeface="Symbol" pitchFamily="18" charset="2"/>
              </a:rPr>
              <a:t>(</a:t>
            </a:r>
            <a:r>
              <a:rPr lang="zh-CN" altLang="en-US" sz="2400">
                <a:solidFill>
                  <a:srgbClr val="00B050"/>
                </a:solidFill>
                <a:sym typeface="Symbol" pitchFamily="18" charset="2"/>
              </a:rPr>
              <a:t></a:t>
            </a:r>
            <a:r>
              <a:rPr lang="en-US" altLang="zh-CN" sz="2400">
                <a:solidFill>
                  <a:srgbClr val="00B050"/>
                </a:solidFill>
                <a:sym typeface="Symbol" pitchFamily="18" charset="2"/>
              </a:rPr>
              <a:t>p</a:t>
            </a:r>
            <a:r>
              <a:rPr lang="zh-CN" altLang="en-US" sz="2400">
                <a:solidFill>
                  <a:srgbClr val="00B050"/>
                </a:solidFill>
                <a:sym typeface="Symbol" pitchFamily="18" charset="2"/>
              </a:rPr>
              <a:t></a:t>
            </a:r>
            <a:r>
              <a:rPr lang="en-US" altLang="zh-CN" sz="2400">
                <a:solidFill>
                  <a:srgbClr val="00B050"/>
                </a:solidFill>
                <a:sym typeface="Symbol" pitchFamily="18" charset="2"/>
              </a:rPr>
              <a:t>q</a:t>
            </a:r>
            <a:r>
              <a:rPr lang="en-US" altLang="zh-CN" sz="2400">
                <a:sym typeface="Symbol" pitchFamily="18" charset="2"/>
              </a:rPr>
              <a:t>)r</a:t>
            </a:r>
            <a:r>
              <a:rPr lang="zh-CN" altLang="en-US" sz="2400">
                <a:solidFill>
                  <a:srgbClr val="00B050"/>
                </a:solidFill>
                <a:sym typeface="Symbol" pitchFamily="18" charset="2"/>
              </a:rPr>
              <a:t></a:t>
            </a:r>
            <a:r>
              <a:rPr lang="en-US" altLang="zh-CN" sz="2400">
                <a:solidFill>
                  <a:srgbClr val="0033CC"/>
                </a:solidFill>
                <a:sym typeface="Symbol" pitchFamily="18" charset="2"/>
              </a:rPr>
              <a:t>(</a:t>
            </a:r>
            <a:r>
              <a:rPr lang="en-US" altLang="zh-CN" sz="2400">
                <a:solidFill>
                  <a:srgbClr val="00B050"/>
                </a:solidFill>
                <a:sym typeface="Symbol" pitchFamily="18" charset="2"/>
              </a:rPr>
              <a:t>pq</a:t>
            </a:r>
            <a:r>
              <a:rPr lang="en-US" altLang="zh-CN" sz="2400">
                <a:solidFill>
                  <a:srgbClr val="0033CC"/>
                </a:solidFill>
                <a:sym typeface="Symbol" pitchFamily="18" charset="2"/>
              </a:rPr>
              <a:t>)</a:t>
            </a:r>
            <a:r>
              <a:rPr lang="en-US" altLang="zh-CN" sz="2400">
                <a:sym typeface="Symbol" pitchFamily="18" charset="2"/>
              </a:rPr>
              <a:t>r</a:t>
            </a:r>
          </a:p>
          <a:p>
            <a:pPr>
              <a:spcBef>
                <a:spcPts val="0"/>
              </a:spcBef>
            </a:pPr>
            <a:r>
              <a:rPr lang="zh-CN" altLang="en-US">
                <a:sym typeface="Symbol" pitchFamily="18" charset="2"/>
              </a:rPr>
              <a:t>子</a:t>
            </a:r>
            <a:r>
              <a:rPr lang="zh-CN" altLang="en-US" dirty="0">
                <a:sym typeface="Symbol" pitchFamily="18" charset="2"/>
              </a:rPr>
              <a:t>公式：</a:t>
            </a:r>
            <a:endParaRPr lang="en-US" altLang="zh-CN" dirty="0">
              <a:sym typeface="Symbol" pitchFamily="18" charset="2"/>
            </a:endParaRPr>
          </a:p>
          <a:p>
            <a:pPr lvl="1">
              <a:spcBef>
                <a:spcPts val="0"/>
              </a:spcBef>
            </a:pPr>
            <a:r>
              <a:rPr lang="zh-CN" altLang="en-US" dirty="0">
                <a:sym typeface="Symbol" pitchFamily="18" charset="2"/>
              </a:rPr>
              <a:t>如果</a:t>
            </a:r>
            <a:r>
              <a:rPr lang="en-US" altLang="zh-CN" dirty="0">
                <a:sym typeface="Symbol" pitchFamily="18" charset="2"/>
              </a:rPr>
              <a:t>X</a:t>
            </a:r>
            <a:r>
              <a:rPr lang="zh-CN" altLang="en-US" dirty="0">
                <a:sym typeface="Symbol" pitchFamily="18" charset="2"/>
              </a:rPr>
              <a:t>是命题公式</a:t>
            </a:r>
            <a:r>
              <a:rPr lang="en-US" altLang="zh-CN" dirty="0">
                <a:sym typeface="Symbol" pitchFamily="18" charset="2"/>
              </a:rPr>
              <a:t>A</a:t>
            </a:r>
            <a:r>
              <a:rPr lang="zh-CN" altLang="en-US" dirty="0">
                <a:sym typeface="Symbol" pitchFamily="18" charset="2"/>
              </a:rPr>
              <a:t>的一部分，且</a:t>
            </a:r>
            <a:r>
              <a:rPr lang="en-US" altLang="zh-CN" dirty="0">
                <a:sym typeface="Symbol" pitchFamily="18" charset="2"/>
              </a:rPr>
              <a:t>X</a:t>
            </a:r>
            <a:r>
              <a:rPr lang="zh-CN" altLang="en-US" dirty="0">
                <a:sym typeface="Symbol" pitchFamily="18" charset="2"/>
              </a:rPr>
              <a:t>本身也是一个命题公式，则称</a:t>
            </a:r>
            <a:r>
              <a:rPr lang="en-US" altLang="zh-CN" dirty="0">
                <a:sym typeface="Symbol" pitchFamily="18" charset="2"/>
              </a:rPr>
              <a:t>X</a:t>
            </a:r>
            <a:r>
              <a:rPr lang="zh-CN" altLang="en-US" dirty="0">
                <a:sym typeface="Symbol" pitchFamily="18" charset="2"/>
              </a:rPr>
              <a:t>是命题公式</a:t>
            </a:r>
            <a:r>
              <a:rPr lang="en-US" altLang="zh-CN" dirty="0">
                <a:sym typeface="Symbol" pitchFamily="18" charset="2"/>
              </a:rPr>
              <a:t>A</a:t>
            </a:r>
            <a:r>
              <a:rPr lang="zh-CN" altLang="en-US" dirty="0">
                <a:sym typeface="Symbol" pitchFamily="18" charset="2"/>
              </a:rPr>
              <a:t>的子公式。</a:t>
            </a:r>
            <a:endParaRPr lang="en-US" altLang="zh-CN" dirty="0">
              <a:sym typeface="Symbol" pitchFamily="18" charset="2"/>
            </a:endParaRPr>
          </a:p>
          <a:p>
            <a:r>
              <a:rPr lang="zh-CN" altLang="en-US">
                <a:sym typeface="Symbol" pitchFamily="18" charset="2"/>
              </a:rPr>
              <a:t>置换</a:t>
            </a:r>
            <a:r>
              <a:rPr lang="zh-CN" altLang="en-US" dirty="0">
                <a:sym typeface="Symbol" pitchFamily="18" charset="2"/>
              </a:rPr>
              <a:t>是用</a:t>
            </a:r>
            <a:r>
              <a:rPr lang="zh-CN" altLang="en-US" dirty="0">
                <a:solidFill>
                  <a:srgbClr val="C00000"/>
                </a:solidFill>
                <a:sym typeface="Symbol" pitchFamily="18" charset="2"/>
              </a:rPr>
              <a:t>等价</a:t>
            </a:r>
            <a:r>
              <a:rPr lang="zh-CN" altLang="en-US" dirty="0">
                <a:sym typeface="Symbol" pitchFamily="18" charset="2"/>
              </a:rPr>
              <a:t>命题元素去替换命题公式中的命题元素，</a:t>
            </a:r>
            <a:r>
              <a:rPr lang="zh-CN" altLang="en-US" dirty="0">
                <a:solidFill>
                  <a:srgbClr val="C00000"/>
                </a:solidFill>
                <a:sym typeface="Symbol" pitchFamily="18" charset="2"/>
              </a:rPr>
              <a:t>针对任何命题</a:t>
            </a:r>
            <a:r>
              <a:rPr lang="zh-CN" altLang="en-US" dirty="0">
                <a:sym typeface="Symbol" pitchFamily="18" charset="2"/>
              </a:rPr>
              <a:t>公式</a:t>
            </a:r>
            <a:r>
              <a:rPr lang="zh-CN" altLang="en-US">
                <a:sym typeface="Symbol" pitchFamily="18" charset="2"/>
              </a:rPr>
              <a:t>使用。</a:t>
            </a:r>
            <a:endParaRPr lang="zh-CN" altLang="en-US" dirty="0"/>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25</a:t>
            </a:fld>
            <a:endParaRPr lang="en-US" altLang="zh-CN" dirty="0"/>
          </a:p>
        </p:txBody>
      </p:sp>
      <p:grpSp>
        <p:nvGrpSpPr>
          <p:cNvPr id="9" name="组合 8">
            <a:extLst>
              <a:ext uri="{FF2B5EF4-FFF2-40B4-BE49-F238E27FC236}">
                <a16:creationId xmlns:a16="http://schemas.microsoft.com/office/drawing/2014/main" id="{FB836BAD-0373-47B3-B052-2D4DE1401198}"/>
              </a:ext>
            </a:extLst>
          </p:cNvPr>
          <p:cNvGrpSpPr/>
          <p:nvPr/>
        </p:nvGrpSpPr>
        <p:grpSpPr>
          <a:xfrm>
            <a:off x="5148353" y="2132856"/>
            <a:ext cx="3744127" cy="3310500"/>
            <a:chOff x="4942673" y="2564904"/>
            <a:chExt cx="3744127" cy="3310500"/>
          </a:xfrm>
        </p:grpSpPr>
        <p:sp>
          <p:nvSpPr>
            <p:cNvPr id="6" name="矩形: 圆角 5">
              <a:extLst>
                <a:ext uri="{FF2B5EF4-FFF2-40B4-BE49-F238E27FC236}">
                  <a16:creationId xmlns:a16="http://schemas.microsoft.com/office/drawing/2014/main" id="{A1294C34-5F7A-4405-ABC9-5F1D35EFE567}"/>
                </a:ext>
              </a:extLst>
            </p:cNvPr>
            <p:cNvSpPr/>
            <p:nvPr/>
          </p:nvSpPr>
          <p:spPr bwMode="auto">
            <a:xfrm>
              <a:off x="5580112" y="4869160"/>
              <a:ext cx="2340843" cy="1006244"/>
            </a:xfrm>
            <a:prstGeom prst="roundRect">
              <a:avLst/>
            </a:prstGeom>
            <a:solidFill>
              <a:srgbClr val="FFD5AB"/>
            </a:solidFill>
            <a:ln w="9525" cap="flat" cmpd="sng" algn="ctr">
              <a:solidFill>
                <a:schemeClr val="bg1"/>
              </a:solidFill>
              <a:prstDash val="solid"/>
              <a:round/>
              <a:headEnd type="none" w="med" len="med"/>
              <a:tailEnd type="triangle" w="med" len="med"/>
            </a:ln>
            <a:effectLst/>
          </p:spPr>
          <p:txBody>
            <a:bodyPr vert="horz" wrap="none" lIns="0" tIns="0" rIns="0" bIns="0" numCol="1" rtlCol="0" anchor="t" anchorCtr="0" compatLnSpc="1">
              <a:prstTxWarp prst="textNoShape">
                <a:avLst/>
              </a:prstTxWarp>
              <a:noAutofit/>
            </a:bodyPr>
            <a:lstStyle/>
            <a:p>
              <a:pPr marL="342900" marR="0" indent="-342900" algn="ctr" defTabSz="914400" rtl="0" eaLnBrk="1" fontAlgn="base" latinLnBrk="0" hangingPunct="1">
                <a:lnSpc>
                  <a:spcPct val="100000"/>
                </a:lnSpc>
                <a:spcBef>
                  <a:spcPct val="20000"/>
                </a:spcBef>
                <a:spcAft>
                  <a:spcPts val="600"/>
                </a:spcAft>
                <a:buClrTx/>
                <a:buSzTx/>
                <a:buFontTx/>
                <a:buNone/>
                <a:tabLst/>
              </a:pPr>
              <a:r>
                <a:rPr kumimoji="1" lang="zh-CN" altLang="en-US" sz="2400" b="0" i="0" u="none" strike="noStrike" cap="none" normalizeH="0" baseline="0">
                  <a:ln>
                    <a:noFill/>
                  </a:ln>
                  <a:effectLst/>
                  <a:latin typeface="楷体" panose="02010609060101010101" pitchFamily="49" charset="-122"/>
                  <a:ea typeface="楷体" panose="02010609060101010101" pitchFamily="49" charset="-122"/>
                </a:rPr>
                <a:t>代入：永真保持</a:t>
              </a:r>
              <a:endParaRPr kumimoji="1" lang="en-US" altLang="zh-CN" sz="2400" b="0" i="0" u="none" strike="noStrike" cap="none" normalizeH="0" baseline="0">
                <a:ln>
                  <a:noFill/>
                </a:ln>
                <a:effectLst/>
                <a:latin typeface="楷体" panose="02010609060101010101" pitchFamily="49" charset="-122"/>
                <a:ea typeface="楷体" panose="02010609060101010101" pitchFamily="49" charset="-122"/>
              </a:endParaRPr>
            </a:p>
            <a:p>
              <a:pPr marL="342900" marR="0" indent="-342900" algn="ctr" defTabSz="914400" rtl="0" eaLnBrk="1" fontAlgn="base" latinLnBrk="0" hangingPunct="1">
                <a:lnSpc>
                  <a:spcPct val="100000"/>
                </a:lnSpc>
                <a:spcBef>
                  <a:spcPct val="20000"/>
                </a:spcBef>
                <a:spcAft>
                  <a:spcPts val="600"/>
                </a:spcAft>
                <a:buClrTx/>
                <a:buSzTx/>
                <a:buFontTx/>
                <a:buNone/>
                <a:tabLst/>
              </a:pPr>
              <a:r>
                <a:rPr lang="zh-CN" altLang="en-US">
                  <a:latin typeface="楷体" panose="02010609060101010101" pitchFamily="49" charset="-122"/>
                  <a:ea typeface="楷体" panose="02010609060101010101" pitchFamily="49" charset="-122"/>
                </a:rPr>
                <a:t>置换：等价相易</a:t>
              </a:r>
              <a:endParaRPr kumimoji="1" lang="zh-CN" altLang="en-US" sz="2400" b="0" i="0" u="none" strike="noStrike" cap="none" normalizeH="0" baseline="0">
                <a:ln>
                  <a:noFill/>
                </a:ln>
                <a:effectLst/>
                <a:latin typeface="楷体" panose="02010609060101010101" pitchFamily="49" charset="-122"/>
                <a:ea typeface="楷体" panose="02010609060101010101" pitchFamily="49" charset="-122"/>
              </a:endParaRPr>
            </a:p>
          </p:txBody>
        </p:sp>
        <p:sp>
          <p:nvSpPr>
            <p:cNvPr id="7" name="矩形: 圆角 6">
              <a:extLst>
                <a:ext uri="{FF2B5EF4-FFF2-40B4-BE49-F238E27FC236}">
                  <a16:creationId xmlns:a16="http://schemas.microsoft.com/office/drawing/2014/main" id="{ACAE3D6F-D33C-47CE-A22B-DA49E267C83F}"/>
                </a:ext>
              </a:extLst>
            </p:cNvPr>
            <p:cNvSpPr/>
            <p:nvPr/>
          </p:nvSpPr>
          <p:spPr bwMode="auto">
            <a:xfrm>
              <a:off x="4942673" y="2564904"/>
              <a:ext cx="3242592" cy="432048"/>
            </a:xfrm>
            <a:prstGeom prst="roundRect">
              <a:avLst/>
            </a:prstGeom>
            <a:solidFill>
              <a:srgbClr val="FFD5AB"/>
            </a:solidFill>
            <a:ln w="9525" cap="flat" cmpd="sng" algn="ctr">
              <a:solidFill>
                <a:schemeClr val="bg1"/>
              </a:solidFill>
              <a:prstDash val="solid"/>
              <a:round/>
              <a:headEnd type="none" w="med" len="med"/>
              <a:tailEnd type="triangle" w="med" len="med"/>
            </a:ln>
            <a:effectLst/>
          </p:spPr>
          <p:txBody>
            <a:bodyPr vert="horz" wrap="square" lIns="0" tIns="0" rIns="0" bIns="0" numCol="1" rtlCol="0" anchor="t" anchorCtr="0" compatLnSpc="1">
              <a:prstTxWarp prst="textNoShape">
                <a:avLst/>
              </a:prstTxWarp>
              <a:noAutofit/>
            </a:bodyPr>
            <a:lstStyle/>
            <a:p>
              <a:pPr marR="0" algn="ctr" defTabSz="914400" rtl="0" eaLnBrk="1" fontAlgn="base" latinLnBrk="0" hangingPunct="1">
                <a:lnSpc>
                  <a:spcPct val="100000"/>
                </a:lnSpc>
                <a:spcBef>
                  <a:spcPct val="20000"/>
                </a:spcBef>
                <a:spcAft>
                  <a:spcPts val="600"/>
                </a:spcAft>
                <a:buClrTx/>
                <a:buSzTx/>
                <a:tabLst/>
              </a:pPr>
              <a:r>
                <a:rPr kumimoji="1" lang="zh-CN" altLang="en-US" sz="2400" b="0" i="0" u="none" strike="noStrike" cap="none" normalizeH="0" baseline="0">
                  <a:ln>
                    <a:noFill/>
                  </a:ln>
                  <a:effectLst/>
                  <a:latin typeface="楷体" panose="02010609060101010101" pitchFamily="49" charset="-122"/>
                  <a:ea typeface="楷体" panose="02010609060101010101" pitchFamily="49" charset="-122"/>
                </a:rPr>
                <a:t>代入规则与</a:t>
              </a:r>
              <a:r>
                <a:rPr lang="zh-CN" altLang="en-US">
                  <a:latin typeface="楷体" panose="02010609060101010101" pitchFamily="49" charset="-122"/>
                  <a:ea typeface="楷体" panose="02010609060101010101" pitchFamily="49" charset="-122"/>
                </a:rPr>
                <a:t>置换的区别</a:t>
              </a:r>
              <a:endParaRPr kumimoji="1" lang="zh-CN" altLang="en-US" sz="2400" b="0" i="0" u="none" strike="noStrike" cap="none" normalizeH="0" baseline="0">
                <a:ln>
                  <a:noFill/>
                </a:ln>
                <a:effectLst/>
                <a:latin typeface="楷体" panose="02010609060101010101" pitchFamily="49" charset="-122"/>
                <a:ea typeface="楷体" panose="02010609060101010101" pitchFamily="49" charset="-122"/>
              </a:endParaRPr>
            </a:p>
          </p:txBody>
        </p:sp>
        <p:sp>
          <p:nvSpPr>
            <p:cNvPr id="8" name="任意多边形: 形状 7">
              <a:extLst>
                <a:ext uri="{FF2B5EF4-FFF2-40B4-BE49-F238E27FC236}">
                  <a16:creationId xmlns:a16="http://schemas.microsoft.com/office/drawing/2014/main" id="{ADA2C42C-DE93-4FB9-B5DF-E63BDAF34492}"/>
                </a:ext>
              </a:extLst>
            </p:cNvPr>
            <p:cNvSpPr/>
            <p:nvPr/>
          </p:nvSpPr>
          <p:spPr bwMode="auto">
            <a:xfrm>
              <a:off x="7921256" y="2775098"/>
              <a:ext cx="765544" cy="2551814"/>
            </a:xfrm>
            <a:custGeom>
              <a:avLst/>
              <a:gdLst>
                <a:gd name="connsiteX0" fmla="*/ 265814 w 765544"/>
                <a:gd name="connsiteY0" fmla="*/ 0 h 2551814"/>
                <a:gd name="connsiteX1" fmla="*/ 765544 w 765544"/>
                <a:gd name="connsiteY1" fmla="*/ 0 h 2551814"/>
                <a:gd name="connsiteX2" fmla="*/ 765544 w 765544"/>
                <a:gd name="connsiteY2" fmla="*/ 2551814 h 2551814"/>
                <a:gd name="connsiteX3" fmla="*/ 0 w 765544"/>
                <a:gd name="connsiteY3" fmla="*/ 2551814 h 2551814"/>
              </a:gdLst>
              <a:ahLst/>
              <a:cxnLst>
                <a:cxn ang="0">
                  <a:pos x="connsiteX0" y="connsiteY0"/>
                </a:cxn>
                <a:cxn ang="0">
                  <a:pos x="connsiteX1" y="connsiteY1"/>
                </a:cxn>
                <a:cxn ang="0">
                  <a:pos x="connsiteX2" y="connsiteY2"/>
                </a:cxn>
                <a:cxn ang="0">
                  <a:pos x="connsiteX3" y="connsiteY3"/>
                </a:cxn>
              </a:cxnLst>
              <a:rect l="l" t="t" r="r" b="b"/>
              <a:pathLst>
                <a:path w="765544" h="2551814">
                  <a:moveTo>
                    <a:pt x="265814" y="0"/>
                  </a:moveTo>
                  <a:lnTo>
                    <a:pt x="765544" y="0"/>
                  </a:lnTo>
                  <a:lnTo>
                    <a:pt x="765544" y="2551814"/>
                  </a:lnTo>
                  <a:lnTo>
                    <a:pt x="0" y="2551814"/>
                  </a:lnTo>
                </a:path>
              </a:pathLst>
            </a:custGeom>
            <a:noFill/>
            <a:ln w="9525" cap="flat" cmpd="sng" algn="ctr">
              <a:solidFill>
                <a:schemeClr val="bg1"/>
              </a:solidFill>
              <a:prstDash val="solid"/>
              <a:round/>
              <a:headEnd type="none" w="med" len="med"/>
              <a:tailEnd type="triangle" w="med" len="med"/>
            </a:ln>
            <a:effectLst/>
          </p:spPr>
          <p:txBody>
            <a:bodyPr vert="horz" wrap="none" lIns="0" tIns="0" rIns="0" bIns="0" numCol="1" rtlCol="0" anchor="t" anchorCtr="0" compatLnSpc="1">
              <a:prstTxWarp prst="textNoShape">
                <a:avLst/>
              </a:prstTxWarp>
              <a:spAutoFit/>
            </a:bodyPr>
            <a:lstStyle/>
            <a:p>
              <a:pPr marL="342900" marR="0" indent="-342900" algn="l" defTabSz="914400" rtl="0" eaLnBrk="1" fontAlgn="base" latinLnBrk="0" hangingPunct="1">
                <a:lnSpc>
                  <a:spcPct val="90000"/>
                </a:lnSpc>
                <a:spcBef>
                  <a:spcPct val="20000"/>
                </a:spcBef>
                <a:spcAft>
                  <a:spcPct val="0"/>
                </a:spcAft>
                <a:buClrTx/>
                <a:buSzTx/>
                <a:buFontTx/>
                <a:buNone/>
                <a:tabLst/>
              </a:pPr>
              <a:endParaRPr kumimoji="1" lang="zh-CN" altLang="en-US" sz="2400" b="0" i="0" u="none" strike="noStrike" cap="none" normalizeH="0" baseline="0">
                <a:ln>
                  <a:noFill/>
                </a:ln>
                <a:solidFill>
                  <a:schemeClr val="bg1"/>
                </a:solidFill>
                <a:effectLst/>
                <a:latin typeface="楷体_GB2312" pitchFamily="49" charset="-122"/>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等值演算</a:t>
            </a:r>
          </a:p>
        </p:txBody>
      </p:sp>
      <p:sp>
        <p:nvSpPr>
          <p:cNvPr id="3" name="内容占位符 2"/>
          <p:cNvSpPr>
            <a:spLocks noGrp="1"/>
          </p:cNvSpPr>
          <p:nvPr>
            <p:ph idx="1"/>
          </p:nvPr>
        </p:nvSpPr>
        <p:spPr>
          <a:xfrm>
            <a:off x="467544" y="1412776"/>
            <a:ext cx="8208912" cy="4608512"/>
          </a:xfrm>
        </p:spPr>
        <p:txBody>
          <a:bodyPr/>
          <a:lstStyle/>
          <a:p>
            <a:pPr>
              <a:spcBef>
                <a:spcPts val="0"/>
              </a:spcBef>
              <a:spcAft>
                <a:spcPts val="1800"/>
              </a:spcAft>
            </a:pPr>
            <a:r>
              <a:rPr lang="zh-CN" altLang="en-US" dirty="0"/>
              <a:t>验证命题公式等值常用的方法有：真值表法、蕴含法、公式法（直接证法）等。</a:t>
            </a:r>
            <a:endParaRPr lang="en-US" altLang="zh-CN" dirty="0"/>
          </a:p>
          <a:p>
            <a:pPr marL="457200" indent="-457200">
              <a:spcBef>
                <a:spcPts val="0"/>
              </a:spcBef>
              <a:buSzPct val="100000"/>
              <a:buFont typeface="+mj-lt"/>
              <a:buAutoNum type="arabicPeriod"/>
            </a:pPr>
            <a:r>
              <a:rPr lang="zh-CN" altLang="en-US" dirty="0">
                <a:solidFill>
                  <a:srgbClr val="C00000"/>
                </a:solidFill>
              </a:rPr>
              <a:t>真值表法：</a:t>
            </a:r>
            <a:endParaRPr lang="en-US" altLang="zh-CN" dirty="0">
              <a:solidFill>
                <a:srgbClr val="C00000"/>
              </a:solidFill>
            </a:endParaRPr>
          </a:p>
          <a:p>
            <a:pPr lvl="1">
              <a:spcBef>
                <a:spcPts val="0"/>
              </a:spcBef>
            </a:pPr>
            <a:r>
              <a:rPr lang="zh-CN" altLang="en-US" dirty="0"/>
              <a:t>例：证明</a:t>
            </a:r>
            <a:r>
              <a:rPr lang="en-US" altLang="zh-CN" dirty="0"/>
              <a:t>A</a:t>
            </a:r>
            <a:r>
              <a:rPr lang="en-US" altLang="zh-CN" dirty="0">
                <a:sym typeface="Symbol" pitchFamily="18" charset="2"/>
              </a:rPr>
              <a:t>B(AB)</a:t>
            </a:r>
            <a:r>
              <a:rPr lang="el-GR" altLang="zh-CN" dirty="0"/>
              <a:t>∧</a:t>
            </a:r>
            <a:r>
              <a:rPr lang="en-US" altLang="zh-CN" dirty="0">
                <a:sym typeface="Symbol" pitchFamily="18" charset="2"/>
              </a:rPr>
              <a:t>(BA)</a:t>
            </a:r>
          </a:p>
          <a:p>
            <a:pPr marL="457200" indent="-457200">
              <a:spcBef>
                <a:spcPts val="0"/>
              </a:spcBef>
              <a:buSzPct val="100000"/>
              <a:buFont typeface="+mj-lt"/>
              <a:buAutoNum type="arabicPeriod" startAt="2"/>
            </a:pPr>
            <a:r>
              <a:rPr lang="zh-CN" altLang="en-US" dirty="0">
                <a:solidFill>
                  <a:srgbClr val="C00000"/>
                </a:solidFill>
              </a:rPr>
              <a:t>蕴含法：</a:t>
            </a:r>
          </a:p>
          <a:p>
            <a:pPr marL="446088" indent="0">
              <a:spcBef>
                <a:spcPts val="0"/>
              </a:spcBef>
              <a:buNone/>
            </a:pPr>
            <a:r>
              <a:rPr lang="zh-CN" altLang="en-US" sz="2200" dirty="0">
                <a:sym typeface="Symbol" pitchFamily="18" charset="2"/>
              </a:rPr>
              <a:t>蕴含常见的性质：</a:t>
            </a:r>
          </a:p>
          <a:p>
            <a:pPr lvl="1">
              <a:spcBef>
                <a:spcPts val="0"/>
              </a:spcBef>
              <a:buNone/>
            </a:pPr>
            <a:r>
              <a:rPr lang="en-US" altLang="zh-CN" dirty="0">
                <a:sym typeface="Symbol" pitchFamily="18" charset="2"/>
              </a:rPr>
              <a:t>1</a:t>
            </a:r>
            <a:r>
              <a:rPr lang="zh-CN" altLang="en-US" dirty="0">
                <a:sym typeface="Symbol" pitchFamily="18" charset="2"/>
              </a:rPr>
              <a:t>、自反性</a:t>
            </a:r>
            <a:endParaRPr lang="en-US" altLang="zh-CN" dirty="0">
              <a:sym typeface="Symbol" pitchFamily="18" charset="2"/>
            </a:endParaRPr>
          </a:p>
          <a:p>
            <a:pPr lvl="1">
              <a:spcBef>
                <a:spcPts val="0"/>
              </a:spcBef>
              <a:buNone/>
            </a:pPr>
            <a:r>
              <a:rPr lang="en-US" altLang="zh-CN" dirty="0">
                <a:sym typeface="Symbol" pitchFamily="18" charset="2"/>
              </a:rPr>
              <a:t>2</a:t>
            </a:r>
            <a:r>
              <a:rPr lang="zh-CN" altLang="en-US" dirty="0">
                <a:sym typeface="Symbol" pitchFamily="18" charset="2"/>
              </a:rPr>
              <a:t>、传递性</a:t>
            </a:r>
            <a:endParaRPr lang="en-US" altLang="zh-CN" dirty="0">
              <a:sym typeface="Symbol" pitchFamily="18" charset="2"/>
            </a:endParaRPr>
          </a:p>
          <a:p>
            <a:pPr lvl="1">
              <a:spcBef>
                <a:spcPts val="0"/>
              </a:spcBef>
              <a:buNone/>
            </a:pPr>
            <a:r>
              <a:rPr lang="en-US" altLang="zh-CN" dirty="0">
                <a:sym typeface="Symbol" pitchFamily="18" charset="2"/>
              </a:rPr>
              <a:t>3</a:t>
            </a:r>
            <a:r>
              <a:rPr lang="zh-CN" altLang="en-US" dirty="0">
                <a:sym typeface="Symbol" pitchFamily="18" charset="2"/>
              </a:rPr>
              <a:t>、如果</a:t>
            </a:r>
            <a:r>
              <a:rPr lang="en-US" altLang="zh-CN" dirty="0">
                <a:sym typeface="Symbol" pitchFamily="18" charset="2"/>
              </a:rPr>
              <a:t>AB</a:t>
            </a:r>
            <a:r>
              <a:rPr lang="zh-CN" altLang="en-US" dirty="0">
                <a:sym typeface="Symbol" pitchFamily="18" charset="2"/>
              </a:rPr>
              <a:t>， </a:t>
            </a:r>
            <a:r>
              <a:rPr lang="en-US" altLang="zh-CN" dirty="0">
                <a:sym typeface="Symbol" pitchFamily="18" charset="2"/>
              </a:rPr>
              <a:t>AC</a:t>
            </a:r>
            <a:r>
              <a:rPr lang="zh-CN" altLang="en-US" dirty="0">
                <a:sym typeface="Symbol" pitchFamily="18" charset="2"/>
              </a:rPr>
              <a:t>，则</a:t>
            </a:r>
            <a:r>
              <a:rPr lang="en-US" altLang="zh-CN" dirty="0">
                <a:sym typeface="Symbol" pitchFamily="18" charset="2"/>
              </a:rPr>
              <a:t>AB</a:t>
            </a:r>
            <a:r>
              <a:rPr lang="el-GR" altLang="zh-CN" dirty="0"/>
              <a:t>∧</a:t>
            </a:r>
            <a:r>
              <a:rPr lang="en-US" altLang="zh-CN" dirty="0">
                <a:sym typeface="Symbol" pitchFamily="18" charset="2"/>
              </a:rPr>
              <a:t>C</a:t>
            </a:r>
          </a:p>
          <a:p>
            <a:pPr lvl="1">
              <a:spcBef>
                <a:spcPts val="0"/>
              </a:spcBef>
              <a:buNone/>
            </a:pPr>
            <a:r>
              <a:rPr lang="en-US" altLang="zh-CN" dirty="0">
                <a:sym typeface="Symbol" pitchFamily="18" charset="2"/>
              </a:rPr>
              <a:t>4</a:t>
            </a:r>
            <a:r>
              <a:rPr lang="zh-CN" altLang="en-US" dirty="0">
                <a:sym typeface="Symbol" pitchFamily="18" charset="2"/>
              </a:rPr>
              <a:t>、如果</a:t>
            </a:r>
            <a:r>
              <a:rPr lang="en-US" altLang="zh-CN" dirty="0">
                <a:sym typeface="Symbol" pitchFamily="18" charset="2"/>
              </a:rPr>
              <a:t>AC</a:t>
            </a:r>
            <a:r>
              <a:rPr lang="zh-CN" altLang="en-US" dirty="0">
                <a:sym typeface="Symbol" pitchFamily="18" charset="2"/>
              </a:rPr>
              <a:t>， </a:t>
            </a:r>
            <a:r>
              <a:rPr lang="en-US" altLang="zh-CN" dirty="0">
                <a:sym typeface="Symbol" pitchFamily="18" charset="2"/>
              </a:rPr>
              <a:t>BC</a:t>
            </a:r>
            <a:r>
              <a:rPr lang="zh-CN" altLang="en-US" dirty="0">
                <a:sym typeface="Symbol" pitchFamily="18" charset="2"/>
              </a:rPr>
              <a:t>，则</a:t>
            </a:r>
            <a:r>
              <a:rPr lang="en-US" altLang="zh-CN" dirty="0">
                <a:sym typeface="Symbol" pitchFamily="18" charset="2"/>
              </a:rPr>
              <a:t>A</a:t>
            </a:r>
            <a:r>
              <a:rPr lang="el-GR" altLang="zh-CN" dirty="0"/>
              <a:t>∨</a:t>
            </a:r>
            <a:r>
              <a:rPr lang="en-US" altLang="zh-CN" dirty="0">
                <a:sym typeface="Symbol" pitchFamily="18" charset="2"/>
              </a:rPr>
              <a:t>BC</a:t>
            </a:r>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26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等值演算（续）</a:t>
            </a:r>
          </a:p>
        </p:txBody>
      </p:sp>
      <p:sp>
        <p:nvSpPr>
          <p:cNvPr id="3" name="内容占位符 2"/>
          <p:cNvSpPr>
            <a:spLocks noGrp="1"/>
          </p:cNvSpPr>
          <p:nvPr>
            <p:ph idx="1"/>
          </p:nvPr>
        </p:nvSpPr>
        <p:spPr>
          <a:xfrm>
            <a:off x="467544" y="1268760"/>
            <a:ext cx="8208912" cy="4896544"/>
          </a:xfrm>
        </p:spPr>
        <p:txBody>
          <a:bodyPr/>
          <a:lstStyle/>
          <a:p>
            <a:pPr>
              <a:spcBef>
                <a:spcPts val="0"/>
              </a:spcBef>
            </a:pPr>
            <a:r>
              <a:rPr lang="zh-CN" altLang="en-US" dirty="0"/>
              <a:t>由前面的例子和定理我们马上可以得到</a:t>
            </a:r>
            <a:endParaRPr lang="en-US" altLang="zh-CN" dirty="0"/>
          </a:p>
          <a:p>
            <a:pPr>
              <a:spcBef>
                <a:spcPts val="0"/>
              </a:spcBef>
            </a:pPr>
            <a:r>
              <a:rPr lang="zh-CN" altLang="en-US" dirty="0">
                <a:solidFill>
                  <a:srgbClr val="FF0000"/>
                </a:solidFill>
              </a:rPr>
              <a:t>定理</a:t>
            </a:r>
            <a:r>
              <a:rPr lang="zh-CN" altLang="en-US" dirty="0"/>
              <a:t>：</a:t>
            </a:r>
            <a:endParaRPr lang="en-US" altLang="zh-CN" dirty="0"/>
          </a:p>
          <a:p>
            <a:pPr lvl="1">
              <a:spcBef>
                <a:spcPts val="0"/>
              </a:spcBef>
              <a:spcAft>
                <a:spcPts val="3600"/>
              </a:spcAft>
            </a:pPr>
            <a:r>
              <a:rPr lang="en-US" altLang="zh-CN" dirty="0"/>
              <a:t>A</a:t>
            </a:r>
            <a:r>
              <a:rPr lang="en-US" altLang="zh-CN" dirty="0">
                <a:sym typeface="Symbol" pitchFamily="18" charset="2"/>
              </a:rPr>
              <a:t></a:t>
            </a:r>
            <a:r>
              <a:rPr lang="en-US" altLang="zh-CN" dirty="0"/>
              <a:t>B</a:t>
            </a:r>
            <a:r>
              <a:rPr lang="zh-CN" altLang="en-US" dirty="0"/>
              <a:t>当且仅当</a:t>
            </a:r>
            <a:r>
              <a:rPr lang="en-US" altLang="zh-CN" dirty="0">
                <a:sym typeface="Symbol" pitchFamily="18" charset="2"/>
              </a:rPr>
              <a:t>AB</a:t>
            </a:r>
            <a:r>
              <a:rPr lang="zh-CN" altLang="en-US" dirty="0">
                <a:sym typeface="Symbol" pitchFamily="18" charset="2"/>
              </a:rPr>
              <a:t>且</a:t>
            </a:r>
            <a:r>
              <a:rPr lang="en-US" altLang="zh-CN" dirty="0">
                <a:sym typeface="Symbol" pitchFamily="18" charset="2"/>
              </a:rPr>
              <a:t>BA</a:t>
            </a:r>
          </a:p>
          <a:p>
            <a:pPr marL="457200" indent="-457200">
              <a:spcBef>
                <a:spcPts val="0"/>
              </a:spcBef>
              <a:buSzPct val="100000"/>
              <a:buFont typeface="+mj-lt"/>
              <a:buAutoNum type="arabicPeriod" startAt="3"/>
            </a:pPr>
            <a:r>
              <a:rPr lang="zh-CN" altLang="en-US">
                <a:solidFill>
                  <a:srgbClr val="C00000"/>
                </a:solidFill>
                <a:sym typeface="Symbol" pitchFamily="18" charset="2"/>
              </a:rPr>
              <a:t>公式</a:t>
            </a:r>
            <a:r>
              <a:rPr lang="zh-CN" altLang="en-US" dirty="0">
                <a:solidFill>
                  <a:srgbClr val="C00000"/>
                </a:solidFill>
                <a:sym typeface="Symbol" pitchFamily="18" charset="2"/>
              </a:rPr>
              <a:t>法</a:t>
            </a:r>
            <a:endParaRPr lang="en-US" altLang="zh-CN" dirty="0">
              <a:solidFill>
                <a:srgbClr val="C00000"/>
              </a:solidFill>
              <a:sym typeface="Symbol" pitchFamily="18" charset="2"/>
            </a:endParaRPr>
          </a:p>
          <a:p>
            <a:pPr lvl="1">
              <a:spcBef>
                <a:spcPts val="0"/>
              </a:spcBef>
              <a:spcAft>
                <a:spcPts val="4200"/>
              </a:spcAft>
            </a:pPr>
            <a:r>
              <a:rPr lang="zh-CN" altLang="en-US" dirty="0">
                <a:sym typeface="Symbol" pitchFamily="18" charset="2"/>
              </a:rPr>
              <a:t>常用的等值演算公式有</a:t>
            </a:r>
            <a:r>
              <a:rPr lang="en-US" altLang="zh-CN" dirty="0">
                <a:solidFill>
                  <a:srgbClr val="FF0000"/>
                </a:solidFill>
                <a:sym typeface="Symbol" pitchFamily="18" charset="2"/>
              </a:rPr>
              <a:t>24</a:t>
            </a:r>
            <a:r>
              <a:rPr lang="zh-CN" altLang="en-US" dirty="0">
                <a:sym typeface="Symbol" pitchFamily="18" charset="2"/>
              </a:rPr>
              <a:t>个，见</a:t>
            </a:r>
            <a:r>
              <a:rPr lang="en-US" altLang="zh-CN" dirty="0">
                <a:sym typeface="Symbol" pitchFamily="18" charset="2"/>
              </a:rPr>
              <a:t>         </a:t>
            </a:r>
            <a:r>
              <a:rPr lang="zh-CN" altLang="en-US" dirty="0">
                <a:sym typeface="Symbol" pitchFamily="18" charset="2"/>
              </a:rPr>
              <a:t>（</a:t>
            </a:r>
            <a:r>
              <a:rPr lang="zh-CN" altLang="en-US" dirty="0">
                <a:solidFill>
                  <a:srgbClr val="CC0099"/>
                </a:solidFill>
                <a:sym typeface="Symbol" pitchFamily="18" charset="2"/>
              </a:rPr>
              <a:t>表</a:t>
            </a:r>
            <a:r>
              <a:rPr lang="en-US" altLang="zh-CN" dirty="0">
                <a:solidFill>
                  <a:srgbClr val="CC0099"/>
                </a:solidFill>
                <a:sym typeface="Symbol" pitchFamily="18" charset="2"/>
              </a:rPr>
              <a:t>1.2-1</a:t>
            </a:r>
            <a:r>
              <a:rPr lang="zh-CN" altLang="en-US" dirty="0">
                <a:sym typeface="Symbol" pitchFamily="18" charset="2"/>
              </a:rPr>
              <a:t>）。</a:t>
            </a:r>
            <a:endParaRPr lang="en-US" altLang="zh-CN" dirty="0">
              <a:sym typeface="Symbol" pitchFamily="18" charset="2"/>
            </a:endParaRPr>
          </a:p>
          <a:p>
            <a:pPr>
              <a:spcBef>
                <a:spcPts val="0"/>
              </a:spcBef>
              <a:spcAft>
                <a:spcPts val="1800"/>
              </a:spcAft>
            </a:pPr>
            <a:r>
              <a:rPr lang="zh-CN" altLang="en-US" dirty="0">
                <a:sym typeface="Symbol" pitchFamily="18" charset="2"/>
              </a:rPr>
              <a:t>等值和蕴含的</a:t>
            </a:r>
            <a:r>
              <a:rPr lang="zh-CN" altLang="en-US" dirty="0">
                <a:solidFill>
                  <a:srgbClr val="FF0000"/>
                </a:solidFill>
                <a:sym typeface="Symbol" pitchFamily="18" charset="2"/>
              </a:rPr>
              <a:t>区别</a:t>
            </a:r>
            <a:r>
              <a:rPr lang="zh-CN" altLang="en-US" dirty="0">
                <a:sym typeface="Symbol" pitchFamily="18" charset="2"/>
              </a:rPr>
              <a:t>：</a:t>
            </a:r>
            <a:endParaRPr lang="en-US" altLang="zh-CN" dirty="0">
              <a:sym typeface="Symbol" pitchFamily="18" charset="2"/>
            </a:endParaRPr>
          </a:p>
          <a:p>
            <a:pPr lvl="1">
              <a:spcBef>
                <a:spcPts val="0"/>
              </a:spcBef>
            </a:pPr>
            <a:r>
              <a:rPr lang="zh-CN" altLang="en-US" dirty="0">
                <a:sym typeface="Symbol" pitchFamily="18" charset="2"/>
              </a:rPr>
              <a:t>等值：双向（充要条件）</a:t>
            </a:r>
            <a:endParaRPr lang="en-US" altLang="zh-CN" dirty="0">
              <a:sym typeface="Symbol" pitchFamily="18" charset="2"/>
            </a:endParaRPr>
          </a:p>
          <a:p>
            <a:pPr lvl="1">
              <a:spcBef>
                <a:spcPts val="0"/>
              </a:spcBef>
            </a:pPr>
            <a:r>
              <a:rPr lang="zh-CN" altLang="en-US" dirty="0">
                <a:sym typeface="Symbol" pitchFamily="18" charset="2"/>
              </a:rPr>
              <a:t>蕴含：单向（充分条件真</a:t>
            </a:r>
            <a:r>
              <a:rPr lang="en-US" altLang="zh-CN" dirty="0">
                <a:sym typeface="Symbol" pitchFamily="18" charset="2"/>
              </a:rPr>
              <a:t></a:t>
            </a:r>
            <a:r>
              <a:rPr lang="zh-CN" altLang="en-US" dirty="0">
                <a:sym typeface="Symbol" pitchFamily="18" charset="2"/>
              </a:rPr>
              <a:t>必要条件真）</a:t>
            </a:r>
            <a:endParaRPr lang="en-US" altLang="zh-CN" dirty="0">
              <a:sym typeface="Symbol" pitchFamily="18" charset="2"/>
            </a:endParaRPr>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27</a:t>
            </a:fld>
            <a:endParaRPr lang="en-US" altLang="zh-CN" dirty="0"/>
          </a:p>
        </p:txBody>
      </p:sp>
      <p:grpSp>
        <p:nvGrpSpPr>
          <p:cNvPr id="6" name="组合 5"/>
          <p:cNvGrpSpPr>
            <a:grpSpLocks noChangeAspect="1"/>
          </p:cNvGrpSpPr>
          <p:nvPr/>
        </p:nvGrpSpPr>
        <p:grpSpPr>
          <a:xfrm>
            <a:off x="5353040" y="3212976"/>
            <a:ext cx="1080120" cy="1064015"/>
            <a:chOff x="30163" y="2300288"/>
            <a:chExt cx="1353142" cy="1332966"/>
          </a:xfrm>
        </p:grpSpPr>
        <p:pic>
          <p:nvPicPr>
            <p:cNvPr id="7" name="Picture 5"/>
            <p:cNvPicPr>
              <a:picLocks noChangeAspect="1" noChangeArrowheads="1"/>
            </p:cNvPicPr>
            <p:nvPr/>
          </p:nvPicPr>
          <p:blipFill>
            <a:blip r:embed="rId2" cstate="print"/>
            <a:srcRect/>
            <a:stretch>
              <a:fillRect/>
            </a:stretch>
          </p:blipFill>
          <p:spPr bwMode="auto">
            <a:xfrm>
              <a:off x="30163" y="2300288"/>
              <a:ext cx="1268412" cy="973137"/>
            </a:xfrm>
            <a:prstGeom prst="rect">
              <a:avLst/>
            </a:prstGeom>
            <a:noFill/>
            <a:ln w="9525">
              <a:noFill/>
              <a:miter lim="800000"/>
              <a:headEnd/>
              <a:tailEnd/>
            </a:ln>
          </p:spPr>
        </p:pic>
        <p:sp>
          <p:nvSpPr>
            <p:cNvPr id="8" name="矩形 7"/>
            <p:cNvSpPr/>
            <p:nvPr/>
          </p:nvSpPr>
          <p:spPr>
            <a:xfrm>
              <a:off x="55950" y="3255882"/>
              <a:ext cx="1327355" cy="377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C0099"/>
                  </a:solidFill>
                  <a:latin typeface="楷体" pitchFamily="49" charset="-122"/>
                  <a:ea typeface="楷体" pitchFamily="49" charset="-122"/>
                </a:rPr>
                <a:t>第</a:t>
              </a:r>
              <a:r>
                <a:rPr lang="en-US" altLang="zh-CN" sz="2000" dirty="0">
                  <a:solidFill>
                    <a:srgbClr val="CC0099"/>
                  </a:solidFill>
                  <a:latin typeface="楷体" pitchFamily="49" charset="-122"/>
                  <a:ea typeface="楷体" pitchFamily="49" charset="-122"/>
                </a:rPr>
                <a:t>9</a:t>
              </a:r>
              <a:r>
                <a:rPr lang="zh-CN" altLang="en-US" sz="2000"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a:xfrm>
            <a:off x="467544" y="1412776"/>
            <a:ext cx="8208912" cy="4445764"/>
          </a:xfrm>
        </p:spPr>
        <p:txBody>
          <a:bodyPr/>
          <a:lstStyle/>
          <a:p>
            <a:r>
              <a:rPr lang="zh-CN" altLang="en-US" dirty="0">
                <a:solidFill>
                  <a:schemeClr val="bg1"/>
                </a:solidFill>
              </a:rPr>
              <a:t>请证明：</a:t>
            </a:r>
            <a:r>
              <a:rPr lang="en-US" altLang="zh-CN" dirty="0">
                <a:solidFill>
                  <a:schemeClr val="bg1"/>
                </a:solidFill>
              </a:rPr>
              <a:t>p</a:t>
            </a:r>
            <a:r>
              <a:rPr lang="en-US" altLang="zh-CN" dirty="0">
                <a:solidFill>
                  <a:schemeClr val="bg1"/>
                </a:solidFill>
                <a:sym typeface="Symbol" pitchFamily="18" charset="2"/>
              </a:rPr>
              <a:t></a:t>
            </a:r>
            <a:r>
              <a:rPr lang="en-US" altLang="zh-CN" dirty="0">
                <a:solidFill>
                  <a:schemeClr val="bg1"/>
                </a:solidFill>
              </a:rPr>
              <a:t>(</a:t>
            </a:r>
            <a:r>
              <a:rPr lang="en-US" altLang="zh-CN" dirty="0" err="1">
                <a:solidFill>
                  <a:schemeClr val="bg1"/>
                </a:solidFill>
              </a:rPr>
              <a:t>q</a:t>
            </a:r>
            <a:r>
              <a:rPr lang="en-US" altLang="zh-CN" dirty="0" err="1">
                <a:solidFill>
                  <a:schemeClr val="bg1"/>
                </a:solidFill>
                <a:sym typeface="Symbol" pitchFamily="18" charset="2"/>
              </a:rPr>
              <a:t></a:t>
            </a:r>
            <a:r>
              <a:rPr lang="en-US" altLang="zh-CN" dirty="0" err="1">
                <a:solidFill>
                  <a:schemeClr val="bg1"/>
                </a:solidFill>
              </a:rPr>
              <a:t>r</a:t>
            </a:r>
            <a:r>
              <a:rPr lang="en-US" altLang="zh-CN" dirty="0">
                <a:solidFill>
                  <a:schemeClr val="bg1"/>
                </a:solidFill>
              </a:rPr>
              <a:t>)</a:t>
            </a:r>
            <a:r>
              <a:rPr lang="en-US" altLang="zh-CN" dirty="0">
                <a:solidFill>
                  <a:schemeClr val="bg1"/>
                </a:solidFill>
                <a:sym typeface="Symbol" pitchFamily="18" charset="2"/>
              </a:rPr>
              <a:t></a:t>
            </a:r>
            <a:r>
              <a:rPr lang="en-US" altLang="zh-CN" dirty="0">
                <a:solidFill>
                  <a:schemeClr val="bg1"/>
                </a:solidFill>
              </a:rPr>
              <a:t>(</a:t>
            </a:r>
            <a:r>
              <a:rPr lang="en-US" altLang="zh-CN" dirty="0" err="1">
                <a:solidFill>
                  <a:schemeClr val="bg1"/>
                </a:solidFill>
              </a:rPr>
              <a:t>p</a:t>
            </a:r>
            <a:r>
              <a:rPr lang="en-US" altLang="zh-CN" dirty="0" err="1">
                <a:solidFill>
                  <a:schemeClr val="bg1"/>
                </a:solidFill>
                <a:sym typeface="Symbol" pitchFamily="18" charset="2"/>
              </a:rPr>
              <a:t></a:t>
            </a:r>
            <a:r>
              <a:rPr lang="en-US" altLang="zh-CN" dirty="0" err="1">
                <a:solidFill>
                  <a:schemeClr val="bg1"/>
                </a:solidFill>
              </a:rPr>
              <a:t>q</a:t>
            </a:r>
            <a:r>
              <a:rPr lang="en-US" altLang="zh-CN" dirty="0">
                <a:solidFill>
                  <a:schemeClr val="bg1"/>
                </a:solidFill>
              </a:rPr>
              <a:t>)</a:t>
            </a:r>
            <a:r>
              <a:rPr lang="en-US" altLang="zh-CN" dirty="0">
                <a:solidFill>
                  <a:schemeClr val="bg1"/>
                </a:solidFill>
                <a:sym typeface="Symbol" pitchFamily="18" charset="2"/>
              </a:rPr>
              <a:t></a:t>
            </a:r>
            <a:r>
              <a:rPr lang="en-US" altLang="zh-CN" dirty="0">
                <a:solidFill>
                  <a:schemeClr val="bg1"/>
                </a:solidFill>
              </a:rPr>
              <a:t>r</a:t>
            </a:r>
            <a:endParaRPr lang="en-US" altLang="zh-CN" dirty="0">
              <a:solidFill>
                <a:schemeClr val="bg1"/>
              </a:solidFill>
              <a:sym typeface="Symbol" pitchFamily="18" charset="2"/>
            </a:endParaRPr>
          </a:p>
          <a:p>
            <a:r>
              <a:rPr lang="zh-CN" altLang="en-US" dirty="0">
                <a:solidFill>
                  <a:srgbClr val="C00000"/>
                </a:solidFill>
                <a:sym typeface="Symbol" pitchFamily="18" charset="2"/>
              </a:rPr>
              <a:t>证：</a:t>
            </a:r>
            <a:endParaRPr lang="en-US" altLang="zh-CN" dirty="0">
              <a:solidFill>
                <a:srgbClr val="C00000"/>
              </a:solidFill>
              <a:sym typeface="Symbol" pitchFamily="18" charset="2"/>
            </a:endParaRPr>
          </a:p>
          <a:p>
            <a:pPr lvl="1">
              <a:buNone/>
            </a:pPr>
            <a:r>
              <a:rPr lang="en-US" altLang="zh-CN" sz="2400" dirty="0"/>
              <a:t>p</a:t>
            </a:r>
            <a:r>
              <a:rPr lang="en-US" altLang="zh-CN" sz="2400" dirty="0">
                <a:sym typeface="Symbol" pitchFamily="18" charset="2"/>
              </a:rPr>
              <a:t></a:t>
            </a:r>
            <a:r>
              <a:rPr lang="en-US" altLang="zh-CN" sz="2400" dirty="0"/>
              <a:t>(</a:t>
            </a:r>
            <a:r>
              <a:rPr lang="en-US" altLang="zh-CN" sz="2400" dirty="0" err="1"/>
              <a:t>q</a:t>
            </a:r>
            <a:r>
              <a:rPr lang="en-US" altLang="zh-CN" sz="2400" dirty="0" err="1">
                <a:sym typeface="Symbol" pitchFamily="18" charset="2"/>
              </a:rPr>
              <a:t></a:t>
            </a:r>
            <a:r>
              <a:rPr lang="en-US" altLang="zh-CN" sz="2400" dirty="0" err="1"/>
              <a:t>r</a:t>
            </a:r>
            <a:r>
              <a:rPr lang="en-US" altLang="zh-CN" sz="2400" dirty="0"/>
              <a:t>)</a:t>
            </a:r>
          </a:p>
          <a:p>
            <a:pPr lvl="1">
              <a:buNone/>
            </a:pPr>
            <a:r>
              <a:rPr lang="en-US" altLang="zh-CN" sz="2400">
                <a:sym typeface="Symbol" pitchFamily="18" charset="2"/>
              </a:rPr>
              <a:t></a:t>
            </a:r>
            <a:r>
              <a:rPr lang="zh-CN" altLang="en-US" sz="2400">
                <a:sym typeface="Symbol" pitchFamily="18" charset="2"/>
              </a:rPr>
              <a:t></a:t>
            </a:r>
            <a:r>
              <a:rPr lang="en-US" altLang="zh-CN" sz="2400">
                <a:sym typeface="Symbol" pitchFamily="18" charset="2"/>
              </a:rPr>
              <a:t>p(</a:t>
            </a:r>
            <a:r>
              <a:rPr lang="en-US" altLang="zh-CN" sz="2400">
                <a:solidFill>
                  <a:srgbClr val="FF0000"/>
                </a:solidFill>
              </a:rPr>
              <a:t>q</a:t>
            </a:r>
            <a:r>
              <a:rPr lang="en-US" altLang="zh-CN" sz="2400">
                <a:solidFill>
                  <a:srgbClr val="FF0000"/>
                </a:solidFill>
                <a:sym typeface="Symbol" pitchFamily="18" charset="2"/>
              </a:rPr>
              <a:t></a:t>
            </a:r>
            <a:r>
              <a:rPr lang="en-US" altLang="zh-CN" sz="2400">
                <a:solidFill>
                  <a:srgbClr val="FF0000"/>
                </a:solidFill>
              </a:rPr>
              <a:t>r</a:t>
            </a:r>
            <a:r>
              <a:rPr lang="en-US" altLang="zh-CN" sz="2400">
                <a:sym typeface="Symbol" pitchFamily="18" charset="2"/>
              </a:rPr>
              <a:t>)</a:t>
            </a:r>
            <a:endParaRPr lang="en-US" altLang="zh-CN" sz="2400" dirty="0">
              <a:sym typeface="Symbol" pitchFamily="18" charset="2"/>
            </a:endParaRPr>
          </a:p>
          <a:p>
            <a:pPr lvl="1">
              <a:buNone/>
            </a:pPr>
            <a:r>
              <a:rPr lang="en-US" altLang="zh-CN" sz="2400">
                <a:sym typeface="Symbol" pitchFamily="18" charset="2"/>
              </a:rPr>
              <a:t></a:t>
            </a:r>
            <a:r>
              <a:rPr lang="zh-CN" altLang="en-US" sz="2400">
                <a:sym typeface="Symbol" pitchFamily="18" charset="2"/>
              </a:rPr>
              <a:t></a:t>
            </a:r>
            <a:r>
              <a:rPr lang="en-US" altLang="zh-CN" sz="2400">
                <a:sym typeface="Symbol" pitchFamily="18" charset="2"/>
              </a:rPr>
              <a:t>p(</a:t>
            </a:r>
            <a:r>
              <a:rPr lang="zh-CN" altLang="en-US" sz="2400">
                <a:solidFill>
                  <a:srgbClr val="FF0000"/>
                </a:solidFill>
                <a:sym typeface="Symbol" pitchFamily="18" charset="2"/>
              </a:rPr>
              <a:t></a:t>
            </a:r>
            <a:r>
              <a:rPr lang="en-US" altLang="zh-CN" sz="2400">
                <a:solidFill>
                  <a:srgbClr val="FF0000"/>
                </a:solidFill>
                <a:sym typeface="Symbol" pitchFamily="18" charset="2"/>
              </a:rPr>
              <a:t>qr</a:t>
            </a:r>
            <a:r>
              <a:rPr lang="en-US" altLang="zh-CN" sz="2400">
                <a:sym typeface="Symbol" pitchFamily="18" charset="2"/>
              </a:rPr>
              <a:t>)</a:t>
            </a:r>
          </a:p>
          <a:p>
            <a:pPr lvl="1">
              <a:buNone/>
            </a:pPr>
            <a:r>
              <a:rPr lang="en-US" altLang="zh-CN" sz="2400">
                <a:sym typeface="Symbol" pitchFamily="18" charset="2"/>
              </a:rPr>
              <a:t></a:t>
            </a:r>
            <a:r>
              <a:rPr lang="en-US" altLang="zh-CN" sz="2400" dirty="0">
                <a:sym typeface="Symbol" pitchFamily="18" charset="2"/>
              </a:rPr>
              <a:t>(</a:t>
            </a:r>
            <a:r>
              <a:rPr lang="zh-CN" altLang="en-US" sz="2400" dirty="0">
                <a:solidFill>
                  <a:srgbClr val="00B050"/>
                </a:solidFill>
                <a:sym typeface="Symbol" pitchFamily="18" charset="2"/>
              </a:rPr>
              <a:t></a:t>
            </a:r>
            <a:r>
              <a:rPr lang="en-US" altLang="zh-CN" sz="2400" dirty="0">
                <a:solidFill>
                  <a:srgbClr val="00B050"/>
                </a:solidFill>
                <a:sym typeface="Symbol" pitchFamily="18" charset="2"/>
              </a:rPr>
              <a:t>p</a:t>
            </a:r>
            <a:r>
              <a:rPr lang="zh-CN" altLang="en-US" sz="2400" dirty="0">
                <a:solidFill>
                  <a:srgbClr val="00B050"/>
                </a:solidFill>
                <a:sym typeface="Symbol" pitchFamily="18" charset="2"/>
              </a:rPr>
              <a:t></a:t>
            </a:r>
            <a:r>
              <a:rPr lang="en-US" altLang="zh-CN" sz="2400" dirty="0">
                <a:solidFill>
                  <a:srgbClr val="00B050"/>
                </a:solidFill>
                <a:sym typeface="Symbol" pitchFamily="18" charset="2"/>
              </a:rPr>
              <a:t>q</a:t>
            </a:r>
            <a:r>
              <a:rPr lang="en-US" altLang="zh-CN" sz="2400" dirty="0">
                <a:sym typeface="Symbol" pitchFamily="18" charset="2"/>
              </a:rPr>
              <a:t>)r</a:t>
            </a:r>
          </a:p>
          <a:p>
            <a:pPr lvl="1">
              <a:buNone/>
            </a:pPr>
            <a:r>
              <a:rPr lang="en-US" altLang="zh-CN" sz="2400" dirty="0">
                <a:sym typeface="Symbol" pitchFamily="18" charset="2"/>
              </a:rPr>
              <a:t></a:t>
            </a:r>
            <a:r>
              <a:rPr lang="zh-CN" altLang="en-US" sz="2400" dirty="0">
                <a:solidFill>
                  <a:srgbClr val="00B050"/>
                </a:solidFill>
                <a:sym typeface="Symbol" pitchFamily="18" charset="2"/>
              </a:rPr>
              <a:t></a:t>
            </a:r>
            <a:r>
              <a:rPr lang="en-US" altLang="zh-CN" sz="2400" dirty="0">
                <a:solidFill>
                  <a:srgbClr val="00B050"/>
                </a:solidFill>
                <a:sym typeface="Symbol" pitchFamily="18" charset="2"/>
              </a:rPr>
              <a:t>(</a:t>
            </a:r>
            <a:r>
              <a:rPr lang="en-US" altLang="zh-CN" sz="2400" dirty="0" err="1">
                <a:solidFill>
                  <a:srgbClr val="00B050"/>
                </a:solidFill>
                <a:sym typeface="Symbol" pitchFamily="18" charset="2"/>
              </a:rPr>
              <a:t>pq</a:t>
            </a:r>
            <a:r>
              <a:rPr lang="en-US" altLang="zh-CN" sz="2400" dirty="0">
                <a:solidFill>
                  <a:srgbClr val="00B050"/>
                </a:solidFill>
                <a:sym typeface="Symbol" pitchFamily="18" charset="2"/>
              </a:rPr>
              <a:t>)</a:t>
            </a:r>
            <a:r>
              <a:rPr lang="en-US" altLang="zh-CN" sz="2400" dirty="0">
                <a:sym typeface="Symbol" pitchFamily="18" charset="2"/>
              </a:rPr>
              <a:t>r</a:t>
            </a:r>
          </a:p>
          <a:p>
            <a:pPr lvl="1">
              <a:buNone/>
            </a:pPr>
            <a:r>
              <a:rPr lang="en-US" altLang="zh-CN" sz="2400" dirty="0">
                <a:sym typeface="Symbol" pitchFamily="18" charset="2"/>
              </a:rPr>
              <a:t></a:t>
            </a:r>
            <a:r>
              <a:rPr lang="en-US" altLang="zh-CN" sz="2400" dirty="0"/>
              <a:t>(</a:t>
            </a:r>
            <a:r>
              <a:rPr lang="en-US" altLang="zh-CN" sz="2400" dirty="0" err="1"/>
              <a:t>p</a:t>
            </a:r>
            <a:r>
              <a:rPr lang="en-US" altLang="zh-CN" sz="2400" dirty="0" err="1">
                <a:sym typeface="Symbol" pitchFamily="18" charset="2"/>
              </a:rPr>
              <a:t></a:t>
            </a:r>
            <a:r>
              <a:rPr lang="en-US" altLang="zh-CN" sz="2400" dirty="0" err="1"/>
              <a:t>q</a:t>
            </a:r>
            <a:r>
              <a:rPr lang="en-US" altLang="zh-CN" sz="2400" dirty="0"/>
              <a:t>)</a:t>
            </a:r>
            <a:r>
              <a:rPr lang="en-US" altLang="zh-CN" sz="2400" dirty="0">
                <a:sym typeface="Symbol" pitchFamily="18" charset="2"/>
              </a:rPr>
              <a:t></a:t>
            </a:r>
            <a:r>
              <a:rPr lang="en-US" altLang="zh-CN" sz="2400" dirty="0"/>
              <a:t>r</a:t>
            </a:r>
            <a:endParaRPr lang="zh-CN" altLang="en-US" sz="2400" dirty="0"/>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28</a:t>
            </a:fld>
            <a:endParaRPr lang="en-US" altLang="zh-CN" dirty="0"/>
          </a:p>
        </p:txBody>
      </p:sp>
      <p:sp>
        <p:nvSpPr>
          <p:cNvPr id="6" name="矩形 5"/>
          <p:cNvSpPr/>
          <p:nvPr/>
        </p:nvSpPr>
        <p:spPr bwMode="auto">
          <a:xfrm>
            <a:off x="3491880" y="3113672"/>
            <a:ext cx="2952328" cy="432048"/>
          </a:xfrm>
          <a:prstGeom prst="rect">
            <a:avLst/>
          </a:prstGeom>
          <a:noFill/>
          <a:ln w="9525" cap="flat" cmpd="sng" algn="ctr">
            <a:noFill/>
            <a:prstDash val="solid"/>
            <a:round/>
            <a:headEnd type="none" w="med" len="med"/>
            <a:tailEnd type="triangle" w="med" len="med"/>
          </a:ln>
          <a:effectLst/>
        </p:spPr>
        <p:txBody>
          <a:bodyPr vert="horz" wrap="none" lIns="0" tIns="0" rIns="0" bIns="0" numCol="1" rtlCol="0" anchor="ctr" anchorCtr="0" compatLnSpc="1">
            <a:prstTxWarp prst="textNoShape">
              <a:avLst/>
            </a:prstTxWarp>
            <a:noAutofit/>
          </a:bodyPr>
          <a:lstStyle/>
          <a:p>
            <a:pPr marL="342900" marR="0" indent="-342900" algn="l" defTabSz="914400" rtl="0" eaLnBrk="1" fontAlgn="base" latinLnBrk="0" hangingPunct="1">
              <a:lnSpc>
                <a:spcPct val="110000"/>
              </a:lnSpc>
              <a:spcBef>
                <a:spcPts val="1200"/>
              </a:spcBef>
              <a:spcAft>
                <a:spcPts val="600"/>
              </a:spcAft>
              <a:buClrTx/>
              <a:buSzTx/>
              <a:buFontTx/>
              <a:buNone/>
              <a:tabLst/>
            </a:pPr>
            <a:r>
              <a:rPr lang="zh-CN" altLang="en-US" sz="2200">
                <a:latin typeface="楷体" pitchFamily="49" charset="-122"/>
                <a:ea typeface="楷体" pitchFamily="49" charset="-122"/>
              </a:rPr>
              <a:t>等值公式</a:t>
            </a:r>
            <a:endParaRPr kumimoji="1" lang="zh-CN" altLang="en-US" sz="2200" b="0" i="0" u="none" strike="noStrike" cap="none" normalizeH="0" baseline="0" dirty="0">
              <a:ln>
                <a:noFill/>
              </a:ln>
              <a:effectLst/>
              <a:latin typeface="楷体" pitchFamily="49" charset="-122"/>
              <a:ea typeface="楷体" pitchFamily="49" charset="-122"/>
            </a:endParaRPr>
          </a:p>
        </p:txBody>
      </p:sp>
      <p:sp>
        <p:nvSpPr>
          <p:cNvPr id="7" name="矩形 6"/>
          <p:cNvSpPr/>
          <p:nvPr/>
        </p:nvSpPr>
        <p:spPr bwMode="auto">
          <a:xfrm>
            <a:off x="3491880" y="4215340"/>
            <a:ext cx="2952328" cy="432048"/>
          </a:xfrm>
          <a:prstGeom prst="rect">
            <a:avLst/>
          </a:prstGeom>
          <a:noFill/>
          <a:ln w="9525" cap="flat" cmpd="sng" algn="ctr">
            <a:noFill/>
            <a:prstDash val="solid"/>
            <a:round/>
            <a:headEnd type="none" w="med" len="med"/>
            <a:tailEnd type="triangle" w="med" len="med"/>
          </a:ln>
          <a:effectLst/>
        </p:spPr>
        <p:txBody>
          <a:bodyPr vert="horz" wrap="none" lIns="0" tIns="0" rIns="0" bIns="0" numCol="1" rtlCol="0" anchor="ctr" anchorCtr="0" compatLnSpc="1">
            <a:prstTxWarp prst="textNoShape">
              <a:avLst/>
            </a:prstTxWarp>
            <a:noAutofit/>
          </a:bodyPr>
          <a:lstStyle/>
          <a:p>
            <a:pPr marL="342900" marR="0" indent="-342900" algn="l" defTabSz="914400" rtl="0" eaLnBrk="1" fontAlgn="base" latinLnBrk="0" hangingPunct="1">
              <a:lnSpc>
                <a:spcPct val="110000"/>
              </a:lnSpc>
              <a:spcBef>
                <a:spcPts val="1200"/>
              </a:spcBef>
              <a:spcAft>
                <a:spcPts val="600"/>
              </a:spcAft>
              <a:buClrTx/>
              <a:buSzTx/>
              <a:buFontTx/>
              <a:buNone/>
              <a:tabLst/>
            </a:pPr>
            <a:r>
              <a:rPr kumimoji="1" lang="zh-CN" altLang="en-US" sz="2200" b="0" i="0" u="none" strike="noStrike" cap="none" normalizeH="0" baseline="0">
                <a:ln>
                  <a:noFill/>
                </a:ln>
                <a:effectLst/>
                <a:latin typeface="楷体" pitchFamily="49" charset="-122"/>
                <a:ea typeface="楷体" pitchFamily="49" charset="-122"/>
              </a:rPr>
              <a:t>结合律</a:t>
            </a:r>
            <a:endParaRPr kumimoji="1" lang="zh-CN" altLang="en-US" sz="2200" b="0" i="0" u="none" strike="noStrike" cap="none" normalizeH="0" baseline="0" dirty="0">
              <a:ln>
                <a:noFill/>
              </a:ln>
              <a:effectLst/>
              <a:latin typeface="楷体" pitchFamily="49" charset="-122"/>
              <a:ea typeface="楷体" pitchFamily="49" charset="-122"/>
            </a:endParaRPr>
          </a:p>
        </p:txBody>
      </p:sp>
      <p:sp>
        <p:nvSpPr>
          <p:cNvPr id="8" name="矩形 7"/>
          <p:cNvSpPr/>
          <p:nvPr/>
        </p:nvSpPr>
        <p:spPr bwMode="auto">
          <a:xfrm>
            <a:off x="3491880" y="4733044"/>
            <a:ext cx="3456384" cy="504056"/>
          </a:xfrm>
          <a:prstGeom prst="rect">
            <a:avLst/>
          </a:prstGeom>
          <a:noFill/>
          <a:ln w="9525" cap="flat" cmpd="sng" algn="ctr">
            <a:noFill/>
            <a:prstDash val="solid"/>
            <a:round/>
            <a:headEnd type="none" w="med" len="med"/>
            <a:tailEnd type="triangle" w="med" len="med"/>
          </a:ln>
          <a:effectLst/>
        </p:spPr>
        <p:txBody>
          <a:bodyPr vert="horz" wrap="none" lIns="0" tIns="0" rIns="0" bIns="0" numCol="1" rtlCol="0" anchor="ctr" anchorCtr="0" compatLnSpc="1">
            <a:prstTxWarp prst="textNoShape">
              <a:avLst/>
            </a:prstTxWarp>
            <a:noAutofit/>
          </a:bodyPr>
          <a:lstStyle/>
          <a:p>
            <a:pPr marL="342900" marR="0" indent="-342900" algn="l" defTabSz="914400" rtl="0" eaLnBrk="1" fontAlgn="base" latinLnBrk="0" hangingPunct="1">
              <a:lnSpc>
                <a:spcPct val="110000"/>
              </a:lnSpc>
              <a:spcBef>
                <a:spcPts val="1200"/>
              </a:spcBef>
              <a:spcAft>
                <a:spcPts val="600"/>
              </a:spcAft>
              <a:buClrTx/>
              <a:buSzTx/>
              <a:buFontTx/>
              <a:buNone/>
              <a:tabLst/>
            </a:pPr>
            <a:r>
              <a:rPr lang="zh-CN" altLang="en-US" sz="2200" dirty="0">
                <a:latin typeface="楷体" pitchFamily="49" charset="-122"/>
                <a:ea typeface="楷体" pitchFamily="49" charset="-122"/>
              </a:rPr>
              <a:t>德摩根律，置换规则</a:t>
            </a:r>
            <a:endParaRPr kumimoji="1" lang="zh-CN" altLang="en-US" sz="2200" b="0" i="0" u="none" strike="noStrike" cap="none" normalizeH="0" baseline="0" dirty="0">
              <a:ln>
                <a:noFill/>
              </a:ln>
              <a:effectLst/>
              <a:latin typeface="楷体" pitchFamily="49" charset="-122"/>
              <a:ea typeface="楷体" pitchFamily="49" charset="-122"/>
            </a:endParaRPr>
          </a:p>
        </p:txBody>
      </p:sp>
      <p:sp>
        <p:nvSpPr>
          <p:cNvPr id="9" name="矩形 8"/>
          <p:cNvSpPr/>
          <p:nvPr/>
        </p:nvSpPr>
        <p:spPr bwMode="auto">
          <a:xfrm>
            <a:off x="3491880" y="5295460"/>
            <a:ext cx="3456384" cy="504056"/>
          </a:xfrm>
          <a:prstGeom prst="rect">
            <a:avLst/>
          </a:prstGeom>
          <a:noFill/>
          <a:ln w="9525" cap="flat" cmpd="sng" algn="ctr">
            <a:noFill/>
            <a:prstDash val="solid"/>
            <a:round/>
            <a:headEnd type="none" w="med" len="med"/>
            <a:tailEnd type="triangle" w="med" len="med"/>
          </a:ln>
          <a:effectLst/>
        </p:spPr>
        <p:txBody>
          <a:bodyPr vert="horz" wrap="none" lIns="0" tIns="0" rIns="0" bIns="0" numCol="1" rtlCol="0" anchor="ctr" anchorCtr="0" compatLnSpc="1">
            <a:prstTxWarp prst="textNoShape">
              <a:avLst/>
            </a:prstTxWarp>
            <a:noAutofit/>
          </a:bodyPr>
          <a:lstStyle/>
          <a:p>
            <a:pPr marL="342900" marR="0" indent="-342900" algn="l" defTabSz="914400" rtl="0" eaLnBrk="1" fontAlgn="base" latinLnBrk="0" hangingPunct="1">
              <a:lnSpc>
                <a:spcPct val="110000"/>
              </a:lnSpc>
              <a:spcBef>
                <a:spcPts val="1200"/>
              </a:spcBef>
              <a:spcAft>
                <a:spcPts val="600"/>
              </a:spcAft>
              <a:buClrTx/>
              <a:buSzTx/>
              <a:buFontTx/>
              <a:buNone/>
              <a:tabLst/>
            </a:pPr>
            <a:r>
              <a:rPr kumimoji="1" lang="zh-CN" altLang="en-US" sz="2200" b="0" i="0" u="none" strike="noStrike" cap="none" normalizeH="0" baseline="0">
                <a:ln>
                  <a:noFill/>
                </a:ln>
                <a:effectLst/>
                <a:latin typeface="楷体" pitchFamily="49" charset="-122"/>
                <a:ea typeface="楷体" pitchFamily="49" charset="-122"/>
              </a:rPr>
              <a:t>等值公式</a:t>
            </a:r>
            <a:endParaRPr kumimoji="1" lang="zh-CN" altLang="en-US" sz="2200" b="0" i="0" u="none" strike="noStrike" cap="none" normalizeH="0" baseline="0" dirty="0">
              <a:ln>
                <a:noFill/>
              </a:ln>
              <a:effectLst/>
              <a:latin typeface="楷体" pitchFamily="49" charset="-122"/>
              <a:ea typeface="楷体" pitchFamily="49" charset="-122"/>
            </a:endParaRPr>
          </a:p>
        </p:txBody>
      </p:sp>
      <p:sp>
        <p:nvSpPr>
          <p:cNvPr id="10" name="矩形 9">
            <a:extLst>
              <a:ext uri="{FF2B5EF4-FFF2-40B4-BE49-F238E27FC236}">
                <a16:creationId xmlns:a16="http://schemas.microsoft.com/office/drawing/2014/main" id="{7D2EFD9F-0EBD-47E0-9AE5-CAE668604887}"/>
              </a:ext>
            </a:extLst>
          </p:cNvPr>
          <p:cNvSpPr/>
          <p:nvPr/>
        </p:nvSpPr>
        <p:spPr bwMode="auto">
          <a:xfrm>
            <a:off x="3491880" y="3625628"/>
            <a:ext cx="3456384" cy="504056"/>
          </a:xfrm>
          <a:prstGeom prst="rect">
            <a:avLst/>
          </a:prstGeom>
          <a:noFill/>
          <a:ln w="9525" cap="flat" cmpd="sng" algn="ctr">
            <a:noFill/>
            <a:prstDash val="solid"/>
            <a:round/>
            <a:headEnd type="none" w="med" len="med"/>
            <a:tailEnd type="triangle" w="med" len="med"/>
          </a:ln>
          <a:effectLst/>
        </p:spPr>
        <p:txBody>
          <a:bodyPr vert="horz" wrap="none" lIns="0" tIns="0" rIns="0" bIns="0" numCol="1" rtlCol="0" anchor="ctr" anchorCtr="0" compatLnSpc="1">
            <a:prstTxWarp prst="textNoShape">
              <a:avLst/>
            </a:prstTxWarp>
            <a:noAutofit/>
          </a:bodyPr>
          <a:lstStyle/>
          <a:p>
            <a:pPr marL="342900" marR="0" indent="-342900" algn="l" defTabSz="914400" rtl="0" eaLnBrk="1" fontAlgn="base" latinLnBrk="0" hangingPunct="1">
              <a:lnSpc>
                <a:spcPct val="110000"/>
              </a:lnSpc>
              <a:spcBef>
                <a:spcPts val="1200"/>
              </a:spcBef>
              <a:spcAft>
                <a:spcPts val="600"/>
              </a:spcAft>
              <a:buClrTx/>
              <a:buSzTx/>
              <a:buFontTx/>
              <a:buNone/>
              <a:tabLst/>
            </a:pPr>
            <a:r>
              <a:rPr lang="zh-CN" altLang="en-US" sz="2200">
                <a:latin typeface="楷体" pitchFamily="49" charset="-122"/>
                <a:ea typeface="楷体" pitchFamily="49" charset="-122"/>
              </a:rPr>
              <a:t>置换</a:t>
            </a:r>
            <a:r>
              <a:rPr lang="zh-CN" altLang="en-US" sz="2200" dirty="0">
                <a:latin typeface="楷体" pitchFamily="49" charset="-122"/>
                <a:ea typeface="楷体" pitchFamily="49" charset="-122"/>
              </a:rPr>
              <a:t>规则</a:t>
            </a:r>
            <a:endParaRPr kumimoji="1" lang="zh-CN" altLang="en-US" sz="2200" b="0" i="0" u="none" strike="noStrike" cap="none" normalizeH="0" baseline="0" dirty="0">
              <a:ln>
                <a:noFill/>
              </a:ln>
              <a:effectLst/>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Symbol" pitchFamily="18" charset="2"/>
              </a:rPr>
              <a:t>1.2.6</a:t>
            </a:r>
            <a:r>
              <a:rPr lang="zh-CN" altLang="en-US" dirty="0">
                <a:sym typeface="Symbol" pitchFamily="18" charset="2"/>
              </a:rPr>
              <a:t>、对偶原理</a:t>
            </a:r>
            <a:endParaRPr lang="zh-CN" altLang="en-US" dirty="0"/>
          </a:p>
        </p:txBody>
      </p:sp>
      <p:sp>
        <p:nvSpPr>
          <p:cNvPr id="3" name="内容占位符 2"/>
          <p:cNvSpPr>
            <a:spLocks noGrp="1"/>
          </p:cNvSpPr>
          <p:nvPr>
            <p:ph idx="1"/>
          </p:nvPr>
        </p:nvSpPr>
        <p:spPr>
          <a:xfrm>
            <a:off x="467544" y="1412776"/>
            <a:ext cx="8208912" cy="5040560"/>
          </a:xfrm>
        </p:spPr>
        <p:txBody>
          <a:bodyPr/>
          <a:lstStyle/>
          <a:p>
            <a:r>
              <a:rPr lang="zh-CN" altLang="en-US" dirty="0">
                <a:solidFill>
                  <a:srgbClr val="FF0000"/>
                </a:solidFill>
                <a:sym typeface="Symbol" pitchFamily="18" charset="2"/>
              </a:rPr>
              <a:t>定义</a:t>
            </a:r>
            <a:r>
              <a:rPr lang="en-US" altLang="zh-CN" dirty="0">
                <a:solidFill>
                  <a:srgbClr val="FF0000"/>
                </a:solidFill>
                <a:sym typeface="Symbol" pitchFamily="18" charset="2"/>
              </a:rPr>
              <a:t>1.2-1</a:t>
            </a:r>
            <a:r>
              <a:rPr lang="zh-CN" altLang="en-US" dirty="0">
                <a:solidFill>
                  <a:srgbClr val="FF0000"/>
                </a:solidFill>
                <a:sym typeface="Symbol" pitchFamily="18" charset="2"/>
              </a:rPr>
              <a:t>：</a:t>
            </a:r>
            <a:endParaRPr lang="en-US" altLang="zh-CN" dirty="0">
              <a:solidFill>
                <a:srgbClr val="FF0000"/>
              </a:solidFill>
              <a:sym typeface="Symbol" pitchFamily="18" charset="2"/>
            </a:endParaRPr>
          </a:p>
          <a:p>
            <a:pPr lvl="1"/>
            <a:r>
              <a:rPr lang="zh-CN" altLang="en-US" dirty="0">
                <a:sym typeface="Symbol" pitchFamily="18" charset="2"/>
              </a:rPr>
              <a:t>设有公式</a:t>
            </a:r>
            <a:r>
              <a:rPr lang="en-US" altLang="zh-CN" dirty="0">
                <a:sym typeface="Symbol" pitchFamily="18" charset="2"/>
              </a:rPr>
              <a:t>A</a:t>
            </a:r>
            <a:r>
              <a:rPr lang="zh-CN" altLang="en-US" dirty="0">
                <a:sym typeface="Symbol" pitchFamily="18" charset="2"/>
              </a:rPr>
              <a:t>，其中</a:t>
            </a:r>
            <a:r>
              <a:rPr lang="zh-CN" altLang="en-US" dirty="0">
                <a:solidFill>
                  <a:srgbClr val="FF0000"/>
                </a:solidFill>
                <a:sym typeface="Symbol" pitchFamily="18" charset="2"/>
              </a:rPr>
              <a:t>仅有</a:t>
            </a:r>
            <a:r>
              <a:rPr lang="zh-CN" altLang="en-US" dirty="0">
                <a:sym typeface="Symbol" pitchFamily="18" charset="2"/>
              </a:rPr>
              <a:t>联结词∧、∨、</a:t>
            </a:r>
            <a:r>
              <a:rPr lang="en-US" altLang="zh-CN" dirty="0">
                <a:sym typeface="Symbol" pitchFamily="18" charset="2"/>
              </a:rPr>
              <a:t></a:t>
            </a:r>
            <a:r>
              <a:rPr lang="zh-CN" altLang="en-US" dirty="0">
                <a:sym typeface="Symbol" pitchFamily="18" charset="2"/>
              </a:rPr>
              <a:t>，在</a:t>
            </a:r>
            <a:r>
              <a:rPr lang="en-US" altLang="zh-CN" dirty="0">
                <a:sym typeface="Symbol" pitchFamily="18" charset="2"/>
              </a:rPr>
              <a:t>A</a:t>
            </a:r>
            <a:r>
              <a:rPr lang="zh-CN" altLang="en-US" dirty="0">
                <a:sym typeface="Symbol" pitchFamily="18" charset="2"/>
              </a:rPr>
              <a:t>中，将∧、∨、</a:t>
            </a:r>
            <a:r>
              <a:rPr lang="en-US" altLang="zh-CN" dirty="0">
                <a:sym typeface="Symbol" pitchFamily="18" charset="2"/>
              </a:rPr>
              <a:t>T</a:t>
            </a:r>
            <a:r>
              <a:rPr lang="zh-CN" altLang="en-US" dirty="0">
                <a:sym typeface="Symbol" pitchFamily="18" charset="2"/>
              </a:rPr>
              <a:t>、</a:t>
            </a:r>
            <a:r>
              <a:rPr lang="en-US" altLang="zh-CN" dirty="0">
                <a:sym typeface="Symbol" pitchFamily="18" charset="2"/>
              </a:rPr>
              <a:t>F</a:t>
            </a:r>
            <a:r>
              <a:rPr lang="zh-CN" altLang="en-US" dirty="0">
                <a:sym typeface="Symbol" pitchFamily="18" charset="2"/>
              </a:rPr>
              <a:t>分别换成∨、∧、</a:t>
            </a:r>
            <a:r>
              <a:rPr lang="en-US" altLang="zh-CN" dirty="0">
                <a:sym typeface="Symbol" pitchFamily="18" charset="2"/>
              </a:rPr>
              <a:t>F</a:t>
            </a:r>
            <a:r>
              <a:rPr lang="zh-CN" altLang="en-US" dirty="0">
                <a:sym typeface="Symbol" pitchFamily="18" charset="2"/>
              </a:rPr>
              <a:t>、</a:t>
            </a:r>
            <a:r>
              <a:rPr lang="en-US" altLang="zh-CN">
                <a:sym typeface="Symbol" pitchFamily="18" charset="2"/>
              </a:rPr>
              <a:t>T</a:t>
            </a:r>
            <a:r>
              <a:rPr lang="zh-CN" altLang="en-US">
                <a:sym typeface="Symbol" pitchFamily="18" charset="2"/>
              </a:rPr>
              <a:t>，得到</a:t>
            </a:r>
            <a:r>
              <a:rPr lang="zh-CN" altLang="en-US" dirty="0">
                <a:sym typeface="Symbol" pitchFamily="18" charset="2"/>
              </a:rPr>
              <a:t>公式</a:t>
            </a:r>
            <a:r>
              <a:rPr lang="en-US" altLang="zh-CN" dirty="0">
                <a:sym typeface="Symbol" pitchFamily="18" charset="2"/>
              </a:rPr>
              <a:t>A</a:t>
            </a:r>
            <a:r>
              <a:rPr lang="zh-CN" altLang="en-US" baseline="30000" dirty="0">
                <a:sym typeface="Symbol" pitchFamily="18" charset="2"/>
              </a:rPr>
              <a:t>*</a:t>
            </a:r>
            <a:r>
              <a:rPr lang="zh-CN" altLang="en-US" dirty="0">
                <a:sym typeface="Symbol" pitchFamily="18" charset="2"/>
              </a:rPr>
              <a:t>，称</a:t>
            </a:r>
            <a:r>
              <a:rPr lang="en-US" altLang="zh-CN" dirty="0">
                <a:sym typeface="Symbol" pitchFamily="18" charset="2"/>
              </a:rPr>
              <a:t>A</a:t>
            </a:r>
            <a:r>
              <a:rPr lang="zh-CN" altLang="en-US" baseline="30000" dirty="0">
                <a:sym typeface="Symbol" pitchFamily="18" charset="2"/>
              </a:rPr>
              <a:t>*</a:t>
            </a:r>
            <a:r>
              <a:rPr lang="zh-CN" altLang="en-US" dirty="0">
                <a:sym typeface="Symbol" pitchFamily="18" charset="2"/>
              </a:rPr>
              <a:t>为</a:t>
            </a:r>
            <a:r>
              <a:rPr lang="en-US" altLang="zh-CN" dirty="0">
                <a:sym typeface="Symbol" pitchFamily="18" charset="2"/>
              </a:rPr>
              <a:t>A</a:t>
            </a:r>
            <a:r>
              <a:rPr lang="zh-CN" altLang="en-US" dirty="0">
                <a:sym typeface="Symbol" pitchFamily="18" charset="2"/>
              </a:rPr>
              <a:t>的</a:t>
            </a:r>
            <a:r>
              <a:rPr lang="zh-CN" altLang="en-US" u="sng" dirty="0">
                <a:sym typeface="Symbol" pitchFamily="18" charset="2"/>
              </a:rPr>
              <a:t>对偶公式</a:t>
            </a:r>
            <a:r>
              <a:rPr lang="zh-CN" altLang="en-US" dirty="0">
                <a:sym typeface="Symbol" pitchFamily="18" charset="2"/>
              </a:rPr>
              <a:t>。</a:t>
            </a:r>
            <a:endParaRPr lang="en-US" altLang="zh-CN" dirty="0">
              <a:sym typeface="Symbol" pitchFamily="18" charset="2"/>
            </a:endParaRPr>
          </a:p>
          <a:p>
            <a:r>
              <a:rPr lang="zh-CN" altLang="en-US" dirty="0">
                <a:sym typeface="Symbol" pitchFamily="18" charset="2"/>
              </a:rPr>
              <a:t>显然，对偶是相互的。</a:t>
            </a:r>
            <a:endParaRPr lang="en-US" altLang="zh-CN" dirty="0">
              <a:sym typeface="Symbol" pitchFamily="18" charset="2"/>
            </a:endParaRPr>
          </a:p>
          <a:p>
            <a:r>
              <a:rPr lang="zh-CN" altLang="en-US" dirty="0">
                <a:solidFill>
                  <a:srgbClr val="FF0000"/>
                </a:solidFill>
                <a:sym typeface="Symbol" pitchFamily="18" charset="2"/>
              </a:rPr>
              <a:t>例</a:t>
            </a:r>
            <a:endParaRPr lang="en-US" altLang="zh-CN" dirty="0">
              <a:solidFill>
                <a:srgbClr val="FF0000"/>
              </a:solidFill>
              <a:sym typeface="Symbol" pitchFamily="18" charset="2"/>
            </a:endParaRPr>
          </a:p>
          <a:p>
            <a:pPr marL="914400" lvl="1" indent="-457200">
              <a:buSzPct val="100000"/>
              <a:buFont typeface="+mj-lt"/>
              <a:buAutoNum type="arabicPeriod"/>
            </a:pPr>
            <a:r>
              <a:rPr lang="zh-CN" altLang="en-US" dirty="0">
                <a:sym typeface="Symbol" pitchFamily="18" charset="2"/>
              </a:rPr>
              <a:t></a:t>
            </a:r>
            <a:r>
              <a:rPr lang="en-US" altLang="zh-CN" dirty="0"/>
              <a:t>P</a:t>
            </a:r>
            <a:r>
              <a:rPr lang="el-GR" altLang="zh-CN" dirty="0"/>
              <a:t>∨</a:t>
            </a:r>
            <a:r>
              <a:rPr lang="en-US" altLang="zh-CN" dirty="0"/>
              <a:t>(Q</a:t>
            </a:r>
            <a:r>
              <a:rPr lang="el-GR" altLang="zh-CN" dirty="0"/>
              <a:t>∧</a:t>
            </a:r>
            <a:r>
              <a:rPr lang="en-US" altLang="zh-CN" dirty="0"/>
              <a:t>R)</a:t>
            </a:r>
            <a:r>
              <a:rPr lang="zh-CN" altLang="en-US" dirty="0"/>
              <a:t>和</a:t>
            </a:r>
            <a:r>
              <a:rPr lang="zh-CN" altLang="en-US" dirty="0">
                <a:sym typeface="Symbol" pitchFamily="18" charset="2"/>
              </a:rPr>
              <a:t></a:t>
            </a:r>
            <a:r>
              <a:rPr lang="en-US" altLang="zh-CN" dirty="0"/>
              <a:t>P</a:t>
            </a:r>
            <a:r>
              <a:rPr lang="el-GR" altLang="zh-CN" dirty="0"/>
              <a:t>∧</a:t>
            </a:r>
            <a:r>
              <a:rPr lang="en-US" altLang="zh-CN" dirty="0"/>
              <a:t>(Q</a:t>
            </a:r>
            <a:r>
              <a:rPr lang="el-GR" altLang="zh-CN" dirty="0"/>
              <a:t>∨</a:t>
            </a:r>
            <a:r>
              <a:rPr lang="en-US" altLang="zh-CN" dirty="0"/>
              <a:t>R)</a:t>
            </a:r>
            <a:r>
              <a:rPr lang="zh-CN" altLang="en-US" dirty="0"/>
              <a:t>是互为对偶式；</a:t>
            </a:r>
            <a:endParaRPr lang="en-US" altLang="zh-CN" dirty="0"/>
          </a:p>
          <a:p>
            <a:pPr marL="914400" lvl="1" indent="-457200">
              <a:buSzPct val="100000"/>
              <a:buFont typeface="+mj-lt"/>
              <a:buAutoNum type="arabicPeriod"/>
            </a:pPr>
            <a:r>
              <a:rPr lang="en-US" altLang="zh-CN" dirty="0"/>
              <a:t>P</a:t>
            </a:r>
            <a:r>
              <a:rPr lang="el-GR" altLang="zh-CN" dirty="0"/>
              <a:t>∨</a:t>
            </a:r>
            <a:r>
              <a:rPr lang="en-US" altLang="zh-CN" dirty="0"/>
              <a:t>F</a:t>
            </a:r>
            <a:r>
              <a:rPr lang="zh-CN" altLang="en-US" dirty="0"/>
              <a:t>和</a:t>
            </a:r>
            <a:r>
              <a:rPr lang="en-US" altLang="zh-CN" dirty="0"/>
              <a:t>P</a:t>
            </a:r>
            <a:r>
              <a:rPr lang="el-GR" altLang="zh-CN" dirty="0"/>
              <a:t>∧</a:t>
            </a:r>
            <a:r>
              <a:rPr lang="en-US" altLang="zh-CN" dirty="0"/>
              <a:t>T</a:t>
            </a:r>
            <a:r>
              <a:rPr lang="zh-CN" altLang="en-US" dirty="0"/>
              <a:t>互为对偶式。</a:t>
            </a:r>
            <a:endParaRPr lang="en-US" altLang="zh-CN" dirty="0"/>
          </a:p>
          <a:p>
            <a:pPr marL="914400" lvl="1" indent="-457200">
              <a:buSzPct val="100000"/>
              <a:buFont typeface="+mj-lt"/>
              <a:buAutoNum type="arabicPeriod"/>
            </a:pPr>
            <a:r>
              <a:rPr lang="zh-CN" altLang="en-US" dirty="0"/>
              <a:t>求</a:t>
            </a:r>
            <a:r>
              <a:rPr lang="en-US" altLang="zh-CN" dirty="0"/>
              <a:t>P</a:t>
            </a:r>
            <a:r>
              <a:rPr lang="en-US" altLang="zh-CN" dirty="0">
                <a:sym typeface="Symbol" pitchFamily="18" charset="2"/>
              </a:rPr>
              <a:t></a:t>
            </a:r>
            <a:r>
              <a:rPr lang="en-US" altLang="zh-CN" dirty="0"/>
              <a:t>Q</a:t>
            </a:r>
            <a:r>
              <a:rPr lang="zh-CN" altLang="en-US" dirty="0"/>
              <a:t>的对偶式</a:t>
            </a:r>
            <a:endParaRPr lang="en-US" altLang="zh-CN" dirty="0"/>
          </a:p>
          <a:p>
            <a:pPr lvl="2"/>
            <a:r>
              <a:rPr lang="en-US" altLang="zh-CN" dirty="0"/>
              <a:t>P</a:t>
            </a:r>
            <a:r>
              <a:rPr lang="en-US" altLang="zh-CN" dirty="0">
                <a:sym typeface="Symbol" pitchFamily="18" charset="2"/>
              </a:rPr>
              <a:t></a:t>
            </a:r>
            <a:r>
              <a:rPr lang="en-US" altLang="zh-CN" dirty="0"/>
              <a:t>Q</a:t>
            </a:r>
            <a:r>
              <a:rPr lang="en-US" altLang="zh-CN" dirty="0">
                <a:sym typeface="Symbol" pitchFamily="18" charset="2"/>
              </a:rPr>
              <a:t></a:t>
            </a:r>
            <a:r>
              <a:rPr lang="zh-CN" altLang="en-US" dirty="0">
                <a:sym typeface="Symbol" pitchFamily="18" charset="2"/>
              </a:rPr>
              <a:t></a:t>
            </a:r>
            <a:r>
              <a:rPr lang="en-US" altLang="zh-CN" dirty="0">
                <a:sym typeface="Symbol" pitchFamily="18" charset="2"/>
              </a:rPr>
              <a:t>P</a:t>
            </a:r>
            <a:r>
              <a:rPr lang="el-GR" altLang="zh-CN" dirty="0"/>
              <a:t>∨</a:t>
            </a:r>
            <a:r>
              <a:rPr lang="en-US" altLang="zh-CN" dirty="0">
                <a:sym typeface="Symbol" pitchFamily="18" charset="2"/>
              </a:rPr>
              <a:t>Q</a:t>
            </a:r>
            <a:r>
              <a:rPr lang="zh-CN" altLang="en-US" dirty="0">
                <a:sym typeface="Symbol" pitchFamily="18" charset="2"/>
              </a:rPr>
              <a:t>，对偶式为：</a:t>
            </a:r>
            <a:r>
              <a:rPr lang="en-US" altLang="zh-CN" dirty="0">
                <a:sym typeface="Symbol" pitchFamily="18" charset="2"/>
              </a:rPr>
              <a:t>P</a:t>
            </a:r>
            <a:r>
              <a:rPr lang="el-GR" altLang="zh-CN" dirty="0"/>
              <a:t>∧</a:t>
            </a:r>
            <a:r>
              <a:rPr lang="en-US" altLang="zh-CN" dirty="0">
                <a:sym typeface="Symbol" pitchFamily="18" charset="2"/>
              </a:rPr>
              <a:t>Q</a:t>
            </a:r>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29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000" dirty="0">
                <a:solidFill>
                  <a:srgbClr val="0000FF"/>
                </a:solidFill>
                <a:latin typeface="华文行楷" pitchFamily="2" charset="-122"/>
                <a:ea typeface="华文行楷" pitchFamily="2" charset="-122"/>
              </a:rPr>
              <a:t>1.1</a:t>
            </a:r>
            <a:r>
              <a:rPr lang="zh-CN" altLang="en-US" sz="4000" dirty="0">
                <a:solidFill>
                  <a:srgbClr val="0000FF"/>
                </a:solidFill>
                <a:latin typeface="华文行楷" pitchFamily="2" charset="-122"/>
                <a:ea typeface="华文行楷" pitchFamily="2" charset="-122"/>
              </a:rPr>
              <a:t>、命题</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000" dirty="0">
                <a:solidFill>
                  <a:srgbClr val="0000FF"/>
                </a:solidFill>
                <a:latin typeface="华文行楷" pitchFamily="2" charset="-122"/>
                <a:ea typeface="华文行楷" pitchFamily="2" charset="-122"/>
              </a:rPr>
              <a:t>1.3</a:t>
            </a:r>
            <a:r>
              <a:rPr lang="zh-CN" altLang="en-US" sz="4000" dirty="0">
                <a:solidFill>
                  <a:srgbClr val="0000FF"/>
                </a:solidFill>
                <a:latin typeface="华文行楷" pitchFamily="2" charset="-122"/>
                <a:ea typeface="华文行楷" pitchFamily="2" charset="-122"/>
              </a:rPr>
              <a:t>、范式</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a:t>
            </a:r>
            <a:r>
              <a:rPr lang="zh-CN" altLang="en-US" dirty="0"/>
              <a:t>、析取范式与合取范式</a:t>
            </a:r>
          </a:p>
        </p:txBody>
      </p:sp>
      <p:sp>
        <p:nvSpPr>
          <p:cNvPr id="3" name="内容占位符 2"/>
          <p:cNvSpPr>
            <a:spLocks noGrp="1"/>
          </p:cNvSpPr>
          <p:nvPr>
            <p:ph idx="1"/>
          </p:nvPr>
        </p:nvSpPr>
        <p:spPr>
          <a:xfrm>
            <a:off x="467544" y="1340768"/>
            <a:ext cx="8208912" cy="4464496"/>
          </a:xfrm>
        </p:spPr>
        <p:txBody>
          <a:bodyPr/>
          <a:lstStyle/>
          <a:p>
            <a:pPr>
              <a:spcBef>
                <a:spcPts val="0"/>
              </a:spcBef>
              <a:spcAft>
                <a:spcPts val="1200"/>
              </a:spcAft>
            </a:pPr>
            <a:r>
              <a:rPr lang="zh-CN" altLang="en-US" dirty="0">
                <a:solidFill>
                  <a:srgbClr val="0033CC"/>
                </a:solidFill>
              </a:rPr>
              <a:t>将合取称为</a:t>
            </a:r>
            <a:r>
              <a:rPr lang="zh-CN" altLang="en-US" dirty="0">
                <a:solidFill>
                  <a:srgbClr val="FF0000"/>
                </a:solidFill>
              </a:rPr>
              <a:t>积</a:t>
            </a:r>
            <a:r>
              <a:rPr lang="zh-CN" altLang="en-US" dirty="0">
                <a:solidFill>
                  <a:srgbClr val="0033CC"/>
                </a:solidFill>
              </a:rPr>
              <a:t>，将析取称为</a:t>
            </a:r>
            <a:r>
              <a:rPr lang="zh-CN" altLang="en-US">
                <a:solidFill>
                  <a:srgbClr val="FF0000"/>
                </a:solidFill>
              </a:rPr>
              <a:t>和</a:t>
            </a:r>
            <a:r>
              <a:rPr lang="zh-CN" altLang="en-US">
                <a:solidFill>
                  <a:srgbClr val="0033CC"/>
                </a:solidFill>
              </a:rPr>
              <a:t>。</a:t>
            </a:r>
            <a:endParaRPr lang="en-US" altLang="zh-CN">
              <a:solidFill>
                <a:srgbClr val="0033CC"/>
              </a:solidFill>
            </a:endParaRPr>
          </a:p>
          <a:p>
            <a:pPr>
              <a:spcBef>
                <a:spcPts val="0"/>
              </a:spcBef>
              <a:spcAft>
                <a:spcPts val="1200"/>
              </a:spcAft>
            </a:pPr>
            <a:r>
              <a:rPr lang="zh-CN" altLang="en-US">
                <a:solidFill>
                  <a:srgbClr val="0033CC"/>
                </a:solidFill>
              </a:rPr>
              <a:t>基本积</a:t>
            </a:r>
            <a:endParaRPr lang="en-US" altLang="zh-CN">
              <a:solidFill>
                <a:srgbClr val="0033CC"/>
              </a:solidFill>
            </a:endParaRPr>
          </a:p>
          <a:p>
            <a:pPr marL="339725" indent="0">
              <a:spcBef>
                <a:spcPts val="0"/>
              </a:spcBef>
              <a:spcAft>
                <a:spcPts val="1200"/>
              </a:spcAft>
              <a:buNone/>
            </a:pPr>
            <a:r>
              <a:rPr lang="en-US" altLang="zh-CN">
                <a:solidFill>
                  <a:srgbClr val="0033CC"/>
                </a:solidFill>
              </a:rPr>
              <a:t>P</a:t>
            </a:r>
            <a:r>
              <a:rPr lang="zh-CN" altLang="en-US">
                <a:solidFill>
                  <a:srgbClr val="0033CC"/>
                </a:solidFill>
              </a:rPr>
              <a:t>，</a:t>
            </a:r>
            <a:r>
              <a:rPr lang="zh-CN" altLang="en-US">
                <a:sym typeface="Symbol" pitchFamily="18" charset="2"/>
              </a:rPr>
              <a:t></a:t>
            </a:r>
            <a:r>
              <a:rPr lang="en-US" altLang="zh-CN">
                <a:solidFill>
                  <a:srgbClr val="0033CC"/>
                </a:solidFill>
                <a:sym typeface="Symbol" pitchFamily="18" charset="2"/>
              </a:rPr>
              <a:t>Q</a:t>
            </a:r>
            <a:r>
              <a:rPr lang="zh-CN" altLang="en-US">
                <a:solidFill>
                  <a:srgbClr val="0033CC"/>
                </a:solidFill>
                <a:sym typeface="Symbol" pitchFamily="18" charset="2"/>
              </a:rPr>
              <a:t>，</a:t>
            </a:r>
            <a:r>
              <a:rPr lang="en-US" altLang="zh-CN">
                <a:solidFill>
                  <a:srgbClr val="0033CC"/>
                </a:solidFill>
              </a:rPr>
              <a:t>P</a:t>
            </a:r>
            <a:r>
              <a:rPr lang="en-US" altLang="zh-CN">
                <a:sym typeface="Symbol" pitchFamily="18" charset="2"/>
              </a:rPr>
              <a:t>∧</a:t>
            </a:r>
            <a:r>
              <a:rPr lang="en-US" altLang="zh-CN">
                <a:solidFill>
                  <a:srgbClr val="0033CC"/>
                </a:solidFill>
              </a:rPr>
              <a:t>Q</a:t>
            </a:r>
            <a:r>
              <a:rPr lang="zh-CN" altLang="en-US">
                <a:solidFill>
                  <a:srgbClr val="0033CC"/>
                </a:solidFill>
              </a:rPr>
              <a:t>，</a:t>
            </a:r>
            <a:r>
              <a:rPr lang="zh-CN" altLang="en-US">
                <a:sym typeface="Symbol" pitchFamily="18" charset="2"/>
              </a:rPr>
              <a:t></a:t>
            </a:r>
            <a:r>
              <a:rPr lang="en-US" altLang="zh-CN">
                <a:solidFill>
                  <a:srgbClr val="0033CC"/>
                </a:solidFill>
              </a:rPr>
              <a:t>P</a:t>
            </a:r>
            <a:r>
              <a:rPr lang="en-US" altLang="zh-CN">
                <a:sym typeface="Symbol" pitchFamily="18" charset="2"/>
              </a:rPr>
              <a:t>∧</a:t>
            </a:r>
            <a:r>
              <a:rPr lang="en-US" altLang="zh-CN">
                <a:solidFill>
                  <a:srgbClr val="0033CC"/>
                </a:solidFill>
              </a:rPr>
              <a:t>Q</a:t>
            </a:r>
            <a:r>
              <a:rPr lang="en-US" altLang="zh-CN">
                <a:sym typeface="Symbol" pitchFamily="18" charset="2"/>
              </a:rPr>
              <a:t>∧P</a:t>
            </a:r>
            <a:r>
              <a:rPr lang="zh-CN" altLang="en-US">
                <a:solidFill>
                  <a:srgbClr val="0033CC"/>
                </a:solidFill>
              </a:rPr>
              <a:t>，</a:t>
            </a:r>
            <a:endParaRPr lang="en-US" altLang="zh-CN">
              <a:solidFill>
                <a:srgbClr val="0033CC"/>
              </a:solidFill>
            </a:endParaRPr>
          </a:p>
          <a:p>
            <a:pPr>
              <a:spcBef>
                <a:spcPts val="0"/>
              </a:spcBef>
              <a:spcAft>
                <a:spcPts val="1200"/>
              </a:spcAft>
            </a:pPr>
            <a:r>
              <a:rPr lang="zh-CN" altLang="en-US">
                <a:solidFill>
                  <a:srgbClr val="0033CC"/>
                </a:solidFill>
              </a:rPr>
              <a:t>基本和</a:t>
            </a:r>
            <a:endParaRPr lang="en-US" altLang="zh-CN">
              <a:solidFill>
                <a:srgbClr val="0033CC"/>
              </a:solidFill>
            </a:endParaRPr>
          </a:p>
          <a:p>
            <a:pPr marL="339725" indent="0">
              <a:spcBef>
                <a:spcPts val="0"/>
              </a:spcBef>
              <a:spcAft>
                <a:spcPts val="1200"/>
              </a:spcAft>
              <a:buNone/>
            </a:pPr>
            <a:r>
              <a:rPr lang="en-US" altLang="zh-CN">
                <a:solidFill>
                  <a:srgbClr val="0033CC"/>
                </a:solidFill>
              </a:rPr>
              <a:t>Q</a:t>
            </a:r>
            <a:r>
              <a:rPr lang="zh-CN" altLang="en-US">
                <a:solidFill>
                  <a:srgbClr val="0033CC"/>
                </a:solidFill>
              </a:rPr>
              <a:t>，</a:t>
            </a:r>
            <a:r>
              <a:rPr lang="zh-CN" altLang="en-US">
                <a:sym typeface="Symbol" pitchFamily="18" charset="2"/>
              </a:rPr>
              <a:t></a:t>
            </a:r>
            <a:r>
              <a:rPr lang="en-US" altLang="zh-CN">
                <a:sym typeface="Symbol" pitchFamily="18" charset="2"/>
              </a:rPr>
              <a:t>P</a:t>
            </a:r>
            <a:r>
              <a:rPr lang="zh-CN" altLang="en-US">
                <a:sym typeface="Symbol" pitchFamily="18" charset="2"/>
              </a:rPr>
              <a:t>，</a:t>
            </a:r>
            <a:r>
              <a:rPr lang="en-US" altLang="zh-CN">
                <a:solidFill>
                  <a:srgbClr val="0033CC"/>
                </a:solidFill>
              </a:rPr>
              <a:t>P</a:t>
            </a:r>
            <a:r>
              <a:rPr lang="en-US" altLang="zh-CN">
                <a:solidFill>
                  <a:srgbClr val="0033CC"/>
                </a:solidFill>
                <a:sym typeface="Symbol" pitchFamily="18" charset="2"/>
              </a:rPr>
              <a:t>∨</a:t>
            </a:r>
            <a:r>
              <a:rPr lang="zh-CN" altLang="en-US">
                <a:solidFill>
                  <a:srgbClr val="0033CC"/>
                </a:solidFill>
                <a:sym typeface="Symbol" pitchFamily="18" charset="2"/>
              </a:rPr>
              <a:t></a:t>
            </a:r>
            <a:r>
              <a:rPr lang="en-US" altLang="zh-CN">
                <a:solidFill>
                  <a:srgbClr val="0033CC"/>
                </a:solidFill>
                <a:sym typeface="Symbol" pitchFamily="18" charset="2"/>
              </a:rPr>
              <a:t>Q</a:t>
            </a:r>
            <a:r>
              <a:rPr lang="zh-CN" altLang="en-US">
                <a:solidFill>
                  <a:srgbClr val="0033CC"/>
                </a:solidFill>
                <a:sym typeface="Symbol" pitchFamily="18" charset="2"/>
              </a:rPr>
              <a:t>，</a:t>
            </a:r>
            <a:r>
              <a:rPr lang="en-US" altLang="zh-CN">
                <a:solidFill>
                  <a:srgbClr val="0033CC"/>
                </a:solidFill>
              </a:rPr>
              <a:t>P</a:t>
            </a:r>
            <a:r>
              <a:rPr lang="en-US" altLang="zh-CN">
                <a:solidFill>
                  <a:srgbClr val="0033CC"/>
                </a:solidFill>
                <a:sym typeface="Symbol" pitchFamily="18" charset="2"/>
              </a:rPr>
              <a:t>∨</a:t>
            </a:r>
            <a:r>
              <a:rPr lang="zh-CN" altLang="en-US">
                <a:solidFill>
                  <a:srgbClr val="0033CC"/>
                </a:solidFill>
                <a:sym typeface="Symbol" pitchFamily="18" charset="2"/>
              </a:rPr>
              <a:t></a:t>
            </a:r>
            <a:r>
              <a:rPr lang="en-US" altLang="zh-CN">
                <a:solidFill>
                  <a:srgbClr val="0033CC"/>
                </a:solidFill>
                <a:sym typeface="Symbol" pitchFamily="18" charset="2"/>
              </a:rPr>
              <a:t>Q∨Q</a:t>
            </a:r>
            <a:endParaRPr lang="en-US" altLang="zh-CN" dirty="0">
              <a:solidFill>
                <a:srgbClr val="0033CC"/>
              </a:solidFill>
            </a:endParaRPr>
          </a:p>
          <a:p>
            <a:pPr>
              <a:spcBef>
                <a:spcPts val="0"/>
              </a:spcBef>
              <a:spcAft>
                <a:spcPts val="1200"/>
              </a:spcAft>
            </a:pPr>
            <a:r>
              <a:rPr lang="zh-CN" altLang="en-US">
                <a:solidFill>
                  <a:srgbClr val="FF0000"/>
                </a:solidFill>
              </a:rPr>
              <a:t>例：</a:t>
            </a:r>
            <a:endParaRPr lang="en-US" altLang="zh-CN" dirty="0">
              <a:solidFill>
                <a:srgbClr val="FF0000"/>
              </a:solidFill>
            </a:endParaRPr>
          </a:p>
          <a:p>
            <a:pPr lvl="1">
              <a:spcBef>
                <a:spcPts val="0"/>
              </a:spcBef>
              <a:spcAft>
                <a:spcPts val="1200"/>
              </a:spcAft>
            </a:pPr>
            <a:r>
              <a:rPr lang="en-US" altLang="zh-CN" sz="2400">
                <a:solidFill>
                  <a:srgbClr val="0033CC"/>
                </a:solidFill>
                <a:sym typeface="Symbol" pitchFamily="18" charset="2"/>
              </a:rPr>
              <a:t>P</a:t>
            </a:r>
            <a:r>
              <a:rPr lang="en-US" altLang="zh-CN" sz="2400">
                <a:sym typeface="Symbol" pitchFamily="18" charset="2"/>
              </a:rPr>
              <a:t>∧(</a:t>
            </a:r>
            <a:r>
              <a:rPr lang="en-US" altLang="zh-CN" sz="2400">
                <a:solidFill>
                  <a:srgbClr val="0033CC"/>
                </a:solidFill>
                <a:sym typeface="Symbol" pitchFamily="18" charset="2"/>
              </a:rPr>
              <a:t>P</a:t>
            </a:r>
            <a:r>
              <a:rPr lang="en-US" altLang="zh-CN" sz="2400">
                <a:sym typeface="Symbol" pitchFamily="18" charset="2"/>
              </a:rPr>
              <a:t></a:t>
            </a:r>
            <a:r>
              <a:rPr lang="en-US" altLang="zh-CN" sz="2400">
                <a:solidFill>
                  <a:srgbClr val="0033CC"/>
                </a:solidFill>
                <a:sym typeface="Symbol" pitchFamily="18" charset="2"/>
              </a:rPr>
              <a:t>Q)</a:t>
            </a:r>
            <a:r>
              <a:rPr lang="en-US" altLang="zh-CN" sz="2400">
                <a:sym typeface="Symbol" pitchFamily="18" charset="2"/>
              </a:rPr>
              <a:t>P∧(</a:t>
            </a:r>
            <a:r>
              <a:rPr lang="en-US" altLang="zh-CN" sz="2400">
                <a:latin typeface="Comic Sans MS" pitchFamily="66" charset="0"/>
                <a:sym typeface="Symbol" pitchFamily="18" charset="2"/>
              </a:rPr>
              <a:t>~</a:t>
            </a:r>
            <a:r>
              <a:rPr lang="en-US" altLang="zh-CN" sz="2400">
                <a:sym typeface="Symbol" pitchFamily="18" charset="2"/>
              </a:rPr>
              <a:t>P∨Q)       </a:t>
            </a:r>
            <a:r>
              <a:rPr lang="zh-CN" altLang="en-US" sz="2400">
                <a:sym typeface="Symbol" pitchFamily="18" charset="2"/>
              </a:rPr>
              <a:t>合取范式</a:t>
            </a:r>
            <a:endParaRPr lang="en-US" altLang="zh-CN" sz="2400">
              <a:sym typeface="Symbol" pitchFamily="18" charset="2"/>
            </a:endParaRPr>
          </a:p>
          <a:p>
            <a:pPr marL="2116138" lvl="1" indent="0">
              <a:spcBef>
                <a:spcPts val="0"/>
              </a:spcBef>
              <a:spcAft>
                <a:spcPts val="1200"/>
              </a:spcAft>
              <a:buNone/>
            </a:pPr>
            <a:r>
              <a:rPr lang="en-US" altLang="zh-CN" sz="2400">
                <a:sym typeface="Symbol" pitchFamily="18" charset="2"/>
              </a:rPr>
              <a:t>(P∧</a:t>
            </a:r>
            <a:r>
              <a:rPr lang="en-US" altLang="zh-CN" sz="2400">
                <a:latin typeface="Comic Sans MS" pitchFamily="66" charset="0"/>
                <a:sym typeface="Symbol" pitchFamily="18" charset="2"/>
              </a:rPr>
              <a:t>~</a:t>
            </a:r>
            <a:r>
              <a:rPr lang="en-US" altLang="zh-CN" sz="2400">
                <a:sym typeface="Symbol" pitchFamily="18" charset="2"/>
              </a:rPr>
              <a:t>P)</a:t>
            </a:r>
            <a:r>
              <a:rPr lang="en-US" altLang="zh-CN" sz="2400">
                <a:solidFill>
                  <a:srgbClr val="FF0000"/>
                </a:solidFill>
                <a:sym typeface="Symbol" pitchFamily="18" charset="2"/>
              </a:rPr>
              <a:t>∨</a:t>
            </a:r>
            <a:r>
              <a:rPr lang="en-US" altLang="zh-CN" sz="2400">
                <a:sym typeface="Symbol" pitchFamily="18" charset="2"/>
              </a:rPr>
              <a:t>(P∧Q)  </a:t>
            </a:r>
            <a:r>
              <a:rPr lang="zh-CN" altLang="en-US" sz="2400">
                <a:sym typeface="Symbol" pitchFamily="18" charset="2"/>
              </a:rPr>
              <a:t>析取范式</a:t>
            </a:r>
            <a:endParaRPr lang="en-US" altLang="zh-CN" sz="2400" dirty="0">
              <a:solidFill>
                <a:srgbClr val="0033CC"/>
              </a:solidFill>
            </a:endParaRPr>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31</a:t>
            </a:fld>
            <a:endParaRPr lang="en-US" altLang="zh-CN" dirty="0"/>
          </a:p>
        </p:txBody>
      </p:sp>
      <p:sp>
        <p:nvSpPr>
          <p:cNvPr id="6" name="标题 1">
            <a:extLst>
              <a:ext uri="{FF2B5EF4-FFF2-40B4-BE49-F238E27FC236}">
                <a16:creationId xmlns:a16="http://schemas.microsoft.com/office/drawing/2014/main" id="{51614DAB-2DF3-E524-B60A-CB6911C64C2E}"/>
              </a:ext>
            </a:extLst>
          </p:cNvPr>
          <p:cNvSpPr txBox="1">
            <a:spLocks/>
          </p:cNvSpPr>
          <p:nvPr/>
        </p:nvSpPr>
        <p:spPr bwMode="auto">
          <a:xfrm>
            <a:off x="755576" y="5805264"/>
            <a:ext cx="3672408" cy="576064"/>
          </a:xfrm>
          <a:prstGeom prst="rect">
            <a:avLst/>
          </a:prstGeom>
          <a:solidFill>
            <a:srgbClr val="FFD5AB"/>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600">
                <a:solidFill>
                  <a:srgbClr val="0000FF"/>
                </a:solidFill>
                <a:latin typeface="华文行楷" pitchFamily="2" charset="-122"/>
                <a:ea typeface="华文行楷" pitchFamily="2" charset="-122"/>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a:lstStyle>
          <a:p>
            <a:pPr>
              <a:lnSpc>
                <a:spcPct val="100000"/>
              </a:lnSpc>
            </a:pPr>
            <a:r>
              <a:rPr lang="zh-CN" altLang="en-US" sz="2400" kern="0">
                <a:solidFill>
                  <a:schemeClr val="bg1"/>
                </a:solidFill>
                <a:latin typeface="楷体" panose="02010609060101010101" pitchFamily="49" charset="-122"/>
                <a:ea typeface="楷体" panose="02010609060101010101" pitchFamily="49" charset="-122"/>
              </a:rPr>
              <a:t>主析取范式与主合取范式</a:t>
            </a:r>
            <a:endParaRPr lang="en-US" altLang="zh-CN" sz="2400" kern="0" dirty="0">
              <a:solidFill>
                <a:schemeClr val="bg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a:t>
            </a:r>
            <a:r>
              <a:rPr lang="zh-CN" altLang="en-US" dirty="0"/>
              <a:t>、主析取范式与主合取范式</a:t>
            </a:r>
            <a:endParaRPr lang="en-US" altLang="zh-CN" dirty="0"/>
          </a:p>
        </p:txBody>
      </p:sp>
      <p:sp>
        <p:nvSpPr>
          <p:cNvPr id="3" name="内容占位符 2"/>
          <p:cNvSpPr>
            <a:spLocks noGrp="1"/>
          </p:cNvSpPr>
          <p:nvPr>
            <p:ph idx="1"/>
          </p:nvPr>
        </p:nvSpPr>
        <p:spPr>
          <a:xfrm>
            <a:off x="467544" y="1340768"/>
            <a:ext cx="8208912" cy="5040560"/>
          </a:xfrm>
        </p:spPr>
        <p:txBody>
          <a:bodyPr/>
          <a:lstStyle/>
          <a:p>
            <a:r>
              <a:rPr lang="zh-CN" altLang="en-US" dirty="0">
                <a:solidFill>
                  <a:srgbClr val="FF0000"/>
                </a:solidFill>
              </a:rPr>
              <a:t>定义</a:t>
            </a:r>
            <a:r>
              <a:rPr lang="en-US" altLang="zh-CN" dirty="0">
                <a:solidFill>
                  <a:srgbClr val="FF0000"/>
                </a:solidFill>
              </a:rPr>
              <a:t>1.3-4</a:t>
            </a:r>
            <a:r>
              <a:rPr lang="zh-CN" altLang="en-US" dirty="0"/>
              <a:t>：</a:t>
            </a:r>
            <a:endParaRPr lang="en-US" altLang="zh-CN" dirty="0"/>
          </a:p>
          <a:p>
            <a:pPr lvl="1"/>
            <a:r>
              <a:rPr lang="en-US" altLang="zh-CN" dirty="0"/>
              <a:t>n</a:t>
            </a:r>
            <a:r>
              <a:rPr lang="zh-CN" altLang="en-US" dirty="0"/>
              <a:t>个命题变元的</a:t>
            </a:r>
            <a:r>
              <a:rPr lang="zh-CN" altLang="en-US" dirty="0">
                <a:solidFill>
                  <a:srgbClr val="FF0000"/>
                </a:solidFill>
              </a:rPr>
              <a:t>合取</a:t>
            </a:r>
            <a:r>
              <a:rPr lang="zh-CN" altLang="en-US" dirty="0"/>
              <a:t>式，称为布尔小项或</a:t>
            </a:r>
            <a:r>
              <a:rPr lang="zh-CN" altLang="en-US" dirty="0">
                <a:solidFill>
                  <a:srgbClr val="FF0000"/>
                </a:solidFill>
              </a:rPr>
              <a:t>极小项</a:t>
            </a:r>
            <a:r>
              <a:rPr lang="zh-CN" altLang="en-US" dirty="0"/>
              <a:t>，如果每个命题变元或其否定</a:t>
            </a:r>
            <a:r>
              <a:rPr lang="zh-CN" altLang="en-US" dirty="0">
                <a:solidFill>
                  <a:schemeClr val="bg1"/>
                </a:solidFill>
              </a:rPr>
              <a:t>不能同时出现</a:t>
            </a:r>
            <a:r>
              <a:rPr lang="zh-CN" altLang="en-US" dirty="0"/>
              <a:t>，但二者必须出现且仅</a:t>
            </a:r>
            <a:r>
              <a:rPr lang="zh-CN" altLang="en-US" dirty="0">
                <a:solidFill>
                  <a:schemeClr val="bg1"/>
                </a:solidFill>
              </a:rPr>
              <a:t>出现一个</a:t>
            </a:r>
            <a:r>
              <a:rPr lang="zh-CN" altLang="en-US" dirty="0"/>
              <a:t>。</a:t>
            </a:r>
            <a:endParaRPr lang="en-US" altLang="zh-CN" dirty="0"/>
          </a:p>
          <a:p>
            <a:r>
              <a:rPr lang="zh-CN" altLang="en-US">
                <a:solidFill>
                  <a:srgbClr val="FF0000"/>
                </a:solidFill>
              </a:rPr>
              <a:t>例：</a:t>
            </a:r>
            <a:r>
              <a:rPr lang="zh-CN" altLang="en-US">
                <a:sym typeface="Symbol" pitchFamily="18" charset="2"/>
              </a:rPr>
              <a:t></a:t>
            </a:r>
            <a:r>
              <a:rPr lang="en-US" altLang="zh-CN">
                <a:solidFill>
                  <a:srgbClr val="0033CC"/>
                </a:solidFill>
              </a:rPr>
              <a:t>P</a:t>
            </a:r>
            <a:r>
              <a:rPr lang="en-US" altLang="zh-CN">
                <a:sym typeface="Symbol" pitchFamily="18" charset="2"/>
              </a:rPr>
              <a:t>∧</a:t>
            </a:r>
            <a:r>
              <a:rPr lang="en-US" altLang="zh-CN">
                <a:solidFill>
                  <a:srgbClr val="0033CC"/>
                </a:solidFill>
              </a:rPr>
              <a:t>Q</a:t>
            </a:r>
            <a:r>
              <a:rPr lang="en-US" altLang="zh-CN">
                <a:sym typeface="Symbol" pitchFamily="18" charset="2"/>
              </a:rPr>
              <a:t>∧P</a:t>
            </a:r>
            <a:r>
              <a:rPr lang="zh-CN" altLang="en-US">
                <a:sym typeface="Symbol" pitchFamily="18" charset="2"/>
              </a:rPr>
              <a:t>不是极小项</a:t>
            </a:r>
            <a:endParaRPr lang="en-US" altLang="zh-CN" dirty="0">
              <a:solidFill>
                <a:srgbClr val="FF0000"/>
              </a:solidFill>
            </a:endParaRPr>
          </a:p>
          <a:p>
            <a:pPr lvl="1"/>
            <a:r>
              <a:rPr lang="zh-CN" altLang="en-US"/>
              <a:t>两个</a:t>
            </a:r>
            <a:r>
              <a:rPr lang="zh-CN" altLang="en-US" dirty="0"/>
              <a:t>命题</a:t>
            </a:r>
            <a:r>
              <a:rPr lang="en-US" altLang="zh-CN" dirty="0"/>
              <a:t>P</a:t>
            </a:r>
            <a:r>
              <a:rPr lang="zh-CN" altLang="en-US" dirty="0"/>
              <a:t>和</a:t>
            </a:r>
            <a:r>
              <a:rPr lang="en-US" altLang="zh-CN" dirty="0"/>
              <a:t>Q</a:t>
            </a:r>
            <a:r>
              <a:rPr lang="zh-CN" altLang="en-US" dirty="0"/>
              <a:t>，极小项为：</a:t>
            </a:r>
            <a:r>
              <a:rPr lang="en-US" altLang="zh-CN" dirty="0"/>
              <a:t>P</a:t>
            </a:r>
            <a:r>
              <a:rPr lang="en-US" altLang="zh-CN">
                <a:sym typeface="Symbol" pitchFamily="18" charset="2"/>
              </a:rPr>
              <a:t>∧</a:t>
            </a:r>
            <a:r>
              <a:rPr lang="en-US" altLang="zh-CN"/>
              <a:t>Q</a:t>
            </a:r>
            <a:r>
              <a:rPr lang="zh-CN" altLang="en-US"/>
              <a:t>，</a:t>
            </a:r>
            <a:r>
              <a:rPr lang="zh-CN" altLang="en-US">
                <a:sym typeface="Symbol" pitchFamily="18" charset="2"/>
              </a:rPr>
              <a:t></a:t>
            </a:r>
            <a:r>
              <a:rPr lang="en-US" altLang="zh-CN"/>
              <a:t>P</a:t>
            </a:r>
            <a:r>
              <a:rPr lang="en-US" altLang="zh-CN">
                <a:sym typeface="Symbol" pitchFamily="18" charset="2"/>
              </a:rPr>
              <a:t>∧</a:t>
            </a:r>
            <a:r>
              <a:rPr lang="en-US" altLang="zh-CN"/>
              <a:t>Q</a:t>
            </a:r>
            <a:r>
              <a:rPr lang="zh-CN" altLang="en-US"/>
              <a:t>，</a:t>
            </a:r>
            <a:r>
              <a:rPr lang="en-US" altLang="zh-CN"/>
              <a:t>P</a:t>
            </a:r>
            <a:r>
              <a:rPr lang="en-US" altLang="zh-CN">
                <a:sym typeface="Symbol" pitchFamily="18" charset="2"/>
              </a:rPr>
              <a:t>∧</a:t>
            </a:r>
            <a:r>
              <a:rPr lang="zh-CN" altLang="en-US">
                <a:sym typeface="Symbol" pitchFamily="18" charset="2"/>
              </a:rPr>
              <a:t></a:t>
            </a:r>
            <a:r>
              <a:rPr lang="en-US" altLang="zh-CN"/>
              <a:t>Q</a:t>
            </a:r>
            <a:r>
              <a:rPr lang="zh-CN" altLang="en-US"/>
              <a:t>，</a:t>
            </a:r>
            <a:r>
              <a:rPr lang="zh-CN" altLang="en-US">
                <a:sym typeface="Symbol" pitchFamily="18" charset="2"/>
              </a:rPr>
              <a:t></a:t>
            </a:r>
            <a:r>
              <a:rPr lang="en-US" altLang="zh-CN"/>
              <a:t>P</a:t>
            </a:r>
            <a:r>
              <a:rPr lang="en-US" altLang="zh-CN">
                <a:sym typeface="Symbol" pitchFamily="18" charset="2"/>
              </a:rPr>
              <a:t>∧</a:t>
            </a:r>
            <a:r>
              <a:rPr lang="zh-CN" altLang="en-US">
                <a:sym typeface="Symbol" pitchFamily="18" charset="2"/>
              </a:rPr>
              <a:t></a:t>
            </a:r>
            <a:r>
              <a:rPr lang="en-US" altLang="zh-CN">
                <a:sym typeface="Symbol" pitchFamily="18" charset="2"/>
              </a:rPr>
              <a:t>Q</a:t>
            </a:r>
            <a:endParaRPr lang="en-US" altLang="zh-CN" dirty="0"/>
          </a:p>
          <a:p>
            <a:r>
              <a:rPr lang="zh-CN" altLang="en-US" dirty="0"/>
              <a:t>注：</a:t>
            </a:r>
            <a:endParaRPr lang="en-US" altLang="zh-CN" dirty="0"/>
          </a:p>
          <a:p>
            <a:pPr marL="914400" lvl="1" indent="-457200">
              <a:buSzPct val="100000"/>
              <a:buFont typeface="+mj-ea"/>
              <a:buAutoNum type="circleNumDbPlain"/>
            </a:pPr>
            <a:r>
              <a:rPr lang="en-US" altLang="zh-CN" dirty="0"/>
              <a:t>n</a:t>
            </a:r>
            <a:r>
              <a:rPr lang="zh-CN" altLang="en-US" dirty="0"/>
              <a:t>个命题变元构成的极小项有</a:t>
            </a:r>
            <a:r>
              <a:rPr lang="en-US" altLang="zh-CN" dirty="0">
                <a:solidFill>
                  <a:srgbClr val="FF0000"/>
                </a:solidFill>
              </a:rPr>
              <a:t>2</a:t>
            </a:r>
            <a:r>
              <a:rPr lang="en-US" altLang="zh-CN" baseline="30000" dirty="0">
                <a:solidFill>
                  <a:srgbClr val="FF0000"/>
                </a:solidFill>
              </a:rPr>
              <a:t>n</a:t>
            </a:r>
            <a:r>
              <a:rPr lang="zh-CN" altLang="en-US" dirty="0"/>
              <a:t>个</a:t>
            </a:r>
            <a:endParaRPr lang="en-US" altLang="zh-CN" dirty="0"/>
          </a:p>
          <a:p>
            <a:pPr marL="914400" lvl="1" indent="-457200">
              <a:buSzPct val="100000"/>
              <a:buFont typeface="+mj-ea"/>
              <a:buAutoNum type="circleNumDbPlain"/>
            </a:pPr>
            <a:r>
              <a:rPr lang="zh-CN" altLang="en-US" dirty="0"/>
              <a:t>极小项的编码：</a:t>
            </a:r>
            <a:r>
              <a:rPr lang="zh-CN" altLang="en-US" dirty="0">
                <a:solidFill>
                  <a:srgbClr val="FF0000"/>
                </a:solidFill>
              </a:rPr>
              <a:t>命题变元</a:t>
            </a:r>
            <a:r>
              <a:rPr lang="en-US" altLang="zh-CN" dirty="0">
                <a:solidFill>
                  <a:srgbClr val="FF0000"/>
                </a:solidFill>
              </a:rPr>
              <a:t>=1</a:t>
            </a:r>
            <a:r>
              <a:rPr lang="zh-CN" altLang="en-US" dirty="0">
                <a:solidFill>
                  <a:srgbClr val="FF0000"/>
                </a:solidFill>
              </a:rPr>
              <a:t>，其否定</a:t>
            </a:r>
            <a:r>
              <a:rPr lang="en-US" altLang="zh-CN" dirty="0">
                <a:solidFill>
                  <a:srgbClr val="FF0000"/>
                </a:solidFill>
              </a:rPr>
              <a:t>=0</a:t>
            </a:r>
          </a:p>
          <a:p>
            <a:pPr marL="1082675" lvl="2" indent="-377825">
              <a:buSzPct val="60000"/>
              <a:buFont typeface="Wingdings" pitchFamily="2" charset="2"/>
              <a:buChar char="Ø"/>
            </a:pPr>
            <a:r>
              <a:rPr lang="en-US" altLang="zh-CN" dirty="0"/>
              <a:t>P</a:t>
            </a:r>
            <a:r>
              <a:rPr lang="en-US" altLang="zh-CN" dirty="0">
                <a:sym typeface="Symbol" pitchFamily="18" charset="2"/>
              </a:rPr>
              <a:t>∧</a:t>
            </a:r>
            <a:r>
              <a:rPr lang="en-US" altLang="zh-CN" dirty="0"/>
              <a:t>Q</a:t>
            </a:r>
            <a:r>
              <a:rPr lang="zh-CN" altLang="en-US" dirty="0"/>
              <a:t>是</a:t>
            </a:r>
            <a:r>
              <a:rPr lang="en-US" altLang="zh-CN"/>
              <a:t>11</a:t>
            </a:r>
            <a:r>
              <a:rPr lang="zh-CN" altLang="en-US"/>
              <a:t>；</a:t>
            </a:r>
            <a:r>
              <a:rPr lang="zh-CN" altLang="en-US">
                <a:sym typeface="Symbol" pitchFamily="18" charset="2"/>
              </a:rPr>
              <a:t></a:t>
            </a:r>
            <a:r>
              <a:rPr lang="en-US" altLang="zh-CN"/>
              <a:t>P</a:t>
            </a:r>
            <a:r>
              <a:rPr lang="en-US" altLang="zh-CN" dirty="0">
                <a:sym typeface="Symbol" pitchFamily="18" charset="2"/>
              </a:rPr>
              <a:t>∧</a:t>
            </a:r>
            <a:r>
              <a:rPr lang="en-US" altLang="zh-CN" dirty="0"/>
              <a:t>Q</a:t>
            </a:r>
            <a:r>
              <a:rPr lang="zh-CN" altLang="en-US" dirty="0"/>
              <a:t>是</a:t>
            </a:r>
            <a:r>
              <a:rPr lang="en-US" altLang="zh-CN" dirty="0"/>
              <a:t>01</a:t>
            </a:r>
            <a:r>
              <a:rPr lang="zh-CN" altLang="en-US" dirty="0"/>
              <a:t>；</a:t>
            </a:r>
            <a:r>
              <a:rPr lang="en-US" altLang="zh-CN"/>
              <a:t>P</a:t>
            </a:r>
            <a:r>
              <a:rPr lang="en-US" altLang="zh-CN">
                <a:sym typeface="Symbol" pitchFamily="18" charset="2"/>
              </a:rPr>
              <a:t>∧</a:t>
            </a:r>
            <a:r>
              <a:rPr lang="zh-CN" altLang="en-US">
                <a:sym typeface="Symbol" pitchFamily="18" charset="2"/>
              </a:rPr>
              <a:t></a:t>
            </a:r>
            <a:r>
              <a:rPr lang="en-US" altLang="zh-CN"/>
              <a:t>Q</a:t>
            </a:r>
            <a:r>
              <a:rPr lang="zh-CN" altLang="en-US" dirty="0"/>
              <a:t>是</a:t>
            </a:r>
            <a:r>
              <a:rPr lang="en-US" altLang="zh-CN" dirty="0"/>
              <a:t>10</a:t>
            </a:r>
            <a:r>
              <a:rPr lang="zh-CN" altLang="en-US" dirty="0"/>
              <a:t>；</a:t>
            </a:r>
            <a:endParaRPr lang="zh-CN" altLang="en-US" dirty="0">
              <a:solidFill>
                <a:srgbClr val="FF0000"/>
              </a:solidFill>
            </a:endParaRPr>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32</a:t>
            </a:fld>
            <a:endParaRPr lang="en-US" altLang="zh-CN" dirty="0"/>
          </a:p>
        </p:txBody>
      </p:sp>
      <p:sp>
        <p:nvSpPr>
          <p:cNvPr id="6" name="标题 1">
            <a:extLst>
              <a:ext uri="{FF2B5EF4-FFF2-40B4-BE49-F238E27FC236}">
                <a16:creationId xmlns:a16="http://schemas.microsoft.com/office/drawing/2014/main" id="{981CC11C-3775-87DD-1651-FD3FC05445B4}"/>
              </a:ext>
            </a:extLst>
          </p:cNvPr>
          <p:cNvSpPr txBox="1">
            <a:spLocks/>
          </p:cNvSpPr>
          <p:nvPr/>
        </p:nvSpPr>
        <p:spPr bwMode="auto">
          <a:xfrm>
            <a:off x="5580112" y="4149080"/>
            <a:ext cx="3384376" cy="1008112"/>
          </a:xfrm>
          <a:prstGeom prst="rect">
            <a:avLst/>
          </a:prstGeom>
          <a:solidFill>
            <a:srgbClr val="FFD5AB"/>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600">
                <a:solidFill>
                  <a:srgbClr val="0000FF"/>
                </a:solidFill>
                <a:latin typeface="华文行楷" pitchFamily="2" charset="-122"/>
                <a:ea typeface="华文行楷" pitchFamily="2" charset="-122"/>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a:lstStyle>
          <a:p>
            <a:pPr algn="l">
              <a:lnSpc>
                <a:spcPct val="100000"/>
              </a:lnSpc>
              <a:spcAft>
                <a:spcPts val="600"/>
              </a:spcAft>
            </a:pPr>
            <a:r>
              <a:rPr lang="zh-CN" altLang="en-US" sz="2000" kern="0">
                <a:solidFill>
                  <a:schemeClr val="bg1"/>
                </a:solidFill>
                <a:latin typeface="楷体" panose="02010609060101010101" pitchFamily="49" charset="-122"/>
                <a:ea typeface="楷体" panose="02010609060101010101" pitchFamily="49" charset="-122"/>
              </a:rPr>
              <a:t>主</a:t>
            </a:r>
            <a:r>
              <a:rPr lang="zh-CN" altLang="en-US" sz="2000" kern="0">
                <a:solidFill>
                  <a:srgbClr val="FF0000"/>
                </a:solidFill>
                <a:latin typeface="楷体" panose="02010609060101010101" pitchFamily="49" charset="-122"/>
                <a:ea typeface="楷体" panose="02010609060101010101" pitchFamily="49" charset="-122"/>
              </a:rPr>
              <a:t>析取</a:t>
            </a:r>
            <a:r>
              <a:rPr lang="zh-CN" altLang="en-US" sz="2000" kern="0">
                <a:solidFill>
                  <a:schemeClr val="bg1"/>
                </a:solidFill>
                <a:latin typeface="楷体" panose="02010609060101010101" pitchFamily="49" charset="-122"/>
                <a:ea typeface="楷体" panose="02010609060101010101" pitchFamily="49" charset="-122"/>
              </a:rPr>
              <a:t>范式：由</a:t>
            </a:r>
            <a:r>
              <a:rPr lang="zh-CN" altLang="en-US" sz="2000" kern="0">
                <a:solidFill>
                  <a:srgbClr val="FF0000"/>
                </a:solidFill>
                <a:latin typeface="楷体" panose="02010609060101010101" pitchFamily="49" charset="-122"/>
                <a:ea typeface="楷体" panose="02010609060101010101" pitchFamily="49" charset="-122"/>
              </a:rPr>
              <a:t>极小项</a:t>
            </a:r>
            <a:r>
              <a:rPr lang="zh-CN" altLang="en-US" sz="2000" kern="0">
                <a:solidFill>
                  <a:schemeClr val="bg1"/>
                </a:solidFill>
                <a:latin typeface="楷体" panose="02010609060101010101" pitchFamily="49" charset="-122"/>
                <a:ea typeface="楷体" panose="02010609060101010101" pitchFamily="49" charset="-122"/>
              </a:rPr>
              <a:t>构成</a:t>
            </a:r>
            <a:endParaRPr lang="en-US" altLang="zh-CN" sz="2000" kern="0">
              <a:solidFill>
                <a:schemeClr val="bg1"/>
              </a:solidFill>
              <a:latin typeface="楷体" panose="02010609060101010101" pitchFamily="49" charset="-122"/>
              <a:ea typeface="楷体" panose="02010609060101010101" pitchFamily="49" charset="-122"/>
            </a:endParaRPr>
          </a:p>
          <a:p>
            <a:pPr algn="l">
              <a:lnSpc>
                <a:spcPct val="100000"/>
              </a:lnSpc>
              <a:spcAft>
                <a:spcPts val="600"/>
              </a:spcAft>
            </a:pPr>
            <a:r>
              <a:rPr lang="zh-CN" altLang="en-US" sz="2000" kern="0">
                <a:solidFill>
                  <a:schemeClr val="bg1"/>
                </a:solidFill>
                <a:latin typeface="楷体" panose="02010609060101010101" pitchFamily="49" charset="-122"/>
                <a:ea typeface="楷体" panose="02010609060101010101" pitchFamily="49" charset="-122"/>
              </a:rPr>
              <a:t>主</a:t>
            </a:r>
            <a:r>
              <a:rPr lang="zh-CN" altLang="en-US" sz="2000" kern="0">
                <a:solidFill>
                  <a:srgbClr val="00B050"/>
                </a:solidFill>
                <a:latin typeface="楷体" panose="02010609060101010101" pitchFamily="49" charset="-122"/>
                <a:ea typeface="楷体" panose="02010609060101010101" pitchFamily="49" charset="-122"/>
              </a:rPr>
              <a:t>合取</a:t>
            </a:r>
            <a:r>
              <a:rPr lang="zh-CN" altLang="en-US" sz="2000" kern="0">
                <a:solidFill>
                  <a:schemeClr val="bg1"/>
                </a:solidFill>
                <a:latin typeface="楷体" panose="02010609060101010101" pitchFamily="49" charset="-122"/>
                <a:ea typeface="楷体" panose="02010609060101010101" pitchFamily="49" charset="-122"/>
              </a:rPr>
              <a:t>范式：由</a:t>
            </a:r>
            <a:r>
              <a:rPr lang="zh-CN" altLang="en-US" sz="2000" kern="0">
                <a:solidFill>
                  <a:srgbClr val="00B050"/>
                </a:solidFill>
                <a:latin typeface="楷体" panose="02010609060101010101" pitchFamily="49" charset="-122"/>
                <a:ea typeface="楷体" panose="02010609060101010101" pitchFamily="49" charset="-122"/>
              </a:rPr>
              <a:t>极大项</a:t>
            </a:r>
            <a:r>
              <a:rPr lang="zh-CN" altLang="en-US" sz="2000" kern="0">
                <a:solidFill>
                  <a:schemeClr val="bg1"/>
                </a:solidFill>
                <a:latin typeface="楷体" panose="02010609060101010101" pitchFamily="49" charset="-122"/>
                <a:ea typeface="楷体" panose="02010609060101010101" pitchFamily="49" charset="-122"/>
              </a:rPr>
              <a:t>构成</a:t>
            </a:r>
            <a:endParaRPr lang="en-US" altLang="zh-CN" sz="2000" kern="0" dirty="0">
              <a:solidFill>
                <a:schemeClr val="bg1"/>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主析取范式的</a:t>
            </a:r>
            <a:r>
              <a:rPr lang="zh-CN" altLang="en-US"/>
              <a:t>求法</a:t>
            </a:r>
            <a:endParaRPr lang="zh-CN" altLang="en-US" dirty="0"/>
          </a:p>
        </p:txBody>
      </p:sp>
      <p:sp>
        <p:nvSpPr>
          <p:cNvPr id="3" name="内容占位符 2"/>
          <p:cNvSpPr>
            <a:spLocks noGrp="1"/>
          </p:cNvSpPr>
          <p:nvPr>
            <p:ph idx="1"/>
          </p:nvPr>
        </p:nvSpPr>
        <p:spPr>
          <a:xfrm>
            <a:off x="467544" y="1268760"/>
            <a:ext cx="8208912" cy="1152128"/>
          </a:xfrm>
        </p:spPr>
        <p:txBody>
          <a:bodyPr/>
          <a:lstStyle/>
          <a:p>
            <a:r>
              <a:rPr lang="zh-CN" altLang="en-US" dirty="0">
                <a:solidFill>
                  <a:srgbClr val="FF0000"/>
                </a:solidFill>
              </a:rPr>
              <a:t>例题</a:t>
            </a:r>
            <a:r>
              <a:rPr lang="zh-CN" altLang="en-US" dirty="0"/>
              <a:t>：</a:t>
            </a:r>
            <a:endParaRPr lang="en-US" altLang="zh-CN" dirty="0"/>
          </a:p>
          <a:p>
            <a:pPr lvl="1"/>
            <a:r>
              <a:rPr lang="zh-CN" altLang="en-US" dirty="0"/>
              <a:t>求</a:t>
            </a:r>
            <a:r>
              <a:rPr lang="en-US" altLang="zh-CN" dirty="0"/>
              <a:t>P</a:t>
            </a:r>
            <a:r>
              <a:rPr lang="en-US" altLang="zh-CN" dirty="0">
                <a:sym typeface="Symbol" pitchFamily="18" charset="2"/>
              </a:rPr>
              <a:t>((</a:t>
            </a:r>
            <a:r>
              <a:rPr lang="en-US" altLang="zh-CN" dirty="0"/>
              <a:t>P</a:t>
            </a:r>
            <a:r>
              <a:rPr lang="en-US" altLang="zh-CN" dirty="0">
                <a:sym typeface="Symbol" pitchFamily="18" charset="2"/>
              </a:rPr>
              <a:t></a:t>
            </a:r>
            <a:r>
              <a:rPr lang="en-US" altLang="zh-CN" dirty="0"/>
              <a:t>Q)</a:t>
            </a:r>
            <a:r>
              <a:rPr lang="el-GR" altLang="zh-CN" dirty="0"/>
              <a:t>∧</a:t>
            </a:r>
            <a:r>
              <a:rPr lang="en-US" altLang="zh-CN" dirty="0">
                <a:sym typeface="Symbol" pitchFamily="18" charset="2"/>
              </a:rPr>
              <a:t></a:t>
            </a:r>
            <a:r>
              <a:rPr lang="en-US" altLang="zh-CN" dirty="0"/>
              <a:t>(</a:t>
            </a:r>
            <a:r>
              <a:rPr lang="en-US" altLang="zh-CN" dirty="0">
                <a:sym typeface="Symbol" pitchFamily="18" charset="2"/>
              </a:rPr>
              <a:t></a:t>
            </a:r>
            <a:r>
              <a:rPr lang="en-US" altLang="zh-CN" dirty="0"/>
              <a:t>Q</a:t>
            </a:r>
            <a:r>
              <a:rPr lang="el-GR" altLang="zh-CN" dirty="0"/>
              <a:t>∨</a:t>
            </a:r>
            <a:r>
              <a:rPr lang="en-US" altLang="zh-CN" dirty="0">
                <a:sym typeface="Symbol" pitchFamily="18" charset="2"/>
              </a:rPr>
              <a:t></a:t>
            </a:r>
            <a:r>
              <a:rPr lang="en-US" altLang="zh-CN" dirty="0"/>
              <a:t>P))</a:t>
            </a:r>
            <a:r>
              <a:rPr lang="zh-CN" altLang="en-US" dirty="0"/>
              <a:t>的主析取范式。</a:t>
            </a:r>
            <a:endParaRPr lang="en-US" altLang="zh-CN" dirty="0"/>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33</a:t>
            </a:fld>
            <a:endParaRPr lang="en-US" altLang="zh-CN" dirty="0"/>
          </a:p>
        </p:txBody>
      </p:sp>
      <p:graphicFrame>
        <p:nvGraphicFramePr>
          <p:cNvPr id="6" name="Group 40"/>
          <p:cNvGraphicFramePr>
            <a:graphicFrameLocks/>
          </p:cNvGraphicFramePr>
          <p:nvPr/>
        </p:nvGraphicFramePr>
        <p:xfrm>
          <a:off x="1979712" y="2420888"/>
          <a:ext cx="5472608" cy="2016000"/>
        </p:xfrm>
        <a:graphic>
          <a:graphicData uri="http://schemas.openxmlformats.org/drawingml/2006/table">
            <a:tbl>
              <a:tblPr/>
              <a:tblGrid>
                <a:gridCol w="936104">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3600400">
                  <a:extLst>
                    <a:ext uri="{9D8B030D-6E8A-4147-A177-3AD203B41FA5}">
                      <a16:colId xmlns:a16="http://schemas.microsoft.com/office/drawing/2014/main" val="20002"/>
                    </a:ext>
                  </a:extLst>
                </a:gridCol>
              </a:tblGrid>
              <a:tr h="432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FF0000"/>
                          </a:solidFill>
                          <a:effectLst/>
                          <a:latin typeface="楷体" pitchFamily="49" charset="-122"/>
                          <a:ea typeface="楷体" pitchFamily="49" charset="-122"/>
                          <a:cs typeface="+mn-cs"/>
                        </a:rPr>
                        <a:t>P</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FF0000"/>
                          </a:solidFill>
                          <a:effectLst/>
                          <a:latin typeface="楷体" pitchFamily="49" charset="-122"/>
                          <a:ea typeface="楷体" pitchFamily="49" charset="-122"/>
                          <a:cs typeface="+mn-cs"/>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lang="en-US" altLang="zh-CN" sz="2400" dirty="0">
                          <a:latin typeface="楷体" pitchFamily="49" charset="-122"/>
                          <a:ea typeface="楷体" pitchFamily="49" charset="-122"/>
                        </a:rPr>
                        <a:t>P</a:t>
                      </a:r>
                      <a:r>
                        <a:rPr lang="en-US" altLang="zh-CN" sz="2400" dirty="0">
                          <a:latin typeface="楷体" pitchFamily="49" charset="-122"/>
                          <a:ea typeface="楷体" pitchFamily="49" charset="-122"/>
                          <a:sym typeface="Symbol" pitchFamily="18" charset="2"/>
                        </a:rPr>
                        <a:t></a:t>
                      </a:r>
                      <a:r>
                        <a:rPr lang="en-US" altLang="zh-CN" sz="2400" dirty="0">
                          <a:solidFill>
                            <a:srgbClr val="FF0000"/>
                          </a:solidFill>
                          <a:latin typeface="楷体" pitchFamily="49" charset="-122"/>
                          <a:ea typeface="楷体" pitchFamily="49" charset="-122"/>
                          <a:sym typeface="Symbol" pitchFamily="18" charset="2"/>
                        </a:rPr>
                        <a:t>(</a:t>
                      </a:r>
                      <a:r>
                        <a:rPr lang="en-US" altLang="zh-CN" sz="2400" dirty="0">
                          <a:latin typeface="楷体" pitchFamily="49" charset="-122"/>
                          <a:ea typeface="楷体" pitchFamily="49" charset="-122"/>
                          <a:sym typeface="Symbol" pitchFamily="18" charset="2"/>
                        </a:rPr>
                        <a:t>(</a:t>
                      </a:r>
                      <a:r>
                        <a:rPr lang="en-US" altLang="zh-CN" sz="2400" dirty="0">
                          <a:latin typeface="楷体" pitchFamily="49" charset="-122"/>
                          <a:ea typeface="楷体" pitchFamily="49" charset="-122"/>
                        </a:rPr>
                        <a:t>P</a:t>
                      </a:r>
                      <a:r>
                        <a:rPr lang="en-US" altLang="zh-CN" sz="2400" dirty="0">
                          <a:latin typeface="楷体" pitchFamily="49" charset="-122"/>
                          <a:ea typeface="楷体" pitchFamily="49" charset="-122"/>
                          <a:sym typeface="Symbol" pitchFamily="18" charset="2"/>
                        </a:rPr>
                        <a:t></a:t>
                      </a:r>
                      <a:r>
                        <a:rPr lang="en-US" altLang="zh-CN" sz="2400" dirty="0">
                          <a:latin typeface="楷体" pitchFamily="49" charset="-122"/>
                          <a:ea typeface="楷体" pitchFamily="49" charset="-122"/>
                        </a:rPr>
                        <a:t>Q)</a:t>
                      </a:r>
                      <a:r>
                        <a:rPr lang="el-GR" altLang="zh-CN" sz="2400" dirty="0"/>
                        <a:t>∧</a:t>
                      </a:r>
                      <a:r>
                        <a:rPr lang="en-US" altLang="zh-CN" sz="2400" dirty="0">
                          <a:latin typeface="楷体" pitchFamily="49" charset="-122"/>
                          <a:ea typeface="楷体" pitchFamily="49" charset="-122"/>
                          <a:sym typeface="Symbol" pitchFamily="18" charset="2"/>
                        </a:rPr>
                        <a:t></a:t>
                      </a:r>
                      <a:r>
                        <a:rPr lang="en-US" altLang="zh-CN" sz="2400" dirty="0">
                          <a:latin typeface="楷体" pitchFamily="49" charset="-122"/>
                          <a:ea typeface="楷体" pitchFamily="49" charset="-122"/>
                        </a:rPr>
                        <a:t>(</a:t>
                      </a:r>
                      <a:r>
                        <a:rPr lang="en-US" altLang="zh-CN" sz="2400" dirty="0">
                          <a:latin typeface="楷体" pitchFamily="49" charset="-122"/>
                          <a:ea typeface="楷体" pitchFamily="49" charset="-122"/>
                          <a:sym typeface="Symbol" pitchFamily="18" charset="2"/>
                        </a:rPr>
                        <a:t></a:t>
                      </a:r>
                      <a:r>
                        <a:rPr lang="en-US" altLang="zh-CN" sz="2400" dirty="0">
                          <a:latin typeface="楷体" pitchFamily="49" charset="-122"/>
                          <a:ea typeface="楷体" pitchFamily="49" charset="-122"/>
                        </a:rPr>
                        <a:t>Q</a:t>
                      </a:r>
                      <a:r>
                        <a:rPr lang="el-GR" altLang="zh-CN" sz="2400" dirty="0"/>
                        <a:t>∨</a:t>
                      </a:r>
                      <a:r>
                        <a:rPr lang="en-US" altLang="zh-CN" sz="2400" dirty="0">
                          <a:latin typeface="楷体" pitchFamily="49" charset="-122"/>
                          <a:ea typeface="楷体" pitchFamily="49" charset="-122"/>
                          <a:sym typeface="Symbol" pitchFamily="18" charset="2"/>
                        </a:rPr>
                        <a:t></a:t>
                      </a:r>
                      <a:r>
                        <a:rPr lang="en-US" altLang="zh-CN" sz="2400" dirty="0">
                          <a:latin typeface="楷体" pitchFamily="49" charset="-122"/>
                          <a:ea typeface="楷体" pitchFamily="49" charset="-122"/>
                        </a:rPr>
                        <a:t>P)</a:t>
                      </a:r>
                      <a:r>
                        <a:rPr lang="en-US" altLang="zh-CN" sz="2400" dirty="0">
                          <a:solidFill>
                            <a:srgbClr val="FF0000"/>
                          </a:solidFill>
                          <a:latin typeface="楷体" pitchFamily="49" charset="-122"/>
                          <a:ea typeface="楷体" pitchFamily="49" charset="-122"/>
                        </a:rPr>
                        <a:t>)</a:t>
                      </a:r>
                      <a:endParaRPr kumimoji="0" lang="en-US" altLang="zh-CN" sz="2400" b="0" i="0" u="none" strike="noStrike" kern="1200" cap="none" normalizeH="0" baseline="0" dirty="0">
                        <a:ln>
                          <a:noFill/>
                        </a:ln>
                        <a:solidFill>
                          <a:srgbClr val="FF0000"/>
                        </a:solidFill>
                        <a:effectLst/>
                        <a:latin typeface="楷体" pitchFamily="49" charset="-122"/>
                        <a:ea typeface="楷体" pitchFamily="49" charset="-122"/>
                        <a:cs typeface="+mn-cs"/>
                      </a:endParaRP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chemeClr val="bg1"/>
                          </a:solidFill>
                          <a:effectLst/>
                          <a:latin typeface="楷体" pitchFamily="49" charset="-122"/>
                          <a:ea typeface="楷体" pitchFamily="49" charset="-122"/>
                          <a:cs typeface="+mn-cs"/>
                        </a:rPr>
                        <a:t>0</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chemeClr val="bg1"/>
                          </a:solidFill>
                          <a:effectLst/>
                          <a:latin typeface="楷体" pitchFamily="49" charset="-122"/>
                          <a:ea typeface="楷体" pitchFamily="49" charset="-122"/>
                          <a:cs typeface="+mn-cs"/>
                        </a:rPr>
                        <a:t>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00B050"/>
                          </a:solidFill>
                          <a:effectLst/>
                          <a:latin typeface="楷体" pitchFamily="49" charset="-122"/>
                          <a:ea typeface="楷体" pitchFamily="49" charset="-122"/>
                          <a:cs typeface="+mn-cs"/>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chemeClr val="bg1"/>
                          </a:solidFill>
                          <a:effectLst/>
                          <a:latin typeface="楷体" pitchFamily="49" charset="-122"/>
                          <a:ea typeface="楷体" pitchFamily="49" charset="-122"/>
                          <a:cs typeface="+mn-cs"/>
                        </a:rPr>
                        <a:t>0</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chemeClr val="bg1"/>
                          </a:solidFill>
                          <a:effectLst/>
                          <a:latin typeface="楷体" pitchFamily="49" charset="-122"/>
                          <a:ea typeface="楷体" pitchFamily="49" charset="-122"/>
                          <a:cs typeface="+mn-cs"/>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00B050"/>
                          </a:solidFill>
                          <a:effectLst/>
                          <a:latin typeface="楷体" pitchFamily="49" charset="-122"/>
                          <a:ea typeface="楷体" pitchFamily="49" charset="-122"/>
                          <a:cs typeface="+mn-cs"/>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chemeClr val="bg1"/>
                          </a:solidFill>
                          <a:effectLst/>
                          <a:latin typeface="楷体" pitchFamily="49" charset="-122"/>
                          <a:ea typeface="楷体" pitchFamily="49" charset="-122"/>
                          <a:cs typeface="+mn-cs"/>
                        </a:rPr>
                        <a:t>1</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chemeClr val="bg1"/>
                          </a:solidFill>
                          <a:effectLst/>
                          <a:latin typeface="楷体" pitchFamily="49" charset="-122"/>
                          <a:ea typeface="楷体" pitchFamily="49" charset="-122"/>
                          <a:cs typeface="+mn-cs"/>
                        </a:rPr>
                        <a:t>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00B050"/>
                          </a:solidFill>
                          <a:effectLst/>
                          <a:latin typeface="楷体" pitchFamily="49" charset="-122"/>
                          <a:ea typeface="楷体" pitchFamily="49" charset="-122"/>
                          <a:cs typeface="+mn-cs"/>
                        </a:rPr>
                        <a:t>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0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chemeClr val="bg1"/>
                          </a:solidFill>
                          <a:effectLst/>
                          <a:latin typeface="楷体" pitchFamily="49" charset="-122"/>
                          <a:ea typeface="楷体" pitchFamily="49" charset="-122"/>
                          <a:cs typeface="+mn-cs"/>
                        </a:rPr>
                        <a:t>1</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chemeClr val="bg1"/>
                          </a:solidFill>
                          <a:effectLst/>
                          <a:latin typeface="楷体" pitchFamily="49" charset="-122"/>
                          <a:ea typeface="楷体" pitchFamily="49" charset="-122"/>
                          <a:cs typeface="+mn-cs"/>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00B050"/>
                          </a:solidFill>
                          <a:effectLst/>
                          <a:latin typeface="楷体" pitchFamily="49" charset="-122"/>
                          <a:ea typeface="楷体" pitchFamily="49" charset="-122"/>
                          <a:cs typeface="+mn-cs"/>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内容占位符 2"/>
          <p:cNvSpPr txBox="1">
            <a:spLocks/>
          </p:cNvSpPr>
          <p:nvPr/>
        </p:nvSpPr>
        <p:spPr bwMode="auto">
          <a:xfrm>
            <a:off x="539552" y="4653136"/>
            <a:ext cx="698477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lnSpc>
                <a:spcPct val="110000"/>
              </a:lnSpc>
              <a:spcAft>
                <a:spcPts val="600"/>
              </a:spcAft>
              <a:buClr>
                <a:srgbClr val="0000FF"/>
              </a:buClr>
              <a:buSzPct val="60000"/>
              <a:buFont typeface="Wingdings" pitchFamily="2" charset="2"/>
              <a:buChar char="n"/>
            </a:pPr>
            <a:r>
              <a:rPr kumimoji="1" lang="zh-CN" altLang="en-US" b="0" i="0" u="none" strike="noStrike" kern="0" cap="none" spc="0" normalizeH="0" baseline="0" noProof="0" dirty="0">
                <a:ln>
                  <a:noFill/>
                </a:ln>
                <a:solidFill>
                  <a:srgbClr val="0033CC"/>
                </a:solidFill>
                <a:effectLst/>
                <a:uLnTx/>
                <a:uFillTx/>
                <a:latin typeface="楷体" pitchFamily="49" charset="-122"/>
                <a:ea typeface="楷体" pitchFamily="49" charset="-122"/>
              </a:rPr>
              <a:t>原式</a:t>
            </a:r>
            <a:r>
              <a:rPr lang="en-US" altLang="zh-CN" dirty="0">
                <a:solidFill>
                  <a:srgbClr val="0033CC"/>
                </a:solidFill>
                <a:latin typeface="楷体" pitchFamily="49" charset="-122"/>
                <a:ea typeface="楷体" pitchFamily="49" charset="-122"/>
                <a:sym typeface="Symbol" pitchFamily="18" charset="2"/>
              </a:rPr>
              <a:t>m</a:t>
            </a:r>
            <a:r>
              <a:rPr lang="en-US" altLang="zh-CN" baseline="-25000" dirty="0">
                <a:solidFill>
                  <a:srgbClr val="0033CC"/>
                </a:solidFill>
                <a:latin typeface="楷体" pitchFamily="49" charset="-122"/>
                <a:ea typeface="楷体" pitchFamily="49" charset="-122"/>
                <a:sym typeface="Symbol" pitchFamily="18" charset="2"/>
              </a:rPr>
              <a:t>0</a:t>
            </a:r>
            <a:r>
              <a:rPr lang="en-US" altLang="zh-CN" dirty="0">
                <a:solidFill>
                  <a:srgbClr val="0033CC"/>
                </a:solidFill>
                <a:latin typeface="楷体" pitchFamily="49" charset="-122"/>
                <a:ea typeface="楷体" pitchFamily="49" charset="-122"/>
                <a:sym typeface="Symbol" pitchFamily="18" charset="2"/>
              </a:rPr>
              <a:t>m</a:t>
            </a:r>
            <a:r>
              <a:rPr lang="en-US" altLang="zh-CN" baseline="-25000" dirty="0">
                <a:solidFill>
                  <a:srgbClr val="0033CC"/>
                </a:solidFill>
                <a:latin typeface="楷体" pitchFamily="49" charset="-122"/>
                <a:ea typeface="楷体" pitchFamily="49" charset="-122"/>
                <a:sym typeface="Symbol" pitchFamily="18" charset="2"/>
              </a:rPr>
              <a:t>1</a:t>
            </a:r>
            <a:r>
              <a:rPr lang="en-US" altLang="zh-CN" dirty="0">
                <a:solidFill>
                  <a:srgbClr val="0033CC"/>
                </a:solidFill>
                <a:latin typeface="楷体" pitchFamily="49" charset="-122"/>
                <a:ea typeface="楷体" pitchFamily="49" charset="-122"/>
                <a:sym typeface="Symbol" pitchFamily="18" charset="2"/>
              </a:rPr>
              <a:t>m</a:t>
            </a:r>
            <a:r>
              <a:rPr lang="en-US" altLang="zh-CN" baseline="-25000" dirty="0">
                <a:solidFill>
                  <a:srgbClr val="0033CC"/>
                </a:solidFill>
                <a:latin typeface="楷体" pitchFamily="49" charset="-122"/>
                <a:ea typeface="楷体" pitchFamily="49" charset="-122"/>
                <a:sym typeface="Symbol" pitchFamily="18" charset="2"/>
              </a:rPr>
              <a:t>3</a:t>
            </a:r>
            <a:r>
              <a:rPr lang="en-US" altLang="zh-CN" dirty="0">
                <a:solidFill>
                  <a:srgbClr val="0033CC"/>
                </a:solidFill>
                <a:latin typeface="楷体" pitchFamily="49" charset="-122"/>
                <a:ea typeface="楷体" pitchFamily="49" charset="-122"/>
                <a:sym typeface="Symbol" pitchFamily="18" charset="2"/>
              </a:rPr>
              <a:t>(P∧Q)∨(P∧Q)∨(P∧Q)</a:t>
            </a:r>
            <a:endParaRPr kumimoji="1" lang="en-US" altLang="zh-CN" b="0" i="0" u="none" strike="noStrike" kern="0" cap="none" spc="0" normalizeH="0" baseline="0" noProof="0" dirty="0">
              <a:ln>
                <a:noFill/>
              </a:ln>
              <a:solidFill>
                <a:srgbClr val="0033CC"/>
              </a:solidFill>
              <a:effectLst/>
              <a:uLnTx/>
              <a:uFillTx/>
              <a:latin typeface="楷体" pitchFamily="49" charset="-122"/>
              <a:ea typeface="楷体" pitchFamily="49" charset="-122"/>
            </a:endParaRPr>
          </a:p>
        </p:txBody>
      </p:sp>
      <p:sp>
        <p:nvSpPr>
          <p:cNvPr id="9" name="矩形 8"/>
          <p:cNvSpPr/>
          <p:nvPr/>
        </p:nvSpPr>
        <p:spPr bwMode="auto">
          <a:xfrm>
            <a:off x="1187624" y="2789384"/>
            <a:ext cx="648072" cy="1747032"/>
          </a:xfrm>
          <a:prstGeom prst="rect">
            <a:avLst/>
          </a:prstGeom>
          <a:noFill/>
          <a:ln w="9525" cap="flat" cmpd="sng" algn="ctr">
            <a:noFill/>
            <a:prstDash val="solid"/>
            <a:round/>
            <a:headEnd type="none" w="med" len="med"/>
            <a:tailEnd type="triangle" w="med" len="med"/>
          </a:ln>
          <a:effectLst/>
        </p:spPr>
        <p:txBody>
          <a:bodyPr vert="horz" wrap="none" lIns="0" tIns="0" rIns="0" bIns="0" numCol="1" rtlCol="0" anchor="ctr" anchorCtr="0" compatLnSpc="1">
            <a:prstTxWarp prst="textNoShape">
              <a:avLst/>
            </a:prstTxWarp>
            <a:noAutofit/>
          </a:bodyPr>
          <a:lstStyle/>
          <a:p>
            <a:pPr marL="342900" marR="0" indent="-342900" algn="l" defTabSz="914400" rtl="0" eaLnBrk="1" fontAlgn="base" latinLnBrk="0" hangingPunct="1">
              <a:lnSpc>
                <a:spcPct val="90000"/>
              </a:lnSpc>
              <a:spcBef>
                <a:spcPts val="0"/>
              </a:spcBef>
              <a:spcAft>
                <a:spcPts val="600"/>
              </a:spcAft>
              <a:buClrTx/>
              <a:buSzTx/>
              <a:buFontTx/>
              <a:buNone/>
              <a:tabLst/>
            </a:pPr>
            <a:r>
              <a:rPr kumimoji="1" lang="en-US" altLang="zh-CN" sz="2400" b="0" i="0" u="none" strike="noStrike" cap="none" normalizeH="0" baseline="0" dirty="0">
                <a:ln>
                  <a:noFill/>
                </a:ln>
                <a:solidFill>
                  <a:srgbClr val="0033CC"/>
                </a:solidFill>
                <a:effectLst/>
                <a:latin typeface="楷体" pitchFamily="49" charset="-122"/>
                <a:ea typeface="楷体" pitchFamily="49" charset="-122"/>
              </a:rPr>
              <a:t>0=</a:t>
            </a:r>
            <a:r>
              <a:rPr kumimoji="1" lang="en-US" altLang="zh-CN" sz="2400" b="0" i="0" u="none" strike="noStrike" cap="none" normalizeH="0" baseline="0" dirty="0">
                <a:ln>
                  <a:noFill/>
                </a:ln>
                <a:effectLst/>
                <a:latin typeface="楷体" pitchFamily="49" charset="-122"/>
                <a:ea typeface="楷体" pitchFamily="49" charset="-122"/>
              </a:rPr>
              <a:t>00</a:t>
            </a:r>
          </a:p>
          <a:p>
            <a:pPr marL="342900" marR="0" indent="-342900" algn="l" defTabSz="914400" rtl="0" eaLnBrk="1" fontAlgn="base" latinLnBrk="0" hangingPunct="1">
              <a:lnSpc>
                <a:spcPct val="90000"/>
              </a:lnSpc>
              <a:spcBef>
                <a:spcPts val="0"/>
              </a:spcBef>
              <a:spcAft>
                <a:spcPts val="400"/>
              </a:spcAft>
              <a:buClrTx/>
              <a:buSzTx/>
              <a:buFontTx/>
              <a:buNone/>
              <a:tabLst/>
            </a:pPr>
            <a:r>
              <a:rPr lang="en-US" altLang="zh-CN" dirty="0">
                <a:solidFill>
                  <a:srgbClr val="0033CC"/>
                </a:solidFill>
                <a:latin typeface="楷体" pitchFamily="49" charset="-122"/>
                <a:ea typeface="楷体" pitchFamily="49" charset="-122"/>
              </a:rPr>
              <a:t>1=</a:t>
            </a:r>
            <a:r>
              <a:rPr lang="en-US" altLang="zh-CN" dirty="0">
                <a:latin typeface="楷体" pitchFamily="49" charset="-122"/>
                <a:ea typeface="楷体" pitchFamily="49" charset="-122"/>
              </a:rPr>
              <a:t>01</a:t>
            </a:r>
          </a:p>
          <a:p>
            <a:pPr marL="342900" marR="0" indent="-342900" algn="l" defTabSz="914400" rtl="0" eaLnBrk="1" fontAlgn="base" latinLnBrk="0" hangingPunct="1">
              <a:lnSpc>
                <a:spcPct val="90000"/>
              </a:lnSpc>
              <a:spcBef>
                <a:spcPts val="0"/>
              </a:spcBef>
              <a:spcAft>
                <a:spcPts val="400"/>
              </a:spcAft>
              <a:buClrTx/>
              <a:buSzTx/>
              <a:buFontTx/>
              <a:buNone/>
              <a:tabLst/>
            </a:pPr>
            <a:r>
              <a:rPr kumimoji="1" lang="en-US" altLang="zh-CN" sz="2400" b="0" i="0" u="none" strike="noStrike" cap="none" normalizeH="0" baseline="0" dirty="0">
                <a:ln>
                  <a:noFill/>
                </a:ln>
                <a:solidFill>
                  <a:srgbClr val="0033CC"/>
                </a:solidFill>
                <a:effectLst/>
                <a:latin typeface="楷体" pitchFamily="49" charset="-122"/>
                <a:ea typeface="楷体" pitchFamily="49" charset="-122"/>
              </a:rPr>
              <a:t>2=</a:t>
            </a:r>
            <a:r>
              <a:rPr kumimoji="1" lang="en-US" altLang="zh-CN" sz="2400" b="0" i="0" u="none" strike="noStrike" cap="none" normalizeH="0" baseline="0" dirty="0">
                <a:ln>
                  <a:noFill/>
                </a:ln>
                <a:effectLst/>
                <a:latin typeface="楷体" pitchFamily="49" charset="-122"/>
                <a:ea typeface="楷体" pitchFamily="49" charset="-122"/>
              </a:rPr>
              <a:t>10</a:t>
            </a:r>
          </a:p>
          <a:p>
            <a:pPr marL="342900" marR="0" indent="-342900" algn="l" defTabSz="914400" rtl="0" eaLnBrk="1" fontAlgn="base" latinLnBrk="0" hangingPunct="1">
              <a:lnSpc>
                <a:spcPct val="90000"/>
              </a:lnSpc>
              <a:spcBef>
                <a:spcPts val="0"/>
              </a:spcBef>
              <a:spcAft>
                <a:spcPts val="600"/>
              </a:spcAft>
              <a:buClrTx/>
              <a:buSzTx/>
              <a:buFontTx/>
              <a:buNone/>
              <a:tabLst/>
            </a:pPr>
            <a:r>
              <a:rPr lang="en-US" altLang="zh-CN" dirty="0">
                <a:solidFill>
                  <a:srgbClr val="0033CC"/>
                </a:solidFill>
                <a:latin typeface="楷体" pitchFamily="49" charset="-122"/>
                <a:ea typeface="楷体" pitchFamily="49" charset="-122"/>
              </a:rPr>
              <a:t>3=</a:t>
            </a:r>
            <a:r>
              <a:rPr lang="en-US" altLang="zh-CN" dirty="0">
                <a:latin typeface="楷体" pitchFamily="49" charset="-122"/>
                <a:ea typeface="楷体" pitchFamily="49" charset="-122"/>
              </a:rPr>
              <a:t>11</a:t>
            </a:r>
            <a:endParaRPr kumimoji="1" lang="zh-CN" altLang="en-US" sz="2400" b="0" i="0" u="none" strike="noStrike" cap="none" normalizeH="0" baseline="0" dirty="0">
              <a:ln>
                <a:noFill/>
              </a:ln>
              <a:effectLst/>
              <a:latin typeface="楷体" pitchFamily="49" charset="-122"/>
              <a:ea typeface="楷体" pitchFamily="49" charset="-122"/>
            </a:endParaRPr>
          </a:p>
        </p:txBody>
      </p:sp>
      <p:sp>
        <p:nvSpPr>
          <p:cNvPr id="10" name="内容占位符 2"/>
          <p:cNvSpPr txBox="1">
            <a:spLocks/>
          </p:cNvSpPr>
          <p:nvPr/>
        </p:nvSpPr>
        <p:spPr bwMode="auto">
          <a:xfrm>
            <a:off x="755576" y="5373216"/>
            <a:ext cx="7632848"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10000"/>
              </a:lnSpc>
              <a:spcBef>
                <a:spcPct val="20000"/>
              </a:spcBef>
              <a:spcAft>
                <a:spcPts val="600"/>
              </a:spcAft>
              <a:buClr>
                <a:srgbClr val="0000FF"/>
              </a:buClr>
              <a:buSzPct val="60000"/>
              <a:buFont typeface="Wingdings" pitchFamily="2" charset="2"/>
              <a:buChar char="Ø"/>
              <a:tabLst/>
              <a:defRPr/>
            </a:pPr>
            <a:r>
              <a:rPr kumimoji="1" lang="zh-CN" altLang="en-US" sz="2000" b="0" i="0" u="none" strike="noStrike" kern="0" cap="none" spc="0" normalizeH="0" baseline="0" noProof="0" dirty="0">
                <a:ln>
                  <a:noFill/>
                </a:ln>
                <a:effectLst/>
                <a:uLnTx/>
                <a:uFillTx/>
                <a:latin typeface="楷体" pitchFamily="49" charset="-122"/>
                <a:ea typeface="楷体" pitchFamily="49" charset="-122"/>
                <a:cs typeface="+mn-cs"/>
              </a:rPr>
              <a:t>注：</a:t>
            </a:r>
            <a:r>
              <a:rPr kumimoji="1" lang="zh-CN" altLang="en-US" sz="2000" b="0" i="0" u="none" strike="noStrike" kern="0" cap="none" spc="0" normalizeH="0" baseline="0" noProof="0" dirty="0">
                <a:ln>
                  <a:noFill/>
                </a:ln>
                <a:solidFill>
                  <a:srgbClr val="0000FF"/>
                </a:solidFill>
                <a:effectLst/>
                <a:uLnTx/>
                <a:uFillTx/>
                <a:latin typeface="楷体" pitchFamily="49" charset="-122"/>
                <a:ea typeface="楷体" pitchFamily="49" charset="-122"/>
                <a:cs typeface="+mn-cs"/>
              </a:rPr>
              <a:t>对于一个命题公式的主析取范式，如将其命题变元的个数及出现次序固定后，则此公式的</a:t>
            </a:r>
            <a:r>
              <a:rPr kumimoji="1" lang="zh-CN" altLang="en-US" sz="2000" b="0" i="0" u="none" strike="noStrike" kern="0" cap="none" spc="0" normalizeH="0" baseline="0" noProof="0" dirty="0">
                <a:ln>
                  <a:noFill/>
                </a:ln>
                <a:solidFill>
                  <a:srgbClr val="FF0000"/>
                </a:solidFill>
                <a:effectLst/>
                <a:uLnTx/>
                <a:uFillTx/>
                <a:latin typeface="楷体" pitchFamily="49" charset="-122"/>
                <a:ea typeface="楷体" pitchFamily="49" charset="-122"/>
                <a:cs typeface="+mn-cs"/>
              </a:rPr>
              <a:t>主析取范式是唯一的</a:t>
            </a:r>
            <a:r>
              <a:rPr kumimoji="1" lang="zh-CN" altLang="en-US" sz="2000" b="0" i="0" u="none" strike="noStrike" kern="0" cap="none" spc="0" normalizeH="0" baseline="0" noProof="0" dirty="0">
                <a:ln>
                  <a:noFill/>
                </a:ln>
                <a:solidFill>
                  <a:srgbClr val="0000FF"/>
                </a:solidFill>
                <a:effectLst/>
                <a:uLnTx/>
                <a:uFillTx/>
                <a:latin typeface="楷体" pitchFamily="49" charset="-122"/>
                <a:ea typeface="楷体" pitchFamily="49"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主合取范式</a:t>
            </a:r>
          </a:p>
        </p:txBody>
      </p:sp>
      <p:sp>
        <p:nvSpPr>
          <p:cNvPr id="3" name="内容占位符 2"/>
          <p:cNvSpPr>
            <a:spLocks noGrp="1"/>
          </p:cNvSpPr>
          <p:nvPr>
            <p:ph idx="1"/>
          </p:nvPr>
        </p:nvSpPr>
        <p:spPr>
          <a:xfrm>
            <a:off x="3203848" y="2060848"/>
            <a:ext cx="2880320" cy="648072"/>
          </a:xfrm>
        </p:spPr>
        <p:txBody>
          <a:bodyPr/>
          <a:lstStyle/>
          <a:p>
            <a:pPr marL="0" indent="0">
              <a:buNone/>
            </a:pPr>
            <a:r>
              <a:rPr lang="zh-CN" altLang="en-US">
                <a:solidFill>
                  <a:srgbClr val="FF0000"/>
                </a:solidFill>
              </a:rPr>
              <a:t>与主析取范式对称</a:t>
            </a:r>
            <a:endParaRPr lang="en-US" altLang="zh-CN" dirty="0"/>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34</a:t>
            </a:fld>
            <a:endParaRPr lang="en-US" altLang="zh-CN" dirty="0"/>
          </a:p>
        </p:txBody>
      </p:sp>
      <p:pic>
        <p:nvPicPr>
          <p:cNvPr id="8" name="图片 7">
            <a:extLst>
              <a:ext uri="{FF2B5EF4-FFF2-40B4-BE49-F238E27FC236}">
                <a16:creationId xmlns:a16="http://schemas.microsoft.com/office/drawing/2014/main" id="{16D00531-CB03-46A3-9950-F04C28C81E44}"/>
              </a:ext>
            </a:extLst>
          </p:cNvPr>
          <p:cNvPicPr>
            <a:picLocks noChangeAspect="1"/>
          </p:cNvPicPr>
          <p:nvPr/>
        </p:nvPicPr>
        <p:blipFill>
          <a:blip r:embed="rId2"/>
          <a:stretch>
            <a:fillRect/>
          </a:stretch>
        </p:blipFill>
        <p:spPr>
          <a:xfrm>
            <a:off x="3594844" y="2924944"/>
            <a:ext cx="2098327" cy="212649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1.3.3</a:t>
            </a:r>
            <a:r>
              <a:rPr lang="zh-CN" altLang="en-US" dirty="0"/>
              <a:t>、主析取范式的个数</a:t>
            </a:r>
          </a:p>
        </p:txBody>
      </p:sp>
      <p:sp>
        <p:nvSpPr>
          <p:cNvPr id="3" name="内容占位符 2"/>
          <p:cNvSpPr>
            <a:spLocks noGrp="1"/>
          </p:cNvSpPr>
          <p:nvPr>
            <p:ph idx="1"/>
          </p:nvPr>
        </p:nvSpPr>
        <p:spPr>
          <a:xfrm>
            <a:off x="467544" y="1556792"/>
            <a:ext cx="8208912" cy="2664296"/>
          </a:xfrm>
        </p:spPr>
        <p:txBody>
          <a:bodyPr/>
          <a:lstStyle/>
          <a:p>
            <a:pPr>
              <a:spcAft>
                <a:spcPts val="2400"/>
              </a:spcAft>
            </a:pPr>
            <a:r>
              <a:rPr lang="zh-CN" altLang="en-US">
                <a:solidFill>
                  <a:srgbClr val="FF0000"/>
                </a:solidFill>
              </a:rPr>
              <a:t>定理</a:t>
            </a:r>
            <a:r>
              <a:rPr lang="zh-CN" altLang="en-US" dirty="0">
                <a:solidFill>
                  <a:srgbClr val="FF0000"/>
                </a:solidFill>
              </a:rPr>
              <a:t>：</a:t>
            </a:r>
            <a:r>
              <a:rPr lang="zh-CN" altLang="en-US" dirty="0"/>
              <a:t>有</a:t>
            </a:r>
            <a:r>
              <a:rPr lang="en-US" altLang="zh-CN" dirty="0"/>
              <a:t>n</a:t>
            </a:r>
            <a:r>
              <a:rPr lang="zh-CN" altLang="en-US" dirty="0"/>
              <a:t>个命题变元的命题公式，总的主析取范式的个数是</a:t>
            </a:r>
            <a:r>
              <a:rPr lang="en-US" altLang="zh-CN" dirty="0"/>
              <a:t>2</a:t>
            </a:r>
            <a:r>
              <a:rPr lang="en-US" altLang="zh-CN" baseline="30000" dirty="0"/>
              <a:t>2</a:t>
            </a:r>
            <a:r>
              <a:rPr lang="en-US" altLang="zh-CN" baseline="55000" dirty="0"/>
              <a:t>n</a:t>
            </a:r>
            <a:r>
              <a:rPr lang="zh-CN" altLang="en-US" dirty="0"/>
              <a:t>。</a:t>
            </a:r>
            <a:endParaRPr lang="en-US" altLang="zh-CN" dirty="0"/>
          </a:p>
          <a:p>
            <a:r>
              <a:rPr lang="zh-CN" altLang="en-US" dirty="0">
                <a:solidFill>
                  <a:srgbClr val="FF0000"/>
                </a:solidFill>
              </a:rPr>
              <a:t>例如：</a:t>
            </a:r>
            <a:endParaRPr lang="en-US" altLang="zh-CN" dirty="0">
              <a:solidFill>
                <a:srgbClr val="FF0000"/>
              </a:solidFill>
            </a:endParaRPr>
          </a:p>
          <a:p>
            <a:pPr lvl="1"/>
            <a:r>
              <a:rPr lang="zh-CN" altLang="en-US" dirty="0"/>
              <a:t>有两个变元</a:t>
            </a:r>
            <a:r>
              <a:rPr lang="en-US" altLang="zh-CN" dirty="0"/>
              <a:t>P</a:t>
            </a:r>
            <a:r>
              <a:rPr lang="zh-CN" altLang="en-US" dirty="0"/>
              <a:t>和</a:t>
            </a:r>
            <a:r>
              <a:rPr lang="en-US" altLang="zh-CN" dirty="0"/>
              <a:t>Q</a:t>
            </a:r>
            <a:r>
              <a:rPr lang="zh-CN" altLang="en-US" dirty="0"/>
              <a:t>的命题公式，主析取范式个数是：</a:t>
            </a:r>
            <a:endParaRPr lang="en-US" altLang="zh-CN" dirty="0"/>
          </a:p>
          <a:p>
            <a:pPr marL="3319463" lvl="1">
              <a:buNone/>
            </a:pPr>
            <a:r>
              <a:rPr lang="en-US" altLang="zh-CN" dirty="0"/>
              <a:t>2</a:t>
            </a:r>
            <a:r>
              <a:rPr lang="en-US" altLang="zh-CN" baseline="35000" dirty="0"/>
              <a:t>2</a:t>
            </a:r>
            <a:r>
              <a:rPr lang="en-US" altLang="zh-CN" baseline="55000" dirty="0"/>
              <a:t>2</a:t>
            </a:r>
            <a:r>
              <a:rPr lang="en-US" altLang="zh-CN" dirty="0"/>
              <a:t>=16</a:t>
            </a:r>
            <a:endParaRPr lang="zh-CN" altLang="en-US" dirty="0"/>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35</a:t>
            </a:fld>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a:t>
            </a:r>
          </a:p>
        </p:txBody>
      </p:sp>
      <p:sp>
        <p:nvSpPr>
          <p:cNvPr id="3" name="内容占位符 2"/>
          <p:cNvSpPr>
            <a:spLocks noGrp="1"/>
          </p:cNvSpPr>
          <p:nvPr>
            <p:ph idx="1"/>
          </p:nvPr>
        </p:nvSpPr>
        <p:spPr>
          <a:xfrm>
            <a:off x="467544" y="1340768"/>
            <a:ext cx="8208912" cy="4176464"/>
          </a:xfrm>
        </p:spPr>
        <p:txBody>
          <a:bodyPr/>
          <a:lstStyle/>
          <a:p>
            <a:pPr>
              <a:spcBef>
                <a:spcPts val="600"/>
              </a:spcBef>
            </a:pPr>
            <a:r>
              <a:rPr lang="zh-CN" altLang="en-US" sz="2200" dirty="0"/>
              <a:t>对于</a:t>
            </a:r>
            <a:r>
              <a:rPr lang="en-US" altLang="zh-CN" sz="2200" dirty="0">
                <a:solidFill>
                  <a:srgbClr val="FF0000"/>
                </a:solidFill>
              </a:rPr>
              <a:t>1</a:t>
            </a:r>
            <a:r>
              <a:rPr lang="zh-CN" altLang="en-US" sz="2200" dirty="0">
                <a:solidFill>
                  <a:srgbClr val="FF0000"/>
                </a:solidFill>
              </a:rPr>
              <a:t>个命题变元</a:t>
            </a:r>
            <a:r>
              <a:rPr lang="en-US" altLang="zh-CN" sz="2200" dirty="0">
                <a:solidFill>
                  <a:srgbClr val="FF0000"/>
                </a:solidFill>
              </a:rPr>
              <a:t>P</a:t>
            </a:r>
            <a:r>
              <a:rPr lang="zh-CN" altLang="en-US" sz="2200" dirty="0"/>
              <a:t>，极小项有两个：</a:t>
            </a:r>
            <a:r>
              <a:rPr lang="en-US" altLang="zh-CN" sz="2200" dirty="0"/>
              <a:t>P</a:t>
            </a:r>
            <a:r>
              <a:rPr lang="zh-CN" altLang="en-US" sz="2200" dirty="0"/>
              <a:t>、</a:t>
            </a:r>
            <a:r>
              <a:rPr lang="zh-CN" altLang="en-US" sz="2200" dirty="0">
                <a:sym typeface="Symbol" pitchFamily="18" charset="2"/>
              </a:rPr>
              <a:t></a:t>
            </a:r>
            <a:r>
              <a:rPr lang="en-US" altLang="zh-CN" sz="2200" dirty="0"/>
              <a:t>P</a:t>
            </a:r>
            <a:r>
              <a:rPr lang="zh-CN" altLang="en-US" sz="2200" dirty="0"/>
              <a:t>；</a:t>
            </a:r>
            <a:endParaRPr lang="en-US" altLang="zh-CN" sz="2200" dirty="0"/>
          </a:p>
          <a:p>
            <a:pPr lvl="1">
              <a:spcBef>
                <a:spcPts val="600"/>
              </a:spcBef>
            </a:pPr>
            <a:r>
              <a:rPr lang="zh-CN" altLang="en-US" sz="2000" dirty="0"/>
              <a:t>则，极小项的析取（即主析取范式）有四种可能：</a:t>
            </a:r>
            <a:endParaRPr lang="en-US" altLang="zh-CN" sz="2000" dirty="0"/>
          </a:p>
          <a:p>
            <a:pPr marL="2693988" lvl="1">
              <a:spcBef>
                <a:spcPts val="600"/>
              </a:spcBef>
              <a:buNone/>
            </a:pPr>
            <a:r>
              <a:rPr lang="en-US" altLang="zh-CN" sz="2000" dirty="0"/>
              <a:t>F</a:t>
            </a:r>
            <a:r>
              <a:rPr lang="zh-CN" altLang="en-US" sz="2000" dirty="0"/>
              <a:t>、</a:t>
            </a:r>
            <a:r>
              <a:rPr lang="en-US" altLang="zh-CN" sz="2000" dirty="0"/>
              <a:t>P</a:t>
            </a:r>
            <a:r>
              <a:rPr lang="zh-CN" altLang="en-US" sz="2000" dirty="0"/>
              <a:t>、</a:t>
            </a:r>
            <a:r>
              <a:rPr lang="zh-CN" altLang="en-US" sz="2000" dirty="0">
                <a:sym typeface="Symbol" pitchFamily="18" charset="2"/>
              </a:rPr>
              <a:t></a:t>
            </a:r>
            <a:r>
              <a:rPr lang="en-US" altLang="zh-CN" sz="2000" dirty="0"/>
              <a:t>P</a:t>
            </a:r>
            <a:r>
              <a:rPr lang="zh-CN" altLang="en-US" sz="2000" dirty="0"/>
              <a:t>、</a:t>
            </a:r>
            <a:r>
              <a:rPr lang="en-US" altLang="zh-CN" sz="2000" dirty="0"/>
              <a:t>P</a:t>
            </a:r>
            <a:r>
              <a:rPr lang="el-GR" altLang="zh-CN" sz="2000" dirty="0"/>
              <a:t>∨</a:t>
            </a:r>
            <a:r>
              <a:rPr lang="zh-CN" altLang="en-US" sz="2000" dirty="0">
                <a:sym typeface="Symbol" pitchFamily="18" charset="2"/>
              </a:rPr>
              <a:t></a:t>
            </a:r>
            <a:r>
              <a:rPr lang="en-US" altLang="zh-CN" sz="2000" dirty="0"/>
              <a:t>P</a:t>
            </a:r>
          </a:p>
          <a:p>
            <a:pPr>
              <a:spcBef>
                <a:spcPts val="600"/>
              </a:spcBef>
            </a:pPr>
            <a:r>
              <a:rPr lang="zh-CN" altLang="en-US" sz="2200" dirty="0"/>
              <a:t>对于</a:t>
            </a:r>
            <a:r>
              <a:rPr lang="en-US" altLang="zh-CN" sz="2200" dirty="0">
                <a:solidFill>
                  <a:srgbClr val="FF0000"/>
                </a:solidFill>
              </a:rPr>
              <a:t>2</a:t>
            </a:r>
            <a:r>
              <a:rPr lang="zh-CN" altLang="en-US" sz="2200" dirty="0">
                <a:solidFill>
                  <a:srgbClr val="FF0000"/>
                </a:solidFill>
              </a:rPr>
              <a:t>个变元</a:t>
            </a:r>
            <a:r>
              <a:rPr lang="en-US" altLang="zh-CN" sz="2200" dirty="0">
                <a:solidFill>
                  <a:srgbClr val="FF0000"/>
                </a:solidFill>
              </a:rPr>
              <a:t>P</a:t>
            </a:r>
            <a:r>
              <a:rPr lang="zh-CN" altLang="en-US" sz="2200" dirty="0">
                <a:solidFill>
                  <a:srgbClr val="FF0000"/>
                </a:solidFill>
              </a:rPr>
              <a:t>和</a:t>
            </a:r>
            <a:r>
              <a:rPr lang="en-US" altLang="zh-CN" sz="2200" dirty="0">
                <a:solidFill>
                  <a:srgbClr val="FF0000"/>
                </a:solidFill>
              </a:rPr>
              <a:t>Q</a:t>
            </a:r>
            <a:r>
              <a:rPr lang="zh-CN" altLang="en-US" sz="2200" dirty="0"/>
              <a:t>，极小项有</a:t>
            </a:r>
            <a:r>
              <a:rPr lang="en-US" altLang="zh-CN" sz="2200" dirty="0"/>
              <a:t>4</a:t>
            </a:r>
            <a:r>
              <a:rPr lang="zh-CN" altLang="en-US" sz="2200" dirty="0"/>
              <a:t>个：</a:t>
            </a:r>
            <a:endParaRPr lang="en-US" altLang="zh-CN" sz="2200" dirty="0"/>
          </a:p>
          <a:p>
            <a:pPr marL="2338388">
              <a:spcBef>
                <a:spcPts val="600"/>
              </a:spcBef>
              <a:buNone/>
            </a:pPr>
            <a:r>
              <a:rPr lang="en-US" altLang="zh-CN" sz="2200" dirty="0"/>
              <a:t>P</a:t>
            </a:r>
            <a:r>
              <a:rPr lang="el-GR" altLang="zh-CN" sz="2200" dirty="0"/>
              <a:t>∧</a:t>
            </a:r>
            <a:r>
              <a:rPr lang="en-US" altLang="zh-CN" sz="2200" dirty="0"/>
              <a:t>Q</a:t>
            </a:r>
            <a:r>
              <a:rPr lang="zh-CN" altLang="en-US" sz="2200" dirty="0"/>
              <a:t>、</a:t>
            </a:r>
            <a:r>
              <a:rPr lang="en-US" altLang="zh-CN" sz="2200" dirty="0"/>
              <a:t>P</a:t>
            </a:r>
            <a:r>
              <a:rPr lang="el-GR" altLang="zh-CN" sz="2200" dirty="0"/>
              <a:t>∧</a:t>
            </a:r>
            <a:r>
              <a:rPr lang="zh-CN" altLang="en-US" sz="2200" dirty="0">
                <a:sym typeface="Symbol" pitchFamily="18" charset="2"/>
              </a:rPr>
              <a:t></a:t>
            </a:r>
            <a:r>
              <a:rPr lang="en-US" altLang="zh-CN" sz="2200" dirty="0"/>
              <a:t>Q</a:t>
            </a:r>
            <a:r>
              <a:rPr lang="zh-CN" altLang="en-US" sz="2200" dirty="0"/>
              <a:t>、</a:t>
            </a:r>
            <a:r>
              <a:rPr lang="zh-CN" altLang="en-US" sz="2200" dirty="0">
                <a:sym typeface="Symbol" pitchFamily="18" charset="2"/>
              </a:rPr>
              <a:t></a:t>
            </a:r>
            <a:r>
              <a:rPr lang="en-US" altLang="zh-CN" sz="2200" dirty="0"/>
              <a:t>P</a:t>
            </a:r>
            <a:r>
              <a:rPr lang="el-GR" altLang="zh-CN" sz="2200" dirty="0"/>
              <a:t>∧</a:t>
            </a:r>
            <a:r>
              <a:rPr lang="en-US" altLang="zh-CN" sz="2200" dirty="0"/>
              <a:t>Q</a:t>
            </a:r>
            <a:r>
              <a:rPr lang="zh-CN" altLang="en-US" sz="2200" dirty="0"/>
              <a:t>、</a:t>
            </a:r>
            <a:r>
              <a:rPr lang="zh-CN" altLang="en-US" sz="2200" dirty="0">
                <a:sym typeface="Symbol" pitchFamily="18" charset="2"/>
              </a:rPr>
              <a:t></a:t>
            </a:r>
            <a:r>
              <a:rPr lang="en-US" altLang="zh-CN" sz="2200" dirty="0"/>
              <a:t>P</a:t>
            </a:r>
            <a:r>
              <a:rPr lang="el-GR" altLang="zh-CN" sz="2200" dirty="0"/>
              <a:t>∧</a:t>
            </a:r>
            <a:r>
              <a:rPr lang="zh-CN" altLang="en-US" sz="2200" dirty="0">
                <a:sym typeface="Symbol" pitchFamily="18" charset="2"/>
              </a:rPr>
              <a:t></a:t>
            </a:r>
            <a:r>
              <a:rPr lang="en-US" altLang="zh-CN" sz="2200" dirty="0"/>
              <a:t>Q</a:t>
            </a:r>
            <a:r>
              <a:rPr lang="zh-CN" altLang="en-US" sz="2200" dirty="0"/>
              <a:t>；</a:t>
            </a:r>
            <a:endParaRPr lang="en-US" altLang="zh-CN" sz="2200" dirty="0"/>
          </a:p>
          <a:p>
            <a:pPr>
              <a:spcBef>
                <a:spcPts val="600"/>
              </a:spcBef>
            </a:pPr>
            <a:r>
              <a:rPr lang="zh-CN" altLang="en-US" sz="2200" dirty="0"/>
              <a:t>如果把变元看做</a:t>
            </a:r>
            <a:r>
              <a:rPr lang="en-US" altLang="zh-CN" sz="2200" dirty="0"/>
              <a:t>1</a:t>
            </a:r>
            <a:r>
              <a:rPr lang="zh-CN" altLang="en-US" sz="2200" dirty="0"/>
              <a:t>，其否定看做</a:t>
            </a:r>
            <a:r>
              <a:rPr lang="en-US" altLang="zh-CN" sz="2200" dirty="0"/>
              <a:t>0</a:t>
            </a:r>
            <a:r>
              <a:rPr lang="zh-CN" altLang="en-US" sz="2200" dirty="0"/>
              <a:t>，对于</a:t>
            </a:r>
            <a:r>
              <a:rPr lang="en-US" altLang="zh-CN" sz="2200" dirty="0"/>
              <a:t>n</a:t>
            </a:r>
            <a:r>
              <a:rPr lang="zh-CN" altLang="en-US" sz="2200" dirty="0"/>
              <a:t>个变元，其极小项的数量相当于是</a:t>
            </a:r>
            <a:r>
              <a:rPr lang="en-US" altLang="zh-CN" sz="2200" dirty="0"/>
              <a:t>n</a:t>
            </a:r>
            <a:r>
              <a:rPr lang="zh-CN" altLang="en-US" sz="2200" dirty="0"/>
              <a:t>位二进制数有多少个不同的数，显然是</a:t>
            </a:r>
            <a:r>
              <a:rPr lang="en-US" altLang="zh-CN" sz="2200" dirty="0"/>
              <a:t>2</a:t>
            </a:r>
            <a:r>
              <a:rPr lang="en-US" altLang="zh-CN" sz="2200" baseline="30000" dirty="0"/>
              <a:t>n</a:t>
            </a:r>
            <a:r>
              <a:rPr lang="zh-CN" altLang="en-US" sz="2200" dirty="0"/>
              <a:t>个；</a:t>
            </a:r>
            <a:endParaRPr lang="en-US" altLang="zh-CN" sz="2200" dirty="0"/>
          </a:p>
          <a:p>
            <a:pPr>
              <a:spcBef>
                <a:spcPts val="600"/>
              </a:spcBef>
            </a:pPr>
            <a:r>
              <a:rPr lang="zh-CN" altLang="en-US" sz="2200" dirty="0"/>
              <a:t>而</a:t>
            </a:r>
            <a:r>
              <a:rPr lang="en-US" altLang="zh-CN" sz="2200" dirty="0"/>
              <a:t>2</a:t>
            </a:r>
            <a:r>
              <a:rPr lang="en-US" altLang="zh-CN" sz="2200" baseline="30000" dirty="0"/>
              <a:t>n</a:t>
            </a:r>
            <a:r>
              <a:rPr lang="zh-CN" altLang="en-US" sz="2200" dirty="0"/>
              <a:t>个极小项可组成的主析取范式的数量相当于从</a:t>
            </a:r>
            <a:r>
              <a:rPr lang="en-US" altLang="zh-CN" sz="2200" dirty="0"/>
              <a:t>2</a:t>
            </a:r>
            <a:r>
              <a:rPr lang="en-US" altLang="zh-CN" sz="2200" baseline="30000" dirty="0"/>
              <a:t>n</a:t>
            </a:r>
            <a:r>
              <a:rPr lang="zh-CN" altLang="en-US" sz="2200" dirty="0"/>
              <a:t>个数中分别取出</a:t>
            </a:r>
            <a:r>
              <a:rPr lang="en-US" altLang="zh-CN" sz="2200" dirty="0"/>
              <a:t>0</a:t>
            </a:r>
            <a:r>
              <a:rPr lang="zh-CN" altLang="en-US" sz="2200" dirty="0"/>
              <a:t>、</a:t>
            </a:r>
            <a:r>
              <a:rPr lang="en-US" altLang="zh-CN" sz="2200" dirty="0"/>
              <a:t>1</a:t>
            </a:r>
            <a:r>
              <a:rPr lang="zh-CN" altLang="en-US" sz="2200" dirty="0"/>
              <a:t>、</a:t>
            </a:r>
            <a:r>
              <a:rPr lang="en-US" altLang="zh-CN" sz="2200" dirty="0"/>
              <a:t>2</a:t>
            </a:r>
            <a:r>
              <a:rPr lang="zh-CN" altLang="en-US" sz="2200" dirty="0"/>
              <a:t>、</a:t>
            </a:r>
            <a:r>
              <a:rPr lang="en-US" altLang="zh-CN" sz="2200" dirty="0"/>
              <a:t>3</a:t>
            </a:r>
            <a:r>
              <a:rPr lang="zh-CN" altLang="en-US" sz="2200" dirty="0"/>
              <a:t>、</a:t>
            </a:r>
            <a:r>
              <a:rPr lang="en-US" altLang="zh-CN" sz="2200" dirty="0"/>
              <a:t>...</a:t>
            </a:r>
            <a:r>
              <a:rPr lang="zh-CN" altLang="en-US" sz="2200" dirty="0"/>
              <a:t>、</a:t>
            </a:r>
            <a:r>
              <a:rPr lang="en-US" altLang="zh-CN" sz="2200" dirty="0"/>
              <a:t>2</a:t>
            </a:r>
            <a:r>
              <a:rPr lang="en-US" altLang="zh-CN" sz="2200" baseline="30000" dirty="0"/>
              <a:t>n</a:t>
            </a:r>
            <a:r>
              <a:rPr lang="en-US" altLang="zh-CN" sz="2200" dirty="0"/>
              <a:t>-1</a:t>
            </a:r>
            <a:r>
              <a:rPr lang="zh-CN" altLang="en-US" sz="2200" dirty="0"/>
              <a:t>、</a:t>
            </a:r>
            <a:r>
              <a:rPr lang="en-US" altLang="zh-CN" sz="2200" dirty="0"/>
              <a:t>2</a:t>
            </a:r>
            <a:r>
              <a:rPr lang="en-US" altLang="zh-CN" sz="2200" baseline="30000" dirty="0"/>
              <a:t>n</a:t>
            </a:r>
            <a:r>
              <a:rPr lang="zh-CN" altLang="en-US" sz="2200" dirty="0"/>
              <a:t>个数的组合数，记</a:t>
            </a:r>
            <a:r>
              <a:rPr lang="en-US" altLang="zh-CN" sz="2200" dirty="0"/>
              <a:t>m=2</a:t>
            </a:r>
            <a:r>
              <a:rPr lang="en-US" altLang="zh-CN" sz="2200" baseline="30000" dirty="0"/>
              <a:t>n</a:t>
            </a:r>
            <a:r>
              <a:rPr lang="zh-CN" altLang="en-US" sz="2200" dirty="0"/>
              <a:t>；</a:t>
            </a:r>
            <a:endParaRPr lang="en-US" altLang="zh-CN" sz="2200" dirty="0"/>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36</a:t>
            </a:fld>
            <a:endParaRPr lang="en-US" altLang="zh-CN" dirty="0"/>
          </a:p>
        </p:txBody>
      </p:sp>
      <p:grpSp>
        <p:nvGrpSpPr>
          <p:cNvPr id="10" name="组合 9"/>
          <p:cNvGrpSpPr/>
          <p:nvPr/>
        </p:nvGrpSpPr>
        <p:grpSpPr>
          <a:xfrm>
            <a:off x="3275856" y="5794216"/>
            <a:ext cx="2520280" cy="443096"/>
            <a:chOff x="3491880" y="5938232"/>
            <a:chExt cx="2520280" cy="443096"/>
          </a:xfrm>
        </p:grpSpPr>
        <p:sp>
          <p:nvSpPr>
            <p:cNvPr id="6" name="矩形 5"/>
            <p:cNvSpPr/>
            <p:nvPr/>
          </p:nvSpPr>
          <p:spPr bwMode="auto">
            <a:xfrm>
              <a:off x="3491880" y="5949280"/>
              <a:ext cx="2520280" cy="432048"/>
            </a:xfrm>
            <a:prstGeom prst="rect">
              <a:avLst/>
            </a:prstGeom>
            <a:noFill/>
            <a:ln w="9525" cap="flat" cmpd="sng" algn="ctr">
              <a:noFill/>
              <a:prstDash val="solid"/>
              <a:round/>
              <a:headEnd type="none" w="med" len="med"/>
              <a:tailEnd type="triangle" w="med" len="med"/>
            </a:ln>
            <a:effectLst/>
          </p:spPr>
          <p:txBody>
            <a:bodyPr vert="horz" wrap="square" lIns="0" tIns="0" rIns="0" bIns="0" numCol="1" rtlCol="0" anchor="t" anchorCtr="0" compatLnSpc="1">
              <a:prstTxWarp prst="textNoShape">
                <a:avLst/>
              </a:prstTxWarp>
              <a:noAutofit/>
            </a:bodyPr>
            <a:lstStyle/>
            <a:p>
              <a:pPr>
                <a:spcBef>
                  <a:spcPts val="0"/>
                </a:spcBef>
              </a:pPr>
              <a:r>
                <a:rPr lang="en-US" altLang="zh-CN" dirty="0" err="1">
                  <a:solidFill>
                    <a:srgbClr val="C00000"/>
                  </a:solidFill>
                  <a:latin typeface="楷体" pitchFamily="49" charset="-122"/>
                  <a:ea typeface="楷体" pitchFamily="49" charset="-122"/>
                </a:rPr>
                <a:t>C</a:t>
              </a:r>
              <a:r>
                <a:rPr lang="en-US" altLang="zh-CN" baseline="-18000" dirty="0" err="1">
                  <a:solidFill>
                    <a:srgbClr val="C00000"/>
                  </a:solidFill>
                  <a:latin typeface="楷体" pitchFamily="49" charset="-122"/>
                  <a:ea typeface="楷体" pitchFamily="49" charset="-122"/>
                </a:rPr>
                <a:t>m</a:t>
              </a:r>
              <a:r>
                <a:rPr lang="en-US" altLang="zh-CN" dirty="0" err="1">
                  <a:solidFill>
                    <a:srgbClr val="C00000"/>
                  </a:solidFill>
                  <a:latin typeface="楷体" pitchFamily="49" charset="-122"/>
                  <a:ea typeface="楷体" pitchFamily="49" charset="-122"/>
                </a:rPr>
                <a:t>+C</a:t>
              </a:r>
              <a:r>
                <a:rPr lang="en-US" altLang="zh-CN" baseline="-18000" dirty="0" err="1">
                  <a:solidFill>
                    <a:srgbClr val="C00000"/>
                  </a:solidFill>
                  <a:latin typeface="楷体" pitchFamily="49" charset="-122"/>
                  <a:ea typeface="楷体" pitchFamily="49" charset="-122"/>
                </a:rPr>
                <a:t>m</a:t>
              </a:r>
              <a:r>
                <a:rPr lang="en-US" altLang="zh-CN" dirty="0">
                  <a:solidFill>
                    <a:srgbClr val="C00000"/>
                  </a:solidFill>
                  <a:latin typeface="楷体" pitchFamily="49" charset="-122"/>
                  <a:ea typeface="楷体" pitchFamily="49" charset="-122"/>
                </a:rPr>
                <a:t>+...+C</a:t>
              </a:r>
              <a:r>
                <a:rPr lang="en-US" altLang="zh-CN" baseline="-18000" dirty="0">
                  <a:solidFill>
                    <a:srgbClr val="C00000"/>
                  </a:solidFill>
                  <a:latin typeface="楷体" pitchFamily="49" charset="-122"/>
                  <a:ea typeface="楷体" pitchFamily="49" charset="-122"/>
                </a:rPr>
                <a:t>m</a:t>
              </a:r>
              <a:r>
                <a:rPr lang="en-US" altLang="zh-CN" dirty="0">
                  <a:solidFill>
                    <a:srgbClr val="C00000"/>
                  </a:solidFill>
                  <a:latin typeface="楷体" pitchFamily="49" charset="-122"/>
                  <a:ea typeface="楷体" pitchFamily="49" charset="-122"/>
                </a:rPr>
                <a:t>=2</a:t>
              </a:r>
              <a:r>
                <a:rPr lang="en-US" altLang="zh-CN" baseline="30000" dirty="0">
                  <a:solidFill>
                    <a:srgbClr val="C00000"/>
                  </a:solidFill>
                  <a:latin typeface="楷体" pitchFamily="49" charset="-122"/>
                  <a:ea typeface="楷体" pitchFamily="49" charset="-122"/>
                </a:rPr>
                <a:t>2</a:t>
              </a:r>
              <a:r>
                <a:rPr lang="en-US" altLang="zh-CN" baseline="55000" dirty="0">
                  <a:solidFill>
                    <a:srgbClr val="C00000"/>
                  </a:solidFill>
                  <a:latin typeface="楷体" pitchFamily="49" charset="-122"/>
                  <a:ea typeface="楷体" pitchFamily="49" charset="-122"/>
                </a:rPr>
                <a:t>n</a:t>
              </a:r>
              <a:endParaRPr lang="en-US" altLang="zh-CN" dirty="0">
                <a:solidFill>
                  <a:srgbClr val="C00000"/>
                </a:solidFill>
                <a:latin typeface="楷体" pitchFamily="49" charset="-122"/>
                <a:ea typeface="楷体" pitchFamily="49" charset="-122"/>
              </a:endParaRPr>
            </a:p>
          </p:txBody>
        </p:sp>
        <p:sp>
          <p:nvSpPr>
            <p:cNvPr id="7" name="矩形 6"/>
            <p:cNvSpPr/>
            <p:nvPr/>
          </p:nvSpPr>
          <p:spPr bwMode="auto">
            <a:xfrm>
              <a:off x="3594368" y="5938232"/>
              <a:ext cx="216024" cy="288032"/>
            </a:xfrm>
            <a:prstGeom prst="rect">
              <a:avLst/>
            </a:prstGeom>
            <a:noFill/>
            <a:ln w="9525" cap="flat" cmpd="sng" algn="ctr">
              <a:noFill/>
              <a:prstDash val="solid"/>
              <a:round/>
              <a:headEnd type="none" w="med" len="med"/>
              <a:tailEnd type="triangle" w="med" len="med"/>
            </a:ln>
            <a:effectLst/>
          </p:spPr>
          <p:txBody>
            <a:bodyPr vert="horz" wrap="square" lIns="0" tIns="0" rIns="0" bIns="0" numCol="1" rtlCol="0" anchor="ctr" anchorCtr="0" compatLnSpc="1">
              <a:prstTxWarp prst="textNoShape">
                <a:avLst/>
              </a:prstTxWarp>
              <a:noAutofit/>
            </a:bodyPr>
            <a:lstStyle/>
            <a:p>
              <a:pPr algn="ctr">
                <a:spcBef>
                  <a:spcPts val="0"/>
                </a:spcBef>
              </a:pPr>
              <a:r>
                <a:rPr lang="en-US" altLang="zh-CN" baseline="30000" dirty="0">
                  <a:solidFill>
                    <a:srgbClr val="C00000"/>
                  </a:solidFill>
                  <a:latin typeface="楷体" pitchFamily="49" charset="-122"/>
                  <a:ea typeface="楷体" pitchFamily="49" charset="-122"/>
                </a:rPr>
                <a:t>0</a:t>
              </a:r>
              <a:endParaRPr lang="en-US" altLang="zh-CN" dirty="0">
                <a:solidFill>
                  <a:srgbClr val="C00000"/>
                </a:solidFill>
                <a:latin typeface="楷体" pitchFamily="49" charset="-122"/>
                <a:ea typeface="楷体" pitchFamily="49" charset="-122"/>
              </a:endParaRPr>
            </a:p>
          </p:txBody>
        </p:sp>
        <p:sp>
          <p:nvSpPr>
            <p:cNvPr id="8" name="矩形 7"/>
            <p:cNvSpPr/>
            <p:nvPr/>
          </p:nvSpPr>
          <p:spPr bwMode="auto">
            <a:xfrm>
              <a:off x="3995936" y="5938232"/>
              <a:ext cx="216024" cy="288032"/>
            </a:xfrm>
            <a:prstGeom prst="rect">
              <a:avLst/>
            </a:prstGeom>
            <a:noFill/>
            <a:ln w="9525" cap="flat" cmpd="sng" algn="ctr">
              <a:noFill/>
              <a:prstDash val="solid"/>
              <a:round/>
              <a:headEnd type="none" w="med" len="med"/>
              <a:tailEnd type="triangle" w="med" len="med"/>
            </a:ln>
            <a:effectLst/>
          </p:spPr>
          <p:txBody>
            <a:bodyPr vert="horz" wrap="square" lIns="0" tIns="0" rIns="0" bIns="0" numCol="1" rtlCol="0" anchor="ctr" anchorCtr="0" compatLnSpc="1">
              <a:prstTxWarp prst="textNoShape">
                <a:avLst/>
              </a:prstTxWarp>
              <a:noAutofit/>
            </a:bodyPr>
            <a:lstStyle/>
            <a:p>
              <a:pPr algn="ctr">
                <a:spcBef>
                  <a:spcPts val="0"/>
                </a:spcBef>
              </a:pPr>
              <a:r>
                <a:rPr lang="en-US" altLang="zh-CN" baseline="30000" dirty="0">
                  <a:solidFill>
                    <a:srgbClr val="C00000"/>
                  </a:solidFill>
                  <a:latin typeface="楷体" pitchFamily="49" charset="-122"/>
                  <a:ea typeface="楷体" pitchFamily="49" charset="-122"/>
                </a:rPr>
                <a:t>1</a:t>
              </a:r>
              <a:endParaRPr lang="en-US" altLang="zh-CN" dirty="0">
                <a:solidFill>
                  <a:srgbClr val="C00000"/>
                </a:solidFill>
                <a:latin typeface="楷体" pitchFamily="49" charset="-122"/>
                <a:ea typeface="楷体" pitchFamily="49" charset="-122"/>
              </a:endParaRPr>
            </a:p>
          </p:txBody>
        </p:sp>
        <p:sp>
          <p:nvSpPr>
            <p:cNvPr id="9" name="矩形 8"/>
            <p:cNvSpPr/>
            <p:nvPr/>
          </p:nvSpPr>
          <p:spPr bwMode="auto">
            <a:xfrm>
              <a:off x="5008620" y="5938232"/>
              <a:ext cx="216024" cy="288032"/>
            </a:xfrm>
            <a:prstGeom prst="rect">
              <a:avLst/>
            </a:prstGeom>
            <a:noFill/>
            <a:ln w="9525" cap="flat" cmpd="sng" algn="ctr">
              <a:noFill/>
              <a:prstDash val="solid"/>
              <a:round/>
              <a:headEnd type="none" w="med" len="med"/>
              <a:tailEnd type="triangle" w="med" len="med"/>
            </a:ln>
            <a:effectLst/>
          </p:spPr>
          <p:txBody>
            <a:bodyPr vert="horz" wrap="square" lIns="0" tIns="0" rIns="0" bIns="0" numCol="1" rtlCol="0" anchor="ctr" anchorCtr="0" compatLnSpc="1">
              <a:prstTxWarp prst="textNoShape">
                <a:avLst/>
              </a:prstTxWarp>
              <a:noAutofit/>
            </a:bodyPr>
            <a:lstStyle/>
            <a:p>
              <a:pPr algn="ctr">
                <a:spcBef>
                  <a:spcPts val="0"/>
                </a:spcBef>
              </a:pPr>
              <a:r>
                <a:rPr lang="en-US" altLang="zh-CN" baseline="30000" dirty="0">
                  <a:solidFill>
                    <a:srgbClr val="C00000"/>
                  </a:solidFill>
                  <a:latin typeface="楷体" pitchFamily="49" charset="-122"/>
                  <a:ea typeface="楷体" pitchFamily="49" charset="-122"/>
                </a:rPr>
                <a:t>m</a:t>
              </a:r>
              <a:endParaRPr lang="en-US" altLang="zh-CN" dirty="0">
                <a:solidFill>
                  <a:srgbClr val="C00000"/>
                </a:solidFill>
                <a:latin typeface="楷体" pitchFamily="49" charset="-122"/>
                <a:ea typeface="楷体" pitchFamily="49" charset="-122"/>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755576" y="2348880"/>
            <a:ext cx="7772400" cy="786011"/>
          </a:xfrm>
        </p:spPr>
        <p:txBody>
          <a:bodyPr/>
          <a:lstStyle/>
          <a:p>
            <a:r>
              <a:rPr lang="en-US" altLang="zh-CN" dirty="0">
                <a:solidFill>
                  <a:srgbClr val="0033CC"/>
                </a:solidFill>
                <a:latin typeface="华文行楷" pitchFamily="2" charset="-122"/>
                <a:ea typeface="华文行楷" pitchFamily="2" charset="-122"/>
              </a:rPr>
              <a:t>1.4</a:t>
            </a:r>
            <a:r>
              <a:rPr lang="zh-CN" altLang="en-US" dirty="0">
                <a:solidFill>
                  <a:srgbClr val="0033CC"/>
                </a:solidFill>
                <a:latin typeface="华文行楷" pitchFamily="2" charset="-122"/>
                <a:ea typeface="华文行楷" pitchFamily="2" charset="-122"/>
              </a:rPr>
              <a:t>、联结词的扩充与归约</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1.4.1</a:t>
            </a:r>
            <a:r>
              <a:rPr lang="zh-CN" altLang="en-US" dirty="0"/>
              <a:t>、联结词的扩充</a:t>
            </a:r>
          </a:p>
        </p:txBody>
      </p:sp>
      <p:sp>
        <p:nvSpPr>
          <p:cNvPr id="3" name="内容占位符 2"/>
          <p:cNvSpPr>
            <a:spLocks noGrp="1"/>
          </p:cNvSpPr>
          <p:nvPr>
            <p:ph idx="1"/>
          </p:nvPr>
        </p:nvSpPr>
        <p:spPr>
          <a:xfrm>
            <a:off x="467544" y="1268760"/>
            <a:ext cx="8208912" cy="576064"/>
          </a:xfrm>
        </p:spPr>
        <p:txBody>
          <a:bodyPr/>
          <a:lstStyle/>
          <a:p>
            <a:r>
              <a:rPr lang="zh-CN" altLang="en-US" dirty="0"/>
              <a:t>二元运算</a:t>
            </a:r>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38</a:t>
            </a:fld>
            <a:endParaRPr lang="en-US" altLang="zh-CN" dirty="0"/>
          </a:p>
        </p:txBody>
      </p:sp>
      <p:graphicFrame>
        <p:nvGraphicFramePr>
          <p:cNvPr id="6" name="表格 5"/>
          <p:cNvGraphicFramePr>
            <a:graphicFrameLocks noGrp="1"/>
          </p:cNvGraphicFramePr>
          <p:nvPr/>
        </p:nvGraphicFramePr>
        <p:xfrm>
          <a:off x="611554" y="1844824"/>
          <a:ext cx="7920882" cy="3492344"/>
        </p:xfrm>
        <a:graphic>
          <a:graphicData uri="http://schemas.openxmlformats.org/drawingml/2006/table">
            <a:tbl>
              <a:tblPr/>
              <a:tblGrid>
                <a:gridCol w="440050">
                  <a:extLst>
                    <a:ext uri="{9D8B030D-6E8A-4147-A177-3AD203B41FA5}">
                      <a16:colId xmlns:a16="http://schemas.microsoft.com/office/drawing/2014/main" val="20000"/>
                    </a:ext>
                  </a:extLst>
                </a:gridCol>
                <a:gridCol w="440047">
                  <a:extLst>
                    <a:ext uri="{9D8B030D-6E8A-4147-A177-3AD203B41FA5}">
                      <a16:colId xmlns:a16="http://schemas.microsoft.com/office/drawing/2014/main" val="20001"/>
                    </a:ext>
                  </a:extLst>
                </a:gridCol>
                <a:gridCol w="440050">
                  <a:extLst>
                    <a:ext uri="{9D8B030D-6E8A-4147-A177-3AD203B41FA5}">
                      <a16:colId xmlns:a16="http://schemas.microsoft.com/office/drawing/2014/main" val="20002"/>
                    </a:ext>
                  </a:extLst>
                </a:gridCol>
                <a:gridCol w="440050">
                  <a:extLst>
                    <a:ext uri="{9D8B030D-6E8A-4147-A177-3AD203B41FA5}">
                      <a16:colId xmlns:a16="http://schemas.microsoft.com/office/drawing/2014/main" val="20003"/>
                    </a:ext>
                  </a:extLst>
                </a:gridCol>
                <a:gridCol w="440047">
                  <a:extLst>
                    <a:ext uri="{9D8B030D-6E8A-4147-A177-3AD203B41FA5}">
                      <a16:colId xmlns:a16="http://schemas.microsoft.com/office/drawing/2014/main" val="20004"/>
                    </a:ext>
                  </a:extLst>
                </a:gridCol>
                <a:gridCol w="440050">
                  <a:extLst>
                    <a:ext uri="{9D8B030D-6E8A-4147-A177-3AD203B41FA5}">
                      <a16:colId xmlns:a16="http://schemas.microsoft.com/office/drawing/2014/main" val="20005"/>
                    </a:ext>
                  </a:extLst>
                </a:gridCol>
                <a:gridCol w="440050">
                  <a:extLst>
                    <a:ext uri="{9D8B030D-6E8A-4147-A177-3AD203B41FA5}">
                      <a16:colId xmlns:a16="http://schemas.microsoft.com/office/drawing/2014/main" val="20006"/>
                    </a:ext>
                  </a:extLst>
                </a:gridCol>
                <a:gridCol w="440047">
                  <a:extLst>
                    <a:ext uri="{9D8B030D-6E8A-4147-A177-3AD203B41FA5}">
                      <a16:colId xmlns:a16="http://schemas.microsoft.com/office/drawing/2014/main" val="20007"/>
                    </a:ext>
                  </a:extLst>
                </a:gridCol>
                <a:gridCol w="440050">
                  <a:extLst>
                    <a:ext uri="{9D8B030D-6E8A-4147-A177-3AD203B41FA5}">
                      <a16:colId xmlns:a16="http://schemas.microsoft.com/office/drawing/2014/main" val="20008"/>
                    </a:ext>
                  </a:extLst>
                </a:gridCol>
                <a:gridCol w="440050">
                  <a:extLst>
                    <a:ext uri="{9D8B030D-6E8A-4147-A177-3AD203B41FA5}">
                      <a16:colId xmlns:a16="http://schemas.microsoft.com/office/drawing/2014/main" val="20009"/>
                    </a:ext>
                  </a:extLst>
                </a:gridCol>
                <a:gridCol w="440047">
                  <a:extLst>
                    <a:ext uri="{9D8B030D-6E8A-4147-A177-3AD203B41FA5}">
                      <a16:colId xmlns:a16="http://schemas.microsoft.com/office/drawing/2014/main" val="20010"/>
                    </a:ext>
                  </a:extLst>
                </a:gridCol>
                <a:gridCol w="440050">
                  <a:extLst>
                    <a:ext uri="{9D8B030D-6E8A-4147-A177-3AD203B41FA5}">
                      <a16:colId xmlns:a16="http://schemas.microsoft.com/office/drawing/2014/main" val="20011"/>
                    </a:ext>
                  </a:extLst>
                </a:gridCol>
                <a:gridCol w="440050">
                  <a:extLst>
                    <a:ext uri="{9D8B030D-6E8A-4147-A177-3AD203B41FA5}">
                      <a16:colId xmlns:a16="http://schemas.microsoft.com/office/drawing/2014/main" val="20012"/>
                    </a:ext>
                  </a:extLst>
                </a:gridCol>
                <a:gridCol w="440047">
                  <a:extLst>
                    <a:ext uri="{9D8B030D-6E8A-4147-A177-3AD203B41FA5}">
                      <a16:colId xmlns:a16="http://schemas.microsoft.com/office/drawing/2014/main" val="20013"/>
                    </a:ext>
                  </a:extLst>
                </a:gridCol>
                <a:gridCol w="440050">
                  <a:extLst>
                    <a:ext uri="{9D8B030D-6E8A-4147-A177-3AD203B41FA5}">
                      <a16:colId xmlns:a16="http://schemas.microsoft.com/office/drawing/2014/main" val="20014"/>
                    </a:ext>
                  </a:extLst>
                </a:gridCol>
                <a:gridCol w="440050">
                  <a:extLst>
                    <a:ext uri="{9D8B030D-6E8A-4147-A177-3AD203B41FA5}">
                      <a16:colId xmlns:a16="http://schemas.microsoft.com/office/drawing/2014/main" val="20015"/>
                    </a:ext>
                  </a:extLst>
                </a:gridCol>
                <a:gridCol w="440047">
                  <a:extLst>
                    <a:ext uri="{9D8B030D-6E8A-4147-A177-3AD203B41FA5}">
                      <a16:colId xmlns:a16="http://schemas.microsoft.com/office/drawing/2014/main" val="20016"/>
                    </a:ext>
                  </a:extLst>
                </a:gridCol>
                <a:gridCol w="440050">
                  <a:extLst>
                    <a:ext uri="{9D8B030D-6E8A-4147-A177-3AD203B41FA5}">
                      <a16:colId xmlns:a16="http://schemas.microsoft.com/office/drawing/2014/main" val="20017"/>
                    </a:ext>
                  </a:extLst>
                </a:gridCol>
              </a:tblGrid>
              <a:tr h="463606">
                <a:tc>
                  <a:txBody>
                    <a:bodyPr/>
                    <a:lstStyle/>
                    <a:p>
                      <a:pPr algn="ctr"/>
                      <a:r>
                        <a:rPr lang="en-US" altLang="zh-CN" sz="2000" b="0" dirty="0">
                          <a:latin typeface="楷体" pitchFamily="49" charset="-122"/>
                          <a:ea typeface="楷体" pitchFamily="49" charset="-122"/>
                        </a:rPr>
                        <a:t>P</a:t>
                      </a:r>
                      <a:endParaRPr lang="zh-CN" altLang="en-US" sz="2000" b="0" dirty="0">
                        <a:latin typeface="楷体" pitchFamily="49" charset="-122"/>
                        <a:ea typeface="楷体" pitchFamily="49" charset="-122"/>
                      </a:endParaRPr>
                    </a:p>
                  </a:txBody>
                  <a:tcPr marL="36000" marR="36000" marT="0" marB="0" anchor="ctr">
                    <a:lnL w="12700" cmpd="sng">
                      <a:solidFill>
                        <a:schemeClr val="bg1"/>
                      </a:solidFill>
                      <a:prstDash val="solid"/>
                    </a:lnL>
                    <a:lnR w="12700" cap="flat" cmpd="sng" algn="ctr">
                      <a:noFill/>
                      <a:prstDash val="solid"/>
                      <a:round/>
                      <a:headEnd type="none" w="med" len="med"/>
                      <a:tailEnd type="none" w="med" len="med"/>
                    </a:lnR>
                    <a:lnT w="12700" cmpd="sng">
                      <a:solidFill>
                        <a:schemeClr val="bg1"/>
                      </a:solidFill>
                      <a:prstDash val="soli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Q</a:t>
                      </a:r>
                      <a:endParaRPr lang="zh-CN" altLang="en-US" sz="2000" b="0" dirty="0">
                        <a:latin typeface="楷体" pitchFamily="49" charset="-122"/>
                        <a:ea typeface="楷体" pitchFamily="49" charset="-122"/>
                      </a:endParaRPr>
                    </a:p>
                  </a:txBody>
                  <a:tcPr marL="36000" marR="3600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f</a:t>
                      </a:r>
                      <a:r>
                        <a:rPr lang="en-US" altLang="zh-CN" sz="2000" b="0" baseline="-25000" dirty="0">
                          <a:latin typeface="楷体" pitchFamily="49" charset="-122"/>
                          <a:ea typeface="楷体" pitchFamily="49" charset="-122"/>
                        </a:rPr>
                        <a:t>1</a:t>
                      </a:r>
                      <a:endParaRPr lang="zh-CN" altLang="en-US" sz="2000" b="0" baseline="-2500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f</a:t>
                      </a:r>
                      <a:r>
                        <a:rPr lang="en-US" altLang="zh-CN" sz="2000" b="0" baseline="-25000" dirty="0">
                          <a:latin typeface="楷体" pitchFamily="49" charset="-122"/>
                          <a:ea typeface="楷体" pitchFamily="49" charset="-122"/>
                        </a:rPr>
                        <a:t>2</a:t>
                      </a:r>
                      <a:endParaRPr lang="zh-CN" altLang="en-US" sz="2000" b="0" baseline="-2500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f</a:t>
                      </a:r>
                      <a:r>
                        <a:rPr lang="en-US" altLang="zh-CN" sz="2000" b="0" baseline="-25000" dirty="0">
                          <a:latin typeface="楷体" pitchFamily="49" charset="-122"/>
                          <a:ea typeface="楷体" pitchFamily="49" charset="-122"/>
                        </a:rPr>
                        <a:t>3</a:t>
                      </a:r>
                      <a:endParaRPr lang="zh-CN" altLang="en-US" sz="2000" b="0" baseline="-2500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f</a:t>
                      </a:r>
                      <a:r>
                        <a:rPr lang="en-US" altLang="zh-CN" sz="2000" b="0" baseline="-25000" dirty="0">
                          <a:latin typeface="楷体" pitchFamily="49" charset="-122"/>
                          <a:ea typeface="楷体" pitchFamily="49" charset="-122"/>
                        </a:rPr>
                        <a:t>4</a:t>
                      </a:r>
                      <a:endParaRPr lang="zh-CN" altLang="en-US" sz="2000" b="0" baseline="-2500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f</a:t>
                      </a:r>
                      <a:r>
                        <a:rPr lang="en-US" altLang="zh-CN" sz="2000" b="0" baseline="-25000" dirty="0">
                          <a:latin typeface="楷体" pitchFamily="49" charset="-122"/>
                          <a:ea typeface="楷体" pitchFamily="49" charset="-122"/>
                        </a:rPr>
                        <a:t>5</a:t>
                      </a:r>
                      <a:endParaRPr lang="zh-CN" altLang="en-US" sz="2000" b="0" baseline="-2500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f</a:t>
                      </a:r>
                      <a:r>
                        <a:rPr lang="en-US" altLang="zh-CN" sz="2000" b="0" baseline="-25000" dirty="0">
                          <a:latin typeface="楷体" pitchFamily="49" charset="-122"/>
                          <a:ea typeface="楷体" pitchFamily="49" charset="-122"/>
                        </a:rPr>
                        <a:t>6</a:t>
                      </a:r>
                      <a:endParaRPr lang="zh-CN" altLang="en-US" sz="2000" b="0" baseline="-2500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f</a:t>
                      </a:r>
                      <a:r>
                        <a:rPr lang="en-US" altLang="zh-CN" sz="2000" b="0" baseline="-25000" dirty="0">
                          <a:latin typeface="楷体" pitchFamily="49" charset="-122"/>
                          <a:ea typeface="楷体" pitchFamily="49" charset="-122"/>
                        </a:rPr>
                        <a:t>7</a:t>
                      </a:r>
                      <a:endParaRPr lang="zh-CN" altLang="en-US" sz="2000" b="0" baseline="-2500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f</a:t>
                      </a:r>
                      <a:r>
                        <a:rPr lang="en-US" altLang="zh-CN" sz="2000" b="0" baseline="-25000" dirty="0">
                          <a:latin typeface="楷体" pitchFamily="49" charset="-122"/>
                          <a:ea typeface="楷体" pitchFamily="49" charset="-122"/>
                        </a:rPr>
                        <a:t>8</a:t>
                      </a:r>
                      <a:endParaRPr lang="zh-CN" altLang="en-US" sz="2000" b="0" baseline="-2500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f</a:t>
                      </a:r>
                      <a:r>
                        <a:rPr lang="en-US" altLang="zh-CN" sz="2000" b="0" baseline="-25000" dirty="0">
                          <a:latin typeface="楷体" pitchFamily="49" charset="-122"/>
                          <a:ea typeface="楷体" pitchFamily="49" charset="-122"/>
                        </a:rPr>
                        <a:t>9</a:t>
                      </a:r>
                      <a:endParaRPr lang="zh-CN" altLang="en-US" sz="2000" b="0" baseline="-2500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f</a:t>
                      </a:r>
                      <a:r>
                        <a:rPr lang="en-US" altLang="zh-CN" sz="2000" b="0" baseline="-25000" dirty="0">
                          <a:latin typeface="楷体" pitchFamily="49" charset="-122"/>
                          <a:ea typeface="楷体" pitchFamily="49" charset="-122"/>
                        </a:rPr>
                        <a:t>10</a:t>
                      </a:r>
                      <a:endParaRPr lang="zh-CN" altLang="en-US" sz="2000" b="0" baseline="-2500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f</a:t>
                      </a:r>
                      <a:r>
                        <a:rPr lang="en-US" altLang="zh-CN" sz="2000" b="0" baseline="-25000" dirty="0">
                          <a:latin typeface="楷体" pitchFamily="49" charset="-122"/>
                          <a:ea typeface="楷体" pitchFamily="49" charset="-122"/>
                        </a:rPr>
                        <a:t>11</a:t>
                      </a:r>
                      <a:endParaRPr lang="zh-CN" altLang="en-US" sz="2000" b="0" baseline="-2500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f</a:t>
                      </a:r>
                      <a:r>
                        <a:rPr lang="en-US" altLang="zh-CN" sz="2000" b="0" baseline="-25000" dirty="0">
                          <a:latin typeface="楷体" pitchFamily="49" charset="-122"/>
                          <a:ea typeface="楷体" pitchFamily="49" charset="-122"/>
                        </a:rPr>
                        <a:t>12</a:t>
                      </a:r>
                      <a:endParaRPr lang="zh-CN" altLang="en-US" sz="2000" b="0" baseline="-2500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f</a:t>
                      </a:r>
                      <a:r>
                        <a:rPr lang="en-US" altLang="zh-CN" sz="2000" b="0" baseline="-25000" dirty="0">
                          <a:latin typeface="楷体" pitchFamily="49" charset="-122"/>
                          <a:ea typeface="楷体" pitchFamily="49" charset="-122"/>
                        </a:rPr>
                        <a:t>13</a:t>
                      </a:r>
                      <a:endParaRPr lang="zh-CN" altLang="en-US" sz="2000" b="0" baseline="-2500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f</a:t>
                      </a:r>
                      <a:r>
                        <a:rPr lang="en-US" altLang="zh-CN" sz="2000" b="0" baseline="-25000" dirty="0">
                          <a:latin typeface="楷体" pitchFamily="49" charset="-122"/>
                          <a:ea typeface="楷体" pitchFamily="49" charset="-122"/>
                        </a:rPr>
                        <a:t>14</a:t>
                      </a:r>
                      <a:endParaRPr lang="zh-CN" altLang="en-US" sz="2000" b="0" baseline="-2500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f</a:t>
                      </a:r>
                      <a:r>
                        <a:rPr lang="en-US" altLang="zh-CN" sz="2000" b="0" baseline="-25000" dirty="0">
                          <a:latin typeface="楷体" pitchFamily="49" charset="-122"/>
                          <a:ea typeface="楷体" pitchFamily="49" charset="-122"/>
                        </a:rPr>
                        <a:t>15</a:t>
                      </a:r>
                      <a:endParaRPr lang="zh-CN" altLang="en-US" sz="2000" b="0" baseline="-2500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f</a:t>
                      </a:r>
                      <a:r>
                        <a:rPr lang="en-US" altLang="zh-CN" sz="2000" b="0" baseline="-25000" dirty="0">
                          <a:latin typeface="楷体" pitchFamily="49" charset="-122"/>
                          <a:ea typeface="楷体" pitchFamily="49" charset="-122"/>
                        </a:rPr>
                        <a:t>16</a:t>
                      </a:r>
                      <a:endParaRPr lang="zh-CN" altLang="en-US" sz="2000" b="0" baseline="-2500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mpd="sng">
                      <a:solidFill>
                        <a:schemeClr val="bg1"/>
                      </a:solidFill>
                      <a:prstDash val="soli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34936">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34936">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34936">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403794">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0</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2000" b="0" dirty="0">
                          <a:latin typeface="楷体" pitchFamily="49" charset="-122"/>
                          <a:ea typeface="楷体" pitchFamily="49" charset="-122"/>
                        </a:rPr>
                        <a:t>1</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1224136">
                <a:tc>
                  <a:txBody>
                    <a:bodyPr/>
                    <a:lstStyle/>
                    <a:p>
                      <a:pPr algn="ct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000" b="0" dirty="0">
                          <a:latin typeface="楷体" pitchFamily="49" charset="-122"/>
                          <a:ea typeface="楷体" pitchFamily="49" charset="-122"/>
                        </a:rPr>
                        <a:t>或非</a:t>
                      </a:r>
                    </a:p>
                  </a:txBody>
                  <a:tcPr marL="36000" marR="3600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000" b="0" dirty="0">
                          <a:latin typeface="楷体" pitchFamily="49" charset="-122"/>
                          <a:ea typeface="楷体" pitchFamily="49" charset="-122"/>
                        </a:rPr>
                        <a:t>蕴含否定</a:t>
                      </a:r>
                    </a:p>
                  </a:txBody>
                  <a:tcPr marL="36000" marR="3600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000" b="0" dirty="0">
                          <a:latin typeface="楷体" pitchFamily="49" charset="-122"/>
                          <a:ea typeface="楷体" pitchFamily="49" charset="-122"/>
                        </a:rPr>
                        <a:t>合取</a:t>
                      </a:r>
                    </a:p>
                  </a:txBody>
                  <a:tcPr marL="36000" marR="3600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000" b="0" dirty="0">
                          <a:latin typeface="楷体" pitchFamily="49" charset="-122"/>
                          <a:ea typeface="楷体" pitchFamily="49" charset="-122"/>
                        </a:rPr>
                        <a:t>恒等</a:t>
                      </a:r>
                      <a:r>
                        <a:rPr lang="en-US" altLang="zh-CN" sz="2000" b="0" dirty="0">
                          <a:latin typeface="楷体" pitchFamily="49" charset="-122"/>
                          <a:ea typeface="楷体" pitchFamily="49" charset="-122"/>
                        </a:rPr>
                        <a:t>Q</a:t>
                      </a:r>
                      <a:endParaRPr lang="zh-CN" altLang="en-US" sz="2000" b="0" dirty="0">
                        <a:latin typeface="楷体" pitchFamily="49" charset="-122"/>
                        <a:ea typeface="楷体" pitchFamily="49" charset="-122"/>
                      </a:endParaRPr>
                    </a:p>
                  </a:txBody>
                  <a:tcPr marL="36000" marR="3600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000" b="0" dirty="0">
                          <a:latin typeface="楷体" pitchFamily="49" charset="-122"/>
                          <a:ea typeface="楷体" pitchFamily="49" charset="-122"/>
                        </a:rPr>
                        <a:t>恒等</a:t>
                      </a:r>
                      <a:r>
                        <a:rPr lang="en-US" altLang="zh-CN" sz="2000" b="0" dirty="0">
                          <a:latin typeface="楷体" pitchFamily="49" charset="-122"/>
                          <a:ea typeface="楷体" pitchFamily="49" charset="-122"/>
                        </a:rPr>
                        <a:t>P</a:t>
                      </a:r>
                      <a:endParaRPr lang="zh-CN" altLang="en-US" sz="2000" b="0" dirty="0">
                        <a:latin typeface="楷体" pitchFamily="49" charset="-122"/>
                        <a:ea typeface="楷体" pitchFamily="49" charset="-122"/>
                      </a:endParaRPr>
                    </a:p>
                  </a:txBody>
                  <a:tcPr marL="36000" marR="3600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000" b="0" dirty="0">
                          <a:latin typeface="楷体" pitchFamily="49" charset="-122"/>
                          <a:ea typeface="楷体" pitchFamily="49" charset="-122"/>
                        </a:rPr>
                        <a:t>与非</a:t>
                      </a:r>
                    </a:p>
                  </a:txBody>
                  <a:tcPr marL="36000" marR="3600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000" b="0" dirty="0">
                          <a:latin typeface="楷体" pitchFamily="49" charset="-122"/>
                          <a:ea typeface="楷体" pitchFamily="49" charset="-122"/>
                        </a:rPr>
                        <a:t>析取</a:t>
                      </a:r>
                    </a:p>
                  </a:txBody>
                  <a:tcPr marL="36000" marR="3600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96000">
                <a:tc>
                  <a:txBody>
                    <a:bodyPr/>
                    <a:lstStyle/>
                    <a:p>
                      <a:pPr algn="ct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000" dirty="0">
                          <a:latin typeface="Arial" charset="0"/>
                          <a:sym typeface="Symbol" pitchFamily="18" charset="2"/>
                        </a:rPr>
                        <a:t>△</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000" b="0" dirty="0">
                          <a:latin typeface="楷体" pitchFamily="49" charset="-122"/>
                          <a:ea typeface="楷体" pitchFamily="49" charset="-122"/>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000" b="0" dirty="0">
                          <a:latin typeface="楷体" pitchFamily="49" charset="-122"/>
                          <a:ea typeface="楷体" pitchFamily="49" charset="-122"/>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000" b="0" dirty="0">
                          <a:latin typeface="楷体" pitchFamily="49" charset="-122"/>
                          <a:ea typeface="楷体" pitchFamily="49" charset="-122"/>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000" dirty="0">
                          <a:latin typeface="Arial" charset="0"/>
                          <a:sym typeface="Symbol" pitchFamily="18" charset="2"/>
                        </a:rPr>
                        <a:t>△</a:t>
                      </a: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2000" b="0" dirty="0">
                          <a:latin typeface="楷体" pitchFamily="49" charset="-122"/>
                          <a:ea typeface="楷体" pitchFamily="49" charset="-122"/>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zh-CN" altLang="en-US" sz="2000" b="0" dirty="0">
                        <a:latin typeface="楷体" pitchFamily="49" charset="-122"/>
                        <a:ea typeface="楷体" pitchFamily="49" charset="-122"/>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内容占位符 2"/>
          <p:cNvSpPr txBox="1">
            <a:spLocks/>
          </p:cNvSpPr>
          <p:nvPr/>
        </p:nvSpPr>
        <p:spPr bwMode="auto">
          <a:xfrm>
            <a:off x="539552" y="5445224"/>
            <a:ext cx="8208912"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lnSpc>
                <a:spcPct val="110000"/>
              </a:lnSpc>
              <a:spcBef>
                <a:spcPts val="0"/>
              </a:spcBef>
              <a:spcAft>
                <a:spcPts val="600"/>
              </a:spcAft>
              <a:buClr>
                <a:srgbClr val="0000FF"/>
              </a:buClr>
              <a:buSzPct val="60000"/>
              <a:buFont typeface="Wingdings" pitchFamily="2" charset="2"/>
              <a:buChar char="n"/>
            </a:pPr>
            <a:r>
              <a:rPr kumimoji="1" lang="en-US" altLang="zh-CN" sz="2400" b="0" i="0" u="none" strike="noStrike" kern="0" cap="none" spc="0" normalizeH="0" baseline="0" noProof="0" dirty="0">
                <a:ln>
                  <a:noFill/>
                </a:ln>
                <a:solidFill>
                  <a:srgbClr val="0033CC"/>
                </a:solidFill>
                <a:effectLst/>
                <a:uLnTx/>
                <a:uFillTx/>
                <a:latin typeface="楷体" pitchFamily="49" charset="-122"/>
                <a:ea typeface="楷体" pitchFamily="49" charset="-122"/>
                <a:cs typeface="+mn-cs"/>
              </a:rPr>
              <a:t>f</a:t>
            </a:r>
            <a:r>
              <a:rPr kumimoji="1" lang="en-US" altLang="zh-CN" sz="2400" b="0" i="0" u="none" strike="noStrike" kern="0" cap="none" spc="0" normalizeH="0" baseline="-25000" noProof="0" dirty="0">
                <a:ln>
                  <a:noFill/>
                </a:ln>
                <a:solidFill>
                  <a:srgbClr val="0033CC"/>
                </a:solidFill>
                <a:effectLst/>
                <a:uLnTx/>
                <a:uFillTx/>
                <a:latin typeface="楷体" pitchFamily="49" charset="-122"/>
                <a:ea typeface="楷体" pitchFamily="49" charset="-122"/>
                <a:cs typeface="+mn-cs"/>
              </a:rPr>
              <a:t>12</a:t>
            </a:r>
            <a:r>
              <a:rPr kumimoji="1" lang="zh-CN" altLang="en-US" sz="2400" b="0" i="0" u="none" strike="noStrike" kern="0" cap="none" spc="0" normalizeH="0" baseline="0" noProof="0" dirty="0">
                <a:ln>
                  <a:noFill/>
                </a:ln>
                <a:solidFill>
                  <a:srgbClr val="0033CC"/>
                </a:solidFill>
                <a:effectLst/>
                <a:uLnTx/>
                <a:uFillTx/>
                <a:latin typeface="楷体" pitchFamily="49" charset="-122"/>
                <a:ea typeface="楷体" pitchFamily="49" charset="-122"/>
                <a:cs typeface="+mn-cs"/>
              </a:rPr>
              <a:t>，与非：</a:t>
            </a:r>
            <a:r>
              <a:rPr kumimoji="1" lang="en-US" altLang="zh-CN" sz="2400" b="0" i="0" u="none" strike="noStrike" kern="0" cap="none" spc="0" normalizeH="0" baseline="0" noProof="0" dirty="0">
                <a:ln>
                  <a:noFill/>
                </a:ln>
                <a:solidFill>
                  <a:srgbClr val="0033CC"/>
                </a:solidFill>
                <a:effectLst/>
                <a:uLnTx/>
                <a:uFillTx/>
                <a:latin typeface="楷体" pitchFamily="49" charset="-122"/>
                <a:ea typeface="楷体" pitchFamily="49" charset="-122"/>
                <a:cs typeface="+mn-cs"/>
              </a:rPr>
              <a:t>P</a:t>
            </a:r>
            <a:r>
              <a:rPr lang="zh-CN" altLang="en-US" dirty="0">
                <a:solidFill>
                  <a:srgbClr val="0033CC"/>
                </a:solidFill>
                <a:ea typeface="Arial Unicode MS" pitchFamily="34" charset="-122"/>
                <a:cs typeface="Arial Unicode MS" pitchFamily="34" charset="-122"/>
                <a:sym typeface="Symbol" pitchFamily="18" charset="2"/>
              </a:rPr>
              <a:t>↑</a:t>
            </a:r>
            <a:r>
              <a:rPr kumimoji="1" lang="en-US" altLang="zh-CN" sz="2400" b="0" i="0" u="none" strike="noStrike" kern="0" cap="none" spc="0" normalizeH="0" baseline="0" noProof="0" dirty="0">
                <a:ln>
                  <a:noFill/>
                </a:ln>
                <a:solidFill>
                  <a:srgbClr val="0033CC"/>
                </a:solidFill>
                <a:effectLst/>
                <a:uLnTx/>
                <a:uFillTx/>
                <a:latin typeface="楷体" pitchFamily="49" charset="-122"/>
                <a:ea typeface="楷体" pitchFamily="49" charset="-122"/>
                <a:cs typeface="+mn-cs"/>
              </a:rPr>
              <a:t>Q</a:t>
            </a:r>
            <a:r>
              <a:rPr lang="en-US" altLang="zh-CN" dirty="0">
                <a:solidFill>
                  <a:srgbClr val="0033CC"/>
                </a:solidFill>
                <a:sym typeface="Symbol" pitchFamily="18" charset="2"/>
              </a:rPr>
              <a:t></a:t>
            </a:r>
            <a:r>
              <a:rPr lang="zh-CN" altLang="en-US" dirty="0">
                <a:solidFill>
                  <a:srgbClr val="0033CC"/>
                </a:solidFill>
                <a:sym typeface="Symbol" pitchFamily="18" charset="2"/>
              </a:rPr>
              <a:t></a:t>
            </a:r>
            <a:r>
              <a:rPr kumimoji="1" lang="en-US" altLang="zh-CN" sz="2400" b="0" i="0" u="none" strike="noStrike" kern="0" cap="none" spc="0" normalizeH="0" baseline="0" noProof="0" dirty="0">
                <a:ln>
                  <a:noFill/>
                </a:ln>
                <a:solidFill>
                  <a:srgbClr val="0033CC"/>
                </a:solidFill>
                <a:effectLst/>
                <a:uLnTx/>
                <a:uFillTx/>
                <a:latin typeface="楷体" pitchFamily="49" charset="-122"/>
                <a:ea typeface="楷体" pitchFamily="49" charset="-122"/>
                <a:cs typeface="+mn-cs"/>
              </a:rPr>
              <a:t>(P</a:t>
            </a:r>
            <a:r>
              <a:rPr lang="el-GR" altLang="zh-CN" dirty="0">
                <a:solidFill>
                  <a:srgbClr val="0033CC"/>
                </a:solidFill>
                <a:latin typeface="楷体" panose="02010609060101010101" pitchFamily="49" charset="-122"/>
                <a:ea typeface="楷体" panose="02010609060101010101" pitchFamily="49" charset="-122"/>
              </a:rPr>
              <a:t>∧</a:t>
            </a:r>
            <a:r>
              <a:rPr kumimoji="1" lang="en-US" altLang="zh-CN" sz="2400" b="0" i="0" u="none" strike="noStrike" kern="0" cap="none" spc="0" normalizeH="0" baseline="0" noProof="0" dirty="0">
                <a:ln>
                  <a:noFill/>
                </a:ln>
                <a:solidFill>
                  <a:srgbClr val="0033CC"/>
                </a:solidFill>
                <a:effectLst/>
                <a:uLnTx/>
                <a:uFillTx/>
                <a:latin typeface="楷体" pitchFamily="49" charset="-122"/>
                <a:ea typeface="楷体" pitchFamily="49" charset="-122"/>
                <a:cs typeface="+mn-cs"/>
              </a:rPr>
              <a:t>Q)</a:t>
            </a:r>
          </a:p>
          <a:p>
            <a:pPr marL="342900" lvl="0" indent="-342900" eaLnBrk="0" hangingPunct="0">
              <a:lnSpc>
                <a:spcPct val="110000"/>
              </a:lnSpc>
              <a:spcBef>
                <a:spcPts val="0"/>
              </a:spcBef>
              <a:spcAft>
                <a:spcPts val="600"/>
              </a:spcAft>
              <a:buClr>
                <a:srgbClr val="0000FF"/>
              </a:buClr>
              <a:buSzPct val="60000"/>
              <a:buFont typeface="Wingdings" pitchFamily="2" charset="2"/>
              <a:buChar char="n"/>
            </a:pPr>
            <a:r>
              <a:rPr kumimoji="1" lang="en-US" altLang="zh-CN" sz="2400" b="0" i="0" u="none" strike="noStrike" kern="0" cap="none" spc="0" normalizeH="0" baseline="0" noProof="0" dirty="0">
                <a:ln>
                  <a:noFill/>
                </a:ln>
                <a:solidFill>
                  <a:srgbClr val="0033CC"/>
                </a:solidFill>
                <a:effectLst/>
                <a:uLnTx/>
                <a:uFillTx/>
                <a:latin typeface="楷体" pitchFamily="49" charset="-122"/>
                <a:ea typeface="楷体" pitchFamily="49" charset="-122"/>
                <a:cs typeface="+mn-cs"/>
              </a:rPr>
              <a:t>f</a:t>
            </a:r>
            <a:r>
              <a:rPr kumimoji="1" lang="en-US" altLang="zh-CN" sz="2400" b="0" i="0" u="none" strike="noStrike" kern="0" cap="none" spc="0" normalizeH="0" baseline="-25000" noProof="0" dirty="0">
                <a:ln>
                  <a:noFill/>
                </a:ln>
                <a:solidFill>
                  <a:srgbClr val="0033CC"/>
                </a:solidFill>
                <a:effectLst/>
                <a:uLnTx/>
                <a:uFillTx/>
                <a:latin typeface="楷体" pitchFamily="49" charset="-122"/>
                <a:ea typeface="楷体" pitchFamily="49" charset="-122"/>
                <a:cs typeface="+mn-cs"/>
              </a:rPr>
              <a:t>2</a:t>
            </a:r>
            <a:r>
              <a:rPr kumimoji="1" lang="zh-CN" altLang="en-US" sz="2400" b="0" i="0" u="none" strike="noStrike" kern="0" cap="none" spc="0" normalizeH="0" baseline="0" noProof="0" dirty="0">
                <a:ln>
                  <a:noFill/>
                </a:ln>
                <a:solidFill>
                  <a:srgbClr val="0033CC"/>
                </a:solidFill>
                <a:effectLst/>
                <a:uLnTx/>
                <a:uFillTx/>
                <a:latin typeface="楷体" pitchFamily="49" charset="-122"/>
                <a:ea typeface="楷体" pitchFamily="49" charset="-122"/>
                <a:cs typeface="+mn-cs"/>
              </a:rPr>
              <a:t>，或非：</a:t>
            </a:r>
            <a:r>
              <a:rPr lang="en-US" altLang="zh-CN" kern="0" dirty="0">
                <a:solidFill>
                  <a:srgbClr val="0033CC"/>
                </a:solidFill>
                <a:latin typeface="楷体" pitchFamily="49" charset="-122"/>
                <a:ea typeface="楷体" pitchFamily="49" charset="-122"/>
              </a:rPr>
              <a:t>P</a:t>
            </a:r>
            <a:r>
              <a:rPr lang="zh-CN" altLang="en-US" dirty="0">
                <a:solidFill>
                  <a:srgbClr val="0033CC"/>
                </a:solidFill>
                <a:ea typeface="Arial Unicode MS" pitchFamily="34" charset="-122"/>
                <a:cs typeface="Arial Unicode MS" pitchFamily="34" charset="-122"/>
                <a:sym typeface="Symbol" pitchFamily="18" charset="2"/>
              </a:rPr>
              <a:t>↓</a:t>
            </a:r>
            <a:r>
              <a:rPr lang="en-US" altLang="zh-CN" kern="0" dirty="0">
                <a:solidFill>
                  <a:srgbClr val="0033CC"/>
                </a:solidFill>
                <a:latin typeface="楷体" pitchFamily="49" charset="-122"/>
                <a:ea typeface="楷体" pitchFamily="49" charset="-122"/>
              </a:rPr>
              <a:t>Q</a:t>
            </a:r>
            <a:r>
              <a:rPr lang="en-US" altLang="zh-CN" dirty="0">
                <a:solidFill>
                  <a:srgbClr val="0033CC"/>
                </a:solidFill>
                <a:sym typeface="Symbol" pitchFamily="18" charset="2"/>
              </a:rPr>
              <a:t></a:t>
            </a:r>
            <a:r>
              <a:rPr lang="zh-CN" altLang="en-US" dirty="0">
                <a:solidFill>
                  <a:srgbClr val="0033CC"/>
                </a:solidFill>
                <a:sym typeface="Symbol" pitchFamily="18" charset="2"/>
              </a:rPr>
              <a:t></a:t>
            </a:r>
            <a:r>
              <a:rPr lang="en-US" altLang="zh-CN" kern="0">
                <a:solidFill>
                  <a:srgbClr val="0033CC"/>
                </a:solidFill>
                <a:latin typeface="楷体" pitchFamily="49" charset="-122"/>
                <a:ea typeface="楷体" pitchFamily="49" charset="-122"/>
              </a:rPr>
              <a:t>(P</a:t>
            </a:r>
            <a:r>
              <a:rPr lang="el-GR" altLang="zh-CN">
                <a:solidFill>
                  <a:srgbClr val="0033CC"/>
                </a:solidFill>
                <a:latin typeface="楷体" panose="02010609060101010101" pitchFamily="49" charset="-122"/>
                <a:ea typeface="楷体" panose="02010609060101010101" pitchFamily="49" charset="-122"/>
              </a:rPr>
              <a:t>∨</a:t>
            </a:r>
            <a:r>
              <a:rPr lang="en-US" altLang="zh-CN" kern="0" dirty="0">
                <a:solidFill>
                  <a:srgbClr val="0033CC"/>
                </a:solidFill>
                <a:latin typeface="楷体" pitchFamily="49" charset="-122"/>
                <a:ea typeface="楷体" pitchFamily="49" charset="-122"/>
              </a:rPr>
              <a:t>Q)</a:t>
            </a:r>
            <a:endParaRPr kumimoji="1" lang="zh-CN" altLang="en-US" sz="2400" b="0" i="0" u="none" strike="noStrike" kern="0" cap="none" spc="0" normalizeH="0" baseline="0" noProof="0" dirty="0">
              <a:ln>
                <a:noFill/>
              </a:ln>
              <a:solidFill>
                <a:srgbClr val="0033CC"/>
              </a:solidFill>
              <a:effectLst/>
              <a:uLnTx/>
              <a:uFillTx/>
              <a:latin typeface="楷体" pitchFamily="49" charset="-122"/>
              <a:ea typeface="楷体" pitchFamily="49"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1.4.2</a:t>
            </a:r>
            <a:r>
              <a:rPr lang="zh-CN" altLang="en-US" dirty="0"/>
              <a:t>、联结词的归约</a:t>
            </a:r>
          </a:p>
        </p:txBody>
      </p:sp>
      <p:sp>
        <p:nvSpPr>
          <p:cNvPr id="3" name="内容占位符 2"/>
          <p:cNvSpPr>
            <a:spLocks noGrp="1"/>
          </p:cNvSpPr>
          <p:nvPr>
            <p:ph idx="1"/>
          </p:nvPr>
        </p:nvSpPr>
        <p:spPr/>
        <p:txBody>
          <a:bodyPr/>
          <a:lstStyle/>
          <a:p>
            <a:pPr>
              <a:lnSpc>
                <a:spcPct val="120000"/>
              </a:lnSpc>
            </a:pPr>
            <a:r>
              <a:rPr lang="zh-CN" altLang="en-US" dirty="0">
                <a:solidFill>
                  <a:srgbClr val="FF0000"/>
                </a:solidFill>
              </a:rPr>
              <a:t>定义</a:t>
            </a:r>
            <a:r>
              <a:rPr lang="en-US" altLang="zh-CN" dirty="0">
                <a:solidFill>
                  <a:srgbClr val="FF0000"/>
                </a:solidFill>
              </a:rPr>
              <a:t>1.4-1</a:t>
            </a:r>
            <a:r>
              <a:rPr lang="zh-CN" altLang="en-US" dirty="0">
                <a:solidFill>
                  <a:srgbClr val="FF0000"/>
                </a:solidFill>
              </a:rPr>
              <a:t>：</a:t>
            </a:r>
            <a:endParaRPr lang="en-US" altLang="zh-CN" dirty="0">
              <a:solidFill>
                <a:srgbClr val="FF0000"/>
              </a:solidFill>
            </a:endParaRPr>
          </a:p>
          <a:p>
            <a:pPr lvl="1">
              <a:lnSpc>
                <a:spcPct val="120000"/>
              </a:lnSpc>
            </a:pPr>
            <a:r>
              <a:rPr lang="zh-CN" altLang="en-US" dirty="0"/>
              <a:t>一个联结词集合，用其中联结词构成的式子足以把一切命题公式等价地表达出来，则这个联结词集合称为</a:t>
            </a:r>
            <a:r>
              <a:rPr lang="zh-CN" altLang="en-US" dirty="0">
                <a:solidFill>
                  <a:srgbClr val="FF0000"/>
                </a:solidFill>
              </a:rPr>
              <a:t>全功能</a:t>
            </a:r>
            <a:r>
              <a:rPr lang="zh-CN" altLang="en-US" dirty="0"/>
              <a:t>的。</a:t>
            </a:r>
            <a:endParaRPr lang="en-US" altLang="zh-CN" dirty="0"/>
          </a:p>
          <a:p>
            <a:pPr>
              <a:lnSpc>
                <a:spcPct val="120000"/>
              </a:lnSpc>
            </a:pPr>
            <a:r>
              <a:rPr lang="en-US" altLang="zh-CN" dirty="0"/>
              <a:t>{</a:t>
            </a:r>
            <a:r>
              <a:rPr lang="el-GR" altLang="zh-CN" dirty="0"/>
              <a:t>∨</a:t>
            </a:r>
            <a:r>
              <a:rPr lang="en-US" altLang="zh-CN" dirty="0"/>
              <a:t>,</a:t>
            </a:r>
            <a:r>
              <a:rPr lang="el-GR" altLang="zh-CN" dirty="0"/>
              <a:t>∧</a:t>
            </a:r>
            <a:r>
              <a:rPr lang="en-US" altLang="zh-CN" dirty="0"/>
              <a:t>,</a:t>
            </a:r>
            <a:r>
              <a:rPr lang="zh-CN" altLang="en-US" dirty="0">
                <a:sym typeface="Symbol" pitchFamily="18" charset="2"/>
              </a:rPr>
              <a:t></a:t>
            </a:r>
            <a:r>
              <a:rPr lang="en-US" altLang="zh-CN" dirty="0"/>
              <a:t>}</a:t>
            </a:r>
            <a:r>
              <a:rPr lang="zh-CN" altLang="en-US" dirty="0"/>
              <a:t>是全功能的，任何命题公式都可以用该集合中的联结词表达出来；</a:t>
            </a:r>
            <a:endParaRPr lang="en-US" altLang="zh-CN" dirty="0"/>
          </a:p>
          <a:p>
            <a:pPr>
              <a:lnSpc>
                <a:spcPct val="120000"/>
              </a:lnSpc>
            </a:pPr>
            <a:r>
              <a:rPr lang="zh-CN" altLang="en-US" dirty="0"/>
              <a:t>因为德摩根律：</a:t>
            </a:r>
            <a:r>
              <a:rPr lang="zh-CN" altLang="en-US" dirty="0">
                <a:sym typeface="Symbol" pitchFamily="18" charset="2"/>
              </a:rPr>
              <a:t></a:t>
            </a:r>
            <a:r>
              <a:rPr lang="en-US" altLang="zh-CN" dirty="0">
                <a:sym typeface="Wingdings" pitchFamily="2" charset="2"/>
              </a:rPr>
              <a:t>(</a:t>
            </a:r>
            <a:r>
              <a:rPr lang="en-US" altLang="zh-CN" dirty="0"/>
              <a:t>P</a:t>
            </a:r>
            <a:r>
              <a:rPr lang="el-GR" altLang="zh-CN" dirty="0"/>
              <a:t>∧</a:t>
            </a:r>
            <a:r>
              <a:rPr lang="en-US" altLang="zh-CN" dirty="0"/>
              <a:t>Q)</a:t>
            </a:r>
            <a:r>
              <a:rPr lang="en-US" altLang="zh-CN" dirty="0">
                <a:sym typeface="Symbol" pitchFamily="18" charset="2"/>
              </a:rPr>
              <a:t>(</a:t>
            </a:r>
            <a:r>
              <a:rPr lang="zh-CN" altLang="en-US" dirty="0">
                <a:sym typeface="Symbol" pitchFamily="18" charset="2"/>
              </a:rPr>
              <a:t></a:t>
            </a:r>
            <a:r>
              <a:rPr lang="en-US" altLang="zh-CN" dirty="0">
                <a:sym typeface="Symbol" pitchFamily="18" charset="2"/>
              </a:rPr>
              <a:t>P</a:t>
            </a:r>
            <a:r>
              <a:rPr lang="el-GR" altLang="zh-CN" dirty="0"/>
              <a:t>∨</a:t>
            </a:r>
            <a:r>
              <a:rPr lang="zh-CN" altLang="en-US" dirty="0">
                <a:sym typeface="Symbol" pitchFamily="18" charset="2"/>
              </a:rPr>
              <a:t></a:t>
            </a:r>
            <a:r>
              <a:rPr lang="en-US" altLang="zh-CN" dirty="0">
                <a:sym typeface="Symbol" pitchFamily="18" charset="2"/>
              </a:rPr>
              <a:t>Q)</a:t>
            </a:r>
            <a:r>
              <a:rPr lang="zh-CN" altLang="en-US" dirty="0">
                <a:sym typeface="Symbol" pitchFamily="18" charset="2"/>
              </a:rPr>
              <a:t>，去掉上述集合中的</a:t>
            </a:r>
            <a:r>
              <a:rPr lang="el-GR" altLang="zh-CN" dirty="0"/>
              <a:t>∨</a:t>
            </a:r>
            <a:r>
              <a:rPr lang="zh-CN" altLang="en-US" dirty="0"/>
              <a:t>或者</a:t>
            </a:r>
            <a:r>
              <a:rPr lang="el-GR" altLang="zh-CN" dirty="0"/>
              <a:t>∧</a:t>
            </a:r>
            <a:r>
              <a:rPr lang="zh-CN" altLang="en-US" dirty="0"/>
              <a:t>也依然是全功能的联结词集合，此即</a:t>
            </a:r>
            <a:r>
              <a:rPr lang="zh-CN" altLang="en-US" dirty="0">
                <a:solidFill>
                  <a:srgbClr val="FF0000"/>
                </a:solidFill>
              </a:rPr>
              <a:t>归约</a:t>
            </a:r>
            <a:r>
              <a:rPr lang="zh-CN" altLang="en-US" dirty="0"/>
              <a:t>；</a:t>
            </a:r>
            <a:endParaRPr lang="en-US" altLang="zh-CN" dirty="0"/>
          </a:p>
          <a:p>
            <a:pPr>
              <a:lnSpc>
                <a:spcPct val="120000"/>
              </a:lnSpc>
            </a:pPr>
            <a:r>
              <a:rPr lang="en-US" altLang="zh-CN" dirty="0"/>
              <a:t>{</a:t>
            </a:r>
            <a:r>
              <a:rPr lang="en-US" altLang="zh-CN" dirty="0">
                <a:sym typeface="Symbol" pitchFamily="18" charset="2"/>
              </a:rPr>
              <a:t>,</a:t>
            </a:r>
            <a:r>
              <a:rPr lang="zh-CN" altLang="en-US" dirty="0">
                <a:sym typeface="Symbol" pitchFamily="18" charset="2"/>
              </a:rPr>
              <a:t></a:t>
            </a:r>
            <a:r>
              <a:rPr lang="en-US" altLang="zh-CN" dirty="0"/>
              <a:t>}</a:t>
            </a:r>
            <a:r>
              <a:rPr lang="zh-CN" altLang="en-US" dirty="0"/>
              <a:t>也是全功能的，但</a:t>
            </a:r>
            <a:r>
              <a:rPr lang="en-US" altLang="zh-CN" dirty="0"/>
              <a:t>{</a:t>
            </a:r>
            <a:r>
              <a:rPr lang="el-GR" altLang="zh-CN" dirty="0"/>
              <a:t>∨</a:t>
            </a:r>
            <a:r>
              <a:rPr lang="en-US" altLang="zh-CN" dirty="0"/>
              <a:t>,</a:t>
            </a:r>
            <a:r>
              <a:rPr lang="el-GR" altLang="zh-CN" dirty="0"/>
              <a:t>∧</a:t>
            </a:r>
            <a:r>
              <a:rPr lang="en-US" altLang="zh-CN" dirty="0"/>
              <a:t>}</a:t>
            </a:r>
            <a:r>
              <a:rPr lang="zh-CN" altLang="en-US" dirty="0"/>
              <a:t>不是全功能的，不管用</a:t>
            </a:r>
            <a:r>
              <a:rPr lang="el-GR" altLang="zh-CN" dirty="0"/>
              <a:t>∨</a:t>
            </a:r>
            <a:r>
              <a:rPr lang="zh-CN" altLang="en-US" dirty="0"/>
              <a:t>和</a:t>
            </a:r>
            <a:r>
              <a:rPr lang="el-GR" altLang="zh-CN" dirty="0"/>
              <a:t>∧</a:t>
            </a:r>
            <a:r>
              <a:rPr lang="zh-CN" altLang="en-US" dirty="0"/>
              <a:t>怎么组合，都得不到命题的非。</a:t>
            </a:r>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39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1.1.1</a:t>
            </a:r>
            <a:r>
              <a:rPr lang="zh-CN" altLang="en-US"/>
              <a:t>、基本概念</a:t>
            </a:r>
            <a:endParaRPr lang="zh-CN" altLang="en-US" dirty="0"/>
          </a:p>
        </p:txBody>
      </p:sp>
      <p:sp>
        <p:nvSpPr>
          <p:cNvPr id="3" name="内容占位符 2"/>
          <p:cNvSpPr>
            <a:spLocks noGrp="1"/>
          </p:cNvSpPr>
          <p:nvPr>
            <p:ph idx="1"/>
          </p:nvPr>
        </p:nvSpPr>
        <p:spPr>
          <a:xfrm>
            <a:off x="467544" y="1916832"/>
            <a:ext cx="8208912" cy="4683224"/>
          </a:xfrm>
        </p:spPr>
        <p:txBody>
          <a:bodyPr/>
          <a:lstStyle/>
          <a:p>
            <a:pPr>
              <a:spcAft>
                <a:spcPts val="1200"/>
              </a:spcAft>
            </a:pPr>
            <a:r>
              <a:rPr lang="zh-CN" altLang="en-US" dirty="0"/>
              <a:t>今天下雪。</a:t>
            </a:r>
            <a:endParaRPr lang="en-US" altLang="zh-CN" dirty="0"/>
          </a:p>
          <a:p>
            <a:pPr>
              <a:spcAft>
                <a:spcPts val="1200"/>
              </a:spcAft>
            </a:pPr>
            <a:r>
              <a:rPr lang="en-US" altLang="zh-CN" dirty="0"/>
              <a:t>The only positive integers that divide 23 are 1 and itself.</a:t>
            </a:r>
          </a:p>
          <a:p>
            <a:pPr>
              <a:spcAft>
                <a:spcPts val="1200"/>
              </a:spcAft>
            </a:pPr>
            <a:r>
              <a:rPr lang="en-US" altLang="zh-CN" dirty="0"/>
              <a:t>5+4=28</a:t>
            </a:r>
          </a:p>
          <a:p>
            <a:pPr marL="342900" lvl="1" indent="-342900">
              <a:spcAft>
                <a:spcPts val="1200"/>
              </a:spcAft>
              <a:buSzPct val="60000"/>
              <a:buFont typeface="Wingdings" pitchFamily="2" charset="2"/>
              <a:buChar char="n"/>
            </a:pPr>
            <a:r>
              <a:rPr lang="en-US" altLang="zh-CN" sz="2400" dirty="0"/>
              <a:t>I wish I were a gold medal holder.</a:t>
            </a:r>
          </a:p>
          <a:p>
            <a:pPr>
              <a:spcAft>
                <a:spcPts val="1200"/>
              </a:spcAft>
            </a:pPr>
            <a:r>
              <a:rPr lang="zh-CN" altLang="en-US" dirty="0"/>
              <a:t>你贵姓？</a:t>
            </a:r>
            <a:endParaRPr lang="en-US" altLang="zh-CN" dirty="0"/>
          </a:p>
          <a:p>
            <a:pPr>
              <a:spcAft>
                <a:spcPts val="1200"/>
              </a:spcAft>
            </a:pPr>
            <a:r>
              <a:rPr lang="en-US" altLang="zh-CN" dirty="0" err="1"/>
              <a:t>x+y</a:t>
            </a:r>
            <a:r>
              <a:rPr lang="zh-CN" altLang="en-US" dirty="0">
                <a:latin typeface="宋体" pitchFamily="2" charset="-122"/>
                <a:sym typeface="Symbol" pitchFamily="18" charset="2"/>
              </a:rPr>
              <a:t>＞</a:t>
            </a:r>
            <a:r>
              <a:rPr lang="en-US" altLang="zh-CN" dirty="0"/>
              <a:t>10</a:t>
            </a:r>
          </a:p>
          <a:p>
            <a:pPr>
              <a:spcAft>
                <a:spcPts val="1200"/>
              </a:spcAft>
            </a:pPr>
            <a:r>
              <a:rPr lang="zh-CN" altLang="en-US" dirty="0"/>
              <a:t>星期二有离散数学课。</a:t>
            </a:r>
            <a:endParaRPr lang="en-US" altLang="zh-CN" dirty="0"/>
          </a:p>
          <a:p>
            <a:pPr>
              <a:spcAft>
                <a:spcPts val="1200"/>
              </a:spcAft>
            </a:pPr>
            <a:endParaRPr lang="zh-CN" altLang="en-US" dirty="0"/>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4</a:t>
            </a:fld>
            <a:endParaRPr lang="en-US" altLang="zh-CN" dirty="0"/>
          </a:p>
        </p:txBody>
      </p:sp>
      <p:sp>
        <p:nvSpPr>
          <p:cNvPr id="5" name="矩形 4"/>
          <p:cNvSpPr/>
          <p:nvPr/>
        </p:nvSpPr>
        <p:spPr bwMode="auto">
          <a:xfrm>
            <a:off x="3342256" y="4653136"/>
            <a:ext cx="2736304" cy="2088232"/>
          </a:xfrm>
          <a:prstGeom prst="rect">
            <a:avLst/>
          </a:prstGeom>
          <a:noFill/>
          <a:ln w="9525" cap="flat" cmpd="sng" algn="ctr">
            <a:noFill/>
            <a:prstDash val="solid"/>
            <a:round/>
            <a:headEnd type="none" w="med" len="med"/>
            <a:tailEnd type="triangle" w="med" len="med"/>
          </a:ln>
          <a:effectLst/>
        </p:spPr>
        <p:txBody>
          <a:bodyPr vert="horz" wrap="none" lIns="0" tIns="0" rIns="0" bIns="0" numCol="1" rtlCol="0" anchor="ctr" anchorCtr="0" compatLnSpc="1">
            <a:prstTxWarp prst="textNoShape">
              <a:avLst/>
            </a:prstTxWarp>
            <a:noAutofit/>
          </a:bodyPr>
          <a:lstStyle/>
          <a:p>
            <a:pPr marL="342900" marR="0" indent="-342900" algn="ctr" defTabSz="914400" rtl="0" eaLnBrk="1" fontAlgn="base" latinLnBrk="0" hangingPunct="1">
              <a:lnSpc>
                <a:spcPct val="110000"/>
              </a:lnSpc>
              <a:spcBef>
                <a:spcPts val="300"/>
              </a:spcBef>
              <a:spcAft>
                <a:spcPts val="1200"/>
              </a:spcAft>
              <a:buClrTx/>
              <a:buSzTx/>
              <a:buFontTx/>
              <a:buNone/>
              <a:tabLst/>
            </a:pPr>
            <a:r>
              <a:rPr kumimoji="1" lang="en-US" altLang="zh-CN" sz="2400" b="0" i="0" u="none" strike="noStrike" cap="none" normalizeH="0" baseline="0" dirty="0">
                <a:ln>
                  <a:noFill/>
                </a:ln>
                <a:solidFill>
                  <a:srgbClr val="FF0000"/>
                </a:solidFill>
                <a:effectLst/>
                <a:latin typeface="楷体" pitchFamily="49" charset="-122"/>
                <a:ea typeface="楷体" pitchFamily="49" charset="-122"/>
              </a:rPr>
              <a:t>No</a:t>
            </a:r>
          </a:p>
          <a:p>
            <a:pPr marL="342900" marR="0" indent="-342900" algn="ctr" defTabSz="914400" rtl="0" eaLnBrk="1" fontAlgn="base" latinLnBrk="0" hangingPunct="1">
              <a:lnSpc>
                <a:spcPct val="110000"/>
              </a:lnSpc>
              <a:spcBef>
                <a:spcPts val="300"/>
              </a:spcBef>
              <a:spcAft>
                <a:spcPts val="1200"/>
              </a:spcAft>
              <a:buClrTx/>
              <a:buSzTx/>
              <a:buFontTx/>
              <a:buNone/>
              <a:tabLst/>
            </a:pPr>
            <a:r>
              <a:rPr lang="en-US" altLang="zh-CN" dirty="0">
                <a:solidFill>
                  <a:srgbClr val="FF0000"/>
                </a:solidFill>
                <a:latin typeface="楷体" pitchFamily="49" charset="-122"/>
                <a:ea typeface="楷体" pitchFamily="49" charset="-122"/>
              </a:rPr>
              <a:t>No</a:t>
            </a:r>
          </a:p>
          <a:p>
            <a:pPr marL="342900" marR="0" indent="-342900" algn="ctr" defTabSz="914400" rtl="0" eaLnBrk="1" fontAlgn="base" latinLnBrk="0" hangingPunct="1">
              <a:lnSpc>
                <a:spcPct val="110000"/>
              </a:lnSpc>
              <a:spcBef>
                <a:spcPts val="300"/>
              </a:spcBef>
              <a:spcAft>
                <a:spcPts val="1200"/>
              </a:spcAft>
              <a:buClrTx/>
              <a:buSzTx/>
              <a:buFontTx/>
              <a:buNone/>
              <a:tabLst/>
            </a:pPr>
            <a:r>
              <a:rPr lang="en-US" altLang="zh-CN" dirty="0">
                <a:solidFill>
                  <a:srgbClr val="FF0000"/>
                </a:solidFill>
                <a:latin typeface="楷体" pitchFamily="49" charset="-122"/>
                <a:ea typeface="楷体" pitchFamily="49" charset="-122"/>
              </a:rPr>
              <a:t>Yes</a:t>
            </a:r>
            <a:endParaRPr kumimoji="1" lang="zh-CN" altLang="en-US" sz="2400" b="0" i="0" u="none" strike="noStrike" cap="none" normalizeH="0" baseline="0" dirty="0">
              <a:ln>
                <a:noFill/>
              </a:ln>
              <a:solidFill>
                <a:srgbClr val="FF0000"/>
              </a:solidFill>
              <a:effectLst/>
              <a:latin typeface="楷体" pitchFamily="49" charset="-122"/>
              <a:ea typeface="楷体" pitchFamily="49" charset="-122"/>
            </a:endParaRPr>
          </a:p>
        </p:txBody>
      </p:sp>
      <p:sp>
        <p:nvSpPr>
          <p:cNvPr id="6" name="矩形 5"/>
          <p:cNvSpPr/>
          <p:nvPr/>
        </p:nvSpPr>
        <p:spPr bwMode="auto">
          <a:xfrm>
            <a:off x="2843808" y="2852936"/>
            <a:ext cx="1728192" cy="1224136"/>
          </a:xfrm>
          <a:prstGeom prst="rect">
            <a:avLst/>
          </a:prstGeom>
          <a:noFill/>
          <a:ln w="9525" cap="flat" cmpd="sng" algn="ctr">
            <a:noFill/>
            <a:prstDash val="solid"/>
            <a:round/>
            <a:headEnd type="none" w="med" len="med"/>
            <a:tailEnd type="triangle" w="med" len="med"/>
          </a:ln>
          <a:effectLst/>
        </p:spPr>
        <p:txBody>
          <a:bodyPr vert="horz" wrap="none" lIns="0" tIns="0" rIns="0" bIns="0" numCol="1" rtlCol="0" anchor="ctr" anchorCtr="0" compatLnSpc="1">
            <a:prstTxWarp prst="textNoShape">
              <a:avLst/>
            </a:prstTxWarp>
            <a:noAutofit/>
          </a:bodyPr>
          <a:lstStyle/>
          <a:p>
            <a:pPr marL="342900" marR="0" indent="-342900" algn="ctr" defTabSz="914400" rtl="0" eaLnBrk="1" fontAlgn="base" latinLnBrk="0" hangingPunct="1">
              <a:lnSpc>
                <a:spcPct val="110000"/>
              </a:lnSpc>
              <a:spcBef>
                <a:spcPts val="300"/>
              </a:spcBef>
              <a:spcAft>
                <a:spcPts val="1200"/>
              </a:spcAft>
              <a:buClrTx/>
              <a:buSzTx/>
              <a:buFontTx/>
              <a:buNone/>
              <a:tabLst/>
            </a:pPr>
            <a:r>
              <a:rPr lang="en-US" altLang="zh-CN" dirty="0">
                <a:solidFill>
                  <a:srgbClr val="FF0000"/>
                </a:solidFill>
                <a:latin typeface="楷体" pitchFamily="49" charset="-122"/>
                <a:ea typeface="楷体" pitchFamily="49" charset="-122"/>
              </a:rPr>
              <a:t>Yes</a:t>
            </a:r>
          </a:p>
          <a:p>
            <a:pPr marL="342900" marR="0" indent="-342900" algn="ctr" defTabSz="914400" rtl="0" eaLnBrk="1" fontAlgn="base" latinLnBrk="0" hangingPunct="1">
              <a:lnSpc>
                <a:spcPct val="110000"/>
              </a:lnSpc>
              <a:spcBef>
                <a:spcPts val="300"/>
              </a:spcBef>
              <a:spcAft>
                <a:spcPts val="1200"/>
              </a:spcAft>
              <a:buClrTx/>
              <a:buSzTx/>
              <a:buFontTx/>
              <a:buNone/>
              <a:tabLst/>
            </a:pPr>
            <a:r>
              <a:rPr lang="en-US" altLang="zh-CN" dirty="0">
                <a:solidFill>
                  <a:srgbClr val="FF0000"/>
                </a:solidFill>
                <a:latin typeface="楷体" pitchFamily="49" charset="-122"/>
                <a:ea typeface="楷体" pitchFamily="49" charset="-122"/>
              </a:rPr>
              <a:t>Yes</a:t>
            </a:r>
            <a:endParaRPr kumimoji="1" lang="zh-CN" altLang="en-US" sz="2400" b="0" i="0" u="none" strike="noStrike" cap="none" normalizeH="0" baseline="0" dirty="0">
              <a:ln>
                <a:noFill/>
              </a:ln>
              <a:solidFill>
                <a:srgbClr val="FF0000"/>
              </a:solidFill>
              <a:effectLst/>
              <a:latin typeface="楷体" pitchFamily="49" charset="-122"/>
              <a:ea typeface="楷体" pitchFamily="49" charset="-122"/>
            </a:endParaRPr>
          </a:p>
        </p:txBody>
      </p:sp>
      <p:sp>
        <p:nvSpPr>
          <p:cNvPr id="7" name="矩形 6"/>
          <p:cNvSpPr/>
          <p:nvPr/>
        </p:nvSpPr>
        <p:spPr bwMode="auto">
          <a:xfrm>
            <a:off x="2483768" y="1858472"/>
            <a:ext cx="1152128" cy="576064"/>
          </a:xfrm>
          <a:prstGeom prst="rect">
            <a:avLst/>
          </a:prstGeom>
          <a:noFill/>
          <a:ln w="9525" cap="flat" cmpd="sng" algn="ctr">
            <a:noFill/>
            <a:prstDash val="solid"/>
            <a:round/>
            <a:headEnd type="none" w="med" len="med"/>
            <a:tailEnd type="triangle" w="med" len="med"/>
          </a:ln>
          <a:effectLst/>
        </p:spPr>
        <p:txBody>
          <a:bodyPr vert="horz" wrap="none" lIns="0" tIns="0" rIns="0" bIns="0" numCol="1" rtlCol="0" anchor="ctr" anchorCtr="0" compatLnSpc="1">
            <a:prstTxWarp prst="textNoShape">
              <a:avLst/>
            </a:prstTxWarp>
            <a:noAutofit/>
          </a:bodyPr>
          <a:lstStyle/>
          <a:p>
            <a:pPr marL="342900" marR="0" indent="-342900" algn="ctr" defTabSz="914400" rtl="0" eaLnBrk="1" fontAlgn="base" latinLnBrk="0" hangingPunct="1">
              <a:lnSpc>
                <a:spcPct val="110000"/>
              </a:lnSpc>
              <a:spcBef>
                <a:spcPts val="300"/>
              </a:spcBef>
              <a:spcAft>
                <a:spcPts val="1200"/>
              </a:spcAft>
              <a:buClrTx/>
              <a:buSzTx/>
              <a:buFontTx/>
              <a:buNone/>
              <a:tabLst/>
            </a:pPr>
            <a:r>
              <a:rPr lang="en-US" altLang="zh-CN" dirty="0">
                <a:solidFill>
                  <a:srgbClr val="FF0000"/>
                </a:solidFill>
                <a:latin typeface="楷体" pitchFamily="49" charset="-122"/>
                <a:ea typeface="楷体" pitchFamily="49" charset="-122"/>
              </a:rPr>
              <a:t>Yes</a:t>
            </a:r>
            <a:endParaRPr kumimoji="1" lang="zh-CN" altLang="en-US" sz="2400" b="0" i="0" u="none" strike="noStrike" cap="none" normalizeH="0" baseline="0" dirty="0">
              <a:ln>
                <a:noFill/>
              </a:ln>
              <a:solidFill>
                <a:srgbClr val="FF0000"/>
              </a:solidFill>
              <a:effectLst/>
              <a:latin typeface="楷体" pitchFamily="49" charset="-122"/>
              <a:ea typeface="楷体" pitchFamily="49" charset="-122"/>
            </a:endParaRPr>
          </a:p>
        </p:txBody>
      </p:sp>
      <p:sp>
        <p:nvSpPr>
          <p:cNvPr id="8" name="矩形 7"/>
          <p:cNvSpPr/>
          <p:nvPr/>
        </p:nvSpPr>
        <p:spPr bwMode="auto">
          <a:xfrm>
            <a:off x="6300192" y="4145312"/>
            <a:ext cx="1152128" cy="576064"/>
          </a:xfrm>
          <a:prstGeom prst="rect">
            <a:avLst/>
          </a:prstGeom>
          <a:noFill/>
          <a:ln w="9525" cap="flat" cmpd="sng" algn="ctr">
            <a:noFill/>
            <a:prstDash val="solid"/>
            <a:round/>
            <a:headEnd type="none" w="med" len="med"/>
            <a:tailEnd type="triangle" w="med" len="med"/>
          </a:ln>
          <a:effectLst/>
        </p:spPr>
        <p:txBody>
          <a:bodyPr vert="horz" wrap="none" lIns="0" tIns="0" rIns="0" bIns="0" numCol="1" rtlCol="0" anchor="ctr" anchorCtr="0" compatLnSpc="1">
            <a:prstTxWarp prst="textNoShape">
              <a:avLst/>
            </a:prstTxWarp>
            <a:noAutofit/>
          </a:bodyPr>
          <a:lstStyle/>
          <a:p>
            <a:pPr marL="342900" marR="0" indent="-342900" algn="ctr" defTabSz="914400" rtl="0" eaLnBrk="1" fontAlgn="base" latinLnBrk="0" hangingPunct="1">
              <a:lnSpc>
                <a:spcPct val="110000"/>
              </a:lnSpc>
              <a:spcBef>
                <a:spcPts val="300"/>
              </a:spcBef>
              <a:spcAft>
                <a:spcPts val="1200"/>
              </a:spcAft>
              <a:buClrTx/>
              <a:buSzTx/>
              <a:buFontTx/>
              <a:buNone/>
              <a:tabLst/>
            </a:pPr>
            <a:r>
              <a:rPr lang="en-US" altLang="zh-CN" dirty="0">
                <a:solidFill>
                  <a:srgbClr val="FF0000"/>
                </a:solidFill>
                <a:latin typeface="楷体" pitchFamily="49" charset="-122"/>
                <a:ea typeface="楷体" pitchFamily="49" charset="-122"/>
              </a:rPr>
              <a:t>No</a:t>
            </a:r>
            <a:endParaRPr kumimoji="1" lang="zh-CN" altLang="en-US" sz="2400" b="0" i="0" u="none" strike="noStrike" cap="none" normalizeH="0" baseline="0" dirty="0">
              <a:ln>
                <a:noFill/>
              </a:ln>
              <a:solidFill>
                <a:srgbClr val="FF0000"/>
              </a:solidFill>
              <a:effectLst/>
              <a:latin typeface="楷体" pitchFamily="49" charset="-122"/>
              <a:ea typeface="楷体" pitchFamily="49" charset="-122"/>
            </a:endParaRPr>
          </a:p>
        </p:txBody>
      </p:sp>
      <p:sp>
        <p:nvSpPr>
          <p:cNvPr id="9" name="矩形 8">
            <a:extLst>
              <a:ext uri="{FF2B5EF4-FFF2-40B4-BE49-F238E27FC236}">
                <a16:creationId xmlns:a16="http://schemas.microsoft.com/office/drawing/2014/main" id="{411C6F68-FBCB-C278-5A39-EA39F6B87C3E}"/>
              </a:ext>
            </a:extLst>
          </p:cNvPr>
          <p:cNvSpPr/>
          <p:nvPr/>
        </p:nvSpPr>
        <p:spPr bwMode="auto">
          <a:xfrm>
            <a:off x="5004048" y="1346240"/>
            <a:ext cx="1296144" cy="1024464"/>
          </a:xfrm>
          <a:prstGeom prst="rect">
            <a:avLst/>
          </a:prstGeom>
          <a:solidFill>
            <a:srgbClr val="FFD5AB"/>
          </a:solidFill>
          <a:ln w="9525" cap="flat" cmpd="sng" algn="ctr">
            <a:noFill/>
            <a:prstDash val="solid"/>
            <a:round/>
            <a:headEnd type="none" w="med" len="med"/>
            <a:tailEnd type="triangle" w="med" len="med"/>
          </a:ln>
          <a:effectLst/>
        </p:spPr>
        <p:txBody>
          <a:bodyPr vert="horz" wrap="none" lIns="0" tIns="0" rIns="0" bIns="0" numCol="1" rtlCol="0" anchor="ctr" anchorCtr="0" compatLnSpc="1">
            <a:prstTxWarp prst="textNoShape">
              <a:avLst/>
            </a:prstTxWarp>
            <a:noAutofit/>
          </a:bodyPr>
          <a:lstStyle/>
          <a:p>
            <a:pPr marL="361950" marR="0" indent="-361950" algn="ctr" defTabSz="914400" rtl="0" eaLnBrk="1" fontAlgn="base" latinLnBrk="0" hangingPunct="1">
              <a:lnSpc>
                <a:spcPct val="110000"/>
              </a:lnSpc>
              <a:spcBef>
                <a:spcPts val="0"/>
              </a:spcBef>
              <a:spcAft>
                <a:spcPts val="600"/>
              </a:spcAft>
              <a:buClrTx/>
              <a:buSzTx/>
              <a:buFont typeface="+mj-lt"/>
              <a:buAutoNum type="arabicPeriod"/>
              <a:tabLst/>
            </a:pPr>
            <a:r>
              <a:rPr lang="zh-CN" altLang="en-US">
                <a:solidFill>
                  <a:srgbClr val="0033CC"/>
                </a:solidFill>
                <a:latin typeface="楷体" pitchFamily="49" charset="-122"/>
                <a:ea typeface="楷体" pitchFamily="49" charset="-122"/>
              </a:rPr>
              <a:t>逻辑</a:t>
            </a:r>
            <a:endParaRPr lang="en-US" altLang="zh-CN">
              <a:solidFill>
                <a:srgbClr val="0033CC"/>
              </a:solidFill>
              <a:latin typeface="楷体" pitchFamily="49" charset="-122"/>
              <a:ea typeface="楷体" pitchFamily="49" charset="-122"/>
            </a:endParaRPr>
          </a:p>
          <a:p>
            <a:pPr marL="361950" marR="0" indent="-361950" algn="ctr" defTabSz="914400" rtl="0" eaLnBrk="1" fontAlgn="base" latinLnBrk="0" hangingPunct="1">
              <a:lnSpc>
                <a:spcPct val="110000"/>
              </a:lnSpc>
              <a:spcBef>
                <a:spcPts val="0"/>
              </a:spcBef>
              <a:spcAft>
                <a:spcPts val="600"/>
              </a:spcAft>
              <a:buClrTx/>
              <a:buSzTx/>
              <a:buFont typeface="+mj-lt"/>
              <a:buAutoNum type="arabicPeriod"/>
              <a:tabLst/>
            </a:pPr>
            <a:r>
              <a:rPr lang="zh-CN" altLang="en-US">
                <a:solidFill>
                  <a:srgbClr val="0033CC"/>
                </a:solidFill>
                <a:latin typeface="楷体" pitchFamily="49" charset="-122"/>
                <a:ea typeface="楷体" pitchFamily="49" charset="-122"/>
              </a:rPr>
              <a:t>命题</a:t>
            </a:r>
            <a:endParaRPr kumimoji="1" lang="zh-CN" altLang="en-US" sz="2400" b="0" i="0" u="none" strike="noStrike" cap="none" normalizeH="0" baseline="0" dirty="0">
              <a:ln>
                <a:noFill/>
              </a:ln>
              <a:solidFill>
                <a:srgbClr val="0033CC"/>
              </a:solidFill>
              <a:effectLst/>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1.4.3</a:t>
            </a:r>
            <a:r>
              <a:rPr lang="zh-CN" altLang="en-US" dirty="0"/>
              <a:t>、其他主范式</a:t>
            </a:r>
          </a:p>
        </p:txBody>
      </p:sp>
      <p:sp>
        <p:nvSpPr>
          <p:cNvPr id="3" name="内容占位符 2"/>
          <p:cNvSpPr>
            <a:spLocks noGrp="1"/>
          </p:cNvSpPr>
          <p:nvPr>
            <p:ph idx="1"/>
          </p:nvPr>
        </p:nvSpPr>
        <p:spPr>
          <a:xfrm>
            <a:off x="467544" y="1268760"/>
            <a:ext cx="8208912" cy="5112568"/>
          </a:xfrm>
        </p:spPr>
        <p:txBody>
          <a:bodyPr/>
          <a:lstStyle/>
          <a:p>
            <a:r>
              <a:rPr lang="zh-CN" altLang="en-US"/>
              <a:t>把联结词扩充</a:t>
            </a:r>
            <a:r>
              <a:rPr lang="zh-CN" altLang="en-US" dirty="0"/>
              <a:t>后，可由极小项和联结词异或⊕构成</a:t>
            </a:r>
            <a:r>
              <a:rPr lang="zh-CN" altLang="en-US" dirty="0">
                <a:solidFill>
                  <a:srgbClr val="FF0000"/>
                </a:solidFill>
              </a:rPr>
              <a:t>主异或范式</a:t>
            </a:r>
            <a:r>
              <a:rPr lang="zh-CN" altLang="en-US" dirty="0"/>
              <a:t>，由极大项和联结词</a:t>
            </a:r>
            <a:r>
              <a:rPr lang="zh-CN" altLang="en-US" dirty="0">
                <a:sym typeface="Symbol" pitchFamily="18" charset="2"/>
              </a:rPr>
              <a:t></a:t>
            </a:r>
            <a:r>
              <a:rPr lang="zh-CN" altLang="en-US" dirty="0"/>
              <a:t>构成</a:t>
            </a:r>
            <a:r>
              <a:rPr lang="zh-CN" altLang="en-US" dirty="0">
                <a:solidFill>
                  <a:srgbClr val="FF0000"/>
                </a:solidFill>
              </a:rPr>
              <a:t>主等值范式</a:t>
            </a:r>
            <a:r>
              <a:rPr lang="zh-CN" altLang="en-US" dirty="0"/>
              <a:t>；</a:t>
            </a:r>
            <a:endParaRPr lang="en-US" altLang="zh-CN" dirty="0"/>
          </a:p>
          <a:p>
            <a:r>
              <a:rPr lang="zh-CN" altLang="en-US" dirty="0"/>
              <a:t>主异或范式</a:t>
            </a:r>
            <a:endParaRPr lang="en-US" altLang="zh-CN" dirty="0"/>
          </a:p>
          <a:p>
            <a:pPr lvl="1"/>
            <a:r>
              <a:rPr lang="en-US" altLang="zh-CN" dirty="0"/>
              <a:t>P</a:t>
            </a:r>
            <a:r>
              <a:rPr lang="el-GR" altLang="zh-CN" dirty="0"/>
              <a:t>∧</a:t>
            </a:r>
            <a:r>
              <a:rPr lang="en-US" altLang="zh-CN" dirty="0"/>
              <a:t>Q</a:t>
            </a:r>
            <a:r>
              <a:rPr lang="el-GR" altLang="zh-CN" dirty="0"/>
              <a:t>∨</a:t>
            </a:r>
            <a:r>
              <a:rPr lang="en-US" altLang="zh-CN" dirty="0"/>
              <a:t>R</a:t>
            </a:r>
            <a:r>
              <a:rPr lang="en-US" altLang="zh-CN" dirty="0">
                <a:sym typeface="Symbol" pitchFamily="18" charset="2"/>
              </a:rPr>
              <a:t>P</a:t>
            </a:r>
            <a:r>
              <a:rPr lang="el-GR" altLang="zh-CN" dirty="0"/>
              <a:t>∧</a:t>
            </a:r>
            <a:r>
              <a:rPr lang="en-US" altLang="zh-CN" dirty="0">
                <a:sym typeface="Symbol" pitchFamily="18" charset="2"/>
              </a:rPr>
              <a:t>Q</a:t>
            </a:r>
            <a:r>
              <a:rPr lang="el-GR" altLang="zh-CN" dirty="0"/>
              <a:t>∧</a:t>
            </a:r>
            <a:r>
              <a:rPr lang="en-US" altLang="zh-CN" dirty="0">
                <a:sym typeface="Symbol" pitchFamily="18" charset="2"/>
              </a:rPr>
              <a:t>R</a:t>
            </a:r>
            <a:r>
              <a:rPr lang="zh-CN" altLang="en-US" dirty="0"/>
              <a:t>⊕</a:t>
            </a:r>
            <a:r>
              <a:rPr lang="en-US" altLang="zh-CN" dirty="0">
                <a:sym typeface="Symbol" pitchFamily="18" charset="2"/>
              </a:rPr>
              <a:t>P</a:t>
            </a:r>
            <a:r>
              <a:rPr lang="el-GR" altLang="zh-CN" dirty="0"/>
              <a:t>∧</a:t>
            </a:r>
            <a:r>
              <a:rPr lang="en-US" altLang="zh-CN" dirty="0">
                <a:sym typeface="Symbol" pitchFamily="18" charset="2"/>
              </a:rPr>
              <a:t>Q</a:t>
            </a:r>
            <a:r>
              <a:rPr lang="el-GR" altLang="zh-CN" dirty="0"/>
              <a:t>∧</a:t>
            </a:r>
            <a:r>
              <a:rPr lang="zh-CN" altLang="en-US" dirty="0">
                <a:sym typeface="Symbol" pitchFamily="18" charset="2"/>
              </a:rPr>
              <a:t></a:t>
            </a:r>
            <a:r>
              <a:rPr lang="en-US" altLang="zh-CN" dirty="0">
                <a:sym typeface="Symbol" pitchFamily="18" charset="2"/>
              </a:rPr>
              <a:t>R</a:t>
            </a:r>
            <a:r>
              <a:rPr lang="zh-CN" altLang="en-US" dirty="0"/>
              <a:t>⊕</a:t>
            </a:r>
            <a:r>
              <a:rPr lang="en-US" altLang="zh-CN" dirty="0">
                <a:sym typeface="Symbol" pitchFamily="18" charset="2"/>
              </a:rPr>
              <a:t>P</a:t>
            </a:r>
            <a:r>
              <a:rPr lang="el-GR" altLang="zh-CN" dirty="0"/>
              <a:t>∧</a:t>
            </a:r>
            <a:r>
              <a:rPr lang="zh-CN" altLang="en-US" dirty="0">
                <a:sym typeface="Symbol" pitchFamily="18" charset="2"/>
              </a:rPr>
              <a:t></a:t>
            </a:r>
            <a:r>
              <a:rPr lang="en-US" altLang="zh-CN" dirty="0">
                <a:sym typeface="Symbol" pitchFamily="18" charset="2"/>
              </a:rPr>
              <a:t>Q</a:t>
            </a:r>
            <a:r>
              <a:rPr lang="el-GR" altLang="zh-CN" dirty="0"/>
              <a:t>∧</a:t>
            </a:r>
            <a:r>
              <a:rPr lang="en-US" altLang="zh-CN" dirty="0">
                <a:sym typeface="Symbol" pitchFamily="18" charset="2"/>
              </a:rPr>
              <a:t>R</a:t>
            </a:r>
            <a:r>
              <a:rPr lang="zh-CN" altLang="en-US" dirty="0"/>
              <a:t>⊕</a:t>
            </a:r>
            <a:r>
              <a:rPr lang="zh-CN" altLang="en-US" dirty="0">
                <a:sym typeface="Symbol" pitchFamily="18" charset="2"/>
              </a:rPr>
              <a:t></a:t>
            </a:r>
            <a:r>
              <a:rPr lang="en-US" altLang="zh-CN" dirty="0">
                <a:sym typeface="Symbol" pitchFamily="18" charset="2"/>
              </a:rPr>
              <a:t>P</a:t>
            </a:r>
            <a:r>
              <a:rPr lang="el-GR" altLang="zh-CN" dirty="0"/>
              <a:t>∧</a:t>
            </a:r>
            <a:r>
              <a:rPr lang="en-US" altLang="zh-CN" dirty="0">
                <a:sym typeface="Symbol" pitchFamily="18" charset="2"/>
              </a:rPr>
              <a:t>Q</a:t>
            </a:r>
            <a:r>
              <a:rPr lang="el-GR" altLang="zh-CN" dirty="0"/>
              <a:t>∧</a:t>
            </a:r>
            <a:r>
              <a:rPr lang="en-US" altLang="zh-CN" dirty="0">
                <a:sym typeface="Symbol" pitchFamily="18" charset="2"/>
              </a:rPr>
              <a:t>R</a:t>
            </a:r>
            <a:r>
              <a:rPr lang="zh-CN" altLang="en-US" dirty="0"/>
              <a:t>⊕</a:t>
            </a:r>
            <a:r>
              <a:rPr lang="zh-CN" altLang="en-US" dirty="0">
                <a:sym typeface="Symbol" pitchFamily="18" charset="2"/>
              </a:rPr>
              <a:t></a:t>
            </a:r>
            <a:r>
              <a:rPr lang="en-US" altLang="zh-CN" dirty="0">
                <a:sym typeface="Symbol" pitchFamily="18" charset="2"/>
              </a:rPr>
              <a:t>P</a:t>
            </a:r>
            <a:r>
              <a:rPr lang="el-GR" altLang="zh-CN" dirty="0"/>
              <a:t>∧</a:t>
            </a:r>
            <a:r>
              <a:rPr lang="zh-CN" altLang="en-US" dirty="0">
                <a:sym typeface="Symbol" pitchFamily="18" charset="2"/>
              </a:rPr>
              <a:t></a:t>
            </a:r>
            <a:r>
              <a:rPr lang="en-US" altLang="zh-CN" dirty="0">
                <a:sym typeface="Symbol" pitchFamily="18" charset="2"/>
              </a:rPr>
              <a:t>Q</a:t>
            </a:r>
            <a:r>
              <a:rPr lang="el-GR" altLang="zh-CN" dirty="0"/>
              <a:t>∧</a:t>
            </a:r>
            <a:r>
              <a:rPr lang="en-US" altLang="zh-CN" dirty="0">
                <a:sym typeface="Symbol" pitchFamily="18" charset="2"/>
              </a:rPr>
              <a:t>R</a:t>
            </a:r>
          </a:p>
          <a:p>
            <a:pPr lvl="1"/>
            <a:r>
              <a:rPr lang="zh-CN" altLang="en-US"/>
              <a:t>因</a:t>
            </a:r>
            <a:r>
              <a:rPr lang="zh-CN" altLang="en-US" u="sng"/>
              <a:t>对于</a:t>
            </a:r>
            <a:r>
              <a:rPr lang="zh-CN" altLang="en-US" u="sng" dirty="0"/>
              <a:t>任意真值指派，两个</a:t>
            </a:r>
            <a:r>
              <a:rPr lang="zh-CN" altLang="en-US" u="sng"/>
              <a:t>极小项</a:t>
            </a:r>
            <a:r>
              <a:rPr lang="en-US" altLang="zh-CN" u="sng"/>
              <a:t>U</a:t>
            </a:r>
            <a:r>
              <a:rPr lang="zh-CN" altLang="en-US" u="sng"/>
              <a:t>和</a:t>
            </a:r>
            <a:r>
              <a:rPr lang="en-US" altLang="zh-CN" u="sng"/>
              <a:t>W</a:t>
            </a:r>
            <a:r>
              <a:rPr lang="zh-CN" altLang="en-US" u="sng"/>
              <a:t>不可能</a:t>
            </a:r>
            <a:r>
              <a:rPr lang="zh-CN" altLang="en-US" u="sng" dirty="0"/>
              <a:t>同时为</a:t>
            </a:r>
            <a:r>
              <a:rPr lang="zh-CN" altLang="en-US" u="sng"/>
              <a:t>真</a:t>
            </a:r>
            <a:r>
              <a:rPr lang="zh-CN" altLang="en-US"/>
              <a:t>，所以，在排除了</a:t>
            </a:r>
            <a:r>
              <a:rPr lang="en-US" altLang="zh-CN"/>
              <a:t>U</a:t>
            </a:r>
            <a:r>
              <a:rPr lang="zh-CN" altLang="en-US"/>
              <a:t>、</a:t>
            </a:r>
            <a:r>
              <a:rPr lang="en-US" altLang="zh-CN"/>
              <a:t>W</a:t>
            </a:r>
            <a:r>
              <a:rPr lang="zh-CN" altLang="en-US"/>
              <a:t>为</a:t>
            </a:r>
            <a:r>
              <a:rPr lang="en-US" altLang="zh-CN" dirty="0"/>
              <a:t>T</a:t>
            </a:r>
            <a:r>
              <a:rPr lang="zh-CN" altLang="en-US" dirty="0"/>
              <a:t>、</a:t>
            </a:r>
            <a:r>
              <a:rPr lang="en-US" altLang="zh-CN" dirty="0"/>
              <a:t>T</a:t>
            </a:r>
            <a:r>
              <a:rPr lang="zh-CN" altLang="en-US" dirty="0"/>
              <a:t>的情况</a:t>
            </a:r>
            <a:r>
              <a:rPr lang="zh-CN" altLang="en-US"/>
              <a:t>下，</a:t>
            </a:r>
            <a:r>
              <a:rPr lang="en-US" altLang="zh-CN"/>
              <a:t>U</a:t>
            </a:r>
            <a:r>
              <a:rPr lang="el-GR" altLang="zh-CN"/>
              <a:t>∨</a:t>
            </a:r>
            <a:r>
              <a:rPr lang="en-US" altLang="zh-CN"/>
              <a:t>W</a:t>
            </a:r>
            <a:r>
              <a:rPr lang="zh-CN" altLang="en-US"/>
              <a:t>和</a:t>
            </a:r>
            <a:r>
              <a:rPr lang="en-US" altLang="zh-CN"/>
              <a:t>U</a:t>
            </a:r>
            <a:r>
              <a:rPr lang="zh-CN" altLang="en-US"/>
              <a:t>⊕</a:t>
            </a:r>
            <a:r>
              <a:rPr lang="en-US" altLang="zh-CN"/>
              <a:t>W</a:t>
            </a:r>
            <a:r>
              <a:rPr lang="zh-CN" altLang="en-US"/>
              <a:t>的</a:t>
            </a:r>
            <a:r>
              <a:rPr lang="zh-CN" altLang="en-US" dirty="0"/>
              <a:t>真值表是一样的</a:t>
            </a:r>
            <a:r>
              <a:rPr lang="zh-CN" altLang="en-US"/>
              <a:t>，即</a:t>
            </a:r>
            <a:r>
              <a:rPr lang="en-US" altLang="zh-CN"/>
              <a:t>U</a:t>
            </a:r>
            <a:r>
              <a:rPr lang="el-GR" altLang="zh-CN"/>
              <a:t>∨</a:t>
            </a:r>
            <a:r>
              <a:rPr lang="en-US" altLang="zh-CN"/>
              <a:t>W</a:t>
            </a:r>
            <a:r>
              <a:rPr lang="zh-CN" altLang="en-US"/>
              <a:t>和</a:t>
            </a:r>
            <a:r>
              <a:rPr lang="en-US" altLang="zh-CN"/>
              <a:t>U</a:t>
            </a:r>
            <a:r>
              <a:rPr lang="zh-CN" altLang="en-US"/>
              <a:t>⊕</a:t>
            </a:r>
            <a:r>
              <a:rPr lang="en-US" altLang="zh-CN"/>
              <a:t>W</a:t>
            </a:r>
            <a:r>
              <a:rPr lang="zh-CN" altLang="en-US"/>
              <a:t>等价</a:t>
            </a:r>
            <a:r>
              <a:rPr lang="zh-CN" altLang="en-US" dirty="0"/>
              <a:t>；</a:t>
            </a:r>
            <a:endParaRPr lang="en-US" altLang="zh-CN" dirty="0"/>
          </a:p>
          <a:p>
            <a:r>
              <a:rPr lang="zh-CN" altLang="en-US" dirty="0"/>
              <a:t>主等值范式</a:t>
            </a:r>
            <a:endParaRPr lang="en-US" altLang="zh-CN" dirty="0">
              <a:sym typeface="Symbol" pitchFamily="18" charset="2"/>
            </a:endParaRPr>
          </a:p>
          <a:p>
            <a:pPr lvl="1"/>
            <a:r>
              <a:rPr lang="en-US" altLang="zh-CN" dirty="0"/>
              <a:t>P</a:t>
            </a:r>
            <a:r>
              <a:rPr lang="el-GR" altLang="zh-CN" dirty="0"/>
              <a:t>∧</a:t>
            </a:r>
            <a:r>
              <a:rPr lang="en-US" altLang="zh-CN" dirty="0"/>
              <a:t>Q</a:t>
            </a:r>
            <a:r>
              <a:rPr lang="el-GR" altLang="zh-CN" dirty="0"/>
              <a:t>∨</a:t>
            </a:r>
            <a:r>
              <a:rPr lang="en-US" altLang="zh-CN" dirty="0"/>
              <a:t>R</a:t>
            </a:r>
            <a:r>
              <a:rPr lang="en-US" altLang="zh-CN" dirty="0">
                <a:sym typeface="Symbol" pitchFamily="18" charset="2"/>
              </a:rPr>
              <a:t>P</a:t>
            </a:r>
            <a:r>
              <a:rPr lang="el-GR" altLang="zh-CN" dirty="0"/>
              <a:t>∨</a:t>
            </a:r>
            <a:r>
              <a:rPr lang="en-US" altLang="zh-CN" dirty="0">
                <a:sym typeface="Symbol" pitchFamily="18" charset="2"/>
              </a:rPr>
              <a:t>Q</a:t>
            </a:r>
            <a:r>
              <a:rPr lang="el-GR" altLang="zh-CN" dirty="0"/>
              <a:t>∨</a:t>
            </a:r>
            <a:r>
              <a:rPr lang="en-US" altLang="zh-CN" dirty="0">
                <a:sym typeface="Symbol" pitchFamily="18" charset="2"/>
              </a:rPr>
              <a:t>R</a:t>
            </a:r>
            <a:r>
              <a:rPr lang="zh-CN" altLang="en-US" dirty="0">
                <a:sym typeface="Symbol" pitchFamily="18" charset="2"/>
              </a:rPr>
              <a:t></a:t>
            </a:r>
            <a:r>
              <a:rPr lang="en-US" altLang="zh-CN" dirty="0">
                <a:sym typeface="Symbol" pitchFamily="18" charset="2"/>
              </a:rPr>
              <a:t>P</a:t>
            </a:r>
            <a:r>
              <a:rPr lang="el-GR" altLang="zh-CN" dirty="0"/>
              <a:t>∨</a:t>
            </a:r>
            <a:r>
              <a:rPr lang="zh-CN" altLang="en-US" dirty="0">
                <a:sym typeface="Symbol" pitchFamily="18" charset="2"/>
              </a:rPr>
              <a:t></a:t>
            </a:r>
            <a:r>
              <a:rPr lang="en-US" altLang="zh-CN" dirty="0">
                <a:sym typeface="Symbol" pitchFamily="18" charset="2"/>
              </a:rPr>
              <a:t>Q</a:t>
            </a:r>
            <a:r>
              <a:rPr lang="el-GR" altLang="zh-CN" dirty="0"/>
              <a:t>∨</a:t>
            </a:r>
            <a:r>
              <a:rPr lang="en-US" altLang="zh-CN" dirty="0">
                <a:sym typeface="Symbol" pitchFamily="18" charset="2"/>
              </a:rPr>
              <a:t>R</a:t>
            </a:r>
            <a:r>
              <a:rPr lang="zh-CN" altLang="en-US" dirty="0">
                <a:sym typeface="Symbol" pitchFamily="18" charset="2"/>
              </a:rPr>
              <a:t></a:t>
            </a:r>
            <a:r>
              <a:rPr lang="en-US" altLang="zh-CN" dirty="0">
                <a:sym typeface="Symbol" pitchFamily="18" charset="2"/>
              </a:rPr>
              <a:t>P</a:t>
            </a:r>
            <a:r>
              <a:rPr lang="el-GR" altLang="zh-CN" dirty="0"/>
              <a:t>∨</a:t>
            </a:r>
            <a:r>
              <a:rPr lang="en-US" altLang="zh-CN" dirty="0">
                <a:sym typeface="Symbol" pitchFamily="18" charset="2"/>
              </a:rPr>
              <a:t>Q</a:t>
            </a:r>
            <a:r>
              <a:rPr lang="el-GR" altLang="zh-CN" dirty="0"/>
              <a:t>∧</a:t>
            </a:r>
            <a:r>
              <a:rPr lang="en-US" altLang="zh-CN" dirty="0">
                <a:sym typeface="Symbol" pitchFamily="18" charset="2"/>
              </a:rPr>
              <a:t>R</a:t>
            </a:r>
          </a:p>
          <a:p>
            <a:pPr lvl="1"/>
            <a:r>
              <a:rPr lang="zh-CN" altLang="en-US">
                <a:sym typeface="Symbol" pitchFamily="18" charset="2"/>
              </a:rPr>
              <a:t>同理，</a:t>
            </a:r>
            <a:r>
              <a:rPr lang="zh-CN" altLang="en-US" u="sng"/>
              <a:t>两个极大项</a:t>
            </a:r>
            <a:r>
              <a:rPr lang="en-US" altLang="zh-CN" u="sng"/>
              <a:t>U</a:t>
            </a:r>
            <a:r>
              <a:rPr lang="zh-CN" altLang="en-US" u="sng"/>
              <a:t>和</a:t>
            </a:r>
            <a:r>
              <a:rPr lang="en-US" altLang="zh-CN" u="sng"/>
              <a:t>W</a:t>
            </a:r>
            <a:r>
              <a:rPr lang="zh-CN" altLang="en-US" u="sng"/>
              <a:t>不能同时为假，</a:t>
            </a:r>
            <a:r>
              <a:rPr lang="en-US" altLang="zh-CN"/>
              <a:t> U</a:t>
            </a:r>
            <a:r>
              <a:rPr lang="el-GR" altLang="zh-CN"/>
              <a:t>∧</a:t>
            </a:r>
            <a:r>
              <a:rPr lang="en-US" altLang="zh-CN"/>
              <a:t>W</a:t>
            </a:r>
            <a:r>
              <a:rPr lang="zh-CN" altLang="en-US"/>
              <a:t>和</a:t>
            </a:r>
            <a:r>
              <a:rPr lang="en-US" altLang="zh-CN"/>
              <a:t>U</a:t>
            </a:r>
            <a:r>
              <a:rPr lang="zh-CN" altLang="en-US">
                <a:sym typeface="Symbol" pitchFamily="18" charset="2"/>
              </a:rPr>
              <a:t></a:t>
            </a:r>
            <a:r>
              <a:rPr lang="en-US" altLang="zh-CN"/>
              <a:t>W</a:t>
            </a:r>
            <a:r>
              <a:rPr lang="zh-CN" altLang="en-US"/>
              <a:t>等价。</a:t>
            </a:r>
            <a:endParaRPr lang="en-US" altLang="zh-CN" dirty="0">
              <a:sym typeface="Symbol" pitchFamily="18" charset="2"/>
            </a:endParaRPr>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40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z="4000" dirty="0">
                <a:solidFill>
                  <a:srgbClr val="0000FF"/>
                </a:solidFill>
                <a:latin typeface="华文行楷" pitchFamily="2" charset="-122"/>
                <a:ea typeface="华文行楷" pitchFamily="2" charset="-122"/>
              </a:rPr>
              <a:t>1.5</a:t>
            </a:r>
            <a:r>
              <a:rPr lang="zh-CN" altLang="en-US" sz="4000" dirty="0">
                <a:solidFill>
                  <a:srgbClr val="0000FF"/>
                </a:solidFill>
                <a:latin typeface="华文行楷" pitchFamily="2" charset="-122"/>
                <a:ea typeface="华文行楷" pitchFamily="2" charset="-122"/>
              </a:rPr>
              <a:t>、推理规则和证明方法</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1.5.1</a:t>
            </a:r>
            <a:r>
              <a:rPr lang="zh-CN" altLang="en-US" dirty="0"/>
              <a:t>、推理规则</a:t>
            </a:r>
          </a:p>
        </p:txBody>
      </p:sp>
      <p:sp>
        <p:nvSpPr>
          <p:cNvPr id="3" name="内容占位符 2"/>
          <p:cNvSpPr>
            <a:spLocks noGrp="1"/>
          </p:cNvSpPr>
          <p:nvPr>
            <p:ph idx="1"/>
          </p:nvPr>
        </p:nvSpPr>
        <p:spPr>
          <a:xfrm>
            <a:off x="395536" y="1340768"/>
            <a:ext cx="8208912" cy="4896544"/>
          </a:xfrm>
        </p:spPr>
        <p:txBody>
          <a:bodyPr/>
          <a:lstStyle/>
          <a:p>
            <a:pPr>
              <a:spcBef>
                <a:spcPts val="0"/>
              </a:spcBef>
            </a:pPr>
            <a:r>
              <a:rPr lang="zh-CN" altLang="en-US" dirty="0">
                <a:solidFill>
                  <a:srgbClr val="FF0000"/>
                </a:solidFill>
              </a:rPr>
              <a:t>推理：</a:t>
            </a:r>
            <a:r>
              <a:rPr lang="zh-CN" altLang="en-US" dirty="0"/>
              <a:t>由一个或几个判断得出另一个新判断的思维形式，即思维过程。</a:t>
            </a:r>
            <a:endParaRPr lang="en-US" altLang="zh-CN" dirty="0"/>
          </a:p>
          <a:p>
            <a:pPr lvl="1">
              <a:spcBef>
                <a:spcPts val="0"/>
              </a:spcBef>
            </a:pPr>
            <a:r>
              <a:rPr lang="zh-CN" altLang="en-US" dirty="0"/>
              <a:t>其中，已知的判断叫做</a:t>
            </a:r>
            <a:r>
              <a:rPr lang="zh-CN" altLang="en-US" dirty="0">
                <a:solidFill>
                  <a:srgbClr val="FF0000"/>
                </a:solidFill>
              </a:rPr>
              <a:t>前提；</a:t>
            </a:r>
            <a:endParaRPr lang="en-US" altLang="zh-CN" dirty="0">
              <a:solidFill>
                <a:srgbClr val="FF0000"/>
              </a:solidFill>
            </a:endParaRPr>
          </a:p>
          <a:p>
            <a:pPr lvl="1">
              <a:spcBef>
                <a:spcPts val="0"/>
              </a:spcBef>
            </a:pPr>
            <a:r>
              <a:rPr lang="zh-CN" altLang="en-US" dirty="0"/>
              <a:t>新的判断叫做</a:t>
            </a:r>
            <a:r>
              <a:rPr lang="zh-CN" altLang="en-US" dirty="0">
                <a:solidFill>
                  <a:srgbClr val="FF0000"/>
                </a:solidFill>
              </a:rPr>
              <a:t>结论；</a:t>
            </a:r>
            <a:endParaRPr lang="en-US" altLang="zh-CN" dirty="0">
              <a:solidFill>
                <a:srgbClr val="FF0000"/>
              </a:solidFill>
            </a:endParaRPr>
          </a:p>
          <a:p>
            <a:pPr lvl="1">
              <a:spcBef>
                <a:spcPts val="0"/>
              </a:spcBef>
              <a:spcAft>
                <a:spcPts val="1800"/>
              </a:spcAft>
            </a:pPr>
            <a:r>
              <a:rPr lang="zh-CN" altLang="en-US" dirty="0"/>
              <a:t>列出前提演变到结论的过程叫做</a:t>
            </a:r>
            <a:r>
              <a:rPr lang="zh-CN" altLang="en-US" dirty="0">
                <a:solidFill>
                  <a:srgbClr val="FF0000"/>
                </a:solidFill>
              </a:rPr>
              <a:t>论证。</a:t>
            </a:r>
            <a:endParaRPr lang="en-US" altLang="zh-CN" dirty="0">
              <a:solidFill>
                <a:srgbClr val="FF0000"/>
              </a:solidFill>
            </a:endParaRPr>
          </a:p>
          <a:p>
            <a:pPr>
              <a:spcBef>
                <a:spcPts val="0"/>
              </a:spcBef>
            </a:pPr>
            <a:r>
              <a:rPr lang="zh-CN" altLang="en-US">
                <a:solidFill>
                  <a:srgbClr val="FF0000"/>
                </a:solidFill>
              </a:rPr>
              <a:t>定义</a:t>
            </a:r>
            <a:r>
              <a:rPr lang="en-US" altLang="zh-CN">
                <a:solidFill>
                  <a:srgbClr val="FF0000"/>
                </a:solidFill>
              </a:rPr>
              <a:t>1.5-1</a:t>
            </a:r>
            <a:r>
              <a:rPr lang="zh-CN" altLang="en-US">
                <a:solidFill>
                  <a:srgbClr val="FF0000"/>
                </a:solidFill>
              </a:rPr>
              <a:t>：</a:t>
            </a:r>
            <a:endParaRPr lang="en-US" altLang="zh-CN">
              <a:solidFill>
                <a:srgbClr val="FF0000"/>
              </a:solidFill>
            </a:endParaRPr>
          </a:p>
          <a:p>
            <a:pPr lvl="1">
              <a:spcBef>
                <a:spcPts val="0"/>
              </a:spcBef>
              <a:spcAft>
                <a:spcPts val="1800"/>
              </a:spcAft>
            </a:pPr>
            <a:r>
              <a:rPr lang="zh-CN" altLang="en-US"/>
              <a:t>设</a:t>
            </a:r>
            <a:r>
              <a:rPr lang="en-US" altLang="zh-CN"/>
              <a:t>A,C</a:t>
            </a:r>
            <a:r>
              <a:rPr lang="zh-CN" altLang="en-US"/>
              <a:t>是两个命题公式，如</a:t>
            </a:r>
            <a:r>
              <a:rPr lang="en-US" altLang="zh-CN"/>
              <a:t>A</a:t>
            </a:r>
            <a:r>
              <a:rPr lang="en-US" altLang="zh-CN">
                <a:sym typeface="Symbol" pitchFamily="18" charset="2"/>
              </a:rPr>
              <a:t>C</a:t>
            </a:r>
            <a:r>
              <a:rPr lang="zh-CN" altLang="en-US">
                <a:sym typeface="Symbol" pitchFamily="18" charset="2"/>
              </a:rPr>
              <a:t>为一</a:t>
            </a:r>
            <a:r>
              <a:rPr lang="zh-CN" altLang="en-US">
                <a:solidFill>
                  <a:srgbClr val="FF0000"/>
                </a:solidFill>
                <a:sym typeface="Symbol" pitchFamily="18" charset="2"/>
              </a:rPr>
              <a:t>重言式</a:t>
            </a:r>
            <a:r>
              <a:rPr lang="zh-CN" altLang="en-US">
                <a:sym typeface="Symbol" pitchFamily="18" charset="2"/>
              </a:rPr>
              <a:t>，即</a:t>
            </a:r>
            <a:r>
              <a:rPr lang="en-US" altLang="zh-CN">
                <a:sym typeface="Symbol" pitchFamily="18" charset="2"/>
              </a:rPr>
              <a:t>AC</a:t>
            </a:r>
            <a:r>
              <a:rPr lang="zh-CN" altLang="en-US">
                <a:sym typeface="Symbol" pitchFamily="18" charset="2"/>
              </a:rPr>
              <a:t>，则称</a:t>
            </a:r>
            <a:r>
              <a:rPr lang="en-US" altLang="zh-CN">
                <a:sym typeface="Symbol" pitchFamily="18" charset="2"/>
              </a:rPr>
              <a:t>C</a:t>
            </a:r>
            <a:r>
              <a:rPr lang="zh-CN" altLang="en-US">
                <a:sym typeface="Symbol" pitchFamily="18" charset="2"/>
              </a:rPr>
              <a:t>是</a:t>
            </a:r>
            <a:r>
              <a:rPr lang="en-US" altLang="zh-CN">
                <a:sym typeface="Symbol" pitchFamily="18" charset="2"/>
              </a:rPr>
              <a:t>A</a:t>
            </a:r>
            <a:r>
              <a:rPr lang="zh-CN" altLang="en-US">
                <a:sym typeface="Symbol" pitchFamily="18" charset="2"/>
              </a:rPr>
              <a:t>的</a:t>
            </a:r>
            <a:r>
              <a:rPr lang="zh-CN" altLang="en-US">
                <a:solidFill>
                  <a:srgbClr val="C00000"/>
                </a:solidFill>
                <a:sym typeface="Symbol" pitchFamily="18" charset="2"/>
              </a:rPr>
              <a:t>有效结论</a:t>
            </a:r>
            <a:r>
              <a:rPr lang="zh-CN" altLang="en-US">
                <a:sym typeface="Symbol" pitchFamily="18" charset="2"/>
              </a:rPr>
              <a:t>，或</a:t>
            </a:r>
            <a:r>
              <a:rPr lang="en-US" altLang="zh-CN">
                <a:sym typeface="Symbol" pitchFamily="18" charset="2"/>
              </a:rPr>
              <a:t>C</a:t>
            </a:r>
            <a:r>
              <a:rPr lang="zh-CN" altLang="en-US">
                <a:sym typeface="Symbol" pitchFamily="18" charset="2"/>
              </a:rPr>
              <a:t>可以由</a:t>
            </a:r>
            <a:r>
              <a:rPr lang="en-US" altLang="zh-CN">
                <a:sym typeface="Symbol" pitchFamily="18" charset="2"/>
              </a:rPr>
              <a:t>A</a:t>
            </a:r>
            <a:r>
              <a:rPr lang="zh-CN" altLang="en-US">
                <a:sym typeface="Symbol" pitchFamily="18" charset="2"/>
              </a:rPr>
              <a:t>逻辑推出。</a:t>
            </a:r>
            <a:endParaRPr lang="en-US" altLang="zh-CN">
              <a:sym typeface="Symbol" pitchFamily="18" charset="2"/>
            </a:endParaRPr>
          </a:p>
          <a:p>
            <a:pPr>
              <a:spcBef>
                <a:spcPts val="0"/>
              </a:spcBef>
            </a:pPr>
            <a:r>
              <a:rPr lang="zh-CN" altLang="en-US">
                <a:sym typeface="Symbol" pitchFamily="18" charset="2"/>
              </a:rPr>
              <a:t>注：通常情况下，前提可能有若干个，即：</a:t>
            </a:r>
            <a:endParaRPr lang="en-US" altLang="zh-CN">
              <a:sym typeface="Symbol" pitchFamily="18" charset="2"/>
            </a:endParaRPr>
          </a:p>
          <a:p>
            <a:pPr marL="2147888" lvl="1" indent="0">
              <a:spcBef>
                <a:spcPts val="0"/>
              </a:spcBef>
              <a:buNone/>
            </a:pPr>
            <a:r>
              <a:rPr lang="en-US" altLang="zh-CN">
                <a:sym typeface="Symbol" pitchFamily="18" charset="2"/>
              </a:rPr>
              <a:t>H</a:t>
            </a:r>
            <a:r>
              <a:rPr lang="en-US" altLang="zh-CN" baseline="-25000">
                <a:sym typeface="Symbol" pitchFamily="18" charset="2"/>
              </a:rPr>
              <a:t>1</a:t>
            </a:r>
            <a:r>
              <a:rPr lang="el-GR" altLang="zh-CN"/>
              <a:t>∧</a:t>
            </a:r>
            <a:r>
              <a:rPr lang="en-US" altLang="zh-CN">
                <a:sym typeface="Symbol" pitchFamily="18" charset="2"/>
              </a:rPr>
              <a:t>H</a:t>
            </a:r>
            <a:r>
              <a:rPr lang="en-US" altLang="zh-CN" baseline="-25000">
                <a:sym typeface="Symbol" pitchFamily="18" charset="2"/>
              </a:rPr>
              <a:t>2</a:t>
            </a:r>
            <a:r>
              <a:rPr lang="el-GR" altLang="zh-CN"/>
              <a:t>∧</a:t>
            </a:r>
            <a:r>
              <a:rPr lang="en-US" altLang="zh-CN">
                <a:sym typeface="Symbol" pitchFamily="18" charset="2"/>
              </a:rPr>
              <a:t>…</a:t>
            </a:r>
            <a:r>
              <a:rPr lang="el-GR" altLang="zh-CN"/>
              <a:t>∧</a:t>
            </a:r>
            <a:r>
              <a:rPr lang="en-US" altLang="zh-CN">
                <a:sym typeface="Symbol" pitchFamily="18" charset="2"/>
              </a:rPr>
              <a:t>H</a:t>
            </a:r>
            <a:r>
              <a:rPr lang="en-US" altLang="zh-CN" baseline="-25000">
                <a:sym typeface="Symbol" pitchFamily="18" charset="2"/>
              </a:rPr>
              <a:t>n</a:t>
            </a:r>
            <a:r>
              <a:rPr lang="en-US" altLang="zh-CN">
                <a:sym typeface="Symbol" pitchFamily="18" charset="2"/>
              </a:rPr>
              <a:t>C</a:t>
            </a:r>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42</a:t>
            </a:fld>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a:xfrm>
            <a:off x="467544" y="1412776"/>
            <a:ext cx="6984776" cy="4464496"/>
          </a:xfrm>
        </p:spPr>
        <p:txBody>
          <a:bodyPr/>
          <a:lstStyle/>
          <a:p>
            <a:pPr>
              <a:buFont typeface="Wingdings" pitchFamily="2" charset="2"/>
              <a:buChar char="l"/>
              <a:defRPr/>
            </a:pPr>
            <a:r>
              <a:rPr lang="zh-CN" altLang="en-US" dirty="0">
                <a:solidFill>
                  <a:srgbClr val="FF0000"/>
                </a:solidFill>
              </a:rPr>
              <a:t>请证明</a:t>
            </a:r>
            <a:r>
              <a:rPr lang="en-US" altLang="zh-CN" dirty="0">
                <a:solidFill>
                  <a:srgbClr val="0033CC"/>
                </a:solidFill>
              </a:rPr>
              <a:t>[</a:t>
            </a:r>
            <a:r>
              <a:rPr lang="en-US" altLang="zh-CN" dirty="0">
                <a:solidFill>
                  <a:srgbClr val="FF0000"/>
                </a:solidFill>
              </a:rPr>
              <a:t>A</a:t>
            </a:r>
            <a:r>
              <a:rPr lang="zh-CN" altLang="en-US" dirty="0">
                <a:solidFill>
                  <a:srgbClr val="FF0000"/>
                </a:solidFill>
                <a:latin typeface="Comic Sans MS" pitchFamily="66" charset="0"/>
              </a:rPr>
              <a:t>→</a:t>
            </a:r>
            <a:r>
              <a:rPr lang="en-US" altLang="zh-CN" dirty="0">
                <a:solidFill>
                  <a:srgbClr val="FF0000"/>
                </a:solidFill>
              </a:rPr>
              <a:t>(B</a:t>
            </a:r>
            <a:r>
              <a:rPr lang="zh-CN" altLang="en-US" dirty="0">
                <a:solidFill>
                  <a:srgbClr val="FF0000"/>
                </a:solidFill>
                <a:latin typeface="Comic Sans MS" pitchFamily="66" charset="0"/>
              </a:rPr>
              <a:t>→</a:t>
            </a:r>
            <a:r>
              <a:rPr lang="en-US" altLang="zh-CN" dirty="0">
                <a:solidFill>
                  <a:srgbClr val="FF0000"/>
                </a:solidFill>
              </a:rPr>
              <a:t>C)</a:t>
            </a:r>
            <a:r>
              <a:rPr lang="zh-CN" altLang="en-US" dirty="0">
                <a:solidFill>
                  <a:srgbClr val="0033CC"/>
                </a:solidFill>
              </a:rPr>
              <a:t>，</a:t>
            </a:r>
            <a:r>
              <a:rPr lang="en-US" altLang="zh-CN" dirty="0">
                <a:solidFill>
                  <a:srgbClr val="FF0000"/>
                </a:solidFill>
                <a:latin typeface="Comic Sans MS" pitchFamily="66" charset="0"/>
              </a:rPr>
              <a:t>~</a:t>
            </a:r>
            <a:r>
              <a:rPr lang="en-US" altLang="zh-CN" dirty="0">
                <a:solidFill>
                  <a:srgbClr val="FF0000"/>
                </a:solidFill>
              </a:rPr>
              <a:t>D</a:t>
            </a:r>
            <a:r>
              <a:rPr lang="zh-CN" altLang="en-US" dirty="0">
                <a:solidFill>
                  <a:srgbClr val="FF0000"/>
                </a:solidFill>
              </a:rPr>
              <a:t>∨</a:t>
            </a:r>
            <a:r>
              <a:rPr lang="en-US" altLang="zh-CN" dirty="0">
                <a:solidFill>
                  <a:srgbClr val="FF0000"/>
                </a:solidFill>
              </a:rPr>
              <a:t>A</a:t>
            </a:r>
            <a:r>
              <a:rPr lang="zh-CN" altLang="en-US" dirty="0">
                <a:solidFill>
                  <a:srgbClr val="0033CC"/>
                </a:solidFill>
              </a:rPr>
              <a:t>，</a:t>
            </a:r>
            <a:r>
              <a:rPr lang="en-US" altLang="zh-CN" dirty="0">
                <a:solidFill>
                  <a:srgbClr val="FF0000"/>
                </a:solidFill>
              </a:rPr>
              <a:t>B</a:t>
            </a:r>
            <a:r>
              <a:rPr lang="zh-CN" altLang="en-US" dirty="0">
                <a:solidFill>
                  <a:srgbClr val="0033CC"/>
                </a:solidFill>
              </a:rPr>
              <a:t>，</a:t>
            </a:r>
            <a:r>
              <a:rPr lang="en-US" altLang="zh-CN" dirty="0">
                <a:solidFill>
                  <a:srgbClr val="FF0000"/>
                </a:solidFill>
              </a:rPr>
              <a:t>D</a:t>
            </a:r>
            <a:r>
              <a:rPr lang="en-US" altLang="zh-CN" dirty="0">
                <a:solidFill>
                  <a:srgbClr val="0033CC"/>
                </a:solidFill>
              </a:rPr>
              <a:t>]</a:t>
            </a:r>
            <a:r>
              <a:rPr lang="zh-CN" altLang="en-US" dirty="0">
                <a:solidFill>
                  <a:srgbClr val="FF0000"/>
                </a:solidFill>
              </a:rPr>
              <a:t>重言蕴含</a:t>
            </a:r>
            <a:r>
              <a:rPr lang="en-US" altLang="zh-CN" dirty="0">
                <a:solidFill>
                  <a:srgbClr val="FF0000"/>
                </a:solidFill>
              </a:rPr>
              <a:t>C</a:t>
            </a:r>
            <a:r>
              <a:rPr lang="zh-CN" altLang="en-US" dirty="0">
                <a:solidFill>
                  <a:srgbClr val="FF0000"/>
                </a:solidFill>
              </a:rPr>
              <a:t>。</a:t>
            </a:r>
            <a:endParaRPr lang="en-US" altLang="zh-CN" dirty="0">
              <a:solidFill>
                <a:srgbClr val="FF0000"/>
              </a:solidFill>
            </a:endParaRPr>
          </a:p>
          <a:p>
            <a:pPr lvl="1">
              <a:buNone/>
              <a:defRPr/>
            </a:pPr>
            <a:r>
              <a:rPr lang="zh-CN" altLang="en-US" dirty="0"/>
              <a:t>① </a:t>
            </a:r>
            <a:r>
              <a:rPr lang="en-US" altLang="zh-CN" dirty="0"/>
              <a:t>D</a:t>
            </a:r>
          </a:p>
          <a:p>
            <a:pPr lvl="1">
              <a:buNone/>
              <a:defRPr/>
            </a:pPr>
            <a:r>
              <a:rPr lang="zh-CN" altLang="en-US" dirty="0"/>
              <a:t>② </a:t>
            </a:r>
            <a:r>
              <a:rPr lang="en-US" altLang="zh-CN" sz="2400" dirty="0">
                <a:solidFill>
                  <a:schemeClr val="accent2">
                    <a:lumMod val="75000"/>
                  </a:schemeClr>
                </a:solidFill>
                <a:latin typeface="Comic Sans MS" pitchFamily="66" charset="0"/>
                <a:cs typeface="+mn-cs"/>
              </a:rPr>
              <a:t>~</a:t>
            </a:r>
            <a:r>
              <a:rPr lang="en-US" altLang="zh-CN" dirty="0"/>
              <a:t>D</a:t>
            </a:r>
            <a:r>
              <a:rPr lang="zh-CN" altLang="en-US" dirty="0"/>
              <a:t>∨</a:t>
            </a:r>
            <a:r>
              <a:rPr lang="en-US" altLang="zh-CN" dirty="0"/>
              <a:t>A</a:t>
            </a:r>
          </a:p>
          <a:p>
            <a:pPr lvl="1">
              <a:buNone/>
              <a:defRPr/>
            </a:pPr>
            <a:r>
              <a:rPr lang="zh-CN" altLang="en-US" dirty="0"/>
              <a:t>③ </a:t>
            </a:r>
            <a:r>
              <a:rPr lang="en-US" altLang="zh-CN" dirty="0"/>
              <a:t>A</a:t>
            </a:r>
          </a:p>
          <a:p>
            <a:pPr lvl="1">
              <a:buNone/>
              <a:defRPr/>
            </a:pPr>
            <a:r>
              <a:rPr lang="zh-CN" altLang="en-US" dirty="0"/>
              <a:t>④ </a:t>
            </a:r>
            <a:r>
              <a:rPr lang="en-US" altLang="zh-CN"/>
              <a:t>A</a:t>
            </a:r>
            <a:r>
              <a:rPr lang="zh-CN" altLang="en-US" sz="2400">
                <a:solidFill>
                  <a:schemeClr val="accent2">
                    <a:lumMod val="75000"/>
                  </a:schemeClr>
                </a:solidFill>
                <a:latin typeface="Comic Sans MS" pitchFamily="66" charset="0"/>
                <a:cs typeface="+mn-cs"/>
              </a:rPr>
              <a:t>→</a:t>
            </a:r>
            <a:r>
              <a:rPr lang="en-US" altLang="zh-CN"/>
              <a:t>(B</a:t>
            </a:r>
            <a:r>
              <a:rPr lang="zh-CN" altLang="en-US" sz="2400">
                <a:solidFill>
                  <a:schemeClr val="accent2">
                    <a:lumMod val="75000"/>
                  </a:schemeClr>
                </a:solidFill>
                <a:latin typeface="Comic Sans MS" pitchFamily="66" charset="0"/>
                <a:cs typeface="+mn-cs"/>
              </a:rPr>
              <a:t>→</a:t>
            </a:r>
            <a:r>
              <a:rPr lang="en-US" altLang="zh-CN"/>
              <a:t>C)</a:t>
            </a:r>
            <a:endParaRPr lang="en-US" altLang="zh-CN" dirty="0"/>
          </a:p>
          <a:p>
            <a:pPr lvl="1">
              <a:buNone/>
              <a:defRPr/>
            </a:pPr>
            <a:r>
              <a:rPr lang="zh-CN" altLang="en-US" dirty="0"/>
              <a:t>⑤ </a:t>
            </a:r>
            <a:r>
              <a:rPr lang="en-US" altLang="zh-CN" dirty="0"/>
              <a:t>B</a:t>
            </a:r>
            <a:r>
              <a:rPr lang="zh-CN" altLang="en-US" sz="2400" dirty="0">
                <a:solidFill>
                  <a:schemeClr val="accent2">
                    <a:lumMod val="75000"/>
                  </a:schemeClr>
                </a:solidFill>
                <a:latin typeface="Comic Sans MS" pitchFamily="66" charset="0"/>
                <a:cs typeface="+mn-cs"/>
              </a:rPr>
              <a:t>→</a:t>
            </a:r>
            <a:r>
              <a:rPr lang="en-US" altLang="zh-CN" dirty="0"/>
              <a:t>C</a:t>
            </a:r>
          </a:p>
          <a:p>
            <a:pPr lvl="1">
              <a:buNone/>
              <a:defRPr/>
            </a:pPr>
            <a:r>
              <a:rPr lang="zh-CN" altLang="en-US" dirty="0"/>
              <a:t>⑥ </a:t>
            </a:r>
            <a:r>
              <a:rPr lang="en-US" altLang="zh-CN" dirty="0"/>
              <a:t>B</a:t>
            </a:r>
          </a:p>
          <a:p>
            <a:pPr lvl="1">
              <a:buNone/>
              <a:defRPr/>
            </a:pPr>
            <a:r>
              <a:rPr lang="zh-CN" altLang="en-US" dirty="0"/>
              <a:t>⑦ </a:t>
            </a:r>
            <a:r>
              <a:rPr lang="en-US" altLang="zh-CN" dirty="0"/>
              <a:t>C</a:t>
            </a:r>
            <a:endParaRPr lang="zh-CN" altLang="en-US" dirty="0"/>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43</a:t>
            </a:fld>
            <a:endParaRPr lang="en-US" altLang="zh-CN" dirty="0"/>
          </a:p>
        </p:txBody>
      </p:sp>
      <p:grpSp>
        <p:nvGrpSpPr>
          <p:cNvPr id="6" name="组合 5">
            <a:extLst>
              <a:ext uri="{FF2B5EF4-FFF2-40B4-BE49-F238E27FC236}">
                <a16:creationId xmlns:a16="http://schemas.microsoft.com/office/drawing/2014/main" id="{4B7AB299-4451-422F-AA6B-4330CEA0C373}"/>
              </a:ext>
            </a:extLst>
          </p:cNvPr>
          <p:cNvGrpSpPr/>
          <p:nvPr/>
        </p:nvGrpSpPr>
        <p:grpSpPr>
          <a:xfrm>
            <a:off x="5071527" y="3789040"/>
            <a:ext cx="2351165" cy="1332966"/>
            <a:chOff x="-486304" y="2300288"/>
            <a:chExt cx="2351165" cy="1332966"/>
          </a:xfrm>
        </p:grpSpPr>
        <p:pic>
          <p:nvPicPr>
            <p:cNvPr id="7" name="Picture 5">
              <a:extLst>
                <a:ext uri="{FF2B5EF4-FFF2-40B4-BE49-F238E27FC236}">
                  <a16:creationId xmlns:a16="http://schemas.microsoft.com/office/drawing/2014/main" id="{22C1196B-1754-485B-B029-ACA4178EECE5}"/>
                </a:ext>
              </a:extLst>
            </p:cNvPr>
            <p:cNvPicPr>
              <a:picLocks noChangeAspect="1" noChangeArrowheads="1"/>
            </p:cNvPicPr>
            <p:nvPr/>
          </p:nvPicPr>
          <p:blipFill>
            <a:blip r:embed="rId2" cstate="print"/>
            <a:srcRect/>
            <a:stretch>
              <a:fillRect/>
            </a:stretch>
          </p:blipFill>
          <p:spPr bwMode="auto">
            <a:xfrm>
              <a:off x="30163" y="2300288"/>
              <a:ext cx="1268412" cy="973137"/>
            </a:xfrm>
            <a:prstGeom prst="rect">
              <a:avLst/>
            </a:prstGeom>
            <a:noFill/>
            <a:ln w="9525">
              <a:noFill/>
              <a:miter lim="800000"/>
              <a:headEnd/>
              <a:tailEnd/>
            </a:ln>
          </p:spPr>
        </p:pic>
        <p:sp>
          <p:nvSpPr>
            <p:cNvPr id="8" name="矩形 7">
              <a:extLst>
                <a:ext uri="{FF2B5EF4-FFF2-40B4-BE49-F238E27FC236}">
                  <a16:creationId xmlns:a16="http://schemas.microsoft.com/office/drawing/2014/main" id="{9AC5E04D-DD12-482F-9643-F48831F1C586}"/>
                </a:ext>
              </a:extLst>
            </p:cNvPr>
            <p:cNvSpPr/>
            <p:nvPr/>
          </p:nvSpPr>
          <p:spPr>
            <a:xfrm>
              <a:off x="-486304" y="3259760"/>
              <a:ext cx="2351165" cy="3734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rgbClr val="CC0099"/>
                  </a:solidFill>
                  <a:latin typeface="楷体" pitchFamily="49" charset="-122"/>
                  <a:ea typeface="楷体" pitchFamily="49" charset="-122"/>
                </a:rPr>
                <a:t>第</a:t>
              </a:r>
              <a:r>
                <a:rPr lang="en-US" altLang="zh-CN" sz="2400">
                  <a:solidFill>
                    <a:srgbClr val="CC0099"/>
                  </a:solidFill>
                  <a:latin typeface="楷体" pitchFamily="49" charset="-122"/>
                  <a:ea typeface="楷体" pitchFamily="49" charset="-122"/>
                </a:rPr>
                <a:t>10</a:t>
              </a:r>
              <a:r>
                <a:rPr lang="zh-CN" altLang="en-US" sz="2400">
                  <a:solidFill>
                    <a:srgbClr val="CC0099"/>
                  </a:solidFill>
                  <a:latin typeface="楷体" pitchFamily="49" charset="-122"/>
                  <a:ea typeface="楷体" pitchFamily="49" charset="-122"/>
                </a:rPr>
                <a:t>页</a:t>
              </a:r>
              <a:r>
                <a:rPr lang="en-US" altLang="zh-CN" sz="2400">
                  <a:solidFill>
                    <a:srgbClr val="CC0099"/>
                  </a:solidFill>
                  <a:latin typeface="楷体" pitchFamily="49" charset="-122"/>
                  <a:ea typeface="楷体" pitchFamily="49" charset="-122"/>
                </a:rPr>
                <a:t>:</a:t>
              </a:r>
              <a:r>
                <a:rPr lang="zh-CN" altLang="en-US" sz="2400">
                  <a:solidFill>
                    <a:srgbClr val="CC0099"/>
                  </a:solidFill>
                  <a:latin typeface="楷体" pitchFamily="49" charset="-122"/>
                  <a:ea typeface="楷体" pitchFamily="49" charset="-122"/>
                </a:rPr>
                <a:t>表</a:t>
              </a:r>
              <a:r>
                <a:rPr lang="en-US" altLang="zh-CN" sz="2400">
                  <a:solidFill>
                    <a:srgbClr val="CC0099"/>
                  </a:solidFill>
                  <a:latin typeface="楷体" pitchFamily="49" charset="-122"/>
                  <a:ea typeface="楷体" pitchFamily="49" charset="-122"/>
                </a:rPr>
                <a:t>1.2-2</a:t>
              </a:r>
              <a:endParaRPr lang="zh-CN" altLang="en-US" sz="2400" dirty="0">
                <a:solidFill>
                  <a:srgbClr val="CC0099"/>
                </a:solidFill>
                <a:latin typeface="楷体" pitchFamily="49" charset="-122"/>
                <a:ea typeface="楷体" pitchFamily="49" charset="-122"/>
              </a:endParaRPr>
            </a:p>
          </p:txBody>
        </p:sp>
      </p:grpSp>
      <p:grpSp>
        <p:nvGrpSpPr>
          <p:cNvPr id="11" name="组合 10">
            <a:extLst>
              <a:ext uri="{FF2B5EF4-FFF2-40B4-BE49-F238E27FC236}">
                <a16:creationId xmlns:a16="http://schemas.microsoft.com/office/drawing/2014/main" id="{5B977AB4-6DD7-4A77-9966-D29782BF8446}"/>
              </a:ext>
            </a:extLst>
          </p:cNvPr>
          <p:cNvGrpSpPr/>
          <p:nvPr/>
        </p:nvGrpSpPr>
        <p:grpSpPr>
          <a:xfrm>
            <a:off x="2392326" y="2135048"/>
            <a:ext cx="3481901" cy="584180"/>
            <a:chOff x="2392326" y="2135048"/>
            <a:chExt cx="3481901" cy="584180"/>
          </a:xfrm>
        </p:grpSpPr>
        <p:sp>
          <p:nvSpPr>
            <p:cNvPr id="4" name="矩形 3">
              <a:extLst>
                <a:ext uri="{FF2B5EF4-FFF2-40B4-BE49-F238E27FC236}">
                  <a16:creationId xmlns:a16="http://schemas.microsoft.com/office/drawing/2014/main" id="{9ED9E4E5-1FDA-40E2-8E9F-A9A9DCB20296}"/>
                </a:ext>
              </a:extLst>
            </p:cNvPr>
            <p:cNvSpPr/>
            <p:nvPr/>
          </p:nvSpPr>
          <p:spPr>
            <a:xfrm>
              <a:off x="2801417" y="2135048"/>
              <a:ext cx="3072810" cy="5820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rgbClr val="CC0099"/>
                  </a:solidFill>
                  <a:latin typeface="楷体" pitchFamily="49" charset="-122"/>
                  <a:ea typeface="楷体" pitchFamily="49" charset="-122"/>
                </a:rPr>
                <a:t>I</a:t>
              </a:r>
              <a:r>
                <a:rPr lang="en-US" altLang="zh-CN" sz="2400" baseline="-25000">
                  <a:solidFill>
                    <a:srgbClr val="CC0099"/>
                  </a:solidFill>
                  <a:latin typeface="楷体" pitchFamily="49" charset="-122"/>
                  <a:ea typeface="楷体" pitchFamily="49" charset="-122"/>
                </a:rPr>
                <a:t>5</a:t>
              </a:r>
              <a:r>
                <a:rPr lang="zh-CN" altLang="en-US" sz="2400">
                  <a:solidFill>
                    <a:srgbClr val="CC0099"/>
                  </a:solidFill>
                  <a:latin typeface="楷体" pitchFamily="49" charset="-122"/>
                  <a:ea typeface="楷体" pitchFamily="49" charset="-122"/>
                </a:rPr>
                <a:t>：</a:t>
              </a:r>
              <a:r>
                <a:rPr lang="zh-CN" altLang="en-US">
                  <a:solidFill>
                    <a:srgbClr val="CC0099"/>
                  </a:solidFill>
                  <a:latin typeface="楷体" pitchFamily="49" charset="-122"/>
                  <a:ea typeface="楷体" pitchFamily="49" charset="-122"/>
                  <a:sym typeface="Symbol" pitchFamily="18" charset="2"/>
                </a:rPr>
                <a:t></a:t>
              </a:r>
              <a:r>
                <a:rPr lang="en-US" altLang="zh-CN" sz="2400">
                  <a:solidFill>
                    <a:srgbClr val="CC0099"/>
                  </a:solidFill>
                  <a:latin typeface="楷体" pitchFamily="49" charset="-122"/>
                  <a:ea typeface="楷体" pitchFamily="49" charset="-122"/>
                </a:rPr>
                <a:t>P</a:t>
              </a:r>
              <a:r>
                <a:rPr lang="el-GR" altLang="zh-CN">
                  <a:solidFill>
                    <a:srgbClr val="CC0099"/>
                  </a:solidFill>
                  <a:latin typeface="楷体" pitchFamily="49" charset="-122"/>
                  <a:ea typeface="楷体" pitchFamily="49" charset="-122"/>
                </a:rPr>
                <a:t>∧</a:t>
              </a:r>
              <a:r>
                <a:rPr lang="en-US" altLang="zh-CN">
                  <a:solidFill>
                    <a:srgbClr val="CC0099"/>
                  </a:solidFill>
                  <a:latin typeface="楷体" pitchFamily="49" charset="-122"/>
                  <a:ea typeface="楷体" pitchFamily="49" charset="-122"/>
                </a:rPr>
                <a:t>(</a:t>
              </a:r>
              <a:r>
                <a:rPr lang="en-US" altLang="zh-CN" sz="2400">
                  <a:solidFill>
                    <a:srgbClr val="CC0099"/>
                  </a:solidFill>
                  <a:latin typeface="楷体" pitchFamily="49" charset="-122"/>
                  <a:ea typeface="楷体" pitchFamily="49" charset="-122"/>
                </a:rPr>
                <a:t>P</a:t>
              </a:r>
              <a:r>
                <a:rPr lang="el-GR" altLang="zh-CN">
                  <a:solidFill>
                    <a:srgbClr val="CC0099"/>
                  </a:solidFill>
                  <a:latin typeface="楷体" pitchFamily="49" charset="-122"/>
                  <a:ea typeface="楷体" pitchFamily="49" charset="-122"/>
                </a:rPr>
                <a:t>∨</a:t>
              </a:r>
              <a:r>
                <a:rPr lang="en-US" altLang="zh-CN" sz="2400">
                  <a:solidFill>
                    <a:srgbClr val="CC0099"/>
                  </a:solidFill>
                  <a:latin typeface="楷体" pitchFamily="49" charset="-122"/>
                  <a:ea typeface="楷体" pitchFamily="49" charset="-122"/>
                </a:rPr>
                <a:t>Q)</a:t>
              </a:r>
              <a:r>
                <a:rPr lang="en-US" altLang="zh-CN">
                  <a:solidFill>
                    <a:srgbClr val="CC0099"/>
                  </a:solidFill>
                  <a:latin typeface="楷体" pitchFamily="49" charset="-122"/>
                  <a:ea typeface="楷体" pitchFamily="49" charset="-122"/>
                  <a:sym typeface="Symbol" pitchFamily="18" charset="2"/>
                </a:rPr>
                <a:t></a:t>
              </a:r>
              <a:r>
                <a:rPr lang="en-US" altLang="zh-CN" sz="2400">
                  <a:solidFill>
                    <a:srgbClr val="CC0099"/>
                  </a:solidFill>
                  <a:latin typeface="楷体" pitchFamily="49" charset="-122"/>
                  <a:ea typeface="楷体" pitchFamily="49" charset="-122"/>
                </a:rPr>
                <a:t>Q</a:t>
              </a:r>
              <a:endParaRPr lang="zh-CN" altLang="en-US" sz="2400" dirty="0">
                <a:solidFill>
                  <a:srgbClr val="CC0099"/>
                </a:solidFill>
                <a:latin typeface="楷体" pitchFamily="49" charset="-122"/>
                <a:ea typeface="楷体" pitchFamily="49" charset="-122"/>
              </a:endParaRPr>
            </a:p>
          </p:txBody>
        </p:sp>
        <p:sp>
          <p:nvSpPr>
            <p:cNvPr id="10" name="右大括号 9">
              <a:extLst>
                <a:ext uri="{FF2B5EF4-FFF2-40B4-BE49-F238E27FC236}">
                  <a16:creationId xmlns:a16="http://schemas.microsoft.com/office/drawing/2014/main" id="{6C111A98-84CE-4540-979B-B288B19480D1}"/>
                </a:ext>
              </a:extLst>
            </p:cNvPr>
            <p:cNvSpPr/>
            <p:nvPr/>
          </p:nvSpPr>
          <p:spPr bwMode="auto">
            <a:xfrm>
              <a:off x="2392326" y="2137144"/>
              <a:ext cx="244548" cy="582084"/>
            </a:xfrm>
            <a:prstGeom prst="rightBrace">
              <a:avLst>
                <a:gd name="adj1" fmla="val 29106"/>
                <a:gd name="adj2" fmla="val 50000"/>
              </a:avLst>
            </a:prstGeom>
            <a:noFill/>
            <a:ln w="19050" cap="flat" cmpd="sng" algn="ctr">
              <a:solidFill>
                <a:srgbClr val="CC0099"/>
              </a:solidFill>
              <a:prstDash val="solid"/>
              <a:round/>
              <a:headEnd type="none" w="med" len="med"/>
              <a:tailEnd type="none" w="med" len="med"/>
            </a:ln>
            <a:effectLst/>
          </p:spPr>
          <p:txBody>
            <a:bodyPr vert="horz" wrap="none" lIns="0" tIns="0" rIns="0" bIns="0" numCol="1" rtlCol="0" anchor="t" anchorCtr="0" compatLnSpc="1">
              <a:prstTxWarp prst="textNoShape">
                <a:avLst/>
              </a:prstTxWarp>
              <a:spAutoFit/>
            </a:bodyPr>
            <a:lstStyle/>
            <a:p>
              <a:pPr marL="342900" marR="0" indent="-342900" algn="l" defTabSz="914400" rtl="0" eaLnBrk="1" fontAlgn="base" latinLnBrk="0" hangingPunct="1">
                <a:lnSpc>
                  <a:spcPct val="90000"/>
                </a:lnSpc>
                <a:spcBef>
                  <a:spcPct val="20000"/>
                </a:spcBef>
                <a:spcAft>
                  <a:spcPct val="0"/>
                </a:spcAft>
                <a:buClrTx/>
                <a:buSzTx/>
                <a:buFontTx/>
                <a:buNone/>
                <a:tabLst/>
              </a:pPr>
              <a:endParaRPr kumimoji="1" lang="zh-CN" altLang="en-US" sz="2400" b="0" i="0" u="none" strike="noStrike" cap="none" normalizeH="0" baseline="0">
                <a:ln>
                  <a:noFill/>
                </a:ln>
                <a:solidFill>
                  <a:schemeClr val="bg1"/>
                </a:solidFill>
                <a:effectLst/>
                <a:latin typeface="楷体_GB2312" pitchFamily="49" charset="-122"/>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linds(horizontal)">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基本的推理规则</a:t>
            </a:r>
          </a:p>
        </p:txBody>
      </p:sp>
      <p:sp>
        <p:nvSpPr>
          <p:cNvPr id="3" name="内容占位符 2"/>
          <p:cNvSpPr>
            <a:spLocks noGrp="1"/>
          </p:cNvSpPr>
          <p:nvPr>
            <p:ph idx="1"/>
          </p:nvPr>
        </p:nvSpPr>
        <p:spPr>
          <a:xfrm>
            <a:off x="467544" y="1340768"/>
            <a:ext cx="8208912" cy="4464496"/>
          </a:xfrm>
        </p:spPr>
        <p:txBody>
          <a:bodyPr/>
          <a:lstStyle/>
          <a:p>
            <a:pPr>
              <a:lnSpc>
                <a:spcPct val="120000"/>
              </a:lnSpc>
              <a:spcBef>
                <a:spcPts val="1200"/>
              </a:spcBef>
            </a:pPr>
            <a:r>
              <a:rPr lang="zh-CN" altLang="en-US" dirty="0"/>
              <a:t>所有定义和已知的永真式构成推理的基本规则，一共</a:t>
            </a:r>
            <a:r>
              <a:rPr lang="zh-CN" altLang="en-US" dirty="0">
                <a:solidFill>
                  <a:srgbClr val="FF0000"/>
                </a:solidFill>
              </a:rPr>
              <a:t>大约是</a:t>
            </a:r>
            <a:r>
              <a:rPr lang="en-US" altLang="zh-CN" dirty="0">
                <a:solidFill>
                  <a:srgbClr val="FF0000"/>
                </a:solidFill>
              </a:rPr>
              <a:t>24</a:t>
            </a:r>
            <a:r>
              <a:rPr lang="zh-CN" altLang="en-US" dirty="0">
                <a:solidFill>
                  <a:srgbClr val="FF0000"/>
                </a:solidFill>
              </a:rPr>
              <a:t>个基本规则</a:t>
            </a:r>
            <a:r>
              <a:rPr lang="zh-CN" altLang="en-US" dirty="0"/>
              <a:t>，著名的有：</a:t>
            </a:r>
            <a:endParaRPr lang="en-US" altLang="zh-CN" dirty="0"/>
          </a:p>
          <a:p>
            <a:pPr lvl="1">
              <a:lnSpc>
                <a:spcPct val="120000"/>
              </a:lnSpc>
              <a:spcBef>
                <a:spcPts val="1200"/>
              </a:spcBef>
            </a:pPr>
            <a:r>
              <a:rPr lang="zh-CN" altLang="en-US" dirty="0"/>
              <a:t>假言推理</a:t>
            </a:r>
            <a:endParaRPr lang="en-US" altLang="zh-CN" dirty="0"/>
          </a:p>
          <a:p>
            <a:pPr lvl="1">
              <a:lnSpc>
                <a:spcPct val="120000"/>
              </a:lnSpc>
              <a:spcBef>
                <a:spcPts val="1200"/>
              </a:spcBef>
            </a:pPr>
            <a:r>
              <a:rPr lang="zh-CN" altLang="en-US" dirty="0"/>
              <a:t>拒取式</a:t>
            </a:r>
            <a:endParaRPr lang="en-US" altLang="zh-CN" dirty="0"/>
          </a:p>
          <a:p>
            <a:pPr lvl="1">
              <a:lnSpc>
                <a:spcPct val="120000"/>
              </a:lnSpc>
              <a:spcBef>
                <a:spcPts val="1200"/>
              </a:spcBef>
            </a:pPr>
            <a:r>
              <a:rPr lang="zh-CN" altLang="en-US" dirty="0"/>
              <a:t>析取三段论</a:t>
            </a:r>
            <a:endParaRPr lang="en-US" altLang="zh-CN" dirty="0"/>
          </a:p>
          <a:p>
            <a:pPr lvl="1">
              <a:lnSpc>
                <a:spcPct val="120000"/>
              </a:lnSpc>
              <a:spcBef>
                <a:spcPts val="1200"/>
              </a:spcBef>
            </a:pPr>
            <a:r>
              <a:rPr lang="zh-CN" altLang="en-US" dirty="0"/>
              <a:t>前提三段论</a:t>
            </a:r>
            <a:endParaRPr lang="en-US" altLang="zh-CN" dirty="0"/>
          </a:p>
          <a:p>
            <a:pPr lvl="1">
              <a:lnSpc>
                <a:spcPct val="120000"/>
              </a:lnSpc>
              <a:spcBef>
                <a:spcPts val="1200"/>
              </a:spcBef>
            </a:pPr>
            <a:r>
              <a:rPr lang="en-US" altLang="zh-CN" dirty="0"/>
              <a:t>......</a:t>
            </a:r>
          </a:p>
          <a:p>
            <a:pPr>
              <a:lnSpc>
                <a:spcPct val="120000"/>
              </a:lnSpc>
              <a:spcBef>
                <a:spcPts val="1200"/>
              </a:spcBef>
            </a:pPr>
            <a:endParaRPr lang="zh-CN" altLang="en-US" dirty="0"/>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44</a:t>
            </a:fld>
            <a:endParaRPr lang="en-US" altLang="zh-CN" dirty="0"/>
          </a:p>
        </p:txBody>
      </p:sp>
      <p:pic>
        <p:nvPicPr>
          <p:cNvPr id="3074" name="Picture 2"/>
          <p:cNvPicPr>
            <a:picLocks noChangeAspect="1" noChangeArrowheads="1"/>
          </p:cNvPicPr>
          <p:nvPr/>
        </p:nvPicPr>
        <p:blipFill>
          <a:blip r:embed="rId2" cstate="print"/>
          <a:srcRect/>
          <a:stretch>
            <a:fillRect/>
          </a:stretch>
        </p:blipFill>
        <p:spPr bwMode="auto">
          <a:xfrm>
            <a:off x="5220072" y="3573016"/>
            <a:ext cx="2164457" cy="202162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常用的推理规则</a:t>
            </a:r>
          </a:p>
        </p:txBody>
      </p:sp>
      <p:sp>
        <p:nvSpPr>
          <p:cNvPr id="3" name="内容占位符 2"/>
          <p:cNvSpPr>
            <a:spLocks noGrp="1"/>
          </p:cNvSpPr>
          <p:nvPr>
            <p:ph idx="1"/>
          </p:nvPr>
        </p:nvSpPr>
        <p:spPr>
          <a:xfrm>
            <a:off x="395536" y="1412776"/>
            <a:ext cx="2952328" cy="4683224"/>
          </a:xfrm>
        </p:spPr>
        <p:txBody>
          <a:bodyPr/>
          <a:lstStyle/>
          <a:p>
            <a:pPr eaLnBrk="1" hangingPunct="1">
              <a:lnSpc>
                <a:spcPct val="80000"/>
              </a:lnSpc>
              <a:spcBef>
                <a:spcPts val="600"/>
              </a:spcBef>
            </a:pPr>
            <a:r>
              <a:rPr lang="zh-CN" altLang="en-US" dirty="0">
                <a:solidFill>
                  <a:srgbClr val="C00000"/>
                </a:solidFill>
              </a:rPr>
              <a:t>假言推理：</a:t>
            </a:r>
            <a:endParaRPr lang="en-US" altLang="zh-CN" dirty="0">
              <a:solidFill>
                <a:srgbClr val="C00000"/>
              </a:solidFill>
            </a:endParaRPr>
          </a:p>
          <a:p>
            <a:pPr eaLnBrk="1" hangingPunct="1">
              <a:lnSpc>
                <a:spcPct val="80000"/>
              </a:lnSpc>
              <a:spcBef>
                <a:spcPts val="600"/>
              </a:spcBef>
            </a:pPr>
            <a:endParaRPr lang="en-US" altLang="zh-CN" dirty="0">
              <a:solidFill>
                <a:srgbClr val="C00000"/>
              </a:solidFill>
            </a:endParaRPr>
          </a:p>
          <a:p>
            <a:pPr eaLnBrk="1" hangingPunct="1">
              <a:lnSpc>
                <a:spcPct val="80000"/>
              </a:lnSpc>
              <a:spcBef>
                <a:spcPts val="600"/>
              </a:spcBef>
            </a:pPr>
            <a:endParaRPr lang="en-US" altLang="zh-CN" dirty="0">
              <a:solidFill>
                <a:srgbClr val="C00000"/>
              </a:solidFill>
            </a:endParaRPr>
          </a:p>
          <a:p>
            <a:pPr eaLnBrk="1" hangingPunct="1">
              <a:lnSpc>
                <a:spcPct val="80000"/>
              </a:lnSpc>
              <a:spcBef>
                <a:spcPts val="600"/>
              </a:spcBef>
            </a:pPr>
            <a:endParaRPr lang="en-US" altLang="zh-CN" dirty="0">
              <a:solidFill>
                <a:srgbClr val="C00000"/>
              </a:solidFill>
            </a:endParaRPr>
          </a:p>
          <a:p>
            <a:pPr eaLnBrk="1" hangingPunct="1">
              <a:lnSpc>
                <a:spcPct val="80000"/>
              </a:lnSpc>
              <a:spcBef>
                <a:spcPts val="600"/>
              </a:spcBef>
            </a:pPr>
            <a:endParaRPr lang="en-US" altLang="zh-CN" dirty="0">
              <a:solidFill>
                <a:srgbClr val="C00000"/>
              </a:solidFill>
            </a:endParaRPr>
          </a:p>
          <a:p>
            <a:pPr eaLnBrk="1" hangingPunct="1">
              <a:lnSpc>
                <a:spcPct val="80000"/>
              </a:lnSpc>
              <a:spcBef>
                <a:spcPts val="600"/>
              </a:spcBef>
            </a:pPr>
            <a:r>
              <a:rPr lang="zh-CN" altLang="en-US" dirty="0">
                <a:solidFill>
                  <a:srgbClr val="C00000"/>
                </a:solidFill>
              </a:rPr>
              <a:t>析取三段论：</a:t>
            </a:r>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45</a:t>
            </a:fld>
            <a:endParaRPr lang="en-US" altLang="zh-CN" dirty="0"/>
          </a:p>
        </p:txBody>
      </p:sp>
      <p:grpSp>
        <p:nvGrpSpPr>
          <p:cNvPr id="8" name="组合 7"/>
          <p:cNvGrpSpPr/>
          <p:nvPr/>
        </p:nvGrpSpPr>
        <p:grpSpPr>
          <a:xfrm>
            <a:off x="827584" y="1910720"/>
            <a:ext cx="1980000" cy="1368152"/>
            <a:chOff x="4283968" y="2060848"/>
            <a:chExt cx="1980000" cy="1368152"/>
          </a:xfrm>
        </p:grpSpPr>
        <p:sp>
          <p:nvSpPr>
            <p:cNvPr id="5" name="矩形 4"/>
            <p:cNvSpPr/>
            <p:nvPr/>
          </p:nvSpPr>
          <p:spPr bwMode="auto">
            <a:xfrm>
              <a:off x="4283968" y="2060848"/>
              <a:ext cx="1944216" cy="1368152"/>
            </a:xfrm>
            <a:prstGeom prst="rect">
              <a:avLst/>
            </a:prstGeom>
            <a:noFill/>
            <a:ln w="9525" cap="flat" cmpd="sng" algn="ctr">
              <a:noFill/>
              <a:prstDash val="solid"/>
              <a:round/>
              <a:headEnd type="none" w="med" len="med"/>
              <a:tailEnd type="triangle" w="med" len="med"/>
            </a:ln>
            <a:effectLst/>
          </p:spPr>
          <p:txBody>
            <a:bodyPr vert="horz" wrap="none" lIns="72000" tIns="0" rIns="72000" bIns="0" numCol="1" rtlCol="0" anchor="ctr" anchorCtr="0" compatLnSpc="1">
              <a:prstTxWarp prst="textNoShape">
                <a:avLst/>
              </a:prstTxWarp>
              <a:noAutofit/>
            </a:bodyPr>
            <a:lstStyle/>
            <a:p>
              <a:pPr marL="342900" lvl="1" indent="-342900">
                <a:lnSpc>
                  <a:spcPct val="110000"/>
                </a:lnSpc>
                <a:spcBef>
                  <a:spcPts val="0"/>
                </a:spcBef>
                <a:spcAft>
                  <a:spcPts val="500"/>
                </a:spcAft>
              </a:pPr>
              <a:r>
                <a:rPr lang="en-US" altLang="zh-CN" dirty="0">
                  <a:solidFill>
                    <a:srgbClr val="0033CC"/>
                  </a:solidFill>
                  <a:latin typeface="楷体" pitchFamily="49" charset="-122"/>
                  <a:ea typeface="楷体" pitchFamily="49" charset="-122"/>
                  <a:sym typeface="Symbol" pitchFamily="18" charset="2"/>
                </a:rPr>
                <a:t>PQ</a:t>
              </a:r>
            </a:p>
            <a:p>
              <a:pPr marL="342900" lvl="1" indent="-342900">
                <a:lnSpc>
                  <a:spcPct val="110000"/>
                </a:lnSpc>
                <a:spcBef>
                  <a:spcPts val="0"/>
                </a:spcBef>
                <a:spcAft>
                  <a:spcPts val="500"/>
                </a:spcAft>
              </a:pPr>
              <a:r>
                <a:rPr lang="en-US" altLang="zh-CN" dirty="0">
                  <a:solidFill>
                    <a:srgbClr val="0033CC"/>
                  </a:solidFill>
                  <a:latin typeface="楷体" pitchFamily="49" charset="-122"/>
                  <a:ea typeface="楷体" pitchFamily="49" charset="-122"/>
                  <a:sym typeface="Symbol" pitchFamily="18" charset="2"/>
                </a:rPr>
                <a:t>P</a:t>
              </a:r>
            </a:p>
            <a:p>
              <a:pPr marL="342900" lvl="1" indent="-342900">
                <a:lnSpc>
                  <a:spcPct val="110000"/>
                </a:lnSpc>
                <a:spcBef>
                  <a:spcPts val="0"/>
                </a:spcBef>
                <a:spcAft>
                  <a:spcPts val="500"/>
                </a:spcAft>
              </a:pPr>
              <a:r>
                <a:rPr lang="en-US" altLang="zh-CN" dirty="0">
                  <a:solidFill>
                    <a:srgbClr val="0033CC"/>
                  </a:solidFill>
                  <a:latin typeface="楷体" pitchFamily="49" charset="-122"/>
                  <a:ea typeface="楷体" pitchFamily="49" charset="-122"/>
                  <a:sym typeface="Symbol" pitchFamily="18" charset="2"/>
                </a:rPr>
                <a:t>Therefore</a:t>
              </a:r>
              <a:r>
                <a:rPr lang="zh-CN" altLang="en-US" dirty="0">
                  <a:solidFill>
                    <a:srgbClr val="0033CC"/>
                  </a:solidFill>
                  <a:latin typeface="楷体" pitchFamily="49" charset="-122"/>
                  <a:ea typeface="楷体" pitchFamily="49" charset="-122"/>
                  <a:sym typeface="Symbol" pitchFamily="18" charset="2"/>
                </a:rPr>
                <a:t>，</a:t>
              </a:r>
              <a:r>
                <a:rPr lang="en-US" altLang="zh-CN" dirty="0">
                  <a:solidFill>
                    <a:srgbClr val="0033CC"/>
                  </a:solidFill>
                  <a:latin typeface="楷体" pitchFamily="49" charset="-122"/>
                  <a:ea typeface="楷体" pitchFamily="49" charset="-122"/>
                  <a:sym typeface="Symbol" pitchFamily="18" charset="2"/>
                </a:rPr>
                <a:t>Q</a:t>
              </a:r>
              <a:endParaRPr kumimoji="1" lang="zh-CN" altLang="en-US" sz="2400" b="0" i="0" u="none" strike="noStrike" cap="none" normalizeH="0" baseline="0" dirty="0">
                <a:ln>
                  <a:noFill/>
                </a:ln>
                <a:solidFill>
                  <a:srgbClr val="0033CC"/>
                </a:solidFill>
                <a:effectLst/>
                <a:latin typeface="楷体" pitchFamily="49" charset="-122"/>
                <a:ea typeface="楷体" pitchFamily="49" charset="-122"/>
              </a:endParaRPr>
            </a:p>
          </p:txBody>
        </p:sp>
        <p:cxnSp>
          <p:nvCxnSpPr>
            <p:cNvPr id="7" name="直接连接符 6"/>
            <p:cNvCxnSpPr/>
            <p:nvPr/>
          </p:nvCxnSpPr>
          <p:spPr bwMode="auto">
            <a:xfrm>
              <a:off x="4283968" y="2956008"/>
              <a:ext cx="1980000" cy="0"/>
            </a:xfrm>
            <a:prstGeom prst="line">
              <a:avLst/>
            </a:prstGeom>
            <a:noFill/>
            <a:ln w="28575" cap="flat" cmpd="sng" algn="ctr">
              <a:solidFill>
                <a:srgbClr val="0033CC"/>
              </a:solidFill>
              <a:prstDash val="solid"/>
              <a:round/>
              <a:headEnd type="none" w="med" len="med"/>
              <a:tailEnd type="none" w="med" len="med"/>
            </a:ln>
            <a:effectLst/>
          </p:spPr>
        </p:cxnSp>
      </p:grpSp>
      <p:sp>
        <p:nvSpPr>
          <p:cNvPr id="9" name="矩形 8"/>
          <p:cNvSpPr/>
          <p:nvPr/>
        </p:nvSpPr>
        <p:spPr bwMode="auto">
          <a:xfrm>
            <a:off x="3923928" y="2054736"/>
            <a:ext cx="2016224" cy="504056"/>
          </a:xfrm>
          <a:prstGeom prst="rect">
            <a:avLst/>
          </a:prstGeom>
          <a:noFill/>
          <a:ln w="9525" cap="flat" cmpd="sng" algn="ctr">
            <a:noFill/>
            <a:prstDash val="solid"/>
            <a:round/>
            <a:headEnd type="none" w="med" len="med"/>
            <a:tailEnd type="triangle" w="med" len="med"/>
          </a:ln>
          <a:effectLst/>
        </p:spPr>
        <p:txBody>
          <a:bodyPr vert="horz" wrap="none" lIns="72000" tIns="0" rIns="72000" bIns="0" numCol="1" rtlCol="0" anchor="ctr" anchorCtr="0" compatLnSpc="1">
            <a:prstTxWarp prst="textNoShape">
              <a:avLst/>
            </a:prstTxWarp>
            <a:noAutofit/>
          </a:bodyPr>
          <a:lstStyle/>
          <a:p>
            <a:pPr marL="342900" lvl="1" indent="-342900">
              <a:lnSpc>
                <a:spcPct val="110000"/>
              </a:lnSpc>
              <a:spcBef>
                <a:spcPts val="0"/>
              </a:spcBef>
              <a:spcAft>
                <a:spcPts val="500"/>
              </a:spcAft>
            </a:pPr>
            <a:r>
              <a:rPr lang="en-US" altLang="zh-CN" dirty="0">
                <a:solidFill>
                  <a:srgbClr val="0033CC"/>
                </a:solidFill>
                <a:latin typeface="楷体" pitchFamily="49" charset="-122"/>
                <a:ea typeface="楷体" pitchFamily="49" charset="-122"/>
              </a:rPr>
              <a:t>P</a:t>
            </a:r>
            <a:r>
              <a:rPr lang="el-GR" altLang="zh-CN" dirty="0">
                <a:solidFill>
                  <a:srgbClr val="0033CC"/>
                </a:solidFill>
                <a:latin typeface="楷体" pitchFamily="49" charset="-122"/>
                <a:ea typeface="楷体" pitchFamily="49" charset="-122"/>
              </a:rPr>
              <a:t>∧</a:t>
            </a:r>
            <a:r>
              <a:rPr lang="en-US" altLang="zh-CN" dirty="0">
                <a:solidFill>
                  <a:srgbClr val="0033CC"/>
                </a:solidFill>
                <a:latin typeface="楷体" pitchFamily="49" charset="-122"/>
                <a:ea typeface="楷体" pitchFamily="49" charset="-122"/>
              </a:rPr>
              <a:t>(P</a:t>
            </a:r>
            <a:r>
              <a:rPr lang="en-US" altLang="zh-CN" dirty="0">
                <a:solidFill>
                  <a:srgbClr val="0033CC"/>
                </a:solidFill>
                <a:latin typeface="楷体" pitchFamily="49" charset="-122"/>
                <a:ea typeface="楷体" pitchFamily="49" charset="-122"/>
                <a:sym typeface="Symbol" pitchFamily="18" charset="2"/>
              </a:rPr>
              <a:t></a:t>
            </a:r>
            <a:r>
              <a:rPr lang="en-US" altLang="zh-CN" dirty="0">
                <a:solidFill>
                  <a:srgbClr val="0033CC"/>
                </a:solidFill>
                <a:latin typeface="楷体" pitchFamily="49" charset="-122"/>
                <a:ea typeface="楷体" pitchFamily="49" charset="-122"/>
              </a:rPr>
              <a:t>Q)</a:t>
            </a:r>
            <a:r>
              <a:rPr lang="en-US" altLang="zh-CN" dirty="0">
                <a:solidFill>
                  <a:srgbClr val="0033CC"/>
                </a:solidFill>
                <a:latin typeface="楷体" pitchFamily="49" charset="-122"/>
                <a:ea typeface="楷体" pitchFamily="49" charset="-122"/>
                <a:sym typeface="Symbol" pitchFamily="18" charset="2"/>
              </a:rPr>
              <a:t></a:t>
            </a:r>
            <a:r>
              <a:rPr lang="en-US" altLang="zh-CN" dirty="0">
                <a:solidFill>
                  <a:srgbClr val="0033CC"/>
                </a:solidFill>
                <a:latin typeface="楷体" pitchFamily="49" charset="-122"/>
                <a:ea typeface="楷体" pitchFamily="49" charset="-122"/>
              </a:rPr>
              <a:t>Q</a:t>
            </a:r>
            <a:endParaRPr kumimoji="1" lang="zh-CN" altLang="en-US" sz="2400" b="0" i="0" u="none" strike="noStrike" cap="none" normalizeH="0" baseline="0" dirty="0">
              <a:ln>
                <a:noFill/>
              </a:ln>
              <a:solidFill>
                <a:srgbClr val="0033CC"/>
              </a:solidFill>
              <a:effectLst/>
              <a:latin typeface="楷体" pitchFamily="49" charset="-122"/>
              <a:ea typeface="楷体" pitchFamily="49" charset="-122"/>
            </a:endParaRPr>
          </a:p>
        </p:txBody>
      </p:sp>
      <p:grpSp>
        <p:nvGrpSpPr>
          <p:cNvPr id="10" name="组合 9"/>
          <p:cNvGrpSpPr/>
          <p:nvPr/>
        </p:nvGrpSpPr>
        <p:grpSpPr>
          <a:xfrm>
            <a:off x="831776" y="4149080"/>
            <a:ext cx="1980000" cy="1368152"/>
            <a:chOff x="4257680" y="2060848"/>
            <a:chExt cx="1980000" cy="1368152"/>
          </a:xfrm>
        </p:grpSpPr>
        <p:sp>
          <p:nvSpPr>
            <p:cNvPr id="11" name="矩形 10"/>
            <p:cNvSpPr/>
            <p:nvPr/>
          </p:nvSpPr>
          <p:spPr bwMode="auto">
            <a:xfrm>
              <a:off x="4283968" y="2060848"/>
              <a:ext cx="1944216" cy="1368152"/>
            </a:xfrm>
            <a:prstGeom prst="rect">
              <a:avLst/>
            </a:prstGeom>
            <a:noFill/>
            <a:ln w="9525" cap="flat" cmpd="sng" algn="ctr">
              <a:noFill/>
              <a:prstDash val="solid"/>
              <a:round/>
              <a:headEnd type="none" w="med" len="med"/>
              <a:tailEnd type="triangle" w="med" len="med"/>
            </a:ln>
            <a:effectLst/>
          </p:spPr>
          <p:txBody>
            <a:bodyPr vert="horz" wrap="none" lIns="72000" tIns="0" rIns="72000" bIns="0" numCol="1" rtlCol="0" anchor="ctr" anchorCtr="0" compatLnSpc="1">
              <a:prstTxWarp prst="textNoShape">
                <a:avLst/>
              </a:prstTxWarp>
              <a:noAutofit/>
            </a:bodyPr>
            <a:lstStyle/>
            <a:p>
              <a:pPr marL="342900" lvl="1" indent="-342900">
                <a:lnSpc>
                  <a:spcPct val="110000"/>
                </a:lnSpc>
                <a:spcBef>
                  <a:spcPts val="0"/>
                </a:spcBef>
                <a:spcAft>
                  <a:spcPts val="500"/>
                </a:spcAft>
              </a:pPr>
              <a:r>
                <a:rPr lang="en-US" altLang="zh-CN" dirty="0">
                  <a:solidFill>
                    <a:srgbClr val="0033CC"/>
                  </a:solidFill>
                  <a:latin typeface="楷体" pitchFamily="49" charset="-122"/>
                  <a:ea typeface="楷体" pitchFamily="49" charset="-122"/>
                  <a:sym typeface="Symbol" pitchFamily="18" charset="2"/>
                </a:rPr>
                <a:t>P</a:t>
              </a:r>
              <a:r>
                <a:rPr lang="el-GR" altLang="zh-CN" dirty="0">
                  <a:solidFill>
                    <a:srgbClr val="0033CC"/>
                  </a:solidFill>
                  <a:latin typeface="楷体" pitchFamily="49" charset="-122"/>
                  <a:ea typeface="楷体" pitchFamily="49" charset="-122"/>
                </a:rPr>
                <a:t>∨</a:t>
              </a:r>
              <a:r>
                <a:rPr lang="en-US" altLang="zh-CN" dirty="0">
                  <a:solidFill>
                    <a:srgbClr val="0033CC"/>
                  </a:solidFill>
                  <a:latin typeface="楷体" pitchFamily="49" charset="-122"/>
                  <a:ea typeface="楷体" pitchFamily="49" charset="-122"/>
                  <a:sym typeface="Symbol" pitchFamily="18" charset="2"/>
                </a:rPr>
                <a:t>Q</a:t>
              </a:r>
            </a:p>
            <a:p>
              <a:pPr marL="342900" lvl="1" indent="-342900">
                <a:lnSpc>
                  <a:spcPct val="110000"/>
                </a:lnSpc>
                <a:spcBef>
                  <a:spcPts val="0"/>
                </a:spcBef>
                <a:spcAft>
                  <a:spcPts val="500"/>
                </a:spcAft>
              </a:pPr>
              <a:r>
                <a:rPr lang="en-US" altLang="zh-CN" dirty="0">
                  <a:solidFill>
                    <a:srgbClr val="0033CC"/>
                  </a:solidFill>
                  <a:latin typeface="Comic Sans MS" pitchFamily="66" charset="0"/>
                  <a:ea typeface="楷体" pitchFamily="49" charset="-122"/>
                  <a:sym typeface="Symbol" pitchFamily="18" charset="2"/>
                </a:rPr>
                <a:t>~</a:t>
              </a:r>
              <a:r>
                <a:rPr lang="en-US" altLang="zh-CN" dirty="0">
                  <a:solidFill>
                    <a:srgbClr val="0033CC"/>
                  </a:solidFill>
                  <a:latin typeface="楷体" pitchFamily="49" charset="-122"/>
                  <a:ea typeface="楷体" pitchFamily="49" charset="-122"/>
                  <a:sym typeface="Symbol" pitchFamily="18" charset="2"/>
                </a:rPr>
                <a:t>P</a:t>
              </a:r>
            </a:p>
            <a:p>
              <a:pPr marL="342900" lvl="1" indent="-342900">
                <a:lnSpc>
                  <a:spcPct val="110000"/>
                </a:lnSpc>
                <a:spcBef>
                  <a:spcPts val="0"/>
                </a:spcBef>
                <a:spcAft>
                  <a:spcPts val="500"/>
                </a:spcAft>
              </a:pPr>
              <a:r>
                <a:rPr lang="en-US" altLang="zh-CN" dirty="0">
                  <a:solidFill>
                    <a:srgbClr val="0033CC"/>
                  </a:solidFill>
                  <a:latin typeface="楷体" pitchFamily="49" charset="-122"/>
                  <a:ea typeface="楷体" pitchFamily="49" charset="-122"/>
                  <a:sym typeface="Symbol" pitchFamily="18" charset="2"/>
                </a:rPr>
                <a:t>Therefore</a:t>
              </a:r>
              <a:r>
                <a:rPr lang="zh-CN" altLang="en-US" dirty="0">
                  <a:solidFill>
                    <a:srgbClr val="0033CC"/>
                  </a:solidFill>
                  <a:latin typeface="楷体" pitchFamily="49" charset="-122"/>
                  <a:ea typeface="楷体" pitchFamily="49" charset="-122"/>
                  <a:sym typeface="Symbol" pitchFamily="18" charset="2"/>
                </a:rPr>
                <a:t>，</a:t>
              </a:r>
              <a:r>
                <a:rPr lang="en-US" altLang="zh-CN" dirty="0">
                  <a:solidFill>
                    <a:srgbClr val="0033CC"/>
                  </a:solidFill>
                  <a:latin typeface="楷体" pitchFamily="49" charset="-122"/>
                  <a:ea typeface="楷体" pitchFamily="49" charset="-122"/>
                  <a:sym typeface="Symbol" pitchFamily="18" charset="2"/>
                </a:rPr>
                <a:t>Q</a:t>
              </a:r>
              <a:endParaRPr kumimoji="1" lang="zh-CN" altLang="en-US" sz="2400" b="0" i="0" u="none" strike="noStrike" cap="none" normalizeH="0" baseline="0" dirty="0">
                <a:ln>
                  <a:noFill/>
                </a:ln>
                <a:solidFill>
                  <a:srgbClr val="0033CC"/>
                </a:solidFill>
                <a:effectLst/>
                <a:latin typeface="楷体" pitchFamily="49" charset="-122"/>
                <a:ea typeface="楷体" pitchFamily="49" charset="-122"/>
              </a:endParaRPr>
            </a:p>
          </p:txBody>
        </p:sp>
        <p:cxnSp>
          <p:nvCxnSpPr>
            <p:cNvPr id="12" name="直接连接符 11"/>
            <p:cNvCxnSpPr/>
            <p:nvPr/>
          </p:nvCxnSpPr>
          <p:spPr bwMode="auto">
            <a:xfrm>
              <a:off x="4257680" y="2956008"/>
              <a:ext cx="1980000" cy="0"/>
            </a:xfrm>
            <a:prstGeom prst="line">
              <a:avLst/>
            </a:prstGeom>
            <a:noFill/>
            <a:ln w="28575" cap="flat" cmpd="sng" algn="ctr">
              <a:solidFill>
                <a:srgbClr val="0033CC"/>
              </a:solidFill>
              <a:prstDash val="solid"/>
              <a:round/>
              <a:headEnd type="none" w="med" len="med"/>
              <a:tailEnd type="none" w="med" len="med"/>
            </a:ln>
            <a:effectLst/>
          </p:spPr>
        </p:cxnSp>
      </p:grpSp>
      <p:sp>
        <p:nvSpPr>
          <p:cNvPr id="13" name="矩形 12"/>
          <p:cNvSpPr/>
          <p:nvPr/>
        </p:nvSpPr>
        <p:spPr bwMode="auto">
          <a:xfrm>
            <a:off x="3923928" y="4221088"/>
            <a:ext cx="2232248" cy="504056"/>
          </a:xfrm>
          <a:prstGeom prst="rect">
            <a:avLst/>
          </a:prstGeom>
          <a:noFill/>
          <a:ln w="9525" cap="flat" cmpd="sng" algn="ctr">
            <a:noFill/>
            <a:prstDash val="solid"/>
            <a:round/>
            <a:headEnd type="none" w="med" len="med"/>
            <a:tailEnd type="triangle" w="med" len="med"/>
          </a:ln>
          <a:effectLst/>
        </p:spPr>
        <p:txBody>
          <a:bodyPr vert="horz" wrap="none" lIns="72000" tIns="0" rIns="72000" bIns="0" numCol="1" rtlCol="0" anchor="ctr" anchorCtr="0" compatLnSpc="1">
            <a:prstTxWarp prst="textNoShape">
              <a:avLst/>
            </a:prstTxWarp>
            <a:noAutofit/>
          </a:bodyPr>
          <a:lstStyle/>
          <a:p>
            <a:pPr marL="342900" lvl="1" indent="-342900">
              <a:lnSpc>
                <a:spcPct val="110000"/>
              </a:lnSpc>
              <a:spcBef>
                <a:spcPts val="0"/>
              </a:spcBef>
              <a:spcAft>
                <a:spcPts val="500"/>
              </a:spcAft>
            </a:pPr>
            <a:r>
              <a:rPr lang="en-US" altLang="zh-CN" dirty="0">
                <a:solidFill>
                  <a:srgbClr val="0033CC"/>
                </a:solidFill>
                <a:latin typeface="Comic Sans MS" pitchFamily="66" charset="0"/>
                <a:ea typeface="楷体" pitchFamily="49" charset="-122"/>
              </a:rPr>
              <a:t>~</a:t>
            </a:r>
            <a:r>
              <a:rPr lang="en-US" altLang="zh-CN" dirty="0">
                <a:solidFill>
                  <a:srgbClr val="0033CC"/>
                </a:solidFill>
                <a:latin typeface="楷体" pitchFamily="49" charset="-122"/>
                <a:ea typeface="楷体" pitchFamily="49" charset="-122"/>
              </a:rPr>
              <a:t>P</a:t>
            </a:r>
            <a:r>
              <a:rPr lang="el-GR" altLang="zh-CN" dirty="0">
                <a:solidFill>
                  <a:srgbClr val="0033CC"/>
                </a:solidFill>
                <a:latin typeface="楷体" pitchFamily="49" charset="-122"/>
                <a:ea typeface="楷体" pitchFamily="49" charset="-122"/>
              </a:rPr>
              <a:t>∧</a:t>
            </a:r>
            <a:r>
              <a:rPr lang="en-US" altLang="zh-CN" dirty="0">
                <a:solidFill>
                  <a:srgbClr val="0033CC"/>
                </a:solidFill>
                <a:latin typeface="楷体" pitchFamily="49" charset="-122"/>
                <a:ea typeface="楷体" pitchFamily="49" charset="-122"/>
              </a:rPr>
              <a:t>(P</a:t>
            </a:r>
            <a:r>
              <a:rPr lang="el-GR" altLang="zh-CN" dirty="0">
                <a:solidFill>
                  <a:srgbClr val="0033CC"/>
                </a:solidFill>
                <a:latin typeface="楷体" pitchFamily="49" charset="-122"/>
                <a:ea typeface="楷体" pitchFamily="49" charset="-122"/>
              </a:rPr>
              <a:t>∨</a:t>
            </a:r>
            <a:r>
              <a:rPr lang="en-US" altLang="zh-CN" dirty="0">
                <a:solidFill>
                  <a:srgbClr val="0033CC"/>
                </a:solidFill>
                <a:latin typeface="楷体" pitchFamily="49" charset="-122"/>
                <a:ea typeface="楷体" pitchFamily="49" charset="-122"/>
              </a:rPr>
              <a:t>Q)</a:t>
            </a:r>
            <a:r>
              <a:rPr lang="en-US" altLang="zh-CN" dirty="0">
                <a:solidFill>
                  <a:srgbClr val="0033CC"/>
                </a:solidFill>
                <a:latin typeface="楷体" pitchFamily="49" charset="-122"/>
                <a:ea typeface="楷体" pitchFamily="49" charset="-122"/>
                <a:sym typeface="Symbol" pitchFamily="18" charset="2"/>
              </a:rPr>
              <a:t></a:t>
            </a:r>
            <a:r>
              <a:rPr lang="en-US" altLang="zh-CN" dirty="0">
                <a:solidFill>
                  <a:srgbClr val="0033CC"/>
                </a:solidFill>
                <a:latin typeface="楷体" pitchFamily="49" charset="-122"/>
                <a:ea typeface="楷体" pitchFamily="49" charset="-122"/>
              </a:rPr>
              <a:t>Q</a:t>
            </a:r>
            <a:endParaRPr kumimoji="1" lang="zh-CN" altLang="en-US" sz="2400" b="0" i="0" u="none" strike="noStrike" cap="none" normalizeH="0" baseline="0" dirty="0">
              <a:ln>
                <a:noFill/>
              </a:ln>
              <a:solidFill>
                <a:srgbClr val="0033CC"/>
              </a:solidFill>
              <a:effectLst/>
              <a:latin typeface="楷体" pitchFamily="49" charset="-122"/>
              <a:ea typeface="楷体" pitchFamily="49" charset="-122"/>
            </a:endParaRPr>
          </a:p>
        </p:txBody>
      </p:sp>
      <p:sp>
        <p:nvSpPr>
          <p:cNvPr id="14" name="矩形 13"/>
          <p:cNvSpPr/>
          <p:nvPr/>
        </p:nvSpPr>
        <p:spPr bwMode="auto">
          <a:xfrm>
            <a:off x="3923928" y="2630800"/>
            <a:ext cx="2016224" cy="504056"/>
          </a:xfrm>
          <a:prstGeom prst="rect">
            <a:avLst/>
          </a:prstGeom>
          <a:noFill/>
          <a:ln w="9525" cap="flat" cmpd="sng" algn="ctr">
            <a:noFill/>
            <a:prstDash val="solid"/>
            <a:round/>
            <a:headEnd type="none" w="med" len="med"/>
            <a:tailEnd type="triangle" w="med" len="med"/>
          </a:ln>
          <a:effectLst/>
        </p:spPr>
        <p:txBody>
          <a:bodyPr vert="horz" wrap="none" lIns="72000" tIns="0" rIns="72000" bIns="0" numCol="1" rtlCol="0" anchor="ctr" anchorCtr="0" compatLnSpc="1">
            <a:prstTxWarp prst="textNoShape">
              <a:avLst/>
            </a:prstTxWarp>
            <a:noAutofit/>
          </a:bodyPr>
          <a:lstStyle/>
          <a:p>
            <a:pPr marL="342900" lvl="1" indent="-342900">
              <a:lnSpc>
                <a:spcPct val="110000"/>
              </a:lnSpc>
              <a:spcBef>
                <a:spcPts val="0"/>
              </a:spcBef>
              <a:spcAft>
                <a:spcPts val="500"/>
              </a:spcAft>
            </a:pPr>
            <a:r>
              <a:rPr lang="en-US" altLang="zh-CN" dirty="0">
                <a:solidFill>
                  <a:srgbClr val="0033CC"/>
                </a:solidFill>
                <a:latin typeface="楷体" pitchFamily="49" charset="-122"/>
                <a:ea typeface="楷体" pitchFamily="49" charset="-122"/>
              </a:rPr>
              <a:t>P</a:t>
            </a:r>
            <a:r>
              <a:rPr lang="zh-CN" altLang="en-US" dirty="0">
                <a:solidFill>
                  <a:srgbClr val="0033CC"/>
                </a:solidFill>
                <a:latin typeface="楷体" pitchFamily="49" charset="-122"/>
                <a:ea typeface="楷体" pitchFamily="49" charset="-122"/>
              </a:rPr>
              <a:t>，</a:t>
            </a:r>
            <a:r>
              <a:rPr lang="en-US" altLang="zh-CN" dirty="0">
                <a:solidFill>
                  <a:srgbClr val="0033CC"/>
                </a:solidFill>
                <a:latin typeface="楷体" pitchFamily="49" charset="-122"/>
                <a:ea typeface="楷体" pitchFamily="49" charset="-122"/>
              </a:rPr>
              <a:t>(P</a:t>
            </a:r>
            <a:r>
              <a:rPr lang="en-US" altLang="zh-CN" dirty="0">
                <a:solidFill>
                  <a:srgbClr val="0033CC"/>
                </a:solidFill>
                <a:latin typeface="楷体" pitchFamily="49" charset="-122"/>
                <a:ea typeface="楷体" pitchFamily="49" charset="-122"/>
                <a:sym typeface="Symbol" pitchFamily="18" charset="2"/>
              </a:rPr>
              <a:t></a:t>
            </a:r>
            <a:r>
              <a:rPr lang="en-US" altLang="zh-CN" dirty="0">
                <a:solidFill>
                  <a:srgbClr val="0033CC"/>
                </a:solidFill>
                <a:latin typeface="楷体" pitchFamily="49" charset="-122"/>
                <a:ea typeface="楷体" pitchFamily="49" charset="-122"/>
              </a:rPr>
              <a:t>Q)</a:t>
            </a:r>
            <a:r>
              <a:rPr lang="en-US" altLang="zh-CN" dirty="0">
                <a:solidFill>
                  <a:srgbClr val="0033CC"/>
                </a:solidFill>
                <a:latin typeface="楷体" pitchFamily="49" charset="-122"/>
                <a:ea typeface="楷体" pitchFamily="49" charset="-122"/>
                <a:sym typeface="Symbol" pitchFamily="18" charset="2"/>
              </a:rPr>
              <a:t></a:t>
            </a:r>
            <a:r>
              <a:rPr lang="en-US" altLang="zh-CN" dirty="0">
                <a:solidFill>
                  <a:srgbClr val="0033CC"/>
                </a:solidFill>
                <a:latin typeface="楷体" pitchFamily="49" charset="-122"/>
                <a:ea typeface="楷体" pitchFamily="49" charset="-122"/>
              </a:rPr>
              <a:t>Q</a:t>
            </a:r>
            <a:endParaRPr kumimoji="1" lang="zh-CN" altLang="en-US" sz="2400" b="0" i="0" u="none" strike="noStrike" cap="none" normalizeH="0" baseline="0" dirty="0">
              <a:ln>
                <a:noFill/>
              </a:ln>
              <a:solidFill>
                <a:srgbClr val="0033CC"/>
              </a:solidFill>
              <a:effectLst/>
              <a:latin typeface="楷体" pitchFamily="49" charset="-122"/>
              <a:ea typeface="楷体" pitchFamily="49" charset="-122"/>
            </a:endParaRPr>
          </a:p>
        </p:txBody>
      </p:sp>
      <p:sp>
        <p:nvSpPr>
          <p:cNvPr id="15" name="矩形 14"/>
          <p:cNvSpPr/>
          <p:nvPr/>
        </p:nvSpPr>
        <p:spPr bwMode="auto">
          <a:xfrm>
            <a:off x="3923928" y="4797152"/>
            <a:ext cx="2232248" cy="504056"/>
          </a:xfrm>
          <a:prstGeom prst="rect">
            <a:avLst/>
          </a:prstGeom>
          <a:noFill/>
          <a:ln w="9525" cap="flat" cmpd="sng" algn="ctr">
            <a:noFill/>
            <a:prstDash val="solid"/>
            <a:round/>
            <a:headEnd type="none" w="med" len="med"/>
            <a:tailEnd type="triangle" w="med" len="med"/>
          </a:ln>
          <a:effectLst/>
        </p:spPr>
        <p:txBody>
          <a:bodyPr vert="horz" wrap="none" lIns="72000" tIns="0" rIns="72000" bIns="0" numCol="1" rtlCol="0" anchor="ctr" anchorCtr="0" compatLnSpc="1">
            <a:prstTxWarp prst="textNoShape">
              <a:avLst/>
            </a:prstTxWarp>
            <a:noAutofit/>
          </a:bodyPr>
          <a:lstStyle/>
          <a:p>
            <a:pPr marL="342900" lvl="1" indent="-342900">
              <a:lnSpc>
                <a:spcPct val="110000"/>
              </a:lnSpc>
              <a:spcBef>
                <a:spcPts val="0"/>
              </a:spcBef>
              <a:spcAft>
                <a:spcPts val="500"/>
              </a:spcAft>
            </a:pPr>
            <a:r>
              <a:rPr lang="en-US" altLang="zh-CN" dirty="0">
                <a:solidFill>
                  <a:srgbClr val="0033CC"/>
                </a:solidFill>
                <a:latin typeface="Comic Sans MS" pitchFamily="66" charset="0"/>
                <a:ea typeface="楷体" pitchFamily="49" charset="-122"/>
              </a:rPr>
              <a:t>~</a:t>
            </a:r>
            <a:r>
              <a:rPr lang="en-US" altLang="zh-CN" dirty="0">
                <a:solidFill>
                  <a:srgbClr val="0033CC"/>
                </a:solidFill>
                <a:latin typeface="楷体" pitchFamily="49" charset="-122"/>
                <a:ea typeface="楷体" pitchFamily="49" charset="-122"/>
              </a:rPr>
              <a:t>P</a:t>
            </a:r>
            <a:r>
              <a:rPr lang="zh-CN" altLang="en-US" dirty="0">
                <a:solidFill>
                  <a:srgbClr val="0033CC"/>
                </a:solidFill>
                <a:latin typeface="楷体" pitchFamily="49" charset="-122"/>
                <a:ea typeface="楷体" pitchFamily="49" charset="-122"/>
              </a:rPr>
              <a:t>，</a:t>
            </a:r>
            <a:r>
              <a:rPr lang="en-US" altLang="zh-CN" dirty="0">
                <a:solidFill>
                  <a:srgbClr val="0033CC"/>
                </a:solidFill>
                <a:latin typeface="楷体" pitchFamily="49" charset="-122"/>
                <a:ea typeface="楷体" pitchFamily="49" charset="-122"/>
              </a:rPr>
              <a:t>(P</a:t>
            </a:r>
            <a:r>
              <a:rPr lang="el-GR" altLang="zh-CN" dirty="0">
                <a:solidFill>
                  <a:srgbClr val="0033CC"/>
                </a:solidFill>
                <a:latin typeface="楷体" pitchFamily="49" charset="-122"/>
                <a:ea typeface="楷体" pitchFamily="49" charset="-122"/>
              </a:rPr>
              <a:t>∨</a:t>
            </a:r>
            <a:r>
              <a:rPr lang="en-US" altLang="zh-CN" dirty="0">
                <a:solidFill>
                  <a:srgbClr val="0033CC"/>
                </a:solidFill>
                <a:latin typeface="楷体" pitchFamily="49" charset="-122"/>
                <a:ea typeface="楷体" pitchFamily="49" charset="-122"/>
              </a:rPr>
              <a:t>Q)</a:t>
            </a:r>
            <a:r>
              <a:rPr lang="en-US" altLang="zh-CN" dirty="0">
                <a:solidFill>
                  <a:srgbClr val="0033CC"/>
                </a:solidFill>
                <a:latin typeface="楷体" pitchFamily="49" charset="-122"/>
                <a:ea typeface="楷体" pitchFamily="49" charset="-122"/>
                <a:sym typeface="Symbol" pitchFamily="18" charset="2"/>
              </a:rPr>
              <a:t></a:t>
            </a:r>
            <a:r>
              <a:rPr lang="en-US" altLang="zh-CN" dirty="0">
                <a:solidFill>
                  <a:srgbClr val="0033CC"/>
                </a:solidFill>
                <a:latin typeface="楷体" pitchFamily="49" charset="-122"/>
                <a:ea typeface="楷体" pitchFamily="49" charset="-122"/>
              </a:rPr>
              <a:t>Q</a:t>
            </a:r>
            <a:endParaRPr kumimoji="1" lang="zh-CN" altLang="en-US" sz="2400" b="0" i="0" u="none" strike="noStrike" cap="none" normalizeH="0" baseline="0" dirty="0">
              <a:ln>
                <a:noFill/>
              </a:ln>
              <a:solidFill>
                <a:srgbClr val="0033CC"/>
              </a:solidFill>
              <a:effectLst/>
              <a:latin typeface="楷体" pitchFamily="49" charset="-122"/>
              <a:ea typeface="楷体" pitchFamily="49" charset="-122"/>
            </a:endParaRPr>
          </a:p>
        </p:txBody>
      </p:sp>
      <p:grpSp>
        <p:nvGrpSpPr>
          <p:cNvPr id="16" name="组合 15"/>
          <p:cNvGrpSpPr/>
          <p:nvPr/>
        </p:nvGrpSpPr>
        <p:grpSpPr>
          <a:xfrm>
            <a:off x="7107290" y="1484784"/>
            <a:ext cx="1353142" cy="1332966"/>
            <a:chOff x="30163" y="2300288"/>
            <a:chExt cx="1353142" cy="1332966"/>
          </a:xfrm>
        </p:grpSpPr>
        <p:pic>
          <p:nvPicPr>
            <p:cNvPr id="17" name="Picture 5"/>
            <p:cNvPicPr>
              <a:picLocks noChangeAspect="1" noChangeArrowheads="1"/>
            </p:cNvPicPr>
            <p:nvPr/>
          </p:nvPicPr>
          <p:blipFill>
            <a:blip r:embed="rId2" cstate="print"/>
            <a:srcRect/>
            <a:stretch>
              <a:fillRect/>
            </a:stretch>
          </p:blipFill>
          <p:spPr bwMode="auto">
            <a:xfrm>
              <a:off x="30163" y="2300288"/>
              <a:ext cx="1268412" cy="973137"/>
            </a:xfrm>
            <a:prstGeom prst="rect">
              <a:avLst/>
            </a:prstGeom>
            <a:noFill/>
            <a:ln w="9525">
              <a:noFill/>
              <a:miter lim="800000"/>
              <a:headEnd/>
              <a:tailEnd/>
            </a:ln>
          </p:spPr>
        </p:pic>
        <p:sp>
          <p:nvSpPr>
            <p:cNvPr id="18" name="矩形 17"/>
            <p:cNvSpPr/>
            <p:nvPr/>
          </p:nvSpPr>
          <p:spPr>
            <a:xfrm>
              <a:off x="55950" y="3255882"/>
              <a:ext cx="1327355" cy="377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CC0099"/>
                  </a:solidFill>
                  <a:latin typeface="楷体" pitchFamily="49" charset="-122"/>
                  <a:ea typeface="楷体" pitchFamily="49" charset="-122"/>
                </a:rPr>
                <a:t>第</a:t>
              </a:r>
              <a:r>
                <a:rPr lang="en-US" altLang="zh-CN" sz="2400" dirty="0">
                  <a:solidFill>
                    <a:srgbClr val="CC0099"/>
                  </a:solidFill>
                  <a:latin typeface="楷体" pitchFamily="49" charset="-122"/>
                  <a:ea typeface="楷体" pitchFamily="49" charset="-122"/>
                </a:rPr>
                <a:t>10</a:t>
              </a:r>
              <a:r>
                <a:rPr lang="zh-CN" altLang="en-US" sz="2400"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其他规则</a:t>
            </a:r>
          </a:p>
        </p:txBody>
      </p:sp>
      <p:sp>
        <p:nvSpPr>
          <p:cNvPr id="3" name="内容占位符 2"/>
          <p:cNvSpPr>
            <a:spLocks noGrp="1"/>
          </p:cNvSpPr>
          <p:nvPr>
            <p:ph idx="1"/>
          </p:nvPr>
        </p:nvSpPr>
        <p:spPr>
          <a:xfrm>
            <a:off x="467544" y="1196752"/>
            <a:ext cx="8208912" cy="5040560"/>
          </a:xfrm>
        </p:spPr>
        <p:txBody>
          <a:bodyPr/>
          <a:lstStyle/>
          <a:p>
            <a:r>
              <a:rPr lang="en-US" altLang="zh-CN" dirty="0">
                <a:solidFill>
                  <a:srgbClr val="C00000"/>
                </a:solidFill>
              </a:rPr>
              <a:t>P</a:t>
            </a:r>
            <a:r>
              <a:rPr lang="zh-CN" altLang="en-US" dirty="0">
                <a:solidFill>
                  <a:srgbClr val="C00000"/>
                </a:solidFill>
              </a:rPr>
              <a:t>规则</a:t>
            </a:r>
            <a:r>
              <a:rPr lang="zh-CN" altLang="en-US" dirty="0"/>
              <a:t>（前提引入规则）</a:t>
            </a:r>
            <a:endParaRPr lang="en-US" altLang="zh-CN" dirty="0"/>
          </a:p>
          <a:p>
            <a:pPr lvl="1"/>
            <a:r>
              <a:rPr lang="zh-CN" altLang="en-US" dirty="0"/>
              <a:t>在推导的任何步骤上，都可以引入前提；</a:t>
            </a:r>
            <a:endParaRPr lang="en-US" altLang="zh-CN" dirty="0"/>
          </a:p>
          <a:p>
            <a:r>
              <a:rPr lang="en-US" altLang="zh-CN" dirty="0">
                <a:solidFill>
                  <a:srgbClr val="C00000"/>
                </a:solidFill>
              </a:rPr>
              <a:t>T</a:t>
            </a:r>
            <a:r>
              <a:rPr lang="zh-CN" altLang="en-US" dirty="0">
                <a:solidFill>
                  <a:srgbClr val="C00000"/>
                </a:solidFill>
              </a:rPr>
              <a:t>规则</a:t>
            </a:r>
            <a:r>
              <a:rPr lang="zh-CN" altLang="en-US" dirty="0"/>
              <a:t>（结论引入规则）</a:t>
            </a:r>
            <a:endParaRPr lang="en-US" altLang="zh-CN" dirty="0"/>
          </a:p>
          <a:p>
            <a:pPr lvl="1"/>
            <a:r>
              <a:rPr lang="zh-CN" altLang="en-US" dirty="0"/>
              <a:t>在推导过程中，如果</a:t>
            </a:r>
            <a:r>
              <a:rPr lang="zh-CN" altLang="en-US" dirty="0">
                <a:solidFill>
                  <a:srgbClr val="C00000"/>
                </a:solidFill>
              </a:rPr>
              <a:t>前面</a:t>
            </a:r>
            <a:r>
              <a:rPr lang="zh-CN" altLang="en-US" dirty="0"/>
              <a:t>有一个或多个命题公式永真蕴含命题公式</a:t>
            </a:r>
            <a:r>
              <a:rPr lang="en-US" altLang="zh-CN" dirty="0"/>
              <a:t>S</a:t>
            </a:r>
            <a:r>
              <a:rPr lang="zh-CN" altLang="en-US" dirty="0"/>
              <a:t>，那么就可以把公式</a:t>
            </a:r>
            <a:r>
              <a:rPr lang="en-US" altLang="zh-CN" dirty="0"/>
              <a:t>S</a:t>
            </a:r>
            <a:r>
              <a:rPr lang="zh-CN" altLang="en-US" dirty="0"/>
              <a:t>引进推导过程中；</a:t>
            </a:r>
            <a:endParaRPr lang="en-US" altLang="zh-CN" dirty="0"/>
          </a:p>
          <a:p>
            <a:r>
              <a:rPr lang="en-US" altLang="zh-CN" dirty="0">
                <a:solidFill>
                  <a:srgbClr val="C00000"/>
                </a:solidFill>
              </a:rPr>
              <a:t>CP</a:t>
            </a:r>
            <a:r>
              <a:rPr lang="zh-CN" altLang="en-US" dirty="0">
                <a:solidFill>
                  <a:srgbClr val="C00000"/>
                </a:solidFill>
              </a:rPr>
              <a:t>规则</a:t>
            </a:r>
            <a:endParaRPr lang="en-US" altLang="zh-CN" dirty="0">
              <a:solidFill>
                <a:srgbClr val="C00000"/>
              </a:solidFill>
            </a:endParaRPr>
          </a:p>
          <a:p>
            <a:pPr lvl="1"/>
            <a:r>
              <a:rPr lang="zh-CN" altLang="en-US" dirty="0"/>
              <a:t>欲证</a:t>
            </a:r>
            <a:r>
              <a:rPr lang="en-US" altLang="zh-CN" dirty="0">
                <a:sym typeface="Symbol" pitchFamily="18" charset="2"/>
              </a:rPr>
              <a:t>H</a:t>
            </a:r>
            <a:r>
              <a:rPr lang="en-US" altLang="zh-CN" baseline="-25000" dirty="0">
                <a:sym typeface="Symbol" pitchFamily="18" charset="2"/>
              </a:rPr>
              <a:t>1</a:t>
            </a:r>
            <a:r>
              <a:rPr lang="el-GR" altLang="zh-CN" dirty="0"/>
              <a:t>∧</a:t>
            </a:r>
            <a:r>
              <a:rPr lang="en-US" altLang="zh-CN" dirty="0">
                <a:sym typeface="Symbol" pitchFamily="18" charset="2"/>
              </a:rPr>
              <a:t>H</a:t>
            </a:r>
            <a:r>
              <a:rPr lang="en-US" altLang="zh-CN" baseline="-25000" dirty="0">
                <a:sym typeface="Symbol" pitchFamily="18" charset="2"/>
              </a:rPr>
              <a:t>2</a:t>
            </a:r>
            <a:r>
              <a:rPr lang="el-GR" altLang="zh-CN" dirty="0"/>
              <a:t>∧</a:t>
            </a:r>
            <a:r>
              <a:rPr lang="en-US" altLang="zh-CN" dirty="0">
                <a:sym typeface="Symbol" pitchFamily="18" charset="2"/>
              </a:rPr>
              <a:t>…</a:t>
            </a:r>
            <a:r>
              <a:rPr lang="el-GR" altLang="zh-CN" dirty="0"/>
              <a:t>∧</a:t>
            </a:r>
            <a:r>
              <a:rPr lang="en-US" altLang="zh-CN" dirty="0" err="1">
                <a:sym typeface="Symbol" pitchFamily="18" charset="2"/>
              </a:rPr>
              <a:t>H</a:t>
            </a:r>
            <a:r>
              <a:rPr lang="en-US" altLang="zh-CN" baseline="-25000" dirty="0" err="1">
                <a:sym typeface="Symbol" pitchFamily="18" charset="2"/>
              </a:rPr>
              <a:t>n</a:t>
            </a:r>
            <a:r>
              <a:rPr lang="en-US" altLang="zh-CN" dirty="0">
                <a:sym typeface="Symbol" pitchFamily="18" charset="2"/>
              </a:rPr>
              <a:t>(</a:t>
            </a:r>
            <a:r>
              <a:rPr lang="en-US" altLang="zh-CN" dirty="0"/>
              <a:t>R</a:t>
            </a:r>
            <a:r>
              <a:rPr lang="en-US" altLang="zh-CN" dirty="0">
                <a:sym typeface="Symbol" pitchFamily="18" charset="2"/>
              </a:rPr>
              <a:t>C),</a:t>
            </a:r>
            <a:r>
              <a:rPr lang="zh-CN" altLang="en-US" dirty="0">
                <a:sym typeface="Symbol" pitchFamily="18" charset="2"/>
              </a:rPr>
              <a:t>可将</a:t>
            </a:r>
            <a:r>
              <a:rPr lang="en-US" altLang="zh-CN" dirty="0">
                <a:sym typeface="Symbol" pitchFamily="18" charset="2"/>
              </a:rPr>
              <a:t>R</a:t>
            </a:r>
            <a:r>
              <a:rPr lang="zh-CN" altLang="en-US" dirty="0">
                <a:sym typeface="Symbol" pitchFamily="18" charset="2"/>
              </a:rPr>
              <a:t>作为一个逻辑前提加以引用，证明</a:t>
            </a:r>
            <a:r>
              <a:rPr lang="en-US" altLang="zh-CN" dirty="0">
                <a:sym typeface="Symbol" pitchFamily="18" charset="2"/>
              </a:rPr>
              <a:t>C</a:t>
            </a:r>
            <a:r>
              <a:rPr lang="zh-CN" altLang="en-US" dirty="0">
                <a:sym typeface="Symbol" pitchFamily="18" charset="2"/>
              </a:rPr>
              <a:t>为真即可，即：证明</a:t>
            </a:r>
            <a:r>
              <a:rPr lang="en-US" altLang="zh-CN" dirty="0">
                <a:sym typeface="Symbol" pitchFamily="18" charset="2"/>
              </a:rPr>
              <a:t>H</a:t>
            </a:r>
            <a:r>
              <a:rPr lang="en-US" altLang="zh-CN" baseline="-25000" dirty="0">
                <a:sym typeface="Symbol" pitchFamily="18" charset="2"/>
              </a:rPr>
              <a:t>1</a:t>
            </a:r>
            <a:r>
              <a:rPr lang="el-GR" altLang="zh-CN" dirty="0"/>
              <a:t>∧</a:t>
            </a:r>
            <a:r>
              <a:rPr lang="en-US" altLang="zh-CN" dirty="0">
                <a:sym typeface="Symbol" pitchFamily="18" charset="2"/>
              </a:rPr>
              <a:t>H</a:t>
            </a:r>
            <a:r>
              <a:rPr lang="en-US" altLang="zh-CN" baseline="-25000" dirty="0">
                <a:sym typeface="Symbol" pitchFamily="18" charset="2"/>
              </a:rPr>
              <a:t>2</a:t>
            </a:r>
            <a:r>
              <a:rPr lang="el-GR" altLang="zh-CN" dirty="0"/>
              <a:t>∧</a:t>
            </a:r>
            <a:r>
              <a:rPr lang="en-US" altLang="zh-CN" dirty="0">
                <a:sym typeface="Symbol" pitchFamily="18" charset="2"/>
              </a:rPr>
              <a:t>…</a:t>
            </a:r>
            <a:r>
              <a:rPr lang="el-GR" altLang="zh-CN" dirty="0"/>
              <a:t>∧</a:t>
            </a:r>
            <a:r>
              <a:rPr lang="en-US" altLang="zh-CN" dirty="0" err="1">
                <a:sym typeface="Symbol" pitchFamily="18" charset="2"/>
              </a:rPr>
              <a:t>H</a:t>
            </a:r>
            <a:r>
              <a:rPr lang="en-US" altLang="zh-CN" baseline="-25000" dirty="0" err="1">
                <a:sym typeface="Symbol" pitchFamily="18" charset="2"/>
              </a:rPr>
              <a:t>n</a:t>
            </a:r>
            <a:r>
              <a:rPr lang="el-GR" altLang="zh-CN" dirty="0"/>
              <a:t>∧</a:t>
            </a:r>
            <a:r>
              <a:rPr lang="en-US" altLang="zh-CN" dirty="0">
                <a:sym typeface="Symbol" pitchFamily="18" charset="2"/>
              </a:rPr>
              <a:t>RC</a:t>
            </a:r>
            <a:r>
              <a:rPr lang="zh-CN" altLang="en-US" dirty="0">
                <a:sym typeface="Symbol" pitchFamily="18" charset="2"/>
              </a:rPr>
              <a:t>。</a:t>
            </a:r>
            <a:endParaRPr lang="en-US" altLang="zh-CN" dirty="0">
              <a:sym typeface="Symbol" pitchFamily="18" charset="2"/>
            </a:endParaRPr>
          </a:p>
          <a:p>
            <a:r>
              <a:rPr lang="en-US" altLang="zh-CN" dirty="0"/>
              <a:t>CP</a:t>
            </a:r>
            <a:r>
              <a:rPr lang="zh-CN" altLang="en-US" dirty="0"/>
              <a:t>规则适用的命题公式形式</a:t>
            </a:r>
            <a:endParaRPr lang="en-US" altLang="zh-CN" dirty="0"/>
          </a:p>
          <a:p>
            <a:pPr lvl="1"/>
            <a:r>
              <a:rPr lang="zh-CN" altLang="en-US" dirty="0"/>
              <a:t>待证明的有效结论是</a:t>
            </a:r>
            <a:r>
              <a:rPr lang="en-US" altLang="zh-CN" dirty="0"/>
              <a:t>A</a:t>
            </a:r>
            <a:r>
              <a:rPr lang="en-US" altLang="zh-CN" dirty="0">
                <a:sym typeface="Symbol" pitchFamily="18" charset="2"/>
              </a:rPr>
              <a:t>B</a:t>
            </a:r>
            <a:r>
              <a:rPr lang="zh-CN" altLang="en-US" dirty="0">
                <a:sym typeface="Symbol" pitchFamily="18" charset="2"/>
              </a:rPr>
              <a:t>或者</a:t>
            </a:r>
            <a:r>
              <a:rPr lang="en-US" altLang="zh-CN" dirty="0">
                <a:sym typeface="Symbol" pitchFamily="18" charset="2"/>
              </a:rPr>
              <a:t>A</a:t>
            </a:r>
            <a:r>
              <a:rPr lang="el-GR" altLang="zh-CN" dirty="0"/>
              <a:t>∨</a:t>
            </a:r>
            <a:r>
              <a:rPr lang="en-US" altLang="zh-CN" dirty="0">
                <a:sym typeface="Symbol" pitchFamily="18" charset="2"/>
              </a:rPr>
              <a:t>B</a:t>
            </a:r>
            <a:r>
              <a:rPr lang="zh-CN" altLang="en-US" dirty="0">
                <a:sym typeface="Symbol" pitchFamily="18" charset="2"/>
              </a:rPr>
              <a:t>的形式</a:t>
            </a:r>
            <a:endParaRPr lang="en-US" altLang="zh-CN" dirty="0"/>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46</a:t>
            </a:fld>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其他规则（续）</a:t>
            </a:r>
          </a:p>
        </p:txBody>
      </p:sp>
      <p:sp>
        <p:nvSpPr>
          <p:cNvPr id="3" name="内容占位符 2"/>
          <p:cNvSpPr>
            <a:spLocks noGrp="1"/>
          </p:cNvSpPr>
          <p:nvPr>
            <p:ph idx="1"/>
          </p:nvPr>
        </p:nvSpPr>
        <p:spPr>
          <a:xfrm>
            <a:off x="467544" y="1412776"/>
            <a:ext cx="8208912" cy="4752528"/>
          </a:xfrm>
        </p:spPr>
        <p:txBody>
          <a:bodyPr/>
          <a:lstStyle/>
          <a:p>
            <a:pPr>
              <a:spcBef>
                <a:spcPts val="0"/>
              </a:spcBef>
            </a:pPr>
            <a:r>
              <a:rPr lang="zh-CN" altLang="en-US" dirty="0">
                <a:solidFill>
                  <a:srgbClr val="FF0000"/>
                </a:solidFill>
              </a:rPr>
              <a:t>代入规则</a:t>
            </a:r>
            <a:endParaRPr lang="en-US" altLang="zh-CN" dirty="0">
              <a:solidFill>
                <a:srgbClr val="FF0000"/>
              </a:solidFill>
            </a:endParaRPr>
          </a:p>
          <a:p>
            <a:pPr lvl="1">
              <a:spcBef>
                <a:spcPts val="0"/>
              </a:spcBef>
            </a:pPr>
            <a:r>
              <a:rPr lang="zh-CN" altLang="en-US" dirty="0"/>
              <a:t>在推导的任何步骤上，</a:t>
            </a:r>
            <a:r>
              <a:rPr lang="zh-CN" altLang="en-US" dirty="0">
                <a:solidFill>
                  <a:srgbClr val="C00000"/>
                </a:solidFill>
              </a:rPr>
              <a:t>永真式中</a:t>
            </a:r>
            <a:r>
              <a:rPr lang="zh-CN" altLang="en-US" dirty="0"/>
              <a:t>的任一命题变元都可以用任一命题公式代入，代入后得到的仍是永真式；</a:t>
            </a:r>
            <a:endParaRPr lang="en-US" altLang="zh-CN" dirty="0"/>
          </a:p>
          <a:p>
            <a:pPr>
              <a:spcBef>
                <a:spcPts val="0"/>
              </a:spcBef>
            </a:pPr>
            <a:r>
              <a:rPr lang="zh-CN" altLang="en-US" dirty="0">
                <a:solidFill>
                  <a:srgbClr val="C00000"/>
                </a:solidFill>
              </a:rPr>
              <a:t>例：</a:t>
            </a:r>
            <a:endParaRPr lang="en-US" altLang="zh-CN" dirty="0">
              <a:solidFill>
                <a:srgbClr val="C00000"/>
              </a:solidFill>
            </a:endParaRPr>
          </a:p>
          <a:p>
            <a:pPr lvl="1">
              <a:spcBef>
                <a:spcPts val="0"/>
              </a:spcBef>
            </a:pPr>
            <a:r>
              <a:rPr lang="en-US" altLang="zh-CN" dirty="0"/>
              <a:t>P</a:t>
            </a:r>
            <a:r>
              <a:rPr lang="zh-CN" altLang="en-US" dirty="0">
                <a:sym typeface="Symbol" pitchFamily="18" charset="2"/>
              </a:rPr>
              <a:t></a:t>
            </a:r>
            <a:r>
              <a:rPr lang="en-US" altLang="zh-CN" dirty="0"/>
              <a:t>Q</a:t>
            </a:r>
            <a:r>
              <a:rPr lang="en-US" altLang="zh-CN" dirty="0">
                <a:sym typeface="Symbol" pitchFamily="18" charset="2"/>
              </a:rPr>
              <a:t></a:t>
            </a:r>
            <a:r>
              <a:rPr lang="en-US" altLang="zh-CN" dirty="0">
                <a:latin typeface="Comic Sans MS" pitchFamily="66" charset="0"/>
              </a:rPr>
              <a:t>~</a:t>
            </a:r>
            <a:r>
              <a:rPr lang="en-US" altLang="zh-CN" dirty="0"/>
              <a:t>P</a:t>
            </a:r>
            <a:r>
              <a:rPr lang="el-GR" altLang="zh-CN" dirty="0"/>
              <a:t>∨</a:t>
            </a:r>
            <a:r>
              <a:rPr lang="en-US" altLang="zh-CN" dirty="0"/>
              <a:t>Q</a:t>
            </a:r>
          </a:p>
          <a:p>
            <a:pPr lvl="1">
              <a:spcBef>
                <a:spcPts val="0"/>
              </a:spcBef>
            </a:pPr>
            <a:r>
              <a:rPr lang="zh-CN" altLang="en-US" dirty="0"/>
              <a:t>将</a:t>
            </a:r>
            <a:r>
              <a:rPr lang="en-US" altLang="zh-CN" dirty="0"/>
              <a:t>P</a:t>
            </a:r>
            <a:r>
              <a:rPr lang="zh-CN" altLang="en-US" dirty="0"/>
              <a:t>用</a:t>
            </a:r>
            <a:r>
              <a:rPr lang="en-US" altLang="zh-CN" dirty="0">
                <a:latin typeface="Comic Sans MS" pitchFamily="66" charset="0"/>
              </a:rPr>
              <a:t>~</a:t>
            </a:r>
            <a:r>
              <a:rPr lang="en-US" altLang="zh-CN" dirty="0"/>
              <a:t>P</a:t>
            </a:r>
            <a:r>
              <a:rPr lang="zh-CN" altLang="en-US" dirty="0"/>
              <a:t>代入，得：</a:t>
            </a:r>
            <a:r>
              <a:rPr lang="en-US" altLang="zh-CN" dirty="0">
                <a:latin typeface="Comic Sans MS" pitchFamily="66" charset="0"/>
              </a:rPr>
              <a:t> ~</a:t>
            </a:r>
            <a:r>
              <a:rPr lang="en-US" altLang="zh-CN" dirty="0"/>
              <a:t>P</a:t>
            </a:r>
            <a:r>
              <a:rPr lang="zh-CN" altLang="en-US" dirty="0">
                <a:sym typeface="Symbol" pitchFamily="18" charset="2"/>
              </a:rPr>
              <a:t></a:t>
            </a:r>
            <a:r>
              <a:rPr lang="en-US" altLang="zh-CN" dirty="0"/>
              <a:t>Q</a:t>
            </a:r>
            <a:r>
              <a:rPr lang="en-US" altLang="zh-CN" dirty="0">
                <a:sym typeface="Symbol" pitchFamily="18" charset="2"/>
              </a:rPr>
              <a:t></a:t>
            </a:r>
            <a:r>
              <a:rPr lang="en-US" altLang="zh-CN" dirty="0">
                <a:latin typeface="Comic Sans MS" pitchFamily="66" charset="0"/>
              </a:rPr>
              <a:t>~~</a:t>
            </a:r>
            <a:r>
              <a:rPr lang="en-US" altLang="zh-CN" dirty="0"/>
              <a:t>P</a:t>
            </a:r>
            <a:r>
              <a:rPr lang="el-GR" altLang="zh-CN" dirty="0"/>
              <a:t>∨</a:t>
            </a:r>
            <a:r>
              <a:rPr lang="en-US" altLang="zh-CN" dirty="0"/>
              <a:t>Q</a:t>
            </a:r>
            <a:r>
              <a:rPr lang="zh-CN" altLang="en-US" dirty="0"/>
              <a:t>，依然成立；</a:t>
            </a:r>
            <a:endParaRPr lang="en-US" altLang="zh-CN" dirty="0"/>
          </a:p>
          <a:p>
            <a:pPr lvl="1">
              <a:spcBef>
                <a:spcPts val="0"/>
              </a:spcBef>
            </a:pPr>
            <a:r>
              <a:rPr lang="zh-CN" altLang="en-US" dirty="0"/>
              <a:t>实际上，用任何命题公式（</a:t>
            </a:r>
            <a:r>
              <a:rPr lang="en-US" altLang="zh-CN" dirty="0"/>
              <a:t>R</a:t>
            </a:r>
            <a:r>
              <a:rPr lang="el-GR" altLang="zh-CN" dirty="0"/>
              <a:t>∨</a:t>
            </a:r>
            <a:r>
              <a:rPr lang="en-US" altLang="zh-CN" dirty="0"/>
              <a:t>W...</a:t>
            </a:r>
            <a:r>
              <a:rPr lang="el-GR" altLang="zh-CN" dirty="0"/>
              <a:t>∧</a:t>
            </a:r>
            <a:r>
              <a:rPr lang="en-US" altLang="zh-CN" dirty="0">
                <a:latin typeface="Comic Sans MS" pitchFamily="66" charset="0"/>
              </a:rPr>
              <a:t>~</a:t>
            </a:r>
            <a:r>
              <a:rPr lang="en-US" altLang="zh-CN" dirty="0"/>
              <a:t>Z</a:t>
            </a:r>
            <a:r>
              <a:rPr lang="zh-CN" altLang="en-US" dirty="0"/>
              <a:t>）代替</a:t>
            </a:r>
            <a:r>
              <a:rPr lang="en-US" altLang="zh-CN" dirty="0"/>
              <a:t>P</a:t>
            </a:r>
            <a:r>
              <a:rPr lang="zh-CN" altLang="en-US" dirty="0"/>
              <a:t>，永真式依然成立。</a:t>
            </a:r>
            <a:endParaRPr lang="en-US" altLang="zh-CN" dirty="0"/>
          </a:p>
          <a:p>
            <a:pPr>
              <a:spcBef>
                <a:spcPts val="0"/>
              </a:spcBef>
            </a:pPr>
            <a:r>
              <a:rPr lang="zh-CN" altLang="en-US" dirty="0">
                <a:solidFill>
                  <a:srgbClr val="FF0000"/>
                </a:solidFill>
              </a:rPr>
              <a:t>置换规则</a:t>
            </a:r>
            <a:endParaRPr lang="en-US" altLang="zh-CN" dirty="0">
              <a:solidFill>
                <a:srgbClr val="FF0000"/>
              </a:solidFill>
            </a:endParaRPr>
          </a:p>
          <a:p>
            <a:pPr lvl="1">
              <a:spcBef>
                <a:spcPts val="0"/>
              </a:spcBef>
            </a:pPr>
            <a:r>
              <a:rPr lang="zh-CN" altLang="en-US" dirty="0"/>
              <a:t>在推导的任何步骤上，命题公式中的任何</a:t>
            </a:r>
            <a:r>
              <a:rPr lang="zh-CN" altLang="en-US" dirty="0">
                <a:solidFill>
                  <a:srgbClr val="C00000"/>
                </a:solidFill>
              </a:rPr>
              <a:t>子公式</a:t>
            </a:r>
            <a:r>
              <a:rPr lang="zh-CN" altLang="en-US" dirty="0"/>
              <a:t>都可以用</a:t>
            </a:r>
            <a:r>
              <a:rPr lang="zh-CN" altLang="en-US" dirty="0">
                <a:solidFill>
                  <a:srgbClr val="C00000"/>
                </a:solidFill>
              </a:rPr>
              <a:t>与之等值</a:t>
            </a:r>
            <a:r>
              <a:rPr lang="zh-CN" altLang="en-US" dirty="0"/>
              <a:t>的命题公式置换。</a:t>
            </a:r>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47</a:t>
            </a:fld>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p:txBody>
          <a:bodyPr/>
          <a:lstStyle/>
          <a:p>
            <a:r>
              <a:rPr lang="zh-CN" altLang="en-US" dirty="0"/>
              <a:t>试证明：</a:t>
            </a:r>
            <a:r>
              <a:rPr lang="en-US" altLang="zh-CN" dirty="0">
                <a:solidFill>
                  <a:srgbClr val="CC0099"/>
                </a:solidFill>
              </a:rPr>
              <a:t>(P</a:t>
            </a:r>
            <a:r>
              <a:rPr lang="en-US" altLang="zh-CN" dirty="0">
                <a:solidFill>
                  <a:srgbClr val="CC0099"/>
                </a:solidFill>
                <a:sym typeface="Symbol" pitchFamily="18" charset="2"/>
              </a:rPr>
              <a:t></a:t>
            </a:r>
            <a:r>
              <a:rPr lang="en-US" altLang="zh-CN" dirty="0">
                <a:solidFill>
                  <a:srgbClr val="CC0099"/>
                </a:solidFill>
              </a:rPr>
              <a:t>Q)</a:t>
            </a:r>
            <a:r>
              <a:rPr lang="el-GR" altLang="zh-CN" dirty="0">
                <a:solidFill>
                  <a:srgbClr val="CC0099"/>
                </a:solidFill>
              </a:rPr>
              <a:t>∧</a:t>
            </a:r>
            <a:r>
              <a:rPr lang="en-US" altLang="zh-CN" dirty="0">
                <a:solidFill>
                  <a:srgbClr val="CC0099"/>
                </a:solidFill>
              </a:rPr>
              <a:t>(R</a:t>
            </a:r>
            <a:r>
              <a:rPr lang="en-US" altLang="zh-CN" dirty="0">
                <a:solidFill>
                  <a:srgbClr val="CC0099"/>
                </a:solidFill>
                <a:sym typeface="Symbol" pitchFamily="18" charset="2"/>
              </a:rPr>
              <a:t></a:t>
            </a:r>
            <a:r>
              <a:rPr lang="zh-CN" altLang="en-US" dirty="0">
                <a:solidFill>
                  <a:srgbClr val="CC0099"/>
                </a:solidFill>
                <a:sym typeface="Symbol" pitchFamily="18" charset="2"/>
              </a:rPr>
              <a:t></a:t>
            </a:r>
            <a:r>
              <a:rPr lang="en-US" altLang="zh-CN" dirty="0">
                <a:solidFill>
                  <a:srgbClr val="CC0099"/>
                </a:solidFill>
              </a:rPr>
              <a:t>Q)</a:t>
            </a:r>
            <a:r>
              <a:rPr lang="el-GR" altLang="zh-CN" dirty="0">
                <a:solidFill>
                  <a:srgbClr val="CC0099"/>
                </a:solidFill>
              </a:rPr>
              <a:t>∧</a:t>
            </a:r>
            <a:r>
              <a:rPr lang="en-US" altLang="zh-CN" dirty="0">
                <a:solidFill>
                  <a:srgbClr val="CC0099"/>
                </a:solidFill>
              </a:rPr>
              <a:t>R</a:t>
            </a:r>
            <a:r>
              <a:rPr lang="en-US" altLang="zh-CN" dirty="0">
                <a:sym typeface="Symbol" pitchFamily="18" charset="2"/>
              </a:rPr>
              <a:t></a:t>
            </a:r>
            <a:r>
              <a:rPr lang="zh-CN" altLang="en-US" dirty="0">
                <a:solidFill>
                  <a:srgbClr val="CC0099"/>
                </a:solidFill>
                <a:sym typeface="Symbol" pitchFamily="18" charset="2"/>
              </a:rPr>
              <a:t></a:t>
            </a:r>
            <a:r>
              <a:rPr lang="en-US" altLang="zh-CN" dirty="0">
                <a:solidFill>
                  <a:srgbClr val="CC0099"/>
                </a:solidFill>
              </a:rPr>
              <a:t>P</a:t>
            </a:r>
            <a:r>
              <a:rPr lang="zh-CN" altLang="en-US" dirty="0"/>
              <a:t>永真。</a:t>
            </a:r>
            <a:endParaRPr lang="en-US" altLang="zh-CN" dirty="0"/>
          </a:p>
          <a:p>
            <a:pPr lvl="1"/>
            <a:r>
              <a:rPr lang="zh-CN" altLang="en-US" dirty="0"/>
              <a:t>即，</a:t>
            </a:r>
            <a:r>
              <a:rPr lang="en-US" altLang="zh-CN" dirty="0"/>
              <a:t>((P</a:t>
            </a:r>
            <a:r>
              <a:rPr lang="en-US" altLang="zh-CN" dirty="0">
                <a:sym typeface="Symbol" pitchFamily="18" charset="2"/>
              </a:rPr>
              <a:t></a:t>
            </a:r>
            <a:r>
              <a:rPr lang="en-US" altLang="zh-CN" dirty="0"/>
              <a:t>Q)</a:t>
            </a:r>
            <a:r>
              <a:rPr lang="el-GR" altLang="zh-CN" dirty="0"/>
              <a:t>∧</a:t>
            </a:r>
            <a:r>
              <a:rPr lang="en-US" altLang="zh-CN" dirty="0"/>
              <a:t>(R</a:t>
            </a:r>
            <a:r>
              <a:rPr lang="en-US" altLang="zh-CN" dirty="0">
                <a:sym typeface="Symbol" pitchFamily="18" charset="2"/>
              </a:rPr>
              <a:t></a:t>
            </a:r>
            <a:r>
              <a:rPr lang="zh-CN" altLang="en-US" dirty="0">
                <a:sym typeface="Symbol" pitchFamily="18" charset="2"/>
              </a:rPr>
              <a:t></a:t>
            </a:r>
            <a:r>
              <a:rPr lang="en-US" altLang="zh-CN" dirty="0"/>
              <a:t>Q)</a:t>
            </a:r>
            <a:r>
              <a:rPr lang="el-GR" altLang="zh-CN" dirty="0"/>
              <a:t>∧</a:t>
            </a:r>
            <a:r>
              <a:rPr lang="en-US" altLang="zh-CN" dirty="0"/>
              <a:t>R)</a:t>
            </a:r>
            <a:r>
              <a:rPr lang="en-US" altLang="zh-CN" dirty="0">
                <a:sym typeface="Symbol" pitchFamily="18" charset="2"/>
              </a:rPr>
              <a:t>(</a:t>
            </a:r>
            <a:r>
              <a:rPr lang="zh-CN" altLang="en-US" dirty="0">
                <a:sym typeface="Symbol" pitchFamily="18" charset="2"/>
              </a:rPr>
              <a:t></a:t>
            </a:r>
            <a:r>
              <a:rPr lang="en-US" altLang="zh-CN" dirty="0"/>
              <a:t>P)</a:t>
            </a:r>
            <a:r>
              <a:rPr lang="zh-CN" altLang="en-US" dirty="0"/>
              <a:t>。</a:t>
            </a:r>
            <a:endParaRPr lang="en-US" altLang="zh-CN" dirty="0"/>
          </a:p>
          <a:p>
            <a:pPr lvl="1"/>
            <a:r>
              <a:rPr lang="zh-CN" altLang="en-US" dirty="0"/>
              <a:t>换一种写法，试证明</a:t>
            </a:r>
            <a:r>
              <a:rPr lang="en-US" altLang="zh-CN" dirty="0"/>
              <a:t>(P</a:t>
            </a:r>
            <a:r>
              <a:rPr lang="en-US" altLang="zh-CN" dirty="0">
                <a:sym typeface="Symbol" pitchFamily="18" charset="2"/>
              </a:rPr>
              <a:t></a:t>
            </a:r>
            <a:r>
              <a:rPr lang="en-US" altLang="zh-CN" dirty="0"/>
              <a:t>Q)</a:t>
            </a:r>
            <a:r>
              <a:rPr lang="zh-CN" altLang="en-US" dirty="0"/>
              <a:t>，</a:t>
            </a:r>
            <a:r>
              <a:rPr lang="en-US" altLang="zh-CN" dirty="0"/>
              <a:t>(R</a:t>
            </a:r>
            <a:r>
              <a:rPr lang="en-US" altLang="zh-CN" dirty="0">
                <a:sym typeface="Symbol" pitchFamily="18" charset="2"/>
              </a:rPr>
              <a:t></a:t>
            </a:r>
            <a:r>
              <a:rPr lang="zh-CN" altLang="en-US" dirty="0">
                <a:sym typeface="Symbol" pitchFamily="18" charset="2"/>
              </a:rPr>
              <a:t></a:t>
            </a:r>
            <a:r>
              <a:rPr lang="en-US" altLang="zh-CN" dirty="0"/>
              <a:t>Q)</a:t>
            </a:r>
            <a:r>
              <a:rPr lang="zh-CN" altLang="en-US" dirty="0"/>
              <a:t>，</a:t>
            </a:r>
            <a:r>
              <a:rPr lang="en-US" altLang="zh-CN" dirty="0"/>
              <a:t>R</a:t>
            </a:r>
            <a:r>
              <a:rPr lang="en-US" altLang="zh-CN" dirty="0">
                <a:sym typeface="Symbol" pitchFamily="18" charset="2"/>
              </a:rPr>
              <a:t></a:t>
            </a:r>
            <a:r>
              <a:rPr lang="zh-CN" altLang="en-US" dirty="0">
                <a:sym typeface="Symbol" pitchFamily="18" charset="2"/>
              </a:rPr>
              <a:t></a:t>
            </a:r>
            <a:r>
              <a:rPr lang="en-US" altLang="zh-CN" dirty="0"/>
              <a:t>P</a:t>
            </a:r>
          </a:p>
          <a:p>
            <a:r>
              <a:rPr lang="zh-CN" altLang="en-US" dirty="0">
                <a:solidFill>
                  <a:srgbClr val="FF0000"/>
                </a:solidFill>
              </a:rPr>
              <a:t>证</a:t>
            </a:r>
            <a:endParaRPr lang="en-US" altLang="zh-CN" dirty="0">
              <a:solidFill>
                <a:srgbClr val="FF0000"/>
              </a:solidFill>
            </a:endParaRPr>
          </a:p>
          <a:p>
            <a:pPr marL="914400" lvl="1" indent="-457200">
              <a:spcBef>
                <a:spcPts val="0"/>
              </a:spcBef>
              <a:buSzPct val="100000"/>
              <a:buFont typeface="+mj-lt"/>
              <a:buAutoNum type="arabicPeriod"/>
            </a:pPr>
            <a:r>
              <a:rPr lang="en-US" altLang="zh-CN" dirty="0"/>
              <a:t>R</a:t>
            </a:r>
          </a:p>
          <a:p>
            <a:pPr marL="914400" lvl="1" indent="-457200">
              <a:spcBef>
                <a:spcPts val="0"/>
              </a:spcBef>
              <a:buSzPct val="100000"/>
              <a:buFont typeface="+mj-lt"/>
              <a:buAutoNum type="arabicPeriod"/>
            </a:pPr>
            <a:r>
              <a:rPr lang="en-US" altLang="zh-CN" dirty="0"/>
              <a:t>R</a:t>
            </a:r>
            <a:r>
              <a:rPr lang="en-US" altLang="zh-CN" dirty="0">
                <a:sym typeface="Symbol" pitchFamily="18" charset="2"/>
              </a:rPr>
              <a:t></a:t>
            </a:r>
            <a:r>
              <a:rPr lang="zh-CN" altLang="en-US" dirty="0">
                <a:sym typeface="Symbol" pitchFamily="18" charset="2"/>
              </a:rPr>
              <a:t></a:t>
            </a:r>
            <a:r>
              <a:rPr lang="en-US" altLang="zh-CN" dirty="0"/>
              <a:t>Q</a:t>
            </a:r>
          </a:p>
          <a:p>
            <a:pPr marL="914400" lvl="1" indent="-457200">
              <a:spcBef>
                <a:spcPts val="0"/>
              </a:spcBef>
              <a:buSzPct val="100000"/>
              <a:buFont typeface="+mj-lt"/>
              <a:buAutoNum type="arabicPeriod"/>
            </a:pPr>
            <a:r>
              <a:rPr lang="zh-CN" altLang="en-US" dirty="0">
                <a:sym typeface="Symbol" pitchFamily="18" charset="2"/>
              </a:rPr>
              <a:t></a:t>
            </a:r>
            <a:r>
              <a:rPr lang="en-US" altLang="zh-CN" dirty="0"/>
              <a:t>Q</a:t>
            </a:r>
          </a:p>
          <a:p>
            <a:pPr marL="914400" lvl="1" indent="-457200">
              <a:spcBef>
                <a:spcPts val="0"/>
              </a:spcBef>
              <a:buSzPct val="100000"/>
              <a:buFont typeface="+mj-lt"/>
              <a:buAutoNum type="arabicPeriod"/>
            </a:pPr>
            <a:r>
              <a:rPr lang="en-US" altLang="zh-CN" dirty="0"/>
              <a:t>P</a:t>
            </a:r>
            <a:r>
              <a:rPr lang="en-US" altLang="zh-CN" dirty="0">
                <a:sym typeface="Symbol" pitchFamily="18" charset="2"/>
              </a:rPr>
              <a:t></a:t>
            </a:r>
            <a:r>
              <a:rPr lang="en-US" altLang="zh-CN" dirty="0"/>
              <a:t>Q</a:t>
            </a:r>
          </a:p>
          <a:p>
            <a:pPr marL="914400" lvl="1" indent="-457200">
              <a:spcBef>
                <a:spcPts val="0"/>
              </a:spcBef>
              <a:buSzPct val="100000"/>
              <a:buFont typeface="+mj-lt"/>
              <a:buAutoNum type="arabicPeriod"/>
            </a:pPr>
            <a:r>
              <a:rPr lang="zh-CN" altLang="en-US" dirty="0">
                <a:sym typeface="Symbol" pitchFamily="18" charset="2"/>
              </a:rPr>
              <a:t></a:t>
            </a:r>
            <a:r>
              <a:rPr lang="en-US" altLang="zh-CN" dirty="0"/>
              <a:t>Q</a:t>
            </a:r>
            <a:r>
              <a:rPr lang="en-US" altLang="zh-CN" dirty="0">
                <a:sym typeface="Symbol" pitchFamily="18" charset="2"/>
              </a:rPr>
              <a:t></a:t>
            </a:r>
            <a:r>
              <a:rPr lang="zh-CN" altLang="en-US" dirty="0">
                <a:sym typeface="Symbol" pitchFamily="18" charset="2"/>
              </a:rPr>
              <a:t></a:t>
            </a:r>
            <a:r>
              <a:rPr lang="en-US" altLang="zh-CN" dirty="0"/>
              <a:t>P</a:t>
            </a:r>
          </a:p>
          <a:p>
            <a:pPr marL="914400" lvl="1" indent="-457200">
              <a:spcBef>
                <a:spcPts val="0"/>
              </a:spcBef>
              <a:buSzPct val="100000"/>
              <a:buFont typeface="+mj-lt"/>
              <a:buAutoNum type="arabicPeriod"/>
            </a:pPr>
            <a:r>
              <a:rPr lang="zh-CN" altLang="en-US" dirty="0">
                <a:sym typeface="Symbol" pitchFamily="18" charset="2"/>
              </a:rPr>
              <a:t></a:t>
            </a:r>
            <a:r>
              <a:rPr lang="en-US" altLang="zh-CN" dirty="0"/>
              <a:t>P</a:t>
            </a:r>
            <a:endParaRPr lang="zh-CN" altLang="en-US" dirty="0"/>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48</a:t>
            </a:fld>
            <a:endParaRPr lang="en-US" altLang="zh-CN" dirty="0"/>
          </a:p>
        </p:txBody>
      </p:sp>
      <p:sp>
        <p:nvSpPr>
          <p:cNvPr id="5" name="矩形 4"/>
          <p:cNvSpPr/>
          <p:nvPr/>
        </p:nvSpPr>
        <p:spPr bwMode="auto">
          <a:xfrm>
            <a:off x="3256424" y="3042672"/>
            <a:ext cx="1747624" cy="3096344"/>
          </a:xfrm>
          <a:prstGeom prst="rect">
            <a:avLst/>
          </a:prstGeom>
          <a:noFill/>
          <a:ln w="9525" cap="flat" cmpd="sng" algn="ctr">
            <a:noFill/>
            <a:prstDash val="solid"/>
            <a:round/>
            <a:headEnd type="none" w="med" len="med"/>
            <a:tailEnd type="triangle" w="med" len="med"/>
          </a:ln>
          <a:effectLst/>
        </p:spPr>
        <p:txBody>
          <a:bodyPr vert="horz" wrap="none" lIns="72000" tIns="36000" rIns="72000" bIns="36000" numCol="1" rtlCol="0" anchor="t" anchorCtr="0" compatLnSpc="1">
            <a:prstTxWarp prst="textNoShape">
              <a:avLst/>
            </a:prstTxWarp>
            <a:noAutofit/>
          </a:bodyPr>
          <a:lstStyle/>
          <a:p>
            <a:pPr marL="342900" marR="0" indent="-342900" algn="l" defTabSz="914400" rtl="0" eaLnBrk="1" fontAlgn="base" latinLnBrk="0" hangingPunct="1">
              <a:lnSpc>
                <a:spcPct val="110000"/>
              </a:lnSpc>
              <a:spcBef>
                <a:spcPts val="0"/>
              </a:spcBef>
              <a:spcAft>
                <a:spcPts val="600"/>
              </a:spcAft>
              <a:buClrTx/>
              <a:buSzTx/>
              <a:buFontTx/>
              <a:buNone/>
              <a:tabLst/>
            </a:pPr>
            <a:r>
              <a:rPr kumimoji="1" lang="zh-CN" altLang="en-US" b="0" i="0" u="none" strike="noStrike" cap="none" normalizeH="0" baseline="0" dirty="0">
                <a:ln>
                  <a:noFill/>
                </a:ln>
                <a:solidFill>
                  <a:srgbClr val="FF0000"/>
                </a:solidFill>
                <a:effectLst/>
                <a:latin typeface="楷体" pitchFamily="49" charset="-122"/>
                <a:ea typeface="楷体" pitchFamily="49" charset="-122"/>
              </a:rPr>
              <a:t> 依 据</a:t>
            </a:r>
            <a:endParaRPr kumimoji="1" lang="en-US" altLang="zh-CN" b="0" i="0" u="none" strike="noStrike" cap="none" normalizeH="0" baseline="0" dirty="0">
              <a:ln>
                <a:noFill/>
              </a:ln>
              <a:solidFill>
                <a:srgbClr val="FF0000"/>
              </a:solidFill>
              <a:effectLst/>
              <a:latin typeface="楷体" pitchFamily="49" charset="-122"/>
              <a:ea typeface="楷体" pitchFamily="49" charset="-122"/>
            </a:endParaRPr>
          </a:p>
          <a:p>
            <a:pPr marL="342900" marR="0" indent="-342900" algn="l" defTabSz="914400" rtl="0" eaLnBrk="1" fontAlgn="base" latinLnBrk="0" hangingPunct="1">
              <a:lnSpc>
                <a:spcPct val="110000"/>
              </a:lnSpc>
              <a:spcBef>
                <a:spcPts val="0"/>
              </a:spcBef>
              <a:spcAft>
                <a:spcPts val="600"/>
              </a:spcAft>
              <a:buClrTx/>
              <a:buSzTx/>
              <a:buFontTx/>
              <a:buNone/>
              <a:tabLst/>
            </a:pPr>
            <a:r>
              <a:rPr lang="en-US" altLang="zh-CN" sz="2200" dirty="0">
                <a:latin typeface="楷体" pitchFamily="49" charset="-122"/>
                <a:ea typeface="楷体" pitchFamily="49" charset="-122"/>
              </a:rPr>
              <a:t>P</a:t>
            </a:r>
            <a:r>
              <a:rPr lang="zh-CN" altLang="en-US" sz="2200" dirty="0">
                <a:latin typeface="楷体" pitchFamily="49" charset="-122"/>
                <a:ea typeface="楷体" pitchFamily="49" charset="-122"/>
              </a:rPr>
              <a:t>，前提</a:t>
            </a:r>
            <a:r>
              <a:rPr lang="en-US" altLang="zh-CN" sz="2200" dirty="0">
                <a:latin typeface="楷体" pitchFamily="49" charset="-122"/>
                <a:ea typeface="楷体" pitchFamily="49" charset="-122"/>
              </a:rPr>
              <a:t>3</a:t>
            </a:r>
          </a:p>
          <a:p>
            <a:pPr marL="342900" marR="0" indent="-342900" algn="l" defTabSz="914400" rtl="0" eaLnBrk="1" fontAlgn="base" latinLnBrk="0" hangingPunct="1">
              <a:lnSpc>
                <a:spcPct val="110000"/>
              </a:lnSpc>
              <a:spcBef>
                <a:spcPts val="0"/>
              </a:spcBef>
              <a:spcAft>
                <a:spcPts val="600"/>
              </a:spcAft>
              <a:buClrTx/>
              <a:buSzTx/>
              <a:buFontTx/>
              <a:buNone/>
              <a:tabLst/>
            </a:pPr>
            <a:r>
              <a:rPr kumimoji="1" lang="en-US" altLang="zh-CN" sz="2200" b="0" i="0" u="none" strike="noStrike" cap="none" normalizeH="0" baseline="0" dirty="0">
                <a:ln>
                  <a:noFill/>
                </a:ln>
                <a:effectLst/>
                <a:latin typeface="楷体" pitchFamily="49" charset="-122"/>
                <a:ea typeface="楷体" pitchFamily="49" charset="-122"/>
              </a:rPr>
              <a:t>P</a:t>
            </a:r>
            <a:r>
              <a:rPr kumimoji="1" lang="zh-CN" altLang="en-US" sz="2200" b="0" i="0" u="none" strike="noStrike" cap="none" normalizeH="0" baseline="0" dirty="0">
                <a:ln>
                  <a:noFill/>
                </a:ln>
                <a:effectLst/>
                <a:latin typeface="楷体" pitchFamily="49" charset="-122"/>
                <a:ea typeface="楷体" pitchFamily="49" charset="-122"/>
              </a:rPr>
              <a:t>，前提</a:t>
            </a:r>
            <a:r>
              <a:rPr kumimoji="1" lang="en-US" altLang="zh-CN" sz="2200" b="0" i="0" u="none" strike="noStrike" cap="none" normalizeH="0" baseline="0" dirty="0">
                <a:ln>
                  <a:noFill/>
                </a:ln>
                <a:effectLst/>
                <a:latin typeface="楷体" pitchFamily="49" charset="-122"/>
                <a:ea typeface="楷体" pitchFamily="49" charset="-122"/>
              </a:rPr>
              <a:t>2</a:t>
            </a:r>
          </a:p>
          <a:p>
            <a:pPr marL="342900" marR="0" indent="-342900" algn="l" defTabSz="914400" rtl="0" eaLnBrk="1" fontAlgn="base" latinLnBrk="0" hangingPunct="1">
              <a:lnSpc>
                <a:spcPct val="110000"/>
              </a:lnSpc>
              <a:spcBef>
                <a:spcPts val="0"/>
              </a:spcBef>
              <a:spcAft>
                <a:spcPts val="600"/>
              </a:spcAft>
              <a:buClrTx/>
              <a:buSzTx/>
              <a:buFontTx/>
              <a:buNone/>
              <a:tabLst/>
            </a:pPr>
            <a:r>
              <a:rPr lang="en-US" altLang="zh-CN" sz="2200" dirty="0">
                <a:latin typeface="楷体" pitchFamily="49" charset="-122"/>
                <a:ea typeface="楷体" pitchFamily="49" charset="-122"/>
              </a:rPr>
              <a:t>T</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1,2</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I</a:t>
            </a:r>
            <a:r>
              <a:rPr lang="en-US" altLang="zh-CN" sz="2200" baseline="-25000" dirty="0">
                <a:latin typeface="楷体" pitchFamily="49" charset="-122"/>
                <a:ea typeface="楷体" pitchFamily="49" charset="-122"/>
              </a:rPr>
              <a:t>3</a:t>
            </a:r>
          </a:p>
          <a:p>
            <a:pPr marL="342900" marR="0" indent="-342900" algn="l" defTabSz="914400" rtl="0" eaLnBrk="1" fontAlgn="base" latinLnBrk="0" hangingPunct="1">
              <a:lnSpc>
                <a:spcPct val="110000"/>
              </a:lnSpc>
              <a:spcBef>
                <a:spcPts val="0"/>
              </a:spcBef>
              <a:spcAft>
                <a:spcPts val="600"/>
              </a:spcAft>
              <a:buClrTx/>
              <a:buSzTx/>
              <a:buFontTx/>
              <a:buNone/>
              <a:tabLst/>
            </a:pPr>
            <a:r>
              <a:rPr kumimoji="1" lang="en-US" altLang="zh-CN" sz="2200" b="0" i="0" u="none" strike="noStrike" cap="none" normalizeH="0" baseline="0" dirty="0">
                <a:ln>
                  <a:noFill/>
                </a:ln>
                <a:effectLst/>
                <a:latin typeface="楷体" pitchFamily="49" charset="-122"/>
                <a:ea typeface="楷体" pitchFamily="49" charset="-122"/>
              </a:rPr>
              <a:t>P</a:t>
            </a:r>
            <a:r>
              <a:rPr kumimoji="1" lang="zh-CN" altLang="en-US" sz="2200" b="0" i="0" u="none" strike="noStrike" cap="none" normalizeH="0" baseline="0" dirty="0">
                <a:ln>
                  <a:noFill/>
                </a:ln>
                <a:effectLst/>
                <a:latin typeface="楷体" pitchFamily="49" charset="-122"/>
                <a:ea typeface="楷体" pitchFamily="49" charset="-122"/>
              </a:rPr>
              <a:t>，前提</a:t>
            </a:r>
            <a:r>
              <a:rPr kumimoji="1" lang="en-US" altLang="zh-CN" sz="2200" b="0" i="0" u="none" strike="noStrike" cap="none" normalizeH="0" baseline="0" dirty="0">
                <a:ln>
                  <a:noFill/>
                </a:ln>
                <a:effectLst/>
                <a:latin typeface="楷体" pitchFamily="49" charset="-122"/>
                <a:ea typeface="楷体" pitchFamily="49" charset="-122"/>
              </a:rPr>
              <a:t>1</a:t>
            </a:r>
          </a:p>
          <a:p>
            <a:pPr marL="342900" marR="0" indent="-342900" algn="l" defTabSz="914400" rtl="0" eaLnBrk="1" fontAlgn="base" latinLnBrk="0" hangingPunct="1">
              <a:lnSpc>
                <a:spcPct val="110000"/>
              </a:lnSpc>
              <a:spcBef>
                <a:spcPts val="0"/>
              </a:spcBef>
              <a:spcAft>
                <a:spcPts val="600"/>
              </a:spcAft>
              <a:buClrTx/>
              <a:buSzTx/>
              <a:buFontTx/>
              <a:buNone/>
              <a:tabLst/>
            </a:pPr>
            <a:r>
              <a:rPr lang="en-US" altLang="zh-CN" sz="2200" dirty="0">
                <a:latin typeface="楷体" pitchFamily="49" charset="-122"/>
                <a:ea typeface="楷体" pitchFamily="49" charset="-122"/>
              </a:rPr>
              <a:t>T</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4</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E</a:t>
            </a:r>
            <a:r>
              <a:rPr lang="en-US" altLang="zh-CN" sz="2200" baseline="-25000" dirty="0">
                <a:latin typeface="楷体" pitchFamily="49" charset="-122"/>
                <a:ea typeface="楷体" pitchFamily="49" charset="-122"/>
              </a:rPr>
              <a:t>24</a:t>
            </a:r>
          </a:p>
          <a:p>
            <a:pPr marL="342900" marR="0" indent="-342900" algn="l" defTabSz="914400" rtl="0" eaLnBrk="1" fontAlgn="base" latinLnBrk="0" hangingPunct="1">
              <a:lnSpc>
                <a:spcPct val="110000"/>
              </a:lnSpc>
              <a:spcBef>
                <a:spcPts val="0"/>
              </a:spcBef>
              <a:spcAft>
                <a:spcPts val="600"/>
              </a:spcAft>
              <a:buClrTx/>
              <a:buSzTx/>
              <a:buFontTx/>
              <a:buNone/>
              <a:tabLst/>
            </a:pPr>
            <a:r>
              <a:rPr kumimoji="1" lang="en-US" altLang="zh-CN" sz="2200" b="0" i="0" u="none" strike="noStrike" cap="none" normalizeH="0" baseline="0" dirty="0">
                <a:ln>
                  <a:noFill/>
                </a:ln>
                <a:effectLst/>
                <a:latin typeface="楷体" pitchFamily="49" charset="-122"/>
                <a:ea typeface="楷体" pitchFamily="49" charset="-122"/>
              </a:rPr>
              <a:t>T</a:t>
            </a:r>
            <a:r>
              <a:rPr kumimoji="1" lang="zh-CN" altLang="en-US" sz="2200" b="0" i="0" u="none" strike="noStrike" cap="none" normalizeH="0" baseline="0" dirty="0">
                <a:ln>
                  <a:noFill/>
                </a:ln>
                <a:effectLst/>
                <a:latin typeface="楷体" pitchFamily="49" charset="-122"/>
                <a:ea typeface="楷体" pitchFamily="49" charset="-122"/>
              </a:rPr>
              <a:t>，</a:t>
            </a:r>
            <a:r>
              <a:rPr kumimoji="1" lang="en-US" altLang="zh-CN" sz="2200" b="0" i="0" u="none" strike="noStrike" cap="none" normalizeH="0" baseline="0" dirty="0">
                <a:ln>
                  <a:noFill/>
                </a:ln>
                <a:effectLst/>
                <a:latin typeface="楷体" pitchFamily="49" charset="-122"/>
                <a:ea typeface="楷体" pitchFamily="49" charset="-122"/>
              </a:rPr>
              <a:t>3</a:t>
            </a:r>
            <a:r>
              <a:rPr lang="en-US" altLang="zh-CN" sz="2200" dirty="0">
                <a:latin typeface="楷体" pitchFamily="49" charset="-122"/>
                <a:ea typeface="楷体" pitchFamily="49" charset="-122"/>
              </a:rPr>
              <a:t>,5</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I</a:t>
            </a:r>
            <a:r>
              <a:rPr lang="en-US" altLang="zh-CN" sz="2200" baseline="-25000" dirty="0">
                <a:latin typeface="楷体" pitchFamily="49" charset="-122"/>
                <a:ea typeface="楷体" pitchFamily="49" charset="-122"/>
              </a:rPr>
              <a:t>3</a:t>
            </a:r>
            <a:endParaRPr kumimoji="1" lang="zh-CN" altLang="en-US" sz="2200" b="0" i="0" u="none" strike="noStrike" cap="none" normalizeH="0" baseline="-25000" dirty="0">
              <a:ln>
                <a:noFill/>
              </a:ln>
              <a:effectLst/>
              <a:latin typeface="楷体" pitchFamily="49" charset="-122"/>
              <a:ea typeface="楷体"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1.5.2</a:t>
            </a:r>
            <a:r>
              <a:rPr lang="zh-CN" altLang="en-US"/>
              <a:t>、证明方法</a:t>
            </a:r>
            <a:endParaRPr lang="zh-CN" altLang="en-US" dirty="0"/>
          </a:p>
        </p:txBody>
      </p:sp>
      <p:sp>
        <p:nvSpPr>
          <p:cNvPr id="3" name="内容占位符 2"/>
          <p:cNvSpPr>
            <a:spLocks noGrp="1"/>
          </p:cNvSpPr>
          <p:nvPr>
            <p:ph idx="1"/>
          </p:nvPr>
        </p:nvSpPr>
        <p:spPr>
          <a:xfrm>
            <a:off x="467544" y="1268760"/>
            <a:ext cx="8208912" cy="4896544"/>
          </a:xfrm>
        </p:spPr>
        <p:txBody>
          <a:bodyPr/>
          <a:lstStyle/>
          <a:p>
            <a:r>
              <a:rPr lang="zh-CN" altLang="en-US" dirty="0"/>
              <a:t>除了前述的</a:t>
            </a:r>
            <a:r>
              <a:rPr lang="zh-CN" altLang="en-US" u="sng" dirty="0"/>
              <a:t>基于定义的推理</a:t>
            </a:r>
            <a:r>
              <a:rPr lang="zh-CN" altLang="en-US" dirty="0"/>
              <a:t>方法外，命题逻辑</a:t>
            </a:r>
            <a:r>
              <a:rPr lang="zh-CN" altLang="en-US" u="sng" dirty="0"/>
              <a:t>基于规则的推理</a:t>
            </a:r>
            <a:r>
              <a:rPr lang="zh-CN" altLang="en-US" dirty="0"/>
              <a:t>，通常有以下两种主要方法：</a:t>
            </a:r>
            <a:endParaRPr lang="en-US" altLang="zh-CN" dirty="0"/>
          </a:p>
          <a:p>
            <a:pPr lvl="1"/>
            <a:r>
              <a:rPr lang="zh-CN" altLang="en-US" dirty="0"/>
              <a:t>直接证法、间接证法。</a:t>
            </a:r>
            <a:endParaRPr lang="en-US" altLang="zh-CN" dirty="0"/>
          </a:p>
          <a:p>
            <a:pPr>
              <a:buNone/>
            </a:pPr>
            <a:r>
              <a:rPr lang="en-US" altLang="zh-CN" dirty="0">
                <a:solidFill>
                  <a:srgbClr val="FF0000"/>
                </a:solidFill>
              </a:rPr>
              <a:t>1</a:t>
            </a:r>
            <a:r>
              <a:rPr lang="zh-CN" altLang="en-US" dirty="0">
                <a:solidFill>
                  <a:srgbClr val="FF0000"/>
                </a:solidFill>
              </a:rPr>
              <a:t>、直接证法</a:t>
            </a:r>
            <a:endParaRPr lang="en-US" altLang="zh-CN" dirty="0">
              <a:solidFill>
                <a:srgbClr val="FF0000"/>
              </a:solidFill>
            </a:endParaRPr>
          </a:p>
          <a:p>
            <a:pPr lvl="1"/>
            <a:r>
              <a:rPr lang="zh-CN" altLang="en-US" dirty="0"/>
              <a:t>直接证法就是由一组前提，利用一些公认的推理规则，根据已知的等价或蕴含公式，推演得到有效结论。在推演的过程中，一般较多地用到</a:t>
            </a:r>
            <a:r>
              <a:rPr lang="en-US" altLang="zh-CN" dirty="0"/>
              <a:t>P</a:t>
            </a:r>
            <a:r>
              <a:rPr lang="zh-CN" altLang="en-US" dirty="0"/>
              <a:t>规则和</a:t>
            </a:r>
            <a:r>
              <a:rPr lang="en-US" altLang="zh-CN" dirty="0"/>
              <a:t>T</a:t>
            </a:r>
            <a:r>
              <a:rPr lang="zh-CN" altLang="en-US" dirty="0"/>
              <a:t>规则。</a:t>
            </a:r>
            <a:endParaRPr lang="en-US" altLang="zh-CN" dirty="0"/>
          </a:p>
          <a:p>
            <a:r>
              <a:rPr lang="zh-CN" altLang="en-US" dirty="0">
                <a:solidFill>
                  <a:srgbClr val="FF0000"/>
                </a:solidFill>
              </a:rPr>
              <a:t>例：</a:t>
            </a:r>
            <a:endParaRPr lang="en-US" altLang="zh-CN" dirty="0">
              <a:solidFill>
                <a:srgbClr val="FF0000"/>
              </a:solidFill>
            </a:endParaRPr>
          </a:p>
          <a:p>
            <a:pPr marL="914400" lvl="1" indent="-457200">
              <a:buSzPct val="100000"/>
              <a:buFont typeface="+mj-ea"/>
              <a:buAutoNum type="circleNumDbPlain"/>
            </a:pPr>
            <a:r>
              <a:rPr lang="zh-CN" altLang="en-US" dirty="0">
                <a:latin typeface="宋体" pitchFamily="2" charset="-122"/>
              </a:rPr>
              <a:t>证明</a:t>
            </a:r>
            <a:r>
              <a:rPr lang="zh-CN" altLang="en-US" dirty="0"/>
              <a:t>：</a:t>
            </a:r>
            <a:r>
              <a:rPr lang="en-US" altLang="zh-CN" dirty="0"/>
              <a:t>(P</a:t>
            </a:r>
            <a:r>
              <a:rPr lang="el-GR" altLang="zh-CN" dirty="0"/>
              <a:t>∨</a:t>
            </a:r>
            <a:r>
              <a:rPr lang="en-US" altLang="zh-CN" dirty="0"/>
              <a:t>Q)</a:t>
            </a:r>
            <a:r>
              <a:rPr lang="el-GR" altLang="zh-CN" dirty="0"/>
              <a:t>∧</a:t>
            </a:r>
            <a:r>
              <a:rPr lang="en-US" altLang="zh-CN" dirty="0"/>
              <a:t>(P</a:t>
            </a:r>
            <a:r>
              <a:rPr lang="en-US" altLang="zh-CN" dirty="0">
                <a:sym typeface="Symbol" pitchFamily="18" charset="2"/>
              </a:rPr>
              <a:t></a:t>
            </a:r>
            <a:r>
              <a:rPr lang="en-US" altLang="zh-CN" dirty="0"/>
              <a:t>R)</a:t>
            </a:r>
            <a:r>
              <a:rPr lang="el-GR" altLang="zh-CN" dirty="0"/>
              <a:t>∧</a:t>
            </a:r>
            <a:r>
              <a:rPr lang="en-US" altLang="zh-CN" dirty="0"/>
              <a:t>(Q</a:t>
            </a:r>
            <a:r>
              <a:rPr lang="en-US" altLang="zh-CN" dirty="0">
                <a:sym typeface="Symbol" pitchFamily="18" charset="2"/>
              </a:rPr>
              <a:t></a:t>
            </a:r>
            <a:r>
              <a:rPr lang="en-US" altLang="zh-CN" dirty="0"/>
              <a:t>S)</a:t>
            </a:r>
            <a:r>
              <a:rPr lang="en-US" altLang="zh-CN" dirty="0">
                <a:sym typeface="Symbol" pitchFamily="18" charset="2"/>
              </a:rPr>
              <a:t></a:t>
            </a:r>
            <a:r>
              <a:rPr lang="en-US" altLang="zh-CN" dirty="0"/>
              <a:t>S</a:t>
            </a:r>
            <a:r>
              <a:rPr lang="el-GR" altLang="zh-CN" dirty="0"/>
              <a:t>∨</a:t>
            </a:r>
            <a:r>
              <a:rPr lang="en-US" altLang="zh-CN" dirty="0"/>
              <a:t>R</a:t>
            </a:r>
          </a:p>
          <a:p>
            <a:pPr marL="914400" lvl="1" indent="-457200">
              <a:buSzPct val="100000"/>
              <a:buFont typeface="+mj-ea"/>
              <a:buAutoNum type="circleNumDbPlain"/>
            </a:pPr>
            <a:r>
              <a:rPr lang="zh-CN" altLang="en-US" dirty="0"/>
              <a:t>证明</a:t>
            </a:r>
            <a:r>
              <a:rPr lang="en-US" altLang="zh-CN" dirty="0">
                <a:sym typeface="Wingdings" pitchFamily="2" charset="2"/>
              </a:rPr>
              <a:t>(W</a:t>
            </a:r>
            <a:r>
              <a:rPr lang="el-GR" altLang="zh-CN" dirty="0"/>
              <a:t>∨</a:t>
            </a:r>
            <a:r>
              <a:rPr lang="en-US" altLang="zh-CN" dirty="0">
                <a:sym typeface="Wingdings" pitchFamily="2" charset="2"/>
              </a:rPr>
              <a:t>R)</a:t>
            </a:r>
            <a:r>
              <a:rPr lang="en-US" altLang="zh-CN" dirty="0">
                <a:sym typeface="Symbol" pitchFamily="18" charset="2"/>
              </a:rPr>
              <a:t></a:t>
            </a:r>
            <a:r>
              <a:rPr lang="en-US" altLang="zh-CN" dirty="0">
                <a:sym typeface="Wingdings" pitchFamily="2" charset="2"/>
              </a:rPr>
              <a:t>V,V</a:t>
            </a:r>
            <a:r>
              <a:rPr lang="en-US" altLang="zh-CN" dirty="0">
                <a:sym typeface="Symbol" pitchFamily="18" charset="2"/>
              </a:rPr>
              <a:t></a:t>
            </a:r>
            <a:r>
              <a:rPr lang="en-US" altLang="zh-CN" dirty="0">
                <a:sym typeface="Wingdings" pitchFamily="2" charset="2"/>
              </a:rPr>
              <a:t>C</a:t>
            </a:r>
            <a:r>
              <a:rPr lang="el-GR" altLang="zh-CN" dirty="0"/>
              <a:t>∨</a:t>
            </a:r>
            <a:r>
              <a:rPr lang="en-US" altLang="zh-CN" dirty="0">
                <a:sym typeface="Wingdings" pitchFamily="2" charset="2"/>
              </a:rPr>
              <a:t>S,S</a:t>
            </a:r>
            <a:r>
              <a:rPr lang="en-US" altLang="zh-CN" dirty="0">
                <a:sym typeface="Symbol" pitchFamily="18" charset="2"/>
              </a:rPr>
              <a:t></a:t>
            </a:r>
            <a:r>
              <a:rPr lang="en-US" altLang="zh-CN" dirty="0">
                <a:sym typeface="Wingdings" pitchFamily="2" charset="2"/>
              </a:rPr>
              <a:t>U,</a:t>
            </a:r>
            <a:r>
              <a:rPr lang="en-US" altLang="zh-CN" dirty="0">
                <a:sym typeface="Symbol" pitchFamily="18" charset="2"/>
              </a:rPr>
              <a:t></a:t>
            </a:r>
            <a:r>
              <a:rPr lang="en-US" altLang="zh-CN" dirty="0">
                <a:sym typeface="Wingdings" pitchFamily="2" charset="2"/>
              </a:rPr>
              <a:t>C</a:t>
            </a:r>
            <a:r>
              <a:rPr lang="el-GR" altLang="zh-CN" dirty="0"/>
              <a:t>∧</a:t>
            </a:r>
            <a:r>
              <a:rPr lang="en-US" altLang="zh-CN" dirty="0">
                <a:sym typeface="Symbol" pitchFamily="18" charset="2"/>
              </a:rPr>
              <a:t></a:t>
            </a:r>
            <a:r>
              <a:rPr lang="en-US" altLang="zh-CN" dirty="0">
                <a:sym typeface="Wingdings" pitchFamily="2" charset="2"/>
              </a:rPr>
              <a:t>U</a:t>
            </a:r>
            <a:r>
              <a:rPr lang="en-US" altLang="zh-CN" dirty="0">
                <a:sym typeface="Symbol" pitchFamily="18" charset="2"/>
              </a:rPr>
              <a:t></a:t>
            </a:r>
            <a:r>
              <a:rPr lang="en-US" altLang="zh-CN" dirty="0">
                <a:sym typeface="Wingdings" pitchFamily="2" charset="2"/>
              </a:rPr>
              <a:t>W</a:t>
            </a:r>
            <a:endParaRPr lang="en-US" altLang="zh-CN" dirty="0"/>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49</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a:t>
            </a:r>
            <a:r>
              <a:rPr lang="zh-CN" altLang="en-US" dirty="0"/>
              <a:t>、命题联结词</a:t>
            </a:r>
          </a:p>
        </p:txBody>
      </p:sp>
      <p:sp>
        <p:nvSpPr>
          <p:cNvPr id="3" name="内容占位符 2"/>
          <p:cNvSpPr>
            <a:spLocks noGrp="1"/>
          </p:cNvSpPr>
          <p:nvPr>
            <p:ph idx="1"/>
          </p:nvPr>
        </p:nvSpPr>
        <p:spPr/>
        <p:txBody>
          <a:bodyPr/>
          <a:lstStyle/>
          <a:p>
            <a:r>
              <a:rPr lang="zh-CN" altLang="en-US" dirty="0"/>
              <a:t>若一个命题不能分解为更简单的命题，则称为</a:t>
            </a:r>
            <a:r>
              <a:rPr lang="zh-CN" altLang="en-US" dirty="0">
                <a:solidFill>
                  <a:srgbClr val="FF0000"/>
                </a:solidFill>
              </a:rPr>
              <a:t>原子命题</a:t>
            </a:r>
            <a:r>
              <a:rPr lang="zh-CN" altLang="en-US" dirty="0"/>
              <a:t>；</a:t>
            </a:r>
            <a:endParaRPr lang="en-US" altLang="zh-CN" dirty="0"/>
          </a:p>
          <a:p>
            <a:r>
              <a:rPr lang="zh-CN" altLang="en-US" dirty="0">
                <a:solidFill>
                  <a:srgbClr val="FF0000"/>
                </a:solidFill>
              </a:rPr>
              <a:t>例如：</a:t>
            </a:r>
            <a:endParaRPr lang="en-US" altLang="zh-CN" dirty="0">
              <a:solidFill>
                <a:srgbClr val="FF0000"/>
              </a:solidFill>
            </a:endParaRPr>
          </a:p>
          <a:p>
            <a:pPr lvl="1"/>
            <a:r>
              <a:rPr lang="en-US" altLang="zh-CN" dirty="0"/>
              <a:t>P</a:t>
            </a:r>
            <a:r>
              <a:rPr lang="zh-CN" altLang="en-US" dirty="0"/>
              <a:t>：今天下雨。</a:t>
            </a:r>
            <a:endParaRPr lang="en-US" altLang="zh-CN" dirty="0"/>
          </a:p>
          <a:p>
            <a:pPr lvl="1"/>
            <a:r>
              <a:rPr lang="en-US" altLang="zh-CN" dirty="0"/>
              <a:t>Q</a:t>
            </a:r>
            <a:r>
              <a:rPr lang="zh-CN" altLang="en-US" dirty="0"/>
              <a:t>：</a:t>
            </a:r>
            <a:r>
              <a:rPr lang="en-US" altLang="zh-CN" dirty="0"/>
              <a:t>2</a:t>
            </a:r>
            <a:r>
              <a:rPr lang="zh-CN" altLang="en-US" dirty="0"/>
              <a:t>是偶数而</a:t>
            </a:r>
            <a:r>
              <a:rPr lang="en-US" altLang="zh-CN" dirty="0"/>
              <a:t>3</a:t>
            </a:r>
            <a:r>
              <a:rPr lang="zh-CN" altLang="en-US" dirty="0"/>
              <a:t>是奇数。</a:t>
            </a:r>
            <a:endParaRPr lang="en-US" altLang="zh-CN" dirty="0"/>
          </a:p>
          <a:p>
            <a:pPr lvl="1">
              <a:spcAft>
                <a:spcPts val="1200"/>
              </a:spcAft>
            </a:pPr>
            <a:r>
              <a:rPr lang="en-US" altLang="zh-CN" dirty="0"/>
              <a:t>P</a:t>
            </a:r>
            <a:r>
              <a:rPr lang="zh-CN" altLang="en-US" dirty="0"/>
              <a:t>是原子命题，</a:t>
            </a:r>
            <a:r>
              <a:rPr lang="en-US" altLang="zh-CN" u="sng" dirty="0"/>
              <a:t>Q</a:t>
            </a:r>
            <a:r>
              <a:rPr lang="zh-CN" altLang="en-US" u="sng" dirty="0"/>
              <a:t>不是原子命题</a:t>
            </a:r>
            <a:r>
              <a:rPr lang="zh-CN" altLang="en-US" dirty="0"/>
              <a:t>，因为，</a:t>
            </a:r>
            <a:r>
              <a:rPr lang="en-US" altLang="zh-CN" dirty="0"/>
              <a:t>Q</a:t>
            </a:r>
            <a:r>
              <a:rPr lang="zh-CN" altLang="en-US" dirty="0"/>
              <a:t>还可以分解为“</a:t>
            </a:r>
            <a:r>
              <a:rPr lang="en-US" altLang="zh-CN" dirty="0"/>
              <a:t>2</a:t>
            </a:r>
            <a:r>
              <a:rPr lang="zh-CN" altLang="en-US" dirty="0"/>
              <a:t>是偶数”和“</a:t>
            </a:r>
            <a:r>
              <a:rPr lang="en-US" altLang="zh-CN" dirty="0"/>
              <a:t>3</a:t>
            </a:r>
            <a:r>
              <a:rPr lang="zh-CN" altLang="en-US" dirty="0"/>
              <a:t>是奇数”两个命题。</a:t>
            </a:r>
            <a:endParaRPr lang="en-US" altLang="zh-CN" dirty="0"/>
          </a:p>
          <a:p>
            <a:r>
              <a:rPr lang="zh-CN" altLang="en-US" dirty="0"/>
              <a:t>包含两个和两个以上命题的句子叫做</a:t>
            </a:r>
            <a:r>
              <a:rPr lang="zh-CN" altLang="en-US" dirty="0">
                <a:solidFill>
                  <a:srgbClr val="FF0000"/>
                </a:solidFill>
              </a:rPr>
              <a:t>复合命题</a:t>
            </a:r>
            <a:r>
              <a:rPr lang="zh-CN" altLang="en-US" dirty="0"/>
              <a:t>；</a:t>
            </a:r>
            <a:endParaRPr lang="en-US" altLang="zh-CN" dirty="0"/>
          </a:p>
          <a:p>
            <a:r>
              <a:rPr lang="zh-CN" altLang="en-US" dirty="0"/>
              <a:t>复合命题通过简单命题和</a:t>
            </a:r>
            <a:r>
              <a:rPr lang="zh-CN" altLang="en-US" dirty="0">
                <a:solidFill>
                  <a:srgbClr val="FF0000"/>
                </a:solidFill>
              </a:rPr>
              <a:t>联结词</a:t>
            </a:r>
            <a:r>
              <a:rPr lang="zh-CN" altLang="en-US" dirty="0"/>
              <a:t>表达出来。</a:t>
            </a:r>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证明方法</a:t>
            </a:r>
            <a:r>
              <a:rPr lang="zh-CN" altLang="en-US"/>
              <a:t>（续）</a:t>
            </a:r>
            <a:endParaRPr lang="zh-CN" altLang="en-US" dirty="0"/>
          </a:p>
        </p:txBody>
      </p:sp>
      <p:sp>
        <p:nvSpPr>
          <p:cNvPr id="3" name="内容占位符 2"/>
          <p:cNvSpPr>
            <a:spLocks noGrp="1"/>
          </p:cNvSpPr>
          <p:nvPr>
            <p:ph idx="1"/>
          </p:nvPr>
        </p:nvSpPr>
        <p:spPr>
          <a:xfrm>
            <a:off x="467544" y="1412776"/>
            <a:ext cx="8208912" cy="4824536"/>
          </a:xfrm>
        </p:spPr>
        <p:txBody>
          <a:bodyPr/>
          <a:lstStyle/>
          <a:p>
            <a:pPr>
              <a:buNone/>
            </a:pPr>
            <a:r>
              <a:rPr lang="en-US" altLang="zh-CN" dirty="0">
                <a:solidFill>
                  <a:srgbClr val="FF0000"/>
                </a:solidFill>
                <a:latin typeface="宋体" pitchFamily="2" charset="-122"/>
                <a:sym typeface="Wingdings" pitchFamily="2" charset="2"/>
              </a:rPr>
              <a:t>2</a:t>
            </a:r>
            <a:r>
              <a:rPr lang="zh-CN" altLang="en-US" dirty="0">
                <a:solidFill>
                  <a:srgbClr val="FF0000"/>
                </a:solidFill>
                <a:latin typeface="宋体" pitchFamily="2" charset="-122"/>
                <a:sym typeface="Wingdings" pitchFamily="2" charset="2"/>
              </a:rPr>
              <a:t>、间接证法</a:t>
            </a:r>
            <a:endParaRPr lang="en-US" altLang="zh-CN" dirty="0">
              <a:solidFill>
                <a:srgbClr val="FF0000"/>
              </a:solidFill>
              <a:latin typeface="宋体" pitchFamily="2" charset="-122"/>
              <a:sym typeface="Wingdings" pitchFamily="2" charset="2"/>
            </a:endParaRPr>
          </a:p>
          <a:p>
            <a:pPr marL="914400" lvl="1" indent="-457200">
              <a:buSzPct val="100000"/>
              <a:buFont typeface="+mj-ea"/>
              <a:buAutoNum type="circleNumDbPlain"/>
            </a:pPr>
            <a:r>
              <a:rPr lang="zh-CN" altLang="en-US" dirty="0">
                <a:latin typeface="宋体" pitchFamily="2" charset="-122"/>
                <a:sym typeface="Wingdings" pitchFamily="2" charset="2"/>
              </a:rPr>
              <a:t>逆反证明法</a:t>
            </a:r>
            <a:endParaRPr lang="en-US" altLang="zh-CN" dirty="0">
              <a:latin typeface="宋体" pitchFamily="2" charset="-122"/>
              <a:sym typeface="Wingdings" pitchFamily="2" charset="2"/>
            </a:endParaRPr>
          </a:p>
          <a:p>
            <a:pPr marL="990600" lvl="2"/>
            <a:r>
              <a:rPr lang="zh-CN" altLang="en-US" dirty="0">
                <a:latin typeface="宋体" pitchFamily="2" charset="-122"/>
                <a:sym typeface="Wingdings" pitchFamily="2" charset="2"/>
              </a:rPr>
              <a:t>欲证</a:t>
            </a:r>
            <a:r>
              <a:rPr lang="en-US" altLang="zh-CN" dirty="0"/>
              <a:t>P</a:t>
            </a:r>
            <a:r>
              <a:rPr lang="en-US" altLang="zh-CN" dirty="0">
                <a:sym typeface="Symbol" pitchFamily="18" charset="2"/>
              </a:rPr>
              <a:t>Q</a:t>
            </a:r>
            <a:r>
              <a:rPr lang="zh-CN" altLang="en-US" dirty="0"/>
              <a:t>，对</a:t>
            </a:r>
            <a:r>
              <a:rPr lang="zh-CN" altLang="en-US" dirty="0">
                <a:latin typeface="宋体" pitchFamily="2" charset="-122"/>
                <a:sym typeface="Symbol" pitchFamily="18" charset="2"/>
              </a:rPr>
              <a:t></a:t>
            </a:r>
            <a:r>
              <a:rPr lang="en-US" altLang="zh-CN" dirty="0"/>
              <a:t>Q</a:t>
            </a:r>
            <a:r>
              <a:rPr lang="en-US" altLang="zh-CN" dirty="0">
                <a:sym typeface="Symbol" pitchFamily="18" charset="2"/>
              </a:rPr>
              <a:t></a:t>
            </a:r>
            <a:r>
              <a:rPr lang="zh-CN" altLang="en-US" dirty="0">
                <a:latin typeface="宋体" pitchFamily="2" charset="-122"/>
                <a:sym typeface="Symbol" pitchFamily="18" charset="2"/>
              </a:rPr>
              <a:t></a:t>
            </a:r>
            <a:r>
              <a:rPr lang="en-US" altLang="zh-CN" dirty="0">
                <a:sym typeface="Symbol" pitchFamily="18" charset="2"/>
              </a:rPr>
              <a:t>P</a:t>
            </a:r>
            <a:r>
              <a:rPr lang="zh-CN" altLang="en-US" dirty="0">
                <a:sym typeface="Symbol" pitchFamily="18" charset="2"/>
              </a:rPr>
              <a:t>进行证明。</a:t>
            </a:r>
            <a:endParaRPr lang="en-US" altLang="zh-CN" dirty="0">
              <a:latin typeface="宋体" pitchFamily="2" charset="-122"/>
              <a:sym typeface="Wingdings" pitchFamily="2" charset="2"/>
            </a:endParaRPr>
          </a:p>
          <a:p>
            <a:pPr marL="914400" lvl="1" indent="-457200">
              <a:buSzPct val="100000"/>
              <a:buFont typeface="+mj-ea"/>
              <a:buAutoNum type="circleNumDbPlain"/>
            </a:pPr>
            <a:r>
              <a:rPr lang="zh-CN" altLang="en-US" dirty="0">
                <a:sym typeface="Wingdings" pitchFamily="2" charset="2"/>
              </a:rPr>
              <a:t>反证法</a:t>
            </a:r>
            <a:endParaRPr lang="en-US" altLang="zh-CN" dirty="0">
              <a:sym typeface="Wingdings" pitchFamily="2" charset="2"/>
            </a:endParaRPr>
          </a:p>
          <a:p>
            <a:pPr marL="990600" lvl="2">
              <a:tabLst>
                <a:tab pos="990600" algn="l"/>
              </a:tabLst>
            </a:pPr>
            <a:r>
              <a:rPr lang="zh-CN" altLang="en-US" dirty="0">
                <a:sym typeface="Wingdings" pitchFamily="2" charset="2"/>
              </a:rPr>
              <a:t>欲证</a:t>
            </a:r>
            <a:r>
              <a:rPr lang="en-US" altLang="zh-CN" dirty="0">
                <a:sym typeface="Symbol" pitchFamily="18" charset="2"/>
              </a:rPr>
              <a:t>H</a:t>
            </a:r>
            <a:r>
              <a:rPr lang="en-US" altLang="zh-CN" baseline="-25000" dirty="0">
                <a:sym typeface="Symbol" pitchFamily="18" charset="2"/>
              </a:rPr>
              <a:t>1</a:t>
            </a:r>
            <a:r>
              <a:rPr lang="el-GR" altLang="zh-CN" dirty="0"/>
              <a:t>∧</a:t>
            </a:r>
            <a:r>
              <a:rPr lang="en-US" altLang="zh-CN" dirty="0">
                <a:sym typeface="Symbol" pitchFamily="18" charset="2"/>
              </a:rPr>
              <a:t>H</a:t>
            </a:r>
            <a:r>
              <a:rPr lang="en-US" altLang="zh-CN" baseline="-25000" dirty="0">
                <a:sym typeface="Symbol" pitchFamily="18" charset="2"/>
              </a:rPr>
              <a:t>2</a:t>
            </a:r>
            <a:r>
              <a:rPr lang="el-GR" altLang="zh-CN" dirty="0"/>
              <a:t>∧</a:t>
            </a:r>
            <a:r>
              <a:rPr lang="en-US" altLang="zh-CN" dirty="0">
                <a:sym typeface="Symbol" pitchFamily="18" charset="2"/>
              </a:rPr>
              <a:t>…</a:t>
            </a:r>
            <a:r>
              <a:rPr lang="el-GR" altLang="zh-CN" dirty="0"/>
              <a:t>∧</a:t>
            </a:r>
            <a:r>
              <a:rPr lang="en-US" altLang="zh-CN" dirty="0" err="1">
                <a:sym typeface="Symbol" pitchFamily="18" charset="2"/>
              </a:rPr>
              <a:t>H</a:t>
            </a:r>
            <a:r>
              <a:rPr lang="en-US" altLang="zh-CN" baseline="-25000" dirty="0" err="1">
                <a:sym typeface="Symbol" pitchFamily="18" charset="2"/>
              </a:rPr>
              <a:t>n</a:t>
            </a:r>
            <a:r>
              <a:rPr lang="en-US" altLang="zh-CN" baseline="-25000" dirty="0">
                <a:sym typeface="Symbol" pitchFamily="18" charset="2"/>
              </a:rPr>
              <a:t> </a:t>
            </a:r>
            <a:r>
              <a:rPr lang="en-US" altLang="zh-CN" dirty="0">
                <a:sym typeface="Symbol" pitchFamily="18" charset="2"/>
              </a:rPr>
              <a:t>C</a:t>
            </a:r>
            <a:r>
              <a:rPr lang="zh-CN" altLang="en-US" dirty="0">
                <a:sym typeface="Symbol" pitchFamily="18" charset="2"/>
              </a:rPr>
              <a:t>，将</a:t>
            </a:r>
            <a:r>
              <a:rPr lang="en-US" altLang="zh-CN" dirty="0">
                <a:sym typeface="Wingdings" pitchFamily="2" charset="2"/>
              </a:rPr>
              <a:t>C</a:t>
            </a:r>
            <a:r>
              <a:rPr lang="zh-CN" altLang="en-US" dirty="0">
                <a:sym typeface="Wingdings" pitchFamily="2" charset="2"/>
              </a:rPr>
              <a:t>作为一个前提加以引用，推出一个矛盾式。</a:t>
            </a:r>
            <a:endParaRPr lang="en-US" altLang="zh-CN" dirty="0">
              <a:sym typeface="Wingdings" pitchFamily="2" charset="2"/>
            </a:endParaRPr>
          </a:p>
          <a:p>
            <a:r>
              <a:rPr lang="zh-CN" altLang="en-US" dirty="0">
                <a:sym typeface="Wingdings" pitchFamily="2" charset="2"/>
              </a:rPr>
              <a:t>上述基于定义和基于规则两大推理分类中的一些方法只是最基本的推理方法，同学们在这个基础上广泛阅读，还可学到更多其他推理方法。</a:t>
            </a:r>
            <a:endParaRPr lang="en-US" altLang="zh-CN" dirty="0">
              <a:sym typeface="Wingdings" pitchFamily="2" charset="2"/>
            </a:endParaRPr>
          </a:p>
          <a:p>
            <a:pPr lvl="1"/>
            <a:r>
              <a:rPr lang="zh-CN" altLang="en-US" dirty="0">
                <a:solidFill>
                  <a:srgbClr val="C00000"/>
                </a:solidFill>
                <a:sym typeface="Wingdings" pitchFamily="2" charset="2"/>
              </a:rPr>
              <a:t>无义证明法、平凡证明法</a:t>
            </a:r>
            <a:endParaRPr lang="en-US" altLang="zh-CN" dirty="0">
              <a:solidFill>
                <a:srgbClr val="C00000"/>
              </a:solidFill>
              <a:sym typeface="Wingdings" pitchFamily="2" charset="2"/>
            </a:endParaRPr>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50</a:t>
            </a:fld>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p:txBody>
          <a:bodyPr/>
          <a:lstStyle/>
          <a:p>
            <a:r>
              <a:rPr lang="zh-CN" altLang="en-US" dirty="0">
                <a:solidFill>
                  <a:srgbClr val="FF0000"/>
                </a:solidFill>
              </a:rPr>
              <a:t>完全数</a:t>
            </a:r>
            <a:endParaRPr lang="en-US" altLang="zh-CN" dirty="0">
              <a:solidFill>
                <a:srgbClr val="FF0000"/>
              </a:solidFill>
            </a:endParaRPr>
          </a:p>
          <a:p>
            <a:pPr lvl="1"/>
            <a:r>
              <a:rPr lang="zh-CN" altLang="en-US" dirty="0"/>
              <a:t>又称完美数或完备数，它所有的真因子的和等于它本身。</a:t>
            </a:r>
            <a:endParaRPr lang="en-US" altLang="zh-CN" dirty="0"/>
          </a:p>
          <a:p>
            <a:pPr lvl="1"/>
            <a:r>
              <a:rPr lang="zh-CN" altLang="en-US" dirty="0"/>
              <a:t>第一个完全数是</a:t>
            </a:r>
            <a:r>
              <a:rPr lang="en-US" altLang="zh-CN" dirty="0"/>
              <a:t>6</a:t>
            </a:r>
            <a:r>
              <a:rPr lang="zh-CN" altLang="en-US" dirty="0"/>
              <a:t>，第二个是</a:t>
            </a:r>
            <a:r>
              <a:rPr lang="en-US" altLang="zh-CN" dirty="0"/>
              <a:t>28</a:t>
            </a:r>
            <a:r>
              <a:rPr lang="zh-CN" altLang="en-US" dirty="0"/>
              <a:t>，第三个是</a:t>
            </a:r>
            <a:r>
              <a:rPr lang="en-US" altLang="zh-CN" dirty="0"/>
              <a:t>496</a:t>
            </a:r>
            <a:r>
              <a:rPr lang="zh-CN" altLang="en-US" dirty="0"/>
              <a:t>，后面的完全数还有</a:t>
            </a:r>
            <a:r>
              <a:rPr lang="en-US" altLang="zh-CN" dirty="0"/>
              <a:t>8128</a:t>
            </a:r>
            <a:r>
              <a:rPr lang="zh-CN" altLang="en-US" dirty="0"/>
              <a:t>、</a:t>
            </a:r>
            <a:r>
              <a:rPr lang="en-US" altLang="zh-CN" dirty="0"/>
              <a:t>33550336</a:t>
            </a:r>
            <a:r>
              <a:rPr lang="zh-CN" altLang="en-US" dirty="0"/>
              <a:t>等等。</a:t>
            </a:r>
            <a:endParaRPr lang="en-US" altLang="zh-CN" dirty="0"/>
          </a:p>
          <a:p>
            <a:r>
              <a:rPr lang="zh-CN" altLang="en-US" dirty="0">
                <a:solidFill>
                  <a:srgbClr val="FF0000"/>
                </a:solidFill>
              </a:rPr>
              <a:t>定理：</a:t>
            </a:r>
            <a:r>
              <a:rPr lang="zh-CN" altLang="en-US" dirty="0"/>
              <a:t>一个完全数不是一个质数。</a:t>
            </a:r>
            <a:endParaRPr lang="en-US" altLang="zh-CN" dirty="0"/>
          </a:p>
          <a:p>
            <a:r>
              <a:rPr lang="zh-CN" altLang="en-US" dirty="0">
                <a:solidFill>
                  <a:srgbClr val="C00000"/>
                </a:solidFill>
              </a:rPr>
              <a:t>证：</a:t>
            </a:r>
            <a:r>
              <a:rPr lang="zh-CN" altLang="en-US" dirty="0"/>
              <a:t>设</a:t>
            </a:r>
            <a:r>
              <a:rPr lang="en-US" altLang="zh-CN" dirty="0"/>
              <a:t>P</a:t>
            </a:r>
            <a:r>
              <a:rPr lang="zh-CN" altLang="en-US" dirty="0"/>
              <a:t>：一个数是完全数；</a:t>
            </a:r>
            <a:r>
              <a:rPr lang="en-US" altLang="zh-CN" dirty="0"/>
              <a:t>Q</a:t>
            </a:r>
            <a:r>
              <a:rPr lang="zh-CN" altLang="en-US" dirty="0"/>
              <a:t>：一个数是质数；</a:t>
            </a:r>
            <a:endParaRPr lang="en-US" altLang="zh-CN" dirty="0"/>
          </a:p>
          <a:p>
            <a:pPr lvl="1"/>
            <a:r>
              <a:rPr lang="zh-CN" altLang="en-US" dirty="0"/>
              <a:t>原问题符号化为：</a:t>
            </a:r>
            <a:r>
              <a:rPr lang="en-US" altLang="zh-CN" dirty="0"/>
              <a:t>P</a:t>
            </a:r>
            <a:r>
              <a:rPr lang="en-US" altLang="zh-CN" dirty="0">
                <a:sym typeface="Symbol" pitchFamily="18" charset="2"/>
              </a:rPr>
              <a:t></a:t>
            </a:r>
            <a:r>
              <a:rPr lang="zh-CN" altLang="en-US" dirty="0">
                <a:sym typeface="Symbol" pitchFamily="18" charset="2"/>
              </a:rPr>
              <a:t></a:t>
            </a:r>
            <a:r>
              <a:rPr lang="en-US" altLang="zh-CN" dirty="0"/>
              <a:t>Q</a:t>
            </a:r>
            <a:r>
              <a:rPr lang="zh-CN" altLang="en-US" dirty="0"/>
              <a:t>，也等价于</a:t>
            </a:r>
            <a:r>
              <a:rPr lang="en-US" altLang="zh-CN" dirty="0"/>
              <a:t>Q</a:t>
            </a:r>
            <a:r>
              <a:rPr lang="en-US" altLang="zh-CN" dirty="0">
                <a:sym typeface="Symbol" pitchFamily="18" charset="2"/>
              </a:rPr>
              <a:t></a:t>
            </a:r>
            <a:r>
              <a:rPr lang="zh-CN" altLang="en-US" dirty="0">
                <a:sym typeface="Symbol" pitchFamily="18" charset="2"/>
              </a:rPr>
              <a:t></a:t>
            </a:r>
            <a:r>
              <a:rPr lang="en-US" altLang="zh-CN" dirty="0"/>
              <a:t>P</a:t>
            </a:r>
            <a:r>
              <a:rPr lang="zh-CN" altLang="en-US" dirty="0"/>
              <a:t>，即一个质数不是一个完全数；</a:t>
            </a:r>
            <a:endParaRPr lang="en-US" altLang="zh-CN" dirty="0"/>
          </a:p>
          <a:p>
            <a:pPr lvl="1"/>
            <a:r>
              <a:rPr lang="zh-CN" altLang="en-US" dirty="0"/>
              <a:t>若一个数是质数，则真因子只有</a:t>
            </a:r>
            <a:r>
              <a:rPr lang="en-US" altLang="zh-CN" dirty="0"/>
              <a:t>1</a:t>
            </a:r>
            <a:r>
              <a:rPr lang="zh-CN" altLang="en-US" dirty="0"/>
              <a:t>，故不是完全数。</a:t>
            </a:r>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51</a:t>
            </a:fld>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反证法与逆反证明法</a:t>
            </a:r>
          </a:p>
        </p:txBody>
      </p:sp>
      <p:sp>
        <p:nvSpPr>
          <p:cNvPr id="3" name="内容占位符 2"/>
          <p:cNvSpPr>
            <a:spLocks noGrp="1"/>
          </p:cNvSpPr>
          <p:nvPr>
            <p:ph idx="1"/>
          </p:nvPr>
        </p:nvSpPr>
        <p:spPr/>
        <p:txBody>
          <a:bodyPr/>
          <a:lstStyle/>
          <a:p>
            <a:r>
              <a:rPr lang="zh-CN" altLang="en-US" dirty="0"/>
              <a:t>要证明</a:t>
            </a:r>
            <a:r>
              <a:rPr lang="en-US" altLang="zh-CN" dirty="0"/>
              <a:t>P</a:t>
            </a:r>
            <a:r>
              <a:rPr lang="en-US" altLang="zh-CN" dirty="0">
                <a:sym typeface="Symbol" pitchFamily="18" charset="2"/>
              </a:rPr>
              <a:t></a:t>
            </a:r>
            <a:r>
              <a:rPr lang="en-US" altLang="zh-CN" dirty="0"/>
              <a:t>Q</a:t>
            </a:r>
            <a:r>
              <a:rPr lang="zh-CN" altLang="en-US" dirty="0"/>
              <a:t>永真，即，</a:t>
            </a:r>
            <a:r>
              <a:rPr lang="en-US" altLang="zh-CN" dirty="0"/>
              <a:t>P</a:t>
            </a:r>
            <a:r>
              <a:rPr lang="en-US" altLang="zh-CN" dirty="0">
                <a:sym typeface="Symbol" pitchFamily="18" charset="2"/>
              </a:rPr>
              <a:t></a:t>
            </a:r>
            <a:r>
              <a:rPr lang="en-US" altLang="zh-CN" dirty="0"/>
              <a:t>Q</a:t>
            </a:r>
            <a:r>
              <a:rPr lang="zh-CN" altLang="en-US" dirty="0"/>
              <a:t>成立</a:t>
            </a:r>
            <a:endParaRPr lang="en-US" altLang="zh-CN" dirty="0"/>
          </a:p>
          <a:p>
            <a:r>
              <a:rPr lang="zh-CN" altLang="en-US" dirty="0">
                <a:solidFill>
                  <a:srgbClr val="FF0000"/>
                </a:solidFill>
              </a:rPr>
              <a:t>反证法：</a:t>
            </a:r>
            <a:endParaRPr lang="en-US" altLang="zh-CN" dirty="0">
              <a:solidFill>
                <a:srgbClr val="FF0000"/>
              </a:solidFill>
            </a:endParaRPr>
          </a:p>
          <a:p>
            <a:pPr lvl="1"/>
            <a:r>
              <a:rPr lang="zh-CN" altLang="en-US" dirty="0"/>
              <a:t>证明</a:t>
            </a:r>
            <a:r>
              <a:rPr lang="en-US" altLang="zh-CN" dirty="0"/>
              <a:t>P</a:t>
            </a:r>
            <a:r>
              <a:rPr lang="el-GR" altLang="zh-CN" dirty="0"/>
              <a:t>∧</a:t>
            </a:r>
            <a:r>
              <a:rPr lang="zh-CN" altLang="en-US" dirty="0">
                <a:sym typeface="Symbol" pitchFamily="18" charset="2"/>
              </a:rPr>
              <a:t></a:t>
            </a:r>
            <a:r>
              <a:rPr lang="en-US" altLang="zh-CN" dirty="0"/>
              <a:t>Q</a:t>
            </a:r>
            <a:r>
              <a:rPr lang="en-US" altLang="zh-CN" dirty="0">
                <a:sym typeface="Symbol" pitchFamily="18" charset="2"/>
              </a:rPr>
              <a:t>F</a:t>
            </a:r>
            <a:r>
              <a:rPr lang="zh-CN" altLang="en-US" dirty="0">
                <a:sym typeface="Symbol" pitchFamily="18" charset="2"/>
              </a:rPr>
              <a:t>成立，即，</a:t>
            </a:r>
            <a:r>
              <a:rPr lang="en-US" altLang="zh-CN" dirty="0"/>
              <a:t>P</a:t>
            </a:r>
            <a:r>
              <a:rPr lang="el-GR" altLang="zh-CN" dirty="0"/>
              <a:t>∧</a:t>
            </a:r>
            <a:r>
              <a:rPr lang="zh-CN" altLang="en-US" dirty="0">
                <a:sym typeface="Symbol" pitchFamily="18" charset="2"/>
              </a:rPr>
              <a:t></a:t>
            </a:r>
            <a:r>
              <a:rPr lang="en-US" altLang="zh-CN" dirty="0"/>
              <a:t>Q</a:t>
            </a:r>
            <a:r>
              <a:rPr lang="en-US" altLang="zh-CN" dirty="0">
                <a:sym typeface="Symbol" pitchFamily="18" charset="2"/>
              </a:rPr>
              <a:t>F</a:t>
            </a:r>
          </a:p>
          <a:p>
            <a:pPr lvl="1"/>
            <a:r>
              <a:rPr lang="en-US" altLang="zh-CN" dirty="0">
                <a:sym typeface="Symbol" pitchFamily="18" charset="2"/>
              </a:rPr>
              <a:t>F</a:t>
            </a:r>
            <a:r>
              <a:rPr lang="zh-CN" altLang="en-US" dirty="0">
                <a:sym typeface="Symbol" pitchFamily="18" charset="2"/>
              </a:rPr>
              <a:t>，可以是</a:t>
            </a:r>
            <a:r>
              <a:rPr lang="en-US" altLang="zh-CN" dirty="0">
                <a:sym typeface="Symbol" pitchFamily="18" charset="2"/>
              </a:rPr>
              <a:t>P</a:t>
            </a:r>
            <a:r>
              <a:rPr lang="el-GR" altLang="zh-CN" dirty="0"/>
              <a:t>∧</a:t>
            </a:r>
            <a:r>
              <a:rPr lang="en-US" altLang="zh-CN" dirty="0">
                <a:sym typeface="Symbol" pitchFamily="18" charset="2"/>
              </a:rPr>
              <a:t>P</a:t>
            </a:r>
            <a:r>
              <a:rPr lang="zh-CN" altLang="en-US" dirty="0">
                <a:sym typeface="Symbol" pitchFamily="18" charset="2"/>
              </a:rPr>
              <a:t>，或其它的违反公理、常识等情况。</a:t>
            </a:r>
            <a:endParaRPr lang="en-US" altLang="zh-CN" dirty="0">
              <a:sym typeface="Symbol" pitchFamily="18" charset="2"/>
            </a:endParaRPr>
          </a:p>
          <a:p>
            <a:r>
              <a:rPr lang="zh-CN" altLang="en-US" dirty="0">
                <a:solidFill>
                  <a:srgbClr val="FF0000"/>
                </a:solidFill>
                <a:sym typeface="Symbol" pitchFamily="18" charset="2"/>
              </a:rPr>
              <a:t>逆反证明法：</a:t>
            </a:r>
            <a:endParaRPr lang="en-US" altLang="zh-CN" dirty="0">
              <a:solidFill>
                <a:srgbClr val="FF0000"/>
              </a:solidFill>
              <a:sym typeface="Symbol" pitchFamily="18" charset="2"/>
            </a:endParaRPr>
          </a:p>
          <a:p>
            <a:pPr lvl="1"/>
            <a:r>
              <a:rPr lang="zh-CN" altLang="en-US" dirty="0">
                <a:sym typeface="Symbol" pitchFamily="18" charset="2"/>
              </a:rPr>
              <a:t>证明</a:t>
            </a:r>
            <a:r>
              <a:rPr lang="en-US" altLang="zh-CN" dirty="0">
                <a:sym typeface="Symbol" pitchFamily="18" charset="2"/>
              </a:rPr>
              <a:t>Q</a:t>
            </a:r>
            <a:r>
              <a:rPr lang="zh-CN" altLang="en-US" dirty="0">
                <a:sym typeface="Symbol" pitchFamily="18" charset="2"/>
              </a:rPr>
              <a:t></a:t>
            </a:r>
            <a:r>
              <a:rPr lang="en-US" altLang="zh-CN" dirty="0">
                <a:sym typeface="Symbol" pitchFamily="18" charset="2"/>
              </a:rPr>
              <a:t>P</a:t>
            </a:r>
            <a:r>
              <a:rPr lang="zh-CN" altLang="en-US" dirty="0">
                <a:sym typeface="Symbol" pitchFamily="18" charset="2"/>
              </a:rPr>
              <a:t>成立，即，</a:t>
            </a:r>
            <a:r>
              <a:rPr lang="en-US" altLang="zh-CN" dirty="0">
                <a:sym typeface="Symbol" pitchFamily="18" charset="2"/>
              </a:rPr>
              <a:t>Q</a:t>
            </a:r>
            <a:r>
              <a:rPr lang="zh-CN" altLang="en-US" dirty="0">
                <a:sym typeface="Symbol" pitchFamily="18" charset="2"/>
              </a:rPr>
              <a:t></a:t>
            </a:r>
            <a:r>
              <a:rPr lang="en-US" altLang="zh-CN" dirty="0">
                <a:sym typeface="Symbol" pitchFamily="18" charset="2"/>
              </a:rPr>
              <a:t>P</a:t>
            </a:r>
            <a:endParaRPr lang="en-US" altLang="zh-CN" dirty="0"/>
          </a:p>
          <a:p>
            <a:r>
              <a:rPr lang="zh-CN" altLang="en-US" dirty="0"/>
              <a:t>反证法和逆反证法前提不同，要得出结论也不同；</a:t>
            </a:r>
            <a:endParaRPr lang="en-US" altLang="zh-CN" dirty="0"/>
          </a:p>
          <a:p>
            <a:pPr lvl="1"/>
            <a:r>
              <a:rPr lang="zh-CN" altLang="en-US" dirty="0"/>
              <a:t>但是，</a:t>
            </a:r>
            <a:r>
              <a:rPr lang="en-US" altLang="zh-CN" dirty="0"/>
              <a:t> </a:t>
            </a:r>
            <a:r>
              <a:rPr lang="en-US" altLang="zh-CN" dirty="0">
                <a:solidFill>
                  <a:srgbClr val="FF0000"/>
                </a:solidFill>
              </a:rPr>
              <a:t>(P</a:t>
            </a:r>
            <a:r>
              <a:rPr lang="el-GR" altLang="zh-CN" dirty="0">
                <a:solidFill>
                  <a:srgbClr val="FF0000"/>
                </a:solidFill>
              </a:rPr>
              <a:t>∧</a:t>
            </a:r>
            <a:r>
              <a:rPr lang="zh-CN" altLang="en-US" dirty="0">
                <a:solidFill>
                  <a:srgbClr val="FF0000"/>
                </a:solidFill>
                <a:sym typeface="Symbol" pitchFamily="18" charset="2"/>
              </a:rPr>
              <a:t></a:t>
            </a:r>
            <a:r>
              <a:rPr lang="en-US" altLang="zh-CN" dirty="0">
                <a:solidFill>
                  <a:srgbClr val="FF0000"/>
                </a:solidFill>
              </a:rPr>
              <a:t>Q</a:t>
            </a:r>
            <a:r>
              <a:rPr lang="en-US" altLang="zh-CN" dirty="0">
                <a:solidFill>
                  <a:srgbClr val="FF0000"/>
                </a:solidFill>
                <a:sym typeface="Symbol" pitchFamily="18" charset="2"/>
              </a:rPr>
              <a:t>F)(</a:t>
            </a:r>
            <a:r>
              <a:rPr lang="zh-CN" altLang="en-US" dirty="0">
                <a:solidFill>
                  <a:srgbClr val="FF0000"/>
                </a:solidFill>
                <a:sym typeface="Symbol" pitchFamily="18" charset="2"/>
              </a:rPr>
              <a:t></a:t>
            </a:r>
            <a:r>
              <a:rPr lang="en-US" altLang="zh-CN" dirty="0">
                <a:solidFill>
                  <a:srgbClr val="FF0000"/>
                </a:solidFill>
                <a:sym typeface="Symbol" pitchFamily="18" charset="2"/>
              </a:rPr>
              <a:t>Q</a:t>
            </a:r>
            <a:r>
              <a:rPr lang="zh-CN" altLang="en-US" dirty="0">
                <a:solidFill>
                  <a:srgbClr val="FF0000"/>
                </a:solidFill>
                <a:sym typeface="Symbol" pitchFamily="18" charset="2"/>
              </a:rPr>
              <a:t></a:t>
            </a:r>
            <a:r>
              <a:rPr lang="en-US" altLang="zh-CN" dirty="0">
                <a:solidFill>
                  <a:srgbClr val="FF0000"/>
                </a:solidFill>
                <a:sym typeface="Symbol" pitchFamily="18" charset="2"/>
              </a:rPr>
              <a:t>P)(</a:t>
            </a:r>
            <a:r>
              <a:rPr lang="en-US" altLang="zh-CN" dirty="0">
                <a:solidFill>
                  <a:srgbClr val="FF0000"/>
                </a:solidFill>
              </a:rPr>
              <a:t>P</a:t>
            </a:r>
            <a:r>
              <a:rPr lang="en-US" altLang="zh-CN" dirty="0">
                <a:solidFill>
                  <a:srgbClr val="FF0000"/>
                </a:solidFill>
                <a:sym typeface="Symbol" pitchFamily="18" charset="2"/>
              </a:rPr>
              <a:t></a:t>
            </a:r>
            <a:r>
              <a:rPr lang="en-US" altLang="zh-CN" dirty="0">
                <a:solidFill>
                  <a:srgbClr val="FF0000"/>
                </a:solidFill>
              </a:rPr>
              <a:t>Q)</a:t>
            </a:r>
          </a:p>
          <a:p>
            <a:pPr lvl="1"/>
            <a:r>
              <a:rPr lang="zh-CN" altLang="en-US" dirty="0"/>
              <a:t>因此，证明上面的三个命题公式成立是等价的。</a:t>
            </a:r>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52</a:t>
            </a:fld>
            <a:endParaRPr lang="en-US" altLang="zh-CN" dirty="0"/>
          </a:p>
        </p:txBody>
      </p:sp>
      <p:grpSp>
        <p:nvGrpSpPr>
          <p:cNvPr id="10" name="组合 9">
            <a:extLst>
              <a:ext uri="{FF2B5EF4-FFF2-40B4-BE49-F238E27FC236}">
                <a16:creationId xmlns:a16="http://schemas.microsoft.com/office/drawing/2014/main" id="{598B820A-1EC7-4381-AF0C-459C3376CA4C}"/>
              </a:ext>
            </a:extLst>
          </p:cNvPr>
          <p:cNvGrpSpPr/>
          <p:nvPr/>
        </p:nvGrpSpPr>
        <p:grpSpPr>
          <a:xfrm>
            <a:off x="1763688" y="1804715"/>
            <a:ext cx="1213503" cy="1088330"/>
            <a:chOff x="1763688" y="1804715"/>
            <a:chExt cx="1213503" cy="1088330"/>
          </a:xfrm>
        </p:grpSpPr>
        <p:cxnSp>
          <p:nvCxnSpPr>
            <p:cNvPr id="6" name="直接连接符 5">
              <a:extLst>
                <a:ext uri="{FF2B5EF4-FFF2-40B4-BE49-F238E27FC236}">
                  <a16:creationId xmlns:a16="http://schemas.microsoft.com/office/drawing/2014/main" id="{73E50696-64BB-40F3-8BCA-351BB07C1726}"/>
                </a:ext>
              </a:extLst>
            </p:cNvPr>
            <p:cNvCxnSpPr/>
            <p:nvPr/>
          </p:nvCxnSpPr>
          <p:spPr bwMode="auto">
            <a:xfrm>
              <a:off x="1763688" y="1804715"/>
              <a:ext cx="648072" cy="0"/>
            </a:xfrm>
            <a:prstGeom prst="line">
              <a:avLst/>
            </a:prstGeom>
            <a:noFill/>
            <a:ln w="34925" cap="flat" cmpd="sng" algn="ctr">
              <a:solidFill>
                <a:srgbClr val="FF0000"/>
              </a:solidFill>
              <a:prstDash val="solid"/>
              <a:round/>
              <a:headEnd type="none" w="med" len="med"/>
              <a:tailEnd type="none" w="med" len="med"/>
            </a:ln>
            <a:effectLst/>
          </p:spPr>
        </p:cxnSp>
        <p:cxnSp>
          <p:nvCxnSpPr>
            <p:cNvPr id="7" name="直接连接符 6">
              <a:extLst>
                <a:ext uri="{FF2B5EF4-FFF2-40B4-BE49-F238E27FC236}">
                  <a16:creationId xmlns:a16="http://schemas.microsoft.com/office/drawing/2014/main" id="{1F68774D-0B35-4C53-BCEF-5C722B62CCDC}"/>
                </a:ext>
              </a:extLst>
            </p:cNvPr>
            <p:cNvCxnSpPr>
              <a:cxnSpLocks/>
            </p:cNvCxnSpPr>
            <p:nvPr/>
          </p:nvCxnSpPr>
          <p:spPr bwMode="auto">
            <a:xfrm>
              <a:off x="1825063" y="2893045"/>
              <a:ext cx="1152128" cy="0"/>
            </a:xfrm>
            <a:prstGeom prst="line">
              <a:avLst/>
            </a:prstGeom>
            <a:noFill/>
            <a:ln w="34925" cap="flat" cmpd="sng" algn="ctr">
              <a:solidFill>
                <a:srgbClr val="FF0000"/>
              </a:solidFill>
              <a:prstDash val="solid"/>
              <a:round/>
              <a:headEnd type="none" w="med" len="med"/>
              <a:tailEnd type="none" w="med" len="med"/>
            </a:ln>
            <a:effectLst/>
          </p:spPr>
        </p:cxnSp>
        <p:sp>
          <p:nvSpPr>
            <p:cNvPr id="9" name="等号 8">
              <a:extLst>
                <a:ext uri="{FF2B5EF4-FFF2-40B4-BE49-F238E27FC236}">
                  <a16:creationId xmlns:a16="http://schemas.microsoft.com/office/drawing/2014/main" id="{4A300DB2-8B66-4721-A9EF-8C742BDE014F}"/>
                </a:ext>
              </a:extLst>
            </p:cNvPr>
            <p:cNvSpPr/>
            <p:nvPr/>
          </p:nvSpPr>
          <p:spPr bwMode="auto">
            <a:xfrm rot="4320000">
              <a:off x="1867171" y="2060848"/>
              <a:ext cx="717700" cy="400128"/>
            </a:xfrm>
            <a:prstGeom prst="mathEqual">
              <a:avLst>
                <a:gd name="adj1" fmla="val 7672"/>
                <a:gd name="adj2" fmla="val 25344"/>
              </a:avLst>
            </a:prstGeom>
            <a:solidFill>
              <a:srgbClr val="FF0000"/>
            </a:solidFill>
            <a:ln w="9525" cap="flat" cmpd="sng" algn="ctr">
              <a:solidFill>
                <a:srgbClr val="FF0000"/>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342900" marR="0" indent="-342900" algn="l" defTabSz="914400" rtl="0" eaLnBrk="1" fontAlgn="base" latinLnBrk="0" hangingPunct="1">
                <a:lnSpc>
                  <a:spcPct val="90000"/>
                </a:lnSpc>
                <a:spcBef>
                  <a:spcPct val="20000"/>
                </a:spcBef>
                <a:spcAft>
                  <a:spcPct val="0"/>
                </a:spcAft>
                <a:buClrTx/>
                <a:buSzTx/>
                <a:buFontTx/>
                <a:buNone/>
                <a:tabLst/>
              </a:pPr>
              <a:endParaRPr kumimoji="1" lang="zh-CN" altLang="en-US" sz="2400" b="0" i="0" u="none" strike="noStrike" cap="none" normalizeH="0" baseline="0">
                <a:ln>
                  <a:noFill/>
                </a:ln>
                <a:solidFill>
                  <a:schemeClr val="bg1"/>
                </a:solidFill>
                <a:effectLst/>
                <a:latin typeface="楷体_GB2312" pitchFamily="49" charset="-122"/>
                <a:ea typeface="楷体_GB2312" pitchFamily="49" charset="-122"/>
              </a:endParaRPr>
            </a:p>
          </p:txBody>
        </p:sp>
      </p:grpSp>
      <p:grpSp>
        <p:nvGrpSpPr>
          <p:cNvPr id="17" name="组合 16">
            <a:extLst>
              <a:ext uri="{FF2B5EF4-FFF2-40B4-BE49-F238E27FC236}">
                <a16:creationId xmlns:a16="http://schemas.microsoft.com/office/drawing/2014/main" id="{86E332F3-30C6-4466-B57A-19B82876A58B}"/>
              </a:ext>
            </a:extLst>
          </p:cNvPr>
          <p:cNvGrpSpPr/>
          <p:nvPr/>
        </p:nvGrpSpPr>
        <p:grpSpPr>
          <a:xfrm>
            <a:off x="1867501" y="3430095"/>
            <a:ext cx="1829770" cy="1019717"/>
            <a:chOff x="1867501" y="3430095"/>
            <a:chExt cx="1829770" cy="1019717"/>
          </a:xfrm>
        </p:grpSpPr>
        <p:grpSp>
          <p:nvGrpSpPr>
            <p:cNvPr id="11" name="组合 10">
              <a:extLst>
                <a:ext uri="{FF2B5EF4-FFF2-40B4-BE49-F238E27FC236}">
                  <a16:creationId xmlns:a16="http://schemas.microsoft.com/office/drawing/2014/main" id="{45830732-263A-4445-9034-9E7D1D80B1E3}"/>
                </a:ext>
              </a:extLst>
            </p:cNvPr>
            <p:cNvGrpSpPr/>
            <p:nvPr/>
          </p:nvGrpSpPr>
          <p:grpSpPr>
            <a:xfrm>
              <a:off x="1867501" y="3715340"/>
              <a:ext cx="1273969" cy="734472"/>
              <a:chOff x="1825063" y="2131519"/>
              <a:chExt cx="1273969" cy="734472"/>
            </a:xfrm>
          </p:grpSpPr>
          <p:cxnSp>
            <p:nvCxnSpPr>
              <p:cNvPr id="13" name="直接连接符 12">
                <a:extLst>
                  <a:ext uri="{FF2B5EF4-FFF2-40B4-BE49-F238E27FC236}">
                    <a16:creationId xmlns:a16="http://schemas.microsoft.com/office/drawing/2014/main" id="{7021F544-972F-4490-8899-6021BFE610C8}"/>
                  </a:ext>
                </a:extLst>
              </p:cNvPr>
              <p:cNvCxnSpPr>
                <a:cxnSpLocks/>
              </p:cNvCxnSpPr>
              <p:nvPr/>
            </p:nvCxnSpPr>
            <p:spPr bwMode="auto">
              <a:xfrm>
                <a:off x="1825063" y="2865991"/>
                <a:ext cx="904299" cy="0"/>
              </a:xfrm>
              <a:prstGeom prst="line">
                <a:avLst/>
              </a:prstGeom>
              <a:noFill/>
              <a:ln w="34925" cap="flat" cmpd="sng" algn="ctr">
                <a:solidFill>
                  <a:srgbClr val="FF0000"/>
                </a:solidFill>
                <a:prstDash val="solid"/>
                <a:round/>
                <a:headEnd type="none" w="med" len="med"/>
                <a:tailEnd type="none" w="med" len="med"/>
              </a:ln>
              <a:effectLst/>
            </p:spPr>
          </p:cxnSp>
          <p:sp>
            <p:nvSpPr>
              <p:cNvPr id="14" name="等号 13">
                <a:extLst>
                  <a:ext uri="{FF2B5EF4-FFF2-40B4-BE49-F238E27FC236}">
                    <a16:creationId xmlns:a16="http://schemas.microsoft.com/office/drawing/2014/main" id="{6855ACF7-C9AA-44C2-B6D9-94BFCF845019}"/>
                  </a:ext>
                </a:extLst>
              </p:cNvPr>
              <p:cNvSpPr/>
              <p:nvPr/>
            </p:nvSpPr>
            <p:spPr bwMode="auto">
              <a:xfrm rot="19140000" flipV="1">
                <a:off x="2559362" y="2131519"/>
                <a:ext cx="539670" cy="400128"/>
              </a:xfrm>
              <a:prstGeom prst="mathEqual">
                <a:avLst>
                  <a:gd name="adj1" fmla="val 7672"/>
                  <a:gd name="adj2" fmla="val 25344"/>
                </a:avLst>
              </a:prstGeom>
              <a:solidFill>
                <a:srgbClr val="FF0000"/>
              </a:solidFill>
              <a:ln w="9525" cap="flat" cmpd="sng" algn="ctr">
                <a:solidFill>
                  <a:srgbClr val="FF0000"/>
                </a:solid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342900" marR="0" indent="-342900" algn="l" defTabSz="914400" rtl="0" eaLnBrk="1" fontAlgn="base" latinLnBrk="0" hangingPunct="1">
                  <a:lnSpc>
                    <a:spcPct val="90000"/>
                  </a:lnSpc>
                  <a:spcBef>
                    <a:spcPct val="20000"/>
                  </a:spcBef>
                  <a:spcAft>
                    <a:spcPct val="0"/>
                  </a:spcAft>
                  <a:buClrTx/>
                  <a:buSzTx/>
                  <a:buFontTx/>
                  <a:buNone/>
                  <a:tabLst/>
                </a:pPr>
                <a:endParaRPr kumimoji="1" lang="zh-CN" altLang="en-US" sz="2400" b="0" i="0" u="none" strike="noStrike" cap="none" normalizeH="0" baseline="0">
                  <a:ln>
                    <a:noFill/>
                  </a:ln>
                  <a:solidFill>
                    <a:schemeClr val="bg1"/>
                  </a:solidFill>
                  <a:effectLst/>
                  <a:latin typeface="楷体_GB2312" pitchFamily="49" charset="-122"/>
                  <a:ea typeface="楷体_GB2312" pitchFamily="49" charset="-122"/>
                </a:endParaRPr>
              </a:p>
            </p:txBody>
          </p:sp>
        </p:grpSp>
        <p:sp>
          <p:nvSpPr>
            <p:cNvPr id="15" name="矩形 14">
              <a:extLst>
                <a:ext uri="{FF2B5EF4-FFF2-40B4-BE49-F238E27FC236}">
                  <a16:creationId xmlns:a16="http://schemas.microsoft.com/office/drawing/2014/main" id="{5A3FC96A-6516-4945-B0FA-80D8C66970E6}"/>
                </a:ext>
              </a:extLst>
            </p:cNvPr>
            <p:cNvSpPr/>
            <p:nvPr/>
          </p:nvSpPr>
          <p:spPr bwMode="auto">
            <a:xfrm>
              <a:off x="2977191" y="3430095"/>
              <a:ext cx="720080" cy="332399"/>
            </a:xfrm>
            <a:prstGeom prst="rect">
              <a:avLst/>
            </a:prstGeom>
            <a:noFill/>
            <a:ln w="9525" cap="flat" cmpd="sng" algn="ctr">
              <a:no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342900" marR="0" indent="-342900" algn="ctr" defTabSz="914400" rtl="0" eaLnBrk="1" fontAlgn="base" latinLnBrk="0" hangingPunct="1">
                <a:lnSpc>
                  <a:spcPct val="90000"/>
                </a:lnSpc>
                <a:spcBef>
                  <a:spcPct val="20000"/>
                </a:spcBef>
                <a:spcAft>
                  <a:spcPct val="0"/>
                </a:spcAft>
                <a:buClrTx/>
                <a:buSzTx/>
                <a:buFontTx/>
                <a:buNone/>
                <a:tabLst/>
              </a:pPr>
              <a:r>
                <a:rPr lang="en-US" altLang="zh-CN">
                  <a:solidFill>
                    <a:srgbClr val="FF0000"/>
                  </a:solidFill>
                  <a:latin typeface="楷体" panose="02010609060101010101" pitchFamily="49" charset="-122"/>
                  <a:ea typeface="楷体" panose="02010609060101010101" pitchFamily="49" charset="-122"/>
                </a:rPr>
                <a:t>P</a:t>
              </a:r>
              <a:r>
                <a:rPr lang="en-US" altLang="zh-CN">
                  <a:solidFill>
                    <a:srgbClr val="FF0000"/>
                  </a:solidFill>
                  <a:latin typeface="楷体" panose="02010609060101010101" pitchFamily="49" charset="-122"/>
                  <a:ea typeface="楷体" panose="02010609060101010101" pitchFamily="49" charset="-122"/>
                  <a:sym typeface="Symbol" pitchFamily="18" charset="2"/>
                </a:rPr>
                <a:t></a:t>
              </a:r>
              <a:r>
                <a:rPr lang="en-US" altLang="zh-CN">
                  <a:solidFill>
                    <a:srgbClr val="FF0000"/>
                  </a:solidFill>
                  <a:latin typeface="楷体" panose="02010609060101010101" pitchFamily="49" charset="-122"/>
                  <a:ea typeface="楷体" panose="02010609060101010101" pitchFamily="49" charset="-122"/>
                </a:rPr>
                <a:t>Q </a:t>
              </a:r>
              <a:endParaRPr kumimoji="1" lang="zh-CN" altLang="en-US" b="0" i="0" u="none" strike="noStrike" cap="none" normalizeH="0" baseline="0">
                <a:ln>
                  <a:noFill/>
                </a:ln>
                <a:solidFill>
                  <a:srgbClr val="FF0000"/>
                </a:solidFill>
                <a:effectLst/>
                <a:latin typeface="楷体" panose="02010609060101010101" pitchFamily="49" charset="-122"/>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习题</a:t>
            </a:r>
          </a:p>
        </p:txBody>
      </p:sp>
      <p:sp>
        <p:nvSpPr>
          <p:cNvPr id="3" name="内容占位符 2"/>
          <p:cNvSpPr>
            <a:spLocks noGrp="1"/>
          </p:cNvSpPr>
          <p:nvPr>
            <p:ph idx="1"/>
          </p:nvPr>
        </p:nvSpPr>
        <p:spPr>
          <a:xfrm>
            <a:off x="683568" y="1556792"/>
            <a:ext cx="5904656" cy="3096344"/>
          </a:xfrm>
        </p:spPr>
        <p:txBody>
          <a:bodyPr/>
          <a:lstStyle/>
          <a:p>
            <a:r>
              <a:rPr lang="zh-CN" altLang="en-US" dirty="0">
                <a:solidFill>
                  <a:srgbClr val="FF0000"/>
                </a:solidFill>
              </a:rPr>
              <a:t>家庭作业：</a:t>
            </a:r>
            <a:endParaRPr lang="en-US" altLang="zh-CN" dirty="0">
              <a:solidFill>
                <a:srgbClr val="FF0000"/>
              </a:solidFill>
            </a:endParaRPr>
          </a:p>
          <a:p>
            <a:pPr lvl="1"/>
            <a:r>
              <a:rPr lang="zh-CN" altLang="en-US" sz="2400"/>
              <a:t>证明：</a:t>
            </a:r>
            <a:r>
              <a:rPr lang="en-US" altLang="zh-CN" sz="2400"/>
              <a:t>A</a:t>
            </a:r>
            <a:r>
              <a:rPr lang="en-US" altLang="zh-CN" sz="2400" dirty="0">
                <a:sym typeface="Symbol" pitchFamily="18" charset="2"/>
              </a:rPr>
              <a:t></a:t>
            </a:r>
            <a:r>
              <a:rPr lang="en-US" altLang="zh-CN" sz="2400" dirty="0"/>
              <a:t>B,</a:t>
            </a:r>
            <a:r>
              <a:rPr lang="en-US" altLang="zh-CN" sz="2400" dirty="0">
                <a:sym typeface="Symbol" pitchFamily="18" charset="2"/>
              </a:rPr>
              <a:t></a:t>
            </a:r>
            <a:r>
              <a:rPr lang="en-US" altLang="zh-CN" sz="2400" dirty="0"/>
              <a:t>(B</a:t>
            </a:r>
            <a:r>
              <a:rPr lang="el-GR" altLang="zh-CN" sz="2400" dirty="0"/>
              <a:t>∨</a:t>
            </a:r>
            <a:r>
              <a:rPr lang="en-US" altLang="zh-CN" sz="2400" dirty="0"/>
              <a:t>C)</a:t>
            </a:r>
            <a:r>
              <a:rPr lang="en-US" altLang="zh-CN" sz="2400" dirty="0">
                <a:sym typeface="Symbol" pitchFamily="18" charset="2"/>
              </a:rPr>
              <a:t></a:t>
            </a:r>
            <a:r>
              <a:rPr lang="en-US" altLang="zh-CN" sz="2400" dirty="0"/>
              <a:t>A</a:t>
            </a:r>
          </a:p>
          <a:p>
            <a:pPr lvl="1"/>
            <a:r>
              <a:rPr lang="zh-CN" altLang="en-US" sz="2400" dirty="0"/>
              <a:t>证明：</a:t>
            </a:r>
            <a:r>
              <a:rPr lang="en-US" altLang="zh-CN" sz="2400" dirty="0"/>
              <a:t>P</a:t>
            </a:r>
            <a:r>
              <a:rPr lang="el-GR" altLang="zh-CN" sz="2400" dirty="0"/>
              <a:t>∨</a:t>
            </a:r>
            <a:r>
              <a:rPr lang="en-US" altLang="zh-CN" sz="2400" dirty="0"/>
              <a:t>Q,P</a:t>
            </a:r>
            <a:r>
              <a:rPr lang="en-US" altLang="zh-CN" sz="2400" dirty="0">
                <a:sym typeface="Symbol" pitchFamily="18" charset="2"/>
              </a:rPr>
              <a:t></a:t>
            </a:r>
            <a:r>
              <a:rPr lang="en-US" altLang="zh-CN" sz="2400" dirty="0"/>
              <a:t>R,Q</a:t>
            </a:r>
            <a:r>
              <a:rPr lang="en-US" altLang="zh-CN" sz="2400" dirty="0">
                <a:sym typeface="Symbol" pitchFamily="18" charset="2"/>
              </a:rPr>
              <a:t></a:t>
            </a:r>
            <a:r>
              <a:rPr lang="en-US" altLang="zh-CN" sz="2400" dirty="0"/>
              <a:t>S</a:t>
            </a:r>
            <a:r>
              <a:rPr lang="en-US" altLang="zh-CN" sz="2400" dirty="0">
                <a:sym typeface="Symbol" pitchFamily="18" charset="2"/>
              </a:rPr>
              <a:t></a:t>
            </a:r>
            <a:r>
              <a:rPr lang="en-US" altLang="zh-CN" sz="2400" dirty="0"/>
              <a:t>S</a:t>
            </a:r>
            <a:r>
              <a:rPr lang="el-GR" altLang="zh-CN" sz="2400" dirty="0"/>
              <a:t>∨</a:t>
            </a:r>
            <a:r>
              <a:rPr lang="en-US" altLang="zh-CN" sz="2400" dirty="0"/>
              <a:t>R</a:t>
            </a:r>
          </a:p>
          <a:p>
            <a:pPr lvl="1"/>
            <a:r>
              <a:rPr lang="zh-CN" altLang="en-US" sz="2400" dirty="0">
                <a:sym typeface="Symbol" pitchFamily="18" charset="2"/>
              </a:rPr>
              <a:t>证明：</a:t>
            </a:r>
            <a:r>
              <a:rPr lang="en-US" altLang="zh-CN" sz="2400" dirty="0">
                <a:sym typeface="Symbol" pitchFamily="18" charset="2"/>
              </a:rPr>
              <a:t>A(BC),D</a:t>
            </a:r>
            <a:r>
              <a:rPr lang="el-GR" altLang="zh-CN" sz="2400" dirty="0"/>
              <a:t>∨</a:t>
            </a:r>
            <a:r>
              <a:rPr lang="en-US" altLang="zh-CN" sz="2400" dirty="0">
                <a:sym typeface="Symbol" pitchFamily="18" charset="2"/>
              </a:rPr>
              <a:t>A,BDC</a:t>
            </a:r>
          </a:p>
          <a:p>
            <a:pPr lvl="1"/>
            <a:r>
              <a:rPr lang="zh-CN" altLang="en-US" sz="2400" dirty="0">
                <a:sym typeface="Symbol" pitchFamily="18" charset="2"/>
              </a:rPr>
              <a:t>证明：</a:t>
            </a:r>
            <a:r>
              <a:rPr lang="en-US" altLang="zh-CN" sz="2400" dirty="0">
                <a:sym typeface="Symbol" pitchFamily="18" charset="2"/>
              </a:rPr>
              <a:t>A</a:t>
            </a:r>
            <a:r>
              <a:rPr lang="el-GR" altLang="zh-CN" sz="2400" dirty="0"/>
              <a:t>∨</a:t>
            </a:r>
            <a:r>
              <a:rPr lang="en-US" altLang="zh-CN" sz="2400" dirty="0">
                <a:sym typeface="Symbol" pitchFamily="18" charset="2"/>
              </a:rPr>
              <a:t>B,CBAC</a:t>
            </a:r>
            <a:endParaRPr lang="zh-CN" altLang="en-US" dirty="0"/>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53</a:t>
            </a:fld>
            <a:endParaRPr lang="en-US" altLang="zh-CN" dirty="0"/>
          </a:p>
        </p:txBody>
      </p:sp>
      <p:graphicFrame>
        <p:nvGraphicFramePr>
          <p:cNvPr id="4098" name="Object 6"/>
          <p:cNvGraphicFramePr>
            <a:graphicFrameLocks noChangeAspect="1"/>
          </p:cNvGraphicFramePr>
          <p:nvPr/>
        </p:nvGraphicFramePr>
        <p:xfrm>
          <a:off x="6732240" y="4437112"/>
          <a:ext cx="785812" cy="1136650"/>
        </p:xfrm>
        <a:graphic>
          <a:graphicData uri="http://schemas.openxmlformats.org/presentationml/2006/ole">
            <mc:AlternateContent xmlns:mc="http://schemas.openxmlformats.org/markup-compatibility/2006">
              <mc:Choice xmlns:v="urn:schemas-microsoft-com:vml" Requires="v">
                <p:oleObj name="剪辑" r:id="rId2" imgW="3467160" imgH="5018040" progId="">
                  <p:embed/>
                </p:oleObj>
              </mc:Choice>
              <mc:Fallback>
                <p:oleObj name="剪辑" r:id="rId2" imgW="3467160" imgH="5018040" progId="">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4437112"/>
                        <a:ext cx="785812"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例题</a:t>
            </a:r>
            <a:r>
              <a:rPr lang="en-US" altLang="zh-CN" dirty="0">
                <a:latin typeface="Comic Sans MS" pitchFamily="66" charset="0"/>
              </a:rPr>
              <a:t>-CP</a:t>
            </a:r>
            <a:r>
              <a:rPr lang="zh-CN" altLang="en-US" dirty="0"/>
              <a:t>规则</a:t>
            </a:r>
          </a:p>
        </p:txBody>
      </p:sp>
      <p:sp>
        <p:nvSpPr>
          <p:cNvPr id="3" name="内容占位符 2"/>
          <p:cNvSpPr>
            <a:spLocks noGrp="1"/>
          </p:cNvSpPr>
          <p:nvPr>
            <p:ph idx="1"/>
          </p:nvPr>
        </p:nvSpPr>
        <p:spPr>
          <a:xfrm>
            <a:off x="467544" y="1268760"/>
            <a:ext cx="8208912" cy="4827240"/>
          </a:xfrm>
        </p:spPr>
        <p:txBody>
          <a:bodyPr/>
          <a:lstStyle/>
          <a:p>
            <a:r>
              <a:rPr lang="zh-CN" altLang="en-US" dirty="0"/>
              <a:t>采用附加前提法（</a:t>
            </a:r>
            <a:r>
              <a:rPr lang="en-US" altLang="zh-CN" dirty="0"/>
              <a:t>CP</a:t>
            </a:r>
            <a:r>
              <a:rPr lang="zh-CN" altLang="en-US" dirty="0"/>
              <a:t>规则）证明：</a:t>
            </a:r>
            <a:endParaRPr lang="en-US" altLang="zh-CN" dirty="0"/>
          </a:p>
          <a:p>
            <a:pPr lvl="1"/>
            <a:r>
              <a:rPr lang="en-US" altLang="zh-CN" dirty="0"/>
              <a:t>(C</a:t>
            </a:r>
            <a:r>
              <a:rPr lang="zh-CN" altLang="en-US" dirty="0"/>
              <a:t>∨</a:t>
            </a:r>
            <a:r>
              <a:rPr lang="en-US" altLang="zh-CN" dirty="0"/>
              <a:t>D)</a:t>
            </a:r>
            <a:r>
              <a:rPr lang="zh-CN" altLang="en-US" dirty="0"/>
              <a:t>∧</a:t>
            </a:r>
            <a:r>
              <a:rPr lang="en-US" altLang="zh-CN" dirty="0"/>
              <a:t>(C</a:t>
            </a:r>
            <a:r>
              <a:rPr lang="zh-CN" altLang="en-US" dirty="0">
                <a:latin typeface="Comic Sans MS" pitchFamily="66" charset="0"/>
              </a:rPr>
              <a:t>→</a:t>
            </a:r>
            <a:r>
              <a:rPr lang="en-US" altLang="zh-CN" dirty="0"/>
              <a:t>R)</a:t>
            </a:r>
            <a:r>
              <a:rPr lang="zh-CN" altLang="en-US" dirty="0"/>
              <a:t>∧</a:t>
            </a:r>
            <a:r>
              <a:rPr lang="en-US" altLang="zh-CN" dirty="0"/>
              <a:t>(D</a:t>
            </a:r>
            <a:r>
              <a:rPr lang="zh-CN" altLang="en-US" dirty="0">
                <a:latin typeface="Comic Sans MS" pitchFamily="66" charset="0"/>
              </a:rPr>
              <a:t>→</a:t>
            </a:r>
            <a:r>
              <a:rPr lang="en-US" altLang="zh-CN" dirty="0"/>
              <a:t>S)</a:t>
            </a:r>
            <a:r>
              <a:rPr lang="en-US" altLang="zh-CN" dirty="0">
                <a:sym typeface="Symbol" pitchFamily="18" charset="2"/>
              </a:rPr>
              <a:t>(</a:t>
            </a:r>
            <a:r>
              <a:rPr lang="en-US" altLang="zh-CN" dirty="0"/>
              <a:t>R</a:t>
            </a:r>
            <a:r>
              <a:rPr lang="zh-CN" altLang="en-US" dirty="0"/>
              <a:t>∨</a:t>
            </a:r>
            <a:r>
              <a:rPr lang="en-US" altLang="zh-CN" dirty="0"/>
              <a:t>S)</a:t>
            </a:r>
          </a:p>
          <a:p>
            <a:pPr>
              <a:spcAft>
                <a:spcPts val="1800"/>
              </a:spcAft>
            </a:pPr>
            <a:r>
              <a:rPr lang="zh-CN" altLang="en-US" dirty="0">
                <a:solidFill>
                  <a:srgbClr val="FF0000"/>
                </a:solidFill>
              </a:rPr>
              <a:t>证：</a:t>
            </a:r>
            <a:r>
              <a:rPr lang="zh-CN" altLang="en-US" dirty="0"/>
              <a:t>利用</a:t>
            </a:r>
            <a:r>
              <a:rPr lang="en-US" altLang="zh-CN" dirty="0"/>
              <a:t>CP</a:t>
            </a:r>
            <a:r>
              <a:rPr lang="zh-CN" altLang="en-US" dirty="0"/>
              <a:t>规则，上式等价于证明</a:t>
            </a:r>
            <a:r>
              <a:rPr lang="en-US" altLang="zh-CN" dirty="0"/>
              <a:t>(C</a:t>
            </a:r>
            <a:r>
              <a:rPr lang="zh-CN" altLang="en-US" dirty="0"/>
              <a:t>∨</a:t>
            </a:r>
            <a:r>
              <a:rPr lang="en-US" altLang="zh-CN" dirty="0"/>
              <a:t>D)</a:t>
            </a:r>
            <a:r>
              <a:rPr lang="zh-CN" altLang="en-US" dirty="0"/>
              <a:t>，</a:t>
            </a:r>
            <a:r>
              <a:rPr lang="en-US" altLang="zh-CN" dirty="0"/>
              <a:t>(C</a:t>
            </a:r>
            <a:r>
              <a:rPr lang="zh-CN" altLang="en-US" dirty="0">
                <a:latin typeface="Comic Sans MS" pitchFamily="66" charset="0"/>
              </a:rPr>
              <a:t>→</a:t>
            </a:r>
            <a:r>
              <a:rPr lang="en-US" altLang="zh-CN" dirty="0"/>
              <a:t>R)</a:t>
            </a:r>
            <a:r>
              <a:rPr lang="zh-CN" altLang="en-US" dirty="0"/>
              <a:t>，</a:t>
            </a:r>
            <a:r>
              <a:rPr lang="en-US" altLang="zh-CN" dirty="0"/>
              <a:t>(D</a:t>
            </a:r>
            <a:r>
              <a:rPr lang="zh-CN" altLang="en-US" dirty="0">
                <a:latin typeface="Comic Sans MS" pitchFamily="66" charset="0"/>
              </a:rPr>
              <a:t>→</a:t>
            </a:r>
            <a:r>
              <a:rPr lang="en-US" altLang="zh-CN" dirty="0"/>
              <a:t>S)</a:t>
            </a:r>
            <a:r>
              <a:rPr lang="zh-CN" altLang="en-US" dirty="0"/>
              <a:t>和</a:t>
            </a:r>
            <a:r>
              <a:rPr lang="zh-CN" altLang="en-US" dirty="0">
                <a:sym typeface="Symbol" pitchFamily="18" charset="2"/>
              </a:rPr>
              <a:t></a:t>
            </a:r>
            <a:r>
              <a:rPr lang="en-US" altLang="zh-CN" dirty="0">
                <a:sym typeface="Symbol" pitchFamily="18" charset="2"/>
              </a:rPr>
              <a:t>R</a:t>
            </a:r>
            <a:r>
              <a:rPr lang="zh-CN" altLang="en-US" dirty="0">
                <a:sym typeface="Symbol" pitchFamily="18" charset="2"/>
              </a:rPr>
              <a:t>同时为真，则</a:t>
            </a:r>
            <a:r>
              <a:rPr lang="en-US" altLang="zh-CN" dirty="0">
                <a:sym typeface="Symbol" pitchFamily="18" charset="2"/>
              </a:rPr>
              <a:t>S</a:t>
            </a:r>
            <a:r>
              <a:rPr lang="zh-CN" altLang="en-US" dirty="0">
                <a:sym typeface="Symbol" pitchFamily="18" charset="2"/>
              </a:rPr>
              <a:t>为真。</a:t>
            </a:r>
            <a:endParaRPr lang="en-US" altLang="zh-CN" dirty="0">
              <a:sym typeface="Symbol" pitchFamily="18" charset="2"/>
            </a:endParaRPr>
          </a:p>
          <a:p>
            <a:pPr marL="1371600" lvl="2" indent="-457200">
              <a:spcAft>
                <a:spcPts val="0"/>
              </a:spcAft>
              <a:buFont typeface="+mj-lt"/>
              <a:buAutoNum type="arabicPeriod"/>
            </a:pPr>
            <a:r>
              <a:rPr lang="zh-CN" altLang="en-US" dirty="0">
                <a:sym typeface="Symbol" pitchFamily="18" charset="2"/>
              </a:rPr>
              <a:t></a:t>
            </a:r>
            <a:r>
              <a:rPr lang="en-US" altLang="zh-CN" dirty="0">
                <a:sym typeface="Symbol" pitchFamily="18" charset="2"/>
              </a:rPr>
              <a:t>R        </a:t>
            </a:r>
          </a:p>
          <a:p>
            <a:pPr marL="1371600" lvl="2" indent="-457200">
              <a:spcAft>
                <a:spcPts val="0"/>
              </a:spcAft>
              <a:buFont typeface="+mj-lt"/>
              <a:buAutoNum type="arabicPeriod"/>
            </a:pPr>
            <a:r>
              <a:rPr lang="en-US" altLang="zh-CN" dirty="0"/>
              <a:t>(C</a:t>
            </a:r>
            <a:r>
              <a:rPr lang="zh-CN" altLang="en-US" dirty="0">
                <a:latin typeface="Comic Sans MS" pitchFamily="66" charset="0"/>
              </a:rPr>
              <a:t>→</a:t>
            </a:r>
            <a:r>
              <a:rPr lang="en-US" altLang="zh-CN" dirty="0"/>
              <a:t>R)     </a:t>
            </a:r>
          </a:p>
          <a:p>
            <a:pPr marL="1371600" lvl="2" indent="-457200">
              <a:spcAft>
                <a:spcPts val="0"/>
              </a:spcAft>
              <a:buFont typeface="+mj-lt"/>
              <a:buAutoNum type="arabicPeriod"/>
            </a:pPr>
            <a:r>
              <a:rPr lang="zh-CN" altLang="en-US" dirty="0">
                <a:sym typeface="Symbol" pitchFamily="18" charset="2"/>
              </a:rPr>
              <a:t></a:t>
            </a:r>
            <a:r>
              <a:rPr lang="en-US" altLang="zh-CN" dirty="0"/>
              <a:t>C</a:t>
            </a:r>
            <a:r>
              <a:rPr lang="zh-CN" altLang="en-US" dirty="0"/>
              <a:t>∨</a:t>
            </a:r>
            <a:r>
              <a:rPr lang="en-US" altLang="zh-CN" dirty="0"/>
              <a:t>R      </a:t>
            </a:r>
          </a:p>
          <a:p>
            <a:pPr marL="1371600" lvl="2" indent="-457200">
              <a:spcAft>
                <a:spcPts val="0"/>
              </a:spcAft>
              <a:buFont typeface="+mj-lt"/>
              <a:buAutoNum type="arabicPeriod"/>
            </a:pPr>
            <a:r>
              <a:rPr lang="zh-CN" altLang="en-US" dirty="0">
                <a:sym typeface="Symbol" pitchFamily="18" charset="2"/>
              </a:rPr>
              <a:t></a:t>
            </a:r>
            <a:r>
              <a:rPr lang="en-US" altLang="zh-CN" dirty="0"/>
              <a:t>C        </a:t>
            </a:r>
          </a:p>
          <a:p>
            <a:pPr marL="1371600" lvl="2" indent="-457200">
              <a:spcAft>
                <a:spcPts val="0"/>
              </a:spcAft>
              <a:buFont typeface="+mj-lt"/>
              <a:buAutoNum type="arabicPeriod"/>
            </a:pPr>
            <a:r>
              <a:rPr lang="en-US" altLang="zh-CN" dirty="0"/>
              <a:t>C</a:t>
            </a:r>
            <a:r>
              <a:rPr lang="zh-CN" altLang="en-US" dirty="0"/>
              <a:t>∨</a:t>
            </a:r>
            <a:r>
              <a:rPr lang="en-US" altLang="zh-CN" dirty="0"/>
              <a:t>D          </a:t>
            </a:r>
            <a:r>
              <a:rPr lang="en-US" altLang="zh-CN" dirty="0">
                <a:solidFill>
                  <a:schemeClr val="bg1"/>
                </a:solidFill>
              </a:rPr>
              <a:t>......</a:t>
            </a:r>
          </a:p>
          <a:p>
            <a:pPr lvl="2">
              <a:buNone/>
            </a:pPr>
            <a:r>
              <a:rPr lang="en-US" altLang="zh-CN" dirty="0"/>
              <a:t>......</a:t>
            </a:r>
            <a:endParaRPr lang="zh-CN" altLang="en-US" dirty="0"/>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54</a:t>
            </a:fld>
            <a:endParaRPr lang="en-US" altLang="zh-CN" dirty="0"/>
          </a:p>
        </p:txBody>
      </p:sp>
      <p:grpSp>
        <p:nvGrpSpPr>
          <p:cNvPr id="10" name="组合 9"/>
          <p:cNvGrpSpPr/>
          <p:nvPr/>
        </p:nvGrpSpPr>
        <p:grpSpPr>
          <a:xfrm>
            <a:off x="899592" y="2749029"/>
            <a:ext cx="6768376" cy="407594"/>
            <a:chOff x="899592" y="2759662"/>
            <a:chExt cx="6768376" cy="407594"/>
          </a:xfrm>
        </p:grpSpPr>
        <p:cxnSp>
          <p:nvCxnSpPr>
            <p:cNvPr id="7" name="直接连接符 6"/>
            <p:cNvCxnSpPr>
              <a:cxnSpLocks/>
            </p:cNvCxnSpPr>
            <p:nvPr/>
          </p:nvCxnSpPr>
          <p:spPr bwMode="auto">
            <a:xfrm flipV="1">
              <a:off x="3997842" y="2759662"/>
              <a:ext cx="3670126" cy="0"/>
            </a:xfrm>
            <a:prstGeom prst="line">
              <a:avLst/>
            </a:prstGeom>
            <a:noFill/>
            <a:ln w="28575" cap="flat" cmpd="sng" algn="ctr">
              <a:solidFill>
                <a:schemeClr val="bg1"/>
              </a:solidFill>
              <a:prstDash val="solid"/>
              <a:round/>
              <a:headEnd type="none" w="med" len="med"/>
              <a:tailEnd type="none" w="med" len="med"/>
            </a:ln>
            <a:effectLst/>
          </p:spPr>
        </p:cxnSp>
        <p:cxnSp>
          <p:nvCxnSpPr>
            <p:cNvPr id="8" name="直接连接符 7"/>
            <p:cNvCxnSpPr/>
            <p:nvPr/>
          </p:nvCxnSpPr>
          <p:spPr bwMode="auto">
            <a:xfrm>
              <a:off x="899592" y="3167256"/>
              <a:ext cx="4205808" cy="0"/>
            </a:xfrm>
            <a:prstGeom prst="line">
              <a:avLst/>
            </a:prstGeom>
            <a:noFill/>
            <a:ln w="28575" cap="flat" cmpd="sng" algn="ctr">
              <a:solidFill>
                <a:schemeClr val="bg1"/>
              </a:solidFill>
              <a:prstDash val="solid"/>
              <a:round/>
              <a:headEnd type="none" w="med" len="med"/>
              <a:tailEnd type="none" w="med" len="med"/>
            </a:ln>
            <a:effectLst/>
          </p:spPr>
        </p:cxnSp>
      </p:grpSp>
      <p:sp>
        <p:nvSpPr>
          <p:cNvPr id="9" name="矩形 8"/>
          <p:cNvSpPr/>
          <p:nvPr/>
        </p:nvSpPr>
        <p:spPr bwMode="auto">
          <a:xfrm>
            <a:off x="3810392" y="3470528"/>
            <a:ext cx="2880320" cy="1800200"/>
          </a:xfrm>
          <a:prstGeom prst="rect">
            <a:avLst/>
          </a:prstGeom>
          <a:noFill/>
          <a:ln w="9525" cap="flat" cmpd="sng" algn="ctr">
            <a:noFill/>
            <a:prstDash val="solid"/>
            <a:round/>
            <a:headEnd type="none" w="med" len="med"/>
            <a:tailEnd type="triangle" w="med" len="med"/>
          </a:ln>
          <a:effectLst/>
        </p:spPr>
        <p:txBody>
          <a:bodyPr vert="horz" wrap="none" lIns="36000" tIns="36000" rIns="36000" bIns="36000" numCol="1" rtlCol="0" anchor="t" anchorCtr="0" compatLnSpc="1">
            <a:prstTxWarp prst="textNoShape">
              <a:avLst/>
            </a:prstTxWarp>
            <a:noAutofit/>
          </a:bodyPr>
          <a:lstStyle/>
          <a:p>
            <a:pPr marL="342900" marR="0" indent="-342900" algn="l" defTabSz="914400" rtl="0" eaLnBrk="1" fontAlgn="base" latinLnBrk="0" hangingPunct="1">
              <a:lnSpc>
                <a:spcPct val="90000"/>
              </a:lnSpc>
              <a:spcBef>
                <a:spcPts val="440"/>
              </a:spcBef>
              <a:spcAft>
                <a:spcPts val="600"/>
              </a:spcAft>
              <a:buClrTx/>
              <a:buSzTx/>
              <a:buFontTx/>
              <a:buNone/>
              <a:tabLst/>
            </a:pPr>
            <a:r>
              <a:rPr kumimoji="1" lang="zh-CN" altLang="en-US" sz="2200" b="0" i="0" u="none" strike="noStrike" cap="none" normalizeH="0" baseline="0" dirty="0">
                <a:ln>
                  <a:noFill/>
                </a:ln>
                <a:effectLst/>
                <a:latin typeface="楷体" pitchFamily="49" charset="-122"/>
                <a:ea typeface="楷体" pitchFamily="49" charset="-122"/>
              </a:rPr>
              <a:t>规则</a:t>
            </a:r>
            <a:r>
              <a:rPr kumimoji="1" lang="en-US" altLang="zh-CN" sz="2200" b="0" i="0" u="none" strike="noStrike" cap="none" normalizeH="0" baseline="0" dirty="0">
                <a:ln>
                  <a:noFill/>
                </a:ln>
                <a:effectLst/>
                <a:latin typeface="楷体" pitchFamily="49" charset="-122"/>
                <a:ea typeface="楷体" pitchFamily="49" charset="-122"/>
              </a:rPr>
              <a:t>P</a:t>
            </a:r>
          </a:p>
          <a:p>
            <a:pPr marL="342900" marR="0" indent="-342900" algn="l" defTabSz="914400" rtl="0" eaLnBrk="1" fontAlgn="base" latinLnBrk="0" hangingPunct="1">
              <a:lnSpc>
                <a:spcPct val="90000"/>
              </a:lnSpc>
              <a:spcBef>
                <a:spcPts val="440"/>
              </a:spcBef>
              <a:spcAft>
                <a:spcPts val="600"/>
              </a:spcAft>
              <a:buClrTx/>
              <a:buSzTx/>
              <a:buFontTx/>
              <a:buNone/>
              <a:tabLst/>
            </a:pPr>
            <a:r>
              <a:rPr lang="zh-CN" altLang="en-US" sz="2200" dirty="0">
                <a:latin typeface="楷体" pitchFamily="49" charset="-122"/>
                <a:ea typeface="楷体" pitchFamily="49" charset="-122"/>
              </a:rPr>
              <a:t>规则</a:t>
            </a:r>
            <a:r>
              <a:rPr lang="en-US" altLang="zh-CN" sz="2200" dirty="0">
                <a:latin typeface="楷体" pitchFamily="49" charset="-122"/>
                <a:ea typeface="楷体" pitchFamily="49" charset="-122"/>
              </a:rPr>
              <a:t>P</a:t>
            </a:r>
          </a:p>
          <a:p>
            <a:pPr marL="342900" marR="0" indent="-342900" algn="l" defTabSz="914400" rtl="0" eaLnBrk="1" fontAlgn="base" latinLnBrk="0" hangingPunct="1">
              <a:lnSpc>
                <a:spcPct val="90000"/>
              </a:lnSpc>
              <a:spcBef>
                <a:spcPts val="440"/>
              </a:spcBef>
              <a:spcAft>
                <a:spcPts val="600"/>
              </a:spcAft>
              <a:buClrTx/>
              <a:buSzTx/>
              <a:buFontTx/>
              <a:buNone/>
              <a:tabLst/>
            </a:pPr>
            <a:r>
              <a:rPr kumimoji="1" lang="zh-CN" altLang="en-US" sz="2200" b="0" i="0" u="none" strike="noStrike" cap="none" normalizeH="0" baseline="0" dirty="0">
                <a:ln>
                  <a:noFill/>
                </a:ln>
                <a:effectLst/>
                <a:latin typeface="楷体" pitchFamily="49" charset="-122"/>
                <a:ea typeface="楷体" pitchFamily="49" charset="-122"/>
              </a:rPr>
              <a:t>等价式</a:t>
            </a:r>
            <a:endParaRPr kumimoji="1" lang="en-US" altLang="zh-CN" sz="2200" b="0" i="0" u="none" strike="noStrike" cap="none" normalizeH="0" baseline="0" dirty="0">
              <a:ln>
                <a:noFill/>
              </a:ln>
              <a:effectLst/>
              <a:latin typeface="楷体" pitchFamily="49" charset="-122"/>
              <a:ea typeface="楷体" pitchFamily="49" charset="-122"/>
            </a:endParaRPr>
          </a:p>
          <a:p>
            <a:pPr marL="342900" marR="0" indent="-342900" algn="l" defTabSz="914400" rtl="0" eaLnBrk="1" fontAlgn="base" latinLnBrk="0" hangingPunct="1">
              <a:lnSpc>
                <a:spcPct val="90000"/>
              </a:lnSpc>
              <a:spcBef>
                <a:spcPts val="440"/>
              </a:spcBef>
              <a:spcAft>
                <a:spcPts val="600"/>
              </a:spcAft>
              <a:buClrTx/>
              <a:buSzTx/>
              <a:buFontTx/>
              <a:buNone/>
              <a:tabLst/>
            </a:pPr>
            <a:r>
              <a:rPr lang="en-US" altLang="zh-CN" sz="2200" dirty="0">
                <a:latin typeface="楷体" pitchFamily="49" charset="-122"/>
                <a:ea typeface="楷体" pitchFamily="49" charset="-122"/>
              </a:rPr>
              <a:t>1</a:t>
            </a:r>
            <a:r>
              <a:rPr lang="zh-CN" altLang="en-US" sz="2200" dirty="0">
                <a:latin typeface="楷体" pitchFamily="49" charset="-122"/>
                <a:ea typeface="楷体" pitchFamily="49" charset="-122"/>
              </a:rPr>
              <a:t>、</a:t>
            </a:r>
            <a:r>
              <a:rPr lang="en-US" altLang="zh-CN" sz="2200" dirty="0">
                <a:latin typeface="楷体" pitchFamily="49" charset="-122"/>
                <a:ea typeface="楷体" pitchFamily="49" charset="-122"/>
              </a:rPr>
              <a:t>3</a:t>
            </a:r>
            <a:r>
              <a:rPr lang="zh-CN" altLang="en-US" sz="2200" dirty="0">
                <a:latin typeface="楷体" pitchFamily="49" charset="-122"/>
                <a:ea typeface="楷体" pitchFamily="49" charset="-122"/>
              </a:rPr>
              <a:t>拒取式，规则</a:t>
            </a:r>
            <a:r>
              <a:rPr lang="en-US" altLang="zh-CN" sz="2200" dirty="0">
                <a:latin typeface="楷体" pitchFamily="49" charset="-122"/>
                <a:ea typeface="楷体" pitchFamily="49" charset="-122"/>
              </a:rPr>
              <a:t>T</a:t>
            </a:r>
            <a:endParaRPr kumimoji="1" lang="zh-CN" altLang="en-US" sz="2200" b="0" i="0" u="none" strike="noStrike" cap="none" normalizeH="0" baseline="0" dirty="0">
              <a:ln>
                <a:noFill/>
              </a:ln>
              <a:effectLst/>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1.5.3</a:t>
            </a:r>
            <a:r>
              <a:rPr lang="zh-CN" altLang="en-US" dirty="0"/>
              <a:t>、推理的其它问题</a:t>
            </a:r>
          </a:p>
        </p:txBody>
      </p:sp>
      <p:sp>
        <p:nvSpPr>
          <p:cNvPr id="3" name="内容占位符 2"/>
          <p:cNvSpPr>
            <a:spLocks noGrp="1"/>
          </p:cNvSpPr>
          <p:nvPr>
            <p:ph idx="1"/>
          </p:nvPr>
        </p:nvSpPr>
        <p:spPr>
          <a:xfrm>
            <a:off x="467544" y="1268760"/>
            <a:ext cx="8208912" cy="5184576"/>
          </a:xfrm>
        </p:spPr>
        <p:txBody>
          <a:bodyPr/>
          <a:lstStyle/>
          <a:p>
            <a:r>
              <a:rPr lang="zh-CN" altLang="en-US" dirty="0"/>
              <a:t>问题：由给定的公理</a:t>
            </a:r>
            <a:r>
              <a:rPr lang="en-US" altLang="zh-CN" dirty="0"/>
              <a:t>H</a:t>
            </a:r>
            <a:r>
              <a:rPr lang="en-US" altLang="zh-CN" baseline="-25000" dirty="0"/>
              <a:t>1</a:t>
            </a:r>
            <a:r>
              <a:rPr lang="zh-CN" altLang="en-US" dirty="0"/>
              <a:t>，</a:t>
            </a:r>
            <a:r>
              <a:rPr lang="en-US" altLang="zh-CN" dirty="0"/>
              <a:t>H</a:t>
            </a:r>
            <a:r>
              <a:rPr lang="en-US" altLang="zh-CN" baseline="-25000" dirty="0"/>
              <a:t>2</a:t>
            </a:r>
            <a:r>
              <a:rPr lang="zh-CN" altLang="en-US" dirty="0"/>
              <a:t>，</a:t>
            </a:r>
            <a:r>
              <a:rPr lang="en-US" altLang="zh-CN" dirty="0"/>
              <a:t>...</a:t>
            </a:r>
            <a:r>
              <a:rPr lang="zh-CN" altLang="en-US" dirty="0"/>
              <a:t>，</a:t>
            </a:r>
            <a:r>
              <a:rPr lang="en-US" altLang="zh-CN" dirty="0" err="1"/>
              <a:t>H</a:t>
            </a:r>
            <a:r>
              <a:rPr lang="en-US" altLang="zh-CN" baseline="-25000" dirty="0" err="1"/>
              <a:t>n</a:t>
            </a:r>
            <a:r>
              <a:rPr lang="zh-CN" altLang="en-US" dirty="0"/>
              <a:t>可得到多少个推论？</a:t>
            </a:r>
            <a:endParaRPr lang="en-US" altLang="zh-CN" dirty="0"/>
          </a:p>
          <a:p>
            <a:r>
              <a:rPr lang="zh-CN" altLang="en-US" dirty="0">
                <a:solidFill>
                  <a:srgbClr val="C00000"/>
                </a:solidFill>
              </a:rPr>
              <a:t>推论</a:t>
            </a:r>
            <a:endParaRPr lang="en-US" altLang="zh-CN" dirty="0">
              <a:solidFill>
                <a:srgbClr val="C00000"/>
              </a:solidFill>
            </a:endParaRPr>
          </a:p>
          <a:p>
            <a:pPr lvl="1"/>
            <a:r>
              <a:rPr lang="zh-CN" altLang="en-US" dirty="0"/>
              <a:t>把公理用</a:t>
            </a:r>
            <a:r>
              <a:rPr lang="el-GR" altLang="zh-CN" dirty="0"/>
              <a:t>∧</a:t>
            </a:r>
            <a:r>
              <a:rPr lang="zh-CN" altLang="en-US" dirty="0"/>
              <a:t>联结起来，求出其主合取范式，其中任意的若干极大项的合取便是一个推论。</a:t>
            </a:r>
            <a:endParaRPr lang="en-US" altLang="zh-CN" dirty="0"/>
          </a:p>
          <a:p>
            <a:r>
              <a:rPr lang="zh-CN" altLang="en-US" dirty="0"/>
              <a:t>如果有</a:t>
            </a:r>
            <a:r>
              <a:rPr lang="en-US" altLang="zh-CN" dirty="0"/>
              <a:t>m</a:t>
            </a:r>
            <a:r>
              <a:rPr lang="zh-CN" altLang="en-US" dirty="0"/>
              <a:t>个合取项，由组合数学知识可得</a:t>
            </a:r>
            <a:r>
              <a:rPr lang="en-US" altLang="zh-CN" dirty="0"/>
              <a:t>2</a:t>
            </a:r>
            <a:r>
              <a:rPr lang="en-US" altLang="zh-CN" baseline="30000" dirty="0"/>
              <a:t>m</a:t>
            </a:r>
            <a:r>
              <a:rPr lang="en-US" altLang="zh-CN" dirty="0"/>
              <a:t>-1</a:t>
            </a:r>
            <a:r>
              <a:rPr lang="zh-CN" altLang="en-US" dirty="0"/>
              <a:t>个不同的推论；</a:t>
            </a:r>
            <a:endParaRPr lang="en-US" altLang="zh-CN" dirty="0"/>
          </a:p>
          <a:p>
            <a:r>
              <a:rPr lang="zh-CN" altLang="en-US" dirty="0">
                <a:solidFill>
                  <a:srgbClr val="FF0000"/>
                </a:solidFill>
              </a:rPr>
              <a:t>例：</a:t>
            </a:r>
            <a:endParaRPr lang="en-US" altLang="zh-CN" dirty="0">
              <a:solidFill>
                <a:srgbClr val="FF0000"/>
              </a:solidFill>
            </a:endParaRPr>
          </a:p>
          <a:p>
            <a:pPr lvl="1"/>
            <a:r>
              <a:rPr lang="zh-CN" altLang="en-US" dirty="0"/>
              <a:t>设</a:t>
            </a:r>
            <a:r>
              <a:rPr lang="en-US" altLang="zh-CN" dirty="0"/>
              <a:t>P</a:t>
            </a:r>
            <a:r>
              <a:rPr lang="zh-CN" altLang="en-US" dirty="0"/>
              <a:t>和</a:t>
            </a:r>
            <a:r>
              <a:rPr lang="en-US" altLang="zh-CN" dirty="0"/>
              <a:t>P</a:t>
            </a:r>
            <a:r>
              <a:rPr lang="en-US" altLang="zh-CN" dirty="0">
                <a:sym typeface="Symbol" pitchFamily="18" charset="2"/>
              </a:rPr>
              <a:t></a:t>
            </a:r>
            <a:r>
              <a:rPr lang="en-US" altLang="zh-CN" dirty="0"/>
              <a:t>Q</a:t>
            </a:r>
            <a:r>
              <a:rPr lang="zh-CN" altLang="en-US" dirty="0"/>
              <a:t>是公理，则</a:t>
            </a:r>
            <a:endParaRPr lang="en-US" altLang="zh-CN" dirty="0"/>
          </a:p>
          <a:p>
            <a:pPr marL="1338263" lvl="1">
              <a:buNone/>
            </a:pPr>
            <a:r>
              <a:rPr lang="en-US" altLang="zh-CN" dirty="0"/>
              <a:t>P</a:t>
            </a:r>
            <a:r>
              <a:rPr lang="el-GR" altLang="zh-CN" dirty="0"/>
              <a:t>∧</a:t>
            </a:r>
            <a:r>
              <a:rPr lang="en-US" altLang="zh-CN" dirty="0"/>
              <a:t>P</a:t>
            </a:r>
            <a:r>
              <a:rPr lang="en-US" altLang="zh-CN" dirty="0">
                <a:sym typeface="Symbol" pitchFamily="18" charset="2"/>
              </a:rPr>
              <a:t></a:t>
            </a:r>
            <a:r>
              <a:rPr lang="en-US" altLang="zh-CN" dirty="0"/>
              <a:t>Q</a:t>
            </a:r>
            <a:r>
              <a:rPr lang="en-US" altLang="zh-CN" dirty="0">
                <a:sym typeface="Symbol" pitchFamily="18" charset="2"/>
              </a:rPr>
              <a:t>(P</a:t>
            </a:r>
            <a:r>
              <a:rPr lang="el-GR" altLang="zh-CN" dirty="0"/>
              <a:t>∨</a:t>
            </a:r>
            <a:r>
              <a:rPr lang="en-US" altLang="zh-CN" dirty="0">
                <a:sym typeface="Symbol" pitchFamily="18" charset="2"/>
              </a:rPr>
              <a:t>Q)</a:t>
            </a:r>
            <a:r>
              <a:rPr lang="el-GR" altLang="zh-CN" dirty="0"/>
              <a:t>∧</a:t>
            </a:r>
            <a:r>
              <a:rPr lang="en-US" altLang="zh-CN" dirty="0"/>
              <a:t>(</a:t>
            </a:r>
            <a:r>
              <a:rPr lang="en-US" altLang="zh-CN" dirty="0">
                <a:sym typeface="Symbol" pitchFamily="18" charset="2"/>
              </a:rPr>
              <a:t>P</a:t>
            </a:r>
            <a:r>
              <a:rPr lang="el-GR" altLang="zh-CN" dirty="0"/>
              <a:t>∨</a:t>
            </a:r>
            <a:r>
              <a:rPr lang="zh-CN" altLang="en-US" dirty="0">
                <a:sym typeface="Symbol" pitchFamily="18" charset="2"/>
              </a:rPr>
              <a:t></a:t>
            </a:r>
            <a:r>
              <a:rPr lang="en-US" altLang="zh-CN" dirty="0">
                <a:sym typeface="Symbol" pitchFamily="18" charset="2"/>
              </a:rPr>
              <a:t>Q)</a:t>
            </a:r>
            <a:r>
              <a:rPr lang="el-GR" altLang="zh-CN" dirty="0"/>
              <a:t>∧</a:t>
            </a:r>
            <a:r>
              <a:rPr lang="en-US" altLang="zh-CN" dirty="0"/>
              <a:t>(</a:t>
            </a:r>
            <a:r>
              <a:rPr lang="zh-CN" altLang="en-US" dirty="0">
                <a:sym typeface="Symbol" pitchFamily="18" charset="2"/>
              </a:rPr>
              <a:t></a:t>
            </a:r>
            <a:r>
              <a:rPr lang="en-US" altLang="zh-CN" dirty="0">
                <a:sym typeface="Symbol" pitchFamily="18" charset="2"/>
              </a:rPr>
              <a:t>P</a:t>
            </a:r>
            <a:r>
              <a:rPr lang="el-GR" altLang="zh-CN" dirty="0"/>
              <a:t>∨</a:t>
            </a:r>
            <a:r>
              <a:rPr lang="en-US" altLang="zh-CN" dirty="0">
                <a:sym typeface="Symbol" pitchFamily="18" charset="2"/>
              </a:rPr>
              <a:t>Q)</a:t>
            </a:r>
            <a:endParaRPr lang="en-US" altLang="zh-CN" dirty="0"/>
          </a:p>
          <a:p>
            <a:pPr lvl="1"/>
            <a:r>
              <a:rPr lang="zh-CN" altLang="en-US" dirty="0"/>
              <a:t>可作出</a:t>
            </a:r>
            <a:r>
              <a:rPr lang="en-US" altLang="zh-CN" dirty="0"/>
              <a:t>2</a:t>
            </a:r>
            <a:r>
              <a:rPr lang="en-US" altLang="zh-CN" baseline="30000" dirty="0"/>
              <a:t>3</a:t>
            </a:r>
            <a:r>
              <a:rPr lang="en-US" altLang="zh-CN" dirty="0"/>
              <a:t>-1=7</a:t>
            </a:r>
            <a:r>
              <a:rPr lang="zh-CN" altLang="en-US"/>
              <a:t>个推论。</a:t>
            </a:r>
            <a:r>
              <a:rPr lang="zh-CN" altLang="en-US" dirty="0"/>
              <a:t>（</a:t>
            </a:r>
            <a:r>
              <a:rPr lang="en-US" altLang="zh-CN" dirty="0"/>
              <a:t>A,</a:t>
            </a:r>
            <a:r>
              <a:rPr lang="en-US" altLang="zh-CN" dirty="0">
                <a:solidFill>
                  <a:srgbClr val="FF0000"/>
                </a:solidFill>
              </a:rPr>
              <a:t>B</a:t>
            </a:r>
            <a:r>
              <a:rPr lang="en-US" altLang="zh-CN" dirty="0"/>
              <a:t>,C,</a:t>
            </a:r>
            <a:r>
              <a:rPr lang="en-US" altLang="zh-CN" dirty="0">
                <a:solidFill>
                  <a:srgbClr val="FF0000"/>
                </a:solidFill>
              </a:rPr>
              <a:t>A</a:t>
            </a:r>
            <a:r>
              <a:rPr lang="el-GR" altLang="zh-CN" dirty="0">
                <a:solidFill>
                  <a:srgbClr val="FF0000"/>
                </a:solidFill>
              </a:rPr>
              <a:t>∧</a:t>
            </a:r>
            <a:r>
              <a:rPr lang="en-US" altLang="zh-CN" dirty="0">
                <a:solidFill>
                  <a:srgbClr val="FF0000"/>
                </a:solidFill>
              </a:rPr>
              <a:t>B</a:t>
            </a:r>
            <a:r>
              <a:rPr lang="en-US" altLang="zh-CN" dirty="0"/>
              <a:t>,A</a:t>
            </a:r>
            <a:r>
              <a:rPr lang="el-GR" altLang="zh-CN" dirty="0"/>
              <a:t>∧</a:t>
            </a:r>
            <a:r>
              <a:rPr lang="en-US" altLang="zh-CN" dirty="0"/>
              <a:t>C,</a:t>
            </a:r>
            <a:r>
              <a:rPr lang="en-US" altLang="zh-CN" dirty="0">
                <a:solidFill>
                  <a:srgbClr val="FF0000"/>
                </a:solidFill>
              </a:rPr>
              <a:t>B</a:t>
            </a:r>
            <a:r>
              <a:rPr lang="el-GR" altLang="zh-CN" dirty="0">
                <a:solidFill>
                  <a:srgbClr val="FF0000"/>
                </a:solidFill>
              </a:rPr>
              <a:t>∧</a:t>
            </a:r>
            <a:r>
              <a:rPr lang="en-US" altLang="zh-CN" dirty="0">
                <a:solidFill>
                  <a:srgbClr val="FF0000"/>
                </a:solidFill>
              </a:rPr>
              <a:t>C</a:t>
            </a:r>
            <a:r>
              <a:rPr lang="en-US" altLang="zh-CN" dirty="0"/>
              <a:t>,A</a:t>
            </a:r>
            <a:r>
              <a:rPr lang="el-GR" altLang="zh-CN" dirty="0"/>
              <a:t>∧</a:t>
            </a:r>
            <a:r>
              <a:rPr lang="en-US" altLang="zh-CN" dirty="0"/>
              <a:t>B</a:t>
            </a:r>
            <a:r>
              <a:rPr lang="el-GR" altLang="zh-CN" dirty="0"/>
              <a:t>∧</a:t>
            </a:r>
            <a:r>
              <a:rPr lang="en-US" altLang="zh-CN" dirty="0"/>
              <a:t>C</a:t>
            </a:r>
            <a:r>
              <a:rPr lang="zh-CN" altLang="en-US" dirty="0"/>
              <a:t>）</a:t>
            </a:r>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55</a:t>
            </a:fld>
            <a:endParaRPr lang="en-US" altLang="zh-CN" dirty="0"/>
          </a:p>
        </p:txBody>
      </p:sp>
      <p:grpSp>
        <p:nvGrpSpPr>
          <p:cNvPr id="19" name="组合 18"/>
          <p:cNvGrpSpPr/>
          <p:nvPr/>
        </p:nvGrpSpPr>
        <p:grpSpPr>
          <a:xfrm>
            <a:off x="2915816" y="4257092"/>
            <a:ext cx="3240360" cy="1404156"/>
            <a:chOff x="2915816" y="4257092"/>
            <a:chExt cx="3240360" cy="1404156"/>
          </a:xfrm>
        </p:grpSpPr>
        <p:cxnSp>
          <p:nvCxnSpPr>
            <p:cNvPr id="6" name="直接连接符 5"/>
            <p:cNvCxnSpPr/>
            <p:nvPr/>
          </p:nvCxnSpPr>
          <p:spPr bwMode="auto">
            <a:xfrm>
              <a:off x="2915816" y="5661248"/>
              <a:ext cx="720080" cy="0"/>
            </a:xfrm>
            <a:prstGeom prst="line">
              <a:avLst/>
            </a:prstGeom>
            <a:noFill/>
            <a:ln w="28575" cap="flat" cmpd="sng" algn="ctr">
              <a:solidFill>
                <a:schemeClr val="bg1"/>
              </a:solidFill>
              <a:prstDash val="solid"/>
              <a:round/>
              <a:headEnd type="none" w="med" len="med"/>
              <a:tailEnd type="none" w="med" len="med"/>
            </a:ln>
            <a:effectLst/>
          </p:spPr>
        </p:cxnSp>
        <p:cxnSp>
          <p:nvCxnSpPr>
            <p:cNvPr id="7" name="直接连接符 6"/>
            <p:cNvCxnSpPr/>
            <p:nvPr/>
          </p:nvCxnSpPr>
          <p:spPr bwMode="auto">
            <a:xfrm>
              <a:off x="4139952" y="5661248"/>
              <a:ext cx="720080" cy="0"/>
            </a:xfrm>
            <a:prstGeom prst="line">
              <a:avLst/>
            </a:prstGeom>
            <a:noFill/>
            <a:ln w="28575" cap="flat" cmpd="sng" algn="ctr">
              <a:solidFill>
                <a:schemeClr val="bg1"/>
              </a:solidFill>
              <a:prstDash val="solid"/>
              <a:round/>
              <a:headEnd type="none" w="med" len="med"/>
              <a:tailEnd type="none" w="med" len="med"/>
            </a:ln>
            <a:effectLst/>
          </p:spPr>
        </p:cxnSp>
        <p:cxnSp>
          <p:nvCxnSpPr>
            <p:cNvPr id="8" name="直接连接符 7"/>
            <p:cNvCxnSpPr/>
            <p:nvPr/>
          </p:nvCxnSpPr>
          <p:spPr bwMode="auto">
            <a:xfrm>
              <a:off x="5436096" y="5661248"/>
              <a:ext cx="720080" cy="0"/>
            </a:xfrm>
            <a:prstGeom prst="line">
              <a:avLst/>
            </a:prstGeom>
            <a:noFill/>
            <a:ln w="28575" cap="flat" cmpd="sng" algn="ctr">
              <a:solidFill>
                <a:schemeClr val="bg1"/>
              </a:solidFill>
              <a:prstDash val="solid"/>
              <a:round/>
              <a:headEnd type="none" w="med" len="med"/>
              <a:tailEnd type="none" w="med" len="med"/>
            </a:ln>
            <a:effectLst/>
          </p:spPr>
        </p:cxnSp>
        <p:sp>
          <p:nvSpPr>
            <p:cNvPr id="9" name="矩形 8"/>
            <p:cNvSpPr/>
            <p:nvPr/>
          </p:nvSpPr>
          <p:spPr bwMode="auto">
            <a:xfrm>
              <a:off x="4644008" y="4257092"/>
              <a:ext cx="216024" cy="360040"/>
            </a:xfrm>
            <a:prstGeom prst="rect">
              <a:avLst/>
            </a:prstGeom>
            <a:noFill/>
            <a:ln w="9525" cap="flat" cmpd="sng" algn="ctr">
              <a:noFill/>
              <a:prstDash val="solid"/>
              <a:round/>
              <a:headEnd type="none" w="med" len="med"/>
              <a:tailEnd type="triangle" w="med" len="med"/>
            </a:ln>
            <a:effectLst/>
          </p:spPr>
          <p:txBody>
            <a:bodyPr vert="horz" wrap="square" lIns="0" tIns="0" rIns="0" bIns="0" numCol="1" rtlCol="0" anchor="t" anchorCtr="0" compatLnSpc="1">
              <a:prstTxWarp prst="textNoShape">
                <a:avLst/>
              </a:prstTxWarp>
              <a:noAutofit/>
            </a:bodyPr>
            <a:lstStyle/>
            <a:p>
              <a:pPr marL="342900" marR="0" indent="-342900" algn="ctr" defTabSz="914400" rtl="0" eaLnBrk="1" fontAlgn="base" latinLnBrk="0" hangingPunct="1">
                <a:lnSpc>
                  <a:spcPct val="90000"/>
                </a:lnSpc>
                <a:spcBef>
                  <a:spcPct val="20000"/>
                </a:spcBef>
                <a:spcAft>
                  <a:spcPct val="0"/>
                </a:spcAft>
                <a:buClrTx/>
                <a:buSzTx/>
                <a:buFontTx/>
                <a:buNone/>
                <a:tabLst/>
              </a:pPr>
              <a:r>
                <a:rPr kumimoji="1" lang="en-US" altLang="zh-CN" sz="2400" i="0" u="none" strike="noStrike" cap="none" normalizeH="0" baseline="0" dirty="0">
                  <a:ln>
                    <a:noFill/>
                  </a:ln>
                  <a:effectLst/>
                  <a:latin typeface="楷体" pitchFamily="49" charset="-122"/>
                  <a:ea typeface="楷体" pitchFamily="49" charset="-122"/>
                </a:rPr>
                <a:t>A</a:t>
              </a:r>
              <a:endParaRPr kumimoji="1" lang="zh-CN" altLang="en-US" sz="2400" i="0" u="none" strike="noStrike" cap="none" normalizeH="0" baseline="0" dirty="0">
                <a:ln>
                  <a:noFill/>
                </a:ln>
                <a:effectLst/>
                <a:latin typeface="楷体" pitchFamily="49" charset="-122"/>
                <a:ea typeface="楷体" pitchFamily="49" charset="-122"/>
              </a:endParaRPr>
            </a:p>
          </p:txBody>
        </p:sp>
        <p:sp>
          <p:nvSpPr>
            <p:cNvPr id="10" name="矩形 9"/>
            <p:cNvSpPr/>
            <p:nvPr/>
          </p:nvSpPr>
          <p:spPr bwMode="auto">
            <a:xfrm>
              <a:off x="5940152" y="4257092"/>
              <a:ext cx="216024" cy="360040"/>
            </a:xfrm>
            <a:prstGeom prst="rect">
              <a:avLst/>
            </a:prstGeom>
            <a:noFill/>
            <a:ln w="9525" cap="flat" cmpd="sng" algn="ctr">
              <a:noFill/>
              <a:prstDash val="solid"/>
              <a:round/>
              <a:headEnd type="none" w="med" len="med"/>
              <a:tailEnd type="triangle" w="med" len="med"/>
            </a:ln>
            <a:effectLst/>
          </p:spPr>
          <p:txBody>
            <a:bodyPr vert="horz" wrap="square" lIns="0" tIns="0" rIns="0" bIns="0" numCol="1" rtlCol="0" anchor="t" anchorCtr="0" compatLnSpc="1">
              <a:prstTxWarp prst="textNoShape">
                <a:avLst/>
              </a:prstTxWarp>
              <a:noAutofit/>
            </a:bodyPr>
            <a:lstStyle/>
            <a:p>
              <a:pPr marL="342900" marR="0" indent="-342900" algn="ctr" defTabSz="914400" rtl="0" eaLnBrk="1" fontAlgn="base" latinLnBrk="0" hangingPunct="1">
                <a:lnSpc>
                  <a:spcPct val="90000"/>
                </a:lnSpc>
                <a:spcBef>
                  <a:spcPct val="20000"/>
                </a:spcBef>
                <a:spcAft>
                  <a:spcPct val="0"/>
                </a:spcAft>
                <a:buClrTx/>
                <a:buSzTx/>
                <a:buFontTx/>
                <a:buNone/>
                <a:tabLst/>
              </a:pPr>
              <a:r>
                <a:rPr lang="en-US" altLang="zh-CN" dirty="0">
                  <a:latin typeface="楷体" pitchFamily="49" charset="-122"/>
                  <a:ea typeface="楷体" pitchFamily="49" charset="-122"/>
                </a:rPr>
                <a:t>C</a:t>
              </a:r>
              <a:endParaRPr kumimoji="1" lang="zh-CN" altLang="en-US" sz="2400" i="0" u="none" strike="noStrike" cap="none" normalizeH="0" baseline="0" dirty="0">
                <a:ln>
                  <a:noFill/>
                </a:ln>
                <a:effectLst/>
                <a:latin typeface="楷体" pitchFamily="49" charset="-122"/>
                <a:ea typeface="楷体" pitchFamily="49" charset="-122"/>
              </a:endParaRPr>
            </a:p>
          </p:txBody>
        </p:sp>
        <p:sp>
          <p:nvSpPr>
            <p:cNvPr id="11" name="矩形 10"/>
            <p:cNvSpPr/>
            <p:nvPr/>
          </p:nvSpPr>
          <p:spPr bwMode="auto">
            <a:xfrm>
              <a:off x="5292080" y="4257092"/>
              <a:ext cx="216024" cy="360040"/>
            </a:xfrm>
            <a:prstGeom prst="rect">
              <a:avLst/>
            </a:prstGeom>
            <a:noFill/>
            <a:ln w="9525" cap="flat" cmpd="sng" algn="ctr">
              <a:noFill/>
              <a:prstDash val="solid"/>
              <a:round/>
              <a:headEnd type="none" w="med" len="med"/>
              <a:tailEnd type="triangle" w="med" len="med"/>
            </a:ln>
            <a:effectLst/>
          </p:spPr>
          <p:txBody>
            <a:bodyPr vert="horz" wrap="square" lIns="0" tIns="0" rIns="0" bIns="0" numCol="1" rtlCol="0" anchor="t" anchorCtr="0" compatLnSpc="1">
              <a:prstTxWarp prst="textNoShape">
                <a:avLst/>
              </a:prstTxWarp>
              <a:noAutofit/>
            </a:bodyPr>
            <a:lstStyle/>
            <a:p>
              <a:pPr marL="342900" marR="0" indent="-342900" algn="ctr" defTabSz="914400" rtl="0" eaLnBrk="1" fontAlgn="base" latinLnBrk="0" hangingPunct="1">
                <a:lnSpc>
                  <a:spcPct val="90000"/>
                </a:lnSpc>
                <a:spcBef>
                  <a:spcPct val="20000"/>
                </a:spcBef>
                <a:spcAft>
                  <a:spcPct val="0"/>
                </a:spcAft>
                <a:buClrTx/>
                <a:buSzTx/>
                <a:buFontTx/>
                <a:buNone/>
                <a:tabLst/>
              </a:pPr>
              <a:r>
                <a:rPr kumimoji="1" lang="en-US" altLang="zh-CN" sz="2400" i="0" u="none" strike="noStrike" cap="none" normalizeH="0" baseline="0" dirty="0">
                  <a:ln>
                    <a:noFill/>
                  </a:ln>
                  <a:effectLst/>
                  <a:latin typeface="楷体" pitchFamily="49" charset="-122"/>
                  <a:ea typeface="楷体" pitchFamily="49" charset="-122"/>
                </a:rPr>
                <a:t>B</a:t>
              </a:r>
              <a:endParaRPr kumimoji="1" lang="zh-CN" altLang="en-US" sz="2400" i="0" u="none" strike="noStrike" cap="none" normalizeH="0" baseline="0" dirty="0">
                <a:ln>
                  <a:noFill/>
                </a:ln>
                <a:effectLst/>
                <a:latin typeface="楷体" pitchFamily="49" charset="-122"/>
                <a:ea typeface="楷体" pitchFamily="49" charset="-122"/>
              </a:endParaRPr>
            </a:p>
          </p:txBody>
        </p:sp>
        <p:sp>
          <p:nvSpPr>
            <p:cNvPr id="13" name="任意多边形 12"/>
            <p:cNvSpPr/>
            <p:nvPr/>
          </p:nvSpPr>
          <p:spPr bwMode="auto">
            <a:xfrm>
              <a:off x="3566160" y="4602480"/>
              <a:ext cx="1097280" cy="731520"/>
            </a:xfrm>
            <a:custGeom>
              <a:avLst/>
              <a:gdLst>
                <a:gd name="connsiteX0" fmla="*/ 0 w 1097280"/>
                <a:gd name="connsiteY0" fmla="*/ 731520 h 731520"/>
                <a:gd name="connsiteX1" fmla="*/ 502920 w 1097280"/>
                <a:gd name="connsiteY1" fmla="*/ 472440 h 731520"/>
                <a:gd name="connsiteX2" fmla="*/ 1097280 w 1097280"/>
                <a:gd name="connsiteY2" fmla="*/ 0 h 731520"/>
              </a:gdLst>
              <a:ahLst/>
              <a:cxnLst>
                <a:cxn ang="0">
                  <a:pos x="connsiteX0" y="connsiteY0"/>
                </a:cxn>
                <a:cxn ang="0">
                  <a:pos x="connsiteX1" y="connsiteY1"/>
                </a:cxn>
                <a:cxn ang="0">
                  <a:pos x="connsiteX2" y="connsiteY2"/>
                </a:cxn>
              </a:cxnLst>
              <a:rect l="l" t="t" r="r" b="b"/>
              <a:pathLst>
                <a:path w="1097280" h="731520">
                  <a:moveTo>
                    <a:pt x="0" y="731520"/>
                  </a:moveTo>
                  <a:cubicBezTo>
                    <a:pt x="160020" y="662940"/>
                    <a:pt x="320040" y="594360"/>
                    <a:pt x="502920" y="472440"/>
                  </a:cubicBezTo>
                  <a:cubicBezTo>
                    <a:pt x="685800" y="350520"/>
                    <a:pt x="891540" y="175260"/>
                    <a:pt x="1097280" y="0"/>
                  </a:cubicBezTo>
                </a:path>
              </a:pathLst>
            </a:custGeom>
            <a:noFill/>
            <a:ln w="19050" cap="flat" cmpd="sng" algn="ctr">
              <a:solidFill>
                <a:schemeClr val="bg1"/>
              </a:solidFill>
              <a:prstDash val="solid"/>
              <a:round/>
              <a:headEnd type="none" w="med" len="med"/>
              <a:tailEnd type="triangle" w="med" len="med"/>
            </a:ln>
            <a:effectLst/>
          </p:spPr>
          <p:txBody>
            <a:bodyPr vert="horz" wrap="none" lIns="0" tIns="0" rIns="0" bIns="0" numCol="1" rtlCol="0" anchor="t" anchorCtr="0" compatLnSpc="1">
              <a:prstTxWarp prst="textNoShape">
                <a:avLst/>
              </a:prstTxWarp>
              <a:spAutoFit/>
            </a:bodyPr>
            <a:lstStyle/>
            <a:p>
              <a:pPr marL="342900" marR="0" indent="-342900" algn="l" defTabSz="914400" rtl="0" eaLnBrk="1" fontAlgn="base" latinLnBrk="0" hangingPunct="1">
                <a:lnSpc>
                  <a:spcPct val="90000"/>
                </a:lnSpc>
                <a:spcBef>
                  <a:spcPct val="20000"/>
                </a:spcBef>
                <a:spcAft>
                  <a:spcPct val="0"/>
                </a:spcAft>
                <a:buClrTx/>
                <a:buSzTx/>
                <a:buFontTx/>
                <a:buNone/>
                <a:tabLst/>
              </a:pPr>
              <a:endParaRPr kumimoji="1" lang="zh-CN" altLang="en-US" sz="2400" b="0" i="0" u="none" strike="noStrike" cap="none" normalizeH="0" baseline="0">
                <a:ln>
                  <a:noFill/>
                </a:ln>
                <a:solidFill>
                  <a:schemeClr val="bg1"/>
                </a:solidFill>
                <a:effectLst/>
                <a:latin typeface="楷体_GB2312" pitchFamily="49" charset="-122"/>
                <a:ea typeface="楷体_GB2312" pitchFamily="49" charset="-122"/>
              </a:endParaRPr>
            </a:p>
          </p:txBody>
        </p:sp>
        <p:cxnSp>
          <p:nvCxnSpPr>
            <p:cNvPr id="15" name="直接箭头连接符 14"/>
            <p:cNvCxnSpPr/>
            <p:nvPr/>
          </p:nvCxnSpPr>
          <p:spPr bwMode="auto">
            <a:xfrm flipV="1">
              <a:off x="4572000" y="4581128"/>
              <a:ext cx="720080" cy="720080"/>
            </a:xfrm>
            <a:prstGeom prst="straightConnector1">
              <a:avLst/>
            </a:prstGeom>
            <a:noFill/>
            <a:ln w="19050" cap="flat" cmpd="sng" algn="ctr">
              <a:solidFill>
                <a:schemeClr val="bg1"/>
              </a:solidFill>
              <a:prstDash val="solid"/>
              <a:round/>
              <a:headEnd type="none" w="med" len="med"/>
              <a:tailEnd type="triangle" w="med" len="med"/>
            </a:ln>
            <a:effectLst/>
          </p:spPr>
        </p:cxnSp>
        <p:cxnSp>
          <p:nvCxnSpPr>
            <p:cNvPr id="17" name="直接箭头连接符 16"/>
            <p:cNvCxnSpPr/>
            <p:nvPr/>
          </p:nvCxnSpPr>
          <p:spPr bwMode="auto">
            <a:xfrm flipV="1">
              <a:off x="5580112" y="4617720"/>
              <a:ext cx="378728" cy="683488"/>
            </a:xfrm>
            <a:prstGeom prst="straightConnector1">
              <a:avLst/>
            </a:prstGeom>
            <a:noFill/>
            <a:ln w="19050" cap="flat" cmpd="sng" algn="ctr">
              <a:solidFill>
                <a:schemeClr val="bg1"/>
              </a:solidFill>
              <a:prstDash val="solid"/>
              <a:round/>
              <a:headEnd type="none" w="med" len="med"/>
              <a:tailEnd type="triangl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FF"/>
                </a:solidFill>
                <a:latin typeface="Comic Sans MS" pitchFamily="66" charset="0"/>
                <a:ea typeface="Cambria" pitchFamily="18" charset="0"/>
              </a:rPr>
              <a:t>End</a:t>
            </a:r>
            <a:endParaRPr lang="zh-CN" altLang="en-US" dirty="0">
              <a:solidFill>
                <a:srgbClr val="0000FF"/>
              </a:solidFill>
              <a:latin typeface="Comic Sans MS"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联结词基本概念</a:t>
            </a:r>
          </a:p>
        </p:txBody>
      </p:sp>
      <p:sp>
        <p:nvSpPr>
          <p:cNvPr id="3" name="内容占位符 2"/>
          <p:cNvSpPr>
            <a:spLocks noGrp="1"/>
          </p:cNvSpPr>
          <p:nvPr>
            <p:ph idx="1"/>
          </p:nvPr>
        </p:nvSpPr>
        <p:spPr>
          <a:xfrm>
            <a:off x="467544" y="1340768"/>
            <a:ext cx="8208912" cy="4968552"/>
          </a:xfrm>
        </p:spPr>
        <p:txBody>
          <a:bodyPr/>
          <a:lstStyle/>
          <a:p>
            <a:pPr>
              <a:spcBef>
                <a:spcPts val="0"/>
              </a:spcBef>
            </a:pPr>
            <a:r>
              <a:rPr lang="zh-CN" altLang="en-US" dirty="0"/>
              <a:t>常用的</a:t>
            </a:r>
            <a:r>
              <a:rPr lang="zh-CN" altLang="en-US" dirty="0">
                <a:solidFill>
                  <a:srgbClr val="FF0000"/>
                </a:solidFill>
              </a:rPr>
              <a:t>命题联结词</a:t>
            </a:r>
            <a:endParaRPr lang="en-US" altLang="zh-CN" dirty="0">
              <a:solidFill>
                <a:srgbClr val="FF0000"/>
              </a:solidFill>
            </a:endParaRPr>
          </a:p>
          <a:p>
            <a:pPr marL="701675" lvl="1">
              <a:spcBef>
                <a:spcPts val="0"/>
              </a:spcBef>
              <a:buNone/>
            </a:pPr>
            <a:r>
              <a:rPr lang="en-US" altLang="zh-CN" sz="2400" dirty="0"/>
              <a:t>1</a:t>
            </a:r>
            <a:r>
              <a:rPr lang="zh-CN" altLang="en-US" sz="2400" dirty="0"/>
              <a:t>、</a:t>
            </a:r>
            <a:r>
              <a:rPr lang="zh-CN" altLang="en-US" sz="2400" dirty="0">
                <a:solidFill>
                  <a:srgbClr val="FF0000"/>
                </a:solidFill>
              </a:rPr>
              <a:t>否定</a:t>
            </a:r>
            <a:endParaRPr lang="en-US" altLang="zh-CN" sz="2400" dirty="0">
              <a:solidFill>
                <a:srgbClr val="FF0000"/>
              </a:solidFill>
            </a:endParaRPr>
          </a:p>
          <a:p>
            <a:pPr marL="979488" lvl="2">
              <a:spcBef>
                <a:spcPts val="0"/>
              </a:spcBef>
            </a:pPr>
            <a:r>
              <a:rPr lang="zh-CN" altLang="en-US" dirty="0"/>
              <a:t>设</a:t>
            </a:r>
            <a:r>
              <a:rPr lang="en-US" altLang="zh-CN" dirty="0"/>
              <a:t>P</a:t>
            </a:r>
            <a:r>
              <a:rPr lang="zh-CN" altLang="en-US" dirty="0"/>
              <a:t>为一命题，</a:t>
            </a:r>
            <a:r>
              <a:rPr lang="en-US" altLang="zh-CN" dirty="0"/>
              <a:t>P</a:t>
            </a:r>
            <a:r>
              <a:rPr lang="zh-CN" altLang="en-US" dirty="0"/>
              <a:t>的否定是一个新命题，记为</a:t>
            </a:r>
            <a:r>
              <a:rPr lang="zh-CN" altLang="en-US" dirty="0">
                <a:sym typeface="Symbol" pitchFamily="18" charset="2"/>
              </a:rPr>
              <a:t></a:t>
            </a:r>
            <a:r>
              <a:rPr lang="en-US" altLang="zh-CN" dirty="0">
                <a:sym typeface="Symbol" pitchFamily="18" charset="2"/>
              </a:rPr>
              <a:t>P</a:t>
            </a:r>
            <a:r>
              <a:rPr lang="zh-CN" altLang="en-US" dirty="0">
                <a:sym typeface="Symbol" pitchFamily="18" charset="2"/>
              </a:rPr>
              <a:t>。若</a:t>
            </a:r>
            <a:r>
              <a:rPr lang="en-US" altLang="zh-CN" dirty="0">
                <a:sym typeface="Symbol" pitchFamily="18" charset="2"/>
              </a:rPr>
              <a:t>P</a:t>
            </a:r>
            <a:r>
              <a:rPr lang="zh-CN" altLang="en-US" dirty="0">
                <a:sym typeface="Symbol" pitchFamily="18" charset="2"/>
              </a:rPr>
              <a:t>为</a:t>
            </a:r>
            <a:r>
              <a:rPr lang="en-US" altLang="zh-CN" dirty="0">
                <a:sym typeface="Symbol" pitchFamily="18" charset="2"/>
              </a:rPr>
              <a:t>T</a:t>
            </a:r>
            <a:r>
              <a:rPr lang="zh-CN" altLang="en-US" dirty="0">
                <a:sym typeface="Symbol" pitchFamily="18" charset="2"/>
              </a:rPr>
              <a:t>，</a:t>
            </a:r>
            <a:r>
              <a:rPr lang="en-US" altLang="zh-CN" dirty="0">
                <a:sym typeface="Symbol" pitchFamily="18" charset="2"/>
              </a:rPr>
              <a:t>P</a:t>
            </a:r>
            <a:r>
              <a:rPr lang="zh-CN" altLang="en-US" dirty="0">
                <a:sym typeface="Symbol" pitchFamily="18" charset="2"/>
              </a:rPr>
              <a:t>为</a:t>
            </a:r>
            <a:r>
              <a:rPr lang="en-US" altLang="zh-CN" dirty="0">
                <a:sym typeface="Symbol" pitchFamily="18" charset="2"/>
              </a:rPr>
              <a:t>F</a:t>
            </a:r>
            <a:r>
              <a:rPr lang="zh-CN" altLang="en-US" dirty="0">
                <a:sym typeface="Symbol" pitchFamily="18" charset="2"/>
              </a:rPr>
              <a:t>，若</a:t>
            </a:r>
            <a:r>
              <a:rPr lang="en-US" altLang="zh-CN" dirty="0">
                <a:sym typeface="Symbol" pitchFamily="18" charset="2"/>
              </a:rPr>
              <a:t>P</a:t>
            </a:r>
            <a:r>
              <a:rPr lang="zh-CN" altLang="en-US" dirty="0">
                <a:sym typeface="Symbol" pitchFamily="18" charset="2"/>
              </a:rPr>
              <a:t>为</a:t>
            </a:r>
            <a:r>
              <a:rPr lang="en-US" altLang="zh-CN" dirty="0">
                <a:sym typeface="Symbol" pitchFamily="18" charset="2"/>
              </a:rPr>
              <a:t>F</a:t>
            </a:r>
            <a:r>
              <a:rPr lang="zh-CN" altLang="en-US" dirty="0">
                <a:sym typeface="Symbol" pitchFamily="18" charset="2"/>
              </a:rPr>
              <a:t>， </a:t>
            </a:r>
            <a:r>
              <a:rPr lang="en-US" altLang="zh-CN" dirty="0">
                <a:sym typeface="Symbol" pitchFamily="18" charset="2"/>
              </a:rPr>
              <a:t>P</a:t>
            </a:r>
            <a:r>
              <a:rPr lang="zh-CN" altLang="en-US" dirty="0">
                <a:sym typeface="Symbol" pitchFamily="18" charset="2"/>
              </a:rPr>
              <a:t>为</a:t>
            </a:r>
            <a:r>
              <a:rPr lang="en-US" altLang="zh-CN">
                <a:sym typeface="Symbol" pitchFamily="18" charset="2"/>
              </a:rPr>
              <a:t>T</a:t>
            </a:r>
            <a:r>
              <a:rPr lang="zh-CN" altLang="en-US">
                <a:sym typeface="Symbol" pitchFamily="18" charset="2"/>
              </a:rPr>
              <a:t>。否定</a:t>
            </a:r>
            <a:r>
              <a:rPr lang="zh-CN" altLang="en-US">
                <a:solidFill>
                  <a:srgbClr val="CC0099"/>
                </a:solidFill>
                <a:sym typeface="Symbol" pitchFamily="18" charset="2"/>
              </a:rPr>
              <a:t>也</a:t>
            </a:r>
            <a:r>
              <a:rPr lang="zh-CN" altLang="en-US" dirty="0">
                <a:solidFill>
                  <a:srgbClr val="CC0099"/>
                </a:solidFill>
                <a:sym typeface="Symbol" pitchFamily="18" charset="2"/>
              </a:rPr>
              <a:t>可记为</a:t>
            </a:r>
            <a:r>
              <a:rPr lang="zh-CN" altLang="en-US">
                <a:solidFill>
                  <a:srgbClr val="CC0099"/>
                </a:solidFill>
                <a:sym typeface="Symbol" pitchFamily="18" charset="2"/>
              </a:rPr>
              <a:t>：</a:t>
            </a:r>
            <a:r>
              <a:rPr lang="en-US" altLang="zh-CN">
                <a:solidFill>
                  <a:srgbClr val="CC0099"/>
                </a:solidFill>
                <a:latin typeface="Arial Unicode MS" pitchFamily="34" charset="-122"/>
                <a:ea typeface="Arial Unicode MS" pitchFamily="34" charset="-122"/>
                <a:cs typeface="Arial Unicode MS" pitchFamily="34" charset="-122"/>
                <a:sym typeface="Symbol" pitchFamily="18" charset="2"/>
              </a:rPr>
              <a:t>~</a:t>
            </a:r>
            <a:r>
              <a:rPr lang="en-US" altLang="zh-CN">
                <a:solidFill>
                  <a:srgbClr val="CC0099"/>
                </a:solidFill>
                <a:sym typeface="Symbol" pitchFamily="18" charset="2"/>
              </a:rPr>
              <a:t>P</a:t>
            </a:r>
            <a:r>
              <a:rPr lang="zh-CN" altLang="en-US">
                <a:solidFill>
                  <a:srgbClr val="CC0099"/>
                </a:solidFill>
                <a:sym typeface="Symbol" pitchFamily="18" charset="2"/>
              </a:rPr>
              <a:t>、</a:t>
            </a:r>
            <a:r>
              <a:rPr lang="en-US" altLang="zh-CN">
                <a:solidFill>
                  <a:srgbClr val="CC0099"/>
                </a:solidFill>
                <a:sym typeface="Symbol" pitchFamily="18" charset="2"/>
              </a:rPr>
              <a:t>P</a:t>
            </a:r>
            <a:r>
              <a:rPr lang="en-US" altLang="zh-CN" baseline="30000">
                <a:solidFill>
                  <a:srgbClr val="CC0099"/>
                </a:solidFill>
                <a:sym typeface="Symbol" pitchFamily="18" charset="2"/>
              </a:rPr>
              <a:t>c</a:t>
            </a:r>
            <a:r>
              <a:rPr lang="zh-CN" altLang="en-US">
                <a:solidFill>
                  <a:srgbClr val="CC0099"/>
                </a:solidFill>
                <a:sym typeface="Symbol" pitchFamily="18" charset="2"/>
              </a:rPr>
              <a:t>、</a:t>
            </a:r>
            <a:r>
              <a:rPr lang="en-US" altLang="zh-CN">
                <a:solidFill>
                  <a:srgbClr val="CC0099"/>
                </a:solidFill>
                <a:sym typeface="Symbol" pitchFamily="18" charset="2"/>
              </a:rPr>
              <a:t>P’</a:t>
            </a:r>
            <a:endParaRPr lang="en-US" altLang="zh-CN" dirty="0">
              <a:solidFill>
                <a:srgbClr val="CC0099"/>
              </a:solidFill>
              <a:sym typeface="Symbol" pitchFamily="18" charset="2"/>
            </a:endParaRPr>
          </a:p>
          <a:p>
            <a:pPr>
              <a:spcAft>
                <a:spcPts val="0"/>
              </a:spcAft>
            </a:pPr>
            <a:r>
              <a:rPr lang="zh-CN" altLang="en-US">
                <a:solidFill>
                  <a:srgbClr val="FF0000"/>
                </a:solidFill>
              </a:rPr>
              <a:t>例</a:t>
            </a:r>
            <a:r>
              <a:rPr lang="zh-CN" altLang="en-US" dirty="0">
                <a:solidFill>
                  <a:srgbClr val="FF0000"/>
                </a:solidFill>
              </a:rPr>
              <a:t>：</a:t>
            </a:r>
            <a:endParaRPr lang="en-US" altLang="zh-CN" dirty="0">
              <a:solidFill>
                <a:srgbClr val="FF0000"/>
              </a:solidFill>
            </a:endParaRPr>
          </a:p>
          <a:p>
            <a:pPr lvl="1">
              <a:spcAft>
                <a:spcPts val="0"/>
              </a:spcAft>
            </a:pPr>
            <a:r>
              <a:rPr lang="en-US" altLang="zh-CN"/>
              <a:t>A</a:t>
            </a:r>
            <a:r>
              <a:rPr lang="zh-CN" altLang="en-US"/>
              <a:t>：老鼠爱大米。</a:t>
            </a:r>
            <a:endParaRPr lang="en-US" altLang="zh-CN" dirty="0"/>
          </a:p>
          <a:p>
            <a:pPr lvl="1">
              <a:spcAft>
                <a:spcPts val="1200"/>
              </a:spcAft>
            </a:pPr>
            <a:r>
              <a:rPr lang="en-US" altLang="zh-CN" dirty="0">
                <a:latin typeface="Comic Sans MS" pitchFamily="66" charset="0"/>
              </a:rPr>
              <a:t>~</a:t>
            </a:r>
            <a:r>
              <a:rPr lang="en-US" altLang="zh-CN"/>
              <a:t>A</a:t>
            </a:r>
            <a:r>
              <a:rPr lang="zh-CN" altLang="en-US"/>
              <a:t>：老鼠不爱大米。</a:t>
            </a:r>
            <a:endParaRPr lang="en-US" altLang="zh-CN" dirty="0"/>
          </a:p>
          <a:p>
            <a:pPr marL="179388">
              <a:spcBef>
                <a:spcPts val="0"/>
              </a:spcBef>
            </a:pPr>
            <a:r>
              <a:rPr lang="zh-CN" altLang="en-US" dirty="0">
                <a:solidFill>
                  <a:srgbClr val="FF0000"/>
                </a:solidFill>
                <a:cs typeface="Arial Unicode MS" pitchFamily="34" charset="-122"/>
                <a:sym typeface="Symbol" pitchFamily="18" charset="2"/>
              </a:rPr>
              <a:t>真值表</a:t>
            </a:r>
            <a:endParaRPr lang="en-US" altLang="zh-CN" dirty="0">
              <a:solidFill>
                <a:srgbClr val="FF0000"/>
              </a:solidFill>
              <a:cs typeface="Arial Unicode MS" pitchFamily="34" charset="-122"/>
              <a:sym typeface="Symbol" pitchFamily="18" charset="2"/>
            </a:endParaRPr>
          </a:p>
          <a:p>
            <a:pPr marL="579438" lvl="1">
              <a:spcBef>
                <a:spcPts val="0"/>
              </a:spcBef>
            </a:pPr>
            <a:r>
              <a:rPr lang="zh-CN" altLang="en-US" dirty="0">
                <a:cs typeface="Arial Unicode MS" pitchFamily="34" charset="-122"/>
                <a:sym typeface="Symbol" pitchFamily="18" charset="2"/>
              </a:rPr>
              <a:t>一般：表征逻辑事件输入和输出之间全部可能状态的表格；</a:t>
            </a:r>
            <a:endParaRPr lang="en-US" altLang="zh-CN" dirty="0">
              <a:cs typeface="Arial Unicode MS" pitchFamily="34" charset="-122"/>
              <a:sym typeface="Symbol" pitchFamily="18" charset="2"/>
            </a:endParaRPr>
          </a:p>
          <a:p>
            <a:pPr marL="579438" lvl="1">
              <a:spcBef>
                <a:spcPts val="0"/>
              </a:spcBef>
            </a:pPr>
            <a:r>
              <a:rPr lang="zh-CN" altLang="en-US" dirty="0">
                <a:cs typeface="Arial Unicode MS" pitchFamily="34" charset="-122"/>
                <a:sym typeface="Symbol" pitchFamily="18" charset="2"/>
              </a:rPr>
              <a:t>具体：列出命题公式真假值的表，习惯上以</a:t>
            </a:r>
            <a:r>
              <a:rPr lang="en-US" altLang="zh-CN" dirty="0">
                <a:cs typeface="Arial Unicode MS" pitchFamily="34" charset="-122"/>
                <a:sym typeface="Symbol" pitchFamily="18" charset="2"/>
              </a:rPr>
              <a:t>1</a:t>
            </a:r>
            <a:r>
              <a:rPr lang="zh-CN" altLang="en-US" dirty="0">
                <a:cs typeface="Arial Unicode MS" pitchFamily="34" charset="-122"/>
                <a:sym typeface="Symbol" pitchFamily="18" charset="2"/>
              </a:rPr>
              <a:t>（或</a:t>
            </a:r>
            <a:r>
              <a:rPr lang="en-US" altLang="zh-CN" dirty="0">
                <a:cs typeface="Arial Unicode MS" pitchFamily="34" charset="-122"/>
                <a:sym typeface="Symbol" pitchFamily="18" charset="2"/>
              </a:rPr>
              <a:t>T</a:t>
            </a:r>
            <a:r>
              <a:rPr lang="zh-CN" altLang="en-US" dirty="0">
                <a:cs typeface="Arial Unicode MS" pitchFamily="34" charset="-122"/>
                <a:sym typeface="Symbol" pitchFamily="18" charset="2"/>
              </a:rPr>
              <a:t>）表示取值为真</a:t>
            </a:r>
            <a:r>
              <a:rPr lang="en-US" altLang="zh-CN" dirty="0">
                <a:cs typeface="Arial Unicode MS" pitchFamily="34" charset="-122"/>
                <a:sym typeface="Symbol" pitchFamily="18" charset="2"/>
              </a:rPr>
              <a:t>,0</a:t>
            </a:r>
            <a:r>
              <a:rPr lang="zh-CN" altLang="en-US" dirty="0">
                <a:cs typeface="Arial Unicode MS" pitchFamily="34" charset="-122"/>
                <a:sym typeface="Symbol" pitchFamily="18" charset="2"/>
              </a:rPr>
              <a:t>（或</a:t>
            </a:r>
            <a:r>
              <a:rPr lang="en-US" altLang="zh-CN" dirty="0">
                <a:cs typeface="Arial Unicode MS" pitchFamily="34" charset="-122"/>
                <a:sym typeface="Symbol" pitchFamily="18" charset="2"/>
              </a:rPr>
              <a:t>F</a:t>
            </a:r>
            <a:r>
              <a:rPr lang="zh-CN" altLang="en-US" dirty="0">
                <a:cs typeface="Arial Unicode MS" pitchFamily="34" charset="-122"/>
                <a:sym typeface="Symbol" pitchFamily="18" charset="2"/>
              </a:rPr>
              <a:t>）表示假。</a:t>
            </a:r>
            <a:endParaRPr lang="en-US" altLang="zh-CN" dirty="0">
              <a:cs typeface="Arial Unicode MS" pitchFamily="34" charset="-122"/>
              <a:sym typeface="Symbol" pitchFamily="18" charset="2"/>
            </a:endParaRPr>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6</a:t>
            </a:fld>
            <a:endParaRPr lang="en-US" altLang="zh-CN" dirty="0"/>
          </a:p>
        </p:txBody>
      </p:sp>
      <p:graphicFrame>
        <p:nvGraphicFramePr>
          <p:cNvPr id="6" name="Group 4"/>
          <p:cNvGraphicFramePr>
            <a:graphicFrameLocks/>
          </p:cNvGraphicFramePr>
          <p:nvPr/>
        </p:nvGraphicFramePr>
        <p:xfrm>
          <a:off x="5667536" y="3429000"/>
          <a:ext cx="2576872" cy="1368153"/>
        </p:xfrm>
        <a:graphic>
          <a:graphicData uri="http://schemas.openxmlformats.org/drawingml/2006/table">
            <a:tbl>
              <a:tblPr/>
              <a:tblGrid>
                <a:gridCol w="1288436">
                  <a:extLst>
                    <a:ext uri="{9D8B030D-6E8A-4147-A177-3AD203B41FA5}">
                      <a16:colId xmlns:a16="http://schemas.microsoft.com/office/drawing/2014/main" val="20000"/>
                    </a:ext>
                  </a:extLst>
                </a:gridCol>
                <a:gridCol w="1288436">
                  <a:extLst>
                    <a:ext uri="{9D8B030D-6E8A-4147-A177-3AD203B41FA5}">
                      <a16:colId xmlns:a16="http://schemas.microsoft.com/office/drawing/2014/main" val="20001"/>
                    </a:ext>
                  </a:extLst>
                </a:gridCol>
              </a:tblGrid>
              <a:tr h="45605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kern="1200" cap="none" normalizeH="0" baseline="0" dirty="0">
                          <a:ln>
                            <a:noFill/>
                          </a:ln>
                          <a:solidFill>
                            <a:srgbClr val="FF0000"/>
                          </a:solidFill>
                          <a:effectLst/>
                          <a:latin typeface="楷体" pitchFamily="49" charset="-122"/>
                          <a:ea typeface="楷体" pitchFamily="49" charset="-122"/>
                          <a:cs typeface="+mn-cs"/>
                        </a:rPr>
                        <a:t>P</a:t>
                      </a:r>
                    </a:p>
                  </a:txBody>
                  <a:tcPr marL="90000" marR="90000" marT="360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FF0000"/>
                          </a:solidFill>
                          <a:effectLst/>
                          <a:latin typeface="Comic Sans MS" pitchFamily="66" charset="0"/>
                          <a:ea typeface="楷体" pitchFamily="49" charset="-122"/>
                        </a:rPr>
                        <a:t>~</a:t>
                      </a:r>
                      <a:r>
                        <a:rPr kumimoji="0" lang="en-US" altLang="zh-CN" sz="2400" b="0" i="0" u="none" strike="noStrike" cap="none" normalizeH="0" baseline="0" dirty="0">
                          <a:ln>
                            <a:noFill/>
                          </a:ln>
                          <a:solidFill>
                            <a:srgbClr val="FF0000"/>
                          </a:solidFill>
                          <a:effectLst/>
                          <a:latin typeface="楷体" pitchFamily="49" charset="-122"/>
                          <a:ea typeface="楷体" pitchFamily="49" charset="-122"/>
                        </a:rPr>
                        <a:t>P</a:t>
                      </a:r>
                    </a:p>
                  </a:txBody>
                  <a:tcPr marL="90000" marR="90000" marT="360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05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360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360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605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marL="90000" marR="90000" marT="360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360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cxnSp>
        <p:nvCxnSpPr>
          <p:cNvPr id="7" name="直接连接符 6">
            <a:extLst>
              <a:ext uri="{FF2B5EF4-FFF2-40B4-BE49-F238E27FC236}">
                <a16:creationId xmlns:a16="http://schemas.microsoft.com/office/drawing/2014/main" id="{935D01DA-311C-4AC3-BB9A-2E74F3B653DD}"/>
              </a:ext>
            </a:extLst>
          </p:cNvPr>
          <p:cNvCxnSpPr/>
          <p:nvPr/>
        </p:nvCxnSpPr>
        <p:spPr bwMode="auto">
          <a:xfrm>
            <a:off x="5508104" y="3037061"/>
            <a:ext cx="2592288" cy="0"/>
          </a:xfrm>
          <a:prstGeom prst="line">
            <a:avLst/>
          </a:prstGeom>
          <a:noFill/>
          <a:ln w="31750" cap="flat" cmpd="sng" algn="ctr">
            <a:solidFill>
              <a:srgbClr val="FF0000"/>
            </a:solidFill>
            <a:prstDash val="solid"/>
            <a:round/>
            <a:headEnd type="none" w="med" len="med"/>
            <a:tailEnd type="none" w="med" len="med"/>
          </a:ln>
          <a:effectLst/>
        </p:spPr>
      </p:cxnSp>
      <p:grpSp>
        <p:nvGrpSpPr>
          <p:cNvPr id="13" name="组合 12">
            <a:extLst>
              <a:ext uri="{FF2B5EF4-FFF2-40B4-BE49-F238E27FC236}">
                <a16:creationId xmlns:a16="http://schemas.microsoft.com/office/drawing/2014/main" id="{F5CC9860-5649-4A4D-AE2B-560FD852FDF4}"/>
              </a:ext>
            </a:extLst>
          </p:cNvPr>
          <p:cNvGrpSpPr/>
          <p:nvPr/>
        </p:nvGrpSpPr>
        <p:grpSpPr>
          <a:xfrm>
            <a:off x="4082902" y="3573016"/>
            <a:ext cx="2001266" cy="864096"/>
            <a:chOff x="4082902" y="3573016"/>
            <a:chExt cx="2001266" cy="864096"/>
          </a:xfrm>
        </p:grpSpPr>
        <p:sp>
          <p:nvSpPr>
            <p:cNvPr id="8" name="内容占位符 2">
              <a:extLst>
                <a:ext uri="{FF2B5EF4-FFF2-40B4-BE49-F238E27FC236}">
                  <a16:creationId xmlns:a16="http://schemas.microsoft.com/office/drawing/2014/main" id="{A81F52E8-18DA-4EC7-A6C3-6D45B738BF64}"/>
                </a:ext>
              </a:extLst>
            </p:cNvPr>
            <p:cNvSpPr txBox="1">
              <a:spLocks/>
            </p:cNvSpPr>
            <p:nvPr/>
          </p:nvSpPr>
          <p:spPr bwMode="auto">
            <a:xfrm>
              <a:off x="4082902" y="3573016"/>
              <a:ext cx="1235012" cy="43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20000"/>
                </a:spcBef>
                <a:spcAft>
                  <a:spcPts val="600"/>
                </a:spcAft>
                <a:buClr>
                  <a:srgbClr val="0000FF"/>
                </a:buClr>
                <a:buSzPct val="60000"/>
                <a:buFont typeface="Wingdings" pitchFamily="2" charset="2"/>
                <a:buChar char="n"/>
                <a:defRPr kumimoji="1" sz="2400">
                  <a:solidFill>
                    <a:srgbClr val="0000FF"/>
                  </a:solidFill>
                  <a:latin typeface="楷体" pitchFamily="49" charset="-122"/>
                  <a:ea typeface="楷体" pitchFamily="49" charset="-122"/>
                  <a:cs typeface="+mn-cs"/>
                </a:defRPr>
              </a:lvl1pPr>
              <a:lvl2pPr marL="742950" indent="-285750" algn="l" rtl="0" eaLnBrk="0" fontAlgn="base" hangingPunct="0">
                <a:lnSpc>
                  <a:spcPct val="110000"/>
                </a:lnSpc>
                <a:spcBef>
                  <a:spcPct val="20000"/>
                </a:spcBef>
                <a:spcAft>
                  <a:spcPts val="600"/>
                </a:spcAft>
                <a:buClr>
                  <a:srgbClr val="0000FF"/>
                </a:buClr>
                <a:buSzPct val="65000"/>
                <a:buFont typeface="Wingdings" pitchFamily="2" charset="2"/>
                <a:buChar char="Ø"/>
                <a:defRPr kumimoji="1" sz="2200">
                  <a:solidFill>
                    <a:srgbClr val="0000FF"/>
                  </a:solidFill>
                  <a:latin typeface="楷体" pitchFamily="49" charset="-122"/>
                  <a:ea typeface="楷体" pitchFamily="49" charset="-122"/>
                </a:defRPr>
              </a:lvl2pPr>
              <a:lvl3pPr marL="1143000" indent="-228600" algn="l" rtl="0" eaLnBrk="0" fontAlgn="base" hangingPunct="0">
                <a:lnSpc>
                  <a:spcPct val="110000"/>
                </a:lnSpc>
                <a:spcBef>
                  <a:spcPct val="20000"/>
                </a:spcBef>
                <a:spcAft>
                  <a:spcPts val="600"/>
                </a:spcAft>
                <a:buChar char="•"/>
                <a:defRPr kumimoji="1" sz="2200">
                  <a:solidFill>
                    <a:srgbClr val="0000FF"/>
                  </a:solidFill>
                  <a:latin typeface="楷体" pitchFamily="49" charset="-122"/>
                  <a:ea typeface="楷体" pitchFamily="49" charset="-122"/>
                </a:defRPr>
              </a:lvl3pPr>
              <a:lvl4pPr marL="1600200" indent="-228600" algn="l" rtl="0" eaLnBrk="0" fontAlgn="base" hangingPunct="0">
                <a:lnSpc>
                  <a:spcPct val="110000"/>
                </a:lnSpc>
                <a:spcBef>
                  <a:spcPct val="20000"/>
                </a:spcBef>
                <a:spcAft>
                  <a:spcPts val="600"/>
                </a:spcAft>
                <a:buChar char="–"/>
                <a:defRPr kumimoji="1" sz="2000">
                  <a:solidFill>
                    <a:srgbClr val="0000FF"/>
                  </a:solidFill>
                  <a:latin typeface="楷体" pitchFamily="49" charset="-122"/>
                  <a:ea typeface="楷体" pitchFamily="49" charset="-122"/>
                </a:defRPr>
              </a:lvl4pPr>
              <a:lvl5pPr marL="2057400" indent="-228600" algn="l" rtl="0" eaLnBrk="0" fontAlgn="base" hangingPunct="0">
                <a:lnSpc>
                  <a:spcPct val="110000"/>
                </a:lnSpc>
                <a:spcBef>
                  <a:spcPct val="20000"/>
                </a:spcBef>
                <a:spcAft>
                  <a:spcPts val="600"/>
                </a:spcAft>
                <a:buChar char="»"/>
                <a:defRPr kumimoji="1" sz="2000">
                  <a:solidFill>
                    <a:srgbClr val="0000FF"/>
                  </a:solidFill>
                  <a:latin typeface="楷体" pitchFamily="49" charset="-122"/>
                  <a:ea typeface="楷体" pitchFamily="49"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ctr">
                <a:spcBef>
                  <a:spcPts val="0"/>
                </a:spcBef>
                <a:buNone/>
              </a:pPr>
              <a:r>
                <a:rPr lang="zh-CN" altLang="en-US" sz="2000" kern="0">
                  <a:solidFill>
                    <a:schemeClr val="bg1"/>
                  </a:solidFill>
                </a:rPr>
                <a:t>真值指派</a:t>
              </a:r>
              <a:endParaRPr lang="zh-CN" altLang="en-US" sz="2000" kern="0" dirty="0">
                <a:solidFill>
                  <a:schemeClr val="bg1"/>
                </a:solidFill>
              </a:endParaRPr>
            </a:p>
          </p:txBody>
        </p:sp>
        <p:cxnSp>
          <p:nvCxnSpPr>
            <p:cNvPr id="9" name="直接箭头连接符 8">
              <a:extLst>
                <a:ext uri="{FF2B5EF4-FFF2-40B4-BE49-F238E27FC236}">
                  <a16:creationId xmlns:a16="http://schemas.microsoft.com/office/drawing/2014/main" id="{89BE7403-23C5-464D-8703-EF5181F07538}"/>
                </a:ext>
              </a:extLst>
            </p:cNvPr>
            <p:cNvCxnSpPr>
              <a:cxnSpLocks/>
              <a:stCxn id="8" idx="3"/>
            </p:cNvCxnSpPr>
            <p:nvPr/>
          </p:nvCxnSpPr>
          <p:spPr bwMode="auto">
            <a:xfrm>
              <a:off x="5317914" y="3789040"/>
              <a:ext cx="766254" cy="288032"/>
            </a:xfrm>
            <a:prstGeom prst="straightConnector1">
              <a:avLst/>
            </a:prstGeom>
            <a:noFill/>
            <a:ln w="9525" cap="flat" cmpd="sng" algn="ctr">
              <a:solidFill>
                <a:schemeClr val="bg1"/>
              </a:solidFill>
              <a:prstDash val="solid"/>
              <a:round/>
              <a:headEnd type="none" w="med" len="med"/>
              <a:tailEnd type="triangle"/>
            </a:ln>
            <a:effectLst/>
          </p:spPr>
        </p:cxnSp>
        <p:cxnSp>
          <p:nvCxnSpPr>
            <p:cNvPr id="12" name="直接箭头连接符 11">
              <a:extLst>
                <a:ext uri="{FF2B5EF4-FFF2-40B4-BE49-F238E27FC236}">
                  <a16:creationId xmlns:a16="http://schemas.microsoft.com/office/drawing/2014/main" id="{B6582023-D564-4AB7-89F5-B164E8DBF1D8}"/>
                </a:ext>
              </a:extLst>
            </p:cNvPr>
            <p:cNvCxnSpPr>
              <a:cxnSpLocks/>
              <a:stCxn id="8" idx="3"/>
            </p:cNvCxnSpPr>
            <p:nvPr/>
          </p:nvCxnSpPr>
          <p:spPr bwMode="auto">
            <a:xfrm>
              <a:off x="5317914" y="3789040"/>
              <a:ext cx="766254" cy="648072"/>
            </a:xfrm>
            <a:prstGeom prst="straightConnector1">
              <a:avLst/>
            </a:prstGeom>
            <a:noFill/>
            <a:ln w="9525" cap="flat" cmpd="sng" algn="ctr">
              <a:solidFill>
                <a:schemeClr val="bg1"/>
              </a:solidFill>
              <a:prstDash val="solid"/>
              <a:round/>
              <a:headEnd type="none" w="med" len="med"/>
              <a:tailEnd type="triangle"/>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联结词基本概念（续</a:t>
            </a:r>
            <a:r>
              <a:rPr lang="en-US" altLang="zh-CN" dirty="0"/>
              <a:t>1</a:t>
            </a:r>
            <a:r>
              <a:rPr lang="zh-CN" altLang="en-US" dirty="0"/>
              <a:t>）</a:t>
            </a:r>
          </a:p>
        </p:txBody>
      </p:sp>
      <p:sp>
        <p:nvSpPr>
          <p:cNvPr id="3" name="内容占位符 2"/>
          <p:cNvSpPr>
            <a:spLocks noGrp="1"/>
          </p:cNvSpPr>
          <p:nvPr>
            <p:ph idx="1"/>
          </p:nvPr>
        </p:nvSpPr>
        <p:spPr>
          <a:xfrm>
            <a:off x="467544" y="1412776"/>
            <a:ext cx="5040560" cy="4968552"/>
          </a:xfrm>
        </p:spPr>
        <p:txBody>
          <a:bodyPr/>
          <a:lstStyle/>
          <a:p>
            <a:pPr marL="530225" lvl="1" indent="-319088">
              <a:spcBef>
                <a:spcPts val="0"/>
              </a:spcBef>
              <a:buNone/>
              <a:tabLst>
                <a:tab pos="625475" algn="l"/>
              </a:tabLst>
            </a:pPr>
            <a:r>
              <a:rPr lang="en-US" altLang="zh-CN" sz="2400" dirty="0">
                <a:sym typeface="Symbol" pitchFamily="18" charset="2"/>
              </a:rPr>
              <a:t>2</a:t>
            </a:r>
            <a:r>
              <a:rPr lang="zh-CN" altLang="en-US" sz="2400" dirty="0">
                <a:sym typeface="Symbol" pitchFamily="18" charset="2"/>
              </a:rPr>
              <a:t>、</a:t>
            </a:r>
            <a:r>
              <a:rPr lang="zh-CN" altLang="en-US" sz="2400" dirty="0">
                <a:solidFill>
                  <a:srgbClr val="FF0000"/>
                </a:solidFill>
                <a:sym typeface="Symbol" pitchFamily="18" charset="2"/>
              </a:rPr>
              <a:t>合取</a:t>
            </a:r>
            <a:endParaRPr lang="en-US" altLang="zh-CN" sz="2400" dirty="0">
              <a:solidFill>
                <a:srgbClr val="FF0000"/>
              </a:solidFill>
              <a:sym typeface="Symbol" pitchFamily="18" charset="2"/>
            </a:endParaRPr>
          </a:p>
          <a:p>
            <a:pPr marL="630238" lvl="2">
              <a:spcBef>
                <a:spcPts val="0"/>
              </a:spcBef>
            </a:pPr>
            <a:r>
              <a:rPr lang="zh-CN" altLang="en-US" dirty="0">
                <a:sym typeface="Symbol" pitchFamily="18" charset="2"/>
              </a:rPr>
              <a:t>设</a:t>
            </a:r>
            <a:r>
              <a:rPr lang="en-US" altLang="zh-CN" dirty="0">
                <a:sym typeface="Symbol" pitchFamily="18" charset="2"/>
              </a:rPr>
              <a:t>P</a:t>
            </a:r>
            <a:r>
              <a:rPr lang="zh-CN" altLang="en-US" dirty="0">
                <a:sym typeface="Symbol" pitchFamily="18" charset="2"/>
              </a:rPr>
              <a:t>、</a:t>
            </a:r>
            <a:r>
              <a:rPr lang="en-US" altLang="zh-CN" dirty="0">
                <a:sym typeface="Symbol" pitchFamily="18" charset="2"/>
              </a:rPr>
              <a:t>Q</a:t>
            </a:r>
            <a:r>
              <a:rPr lang="zh-CN" altLang="en-US" dirty="0">
                <a:sym typeface="Symbol" pitchFamily="18" charset="2"/>
              </a:rPr>
              <a:t>是两个命题，</a:t>
            </a:r>
            <a:r>
              <a:rPr lang="en-US" altLang="zh-CN" dirty="0">
                <a:sym typeface="Symbol" pitchFamily="18" charset="2"/>
              </a:rPr>
              <a:t>P</a:t>
            </a:r>
            <a:r>
              <a:rPr lang="zh-CN" altLang="en-US" dirty="0">
                <a:sym typeface="Symbol" pitchFamily="18" charset="2"/>
              </a:rPr>
              <a:t>与</a:t>
            </a:r>
            <a:r>
              <a:rPr lang="en-US" altLang="zh-CN" dirty="0">
                <a:sym typeface="Symbol" pitchFamily="18" charset="2"/>
              </a:rPr>
              <a:t>Q</a:t>
            </a:r>
            <a:r>
              <a:rPr lang="zh-CN" altLang="en-US" dirty="0">
                <a:sym typeface="Symbol" pitchFamily="18" charset="2"/>
              </a:rPr>
              <a:t>的合取是一个复合命题，记为</a:t>
            </a:r>
            <a:r>
              <a:rPr lang="en-US" altLang="zh-CN" dirty="0">
                <a:sym typeface="Symbol" pitchFamily="18" charset="2"/>
              </a:rPr>
              <a:t>P</a:t>
            </a:r>
            <a:r>
              <a:rPr lang="el-GR" altLang="zh-CN" dirty="0"/>
              <a:t>∧</a:t>
            </a:r>
            <a:r>
              <a:rPr lang="en-US" altLang="zh-CN" dirty="0">
                <a:sym typeface="Symbol" pitchFamily="18" charset="2"/>
              </a:rPr>
              <a:t>Q</a:t>
            </a:r>
            <a:r>
              <a:rPr lang="zh-CN" altLang="en-US" dirty="0">
                <a:sym typeface="Symbol" pitchFamily="18" charset="2"/>
              </a:rPr>
              <a:t>。当且仅当</a:t>
            </a:r>
            <a:r>
              <a:rPr lang="en-US" altLang="zh-CN" dirty="0">
                <a:sym typeface="Symbol" pitchFamily="18" charset="2"/>
              </a:rPr>
              <a:t>P</a:t>
            </a:r>
            <a:r>
              <a:rPr lang="zh-CN" altLang="en-US" dirty="0">
                <a:sym typeface="Symbol" pitchFamily="18" charset="2"/>
              </a:rPr>
              <a:t>，</a:t>
            </a:r>
            <a:r>
              <a:rPr lang="en-US" altLang="zh-CN" dirty="0">
                <a:sym typeface="Symbol" pitchFamily="18" charset="2"/>
              </a:rPr>
              <a:t>Q</a:t>
            </a:r>
            <a:r>
              <a:rPr lang="zh-CN" altLang="en-US" dirty="0"/>
              <a:t>同时为</a:t>
            </a:r>
            <a:r>
              <a:rPr lang="en-US" altLang="zh-CN" dirty="0"/>
              <a:t>T</a:t>
            </a:r>
            <a:r>
              <a:rPr lang="zh-CN" altLang="en-US" dirty="0"/>
              <a:t>，</a:t>
            </a:r>
            <a:r>
              <a:rPr lang="en-US" altLang="zh-CN" dirty="0"/>
              <a:t>P</a:t>
            </a:r>
            <a:r>
              <a:rPr lang="el-GR" altLang="zh-CN" dirty="0"/>
              <a:t>∧</a:t>
            </a:r>
            <a:r>
              <a:rPr lang="en-US" altLang="zh-CN" dirty="0">
                <a:sym typeface="Symbol" pitchFamily="18" charset="2"/>
              </a:rPr>
              <a:t>Q</a:t>
            </a:r>
            <a:r>
              <a:rPr lang="zh-CN" altLang="en-US" dirty="0">
                <a:sym typeface="Symbol" pitchFamily="18" charset="2"/>
              </a:rPr>
              <a:t>为</a:t>
            </a:r>
            <a:r>
              <a:rPr lang="en-US" altLang="zh-CN" dirty="0">
                <a:sym typeface="Symbol" pitchFamily="18" charset="2"/>
              </a:rPr>
              <a:t>T</a:t>
            </a:r>
            <a:r>
              <a:rPr lang="zh-CN" altLang="en-US" dirty="0">
                <a:sym typeface="Symbol" pitchFamily="18" charset="2"/>
              </a:rPr>
              <a:t>，否则</a:t>
            </a:r>
            <a:r>
              <a:rPr lang="en-US" altLang="zh-CN" dirty="0">
                <a:sym typeface="Symbol" pitchFamily="18" charset="2"/>
              </a:rPr>
              <a:t>P</a:t>
            </a:r>
            <a:r>
              <a:rPr lang="el-GR" altLang="zh-CN" dirty="0"/>
              <a:t>∧</a:t>
            </a:r>
            <a:r>
              <a:rPr lang="en-US" altLang="zh-CN" dirty="0">
                <a:sym typeface="Symbol" pitchFamily="18" charset="2"/>
              </a:rPr>
              <a:t>Q</a:t>
            </a:r>
            <a:r>
              <a:rPr lang="zh-CN" altLang="en-US" dirty="0">
                <a:sym typeface="Symbol" pitchFamily="18" charset="2"/>
              </a:rPr>
              <a:t>为</a:t>
            </a:r>
            <a:r>
              <a:rPr lang="en-US" altLang="zh-CN" dirty="0">
                <a:sym typeface="Symbol" pitchFamily="18" charset="2"/>
              </a:rPr>
              <a:t>F</a:t>
            </a:r>
            <a:r>
              <a:rPr lang="zh-CN" altLang="en-US" dirty="0">
                <a:sym typeface="Symbol" pitchFamily="18" charset="2"/>
              </a:rPr>
              <a:t>。</a:t>
            </a:r>
            <a:endParaRPr lang="zh-CN" altLang="en-US" dirty="0"/>
          </a:p>
          <a:p>
            <a:pPr>
              <a:spcAft>
                <a:spcPts val="1800"/>
              </a:spcAft>
            </a:pPr>
            <a:r>
              <a:rPr lang="zh-CN" altLang="en-US" dirty="0">
                <a:solidFill>
                  <a:srgbClr val="FF0000"/>
                </a:solidFill>
              </a:rPr>
              <a:t>例：</a:t>
            </a:r>
            <a:endParaRPr lang="en-US" altLang="zh-CN" dirty="0">
              <a:solidFill>
                <a:srgbClr val="FF0000"/>
              </a:solidFill>
            </a:endParaRPr>
          </a:p>
          <a:p>
            <a:pPr marL="652463" lvl="1"/>
            <a:r>
              <a:rPr lang="en-US" altLang="zh-CN" dirty="0"/>
              <a:t>P</a:t>
            </a:r>
            <a:r>
              <a:rPr lang="zh-CN" altLang="en-US" dirty="0"/>
              <a:t>：</a:t>
            </a:r>
            <a:r>
              <a:rPr lang="en-US" altLang="zh-CN" dirty="0"/>
              <a:t>Tigers are wild animals.</a:t>
            </a:r>
          </a:p>
          <a:p>
            <a:pPr marL="652463" lvl="1"/>
            <a:r>
              <a:rPr lang="en-US" altLang="zh-CN" dirty="0"/>
              <a:t>Q</a:t>
            </a:r>
            <a:r>
              <a:rPr lang="zh-CN" altLang="en-US" dirty="0"/>
              <a:t>：长沙是中国的首都。</a:t>
            </a:r>
            <a:endParaRPr lang="en-US" altLang="zh-CN" dirty="0"/>
          </a:p>
          <a:p>
            <a:pPr marL="652463" lvl="1"/>
            <a:r>
              <a:rPr lang="en-US" altLang="zh-CN" dirty="0"/>
              <a:t>P∧Q</a:t>
            </a:r>
            <a:r>
              <a:rPr lang="zh-CN" altLang="en-US" dirty="0"/>
              <a:t>：假的</a:t>
            </a:r>
            <a:r>
              <a:rPr lang="en-US" altLang="zh-CN" dirty="0"/>
              <a:t>,false</a:t>
            </a:r>
            <a:r>
              <a:rPr lang="zh-CN" altLang="en-US" dirty="0"/>
              <a:t>。</a:t>
            </a:r>
            <a:endParaRPr lang="en-US" altLang="zh-CN" dirty="0"/>
          </a:p>
          <a:p>
            <a:pPr marL="652463" lvl="1"/>
            <a:r>
              <a:rPr lang="en-US" altLang="zh-CN" dirty="0">
                <a:latin typeface="Comic Sans MS" pitchFamily="66" charset="0"/>
              </a:rPr>
              <a:t>~</a:t>
            </a:r>
            <a:r>
              <a:rPr lang="en-US" altLang="zh-CN" dirty="0"/>
              <a:t>(P∧Q)</a:t>
            </a:r>
            <a:r>
              <a:rPr lang="zh-CN" altLang="en-US" dirty="0"/>
              <a:t>：真的</a:t>
            </a:r>
            <a:r>
              <a:rPr lang="en-US" altLang="zh-CN" dirty="0"/>
              <a:t>,true</a:t>
            </a:r>
            <a:r>
              <a:rPr lang="zh-CN" altLang="en-US" dirty="0"/>
              <a:t>。</a:t>
            </a:r>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7</a:t>
            </a:fld>
            <a:endParaRPr lang="en-US" altLang="zh-CN" dirty="0"/>
          </a:p>
        </p:txBody>
      </p:sp>
      <p:graphicFrame>
        <p:nvGraphicFramePr>
          <p:cNvPr id="6" name="Group 39"/>
          <p:cNvGraphicFramePr>
            <a:graphicFrameLocks/>
          </p:cNvGraphicFramePr>
          <p:nvPr/>
        </p:nvGraphicFramePr>
        <p:xfrm>
          <a:off x="5796136" y="3140968"/>
          <a:ext cx="2592288" cy="2296015"/>
        </p:xfrm>
        <a:graphic>
          <a:graphicData uri="http://schemas.openxmlformats.org/drawingml/2006/table">
            <a:tbl>
              <a:tblPr/>
              <a:tblGrid>
                <a:gridCol w="733932">
                  <a:extLst>
                    <a:ext uri="{9D8B030D-6E8A-4147-A177-3AD203B41FA5}">
                      <a16:colId xmlns:a16="http://schemas.microsoft.com/office/drawing/2014/main" val="20000"/>
                    </a:ext>
                  </a:extLst>
                </a:gridCol>
                <a:gridCol w="730069">
                  <a:extLst>
                    <a:ext uri="{9D8B030D-6E8A-4147-A177-3AD203B41FA5}">
                      <a16:colId xmlns:a16="http://schemas.microsoft.com/office/drawing/2014/main" val="20001"/>
                    </a:ext>
                  </a:extLst>
                </a:gridCol>
                <a:gridCol w="1128287">
                  <a:extLst>
                    <a:ext uri="{9D8B030D-6E8A-4147-A177-3AD203B41FA5}">
                      <a16:colId xmlns:a16="http://schemas.microsoft.com/office/drawing/2014/main" val="20002"/>
                    </a:ext>
                  </a:extLst>
                </a:gridCol>
              </a:tblGrid>
              <a:tr h="45920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FF0000"/>
                          </a:solidFill>
                          <a:effectLst/>
                          <a:latin typeface="楷体" pitchFamily="49" charset="-122"/>
                          <a:ea typeface="楷体" pitchFamily="49"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FF0000"/>
                          </a:solidFill>
                          <a:effectLst/>
                          <a:latin typeface="楷体" pitchFamily="49" charset="-122"/>
                          <a:ea typeface="楷体" pitchFamily="49"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FF0000"/>
                          </a:solidFill>
                          <a:effectLst/>
                          <a:latin typeface="楷体" pitchFamily="49" charset="-122"/>
                          <a:ea typeface="楷体" pitchFamily="49" charset="-122"/>
                        </a:rPr>
                        <a:t>P∧Q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920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920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920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920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联结词基本概念（续</a:t>
            </a:r>
            <a:r>
              <a:rPr lang="en-US" altLang="zh-CN" dirty="0"/>
              <a:t>2</a:t>
            </a:r>
            <a:r>
              <a:rPr lang="zh-CN" altLang="en-US" dirty="0"/>
              <a:t>）</a:t>
            </a:r>
          </a:p>
        </p:txBody>
      </p:sp>
      <p:sp>
        <p:nvSpPr>
          <p:cNvPr id="3" name="内容占位符 2"/>
          <p:cNvSpPr>
            <a:spLocks noGrp="1"/>
          </p:cNvSpPr>
          <p:nvPr>
            <p:ph idx="1"/>
          </p:nvPr>
        </p:nvSpPr>
        <p:spPr>
          <a:xfrm>
            <a:off x="971600" y="4005064"/>
            <a:ext cx="3672408" cy="1656184"/>
          </a:xfrm>
        </p:spPr>
        <p:txBody>
          <a:bodyPr/>
          <a:lstStyle/>
          <a:p>
            <a:pPr>
              <a:buFont typeface="Wingdings" pitchFamily="2" charset="2"/>
              <a:buChar char="l"/>
            </a:pPr>
            <a:r>
              <a:rPr lang="en-US" altLang="zh-CN" sz="2200" dirty="0"/>
              <a:t>P</a:t>
            </a:r>
            <a:r>
              <a:rPr lang="zh-CN" altLang="en-US" sz="2200" dirty="0"/>
              <a:t>：徐老师是教师。</a:t>
            </a:r>
            <a:endParaRPr lang="en-US" altLang="zh-CN" sz="2200" dirty="0"/>
          </a:p>
          <a:p>
            <a:pPr>
              <a:buFont typeface="Wingdings" pitchFamily="2" charset="2"/>
              <a:buChar char="l"/>
            </a:pPr>
            <a:r>
              <a:rPr lang="en-US" altLang="zh-CN" sz="2200" dirty="0"/>
              <a:t>Q</a:t>
            </a:r>
            <a:r>
              <a:rPr lang="zh-CN" altLang="en-US" sz="2200" dirty="0"/>
              <a:t>：徐老师是总统。</a:t>
            </a:r>
            <a:endParaRPr lang="en-US" altLang="zh-CN" sz="2200" dirty="0"/>
          </a:p>
          <a:p>
            <a:pPr lvl="0">
              <a:buFont typeface="Wingdings" pitchFamily="2" charset="2"/>
              <a:buChar char="l"/>
            </a:pPr>
            <a:r>
              <a:rPr kumimoji="0" lang="en-US" altLang="zh-CN" sz="2200" dirty="0">
                <a:solidFill>
                  <a:srgbClr val="0033CC"/>
                </a:solidFill>
              </a:rPr>
              <a:t>P</a:t>
            </a:r>
            <a:r>
              <a:rPr lang="el-GR" altLang="zh-CN" sz="2200" dirty="0">
                <a:solidFill>
                  <a:srgbClr val="0033CC"/>
                </a:solidFill>
              </a:rPr>
              <a:t>∨</a:t>
            </a:r>
            <a:r>
              <a:rPr kumimoji="0" lang="en-US" altLang="zh-CN" sz="2200" dirty="0">
                <a:solidFill>
                  <a:srgbClr val="0033CC"/>
                </a:solidFill>
              </a:rPr>
              <a:t>Q</a:t>
            </a:r>
            <a:r>
              <a:rPr kumimoji="0" lang="zh-CN" altLang="en-US" sz="2200" dirty="0">
                <a:solidFill>
                  <a:srgbClr val="0033CC"/>
                </a:solidFill>
              </a:rPr>
              <a:t>：真的，</a:t>
            </a:r>
            <a:r>
              <a:rPr kumimoji="0" lang="en-US" altLang="zh-CN" sz="2200" dirty="0">
                <a:solidFill>
                  <a:srgbClr val="0033CC"/>
                </a:solidFill>
              </a:rPr>
              <a:t>true</a:t>
            </a:r>
          </a:p>
          <a:p>
            <a:endParaRPr lang="zh-CN" altLang="en-US" sz="2200" dirty="0"/>
          </a:p>
        </p:txBody>
      </p:sp>
      <p:sp>
        <p:nvSpPr>
          <p:cNvPr id="4" name="灯片编号占位符 3"/>
          <p:cNvSpPr>
            <a:spLocks noGrp="1"/>
          </p:cNvSpPr>
          <p:nvPr>
            <p:ph type="sldNum" sz="quarter" idx="12"/>
          </p:nvPr>
        </p:nvSpPr>
        <p:spPr/>
        <p:txBody>
          <a:bodyPr/>
          <a:lstStyle/>
          <a:p>
            <a:pPr>
              <a:defRPr/>
            </a:pPr>
            <a:fld id="{0486385D-F70F-4757-9512-786B631FBE6F}" type="slidenum">
              <a:rPr lang="en-US" altLang="zh-CN" smtClean="0"/>
              <a:pPr>
                <a:defRPr/>
              </a:pPr>
              <a:t>8</a:t>
            </a:fld>
            <a:endParaRPr lang="en-US" altLang="zh-CN" dirty="0"/>
          </a:p>
        </p:txBody>
      </p:sp>
      <p:graphicFrame>
        <p:nvGraphicFramePr>
          <p:cNvPr id="5" name="Group 39"/>
          <p:cNvGraphicFramePr>
            <a:graphicFrameLocks/>
          </p:cNvGraphicFramePr>
          <p:nvPr/>
        </p:nvGraphicFramePr>
        <p:xfrm>
          <a:off x="5364088" y="3365233"/>
          <a:ext cx="2592288" cy="2296015"/>
        </p:xfrm>
        <a:graphic>
          <a:graphicData uri="http://schemas.openxmlformats.org/drawingml/2006/table">
            <a:tbl>
              <a:tblPr/>
              <a:tblGrid>
                <a:gridCol w="733932">
                  <a:extLst>
                    <a:ext uri="{9D8B030D-6E8A-4147-A177-3AD203B41FA5}">
                      <a16:colId xmlns:a16="http://schemas.microsoft.com/office/drawing/2014/main" val="20000"/>
                    </a:ext>
                  </a:extLst>
                </a:gridCol>
                <a:gridCol w="730069">
                  <a:extLst>
                    <a:ext uri="{9D8B030D-6E8A-4147-A177-3AD203B41FA5}">
                      <a16:colId xmlns:a16="http://schemas.microsoft.com/office/drawing/2014/main" val="20001"/>
                    </a:ext>
                  </a:extLst>
                </a:gridCol>
                <a:gridCol w="1128287">
                  <a:extLst>
                    <a:ext uri="{9D8B030D-6E8A-4147-A177-3AD203B41FA5}">
                      <a16:colId xmlns:a16="http://schemas.microsoft.com/office/drawing/2014/main" val="20002"/>
                    </a:ext>
                  </a:extLst>
                </a:gridCol>
              </a:tblGrid>
              <a:tr h="45920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FF0000"/>
                          </a:solidFill>
                          <a:effectLst/>
                          <a:latin typeface="楷体" pitchFamily="49" charset="-122"/>
                          <a:ea typeface="楷体" pitchFamily="49"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FF0000"/>
                          </a:solidFill>
                          <a:effectLst/>
                          <a:latin typeface="楷体" pitchFamily="49" charset="-122"/>
                          <a:ea typeface="楷体" pitchFamily="49"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FF0000"/>
                          </a:solidFill>
                          <a:effectLst/>
                          <a:latin typeface="楷体" pitchFamily="49" charset="-122"/>
                          <a:ea typeface="楷体" pitchFamily="49" charset="-122"/>
                        </a:rPr>
                        <a:t>P</a:t>
                      </a:r>
                      <a:r>
                        <a:rPr lang="el-GR" altLang="zh-CN" sz="2400" dirty="0">
                          <a:solidFill>
                            <a:srgbClr val="FF0000"/>
                          </a:solidFill>
                          <a:latin typeface="楷体" pitchFamily="49" charset="-122"/>
                          <a:ea typeface="楷体" pitchFamily="49" charset="-122"/>
                        </a:rPr>
                        <a:t>∨</a:t>
                      </a:r>
                      <a:r>
                        <a:rPr kumimoji="0" lang="en-US" altLang="zh-CN" sz="2400" b="0" i="0" u="none" strike="noStrike" cap="none" normalizeH="0" baseline="0" dirty="0">
                          <a:ln>
                            <a:noFill/>
                          </a:ln>
                          <a:solidFill>
                            <a:srgbClr val="FF0000"/>
                          </a:solidFill>
                          <a:effectLst/>
                          <a:latin typeface="楷体" pitchFamily="49" charset="-122"/>
                          <a:ea typeface="楷体" pitchFamily="49" charset="-12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920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920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920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920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a:ln>
                            <a:noFill/>
                          </a:ln>
                          <a:solidFill>
                            <a:schemeClr val="bg1"/>
                          </a:solidFill>
                          <a:effectLst/>
                          <a:latin typeface="楷体" pitchFamily="49" charset="-122"/>
                          <a:ea typeface="楷体"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矩形 5"/>
          <p:cNvSpPr/>
          <p:nvPr/>
        </p:nvSpPr>
        <p:spPr bwMode="auto">
          <a:xfrm>
            <a:off x="683568" y="1556792"/>
            <a:ext cx="8064897" cy="1323439"/>
          </a:xfrm>
          <a:prstGeom prst="rect">
            <a:avLst/>
          </a:prstGeom>
          <a:noFill/>
          <a:ln w="9525" cap="flat" cmpd="sng" algn="ctr">
            <a:noFill/>
            <a:prstDash val="solid"/>
            <a:round/>
            <a:headEnd type="none" w="med" len="med"/>
            <a:tailEnd type="triangle" w="med" len="med"/>
          </a:ln>
          <a:effectLst/>
        </p:spPr>
        <p:txBody>
          <a:bodyPr vert="horz" wrap="square" lIns="0" tIns="0" rIns="0" bIns="0" numCol="1" rtlCol="0" anchor="t" anchorCtr="0" compatLnSpc="1">
            <a:prstTxWarp prst="textNoShape">
              <a:avLst/>
            </a:prstTxWarp>
            <a:spAutoFit/>
          </a:bodyPr>
          <a:lstStyle/>
          <a:p>
            <a:pPr marL="182563" lvl="1">
              <a:lnSpc>
                <a:spcPct val="120000"/>
              </a:lnSpc>
              <a:buNone/>
            </a:pPr>
            <a:r>
              <a:rPr lang="en-US" altLang="zh-CN" dirty="0">
                <a:solidFill>
                  <a:srgbClr val="0033CC"/>
                </a:solidFill>
                <a:latin typeface="楷体" pitchFamily="49" charset="-122"/>
                <a:ea typeface="楷体" pitchFamily="49" charset="-122"/>
                <a:sym typeface="Symbol" pitchFamily="18" charset="2"/>
              </a:rPr>
              <a:t>3</a:t>
            </a:r>
            <a:r>
              <a:rPr lang="zh-CN" altLang="en-US" dirty="0">
                <a:solidFill>
                  <a:srgbClr val="0033CC"/>
                </a:solidFill>
                <a:latin typeface="楷体" pitchFamily="49" charset="-122"/>
                <a:ea typeface="楷体" pitchFamily="49" charset="-122"/>
                <a:sym typeface="Symbol" pitchFamily="18" charset="2"/>
              </a:rPr>
              <a:t>、</a:t>
            </a:r>
            <a:r>
              <a:rPr lang="zh-CN" altLang="en-US" dirty="0">
                <a:solidFill>
                  <a:srgbClr val="FF0000"/>
                </a:solidFill>
                <a:latin typeface="楷体" pitchFamily="49" charset="-122"/>
                <a:ea typeface="楷体" pitchFamily="49" charset="-122"/>
                <a:sym typeface="Symbol" pitchFamily="18" charset="2"/>
              </a:rPr>
              <a:t>析取</a:t>
            </a:r>
            <a:endParaRPr lang="en-US" altLang="zh-CN" dirty="0">
              <a:solidFill>
                <a:srgbClr val="FF0000"/>
              </a:solidFill>
              <a:latin typeface="楷体" pitchFamily="49" charset="-122"/>
              <a:ea typeface="楷体" pitchFamily="49" charset="-122"/>
              <a:sym typeface="Symbol" pitchFamily="18" charset="2"/>
            </a:endParaRPr>
          </a:p>
          <a:p>
            <a:pPr marL="625475" lvl="2" indent="-268288">
              <a:lnSpc>
                <a:spcPct val="120000"/>
              </a:lnSpc>
              <a:buSzPct val="60000"/>
              <a:buFont typeface="Wingdings" pitchFamily="2" charset="2"/>
              <a:buChar char="l"/>
              <a:tabLst>
                <a:tab pos="457200" algn="l"/>
                <a:tab pos="990600" algn="l"/>
              </a:tabLst>
            </a:pPr>
            <a:r>
              <a:rPr lang="zh-CN" altLang="en-US" sz="2200" dirty="0">
                <a:solidFill>
                  <a:srgbClr val="0033CC"/>
                </a:solidFill>
                <a:latin typeface="楷体" pitchFamily="49" charset="-122"/>
                <a:ea typeface="楷体" pitchFamily="49" charset="-122"/>
                <a:sym typeface="Symbol" pitchFamily="18" charset="2"/>
              </a:rPr>
              <a:t>设</a:t>
            </a:r>
            <a:r>
              <a:rPr lang="en-US" altLang="zh-CN" sz="2200" dirty="0">
                <a:solidFill>
                  <a:srgbClr val="0033CC"/>
                </a:solidFill>
                <a:latin typeface="楷体" pitchFamily="49" charset="-122"/>
                <a:ea typeface="楷体" pitchFamily="49" charset="-122"/>
                <a:sym typeface="Symbol" pitchFamily="18" charset="2"/>
              </a:rPr>
              <a:t>P</a:t>
            </a:r>
            <a:r>
              <a:rPr lang="zh-CN" altLang="en-US" sz="2200" dirty="0">
                <a:solidFill>
                  <a:srgbClr val="0033CC"/>
                </a:solidFill>
                <a:latin typeface="楷体" pitchFamily="49" charset="-122"/>
                <a:ea typeface="楷体" pitchFamily="49" charset="-122"/>
                <a:sym typeface="Symbol" pitchFamily="18" charset="2"/>
              </a:rPr>
              <a:t>、</a:t>
            </a:r>
            <a:r>
              <a:rPr lang="en-US" altLang="zh-CN" sz="2200" dirty="0">
                <a:solidFill>
                  <a:srgbClr val="0033CC"/>
                </a:solidFill>
                <a:latin typeface="楷体" pitchFamily="49" charset="-122"/>
                <a:ea typeface="楷体" pitchFamily="49" charset="-122"/>
                <a:sym typeface="Symbol" pitchFamily="18" charset="2"/>
              </a:rPr>
              <a:t>Q</a:t>
            </a:r>
            <a:r>
              <a:rPr lang="zh-CN" altLang="en-US" sz="2200" dirty="0">
                <a:solidFill>
                  <a:srgbClr val="0033CC"/>
                </a:solidFill>
                <a:latin typeface="楷体" pitchFamily="49" charset="-122"/>
                <a:ea typeface="楷体" pitchFamily="49" charset="-122"/>
                <a:sym typeface="Symbol" pitchFamily="18" charset="2"/>
              </a:rPr>
              <a:t>是两个命题，</a:t>
            </a:r>
            <a:r>
              <a:rPr lang="en-US" altLang="zh-CN" sz="2200" dirty="0">
                <a:solidFill>
                  <a:srgbClr val="0033CC"/>
                </a:solidFill>
                <a:latin typeface="楷体" pitchFamily="49" charset="-122"/>
                <a:ea typeface="楷体" pitchFamily="49" charset="-122"/>
                <a:sym typeface="Symbol" pitchFamily="18" charset="2"/>
              </a:rPr>
              <a:t>P</a:t>
            </a:r>
            <a:r>
              <a:rPr lang="zh-CN" altLang="en-US" sz="2200" dirty="0">
                <a:solidFill>
                  <a:srgbClr val="0033CC"/>
                </a:solidFill>
                <a:latin typeface="楷体" pitchFamily="49" charset="-122"/>
                <a:ea typeface="楷体" pitchFamily="49" charset="-122"/>
                <a:sym typeface="Symbol" pitchFamily="18" charset="2"/>
              </a:rPr>
              <a:t>与</a:t>
            </a:r>
            <a:r>
              <a:rPr lang="en-US" altLang="zh-CN" sz="2200" dirty="0">
                <a:solidFill>
                  <a:srgbClr val="0033CC"/>
                </a:solidFill>
                <a:latin typeface="楷体" pitchFamily="49" charset="-122"/>
                <a:ea typeface="楷体" pitchFamily="49" charset="-122"/>
                <a:sym typeface="Symbol" pitchFamily="18" charset="2"/>
              </a:rPr>
              <a:t>Q</a:t>
            </a:r>
            <a:r>
              <a:rPr lang="zh-CN" altLang="en-US" sz="2200" dirty="0">
                <a:solidFill>
                  <a:srgbClr val="0033CC"/>
                </a:solidFill>
                <a:latin typeface="楷体" pitchFamily="49" charset="-122"/>
                <a:ea typeface="楷体" pitchFamily="49" charset="-122"/>
                <a:sym typeface="Symbol" pitchFamily="18" charset="2"/>
              </a:rPr>
              <a:t>的析取是一个复合命题，记为</a:t>
            </a:r>
            <a:r>
              <a:rPr lang="en-US" altLang="zh-CN" sz="2200" dirty="0">
                <a:solidFill>
                  <a:srgbClr val="0033CC"/>
                </a:solidFill>
                <a:latin typeface="楷体" pitchFamily="49" charset="-122"/>
                <a:ea typeface="楷体" pitchFamily="49" charset="-122"/>
                <a:sym typeface="Symbol" pitchFamily="18" charset="2"/>
              </a:rPr>
              <a:t>P</a:t>
            </a:r>
            <a:r>
              <a:rPr lang="el-GR" altLang="zh-CN" sz="2200" dirty="0">
                <a:solidFill>
                  <a:srgbClr val="0033CC"/>
                </a:solidFill>
                <a:latin typeface="楷体" pitchFamily="49" charset="-122"/>
                <a:ea typeface="楷体" pitchFamily="49" charset="-122"/>
              </a:rPr>
              <a:t>∨</a:t>
            </a:r>
            <a:r>
              <a:rPr lang="en-US" altLang="zh-CN" sz="2200" dirty="0">
                <a:solidFill>
                  <a:srgbClr val="0033CC"/>
                </a:solidFill>
                <a:latin typeface="楷体" pitchFamily="49" charset="-122"/>
                <a:ea typeface="楷体" pitchFamily="49" charset="-122"/>
                <a:sym typeface="Symbol" pitchFamily="18" charset="2"/>
              </a:rPr>
              <a:t>Q</a:t>
            </a:r>
            <a:r>
              <a:rPr lang="zh-CN" altLang="en-US" sz="2200" dirty="0">
                <a:solidFill>
                  <a:srgbClr val="0033CC"/>
                </a:solidFill>
                <a:latin typeface="楷体" pitchFamily="49" charset="-122"/>
                <a:ea typeface="楷体" pitchFamily="49" charset="-122"/>
                <a:sym typeface="Symbol" pitchFamily="18" charset="2"/>
              </a:rPr>
              <a:t>。当且仅当</a:t>
            </a:r>
            <a:r>
              <a:rPr lang="en-US" altLang="zh-CN" sz="2200" dirty="0">
                <a:solidFill>
                  <a:srgbClr val="0033CC"/>
                </a:solidFill>
                <a:latin typeface="楷体" pitchFamily="49" charset="-122"/>
                <a:ea typeface="楷体" pitchFamily="49" charset="-122"/>
                <a:sym typeface="Symbol" pitchFamily="18" charset="2"/>
              </a:rPr>
              <a:t>P</a:t>
            </a:r>
            <a:r>
              <a:rPr lang="zh-CN" altLang="en-US" sz="2200" dirty="0">
                <a:solidFill>
                  <a:srgbClr val="0033CC"/>
                </a:solidFill>
                <a:latin typeface="楷体" pitchFamily="49" charset="-122"/>
                <a:ea typeface="楷体" pitchFamily="49" charset="-122"/>
                <a:sym typeface="Symbol" pitchFamily="18" charset="2"/>
              </a:rPr>
              <a:t>，</a:t>
            </a:r>
            <a:r>
              <a:rPr lang="en-US" altLang="zh-CN" sz="2200" dirty="0">
                <a:solidFill>
                  <a:srgbClr val="0033CC"/>
                </a:solidFill>
                <a:latin typeface="楷体" pitchFamily="49" charset="-122"/>
                <a:ea typeface="楷体" pitchFamily="49" charset="-122"/>
                <a:sym typeface="Symbol" pitchFamily="18" charset="2"/>
              </a:rPr>
              <a:t>Q</a:t>
            </a:r>
            <a:r>
              <a:rPr lang="zh-CN" altLang="en-US" sz="2200" dirty="0">
                <a:solidFill>
                  <a:srgbClr val="0033CC"/>
                </a:solidFill>
                <a:latin typeface="楷体" pitchFamily="49" charset="-122"/>
                <a:ea typeface="楷体" pitchFamily="49" charset="-122"/>
                <a:sym typeface="Symbol" pitchFamily="18" charset="2"/>
              </a:rPr>
              <a:t>同为</a:t>
            </a:r>
            <a:r>
              <a:rPr lang="en-US" altLang="zh-CN" sz="2200" dirty="0">
                <a:solidFill>
                  <a:srgbClr val="0033CC"/>
                </a:solidFill>
                <a:latin typeface="楷体" pitchFamily="49" charset="-122"/>
                <a:ea typeface="楷体" pitchFamily="49" charset="-122"/>
                <a:sym typeface="Symbol" pitchFamily="18" charset="2"/>
              </a:rPr>
              <a:t>F</a:t>
            </a:r>
            <a:r>
              <a:rPr lang="zh-CN" altLang="en-US" sz="2200" dirty="0">
                <a:solidFill>
                  <a:srgbClr val="0033CC"/>
                </a:solidFill>
                <a:latin typeface="楷体" pitchFamily="49" charset="-122"/>
                <a:ea typeface="楷体" pitchFamily="49" charset="-122"/>
                <a:sym typeface="Symbol" pitchFamily="18" charset="2"/>
              </a:rPr>
              <a:t>时， </a:t>
            </a:r>
            <a:r>
              <a:rPr lang="en-US" altLang="zh-CN" sz="2200" dirty="0">
                <a:solidFill>
                  <a:srgbClr val="0033CC"/>
                </a:solidFill>
                <a:latin typeface="楷体" pitchFamily="49" charset="-122"/>
                <a:ea typeface="楷体" pitchFamily="49" charset="-122"/>
                <a:sym typeface="Symbol" pitchFamily="18" charset="2"/>
              </a:rPr>
              <a:t>P</a:t>
            </a:r>
            <a:r>
              <a:rPr lang="el-GR" altLang="zh-CN" sz="2200" dirty="0">
                <a:solidFill>
                  <a:srgbClr val="0033CC"/>
                </a:solidFill>
                <a:latin typeface="楷体" pitchFamily="49" charset="-122"/>
                <a:ea typeface="楷体" pitchFamily="49" charset="-122"/>
              </a:rPr>
              <a:t>∨</a:t>
            </a:r>
            <a:r>
              <a:rPr lang="en-US" altLang="zh-CN" sz="2200" dirty="0">
                <a:solidFill>
                  <a:srgbClr val="0033CC"/>
                </a:solidFill>
                <a:latin typeface="楷体" pitchFamily="49" charset="-122"/>
                <a:ea typeface="楷体" pitchFamily="49" charset="-122"/>
                <a:sym typeface="Symbol" pitchFamily="18" charset="2"/>
              </a:rPr>
              <a:t>Q</a:t>
            </a:r>
            <a:r>
              <a:rPr lang="zh-CN" altLang="en-US" sz="2200" dirty="0">
                <a:solidFill>
                  <a:srgbClr val="0033CC"/>
                </a:solidFill>
                <a:latin typeface="楷体" pitchFamily="49" charset="-122"/>
                <a:ea typeface="楷体" pitchFamily="49" charset="-122"/>
                <a:sym typeface="Symbol" pitchFamily="18" charset="2"/>
              </a:rPr>
              <a:t>为</a:t>
            </a:r>
            <a:r>
              <a:rPr lang="en-US" altLang="zh-CN" sz="2200" dirty="0">
                <a:solidFill>
                  <a:srgbClr val="0033CC"/>
                </a:solidFill>
                <a:latin typeface="楷体" pitchFamily="49" charset="-122"/>
                <a:ea typeface="楷体" pitchFamily="49" charset="-122"/>
                <a:sym typeface="Symbol" pitchFamily="18" charset="2"/>
              </a:rPr>
              <a:t>F</a:t>
            </a:r>
            <a:r>
              <a:rPr lang="zh-CN" altLang="en-US" sz="2200" dirty="0">
                <a:solidFill>
                  <a:srgbClr val="0033CC"/>
                </a:solidFill>
                <a:latin typeface="楷体" pitchFamily="49" charset="-122"/>
                <a:ea typeface="楷体" pitchFamily="49" charset="-122"/>
                <a:sym typeface="Symbol" pitchFamily="18" charset="2"/>
              </a:rPr>
              <a:t>，否则</a:t>
            </a:r>
            <a:r>
              <a:rPr lang="en-US" altLang="zh-CN" sz="2200" dirty="0">
                <a:solidFill>
                  <a:srgbClr val="0033CC"/>
                </a:solidFill>
                <a:latin typeface="楷体" pitchFamily="49" charset="-122"/>
                <a:ea typeface="楷体" pitchFamily="49" charset="-122"/>
                <a:sym typeface="Symbol" pitchFamily="18" charset="2"/>
              </a:rPr>
              <a:t>P</a:t>
            </a:r>
            <a:r>
              <a:rPr lang="el-GR" altLang="zh-CN" sz="2200" dirty="0">
                <a:solidFill>
                  <a:srgbClr val="0033CC"/>
                </a:solidFill>
                <a:latin typeface="楷体" pitchFamily="49" charset="-122"/>
                <a:ea typeface="楷体" pitchFamily="49" charset="-122"/>
              </a:rPr>
              <a:t>∨</a:t>
            </a:r>
            <a:r>
              <a:rPr lang="en-US" altLang="zh-CN" sz="2200" dirty="0">
                <a:solidFill>
                  <a:srgbClr val="0033CC"/>
                </a:solidFill>
                <a:latin typeface="楷体" pitchFamily="49" charset="-122"/>
                <a:ea typeface="楷体" pitchFamily="49" charset="-122"/>
                <a:sym typeface="Symbol" pitchFamily="18" charset="2"/>
              </a:rPr>
              <a:t>Q</a:t>
            </a:r>
            <a:r>
              <a:rPr lang="zh-CN" altLang="en-US" sz="2200" dirty="0">
                <a:solidFill>
                  <a:srgbClr val="0033CC"/>
                </a:solidFill>
                <a:latin typeface="楷体" pitchFamily="49" charset="-122"/>
                <a:ea typeface="楷体" pitchFamily="49" charset="-122"/>
                <a:sym typeface="Symbol" pitchFamily="18" charset="2"/>
              </a:rPr>
              <a:t>为</a:t>
            </a:r>
            <a:r>
              <a:rPr lang="en-US" altLang="zh-CN" sz="2200" dirty="0">
                <a:solidFill>
                  <a:srgbClr val="0033CC"/>
                </a:solidFill>
                <a:latin typeface="楷体" pitchFamily="49" charset="-122"/>
                <a:ea typeface="楷体" pitchFamily="49" charset="-122"/>
                <a:sym typeface="Symbol" pitchFamily="18" charset="2"/>
              </a:rPr>
              <a:t>T</a:t>
            </a:r>
            <a:r>
              <a:rPr lang="zh-CN" altLang="en-US" sz="2200" dirty="0">
                <a:solidFill>
                  <a:srgbClr val="0033CC"/>
                </a:solidFill>
                <a:latin typeface="楷体" pitchFamily="49" charset="-122"/>
                <a:ea typeface="楷体" pitchFamily="49" charset="-122"/>
                <a:sym typeface="Symbol" pitchFamily="18" charset="2"/>
              </a:rPr>
              <a:t>。</a:t>
            </a:r>
            <a:endParaRPr kumimoji="1" lang="zh-CN" altLang="en-US" sz="2200" b="0" i="0" u="none" strike="noStrike" cap="none" normalizeH="0" baseline="0" dirty="0">
              <a:ln>
                <a:noFill/>
              </a:ln>
              <a:solidFill>
                <a:srgbClr val="0033CC"/>
              </a:solidFill>
              <a:effectLst/>
              <a:latin typeface="楷体" pitchFamily="49" charset="-122"/>
              <a:ea typeface="楷体" pitchFamily="49" charset="-122"/>
            </a:endParaRPr>
          </a:p>
        </p:txBody>
      </p:sp>
      <p:sp>
        <p:nvSpPr>
          <p:cNvPr id="7" name="内容占位符 2"/>
          <p:cNvSpPr txBox="1">
            <a:spLocks/>
          </p:cNvSpPr>
          <p:nvPr/>
        </p:nvSpPr>
        <p:spPr bwMode="auto">
          <a:xfrm>
            <a:off x="770816" y="3212976"/>
            <a:ext cx="1584176"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10000"/>
              </a:lnSpc>
              <a:spcBef>
                <a:spcPct val="20000"/>
              </a:spcBef>
              <a:spcAft>
                <a:spcPts val="600"/>
              </a:spcAft>
              <a:buClr>
                <a:srgbClr val="0000FF"/>
              </a:buClr>
              <a:buSzPct val="60000"/>
              <a:buFont typeface="Wingdings" pitchFamily="2" charset="2"/>
              <a:buChar char="n"/>
              <a:tabLst/>
              <a:defRPr/>
            </a:pPr>
            <a:r>
              <a:rPr lang="zh-CN" altLang="en-US" kern="0" dirty="0">
                <a:solidFill>
                  <a:srgbClr val="FF0000"/>
                </a:solidFill>
                <a:latin typeface="楷体" pitchFamily="49" charset="-122"/>
                <a:ea typeface="楷体" pitchFamily="49" charset="-122"/>
              </a:rPr>
              <a:t>例</a:t>
            </a:r>
            <a:endParaRPr kumimoji="1" lang="zh-CN" altLang="en-US" sz="2400" b="0" i="0" u="none" strike="noStrike" kern="0" cap="none" spc="0" normalizeH="0" baseline="0" noProof="0" dirty="0">
              <a:ln>
                <a:noFill/>
              </a:ln>
              <a:solidFill>
                <a:srgbClr val="FF0000"/>
              </a:solidFill>
              <a:effectLst/>
              <a:uLnTx/>
              <a:uFillTx/>
              <a:latin typeface="楷体" pitchFamily="49" charset="-122"/>
              <a:ea typeface="楷体" pitchFamily="49"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联结词基本概念（续</a:t>
            </a:r>
            <a:r>
              <a:rPr lang="en-US" altLang="zh-CN" dirty="0"/>
              <a:t>3</a:t>
            </a:r>
            <a:r>
              <a:rPr lang="zh-CN" altLang="en-US" dirty="0"/>
              <a:t>）</a:t>
            </a:r>
          </a:p>
        </p:txBody>
      </p:sp>
      <p:sp>
        <p:nvSpPr>
          <p:cNvPr id="3" name="内容占位符 2"/>
          <p:cNvSpPr>
            <a:spLocks noGrp="1"/>
          </p:cNvSpPr>
          <p:nvPr>
            <p:ph idx="1"/>
          </p:nvPr>
        </p:nvSpPr>
        <p:spPr>
          <a:xfrm>
            <a:off x="467544" y="1412776"/>
            <a:ext cx="8208912" cy="1728192"/>
          </a:xfrm>
        </p:spPr>
        <p:txBody>
          <a:bodyPr/>
          <a:lstStyle/>
          <a:p>
            <a:pPr marL="701675" lvl="1">
              <a:lnSpc>
                <a:spcPct val="120000"/>
              </a:lnSpc>
              <a:buNone/>
            </a:pPr>
            <a:r>
              <a:rPr lang="en-US" altLang="zh-CN" sz="2400" dirty="0">
                <a:sym typeface="Symbol" pitchFamily="18" charset="2"/>
              </a:rPr>
              <a:t>4</a:t>
            </a:r>
            <a:r>
              <a:rPr lang="zh-CN" altLang="en-US" sz="2400" dirty="0">
                <a:sym typeface="Symbol" pitchFamily="18" charset="2"/>
              </a:rPr>
              <a:t>、</a:t>
            </a:r>
            <a:r>
              <a:rPr lang="zh-CN" altLang="en-US" sz="2400" dirty="0">
                <a:solidFill>
                  <a:srgbClr val="FF0000"/>
                </a:solidFill>
                <a:sym typeface="Symbol" pitchFamily="18" charset="2"/>
              </a:rPr>
              <a:t>条件（蕴含）</a:t>
            </a:r>
            <a:endParaRPr lang="en-US" altLang="zh-CN" sz="2400" dirty="0">
              <a:solidFill>
                <a:srgbClr val="FF0000"/>
              </a:solidFill>
              <a:sym typeface="Symbol" pitchFamily="18" charset="2"/>
            </a:endParaRPr>
          </a:p>
          <a:p>
            <a:pPr lvl="1">
              <a:lnSpc>
                <a:spcPct val="120000"/>
              </a:lnSpc>
              <a:spcAft>
                <a:spcPts val="1800"/>
              </a:spcAft>
            </a:pPr>
            <a:r>
              <a:rPr lang="zh-CN" altLang="en-US" dirty="0">
                <a:sym typeface="Symbol" pitchFamily="18" charset="2"/>
              </a:rPr>
              <a:t>给定两个命题</a:t>
            </a:r>
            <a:r>
              <a:rPr lang="en-US" altLang="zh-CN" dirty="0">
                <a:sym typeface="Symbol" pitchFamily="18" charset="2"/>
              </a:rPr>
              <a:t>P</a:t>
            </a:r>
            <a:r>
              <a:rPr lang="zh-CN" altLang="en-US" dirty="0">
                <a:sym typeface="Symbol" pitchFamily="18" charset="2"/>
              </a:rPr>
              <a:t>、</a:t>
            </a:r>
            <a:r>
              <a:rPr lang="en-US" altLang="zh-CN" dirty="0">
                <a:sym typeface="Symbol" pitchFamily="18" charset="2"/>
              </a:rPr>
              <a:t>Q</a:t>
            </a:r>
            <a:r>
              <a:rPr lang="zh-CN" altLang="en-US" dirty="0">
                <a:sym typeface="Symbol" pitchFamily="18" charset="2"/>
              </a:rPr>
              <a:t>，它们的条件命题是一个复合命题，记为</a:t>
            </a:r>
            <a:r>
              <a:rPr lang="en-US" altLang="zh-CN" dirty="0">
                <a:sym typeface="Symbol" pitchFamily="18" charset="2"/>
              </a:rPr>
              <a:t>PQ</a:t>
            </a:r>
            <a:r>
              <a:rPr lang="zh-CN" altLang="en-US" dirty="0">
                <a:sym typeface="Symbol" pitchFamily="18" charset="2"/>
              </a:rPr>
              <a:t>。</a:t>
            </a:r>
            <a:r>
              <a:rPr lang="zh-CN" altLang="en-US" u="sng" dirty="0">
                <a:sym typeface="Symbol" pitchFamily="18" charset="2"/>
              </a:rPr>
              <a:t>当且仅当</a:t>
            </a:r>
            <a:r>
              <a:rPr lang="en-US" altLang="zh-CN" u="sng" dirty="0">
                <a:sym typeface="Symbol" pitchFamily="18" charset="2"/>
              </a:rPr>
              <a:t>P</a:t>
            </a:r>
            <a:r>
              <a:rPr lang="zh-CN" altLang="en-US" u="sng" dirty="0">
                <a:sym typeface="Symbol" pitchFamily="18" charset="2"/>
              </a:rPr>
              <a:t>为</a:t>
            </a:r>
            <a:r>
              <a:rPr lang="en-US" altLang="zh-CN" u="sng" dirty="0">
                <a:sym typeface="Symbol" pitchFamily="18" charset="2"/>
              </a:rPr>
              <a:t>T</a:t>
            </a:r>
            <a:r>
              <a:rPr lang="zh-CN" altLang="en-US" u="sng" dirty="0">
                <a:sym typeface="Symbol" pitchFamily="18" charset="2"/>
              </a:rPr>
              <a:t>，</a:t>
            </a:r>
            <a:r>
              <a:rPr lang="en-US" altLang="zh-CN" u="sng" dirty="0">
                <a:sym typeface="Symbol" pitchFamily="18" charset="2"/>
              </a:rPr>
              <a:t>Q</a:t>
            </a:r>
            <a:r>
              <a:rPr lang="zh-CN" altLang="en-US" u="sng" dirty="0">
                <a:sym typeface="Symbol" pitchFamily="18" charset="2"/>
              </a:rPr>
              <a:t>为</a:t>
            </a:r>
            <a:r>
              <a:rPr lang="en-US" altLang="zh-CN" u="sng" dirty="0">
                <a:sym typeface="Symbol" pitchFamily="18" charset="2"/>
              </a:rPr>
              <a:t>F</a:t>
            </a:r>
            <a:r>
              <a:rPr lang="zh-CN" altLang="en-US" u="sng" dirty="0">
                <a:sym typeface="Symbol" pitchFamily="18" charset="2"/>
              </a:rPr>
              <a:t>时，</a:t>
            </a:r>
            <a:r>
              <a:rPr lang="en-US" altLang="zh-CN" u="sng" dirty="0">
                <a:sym typeface="Symbol" pitchFamily="18" charset="2"/>
              </a:rPr>
              <a:t>PQ</a:t>
            </a:r>
            <a:r>
              <a:rPr lang="zh-CN" altLang="en-US" u="sng" dirty="0">
                <a:sym typeface="Symbol" pitchFamily="18" charset="2"/>
              </a:rPr>
              <a:t>为</a:t>
            </a:r>
            <a:r>
              <a:rPr lang="en-US" altLang="zh-CN" u="sng" dirty="0">
                <a:sym typeface="Symbol" pitchFamily="18" charset="2"/>
              </a:rPr>
              <a:t>F</a:t>
            </a:r>
            <a:r>
              <a:rPr lang="zh-CN" altLang="en-US" dirty="0">
                <a:sym typeface="Symbol" pitchFamily="18" charset="2"/>
              </a:rPr>
              <a:t>，否则</a:t>
            </a:r>
            <a:r>
              <a:rPr lang="en-US" altLang="zh-CN" dirty="0">
                <a:sym typeface="Symbol" pitchFamily="18" charset="2"/>
              </a:rPr>
              <a:t>PQ</a:t>
            </a:r>
            <a:r>
              <a:rPr lang="zh-CN" altLang="en-US" dirty="0">
                <a:sym typeface="Symbol" pitchFamily="18" charset="2"/>
              </a:rPr>
              <a:t>为</a:t>
            </a:r>
            <a:r>
              <a:rPr lang="en-US" altLang="zh-CN">
                <a:sym typeface="Symbol" pitchFamily="18" charset="2"/>
              </a:rPr>
              <a:t>T</a:t>
            </a:r>
            <a:r>
              <a:rPr lang="zh-CN" altLang="en-US">
                <a:sym typeface="Symbol" pitchFamily="18" charset="2"/>
              </a:rPr>
              <a:t>。</a:t>
            </a:r>
            <a:endParaRPr lang="en-US" altLang="zh-CN" dirty="0">
              <a:sym typeface="Symbol" pitchFamily="18" charset="2"/>
            </a:endParaRPr>
          </a:p>
        </p:txBody>
      </p:sp>
      <p:sp>
        <p:nvSpPr>
          <p:cNvPr id="5" name="灯片编号占位符 4"/>
          <p:cNvSpPr>
            <a:spLocks noGrp="1"/>
          </p:cNvSpPr>
          <p:nvPr>
            <p:ph type="sldNum" sz="quarter" idx="12"/>
          </p:nvPr>
        </p:nvSpPr>
        <p:spPr/>
        <p:txBody>
          <a:bodyPr/>
          <a:lstStyle/>
          <a:p>
            <a:pPr>
              <a:defRPr/>
            </a:pPr>
            <a:fld id="{0486385D-F70F-4757-9512-786B631FBE6F}" type="slidenum">
              <a:rPr lang="en-US" altLang="zh-CN" smtClean="0"/>
              <a:pPr>
                <a:defRPr/>
              </a:pPr>
              <a:t>9</a:t>
            </a:fld>
            <a:endParaRPr lang="en-US" altLang="zh-CN" dirty="0"/>
          </a:p>
        </p:txBody>
      </p:sp>
      <p:graphicFrame>
        <p:nvGraphicFramePr>
          <p:cNvPr id="6" name="Group 40">
            <a:extLst>
              <a:ext uri="{FF2B5EF4-FFF2-40B4-BE49-F238E27FC236}">
                <a16:creationId xmlns:a16="http://schemas.microsoft.com/office/drawing/2014/main" id="{B48BFCB7-A05F-48C2-AFBA-1098753FDA3C}"/>
              </a:ext>
            </a:extLst>
          </p:cNvPr>
          <p:cNvGraphicFramePr>
            <a:graphicFrameLocks/>
          </p:cNvGraphicFramePr>
          <p:nvPr>
            <p:extLst>
              <p:ext uri="{D42A27DB-BD31-4B8C-83A1-F6EECF244321}">
                <p14:modId xmlns:p14="http://schemas.microsoft.com/office/powerpoint/2010/main" val="3631116811"/>
              </p:ext>
            </p:extLst>
          </p:nvPr>
        </p:nvGraphicFramePr>
        <p:xfrm>
          <a:off x="5580112" y="3212975"/>
          <a:ext cx="2803848" cy="2016225"/>
        </p:xfrm>
        <a:graphic>
          <a:graphicData uri="http://schemas.openxmlformats.org/drawingml/2006/table">
            <a:tbl>
              <a:tblPr/>
              <a:tblGrid>
                <a:gridCol w="902708">
                  <a:extLst>
                    <a:ext uri="{9D8B030D-6E8A-4147-A177-3AD203B41FA5}">
                      <a16:colId xmlns:a16="http://schemas.microsoft.com/office/drawing/2014/main" val="20000"/>
                    </a:ext>
                  </a:extLst>
                </a:gridCol>
                <a:gridCol w="951085">
                  <a:extLst>
                    <a:ext uri="{9D8B030D-6E8A-4147-A177-3AD203B41FA5}">
                      <a16:colId xmlns:a16="http://schemas.microsoft.com/office/drawing/2014/main" val="20001"/>
                    </a:ext>
                  </a:extLst>
                </a:gridCol>
                <a:gridCol w="950055">
                  <a:extLst>
                    <a:ext uri="{9D8B030D-6E8A-4147-A177-3AD203B41FA5}">
                      <a16:colId xmlns:a16="http://schemas.microsoft.com/office/drawing/2014/main" val="20002"/>
                    </a:ext>
                  </a:extLst>
                </a:gridCol>
              </a:tblGrid>
              <a:tr h="40324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kern="1200" cap="none" normalizeH="0" baseline="0" dirty="0">
                          <a:ln>
                            <a:noFill/>
                          </a:ln>
                          <a:solidFill>
                            <a:srgbClr val="FF0000"/>
                          </a:solidFill>
                          <a:effectLst/>
                          <a:latin typeface="楷体" pitchFamily="49" charset="-122"/>
                          <a:ea typeface="楷体" pitchFamily="49" charset="-122"/>
                          <a:cs typeface="+mn-cs"/>
                        </a:rPr>
                        <a:t>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kern="1200" cap="none" normalizeH="0" baseline="0" dirty="0">
                          <a:ln>
                            <a:noFill/>
                          </a:ln>
                          <a:solidFill>
                            <a:srgbClr val="FF0000"/>
                          </a:solidFill>
                          <a:effectLst/>
                          <a:latin typeface="楷体" pitchFamily="49" charset="-122"/>
                          <a:ea typeface="楷体" pitchFamily="49" charset="-122"/>
                          <a:cs typeface="+mn-cs"/>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kern="1200" cap="none" normalizeH="0" baseline="0" dirty="0">
                          <a:ln>
                            <a:noFill/>
                          </a:ln>
                          <a:solidFill>
                            <a:srgbClr val="FF0000"/>
                          </a:solidFill>
                          <a:effectLst/>
                          <a:latin typeface="楷体" pitchFamily="49" charset="-122"/>
                          <a:ea typeface="楷体" pitchFamily="49" charset="-122"/>
                          <a:cs typeface="+mn-cs"/>
                        </a:rPr>
                        <a:t>P</a:t>
                      </a:r>
                      <a:r>
                        <a:rPr kumimoji="0" lang="en-US" altLang="zh-CN" sz="2000" b="0" i="0" u="none" strike="noStrike" kern="1200" cap="none" normalizeH="0" baseline="0" dirty="0">
                          <a:ln>
                            <a:noFill/>
                          </a:ln>
                          <a:solidFill>
                            <a:srgbClr val="FF0000"/>
                          </a:solidFill>
                          <a:effectLst/>
                          <a:latin typeface="楷体" pitchFamily="49" charset="-122"/>
                          <a:ea typeface="楷体" pitchFamily="49" charset="-122"/>
                          <a:cs typeface="+mn-cs"/>
                          <a:sym typeface="Symbol" pitchFamily="18" charset="2"/>
                        </a:rPr>
                        <a:t>Q</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24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kern="1200" cap="none" normalizeH="0" baseline="0" dirty="0">
                          <a:ln>
                            <a:noFill/>
                          </a:ln>
                          <a:solidFill>
                            <a:schemeClr val="bg1"/>
                          </a:solidFill>
                          <a:effectLst/>
                          <a:latin typeface="楷体" pitchFamily="49" charset="-122"/>
                          <a:ea typeface="楷体" pitchFamily="49" charset="-122"/>
                          <a:cs typeface="+mn-cs"/>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kern="1200" cap="none" normalizeH="0" baseline="0" dirty="0">
                          <a:ln>
                            <a:noFill/>
                          </a:ln>
                          <a:solidFill>
                            <a:schemeClr val="bg1"/>
                          </a:solidFill>
                          <a:effectLst/>
                          <a:latin typeface="楷体" pitchFamily="49" charset="-122"/>
                          <a:ea typeface="楷体" pitchFamily="49" charset="-122"/>
                          <a:cs typeface="+mn-cs"/>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kern="1200" cap="none" normalizeH="0" baseline="0" dirty="0">
                          <a:ln>
                            <a:noFill/>
                          </a:ln>
                          <a:solidFill>
                            <a:schemeClr val="bg1"/>
                          </a:solidFill>
                          <a:effectLst/>
                          <a:latin typeface="楷体" pitchFamily="49" charset="-122"/>
                          <a:ea typeface="楷体" pitchFamily="49" charset="-122"/>
                          <a:cs typeface="+mn-cs"/>
                        </a:rPr>
                        <a:t>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24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kern="1200" cap="none" normalizeH="0" baseline="0" dirty="0">
                          <a:ln>
                            <a:noFill/>
                          </a:ln>
                          <a:solidFill>
                            <a:srgbClr val="00B050"/>
                          </a:solidFill>
                          <a:effectLst/>
                          <a:latin typeface="楷体" pitchFamily="49" charset="-122"/>
                          <a:ea typeface="楷体" pitchFamily="49" charset="-122"/>
                          <a:cs typeface="+mn-cs"/>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kern="1200" cap="none" normalizeH="0" baseline="0" dirty="0">
                          <a:ln>
                            <a:noFill/>
                          </a:ln>
                          <a:solidFill>
                            <a:srgbClr val="00B050"/>
                          </a:solidFill>
                          <a:effectLst/>
                          <a:latin typeface="楷体" pitchFamily="49" charset="-122"/>
                          <a:ea typeface="楷体" pitchFamily="49" charset="-122"/>
                          <a:cs typeface="+mn-cs"/>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kern="1200" cap="none" normalizeH="0" baseline="0" dirty="0">
                          <a:ln>
                            <a:noFill/>
                          </a:ln>
                          <a:solidFill>
                            <a:srgbClr val="00B050"/>
                          </a:solidFill>
                          <a:effectLst/>
                          <a:latin typeface="楷体" pitchFamily="49" charset="-122"/>
                          <a:ea typeface="楷体" pitchFamily="49" charset="-122"/>
                          <a:cs typeface="+mn-cs"/>
                        </a:rPr>
                        <a:t>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4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kern="1200" cap="none" normalizeH="0" baseline="0" dirty="0">
                          <a:ln>
                            <a:noFill/>
                          </a:ln>
                          <a:solidFill>
                            <a:schemeClr val="bg1"/>
                          </a:solidFill>
                          <a:effectLst/>
                          <a:latin typeface="楷体" pitchFamily="49" charset="-122"/>
                          <a:ea typeface="楷体" pitchFamily="49" charset="-122"/>
                          <a:cs typeface="+mn-cs"/>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kern="1200" cap="none" normalizeH="0" baseline="0" dirty="0">
                          <a:ln>
                            <a:noFill/>
                          </a:ln>
                          <a:solidFill>
                            <a:schemeClr val="bg1"/>
                          </a:solidFill>
                          <a:effectLst/>
                          <a:latin typeface="楷体" pitchFamily="49" charset="-122"/>
                          <a:ea typeface="楷体" pitchFamily="49" charset="-122"/>
                          <a:cs typeface="+mn-cs"/>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kern="1200" cap="none" normalizeH="0" baseline="0" dirty="0">
                          <a:ln>
                            <a:noFill/>
                          </a:ln>
                          <a:solidFill>
                            <a:schemeClr val="bg1"/>
                          </a:solidFill>
                          <a:effectLst/>
                          <a:latin typeface="楷体" pitchFamily="49" charset="-122"/>
                          <a:ea typeface="楷体" pitchFamily="49" charset="-122"/>
                          <a:cs typeface="+mn-cs"/>
                        </a:rPr>
                        <a:t>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324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kern="1200" cap="none" normalizeH="0" baseline="0" dirty="0">
                          <a:ln>
                            <a:noFill/>
                          </a:ln>
                          <a:solidFill>
                            <a:schemeClr val="bg1"/>
                          </a:solidFill>
                          <a:effectLst/>
                          <a:latin typeface="楷体" pitchFamily="49" charset="-122"/>
                          <a:ea typeface="楷体" pitchFamily="49" charset="-122"/>
                          <a:cs typeface="+mn-cs"/>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kern="1200" cap="none" normalizeH="0" baseline="0" dirty="0">
                          <a:ln>
                            <a:noFill/>
                          </a:ln>
                          <a:solidFill>
                            <a:schemeClr val="bg1"/>
                          </a:solidFill>
                          <a:effectLst/>
                          <a:latin typeface="楷体" pitchFamily="49" charset="-122"/>
                          <a:ea typeface="楷体" pitchFamily="49" charset="-122"/>
                          <a:cs typeface="+mn-cs"/>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kern="1200" cap="none" normalizeH="0" baseline="0" dirty="0">
                          <a:ln>
                            <a:noFill/>
                          </a:ln>
                          <a:solidFill>
                            <a:schemeClr val="bg1"/>
                          </a:solidFill>
                          <a:effectLst/>
                          <a:latin typeface="楷体" pitchFamily="49" charset="-122"/>
                          <a:ea typeface="楷体" pitchFamily="49" charset="-122"/>
                          <a:cs typeface="+mn-cs"/>
                        </a:rPr>
                        <a:t>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内容占位符 2">
            <a:extLst>
              <a:ext uri="{FF2B5EF4-FFF2-40B4-BE49-F238E27FC236}">
                <a16:creationId xmlns:a16="http://schemas.microsoft.com/office/drawing/2014/main" id="{E0485F6A-1F5F-4DCD-91DD-6ADADE9C56A3}"/>
              </a:ext>
            </a:extLst>
          </p:cNvPr>
          <p:cNvSpPr txBox="1">
            <a:spLocks/>
          </p:cNvSpPr>
          <p:nvPr/>
        </p:nvSpPr>
        <p:spPr bwMode="auto">
          <a:xfrm>
            <a:off x="899592" y="3140968"/>
            <a:ext cx="4392488" cy="3240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20000"/>
              </a:spcBef>
              <a:spcAft>
                <a:spcPts val="600"/>
              </a:spcAft>
              <a:buClr>
                <a:srgbClr val="0000FF"/>
              </a:buClr>
              <a:buSzPct val="60000"/>
              <a:buFont typeface="Wingdings" pitchFamily="2" charset="2"/>
              <a:buChar char="n"/>
              <a:defRPr kumimoji="1" sz="2400">
                <a:solidFill>
                  <a:srgbClr val="0000FF"/>
                </a:solidFill>
                <a:latin typeface="楷体" pitchFamily="49" charset="-122"/>
                <a:ea typeface="楷体" pitchFamily="49" charset="-122"/>
                <a:cs typeface="+mn-cs"/>
              </a:defRPr>
            </a:lvl1pPr>
            <a:lvl2pPr marL="742950" indent="-285750" algn="l" rtl="0" eaLnBrk="0" fontAlgn="base" hangingPunct="0">
              <a:lnSpc>
                <a:spcPct val="110000"/>
              </a:lnSpc>
              <a:spcBef>
                <a:spcPct val="20000"/>
              </a:spcBef>
              <a:spcAft>
                <a:spcPts val="600"/>
              </a:spcAft>
              <a:buClr>
                <a:srgbClr val="0000FF"/>
              </a:buClr>
              <a:buSzPct val="65000"/>
              <a:buFont typeface="Wingdings" pitchFamily="2" charset="2"/>
              <a:buChar char="Ø"/>
              <a:defRPr kumimoji="1" sz="2200">
                <a:solidFill>
                  <a:srgbClr val="0000FF"/>
                </a:solidFill>
                <a:latin typeface="楷体" pitchFamily="49" charset="-122"/>
                <a:ea typeface="楷体" pitchFamily="49" charset="-122"/>
              </a:defRPr>
            </a:lvl2pPr>
            <a:lvl3pPr marL="1143000" indent="-228600" algn="l" rtl="0" eaLnBrk="0" fontAlgn="base" hangingPunct="0">
              <a:lnSpc>
                <a:spcPct val="110000"/>
              </a:lnSpc>
              <a:spcBef>
                <a:spcPct val="20000"/>
              </a:spcBef>
              <a:spcAft>
                <a:spcPts val="600"/>
              </a:spcAft>
              <a:buChar char="•"/>
              <a:defRPr kumimoji="1" sz="2200">
                <a:solidFill>
                  <a:srgbClr val="0000FF"/>
                </a:solidFill>
                <a:latin typeface="楷体" pitchFamily="49" charset="-122"/>
                <a:ea typeface="楷体" pitchFamily="49" charset="-122"/>
              </a:defRPr>
            </a:lvl3pPr>
            <a:lvl4pPr marL="1600200" indent="-228600" algn="l" rtl="0" eaLnBrk="0" fontAlgn="base" hangingPunct="0">
              <a:lnSpc>
                <a:spcPct val="110000"/>
              </a:lnSpc>
              <a:spcBef>
                <a:spcPct val="20000"/>
              </a:spcBef>
              <a:spcAft>
                <a:spcPts val="600"/>
              </a:spcAft>
              <a:buChar char="–"/>
              <a:defRPr kumimoji="1" sz="2000">
                <a:solidFill>
                  <a:srgbClr val="0000FF"/>
                </a:solidFill>
                <a:latin typeface="楷体" pitchFamily="49" charset="-122"/>
                <a:ea typeface="楷体" pitchFamily="49" charset="-122"/>
              </a:defRPr>
            </a:lvl4pPr>
            <a:lvl5pPr marL="2057400" indent="-228600" algn="l" rtl="0" eaLnBrk="0" fontAlgn="base" hangingPunct="0">
              <a:lnSpc>
                <a:spcPct val="110000"/>
              </a:lnSpc>
              <a:spcBef>
                <a:spcPct val="20000"/>
              </a:spcBef>
              <a:spcAft>
                <a:spcPts val="600"/>
              </a:spcAft>
              <a:buChar char="»"/>
              <a:defRPr kumimoji="1" sz="2000">
                <a:solidFill>
                  <a:srgbClr val="0000FF"/>
                </a:solidFill>
                <a:latin typeface="楷体" pitchFamily="49" charset="-122"/>
                <a:ea typeface="楷体" pitchFamily="49" charset="-122"/>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spcAft>
                <a:spcPts val="0"/>
              </a:spcAft>
            </a:pPr>
            <a:r>
              <a:rPr lang="en-US" altLang="zh-CN" sz="2000" kern="0"/>
              <a:t>P</a:t>
            </a:r>
            <a:r>
              <a:rPr lang="zh-CN" altLang="en-US" sz="2000" kern="0"/>
              <a:t>：徐老师是亿万富翁。</a:t>
            </a:r>
            <a:endParaRPr lang="en-US" altLang="zh-CN" sz="2000" kern="0"/>
          </a:p>
          <a:p>
            <a:pPr>
              <a:spcAft>
                <a:spcPts val="0"/>
              </a:spcAft>
            </a:pPr>
            <a:r>
              <a:rPr lang="en-US" altLang="zh-CN" sz="2000" kern="0"/>
              <a:t>Q</a:t>
            </a:r>
            <a:r>
              <a:rPr lang="zh-CN" altLang="en-US" sz="2000" kern="0"/>
              <a:t>：徐老师给学生一百万元。</a:t>
            </a:r>
            <a:endParaRPr lang="en-US" altLang="zh-CN" sz="2000" kern="0"/>
          </a:p>
          <a:p>
            <a:pPr marL="633413" lvl="1">
              <a:spcAft>
                <a:spcPts val="2400"/>
              </a:spcAft>
            </a:pPr>
            <a:r>
              <a:rPr kumimoji="0" lang="zh-CN" altLang="en-US" sz="2000" kern="1200">
                <a:solidFill>
                  <a:srgbClr val="0033CC"/>
                </a:solidFill>
                <a:sym typeface="Symbol" pitchFamily="18" charset="2"/>
              </a:rPr>
              <a:t>真，因为</a:t>
            </a:r>
            <a:r>
              <a:rPr kumimoji="0" lang="en-US" altLang="zh-CN" sz="2000" kern="1200">
                <a:solidFill>
                  <a:srgbClr val="C00000"/>
                </a:solidFill>
                <a:sym typeface="Symbol" pitchFamily="18" charset="2"/>
              </a:rPr>
              <a:t>P</a:t>
            </a:r>
            <a:r>
              <a:rPr kumimoji="0" lang="zh-CN" altLang="en-US" sz="2000" kern="1200">
                <a:solidFill>
                  <a:srgbClr val="C00000"/>
                </a:solidFill>
                <a:sym typeface="Symbol" pitchFamily="18" charset="2"/>
              </a:rPr>
              <a:t>总是假</a:t>
            </a:r>
            <a:r>
              <a:rPr kumimoji="0" lang="zh-CN" altLang="en-US" sz="2000" kern="1200">
                <a:solidFill>
                  <a:srgbClr val="0033CC"/>
                </a:solidFill>
                <a:sym typeface="Symbol" pitchFamily="18" charset="2"/>
              </a:rPr>
              <a:t>，空许诺。</a:t>
            </a:r>
            <a:endParaRPr kumimoji="0" lang="en-US" altLang="zh-CN" sz="2000" kern="1200">
              <a:solidFill>
                <a:srgbClr val="0033CC"/>
              </a:solidFill>
              <a:sym typeface="Symbol" pitchFamily="18" charset="2"/>
            </a:endParaRPr>
          </a:p>
          <a:p>
            <a:pPr>
              <a:spcAft>
                <a:spcPts val="0"/>
              </a:spcAft>
            </a:pPr>
            <a:r>
              <a:rPr lang="en-US" altLang="zh-CN" sz="2000" kern="0"/>
              <a:t>P</a:t>
            </a:r>
            <a:r>
              <a:rPr lang="zh-CN" altLang="en-US" sz="2000" kern="0"/>
              <a:t>：徐老师有一元。</a:t>
            </a:r>
            <a:endParaRPr lang="en-US" altLang="zh-CN" sz="2000" kern="0"/>
          </a:p>
          <a:p>
            <a:pPr>
              <a:spcAft>
                <a:spcPts val="0"/>
              </a:spcAft>
            </a:pPr>
            <a:r>
              <a:rPr lang="en-US" altLang="zh-CN" sz="2000" kern="0"/>
              <a:t>Q</a:t>
            </a:r>
            <a:r>
              <a:rPr lang="zh-CN" altLang="en-US" sz="2000" kern="0"/>
              <a:t>：徐老师给学生一分钱。</a:t>
            </a:r>
            <a:endParaRPr lang="en-US" altLang="zh-CN" sz="2000" kern="0"/>
          </a:p>
          <a:p>
            <a:pPr marL="633413" lvl="1"/>
            <a:r>
              <a:rPr kumimoji="0" lang="zh-CN" altLang="en-US" sz="2000" kern="1200">
                <a:solidFill>
                  <a:srgbClr val="0033CC"/>
                </a:solidFill>
                <a:sym typeface="Symbol" pitchFamily="18" charset="2"/>
              </a:rPr>
              <a:t>真假都可能，因为</a:t>
            </a:r>
            <a:r>
              <a:rPr kumimoji="0" lang="en-US" altLang="zh-CN" sz="2000" kern="1200">
                <a:solidFill>
                  <a:srgbClr val="C00000"/>
                </a:solidFill>
                <a:sym typeface="Symbol" pitchFamily="18" charset="2"/>
              </a:rPr>
              <a:t>P</a:t>
            </a:r>
            <a:r>
              <a:rPr kumimoji="0" lang="zh-CN" altLang="en-US" sz="2000" kern="1200">
                <a:solidFill>
                  <a:srgbClr val="C00000"/>
                </a:solidFill>
                <a:sym typeface="Symbol" pitchFamily="18" charset="2"/>
              </a:rPr>
              <a:t>总是真</a:t>
            </a:r>
            <a:r>
              <a:rPr kumimoji="0" lang="zh-CN" altLang="en-US" sz="2000" kern="1200">
                <a:solidFill>
                  <a:srgbClr val="0033CC"/>
                </a:solidFill>
                <a:sym typeface="Symbol" pitchFamily="18" charset="2"/>
              </a:rPr>
              <a:t>，由</a:t>
            </a:r>
            <a:r>
              <a:rPr kumimoji="0" lang="en-US" altLang="zh-CN" sz="2000" kern="1200">
                <a:solidFill>
                  <a:srgbClr val="0033CC"/>
                </a:solidFill>
                <a:sym typeface="Symbol" pitchFamily="18" charset="2"/>
              </a:rPr>
              <a:t>Q</a:t>
            </a:r>
            <a:r>
              <a:rPr kumimoji="0" lang="zh-CN" altLang="en-US" sz="2000" kern="1200">
                <a:solidFill>
                  <a:srgbClr val="0033CC"/>
                </a:solidFill>
                <a:sym typeface="Symbol" pitchFamily="18" charset="2"/>
              </a:rPr>
              <a:t>的真假决定。</a:t>
            </a:r>
            <a:endParaRPr lang="zh-CN" altLang="en-US" sz="2000" kern="0" dirty="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linds(horizontal)">
                                      <p:cBhvr>
                                        <p:cTn id="18" dur="500"/>
                                        <p:tgtEl>
                                          <p:spTgt spid="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blinds(horizontal)">
                                      <p:cBhvr>
                                        <p:cTn id="21" dur="500"/>
                                        <p:tgtEl>
                                          <p:spTgt spid="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blinds(horizontal)">
                                      <p:cBhvr>
                                        <p:cTn id="24"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默认设计模板">
  <a:themeElements>
    <a:clrScheme name="默认设计模板 8">
      <a:dk1>
        <a:srgbClr val="000000"/>
      </a:dk1>
      <a:lt1>
        <a:srgbClr val="000000"/>
      </a:lt1>
      <a:dk2>
        <a:srgbClr val="000000"/>
      </a:dk2>
      <a:lt2>
        <a:srgbClr val="808080"/>
      </a:lt2>
      <a:accent1>
        <a:srgbClr val="00CC99"/>
      </a:accent1>
      <a:accent2>
        <a:srgbClr val="3333CC"/>
      </a:accent2>
      <a:accent3>
        <a:srgbClr val="AAAAAA"/>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triangle" w="med" len="med"/>
        </a:ln>
        <a:effectLst/>
      </a:spPr>
      <a:bodyPr vert="horz" wrap="none" lIns="0" tIns="0" rIns="0" bIns="0" numCol="1" anchor="t" anchorCtr="0" compatLnSpc="1">
        <a:prstTxWarp prst="textNoShape">
          <a:avLst/>
        </a:prstTxWarp>
        <a:spAutoFit/>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1" lang="zh-CN" altLang="en-US" sz="2400" b="0" i="0" u="none" strike="noStrike" cap="none" normalizeH="0" baseline="0" smtClean="0">
            <a:ln>
              <a:noFill/>
            </a:ln>
            <a:solidFill>
              <a:schemeClr val="bg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triangle" w="med" len="med"/>
        </a:ln>
        <a:effectLst/>
      </a:spPr>
      <a:bodyPr vert="horz" wrap="none" lIns="0" tIns="0" rIns="0" bIns="0" numCol="1" anchor="t" anchorCtr="0" compatLnSpc="1">
        <a:prstTxWarp prst="textNoShape">
          <a:avLst/>
        </a:prstTxWarp>
        <a:spAutoFit/>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1" lang="zh-CN" altLang="en-US" sz="2400" b="0" i="0" u="none" strike="noStrike" cap="none" normalizeH="0" baseline="0" smtClean="0">
            <a:ln>
              <a:noFill/>
            </a:ln>
            <a:solidFill>
              <a:schemeClr val="bg1"/>
            </a:solidFill>
            <a:effectLst/>
            <a:latin typeface="楷体_GB2312" pitchFamily="49" charset="-122"/>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000000"/>
        </a:lt1>
        <a:dk2>
          <a:srgbClr val="000000"/>
        </a:dk2>
        <a:lt2>
          <a:srgbClr val="808080"/>
        </a:lt2>
        <a:accent1>
          <a:srgbClr val="00CC99"/>
        </a:accent1>
        <a:accent2>
          <a:srgbClr val="3333CC"/>
        </a:accent2>
        <a:accent3>
          <a:srgbClr val="AAAAAA"/>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24089</TotalTime>
  <Words>5204</Words>
  <Application>Microsoft Office PowerPoint</Application>
  <PresentationFormat>全屏显示(4:3)</PresentationFormat>
  <Paragraphs>827</Paragraphs>
  <Slides>56</Slides>
  <Notes>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56</vt:i4>
      </vt:variant>
    </vt:vector>
  </HeadingPairs>
  <TitlesOfParts>
    <vt:vector size="73" baseType="lpstr">
      <vt:lpstr>Arial Unicode MS</vt:lpstr>
      <vt:lpstr>华文楷体</vt:lpstr>
      <vt:lpstr>华文行楷</vt:lpstr>
      <vt:lpstr>楷体</vt:lpstr>
      <vt:lpstr>楷体_GB2312</vt:lpstr>
      <vt:lpstr>宋体</vt:lpstr>
      <vt:lpstr>Arial</vt:lpstr>
      <vt:lpstr>Calibri</vt:lpstr>
      <vt:lpstr>Comic Sans MS</vt:lpstr>
      <vt:lpstr>Franklin Gothic Book</vt:lpstr>
      <vt:lpstr>Franklin Gothic Medium</vt:lpstr>
      <vt:lpstr>Times New Roman</vt:lpstr>
      <vt:lpstr>Wingdings</vt:lpstr>
      <vt:lpstr>Wingdings 2</vt:lpstr>
      <vt:lpstr>默认设计模板</vt:lpstr>
      <vt:lpstr>暗香扑面</vt:lpstr>
      <vt:lpstr>剪辑</vt:lpstr>
      <vt:lpstr>第1章 数理逻辑</vt:lpstr>
      <vt:lpstr>目录</vt:lpstr>
      <vt:lpstr>1.1、命题</vt:lpstr>
      <vt:lpstr>1.1.1、基本概念</vt:lpstr>
      <vt:lpstr>1.1.2、命题联结词</vt:lpstr>
      <vt:lpstr>联结词基本概念</vt:lpstr>
      <vt:lpstr>联结词基本概念（续1）</vt:lpstr>
      <vt:lpstr>联结词基本概念（续2）</vt:lpstr>
      <vt:lpstr>联结词基本概念（续3）</vt:lpstr>
      <vt:lpstr>联结词基本概念（续4）</vt:lpstr>
      <vt:lpstr>示例</vt:lpstr>
      <vt:lpstr>示例（续1）</vt:lpstr>
      <vt:lpstr>示例（续2）</vt:lpstr>
      <vt:lpstr>1.1.3、命题变元和命题公式</vt:lpstr>
      <vt:lpstr>1.2、重言式（永真式）</vt:lpstr>
      <vt:lpstr>1.2.1、基本概念</vt:lpstr>
      <vt:lpstr>1.2.2、恒等式</vt:lpstr>
      <vt:lpstr>逻辑恒等式（续1）</vt:lpstr>
      <vt:lpstr>逻辑恒等式（续2）</vt:lpstr>
      <vt:lpstr>1.2.3、永真蕴含式</vt:lpstr>
      <vt:lpstr>永真蕴含式（续）</vt:lpstr>
      <vt:lpstr>图示助理解</vt:lpstr>
      <vt:lpstr>1.2.4、恒等式和永真蕴含式的两个性质</vt:lpstr>
      <vt:lpstr>1.2.5、代入规则和替换规则</vt:lpstr>
      <vt:lpstr>替换规则（置换规则）</vt:lpstr>
      <vt:lpstr>等值演算</vt:lpstr>
      <vt:lpstr>等值演算（续）</vt:lpstr>
      <vt:lpstr>例题</vt:lpstr>
      <vt:lpstr>1.2.6、对偶原理</vt:lpstr>
      <vt:lpstr>1.3、范式</vt:lpstr>
      <vt:lpstr>1.3.1、析取范式与合取范式</vt:lpstr>
      <vt:lpstr>1.3.2、主析取范式与主合取范式</vt:lpstr>
      <vt:lpstr>主析取范式的求法</vt:lpstr>
      <vt:lpstr>主合取范式</vt:lpstr>
      <vt:lpstr>1.3.3、主析取范式的个数</vt:lpstr>
      <vt:lpstr>分析</vt:lpstr>
      <vt:lpstr>1.4、联结词的扩充与归约</vt:lpstr>
      <vt:lpstr>1.4.1、联结词的扩充</vt:lpstr>
      <vt:lpstr>1.4.2、联结词的归约</vt:lpstr>
      <vt:lpstr>1.4.3、其他主范式</vt:lpstr>
      <vt:lpstr>1.5、推理规则和证明方法</vt:lpstr>
      <vt:lpstr>1.5.1、推理规则</vt:lpstr>
      <vt:lpstr>例题</vt:lpstr>
      <vt:lpstr>基本的推理规则</vt:lpstr>
      <vt:lpstr>常用的推理规则</vt:lpstr>
      <vt:lpstr>其他规则</vt:lpstr>
      <vt:lpstr>其他规则（续）</vt:lpstr>
      <vt:lpstr>例题</vt:lpstr>
      <vt:lpstr>1.5.2、证明方法</vt:lpstr>
      <vt:lpstr>证明方法（续）</vt:lpstr>
      <vt:lpstr>例题</vt:lpstr>
      <vt:lpstr>反证法与逆反证明法</vt:lpstr>
      <vt:lpstr>习题</vt:lpstr>
      <vt:lpstr>例题-CP规则</vt:lpstr>
      <vt:lpstr>1.5.3、推理的其它问题</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数理逻辑（命题）</dc:title>
  <dc:creator>徐德智</dc:creator>
  <cp:lastModifiedBy>Xu Dezhi</cp:lastModifiedBy>
  <cp:revision>530</cp:revision>
  <dcterms:created xsi:type="dcterms:W3CDTF">2004-03-14T03:28:53Z</dcterms:created>
  <dcterms:modified xsi:type="dcterms:W3CDTF">2022-08-25T09:04:53Z</dcterms:modified>
</cp:coreProperties>
</file>