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984" r:id="rId2"/>
  </p:sldMasterIdLst>
  <p:notesMasterIdLst>
    <p:notesMasterId r:id="rId49"/>
  </p:notesMasterIdLst>
  <p:sldIdLst>
    <p:sldId id="277" r:id="rId3"/>
    <p:sldId id="696" r:id="rId4"/>
    <p:sldId id="788" r:id="rId5"/>
    <p:sldId id="700" r:id="rId6"/>
    <p:sldId id="709" r:id="rId7"/>
    <p:sldId id="786" r:id="rId8"/>
    <p:sldId id="711" r:id="rId9"/>
    <p:sldId id="774" r:id="rId10"/>
    <p:sldId id="714" r:id="rId11"/>
    <p:sldId id="715" r:id="rId12"/>
    <p:sldId id="718" r:id="rId13"/>
    <p:sldId id="719" r:id="rId14"/>
    <p:sldId id="721" r:id="rId15"/>
    <p:sldId id="776" r:id="rId16"/>
    <p:sldId id="803" r:id="rId17"/>
    <p:sldId id="728" r:id="rId18"/>
    <p:sldId id="730" r:id="rId19"/>
    <p:sldId id="737" r:id="rId20"/>
    <p:sldId id="789" r:id="rId21"/>
    <p:sldId id="747" r:id="rId22"/>
    <p:sldId id="597" r:id="rId23"/>
    <p:sldId id="599" r:id="rId24"/>
    <p:sldId id="601" r:id="rId25"/>
    <p:sldId id="607" r:id="rId26"/>
    <p:sldId id="608" r:id="rId27"/>
    <p:sldId id="609" r:id="rId28"/>
    <p:sldId id="750" r:id="rId29"/>
    <p:sldId id="751" r:id="rId30"/>
    <p:sldId id="800" r:id="rId31"/>
    <p:sldId id="792" r:id="rId32"/>
    <p:sldId id="801" r:id="rId33"/>
    <p:sldId id="790" r:id="rId34"/>
    <p:sldId id="802" r:id="rId35"/>
    <p:sldId id="637" r:id="rId36"/>
    <p:sldId id="779" r:id="rId37"/>
    <p:sldId id="807" r:id="rId38"/>
    <p:sldId id="808" r:id="rId39"/>
    <p:sldId id="809" r:id="rId40"/>
    <p:sldId id="761" r:id="rId41"/>
    <p:sldId id="763" r:id="rId42"/>
    <p:sldId id="765" r:id="rId43"/>
    <p:sldId id="766" r:id="rId44"/>
    <p:sldId id="764" r:id="rId45"/>
    <p:sldId id="654" r:id="rId46"/>
    <p:sldId id="805" r:id="rId47"/>
    <p:sldId id="771" r:id="rId4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0FAF"/>
    <a:srgbClr val="1E1CE3"/>
    <a:srgbClr val="3366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8516" autoAdjust="0"/>
  </p:normalViewPr>
  <p:slideViewPr>
    <p:cSldViewPr snapToGrid="0">
      <p:cViewPr varScale="1">
        <p:scale>
          <a:sx n="64" d="100"/>
          <a:sy n="64" d="100"/>
        </p:scale>
        <p:origin x="127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CA6D78B-A401-47C1-AD6B-F0FA3EFCA253}" type="datetimeFigureOut">
              <a:rPr lang="zh-CN" altLang="en-US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39F7D08-DF32-4122-80E1-04C454BCA9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BBEEA-9CF4-470F-A1FD-DE0D130BAB27}" type="datetime1">
              <a:rPr lang="zh-CN" altLang="en-US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85A6F-FBC8-4CCD-8571-2DAE250F70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8EAA4-DD7F-42E8-AC60-A2526DC2676A}" type="datetime1">
              <a:rPr lang="zh-CN" altLang="en-US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DE372-A365-49E0-AD5D-EA425E6910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5F4FA-1651-4FAE-8EBE-3266C918D024}" type="datetime1">
              <a:rPr lang="zh-CN" altLang="en-US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DE7B8-4E3B-4520-A2EA-07FB9D2B4B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BBEEA-9CF4-470F-A1FD-DE0D130BAB27}" type="datetime1">
              <a:rPr lang="zh-CN" altLang="en-US" smtClean="0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85A6F-FBC8-4CCD-8571-2DAE250F708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122196-8EA7-4997-9F1A-4946AA75EA19}" type="datetime1">
              <a:rPr lang="zh-CN" altLang="en-US" smtClean="0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2019 by Xu Dezhi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6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306" y="81583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15BE90-07E6-47FE-B5A5-7B48A6B2689D}" type="datetime1">
              <a:rPr lang="zh-CN" altLang="en-US" smtClean="0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B1841-984F-4CF5-845F-2B27AE9F2C8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5BF522-C3CB-4377-A34C-884E452E1464}" type="datetime1">
              <a:rPr lang="zh-CN" altLang="en-US" smtClean="0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A05B6-F54F-4E02-8801-548AA348CCE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52EA13-3DD1-46A3-9C28-1D10AF53764D}" type="datetime1">
              <a:rPr lang="zh-CN" altLang="en-US" smtClean="0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1F393-866E-470C-A363-8D84F022345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27B59-019E-401B-90A7-E4900647302F}" type="datetime1">
              <a:rPr lang="zh-CN" altLang="en-US" smtClean="0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ADE5B-458B-4559-B3B5-28BF2031C7D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2614AB-FDE4-4F40-A30E-CEA74A83EE6D}" type="datetime1">
              <a:rPr lang="zh-CN" altLang="en-US" smtClean="0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51E31-3437-4D65-85BA-D4484F414E8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0958CB-1745-48ED-8DD0-E0330C33FE17}" type="datetime1">
              <a:rPr lang="zh-CN" altLang="en-US" smtClean="0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96E22-0B7C-48D7-9489-0204FCC2BCA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814"/>
            <a:ext cx="7886700" cy="726696"/>
          </a:xfrm>
        </p:spPr>
        <p:txBody>
          <a:bodyPr/>
          <a:lstStyle>
            <a:lvl1pPr algn="ctr">
              <a:defRPr sz="360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1160060"/>
            <a:ext cx="8147714" cy="5016903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400">
                <a:solidFill>
                  <a:srgbClr val="1E1CE3"/>
                </a:solidFill>
                <a:latin typeface="楷体" pitchFamily="49" charset="-122"/>
                <a:ea typeface="楷体" pitchFamily="49" charset="-122"/>
              </a:defRPr>
            </a:lvl1pPr>
            <a:lvl2pPr marL="536575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1E1CE3"/>
              </a:buClr>
              <a:buSzPct val="65000"/>
              <a:buFont typeface="Wingdings" pitchFamily="2" charset="2"/>
              <a:buChar char="Ø"/>
              <a:defRPr sz="2200">
                <a:solidFill>
                  <a:srgbClr val="1E1CE3"/>
                </a:solidFill>
                <a:latin typeface="楷体" pitchFamily="49" charset="-122"/>
                <a:ea typeface="楷体" pitchFamily="49" charset="-122"/>
              </a:defRPr>
            </a:lvl2pPr>
            <a:lvl3pPr marL="828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1E1CE3"/>
              </a:buClr>
              <a:buSzPct val="60000"/>
              <a:buFont typeface="Wingdings" pitchFamily="2" charset="2"/>
              <a:buChar char="l"/>
              <a:defRPr sz="2200">
                <a:solidFill>
                  <a:srgbClr val="1E1CE3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22196-8EA7-4997-9F1A-4946AA75EA19}" type="datetime1">
              <a:rPr lang="zh-CN" altLang="en-US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1E1CE3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copyright © 2019 by Xu Dezhi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5016" y="6438238"/>
            <a:ext cx="763422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7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306" y="81583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5F37FA-7B5C-4D77-85FD-4E06AF72C523}" type="datetime1">
              <a:rPr lang="zh-CN" altLang="en-US" smtClean="0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67339CB2-25E2-4AA3-AB91-400798EC418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A8EAA4-DD7F-42E8-AC60-A2526DC2676A}" type="datetime1">
              <a:rPr lang="zh-CN" altLang="en-US" smtClean="0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DE372-A365-49E0-AD5D-EA425E69105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A0766A-F7DA-4EF5-861E-3099452CE2FD}" type="datetime1">
              <a:rPr lang="zh-CN" altLang="en-US" smtClean="0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F5711-E133-4B5E-9186-86A76A985CB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5BE90-07E6-47FE-B5A5-7B48A6B2689D}" type="datetime1">
              <a:rPr lang="zh-CN" altLang="en-US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B1841-984F-4CF5-845F-2B27AE9F2C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BF522-C3CB-4377-A34C-884E452E1464}" type="datetime1">
              <a:rPr lang="zh-CN" altLang="en-US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A05B6-F54F-4E02-8801-548AA348CC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2EA13-3DD1-46A3-9C28-1D10AF53764D}" type="datetime1">
              <a:rPr lang="zh-CN" altLang="en-US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1F393-866E-470C-A363-8D84F02234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764" y="2368097"/>
            <a:ext cx="7886700" cy="984703"/>
          </a:xfrm>
        </p:spPr>
        <p:txBody>
          <a:bodyPr/>
          <a:lstStyle>
            <a:lvl1pPr algn="ctr">
              <a:defRPr sz="400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27B59-019E-401B-90A7-E4900647302F}" type="datetime1">
              <a:rPr lang="zh-CN" altLang="en-US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pic>
        <p:nvPicPr>
          <p:cNvPr id="6" name="图片 7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792" y="3239715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614AB-FDE4-4F40-A30E-CEA74A83EE6D}" type="datetime1">
              <a:rPr lang="zh-CN" altLang="en-US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51E31-3437-4D65-85BA-D4484F414E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958CB-1745-48ED-8DD0-E0330C33FE17}" type="datetime1">
              <a:rPr lang="zh-CN" altLang="en-US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96E22-0B7C-48D7-9489-0204FCC2BC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F37FA-7B5C-4D77-85FD-4E06AF72C523}" type="datetime1">
              <a:rPr lang="zh-CN" altLang="en-US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39CB2-25E2-4AA3-AB91-400798EC41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DA0766A-F7DA-4EF5-861E-3099452CE2FD}" type="datetime1">
              <a:rPr lang="zh-CN" altLang="en-US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3F5711-E133-4B5E-9186-86A76A985C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7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5DA0766A-F7DA-4EF5-861E-3099452CE2FD}" type="datetime1">
              <a:rPr lang="zh-CN" altLang="en-US" smtClean="0"/>
              <a:pPr>
                <a:defRPr/>
              </a:pPr>
              <a:t>2022/7/5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F3F5711-E133-4B5E-9186-86A76A985CB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207184" y="1727198"/>
            <a:ext cx="6858000" cy="1292452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44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44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章 数理逻辑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57256" y="4384906"/>
            <a:ext cx="193040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800"/>
              </a:spcAft>
              <a:defRPr/>
            </a:pPr>
            <a:r>
              <a:rPr lang="zh-CN" altLang="en-US" sz="2200" b="1" dirty="0">
                <a:solidFill>
                  <a:srgbClr val="1E1CE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2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中南大学</a:t>
            </a:r>
            <a:endParaRPr lang="en-US" altLang="zh-CN" sz="2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2022</a:t>
            </a:r>
            <a:r>
              <a:rPr lang="zh-CN" altLang="en-US" sz="2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年</a:t>
            </a:r>
            <a:endParaRPr lang="zh-CN" altLang="en-US" sz="2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077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925762" y="6262688"/>
            <a:ext cx="36372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 sz="200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2022 </a:t>
            </a:r>
            <a:r>
              <a:rPr lang="en-US" altLang="zh-CN" sz="2000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sz="2000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207184" y="3541496"/>
            <a:ext cx="6858000" cy="62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第二部分 谓词逻辑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967" y="1119116"/>
            <a:ext cx="8147714" cy="3900145"/>
          </a:xfrm>
        </p:spPr>
        <p:txBody>
          <a:bodyPr/>
          <a:lstStyle/>
          <a:p>
            <a:r>
              <a:rPr lang="en-US" altLang="zh-CN" dirty="0"/>
              <a:t>P(x)</a:t>
            </a:r>
            <a:r>
              <a:rPr lang="zh-CN" altLang="en-US"/>
              <a:t>：</a:t>
            </a:r>
            <a:r>
              <a:rPr lang="en-US" altLang="zh-CN"/>
              <a:t>x</a:t>
            </a:r>
            <a:r>
              <a:rPr lang="zh-CN" altLang="en-US"/>
              <a:t>是黑的。</a:t>
            </a:r>
            <a:endParaRPr lang="en-US" altLang="zh-CN" dirty="0"/>
          </a:p>
          <a:p>
            <a:pPr lvl="1">
              <a:spcAft>
                <a:spcPts val="1200"/>
              </a:spcAft>
            </a:pPr>
            <a:r>
              <a:rPr lang="en-US" altLang="zh-CN" dirty="0"/>
              <a:t>x</a:t>
            </a:r>
            <a:r>
              <a:rPr lang="zh-CN" altLang="en-US"/>
              <a:t>∈</a:t>
            </a:r>
            <a:r>
              <a:rPr lang="en-US" altLang="zh-CN"/>
              <a:t>{</a:t>
            </a:r>
            <a:r>
              <a:rPr lang="zh-CN" altLang="en-US"/>
              <a:t>乌鸦</a:t>
            </a:r>
            <a:r>
              <a:rPr lang="en-US" altLang="zh-CN"/>
              <a:t>}</a:t>
            </a:r>
            <a:r>
              <a:rPr lang="zh-CN" altLang="en-US" dirty="0"/>
              <a:t>，所有的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P(x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>
                <a:sym typeface="Symbol" pitchFamily="18" charset="2"/>
              </a:rPr>
              <a:t>x</a:t>
            </a:r>
            <a:r>
              <a:rPr lang="en-US" altLang="zh-CN"/>
              <a:t>P</a:t>
            </a:r>
            <a:r>
              <a:rPr lang="en-US" altLang="zh-CN" dirty="0"/>
              <a:t>(x) </a:t>
            </a:r>
          </a:p>
          <a:p>
            <a:r>
              <a:rPr lang="en-US" altLang="zh-CN" dirty="0"/>
              <a:t>Q(x)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会说英语</a:t>
            </a:r>
            <a:endParaRPr lang="en-US" altLang="zh-CN" dirty="0"/>
          </a:p>
          <a:p>
            <a:pPr lvl="1">
              <a:spcAft>
                <a:spcPts val="2400"/>
              </a:spcAft>
            </a:pPr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{</a:t>
            </a:r>
            <a:r>
              <a:rPr lang="zh-CN" altLang="en-US" dirty="0"/>
              <a:t>大学生</a:t>
            </a:r>
            <a:r>
              <a:rPr lang="en-US" altLang="zh-CN"/>
              <a:t>}</a:t>
            </a:r>
            <a:r>
              <a:rPr lang="zh-CN" altLang="en-US"/>
              <a:t>，有些</a:t>
            </a:r>
            <a:r>
              <a:rPr lang="en-US" altLang="zh-CN"/>
              <a:t>x</a:t>
            </a:r>
            <a:r>
              <a:rPr lang="zh-CN" altLang="en-US" dirty="0"/>
              <a:t>，</a:t>
            </a:r>
            <a:r>
              <a:rPr lang="en-US" altLang="zh-CN" dirty="0"/>
              <a:t>Q(x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</a:t>
            </a:r>
            <a:r>
              <a:rPr lang="en-US" altLang="zh-CN">
                <a:sym typeface="Symbol" pitchFamily="18" charset="2"/>
              </a:rPr>
              <a:t>x</a:t>
            </a:r>
            <a:r>
              <a:rPr lang="en-US" altLang="zh-CN"/>
              <a:t>Q</a:t>
            </a:r>
            <a:r>
              <a:rPr lang="en-US" altLang="zh-CN" dirty="0"/>
              <a:t>(x) </a:t>
            </a:r>
          </a:p>
          <a:p>
            <a:r>
              <a:rPr lang="zh-CN" altLang="en-US">
                <a:solidFill>
                  <a:srgbClr val="C00000"/>
                </a:solidFill>
              </a:rPr>
              <a:t>将</a:t>
            </a:r>
            <a:r>
              <a:rPr lang="zh-CN" altLang="en-US" dirty="0">
                <a:solidFill>
                  <a:srgbClr val="C00000"/>
                </a:solidFill>
              </a:rPr>
              <a:t>命题函数转变成命题有两种方法：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765175" lvl="1" indent="-457200" eaLnBrk="1" hangingPunct="1">
              <a:buSzPct val="100000"/>
              <a:buFont typeface="+mj-ea"/>
              <a:buAutoNum type="circleNumDbPlain"/>
            </a:pPr>
            <a:r>
              <a:rPr lang="zh-CN" altLang="en-US" dirty="0"/>
              <a:t>将变元取定具体的值，如</a:t>
            </a:r>
            <a:r>
              <a:rPr lang="en-US" altLang="zh-CN" dirty="0"/>
              <a:t>P(a)</a:t>
            </a:r>
            <a:r>
              <a:rPr lang="zh-CN" altLang="en-US" dirty="0"/>
              <a:t>，</a:t>
            </a:r>
            <a:r>
              <a:rPr lang="en-US" altLang="zh-CN" dirty="0"/>
              <a:t>P(b)</a:t>
            </a:r>
            <a:r>
              <a:rPr lang="zh-CN" altLang="en-US" dirty="0"/>
              <a:t>。</a:t>
            </a:r>
          </a:p>
          <a:p>
            <a:pPr marL="765175" lvl="1" indent="-457200" eaLnBrk="1" hangingPunct="1">
              <a:buSzPct val="100000"/>
              <a:buFont typeface="+mj-ea"/>
              <a:buAutoNum type="circleNumDbPlain"/>
            </a:pPr>
            <a:r>
              <a:rPr lang="zh-CN" altLang="en-US" dirty="0"/>
              <a:t>将谓词量化</a:t>
            </a:r>
            <a:r>
              <a:rPr lang="zh-CN" altLang="en-US"/>
              <a:t>。如</a:t>
            </a:r>
            <a:r>
              <a:rPr lang="en-US" altLang="zh-CN">
                <a:sym typeface="Symbol" pitchFamily="18" charset="2"/>
              </a:rPr>
              <a:t>x</a:t>
            </a:r>
            <a:r>
              <a:rPr lang="en-US" altLang="zh-CN"/>
              <a:t>P</a:t>
            </a:r>
            <a:r>
              <a:rPr lang="en-US" altLang="zh-CN" dirty="0"/>
              <a:t>(x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>
                <a:sym typeface="Symbol" pitchFamily="18" charset="2"/>
              </a:rPr>
              <a:t>xQ(</a:t>
            </a:r>
            <a:r>
              <a:rPr lang="en-US" altLang="zh-CN" dirty="0">
                <a:sym typeface="Symbol" pitchFamily="18" charset="2"/>
              </a:rPr>
              <a:t>x)</a:t>
            </a:r>
            <a:r>
              <a:rPr lang="zh-CN" altLang="en-US" dirty="0">
                <a:sym typeface="Symbol" pitchFamily="18" charset="2"/>
              </a:rPr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特性谓词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967" y="1160060"/>
            <a:ext cx="8147714" cy="435615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dirty="0"/>
              <a:t>原命题的含义：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zh-CN" altLang="en-US" dirty="0"/>
              <a:t>“对于任意的</a:t>
            </a:r>
            <a:r>
              <a:rPr lang="en-US" altLang="zh-CN" dirty="0"/>
              <a:t>x</a:t>
            </a:r>
            <a:r>
              <a:rPr lang="zh-CN" altLang="en-US" dirty="0"/>
              <a:t>（全总论域），如果</a:t>
            </a:r>
            <a:r>
              <a:rPr lang="en-US" altLang="zh-CN" dirty="0"/>
              <a:t>x</a:t>
            </a:r>
            <a:r>
              <a:rPr lang="zh-CN" altLang="en-US" dirty="0"/>
              <a:t>是老虎，则</a:t>
            </a:r>
            <a:r>
              <a:rPr lang="en-US" altLang="zh-CN" dirty="0"/>
              <a:t>x</a:t>
            </a:r>
            <a:r>
              <a:rPr lang="zh-CN" altLang="en-US" dirty="0"/>
              <a:t>会吃人。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en-US" altLang="zh-CN" dirty="0"/>
              <a:t>P(x)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会吃人。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en-US" altLang="zh-CN" dirty="0"/>
              <a:t>T(x)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是老虎。</a:t>
            </a: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则符号化的正确形式应该是</a:t>
            </a:r>
            <a:endParaRPr lang="en-US" altLang="zh-CN" dirty="0"/>
          </a:p>
          <a:p>
            <a:pPr lvl="1">
              <a:lnSpc>
                <a:spcPct val="114000"/>
              </a:lnSpc>
              <a:spcAft>
                <a:spcPts val="2400"/>
              </a:spcAft>
            </a:pP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itchFamily="18" charset="2"/>
              </a:rPr>
              <a:t>x</a:t>
            </a:r>
            <a:r>
              <a:rPr lang="en-US" altLang="zh-CN" dirty="0">
                <a:solidFill>
                  <a:srgbClr val="C00000"/>
                </a:solidFill>
              </a:rPr>
              <a:t>)(T(</a:t>
            </a:r>
            <a:r>
              <a:rPr lang="en-US" altLang="zh-CN">
                <a:solidFill>
                  <a:srgbClr val="C00000"/>
                </a:solidFill>
              </a:rPr>
              <a:t>x)</a:t>
            </a:r>
            <a:r>
              <a:rPr lang="zh-CN" altLang="en-US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C00000"/>
                </a:solidFill>
              </a:rPr>
              <a:t>P</a:t>
            </a:r>
            <a:r>
              <a:rPr lang="en-US" altLang="zh-CN" dirty="0">
                <a:solidFill>
                  <a:srgbClr val="C00000"/>
                </a:solidFill>
              </a:rPr>
              <a:t>(x))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dirty="0"/>
              <a:t>若符号化为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18" charset="2"/>
              </a:rPr>
              <a:t>x</a:t>
            </a:r>
            <a:r>
              <a:rPr lang="en-US" altLang="zh-CN" dirty="0"/>
              <a:t>)(T(x)∧P(x))</a:t>
            </a:r>
            <a:r>
              <a:rPr lang="zh-CN" altLang="en-US" dirty="0"/>
              <a:t>，它的含义是：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zh-CN" altLang="en-US" dirty="0"/>
              <a:t>“对于任意的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是老虎，并且</a:t>
            </a:r>
            <a:r>
              <a:rPr lang="en-US" altLang="zh-CN" dirty="0"/>
              <a:t>x</a:t>
            </a:r>
            <a:r>
              <a:rPr lang="zh-CN" altLang="en-US" dirty="0"/>
              <a:t>会吃人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特性谓词（续）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967" y="1116519"/>
            <a:ext cx="8147714" cy="445933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有一些大学生吸烟。</a:t>
            </a:r>
            <a:endParaRPr lang="en-US" altLang="zh-CN" dirty="0"/>
          </a:p>
          <a:p>
            <a:pPr marL="539750" lvl="2">
              <a:lnSpc>
                <a:spcPct val="120000"/>
              </a:lnSpc>
              <a:buClrTx/>
              <a:buSzPct val="65000"/>
              <a:buFont typeface="Wingdings" pitchFamily="2" charset="2"/>
              <a:buChar char="ü"/>
            </a:pPr>
            <a:r>
              <a:rPr lang="en-US" altLang="zh-CN" dirty="0"/>
              <a:t>S(x)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吸烟；</a:t>
            </a:r>
            <a:r>
              <a:rPr lang="en-US" altLang="zh-CN" dirty="0"/>
              <a:t>U(x)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是大学生。</a:t>
            </a:r>
            <a:endParaRPr lang="en-US" altLang="zh-CN" dirty="0"/>
          </a:p>
          <a:p>
            <a:pPr marL="539750" lvl="2">
              <a:lnSpc>
                <a:spcPct val="120000"/>
              </a:lnSpc>
              <a:buClrTx/>
              <a:buSzPct val="65000"/>
              <a:buFont typeface="Wingdings" pitchFamily="2" charset="2"/>
              <a:buChar char="ü"/>
            </a:pPr>
            <a:r>
              <a:rPr lang="zh-CN" altLang="en-US" dirty="0"/>
              <a:t>命题含义是：“存在一些</a:t>
            </a:r>
            <a:r>
              <a:rPr lang="en-US" altLang="zh-CN" dirty="0"/>
              <a:t>x,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是大学生，且</a:t>
            </a:r>
            <a:r>
              <a:rPr lang="en-US" altLang="zh-CN" dirty="0"/>
              <a:t>x</a:t>
            </a:r>
            <a:r>
              <a:rPr lang="zh-CN" altLang="en-US" dirty="0"/>
              <a:t>吸烟”。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符号化的正确形式应该是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zh-CN" dirty="0">
                <a:sym typeface="Symbol" pitchFamily="18" charset="2"/>
              </a:rPr>
              <a:t>(</a:t>
            </a:r>
            <a:r>
              <a:rPr lang="en-US" altLang="zh-CN" dirty="0"/>
              <a:t>x)(U(x)∧S(x))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若符号化为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>
                <a:sym typeface="Symbol" pitchFamily="18" charset="2"/>
              </a:rPr>
              <a:t>(x)</a:t>
            </a:r>
            <a:r>
              <a:rPr lang="en-US" altLang="zh-CN" dirty="0"/>
              <a:t>(U(x)</a:t>
            </a:r>
            <a:r>
              <a:rPr lang="en-US" altLang="zh-CN" dirty="0">
                <a:latin typeface="Comic Sans MS" pitchFamily="66" charset="0"/>
              </a:rPr>
              <a:t>→</a:t>
            </a:r>
            <a:r>
              <a:rPr lang="en-US" altLang="zh-CN" dirty="0"/>
              <a:t>P(x))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它的含义是：“存在一些</a:t>
            </a:r>
            <a:r>
              <a:rPr lang="en-US" altLang="zh-CN" dirty="0"/>
              <a:t>x,</a:t>
            </a:r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/>
              <a:t>是大学生，则</a:t>
            </a:r>
            <a:r>
              <a:rPr lang="en-US" altLang="zh-CN" dirty="0"/>
              <a:t>x</a:t>
            </a:r>
            <a:r>
              <a:rPr lang="zh-CN" altLang="en-US" dirty="0"/>
              <a:t>吸烟</a:t>
            </a:r>
            <a:r>
              <a:rPr lang="en-US" altLang="zh-CN" dirty="0"/>
              <a:t>”</a:t>
            </a:r>
            <a:r>
              <a:rPr lang="zh-CN" altLang="en-US" dirty="0"/>
              <a:t>，与原命题“有些大学生吸烟</a:t>
            </a:r>
            <a:r>
              <a:rPr lang="en-US" altLang="zh-CN" dirty="0"/>
              <a:t>”</a:t>
            </a:r>
            <a:r>
              <a:rPr lang="zh-CN" altLang="en-US" dirty="0"/>
              <a:t>的逻辑含义</a:t>
            </a:r>
            <a:r>
              <a:rPr lang="zh-CN" altLang="en-US"/>
              <a:t>不符；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1.6.3</a:t>
            </a:r>
            <a:r>
              <a:rPr lang="zh-CN" altLang="en-US" dirty="0"/>
              <a:t>、量化断言和命题的关系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zh-CN" altLang="en-US" dirty="0"/>
              <a:t>量词展开式</a:t>
            </a:r>
            <a:endParaRPr lang="en-US" altLang="zh-CN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dirty="0"/>
              <a:t>个体域有限时，可去掉量词公式；</a:t>
            </a:r>
            <a:endParaRPr lang="en-US" altLang="zh-CN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dirty="0"/>
              <a:t>如个体域</a:t>
            </a:r>
            <a:r>
              <a:rPr lang="en-US" altLang="zh-CN" dirty="0"/>
              <a:t>D={a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-8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，由量词意义可知，对任意</a:t>
            </a:r>
            <a:r>
              <a:rPr lang="en-US" altLang="zh-CN" dirty="0"/>
              <a:t>A(x)</a:t>
            </a:r>
            <a:r>
              <a:rPr lang="zh-CN" altLang="en-US" dirty="0"/>
              <a:t>，都有：</a:t>
            </a:r>
            <a:endParaRPr lang="en-US" altLang="zh-CN" dirty="0"/>
          </a:p>
          <a:p>
            <a:pPr marL="900113" lvl="2" indent="-319088" eaLnBrk="1" hangingPunct="1">
              <a:spcBef>
                <a:spcPts val="200"/>
              </a:spcBef>
              <a:buSzPct val="100000"/>
              <a:buFont typeface="+mj-lt"/>
              <a:buAutoNum type="arabicPeriod"/>
            </a:pPr>
            <a:r>
              <a:rPr lang="en-US" altLang="zh-CN" dirty="0">
                <a:sym typeface="Symbol" pitchFamily="18" charset="2"/>
              </a:rPr>
              <a:t>(x)</a:t>
            </a:r>
            <a:r>
              <a:rPr lang="en-US" altLang="zh-CN" dirty="0"/>
              <a:t>A(x)</a:t>
            </a:r>
            <a:r>
              <a:rPr lang="en-US" altLang="zh-CN" dirty="0">
                <a:sym typeface="Symbol" pitchFamily="18" charset="2"/>
              </a:rPr>
              <a:t></a:t>
            </a:r>
            <a:r>
              <a:rPr lang="en-US" altLang="zh-CN" dirty="0"/>
              <a:t>A(a</a:t>
            </a:r>
            <a:r>
              <a:rPr lang="en-US" altLang="zh-CN" baseline="-25000" dirty="0"/>
              <a:t>1</a:t>
            </a:r>
            <a:r>
              <a:rPr lang="en-US" altLang="zh-CN" dirty="0"/>
              <a:t>)∧A(a</a:t>
            </a:r>
            <a:r>
              <a:rPr lang="en-US" altLang="zh-CN" baseline="-25000" dirty="0"/>
              <a:t>2</a:t>
            </a:r>
            <a:r>
              <a:rPr lang="en-US" altLang="zh-CN" dirty="0"/>
              <a:t>)∧......∧A(a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</a:p>
          <a:p>
            <a:pPr marL="900113" lvl="2" indent="-319088" eaLnBrk="1" hangingPunct="1">
              <a:spcBef>
                <a:spcPts val="200"/>
              </a:spcBef>
              <a:buSzPct val="100000"/>
              <a:buFont typeface="+mj-lt"/>
              <a:buAutoNum type="arabicPeriod"/>
            </a:pPr>
            <a:r>
              <a:rPr lang="en-US" altLang="zh-CN" dirty="0">
                <a:sym typeface="Symbol" pitchFamily="18" charset="2"/>
              </a:rPr>
              <a:t>(x)</a:t>
            </a:r>
            <a:r>
              <a:rPr lang="en-US" altLang="zh-CN" dirty="0"/>
              <a:t>B(x)</a:t>
            </a:r>
            <a:r>
              <a:rPr lang="en-US" altLang="zh-CN" dirty="0">
                <a:sym typeface="Symbol" pitchFamily="18" charset="2"/>
              </a:rPr>
              <a:t></a:t>
            </a:r>
            <a:r>
              <a:rPr lang="en-US" altLang="zh-CN" dirty="0"/>
              <a:t>B(a</a:t>
            </a:r>
            <a:r>
              <a:rPr lang="en-US" altLang="zh-CN" baseline="-25000" dirty="0"/>
              <a:t>1</a:t>
            </a:r>
            <a:r>
              <a:rPr lang="en-US" altLang="zh-CN" dirty="0"/>
              <a:t>)∨B(a</a:t>
            </a:r>
            <a:r>
              <a:rPr lang="en-US" altLang="zh-CN" baseline="-25000" dirty="0"/>
              <a:t>2</a:t>
            </a:r>
            <a:r>
              <a:rPr lang="en-US" altLang="zh-CN" dirty="0"/>
              <a:t>)∨......∨B(a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</a:p>
          <a:p>
            <a:pPr marL="261938" indent="-261938" eaLnBrk="1" hangingPunct="1">
              <a:spcBef>
                <a:spcPts val="200"/>
              </a:spcBef>
            </a:pPr>
            <a:r>
              <a:rPr lang="zh-CN" altLang="en-US" dirty="0">
                <a:solidFill>
                  <a:srgbClr val="C00000"/>
                </a:solidFill>
              </a:rPr>
              <a:t>例如：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569913" lvl="1" indent="-261938">
              <a:spcBef>
                <a:spcPts val="200"/>
              </a:spcBef>
            </a:pPr>
            <a:r>
              <a:rPr lang="en-US" altLang="zh-CN" dirty="0"/>
              <a:t>x∈{1,2,3}</a:t>
            </a:r>
            <a:r>
              <a:rPr lang="zh-CN" altLang="en-US" dirty="0"/>
              <a:t>；</a:t>
            </a:r>
            <a:r>
              <a:rPr lang="en-US" altLang="zh-CN" dirty="0"/>
              <a:t>y∈{</a:t>
            </a:r>
            <a:r>
              <a:rPr lang="en-US" altLang="zh-CN" dirty="0" err="1"/>
              <a:t>a,b,c</a:t>
            </a:r>
            <a:r>
              <a:rPr lang="en-US" altLang="zh-CN" dirty="0"/>
              <a:t>}</a:t>
            </a:r>
          </a:p>
          <a:p>
            <a:pPr marL="900113" lvl="2" indent="-327025">
              <a:spcBef>
                <a:spcPts val="200"/>
              </a:spcBef>
            </a:pPr>
            <a:r>
              <a:rPr lang="en-US" altLang="zh-CN" sz="2100" dirty="0">
                <a:sym typeface="Symbol" pitchFamily="18" charset="2"/>
              </a:rPr>
              <a:t>(</a:t>
            </a:r>
            <a:r>
              <a:rPr lang="en-US" altLang="zh-CN" sz="2100" dirty="0"/>
              <a:t>x)(∀y)P(</a:t>
            </a:r>
            <a:r>
              <a:rPr lang="en-US" altLang="zh-CN" sz="2100" dirty="0" err="1"/>
              <a:t>x,y</a:t>
            </a:r>
            <a:r>
              <a:rPr lang="en-US" altLang="zh-CN" sz="2100" dirty="0"/>
              <a:t>)</a:t>
            </a:r>
            <a:r>
              <a:rPr lang="en-US" altLang="zh-CN" sz="2100" dirty="0">
                <a:sym typeface="Symbol" pitchFamily="18" charset="2"/>
              </a:rPr>
              <a:t>(</a:t>
            </a:r>
            <a:r>
              <a:rPr lang="en-US" altLang="zh-CN" sz="2100" dirty="0"/>
              <a:t>∀y)P(1,y)∨(∀y)P(2,y)∨(∀y)P(3,y) </a:t>
            </a:r>
          </a:p>
          <a:p>
            <a:pPr marL="1160463" lvl="3" indent="-309563">
              <a:spcBef>
                <a:spcPts val="200"/>
              </a:spcBef>
              <a:buSzPct val="60000"/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(∀y)P(1,y)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</a:t>
            </a:r>
            <a:r>
              <a:rPr lang="en-US" altLang="zh-CN" dirty="0">
                <a:solidFill>
                  <a:schemeClr val="tx1"/>
                </a:solidFill>
              </a:rPr>
              <a:t>P(1,a)∧P(1,b)∧P(1,c)</a:t>
            </a:r>
          </a:p>
          <a:p>
            <a:pPr marL="900113" lvl="2" indent="-327025">
              <a:spcBef>
                <a:spcPts val="200"/>
              </a:spcBef>
            </a:pPr>
            <a:r>
              <a:rPr lang="en-US" altLang="zh-CN" sz="2100" dirty="0"/>
              <a:t>(∀x)(</a:t>
            </a:r>
            <a:r>
              <a:rPr lang="en-US" altLang="zh-CN" sz="2100" dirty="0">
                <a:sym typeface="Symbol" pitchFamily="18" charset="2"/>
              </a:rPr>
              <a:t></a:t>
            </a:r>
            <a:r>
              <a:rPr lang="en-US" altLang="zh-CN" sz="2100" dirty="0"/>
              <a:t>y)P(</a:t>
            </a:r>
            <a:r>
              <a:rPr lang="en-US" altLang="zh-CN" sz="2100" dirty="0" err="1"/>
              <a:t>x,y</a:t>
            </a:r>
            <a:r>
              <a:rPr lang="en-US" altLang="zh-CN" sz="2100" dirty="0"/>
              <a:t>)</a:t>
            </a:r>
            <a:r>
              <a:rPr lang="en-US" altLang="zh-CN" sz="2100" dirty="0">
                <a:sym typeface="Symbol" pitchFamily="18" charset="2"/>
              </a:rPr>
              <a:t>(</a:t>
            </a:r>
            <a:r>
              <a:rPr lang="en-US" altLang="zh-CN" sz="2100" dirty="0"/>
              <a:t>y)P(1,y)∧(</a:t>
            </a:r>
            <a:r>
              <a:rPr lang="en-US" altLang="zh-CN" sz="2100" dirty="0">
                <a:sym typeface="Symbol" pitchFamily="18" charset="2"/>
              </a:rPr>
              <a:t></a:t>
            </a:r>
            <a:r>
              <a:rPr lang="en-US" altLang="zh-CN" sz="2100" dirty="0"/>
              <a:t>y)P(2,y)∧(</a:t>
            </a:r>
            <a:r>
              <a:rPr lang="en-US" altLang="zh-CN" sz="2100" dirty="0">
                <a:sym typeface="Symbol" pitchFamily="18" charset="2"/>
              </a:rPr>
              <a:t></a:t>
            </a:r>
            <a:r>
              <a:rPr lang="en-US" altLang="zh-CN" sz="2100" dirty="0"/>
              <a:t>y)P(3,y) </a:t>
            </a:r>
          </a:p>
          <a:p>
            <a:pPr marL="261938" indent="-261938" eaLnBrk="1" hangingPunct="1">
              <a:spcBef>
                <a:spcPts val="2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0" y="2281012"/>
            <a:ext cx="7886700" cy="999218"/>
          </a:xfrm>
        </p:spPr>
        <p:txBody>
          <a:bodyPr/>
          <a:lstStyle/>
          <a:p>
            <a:pPr algn="ctr"/>
            <a:r>
              <a:rPr lang="zh-CN" altLang="en-US" sz="4000" dirty="0">
                <a:solidFill>
                  <a:srgbClr val="1E1CE3"/>
                </a:solidFill>
                <a:latin typeface="华文隶书" pitchFamily="2" charset="-122"/>
                <a:ea typeface="华文隶书" pitchFamily="2" charset="-122"/>
              </a:rPr>
              <a:t>谓词公式及命题符号化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形式化（符号化）下列语句：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任何人如果身体不好，则学习和工作都不好。</a:t>
            </a:r>
            <a:endParaRPr lang="en-US" altLang="zh-CN" dirty="0"/>
          </a:p>
          <a:p>
            <a:pPr lvl="1" indent="0">
              <a:lnSpc>
                <a:spcPct val="120000"/>
              </a:lnSpc>
              <a:buNone/>
            </a:pPr>
            <a:r>
              <a:rPr lang="en-US" altLang="zh-CN" dirty="0"/>
              <a:t>A(x)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身体好；</a:t>
            </a:r>
            <a:endParaRPr lang="en-US" altLang="zh-CN" dirty="0"/>
          </a:p>
          <a:p>
            <a:pPr lvl="1" indent="0">
              <a:lnSpc>
                <a:spcPct val="120000"/>
              </a:lnSpc>
              <a:buNone/>
            </a:pPr>
            <a:r>
              <a:rPr lang="en-US" altLang="zh-CN" dirty="0"/>
              <a:t>B(x)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学习好；</a:t>
            </a:r>
            <a:endParaRPr lang="en-US" altLang="zh-CN" dirty="0"/>
          </a:p>
          <a:p>
            <a:pPr lvl="1" indent="0">
              <a:lnSpc>
                <a:spcPct val="120000"/>
              </a:lnSpc>
              <a:buNone/>
            </a:pPr>
            <a:r>
              <a:rPr lang="en-US" altLang="zh-CN" dirty="0"/>
              <a:t>C(x)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工作好；</a:t>
            </a:r>
            <a:endParaRPr lang="en-US" altLang="zh-CN" dirty="0"/>
          </a:p>
          <a:p>
            <a:pPr lvl="1" indent="0">
              <a:lnSpc>
                <a:spcPct val="120000"/>
              </a:lnSpc>
              <a:buNone/>
            </a:pPr>
            <a:r>
              <a:rPr lang="en-US" altLang="zh-CN" dirty="0">
                <a:sym typeface="Symbol" pitchFamily="18" charset="2"/>
              </a:rPr>
              <a:t>x(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dirty="0"/>
              <a:t>A(x)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zh-CN" altLang="en-US" dirty="0">
                <a:sym typeface="Symbol" pitchFamily="18" charset="2"/>
              </a:rPr>
              <a:t> </a:t>
            </a:r>
            <a:r>
              <a:rPr lang="en-US" altLang="zh-CN" dirty="0"/>
              <a:t>B(x)</a:t>
            </a:r>
            <a:r>
              <a:rPr lang="el-GR" altLang="zh-CN" dirty="0"/>
              <a:t>∧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dirty="0"/>
              <a:t>C(x))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{</a:t>
            </a:r>
            <a:r>
              <a:rPr lang="zh-CN" altLang="en-US" dirty="0"/>
              <a:t>人</a:t>
            </a:r>
            <a:r>
              <a:rPr lang="en-US" altLang="zh-CN" dirty="0"/>
              <a:t>}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∈全总域</a:t>
            </a:r>
            <a:endParaRPr lang="en-US" altLang="zh-CN" dirty="0">
              <a:sym typeface="Symbol" pitchFamily="18" charset="2"/>
            </a:endParaRPr>
          </a:p>
          <a:p>
            <a:pPr lvl="1" indent="0">
              <a:lnSpc>
                <a:spcPct val="120000"/>
              </a:lnSpc>
              <a:buNone/>
            </a:pPr>
            <a:r>
              <a:rPr lang="en-US" altLang="zh-CN" dirty="0">
                <a:sym typeface="Symbol" pitchFamily="18" charset="2"/>
              </a:rPr>
              <a:t>M(x):x</a:t>
            </a:r>
            <a:r>
              <a:rPr lang="zh-CN" altLang="en-US" dirty="0">
                <a:sym typeface="Symbol" pitchFamily="18" charset="2"/>
              </a:rPr>
              <a:t>是人；</a:t>
            </a:r>
            <a:endParaRPr lang="en-US" altLang="zh-CN" dirty="0">
              <a:sym typeface="Symbol" pitchFamily="18" charset="2"/>
            </a:endParaRPr>
          </a:p>
          <a:p>
            <a:pPr lvl="1" indent="0">
              <a:lnSpc>
                <a:spcPct val="120000"/>
              </a:lnSpc>
              <a:buNone/>
            </a:pPr>
            <a:r>
              <a:rPr lang="en-US" altLang="zh-CN" dirty="0">
                <a:sym typeface="Symbol" pitchFamily="18" charset="2"/>
              </a:rPr>
              <a:t>x(M(x)(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dirty="0"/>
              <a:t>A(x)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dirty="0"/>
              <a:t>B(x)</a:t>
            </a:r>
            <a:r>
              <a:rPr lang="el-GR" altLang="zh-CN" dirty="0"/>
              <a:t>∧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dirty="0"/>
              <a:t>C(x))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1.6.4</a:t>
            </a:r>
            <a:r>
              <a:rPr lang="zh-CN" altLang="en-US" dirty="0"/>
              <a:t>、谓词公式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938" y="1116517"/>
            <a:ext cx="8147714" cy="871309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zh-CN" altLang="en-US"/>
              <a:t>例如：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5D0D5-43FD-413E-B161-9F346638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2" y="4318632"/>
            <a:ext cx="6952343" cy="55154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(x)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A(x)∧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(x)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B(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Times New Roman" pitchFamily="18" charset="0"/>
              </a:rPr>
              <a:t>x))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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(x)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A(x)∨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(x)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B(x)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2A7B056-CB77-4B24-926A-596849465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2" y="3068512"/>
            <a:ext cx="3542276" cy="55154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(x)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A(x)∧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(x)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B(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Times New Roman" pitchFamily="18" charset="0"/>
              </a:rPr>
              <a:t>x))</a:t>
            </a:r>
            <a:endParaRPr lang="en-US" altLang="zh-CN" sz="24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B254249-9CAC-48E5-941E-2F832A755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64" y="1954629"/>
            <a:ext cx="1123598" cy="55154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x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Times New Roman" pitchFamily="18" charset="0"/>
              </a:rPr>
              <a:t>x)</a:t>
            </a:r>
            <a:endParaRPr lang="en-US" altLang="zh-CN" sz="24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谓词符号化示例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没有人登上过木星。</a:t>
            </a:r>
            <a:endParaRPr lang="en-US" altLang="zh-CN" dirty="0"/>
          </a:p>
          <a:p>
            <a:pPr lvl="1"/>
            <a:r>
              <a:rPr lang="en-US" altLang="zh-CN" dirty="0"/>
              <a:t>M(x)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登上过木星；</a:t>
            </a:r>
            <a:endParaRPr lang="en-US" altLang="zh-CN" dirty="0"/>
          </a:p>
          <a:p>
            <a:pPr lvl="1"/>
            <a:r>
              <a:rPr lang="en-US" altLang="zh-CN" dirty="0"/>
              <a:t>H(x)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是人</a:t>
            </a:r>
            <a:endParaRPr lang="en-US" altLang="zh-CN" dirty="0"/>
          </a:p>
          <a:p>
            <a:pPr lvl="1"/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/>
              <a:t>x)</a:t>
            </a:r>
            <a:r>
              <a:rPr lang="fr-FR" altLang="zh-CN" dirty="0"/>
              <a:t>(H(x)∧M(x)) </a:t>
            </a:r>
          </a:p>
          <a:p>
            <a:pPr lvl="1">
              <a:spcAft>
                <a:spcPts val="1800"/>
              </a:spcAft>
            </a:pPr>
            <a:r>
              <a:rPr lang="zh-CN" altLang="fr-FR" dirty="0"/>
              <a:t>或者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18" charset="2"/>
              </a:rPr>
              <a:t>x</a:t>
            </a:r>
            <a:r>
              <a:rPr lang="en-US" altLang="zh-CN" dirty="0"/>
              <a:t>)</a:t>
            </a:r>
            <a:r>
              <a:rPr lang="fr-FR" altLang="zh-CN" dirty="0"/>
              <a:t>(H(x)</a:t>
            </a:r>
            <a:r>
              <a:rPr lang="fr-FR" altLang="zh-CN" dirty="0">
                <a:latin typeface="Comic Sans MS" pitchFamily="66" charset="0"/>
              </a:rPr>
              <a:t>→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fr-FR" altLang="zh-CN" dirty="0"/>
              <a:t>M(x))</a:t>
            </a:r>
            <a:r>
              <a:rPr lang="zh-CN" altLang="fr-FR" dirty="0"/>
              <a:t>；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在美国留学的学生未必都是亚洲人。</a:t>
            </a:r>
            <a:endParaRPr lang="en-US" altLang="zh-CN" dirty="0"/>
          </a:p>
          <a:p>
            <a:pPr lvl="1"/>
            <a:r>
              <a:rPr lang="en-US" altLang="zh-CN" dirty="0"/>
              <a:t>A(x)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是亚洲人</a:t>
            </a:r>
            <a:endParaRPr lang="en-US" altLang="zh-CN" dirty="0"/>
          </a:p>
          <a:p>
            <a:pPr lvl="1"/>
            <a:r>
              <a:rPr lang="en-US" altLang="zh-CN" dirty="0"/>
              <a:t>H(x)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是在美国留学的学生</a:t>
            </a:r>
            <a:endParaRPr lang="en-US" altLang="zh-CN" dirty="0"/>
          </a:p>
          <a:p>
            <a:pPr lvl="1"/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18" charset="2"/>
              </a:rPr>
              <a:t>x</a:t>
            </a:r>
            <a:r>
              <a:rPr lang="en-US" altLang="zh-CN" dirty="0"/>
              <a:t>)</a:t>
            </a:r>
            <a:r>
              <a:rPr lang="fr-FR" altLang="zh-CN" dirty="0"/>
              <a:t>(H(x)</a:t>
            </a:r>
            <a:r>
              <a:rPr lang="fr-FR" altLang="zh-CN" dirty="0">
                <a:latin typeface="Comic Sans MS" pitchFamily="66" charset="0"/>
              </a:rPr>
              <a:t>→</a:t>
            </a:r>
            <a:r>
              <a:rPr lang="fr-FR" altLang="zh-CN" dirty="0"/>
              <a:t>A(x)) </a:t>
            </a:r>
          </a:p>
          <a:p>
            <a:pPr lvl="1"/>
            <a:r>
              <a:rPr lang="zh-CN" altLang="fr-FR" dirty="0"/>
              <a:t>或者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/>
              <a:t>x)</a:t>
            </a:r>
            <a:r>
              <a:rPr lang="fr-FR" altLang="zh-CN" dirty="0"/>
              <a:t>(H(x)∧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fr-FR" altLang="zh-CN" dirty="0"/>
              <a:t>A(x))</a:t>
            </a:r>
            <a:r>
              <a:rPr lang="zh-CN" altLang="fr-FR" dirty="0"/>
              <a:t>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1.6.5</a:t>
            </a:r>
            <a:r>
              <a:rPr lang="zh-CN" altLang="en-US" dirty="0"/>
              <a:t>、自由变元与约束变元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CN" altLang="en-US" dirty="0">
                <a:solidFill>
                  <a:srgbClr val="FF0000"/>
                </a:solidFill>
              </a:rPr>
              <a:t>辖域：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u="sng"/>
              <a:t>量词</a:t>
            </a:r>
            <a:r>
              <a:rPr lang="zh-CN" altLang="en-US" u="sng" dirty="0"/>
              <a:t>的</a:t>
            </a:r>
            <a:r>
              <a:rPr lang="zh-CN" altLang="en-US" u="sng"/>
              <a:t>作用范围</a:t>
            </a:r>
            <a:r>
              <a:rPr lang="zh-CN" altLang="en-US"/>
              <a:t>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CN" altLang="en-US">
                <a:solidFill>
                  <a:srgbClr val="FF0000"/>
                </a:solidFill>
              </a:rPr>
              <a:t>例：</a:t>
            </a:r>
            <a:r>
              <a:rPr lang="zh-CN" altLang="en-US"/>
              <a:t>指出下列公式中各量词的辖域</a:t>
            </a:r>
            <a:endParaRPr lang="en-US" altLang="zh-CN"/>
          </a:p>
          <a:p>
            <a:pPr lvl="1">
              <a:spcBef>
                <a:spcPts val="600"/>
              </a:spcBef>
              <a:spcAft>
                <a:spcPts val="1800"/>
              </a:spcAft>
            </a:pPr>
            <a:r>
              <a:rPr lang="en-US" altLang="zh-CN">
                <a:sym typeface="Symbol" pitchFamily="18" charset="2"/>
              </a:rPr>
              <a:t>(x)</a:t>
            </a:r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</a:t>
            </a:r>
            <a:r>
              <a:rPr lang="en-US" altLang="zh-CN"/>
              <a:t>y)(</a:t>
            </a:r>
            <a:r>
              <a:rPr lang="en-US" altLang="zh-CN">
                <a:sym typeface="Symbol" pitchFamily="18" charset="2"/>
              </a:rPr>
              <a:t></a:t>
            </a:r>
            <a:r>
              <a:rPr lang="en-US" altLang="zh-CN"/>
              <a:t>z)(A(x,y)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B(x,y,z))∧C(t)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CN" altLang="en-US"/>
              <a:t>量词</a:t>
            </a:r>
            <a:r>
              <a:rPr lang="zh-CN" altLang="en-US" dirty="0"/>
              <a:t>辖域的确定方法：</a:t>
            </a:r>
            <a:endParaRPr lang="en-US" altLang="zh-CN" dirty="0"/>
          </a:p>
          <a:p>
            <a:pPr marL="765175" lvl="1" indent="-457200">
              <a:spcBef>
                <a:spcPts val="600"/>
              </a:spcBef>
              <a:spcAft>
                <a:spcPts val="300"/>
              </a:spcAft>
              <a:buSzPct val="100000"/>
              <a:buFont typeface="+mj-ea"/>
              <a:buAutoNum type="circleNumDbPlain"/>
            </a:pPr>
            <a:r>
              <a:rPr lang="zh-CN" altLang="en-US" dirty="0"/>
              <a:t>若量词后有括号，则</a:t>
            </a:r>
            <a:r>
              <a:rPr lang="zh-CN" altLang="en-US" dirty="0">
                <a:solidFill>
                  <a:srgbClr val="FF0000"/>
                </a:solidFill>
              </a:rPr>
              <a:t>括号内</a:t>
            </a:r>
            <a:r>
              <a:rPr lang="zh-CN" altLang="en-US" dirty="0"/>
              <a:t>的公式为该量词的辖域；</a:t>
            </a:r>
          </a:p>
          <a:p>
            <a:pPr marL="765175" lvl="1" indent="-457200">
              <a:spcBef>
                <a:spcPts val="600"/>
              </a:spcBef>
              <a:spcAft>
                <a:spcPts val="300"/>
              </a:spcAft>
              <a:buSzPct val="100000"/>
              <a:buFont typeface="+mj-ea"/>
              <a:buAutoNum type="circleNumDbPlain"/>
            </a:pPr>
            <a:r>
              <a:rPr lang="zh-CN" altLang="en-US" dirty="0"/>
              <a:t>若量词后无括号，则</a:t>
            </a:r>
            <a:r>
              <a:rPr lang="zh-CN" altLang="en-US" dirty="0">
                <a:solidFill>
                  <a:srgbClr val="FF0000"/>
                </a:solidFill>
              </a:rPr>
              <a:t>与量词邻接</a:t>
            </a:r>
            <a:r>
              <a:rPr lang="zh-CN" altLang="en-US" dirty="0"/>
              <a:t>的公式为该量词的辖域。 如：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/>
              <a:t>x)P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765175" lvl="1" indent="-457200">
              <a:spcBef>
                <a:spcPts val="600"/>
              </a:spcBef>
              <a:spcAft>
                <a:spcPts val="1200"/>
              </a:spcAft>
              <a:buSzPct val="100000"/>
              <a:buFont typeface="+mj-ea"/>
              <a:buAutoNum type="circleNumDbPlain"/>
            </a:pPr>
            <a:r>
              <a:rPr lang="zh-CN" altLang="en-US" dirty="0"/>
              <a:t>若多个量词紧挨着出现，则</a:t>
            </a:r>
            <a:r>
              <a:rPr lang="zh-CN" altLang="en-US" dirty="0">
                <a:solidFill>
                  <a:srgbClr val="FF0000"/>
                </a:solidFill>
              </a:rPr>
              <a:t>后边的量词及其辖域</a:t>
            </a:r>
            <a:r>
              <a:rPr lang="zh-CN" altLang="en-US" dirty="0"/>
              <a:t>就是前边量词的</a:t>
            </a:r>
            <a:r>
              <a:rPr lang="zh-CN" altLang="en-US"/>
              <a:t>辖域。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0A7B862-9111-4B5B-9038-4EBCE3FBE2C8}"/>
              </a:ext>
            </a:extLst>
          </p:cNvPr>
          <p:cNvCxnSpPr>
            <a:cxnSpLocks/>
          </p:cNvCxnSpPr>
          <p:nvPr/>
        </p:nvCxnSpPr>
        <p:spPr>
          <a:xfrm>
            <a:off x="1769166" y="3210338"/>
            <a:ext cx="35979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BBAD820-7272-4F0E-8104-1C231A54676F}"/>
              </a:ext>
            </a:extLst>
          </p:cNvPr>
          <p:cNvCxnSpPr>
            <a:cxnSpLocks/>
          </p:cNvCxnSpPr>
          <p:nvPr/>
        </p:nvCxnSpPr>
        <p:spPr>
          <a:xfrm>
            <a:off x="2395331" y="3160642"/>
            <a:ext cx="2971800" cy="0"/>
          </a:xfrm>
          <a:prstGeom prst="line">
            <a:avLst/>
          </a:prstGeom>
          <a:ln w="38100">
            <a:solidFill>
              <a:srgbClr val="CF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6F44E71-B7FF-44E0-83C7-8912B40BB803}"/>
              </a:ext>
            </a:extLst>
          </p:cNvPr>
          <p:cNvCxnSpPr>
            <a:cxnSpLocks/>
          </p:cNvCxnSpPr>
          <p:nvPr/>
        </p:nvCxnSpPr>
        <p:spPr>
          <a:xfrm>
            <a:off x="3021496" y="3110949"/>
            <a:ext cx="2345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</a:t>
            </a:r>
            <a:r>
              <a:rPr lang="zh-CN" altLang="en-US" dirty="0"/>
              <a:t>、谓词演算的永真公式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967" y="1064525"/>
            <a:ext cx="8147714" cy="510404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800" dirty="0"/>
              <a:t>1.6</a:t>
            </a:r>
            <a:r>
              <a:rPr lang="zh-CN" altLang="en-US" sz="2800" dirty="0"/>
              <a:t>、谓词和量词</a:t>
            </a:r>
            <a:endParaRPr lang="en-US" altLang="zh-CN" sz="28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dirty="0">
                <a:latin typeface="宋体" pitchFamily="2" charset="-122"/>
              </a:rPr>
              <a:t>谓词的概念与表示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dirty="0"/>
              <a:t>命题函数与量词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dirty="0"/>
              <a:t>变元的约束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dirty="0"/>
              <a:t>1.7</a:t>
            </a:r>
            <a:r>
              <a:rPr lang="zh-CN" altLang="en-US" sz="2800" dirty="0"/>
              <a:t>、谓词演算的永真公式</a:t>
            </a:r>
            <a:endParaRPr lang="en-US" altLang="zh-CN" sz="2800" dirty="0"/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dirty="0"/>
              <a:t>谓词演算的等价与蕴含式</a:t>
            </a:r>
          </a:p>
          <a:p>
            <a:pPr>
              <a:spcBef>
                <a:spcPts val="600"/>
              </a:spcBef>
            </a:pPr>
            <a:r>
              <a:rPr lang="en-US" altLang="zh-CN" sz="2800" dirty="0"/>
              <a:t>1.8</a:t>
            </a:r>
            <a:r>
              <a:rPr lang="zh-CN" altLang="en-US" sz="2800" dirty="0"/>
              <a:t>、谓词演算的推理规则</a:t>
            </a:r>
            <a:endParaRPr lang="en-US" altLang="zh-CN" sz="28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dirty="0"/>
              <a:t>谓词演算的推理理论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1.7.1</a:t>
            </a:r>
            <a:r>
              <a:rPr lang="zh-CN" altLang="en-US" dirty="0"/>
              <a:t>、基本定义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967" y="1088571"/>
            <a:ext cx="8147714" cy="5312229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定义</a:t>
            </a:r>
            <a:r>
              <a:rPr lang="en-US" altLang="zh-CN" sz="2000" dirty="0">
                <a:solidFill>
                  <a:srgbClr val="FF0000"/>
                </a:solidFill>
              </a:rPr>
              <a:t>1.7-1</a:t>
            </a:r>
            <a:r>
              <a:rPr lang="zh-CN" altLang="en-US" sz="2000" dirty="0"/>
              <a:t>：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en-US" sz="2000" u="sng" dirty="0">
                <a:solidFill>
                  <a:srgbClr val="FF0000"/>
                </a:solidFill>
              </a:rPr>
              <a:t>在个体域</a:t>
            </a:r>
            <a:r>
              <a:rPr lang="en-US" altLang="zh-CN" sz="2000" u="sng" dirty="0">
                <a:solidFill>
                  <a:srgbClr val="FF0000"/>
                </a:solidFill>
              </a:rPr>
              <a:t>E</a:t>
            </a:r>
            <a:r>
              <a:rPr lang="zh-CN" altLang="en-US" sz="2000" u="sng" dirty="0">
                <a:solidFill>
                  <a:srgbClr val="FF0000"/>
                </a:solidFill>
              </a:rPr>
              <a:t>上</a:t>
            </a:r>
            <a:r>
              <a:rPr lang="zh-CN" altLang="en-US" sz="2000" dirty="0">
                <a:solidFill>
                  <a:srgbClr val="FF0000"/>
                </a:solidFill>
              </a:rPr>
              <a:t>是等价的。</a:t>
            </a:r>
          </a:p>
          <a:p>
            <a:pPr marL="219075" lvl="1" indent="0" eaLnBrk="1" hangingPunct="1">
              <a:spcBef>
                <a:spcPts val="600"/>
              </a:spcBef>
              <a:buNone/>
            </a:pPr>
            <a:r>
              <a:rPr lang="zh-CN" altLang="en-US" sz="2000" dirty="0"/>
              <a:t>给定谓词公式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E</a:t>
            </a:r>
            <a:r>
              <a:rPr lang="zh-CN" altLang="en-US" sz="2000" dirty="0">
                <a:solidFill>
                  <a:srgbClr val="FF0000"/>
                </a:solidFill>
              </a:rPr>
              <a:t>是它们的共同个体域</a:t>
            </a:r>
            <a:r>
              <a:rPr lang="zh-CN" altLang="en-US" sz="2000" dirty="0"/>
              <a:t>，如果不论对公式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作任何赋值，</a:t>
            </a:r>
            <a:r>
              <a:rPr lang="zh-CN" altLang="en-US" sz="2000" dirty="0">
                <a:solidFill>
                  <a:srgbClr val="0000FF"/>
                </a:solidFill>
              </a:rPr>
              <a:t>都使得</a:t>
            </a:r>
            <a:r>
              <a:rPr lang="en-US" altLang="zh-CN" sz="2000" dirty="0">
                <a:solidFill>
                  <a:srgbClr val="0000FF"/>
                </a:solidFill>
              </a:rPr>
              <a:t>A</a:t>
            </a:r>
            <a:r>
              <a:rPr lang="zh-CN" altLang="en-US" sz="2000" dirty="0">
                <a:solidFill>
                  <a:srgbClr val="0000FF"/>
                </a:solidFill>
              </a:rPr>
              <a:t>与</a:t>
            </a:r>
            <a:r>
              <a:rPr lang="en-US" altLang="zh-CN" sz="2000" dirty="0">
                <a:solidFill>
                  <a:srgbClr val="0000FF"/>
                </a:solidFill>
              </a:rPr>
              <a:t>B</a:t>
            </a:r>
            <a:r>
              <a:rPr lang="zh-CN" altLang="en-US" sz="2000" dirty="0">
                <a:solidFill>
                  <a:srgbClr val="0000FF"/>
                </a:solidFill>
              </a:rPr>
              <a:t>的真值相同</a:t>
            </a:r>
            <a:r>
              <a:rPr lang="en-US" altLang="zh-CN" sz="2000" dirty="0"/>
              <a:t>(</a:t>
            </a:r>
            <a:r>
              <a:rPr lang="zh-CN" altLang="en-US" sz="2000" dirty="0"/>
              <a:t>或者说</a:t>
            </a:r>
            <a:r>
              <a:rPr lang="en-US" altLang="zh-CN" sz="2000" dirty="0">
                <a:solidFill>
                  <a:srgbClr val="0000FF"/>
                </a:solidFill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CN" sz="2000" dirty="0">
                <a:solidFill>
                  <a:srgbClr val="0000FF"/>
                </a:solidFill>
              </a:rPr>
              <a:t>B</a:t>
            </a:r>
            <a:r>
              <a:rPr lang="zh-CN" altLang="en-US" sz="2000" dirty="0">
                <a:solidFill>
                  <a:srgbClr val="0000FF"/>
                </a:solidFill>
              </a:rPr>
              <a:t>是重言式</a:t>
            </a:r>
            <a:r>
              <a:rPr lang="en-US" altLang="zh-CN" sz="2000" dirty="0"/>
              <a:t>)</a:t>
            </a:r>
            <a:r>
              <a:rPr lang="zh-CN" altLang="en-US" sz="2000" dirty="0"/>
              <a:t>，则称公式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en-US" sz="2000" dirty="0">
                <a:solidFill>
                  <a:srgbClr val="FF0000"/>
                </a:solidFill>
              </a:rPr>
              <a:t>在个体域</a:t>
            </a:r>
            <a:r>
              <a:rPr lang="en-US" altLang="zh-CN" sz="2000" dirty="0">
                <a:solidFill>
                  <a:srgbClr val="FF0000"/>
                </a:solidFill>
              </a:rPr>
              <a:t>E</a:t>
            </a:r>
            <a:r>
              <a:rPr lang="zh-CN" altLang="en-US" sz="2000" dirty="0">
                <a:solidFill>
                  <a:srgbClr val="FF0000"/>
                </a:solidFill>
              </a:rPr>
              <a:t>上是等价的。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定义</a:t>
            </a:r>
            <a:r>
              <a:rPr lang="en-US" altLang="zh-CN" sz="2000" dirty="0">
                <a:solidFill>
                  <a:srgbClr val="FF0000"/>
                </a:solidFill>
              </a:rPr>
              <a:t>1.7-2</a:t>
            </a:r>
            <a:r>
              <a:rPr lang="zh-CN" altLang="en-US" sz="2000" dirty="0">
                <a:solidFill>
                  <a:srgbClr val="FF0000"/>
                </a:solidFill>
              </a:rPr>
              <a:t>： 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en-US" sz="2000" dirty="0">
                <a:solidFill>
                  <a:srgbClr val="FF0000"/>
                </a:solidFill>
              </a:rPr>
              <a:t>等价</a:t>
            </a:r>
          </a:p>
          <a:p>
            <a:pPr marL="228600" lvl="1" indent="0" eaLnBrk="1" hangingPunct="1">
              <a:spcBef>
                <a:spcPts val="600"/>
              </a:spcBef>
              <a:buNone/>
            </a:pPr>
            <a:r>
              <a:rPr lang="zh-CN" altLang="en-US" sz="2000" dirty="0"/>
              <a:t>如果不论对什么个体域</a:t>
            </a:r>
            <a:r>
              <a:rPr lang="en-US" altLang="zh-CN" sz="2000" dirty="0"/>
              <a:t>E</a:t>
            </a:r>
            <a:r>
              <a:rPr lang="zh-CN" altLang="en-US" sz="2000" dirty="0"/>
              <a:t>，都使得公式</a:t>
            </a:r>
            <a:r>
              <a:rPr lang="en-US" altLang="zh-CN" sz="2000" dirty="0"/>
              <a:t>A</a:t>
            </a:r>
            <a:r>
              <a:rPr lang="zh-CN" altLang="en-US" sz="2000" dirty="0"/>
              <a:t>与</a:t>
            </a:r>
            <a:r>
              <a:rPr lang="en-US" altLang="zh-CN" sz="2000" dirty="0"/>
              <a:t>B</a:t>
            </a:r>
            <a:r>
              <a:rPr lang="zh-CN" altLang="en-US" sz="2000" dirty="0"/>
              <a:t>等价，则称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en-US" sz="2000" dirty="0">
                <a:solidFill>
                  <a:srgbClr val="FF0000"/>
                </a:solidFill>
              </a:rPr>
              <a:t>等价</a:t>
            </a:r>
            <a:r>
              <a:rPr lang="zh-CN" altLang="en-US" sz="2000" dirty="0"/>
              <a:t>，记作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 pitchFamily="18" charset="2"/>
              </a:rPr>
              <a:t></a:t>
            </a:r>
            <a:r>
              <a:rPr lang="en-US" altLang="zh-CN" sz="2000" dirty="0"/>
              <a:t>B</a:t>
            </a:r>
            <a:r>
              <a:rPr lang="zh-CN" altLang="en-US" sz="2000" dirty="0"/>
              <a:t>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例：</a:t>
            </a:r>
            <a:r>
              <a:rPr lang="en-US" altLang="zh-CN" sz="2000" dirty="0"/>
              <a:t>I(x):</a:t>
            </a:r>
            <a:r>
              <a:rPr lang="zh-CN" altLang="en-US" sz="2000" dirty="0"/>
              <a:t>表示</a:t>
            </a:r>
            <a:r>
              <a:rPr lang="en-US" altLang="zh-CN" sz="2000" dirty="0"/>
              <a:t>x</a:t>
            </a:r>
            <a:r>
              <a:rPr lang="zh-CN" altLang="en-US" sz="2000"/>
              <a:t>是整数，</a:t>
            </a:r>
            <a:r>
              <a:rPr lang="en-US" altLang="zh-CN" sz="2000"/>
              <a:t>N</a:t>
            </a:r>
            <a:r>
              <a:rPr lang="en-US" altLang="zh-CN" sz="2000" dirty="0"/>
              <a:t>(x):</a:t>
            </a:r>
            <a:r>
              <a:rPr lang="zh-CN" altLang="en-US" sz="2000" dirty="0"/>
              <a:t>表示</a:t>
            </a:r>
            <a:r>
              <a:rPr lang="en-US" altLang="zh-CN" sz="2000" dirty="0"/>
              <a:t>x</a:t>
            </a:r>
            <a:r>
              <a:rPr lang="zh-CN" altLang="en-US" sz="2000" dirty="0"/>
              <a:t>是自然数，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dirty="0"/>
              <a:t>假设个体域</a:t>
            </a:r>
            <a:r>
              <a:rPr lang="en-US" altLang="zh-CN" sz="2000" dirty="0"/>
              <a:t>E</a:t>
            </a:r>
            <a:r>
              <a:rPr lang="zh-CN" altLang="en-US" sz="2000" dirty="0"/>
              <a:t>是自然数集合，公式</a:t>
            </a:r>
            <a:r>
              <a:rPr lang="en-US" altLang="zh-CN" sz="2000" dirty="0"/>
              <a:t>I(x)</a:t>
            </a:r>
            <a:r>
              <a:rPr lang="zh-CN" altLang="en-US" sz="2000" dirty="0"/>
              <a:t>与</a:t>
            </a:r>
            <a:r>
              <a:rPr lang="en-US" altLang="zh-CN" sz="2000" dirty="0"/>
              <a:t>N(x)</a:t>
            </a:r>
            <a:r>
              <a:rPr lang="zh-CN" altLang="en-US" sz="2000" dirty="0"/>
              <a:t>在</a:t>
            </a:r>
            <a:r>
              <a:rPr lang="en-US" altLang="zh-CN" sz="2000" dirty="0"/>
              <a:t>E</a:t>
            </a:r>
            <a:r>
              <a:rPr lang="zh-CN" altLang="en-US" sz="2000" dirty="0"/>
              <a:t>上是等价的。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rgbClr val="F3F3F3"/>
                </a:solidFill>
              </a:rPr>
              <a:t> </a:t>
            </a:r>
            <a:r>
              <a:rPr lang="zh-CN" altLang="en-US" sz="2000" dirty="0"/>
              <a:t>而公式</a:t>
            </a:r>
            <a:r>
              <a:rPr lang="en-US" altLang="zh-CN" sz="2000" dirty="0"/>
              <a:t>N(</a:t>
            </a:r>
            <a:r>
              <a:rPr lang="en-US" altLang="zh-CN" sz="2000"/>
              <a:t>x)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/>
              <a:t>I(</a:t>
            </a:r>
            <a:r>
              <a:rPr lang="en-US" altLang="zh-CN" sz="2000" dirty="0"/>
              <a:t>x) </a:t>
            </a:r>
            <a:r>
              <a:rPr lang="zh-CN" altLang="en-US" sz="2000" dirty="0"/>
              <a:t>与</a:t>
            </a:r>
            <a:r>
              <a:rPr lang="zh-CN" altLang="en-US" sz="2000" dirty="0">
                <a:sym typeface="Symbol" pitchFamily="18" charset="2"/>
              </a:rPr>
              <a:t></a:t>
            </a:r>
            <a:r>
              <a:rPr lang="en-US" altLang="zh-CN" sz="2000" dirty="0"/>
              <a:t>N(x)∨I(x)</a:t>
            </a:r>
            <a:r>
              <a:rPr lang="zh-CN" altLang="en-US" sz="2000" dirty="0"/>
              <a:t>就是与个体域无关的等价的公式，即</a:t>
            </a:r>
          </a:p>
          <a:p>
            <a:pPr lvl="2" eaLnBrk="1" hangingPunct="1">
              <a:spcBef>
                <a:spcPts val="60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N(</a:t>
            </a:r>
            <a:r>
              <a:rPr lang="en-US" altLang="zh-CN" sz="2000"/>
              <a:t>x)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/>
              <a:t>I(</a:t>
            </a:r>
            <a:r>
              <a:rPr lang="en-US" altLang="zh-CN" sz="2000" dirty="0"/>
              <a:t>x)</a:t>
            </a:r>
            <a:r>
              <a:rPr lang="en-US" altLang="zh-CN" sz="2000" dirty="0">
                <a:sym typeface="Symbol" pitchFamily="18" charset="2"/>
              </a:rPr>
              <a:t></a:t>
            </a:r>
            <a:r>
              <a:rPr lang="en-US" altLang="zh-CN" sz="2000" dirty="0"/>
              <a:t>N(x)∨I(x)</a:t>
            </a:r>
            <a:r>
              <a:rPr lang="zh-CN" altLang="en-US" sz="2000" dirty="0"/>
              <a:t>。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1.7.2</a:t>
            </a:r>
            <a:r>
              <a:rPr lang="zh-CN" altLang="en-US" dirty="0"/>
              <a:t>、谓词演算的基本永真公式</a:t>
            </a:r>
          </a:p>
        </p:txBody>
      </p:sp>
      <p:sp>
        <p:nvSpPr>
          <p:cNvPr id="171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064500" cy="382496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800"/>
              </a:spcAft>
            </a:pPr>
            <a:r>
              <a:rPr lang="zh-CN" altLang="en-US" dirty="0"/>
              <a:t>讨论重要的谓词</a:t>
            </a:r>
            <a:r>
              <a:rPr lang="zh-CN" altLang="en-US" dirty="0">
                <a:solidFill>
                  <a:srgbClr val="FF0000"/>
                </a:solidFill>
              </a:rPr>
              <a:t>等价公式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重言蕴含式</a:t>
            </a:r>
            <a:r>
              <a:rPr lang="zh-CN" altLang="en-US" dirty="0"/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pPr marL="765175" lvl="1" indent="-457200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</a:rPr>
              <a:t>由命题公式推广出的公式</a:t>
            </a:r>
          </a:p>
          <a:p>
            <a:pPr marL="765175" lvl="1" indent="-457200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sz="2400">
                <a:solidFill>
                  <a:srgbClr val="0000FF"/>
                </a:solidFill>
              </a:rPr>
              <a:t>量词否定等值式 </a:t>
            </a:r>
          </a:p>
          <a:p>
            <a:pPr marL="765175" lvl="1" indent="-457200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sz="2400">
                <a:solidFill>
                  <a:srgbClr val="0000FF"/>
                </a:solidFill>
              </a:rPr>
              <a:t>量词分配等值式</a:t>
            </a:r>
          </a:p>
          <a:p>
            <a:pPr marL="765175" lvl="1" indent="-457200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sz="2400">
                <a:solidFill>
                  <a:srgbClr val="0000FF"/>
                </a:solidFill>
              </a:rPr>
              <a:t>消</a:t>
            </a:r>
            <a:r>
              <a:rPr lang="zh-CN" altLang="en-US" sz="2400" dirty="0">
                <a:solidFill>
                  <a:srgbClr val="0000FF"/>
                </a:solidFill>
              </a:rPr>
              <a:t>去量词等值式 </a:t>
            </a:r>
          </a:p>
          <a:p>
            <a:pPr marL="765175" lvl="1" indent="-457200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sz="2400"/>
              <a:t>量词</a:t>
            </a:r>
            <a:r>
              <a:rPr lang="zh-CN" altLang="en-US" sz="2400" dirty="0"/>
              <a:t>辖域收缩与扩张等值</a:t>
            </a:r>
            <a:r>
              <a:rPr lang="zh-CN" altLang="en-US" sz="2400"/>
              <a:t>式 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1"/>
            <a:ext cx="8064500" cy="639536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（一）</a:t>
            </a:r>
            <a:r>
              <a:rPr lang="zh-CN" altLang="en-US" sz="3200" dirty="0">
                <a:solidFill>
                  <a:schemeClr val="hlink"/>
                </a:solidFill>
              </a:rPr>
              <a:t>由命题公式推广出的公式</a:t>
            </a:r>
            <a:r>
              <a:rPr lang="en-US" altLang="zh-CN" sz="3200" dirty="0">
                <a:solidFill>
                  <a:schemeClr val="hlink"/>
                </a:solidFill>
              </a:rPr>
              <a:t>-</a:t>
            </a:r>
            <a:r>
              <a:rPr lang="zh-CN" altLang="en-US" sz="3200" dirty="0">
                <a:solidFill>
                  <a:schemeClr val="hlink"/>
                </a:solidFill>
              </a:rPr>
              <a:t>示例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90" y="1196975"/>
            <a:ext cx="6704012" cy="4782911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例如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/>
              <a:t>命题逻辑                                谓词逻辑</a:t>
            </a:r>
          </a:p>
          <a:p>
            <a:pPr eaLnBrk="1" hangingPunct="1"/>
            <a:r>
              <a:rPr lang="en-US" altLang="zh-CN" dirty="0"/>
              <a:t>P</a:t>
            </a:r>
            <a:r>
              <a:rPr lang="en-US" altLang="zh-CN" dirty="0">
                <a:latin typeface="Comic Sans MS" pitchFamily="66" charset="0"/>
              </a:rPr>
              <a:t>→</a:t>
            </a:r>
            <a:r>
              <a:rPr lang="en-US" altLang="zh-CN" dirty="0"/>
              <a:t>Q</a:t>
            </a:r>
            <a:r>
              <a:rPr lang="en-US" altLang="zh-CN" dirty="0">
                <a:sym typeface="Symbol" pitchFamily="18" charset="2"/>
              </a:rPr>
              <a:t>P</a:t>
            </a:r>
            <a:r>
              <a:rPr lang="en-US" altLang="zh-CN" dirty="0"/>
              <a:t>∨</a:t>
            </a:r>
            <a:r>
              <a:rPr lang="en-US" altLang="zh-CN" dirty="0"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 </a:t>
            </a:r>
          </a:p>
          <a:p>
            <a:pPr eaLnBrk="1" hangingPunct="1">
              <a:spcAft>
                <a:spcPts val="3000"/>
              </a:spcAft>
            </a:pPr>
            <a:endParaRPr lang="en-US" altLang="zh-CN" dirty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(</a:t>
            </a:r>
            <a:r>
              <a:rPr lang="en-US" altLang="zh-CN" dirty="0">
                <a:solidFill>
                  <a:srgbClr val="FF0000"/>
                </a:solidFill>
              </a:rPr>
              <a:t>P∧Q)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P</a:t>
            </a:r>
            <a:r>
              <a:rPr lang="en-US" altLang="zh-CN" dirty="0">
                <a:solidFill>
                  <a:srgbClr val="FF0000"/>
                </a:solidFill>
              </a:rPr>
              <a:t>∨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Q</a:t>
            </a:r>
          </a:p>
          <a:p>
            <a:pPr eaLnBrk="1" hangingPunct="1">
              <a:spcAft>
                <a:spcPts val="3000"/>
              </a:spcAft>
            </a:pPr>
            <a:endParaRPr lang="en-US" altLang="zh-CN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P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</a:rPr>
              <a:t>P∨Q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73943" y="3251187"/>
            <a:ext cx="6952343" cy="3018976"/>
            <a:chOff x="1973943" y="3251187"/>
            <a:chExt cx="6952343" cy="3018976"/>
          </a:xfrm>
        </p:grpSpPr>
        <p:sp>
          <p:nvSpPr>
            <p:cNvPr id="87044" name="Rectangle 4"/>
            <p:cNvSpPr>
              <a:spLocks noChangeArrowheads="1"/>
            </p:cNvSpPr>
            <p:nvPr/>
          </p:nvSpPr>
          <p:spPr bwMode="auto">
            <a:xfrm>
              <a:off x="1973943" y="3251187"/>
              <a:ext cx="5558971" cy="52251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(x)</a:t>
              </a:r>
              <a:r>
                <a:rPr lang="en-US" altLang="zh-CN" sz="24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(A</a:t>
              </a:r>
              <a:r>
                <a:rPr lang="en-US" altLang="zh-CN" sz="240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(x)</a:t>
              </a:r>
              <a:r>
                <a:rPr lang="en-US" altLang="zh-CN" sz="240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4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(x))</a:t>
              </a:r>
              <a:r>
                <a:rPr lang="en-US" altLang="zh-CN" sz="24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(x)(</a:t>
              </a:r>
              <a:r>
                <a:rPr lang="en-US" altLang="zh-CN" sz="24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A(x)∨B(x))</a:t>
              </a:r>
              <a:endPara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73943" y="5733133"/>
              <a:ext cx="2811689" cy="53703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dirty="0"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A(x)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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A(x)∨B(x) 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73943" y="4484907"/>
              <a:ext cx="6952343" cy="5515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400" dirty="0"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(x)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A(x)∧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(x)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B(x))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(x)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A(x)∨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(x)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B(x)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（二）量词否定公式</a:t>
            </a:r>
          </a:p>
        </p:txBody>
      </p:sp>
      <p:sp>
        <p:nvSpPr>
          <p:cNvPr id="172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056" y="1037999"/>
            <a:ext cx="7606393" cy="4498097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(x)</a:t>
            </a:r>
            <a:r>
              <a:rPr lang="en-US" altLang="zh-CN" dirty="0">
                <a:solidFill>
                  <a:srgbClr val="FF0000"/>
                </a:solidFill>
              </a:rPr>
              <a:t>A(x)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(x)</a:t>
            </a:r>
            <a:r>
              <a:rPr lang="en-US" altLang="zh-CN" dirty="0">
                <a:solidFill>
                  <a:srgbClr val="FF0000"/>
                </a:solidFill>
              </a:rPr>
              <a:t>A(x)  </a:t>
            </a:r>
            <a:endParaRPr lang="en-US" altLang="zh-CN" baseline="-100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(x)</a:t>
            </a:r>
            <a:r>
              <a:rPr lang="en-US" altLang="zh-CN" dirty="0">
                <a:solidFill>
                  <a:srgbClr val="FF0000"/>
                </a:solidFill>
              </a:rPr>
              <a:t>A(x)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(x)</a:t>
            </a:r>
            <a:r>
              <a:rPr lang="en-US" altLang="zh-CN" dirty="0">
                <a:solidFill>
                  <a:srgbClr val="FF0000"/>
                </a:solidFill>
              </a:rPr>
              <a:t>A(x)  </a:t>
            </a:r>
            <a:endParaRPr lang="en-US" altLang="zh-CN" baseline="-100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dirty="0"/>
              <a:t>对这两个公式可以证明如下：</a:t>
            </a:r>
          </a:p>
          <a:p>
            <a:pPr indent="0" eaLnBrk="1" hangingPunct="1">
              <a:spcBef>
                <a:spcPts val="600"/>
              </a:spcBef>
              <a:buNone/>
            </a:pPr>
            <a:r>
              <a:rPr lang="zh-CN" altLang="en-US">
                <a:solidFill>
                  <a:srgbClr val="FF0000"/>
                </a:solidFill>
              </a:rPr>
              <a:t>证明：</a:t>
            </a:r>
            <a:endParaRPr lang="en-US" altLang="zh-CN">
              <a:solidFill>
                <a:srgbClr val="FF0000"/>
              </a:solidFill>
            </a:endParaRPr>
          </a:p>
          <a:p>
            <a:pPr indent="0" eaLnBrk="1" hangingPunct="1">
              <a:spcBef>
                <a:spcPts val="600"/>
              </a:spcBef>
              <a:buNone/>
            </a:pPr>
            <a:r>
              <a:rPr lang="zh-CN" altLang="en-US"/>
              <a:t>设</a:t>
            </a:r>
            <a:r>
              <a:rPr lang="zh-CN" altLang="en-US" dirty="0"/>
              <a:t>个体域为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,....,a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，则</a:t>
            </a:r>
          </a:p>
          <a:p>
            <a:pPr marL="623888" lvl="1" eaLnBrk="1" hangingPunct="1">
              <a:spcBef>
                <a:spcPts val="600"/>
              </a:spcBef>
              <a:buNone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(x)</a:t>
            </a:r>
            <a:r>
              <a:rPr lang="en-US" altLang="zh-CN" dirty="0">
                <a:solidFill>
                  <a:srgbClr val="0000FF"/>
                </a:solidFill>
              </a:rPr>
              <a:t>A(x)</a:t>
            </a:r>
            <a:r>
              <a:rPr lang="en-US" altLang="zh-CN" dirty="0">
                <a:sym typeface="Symbol" pitchFamily="18" charset="2"/>
              </a:rPr>
              <a:t></a:t>
            </a:r>
            <a:r>
              <a:rPr lang="en-US" altLang="zh-CN" dirty="0"/>
              <a:t>(A(a</a:t>
            </a:r>
            <a:r>
              <a:rPr lang="en-US" altLang="zh-CN" baseline="-25000" dirty="0"/>
              <a:t>1</a:t>
            </a:r>
            <a:r>
              <a:rPr lang="en-US" altLang="zh-CN" dirty="0"/>
              <a:t>)∧A(a</a:t>
            </a:r>
            <a:r>
              <a:rPr lang="en-US" altLang="zh-CN" baseline="-25000" dirty="0"/>
              <a:t>2</a:t>
            </a:r>
            <a:r>
              <a:rPr lang="en-US" altLang="zh-CN" dirty="0"/>
              <a:t>)∧...∧A(a</a:t>
            </a:r>
            <a:r>
              <a:rPr lang="en-US" altLang="zh-CN" baseline="-25000" dirty="0"/>
              <a:t>n</a:t>
            </a:r>
            <a:r>
              <a:rPr lang="en-US" altLang="zh-CN" dirty="0"/>
              <a:t>))</a:t>
            </a:r>
          </a:p>
          <a:p>
            <a:pPr marL="984250" lvl="1" indent="-417513" eaLnBrk="1" hangingPunct="1">
              <a:spcBef>
                <a:spcPts val="600"/>
              </a:spcBef>
              <a:buNone/>
            </a:pPr>
            <a:r>
              <a:rPr lang="en-US" altLang="zh-CN" dirty="0">
                <a:sym typeface="Symbol" pitchFamily="18" charset="2"/>
              </a:rPr>
              <a:t></a:t>
            </a:r>
            <a:r>
              <a:rPr lang="en-US" altLang="zh-CN" dirty="0"/>
              <a:t>A(a</a:t>
            </a:r>
            <a:r>
              <a:rPr lang="en-US" altLang="zh-CN" baseline="-25000" dirty="0"/>
              <a:t>1</a:t>
            </a:r>
            <a:r>
              <a:rPr lang="en-US" altLang="zh-CN" dirty="0"/>
              <a:t>)∨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A(a</a:t>
            </a:r>
            <a:r>
              <a:rPr lang="en-US" altLang="zh-CN" baseline="-25000" dirty="0"/>
              <a:t>2</a:t>
            </a:r>
            <a:r>
              <a:rPr lang="en-US" altLang="zh-CN" dirty="0"/>
              <a:t>)∨...∨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A(a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18" charset="2"/>
              </a:rPr>
              <a:t>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(x)</a:t>
            </a:r>
            <a:r>
              <a:rPr lang="en-US" altLang="zh-CN" dirty="0">
                <a:solidFill>
                  <a:srgbClr val="0000FF"/>
                </a:solidFill>
              </a:rPr>
              <a:t>A(x)</a:t>
            </a:r>
          </a:p>
          <a:p>
            <a:pPr marL="219075" indent="0" eaLnBrk="1" hangingPunct="1">
              <a:spcBef>
                <a:spcPts val="600"/>
              </a:spcBef>
              <a:buNone/>
            </a:pPr>
            <a:r>
              <a:rPr lang="zh-CN" altLang="en-US" dirty="0"/>
              <a:t>类似可以证明另一个公式。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2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2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2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（三）量词分配公式</a:t>
            </a:r>
            <a:r>
              <a:rPr lang="en-US" altLang="zh-CN" sz="3200" dirty="0"/>
              <a:t>(</a:t>
            </a:r>
            <a:r>
              <a:rPr lang="zh-CN" altLang="en-US" sz="3200" dirty="0"/>
              <a:t>等价式和蕴含式</a:t>
            </a:r>
            <a:r>
              <a:rPr lang="en-US" altLang="zh-CN" sz="3200" dirty="0"/>
              <a:t>)</a:t>
            </a:r>
          </a:p>
        </p:txBody>
      </p:sp>
      <p:sp>
        <p:nvSpPr>
          <p:cNvPr id="172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944" y="1146628"/>
            <a:ext cx="8443232" cy="526868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altLang="zh-CN" dirty="0"/>
              <a:t>1. </a:t>
            </a:r>
            <a:r>
              <a:rPr lang="en-US" altLang="zh-CN" dirty="0">
                <a:sym typeface="Symbol" pitchFamily="18" charset="2"/>
              </a:rPr>
              <a:t>(x)</a:t>
            </a:r>
            <a:r>
              <a:rPr lang="en-US" altLang="zh-CN" dirty="0"/>
              <a:t>(A(x)∨B(x))</a:t>
            </a:r>
            <a:r>
              <a:rPr lang="en-US" altLang="zh-CN" dirty="0">
                <a:sym typeface="Symbol" pitchFamily="18" charset="2"/>
              </a:rPr>
              <a:t>(x)</a:t>
            </a:r>
            <a:r>
              <a:rPr lang="en-US" altLang="zh-CN" dirty="0"/>
              <a:t>A(x)∨</a:t>
            </a:r>
            <a:r>
              <a:rPr lang="en-US" altLang="zh-CN" dirty="0">
                <a:sym typeface="Symbol" pitchFamily="18" charset="2"/>
              </a:rPr>
              <a:t>(x)</a:t>
            </a:r>
            <a:r>
              <a:rPr lang="en-US" altLang="zh-CN" dirty="0"/>
              <a:t>B(x)</a:t>
            </a:r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altLang="zh-CN" dirty="0"/>
              <a:t>2. </a:t>
            </a:r>
            <a:r>
              <a:rPr lang="en-US" altLang="zh-CN" dirty="0">
                <a:sym typeface="Symbol" pitchFamily="18" charset="2"/>
              </a:rPr>
              <a:t>(x)</a:t>
            </a:r>
            <a:r>
              <a:rPr lang="en-US" altLang="zh-CN" dirty="0"/>
              <a:t>(A(x)∧B(x))</a:t>
            </a:r>
            <a:r>
              <a:rPr lang="en-US" altLang="zh-CN" dirty="0">
                <a:sym typeface="Symbol" pitchFamily="18" charset="2"/>
              </a:rPr>
              <a:t>(x)</a:t>
            </a:r>
            <a:r>
              <a:rPr lang="en-US" altLang="zh-CN" dirty="0"/>
              <a:t>A(x)∧</a:t>
            </a:r>
            <a:r>
              <a:rPr lang="en-US" altLang="zh-CN" dirty="0">
                <a:sym typeface="Symbol" pitchFamily="18" charset="2"/>
              </a:rPr>
              <a:t>(x)</a:t>
            </a:r>
            <a:r>
              <a:rPr lang="en-US" altLang="zh-CN" dirty="0"/>
              <a:t>B(x)</a:t>
            </a:r>
          </a:p>
          <a:p>
            <a:pPr marL="447675" lvl="1" indent="0" eaLnBrk="1" hangingPunct="1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altLang="zh-CN" dirty="0"/>
              <a:t>(1)</a:t>
            </a:r>
            <a:r>
              <a:rPr lang="zh-CN" altLang="en-US" dirty="0"/>
              <a:t>称为“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zh-CN" altLang="en-US" dirty="0">
                <a:solidFill>
                  <a:srgbClr val="FF0000"/>
                </a:solidFill>
              </a:rPr>
              <a:t>对∨</a:t>
            </a:r>
            <a:r>
              <a:rPr lang="zh-CN" altLang="en-US" dirty="0"/>
              <a:t>满足分配律”</a:t>
            </a:r>
            <a:r>
              <a:rPr lang="en-US" altLang="zh-CN" dirty="0"/>
              <a:t>;</a:t>
            </a:r>
            <a:endParaRPr lang="zh-CN" altLang="en-US" dirty="0"/>
          </a:p>
          <a:p>
            <a:pPr marL="447675" lvl="1" indent="0" eaLnBrk="1" hangingPunct="1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/>
              <a:t>(2)</a:t>
            </a:r>
            <a:r>
              <a:rPr lang="zh-CN" altLang="en-US" dirty="0"/>
              <a:t>称为“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zh-CN" altLang="en-US" dirty="0">
                <a:solidFill>
                  <a:srgbClr val="FF0000"/>
                </a:solidFill>
              </a:rPr>
              <a:t>对∧</a:t>
            </a:r>
            <a:r>
              <a:rPr lang="zh-CN" altLang="en-US" dirty="0"/>
              <a:t>满足分配律”。</a:t>
            </a:r>
          </a:p>
          <a:p>
            <a:pPr eaLnBrk="1" hangingPunct="1">
              <a:lnSpc>
                <a:spcPct val="115000"/>
              </a:lnSpc>
              <a:spcBef>
                <a:spcPts val="600"/>
              </a:spcBef>
            </a:pPr>
            <a:r>
              <a:rPr lang="zh-CN" altLang="en-US" dirty="0"/>
              <a:t>但是要注意：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zh-CN" altLang="en-US" dirty="0">
                <a:solidFill>
                  <a:srgbClr val="FF0000"/>
                </a:solidFill>
              </a:rPr>
              <a:t>对∨”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zh-CN" altLang="en-US" dirty="0">
                <a:solidFill>
                  <a:srgbClr val="FF0000"/>
                </a:solidFill>
              </a:rPr>
              <a:t>对∧”</a:t>
            </a:r>
            <a:r>
              <a:rPr lang="zh-CN" altLang="en-US" dirty="0"/>
              <a:t>不存在分配等价式。</a:t>
            </a:r>
            <a:endParaRPr lang="en-US" altLang="zh-CN" dirty="0"/>
          </a:p>
          <a:p>
            <a:pPr algn="l" eaLnBrk="1" hangingPunct="1">
              <a:lnSpc>
                <a:spcPct val="115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即</a:t>
            </a:r>
            <a:r>
              <a:rPr kumimoji="1" lang="en-US" altLang="zh-CN" dirty="0">
                <a:solidFill>
                  <a:schemeClr val="tx1"/>
                </a:solidFill>
              </a:rPr>
              <a:t>,</a:t>
            </a:r>
            <a:r>
              <a:rPr kumimoji="1" lang="en-US" altLang="zh-CN" dirty="0">
                <a:solidFill>
                  <a:schemeClr val="bg2"/>
                </a:solidFill>
              </a:rPr>
              <a:t> </a:t>
            </a:r>
            <a:r>
              <a:rPr kumimoji="1" lang="en-US" altLang="zh-CN" dirty="0">
                <a:solidFill>
                  <a:srgbClr val="CC3300"/>
                </a:solidFill>
              </a:rPr>
              <a:t>(</a:t>
            </a:r>
            <a:r>
              <a:rPr kumimoji="1" lang="en-US" altLang="zh-CN" dirty="0">
                <a:solidFill>
                  <a:srgbClr val="CC3300"/>
                </a:solidFill>
                <a:sym typeface="Symbol" pitchFamily="18" charset="2"/>
              </a:rPr>
              <a:t>x)</a:t>
            </a:r>
            <a:r>
              <a:rPr kumimoji="1" lang="en-US" altLang="zh-CN" dirty="0">
                <a:solidFill>
                  <a:srgbClr val="CC3300"/>
                </a:solidFill>
              </a:rPr>
              <a:t>(A(x)</a:t>
            </a:r>
            <a:r>
              <a:rPr lang="en-US" altLang="zh-CN" dirty="0"/>
              <a:t>∧</a:t>
            </a:r>
            <a:r>
              <a:rPr kumimoji="1" lang="en-US" altLang="zh-CN" dirty="0">
                <a:solidFill>
                  <a:srgbClr val="CC3300"/>
                </a:solidFill>
              </a:rPr>
              <a:t>B(x))</a:t>
            </a:r>
            <a:r>
              <a:rPr kumimoji="1" lang="en-US" altLang="zh-CN" dirty="0">
                <a:solidFill>
                  <a:srgbClr val="CC3300"/>
                </a:solidFill>
                <a:sym typeface="Symbol" pitchFamily="18" charset="2"/>
              </a:rPr>
              <a:t>(</a:t>
            </a:r>
            <a:r>
              <a:rPr kumimoji="1" lang="en-US" altLang="zh-CN" dirty="0">
                <a:solidFill>
                  <a:srgbClr val="CC3300"/>
                </a:solidFill>
              </a:rPr>
              <a:t>(</a:t>
            </a:r>
            <a:r>
              <a:rPr kumimoji="1" lang="en-US" altLang="zh-CN" dirty="0">
                <a:solidFill>
                  <a:srgbClr val="CC3300"/>
                </a:solidFill>
                <a:sym typeface="Symbol" pitchFamily="18" charset="2"/>
              </a:rPr>
              <a:t>x)</a:t>
            </a:r>
            <a:r>
              <a:rPr kumimoji="1" lang="en-US" altLang="zh-CN" dirty="0">
                <a:solidFill>
                  <a:srgbClr val="CC3300"/>
                </a:solidFill>
              </a:rPr>
              <a:t>A(x)</a:t>
            </a:r>
            <a:r>
              <a:rPr lang="en-US" altLang="zh-CN" dirty="0"/>
              <a:t>∧</a:t>
            </a:r>
            <a:r>
              <a:rPr kumimoji="1" lang="en-US" altLang="zh-CN" dirty="0">
                <a:solidFill>
                  <a:srgbClr val="CC3300"/>
                </a:solidFill>
              </a:rPr>
              <a:t>(</a:t>
            </a:r>
            <a:r>
              <a:rPr kumimoji="1" lang="en-US" altLang="zh-CN" dirty="0">
                <a:solidFill>
                  <a:srgbClr val="CC3300"/>
                </a:solidFill>
                <a:sym typeface="Symbol" pitchFamily="18" charset="2"/>
              </a:rPr>
              <a:t>x)B(</a:t>
            </a:r>
            <a:r>
              <a:rPr kumimoji="1" lang="en-US" altLang="zh-CN" dirty="0">
                <a:solidFill>
                  <a:srgbClr val="CC3300"/>
                </a:solidFill>
              </a:rPr>
              <a:t>x)) </a:t>
            </a:r>
          </a:p>
          <a:p>
            <a:pPr algn="l" eaLnBrk="1" hangingPunct="1">
              <a:lnSpc>
                <a:spcPct val="115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dirty="0">
                <a:solidFill>
                  <a:srgbClr val="CC3300"/>
                </a:solidFill>
              </a:rPr>
              <a:t>    (</a:t>
            </a:r>
            <a:r>
              <a:rPr kumimoji="1" lang="en-US" altLang="zh-CN" dirty="0">
                <a:solidFill>
                  <a:srgbClr val="CC3300"/>
                </a:solidFill>
                <a:sym typeface="Symbol" pitchFamily="18" charset="2"/>
              </a:rPr>
              <a:t>x)</a:t>
            </a:r>
            <a:r>
              <a:rPr kumimoji="1" lang="en-US" altLang="zh-CN" dirty="0">
                <a:solidFill>
                  <a:srgbClr val="CC3300"/>
                </a:solidFill>
              </a:rPr>
              <a:t>(A(x)</a:t>
            </a:r>
            <a:r>
              <a:rPr lang="en-US" altLang="zh-CN" dirty="0"/>
              <a:t>∨</a:t>
            </a:r>
            <a:r>
              <a:rPr kumimoji="1" lang="en-US" altLang="zh-CN" dirty="0">
                <a:solidFill>
                  <a:srgbClr val="CC3300"/>
                </a:solidFill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CC3300"/>
                </a:solidFill>
              </a:rPr>
              <a:t>(x))</a:t>
            </a:r>
            <a:r>
              <a:rPr kumimoji="1" lang="en-US" altLang="zh-CN" dirty="0">
                <a:solidFill>
                  <a:srgbClr val="CC3300"/>
                </a:solidFill>
                <a:sym typeface="Symbol" pitchFamily="18" charset="2"/>
              </a:rPr>
              <a:t>(</a:t>
            </a:r>
            <a:r>
              <a:rPr kumimoji="1" lang="en-US" altLang="zh-CN" dirty="0">
                <a:solidFill>
                  <a:srgbClr val="CC3300"/>
                </a:solidFill>
              </a:rPr>
              <a:t>(</a:t>
            </a:r>
            <a:r>
              <a:rPr kumimoji="1" lang="en-US" altLang="zh-CN" dirty="0">
                <a:solidFill>
                  <a:srgbClr val="CC3300"/>
                </a:solidFill>
                <a:sym typeface="Symbol" pitchFamily="18" charset="2"/>
              </a:rPr>
              <a:t>x)</a:t>
            </a:r>
            <a:r>
              <a:rPr kumimoji="1" lang="en-US" altLang="zh-CN" dirty="0">
                <a:solidFill>
                  <a:srgbClr val="CC3300"/>
                </a:solidFill>
              </a:rPr>
              <a:t>A(x)</a:t>
            </a:r>
            <a:r>
              <a:rPr lang="en-US" altLang="zh-CN" dirty="0"/>
              <a:t>∨</a:t>
            </a:r>
            <a:r>
              <a:rPr kumimoji="1" lang="en-US" altLang="zh-CN" dirty="0">
                <a:solidFill>
                  <a:srgbClr val="CC3300"/>
                </a:solidFill>
              </a:rPr>
              <a:t>(</a:t>
            </a:r>
            <a:r>
              <a:rPr kumimoji="1" lang="en-US" altLang="zh-CN" dirty="0">
                <a:solidFill>
                  <a:srgbClr val="CC3300"/>
                </a:solidFill>
                <a:sym typeface="Symbol" pitchFamily="18" charset="2"/>
              </a:rPr>
              <a:t>x)B(</a:t>
            </a:r>
            <a:r>
              <a:rPr kumimoji="1" lang="en-US" altLang="zh-CN" dirty="0">
                <a:solidFill>
                  <a:srgbClr val="CC3300"/>
                </a:solidFill>
              </a:rPr>
              <a:t>x))</a:t>
            </a:r>
            <a:endParaRPr kumimoji="1" lang="zh-CN" altLang="en-US" dirty="0">
              <a:solidFill>
                <a:srgbClr val="CC3300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altLang="zh-CN" dirty="0"/>
              <a:t>3. </a:t>
            </a:r>
            <a:r>
              <a:rPr lang="en-US" altLang="zh-CN" dirty="0">
                <a:sym typeface="Symbol" pitchFamily="18" charset="2"/>
              </a:rPr>
              <a:t>(x)</a:t>
            </a:r>
            <a:r>
              <a:rPr lang="en-US" altLang="zh-CN" dirty="0"/>
              <a:t>(A(x)∧B(x))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ym typeface="Symbol" pitchFamily="18" charset="2"/>
              </a:rPr>
              <a:t>(x)</a:t>
            </a:r>
            <a:r>
              <a:rPr lang="en-US" altLang="zh-CN" dirty="0"/>
              <a:t>A(x)∧</a:t>
            </a:r>
            <a:r>
              <a:rPr lang="en-US" altLang="zh-CN" dirty="0">
                <a:sym typeface="Symbol" pitchFamily="18" charset="2"/>
              </a:rPr>
              <a:t>(x)</a:t>
            </a:r>
            <a:r>
              <a:rPr lang="en-US" altLang="zh-CN" dirty="0"/>
              <a:t>B(x) </a:t>
            </a:r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altLang="zh-CN" dirty="0"/>
              <a:t>4. </a:t>
            </a:r>
            <a:r>
              <a:rPr lang="en-US" altLang="zh-CN" dirty="0">
                <a:sym typeface="Symbol" pitchFamily="18" charset="2"/>
              </a:rPr>
              <a:t>(x)</a:t>
            </a:r>
            <a:r>
              <a:rPr lang="en-US" altLang="zh-CN" dirty="0"/>
              <a:t>A(x)∨</a:t>
            </a:r>
            <a:r>
              <a:rPr lang="en-US" altLang="zh-CN" dirty="0">
                <a:sym typeface="Symbol" pitchFamily="18" charset="2"/>
              </a:rPr>
              <a:t>(x)</a:t>
            </a:r>
            <a:r>
              <a:rPr lang="en-US" altLang="zh-CN" dirty="0"/>
              <a:t>B(x)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ym typeface="Symbol" pitchFamily="18" charset="2"/>
              </a:rPr>
              <a:t>(x)</a:t>
            </a:r>
            <a:r>
              <a:rPr lang="en-US" altLang="zh-CN" dirty="0"/>
              <a:t>(A(x)∨B(x))</a:t>
            </a:r>
            <a:endParaRPr lang="en-US" altLang="zh-CN" baseline="-10000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11034" y="4082965"/>
            <a:ext cx="378047" cy="1003979"/>
            <a:chOff x="3010596" y="4003453"/>
            <a:chExt cx="378047" cy="1003979"/>
          </a:xfrm>
        </p:grpSpPr>
        <p:sp>
          <p:nvSpPr>
            <p:cNvPr id="1727493" name="Line 5"/>
            <p:cNvSpPr>
              <a:spLocks noChangeShapeType="1"/>
            </p:cNvSpPr>
            <p:nvPr/>
          </p:nvSpPr>
          <p:spPr bwMode="auto">
            <a:xfrm>
              <a:off x="3010596" y="4003453"/>
              <a:ext cx="304800" cy="4572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7495" name="Line 7"/>
            <p:cNvSpPr>
              <a:spLocks noChangeShapeType="1"/>
            </p:cNvSpPr>
            <p:nvPr/>
          </p:nvSpPr>
          <p:spPr bwMode="auto">
            <a:xfrm>
              <a:off x="3083843" y="4550232"/>
              <a:ext cx="304800" cy="4572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2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2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2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2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示例</a:t>
            </a:r>
          </a:p>
        </p:txBody>
      </p:sp>
      <p:sp>
        <p:nvSpPr>
          <p:cNvPr id="194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154565"/>
            <a:ext cx="7698921" cy="5405892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1、</a:t>
            </a:r>
            <a:r>
              <a:rPr lang="zh-CN" altLang="zh-CN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x)</a:t>
            </a:r>
            <a:r>
              <a:rPr lang="en-US" altLang="zh-CN" dirty="0">
                <a:solidFill>
                  <a:srgbClr val="FF0000"/>
                </a:solidFill>
              </a:rPr>
              <a:t>(A(x)∧B(x))</a:t>
            </a:r>
            <a:r>
              <a:rPr lang="en-US" altLang="zh-CN" dirty="0">
                <a:sym typeface="Symbol" pitchFamily="18" charset="2"/>
              </a:rPr>
              <a:t></a:t>
            </a:r>
            <a:r>
              <a:rPr lang="zh-CN" altLang="zh-CN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x)</a:t>
            </a:r>
            <a:r>
              <a:rPr lang="en-US" altLang="zh-CN" dirty="0">
                <a:solidFill>
                  <a:srgbClr val="FF0000"/>
                </a:solidFill>
              </a:rPr>
              <a:t>A(x)∧</a:t>
            </a:r>
            <a:r>
              <a:rPr lang="zh-CN" altLang="zh-CN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x)</a:t>
            </a:r>
            <a:r>
              <a:rPr lang="en-US" altLang="zh-CN" dirty="0">
                <a:solidFill>
                  <a:srgbClr val="FF0000"/>
                </a:solidFill>
              </a:rPr>
              <a:t>B(x)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/>
              <a:t>解释：</a:t>
            </a:r>
            <a:endParaRPr lang="en-US" altLang="zh-CN" dirty="0"/>
          </a:p>
          <a:p>
            <a:pPr marL="435600"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个体域是</a:t>
            </a:r>
            <a:r>
              <a:rPr lang="en-US" altLang="zh-CN" dirty="0"/>
              <a:t>party</a:t>
            </a:r>
            <a:r>
              <a:rPr lang="zh-CN" altLang="en-US" dirty="0"/>
              <a:t>中的人； </a:t>
            </a:r>
          </a:p>
          <a:p>
            <a:pPr marL="435600"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A(x)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唱歌， </a:t>
            </a:r>
            <a:r>
              <a:rPr lang="en-US" altLang="zh-CN" dirty="0"/>
              <a:t>B(x) 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跳舞</a:t>
            </a:r>
          </a:p>
          <a:p>
            <a:pPr marL="435600"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 </a:t>
            </a:r>
            <a:r>
              <a:rPr lang="zh-CN" altLang="zh-CN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altLang="zh-CN" dirty="0">
                <a:solidFill>
                  <a:srgbClr val="0000CC"/>
                </a:solidFill>
                <a:sym typeface="Symbol" pitchFamily="18" charset="2"/>
              </a:rPr>
              <a:t>x)</a:t>
            </a:r>
            <a:r>
              <a:rPr lang="en-US" altLang="zh-CN" dirty="0">
                <a:solidFill>
                  <a:srgbClr val="0000CC"/>
                </a:solidFill>
              </a:rPr>
              <a:t>(A(x)∧B(x))</a:t>
            </a:r>
            <a:r>
              <a:rPr lang="zh-CN" altLang="en-US" dirty="0"/>
              <a:t>表示：</a:t>
            </a:r>
          </a:p>
          <a:p>
            <a:pPr marL="828000" lvl="2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party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里的所有人既唱歌又跳舞；</a:t>
            </a:r>
          </a:p>
          <a:p>
            <a:pPr marL="435600"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zh-CN" altLang="zh-CN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altLang="zh-CN" dirty="0">
                <a:solidFill>
                  <a:srgbClr val="0000CC"/>
                </a:solidFill>
                <a:sym typeface="Symbol" pitchFamily="18" charset="2"/>
              </a:rPr>
              <a:t>x)</a:t>
            </a:r>
            <a:r>
              <a:rPr lang="en-US" altLang="zh-CN" dirty="0">
                <a:solidFill>
                  <a:srgbClr val="0000CC"/>
                </a:solidFill>
              </a:rPr>
              <a:t>A(x)∧</a:t>
            </a:r>
            <a:r>
              <a:rPr lang="zh-CN" altLang="zh-CN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altLang="zh-CN" dirty="0">
                <a:solidFill>
                  <a:srgbClr val="0000CC"/>
                </a:solidFill>
                <a:sym typeface="Symbol" pitchFamily="18" charset="2"/>
              </a:rPr>
              <a:t>x)</a:t>
            </a:r>
            <a:r>
              <a:rPr lang="en-US" altLang="zh-CN" dirty="0">
                <a:solidFill>
                  <a:srgbClr val="0000CC"/>
                </a:solidFill>
              </a:rPr>
              <a:t>B(x)</a:t>
            </a:r>
            <a:r>
              <a:rPr lang="zh-CN" altLang="en-US" dirty="0"/>
              <a:t>表示：</a:t>
            </a:r>
          </a:p>
          <a:p>
            <a:pPr marL="828000" lvl="2" eaLnBrk="1" hangingPunct="1">
              <a:spcBef>
                <a:spcPts val="600"/>
              </a:spcBef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party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里的所有人唱歌且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party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里的所有人都跳舞。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两者意义是相同的</a:t>
            </a:r>
            <a:r>
              <a:rPr lang="zh-CN" altLang="en-US" dirty="0"/>
              <a:t>。</a:t>
            </a:r>
          </a:p>
          <a:p>
            <a:pPr marL="435600" lvl="1" eaLnBrk="1" hangingPunct="1">
              <a:spcBef>
                <a:spcPts val="600"/>
              </a:spcBef>
            </a:pPr>
            <a:r>
              <a:rPr lang="zh-CN" altLang="en-US" dirty="0"/>
              <a:t>即有：</a:t>
            </a:r>
            <a:r>
              <a:rPr lang="zh-CN" altLang="zh-CN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x)</a:t>
            </a:r>
            <a:r>
              <a:rPr lang="en-US" altLang="zh-CN" dirty="0">
                <a:solidFill>
                  <a:srgbClr val="FF0000"/>
                </a:solidFill>
              </a:rPr>
              <a:t>(A(x)∧B(x))</a:t>
            </a:r>
            <a:r>
              <a:rPr lang="en-US" altLang="zh-CN" dirty="0">
                <a:sym typeface="Symbol" pitchFamily="18" charset="2"/>
              </a:rPr>
              <a:t></a:t>
            </a:r>
            <a:r>
              <a:rPr lang="zh-CN" altLang="zh-CN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x)</a:t>
            </a:r>
            <a:r>
              <a:rPr lang="en-US" altLang="zh-CN" dirty="0">
                <a:solidFill>
                  <a:srgbClr val="FF0000"/>
                </a:solidFill>
              </a:rPr>
              <a:t>A(x)∧</a:t>
            </a:r>
            <a:r>
              <a:rPr lang="zh-CN" altLang="zh-CN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x)</a:t>
            </a:r>
            <a:r>
              <a:rPr lang="en-US" altLang="zh-CN" dirty="0">
                <a:solidFill>
                  <a:srgbClr val="FF0000"/>
                </a:solidFill>
              </a:rPr>
              <a:t>B(x)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93497" y="2293258"/>
            <a:ext cx="8040903" cy="259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 indent="-2619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土办法理解：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536575" lvl="1" indent="-2682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假定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party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中只有两个人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{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张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};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x)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(A(x)∧B(x))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A(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张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)∧B(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张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A(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)∧B(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x)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A(x)∧</a:t>
            </a:r>
            <a:r>
              <a:rPr lang="zh-CN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x)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B(x)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A(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张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)∧A(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B(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张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)∧B(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示例</a:t>
            </a:r>
          </a:p>
        </p:txBody>
      </p:sp>
      <p:sp>
        <p:nvSpPr>
          <p:cNvPr id="194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081" y="1240518"/>
            <a:ext cx="7935233" cy="4971596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None/>
            </a:pPr>
            <a:r>
              <a:rPr lang="en-US" altLang="zh-CN" dirty="0"/>
              <a:t>2.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x)</a:t>
            </a:r>
            <a:r>
              <a:rPr lang="en-US" altLang="en-US" noProof="1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noProof="1">
                <a:solidFill>
                  <a:srgbClr val="FF0000"/>
                </a:solidFill>
              </a:rPr>
              <a:t>(x)∨B(x))</a:t>
            </a:r>
            <a:r>
              <a:rPr lang="en-US" altLang="zh-CN" dirty="0">
                <a:sym typeface="Symbol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x)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noProof="1">
                <a:solidFill>
                  <a:srgbClr val="FF0000"/>
                </a:solidFill>
              </a:rPr>
              <a:t>(x)∨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x)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noProof="1">
                <a:solidFill>
                  <a:srgbClr val="FF0000"/>
                </a:solidFill>
              </a:rPr>
              <a:t>(x)</a:t>
            </a:r>
            <a:endParaRPr lang="en-US" altLang="zh-CN" dirty="0"/>
          </a:p>
          <a:p>
            <a:pPr eaLnBrk="1" hangingPunct="1">
              <a:spcBef>
                <a:spcPts val="600"/>
              </a:spcBef>
            </a:pPr>
            <a:r>
              <a:rPr lang="zh-CN" altLang="en-US" dirty="0"/>
              <a:t>解释：个体域是</a:t>
            </a:r>
            <a:r>
              <a:rPr lang="en-US" altLang="zh-CN" dirty="0"/>
              <a:t>party</a:t>
            </a:r>
            <a:r>
              <a:rPr lang="zh-CN" altLang="en-US" dirty="0"/>
              <a:t>中的人。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A(x)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唱歌， </a:t>
            </a:r>
            <a:r>
              <a:rPr lang="en-US" altLang="zh-CN" dirty="0"/>
              <a:t>B(x) 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跳舞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en-US" altLang="zh-CN" dirty="0">
                <a:solidFill>
                  <a:srgbClr val="0000CC"/>
                </a:solidFill>
                <a:sym typeface="Symbol" pitchFamily="18" charset="2"/>
              </a:rPr>
              <a:t>x)</a:t>
            </a:r>
            <a:r>
              <a:rPr lang="en-US" altLang="zh-CN" dirty="0">
                <a:solidFill>
                  <a:srgbClr val="0000CC"/>
                </a:solidFill>
              </a:rPr>
              <a:t>(A(x)∨B(x))</a:t>
            </a:r>
            <a:r>
              <a:rPr lang="zh-CN" altLang="en-US" dirty="0"/>
              <a:t>表示：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Party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中有些人唱歌或跳舞；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/>
              <a:t>   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en-US" altLang="zh-CN" dirty="0">
                <a:solidFill>
                  <a:srgbClr val="0000CC"/>
                </a:solidFill>
                <a:sym typeface="Symbol" pitchFamily="18" charset="2"/>
              </a:rPr>
              <a:t>x)</a:t>
            </a:r>
            <a:r>
              <a:rPr lang="en-US" altLang="zh-CN" dirty="0">
                <a:solidFill>
                  <a:srgbClr val="0000CC"/>
                </a:solidFill>
              </a:rPr>
              <a:t>A(x)∨(</a:t>
            </a:r>
            <a:r>
              <a:rPr lang="en-US" altLang="zh-CN" dirty="0">
                <a:solidFill>
                  <a:srgbClr val="0000CC"/>
                </a:solidFill>
                <a:sym typeface="Symbol" pitchFamily="18" charset="2"/>
              </a:rPr>
              <a:t>x)</a:t>
            </a:r>
            <a:r>
              <a:rPr lang="en-US" altLang="zh-CN" dirty="0">
                <a:solidFill>
                  <a:srgbClr val="0000CC"/>
                </a:solidFill>
              </a:rPr>
              <a:t>B(x)</a:t>
            </a:r>
            <a:r>
              <a:rPr lang="zh-CN" altLang="en-US" dirty="0"/>
              <a:t>表示：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Party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中有些人唱歌或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Party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中有些人跳舞。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/>
              <a:t>  </a:t>
            </a:r>
            <a:r>
              <a:rPr lang="zh-CN" altLang="en-US" dirty="0">
                <a:solidFill>
                  <a:srgbClr val="FF0000"/>
                </a:solidFill>
              </a:rPr>
              <a:t>两者意义是相同的。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/>
              <a:t>  所以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x)</a:t>
            </a:r>
            <a:r>
              <a:rPr lang="en-US" altLang="en-US" noProof="1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noProof="1">
                <a:solidFill>
                  <a:srgbClr val="FF0000"/>
                </a:solidFill>
              </a:rPr>
              <a:t>(x)∨B(x))</a:t>
            </a:r>
            <a:r>
              <a:rPr lang="en-US" altLang="zh-CN" dirty="0">
                <a:sym typeface="Symbol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x)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noProof="1">
                <a:solidFill>
                  <a:srgbClr val="FF0000"/>
                </a:solidFill>
              </a:rPr>
              <a:t>(x)∨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x)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noProof="1">
                <a:solidFill>
                  <a:srgbClr val="FF0000"/>
                </a:solidFill>
              </a:rPr>
              <a:t>(x)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不是等价公式，是重言蕴含式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967" y="1334229"/>
            <a:ext cx="8276176" cy="423925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ts val="600"/>
              </a:spcBef>
              <a:buNone/>
            </a:pPr>
            <a:r>
              <a:rPr lang="en-US" altLang="zh-CN" dirty="0"/>
              <a:t>3.</a:t>
            </a:r>
            <a:r>
              <a:rPr lang="en-US" altLang="zh-CN" dirty="0">
                <a:sym typeface="Symbol" pitchFamily="18" charset="2"/>
              </a:rPr>
              <a:t>(x)</a:t>
            </a:r>
            <a:r>
              <a:rPr lang="en-US" altLang="zh-CN" dirty="0"/>
              <a:t>(A(x)∧B(x))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ym typeface="Symbol" pitchFamily="18" charset="2"/>
              </a:rPr>
              <a:t>(x)</a:t>
            </a:r>
            <a:r>
              <a:rPr lang="en-US" altLang="zh-CN" dirty="0"/>
              <a:t>A(x)∧</a:t>
            </a:r>
            <a:r>
              <a:rPr lang="en-US" altLang="zh-CN" dirty="0">
                <a:sym typeface="Symbol" pitchFamily="18" charset="2"/>
              </a:rPr>
              <a:t>(x)</a:t>
            </a:r>
            <a:r>
              <a:rPr lang="en-US" altLang="zh-CN" dirty="0"/>
              <a:t>B(x)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</a:pPr>
            <a:r>
              <a:rPr lang="zh-CN" altLang="en-US" dirty="0"/>
              <a:t>解释：个体域是</a:t>
            </a:r>
            <a:r>
              <a:rPr lang="en-US" altLang="zh-CN" dirty="0"/>
              <a:t>party</a:t>
            </a:r>
            <a:r>
              <a:rPr lang="zh-CN" altLang="en-US" dirty="0"/>
              <a:t>中的人。 </a:t>
            </a: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</a:pPr>
            <a:r>
              <a:rPr lang="en-US" altLang="zh-CN" dirty="0"/>
              <a:t>A(x)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唱歌， </a:t>
            </a:r>
            <a:r>
              <a:rPr lang="en-US" altLang="zh-CN" dirty="0"/>
              <a:t>B(x) 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跳舞</a:t>
            </a: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</a:pPr>
            <a:r>
              <a:rPr lang="en-US" altLang="zh-CN" dirty="0">
                <a:sym typeface="Symbol" pitchFamily="18" charset="2"/>
              </a:rPr>
              <a:t>(x)</a:t>
            </a:r>
            <a:r>
              <a:rPr lang="en-US" altLang="zh-CN" dirty="0"/>
              <a:t>A(x)∧</a:t>
            </a:r>
            <a:r>
              <a:rPr lang="en-US" altLang="zh-CN" dirty="0">
                <a:sym typeface="Symbol" pitchFamily="18" charset="2"/>
              </a:rPr>
              <a:t>(x)</a:t>
            </a:r>
            <a:r>
              <a:rPr lang="en-US" altLang="zh-CN" dirty="0"/>
              <a:t>B(x)</a:t>
            </a:r>
            <a:r>
              <a:rPr lang="zh-CN" altLang="en-US" dirty="0"/>
              <a:t>：</a:t>
            </a:r>
          </a:p>
          <a:p>
            <a:pPr lvl="2" eaLnBrk="1" hangingPunct="1">
              <a:lnSpc>
                <a:spcPct val="105000"/>
              </a:lnSpc>
              <a:spcBef>
                <a:spcPts val="600"/>
              </a:spcBef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Party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中有人唱歌，且有人跳舞。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</a:pPr>
            <a:r>
              <a:rPr lang="en-US" altLang="zh-CN" dirty="0">
                <a:sym typeface="Symbol" pitchFamily="18" charset="2"/>
              </a:rPr>
              <a:t>(x)</a:t>
            </a:r>
            <a:r>
              <a:rPr lang="en-US" altLang="zh-CN" dirty="0"/>
              <a:t>(A(x)∧B(x))</a:t>
            </a:r>
            <a:r>
              <a:rPr lang="zh-CN" altLang="en-US" dirty="0"/>
              <a:t>：</a:t>
            </a:r>
          </a:p>
          <a:p>
            <a:pPr lvl="2" eaLnBrk="1" hangingPunct="1">
              <a:lnSpc>
                <a:spcPct val="105000"/>
              </a:lnSpc>
              <a:spcBef>
                <a:spcPts val="600"/>
              </a:spcBef>
              <a:spcAft>
                <a:spcPts val="1200"/>
              </a:spcAft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Party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中有人既唱歌又跳舞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lnSpc>
                <a:spcPct val="105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(x)</a:t>
            </a:r>
            <a:r>
              <a:rPr lang="en-US" altLang="zh-CN" dirty="0">
                <a:solidFill>
                  <a:srgbClr val="000000"/>
                </a:solidFill>
              </a:rPr>
              <a:t>(A(x)∧B(x))</a:t>
            </a:r>
            <a:r>
              <a:rPr lang="zh-CN" altLang="en-US" dirty="0">
                <a:sym typeface="Symbol" pitchFamily="18" charset="2"/>
              </a:rPr>
              <a:t>与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(x)</a:t>
            </a:r>
            <a:r>
              <a:rPr lang="en-US" altLang="zh-CN" dirty="0">
                <a:solidFill>
                  <a:srgbClr val="000000"/>
                </a:solidFill>
              </a:rPr>
              <a:t>A(x)∧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(x)</a:t>
            </a:r>
            <a:r>
              <a:rPr lang="en-US" altLang="zh-CN" dirty="0">
                <a:solidFill>
                  <a:srgbClr val="000000"/>
                </a:solidFill>
              </a:rPr>
              <a:t>B(x) </a:t>
            </a:r>
            <a:r>
              <a:rPr kumimoji="1" lang="zh-CN" altLang="en-US" dirty="0">
                <a:solidFill>
                  <a:srgbClr val="000000"/>
                </a:solidFill>
              </a:rPr>
              <a:t>不等价。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93497" y="2409370"/>
            <a:ext cx="8040903" cy="25109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 indent="-2619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土办法理解：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536575" lvl="1" indent="-2682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假定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party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中只有两个人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{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张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};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 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x)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(A(x)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B(x))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=(A(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张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B(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张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))</a:t>
            </a:r>
            <a:r>
              <a:rPr lang="el-GR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∨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A(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B(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))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x)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A(x)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zh-CN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x)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B(x)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=(A(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张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l-GR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∨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A(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))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(B(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张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l-GR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∨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B(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))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06172" y="5486401"/>
            <a:ext cx="6008915" cy="9797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 indent="-2619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6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真值指派：</a:t>
            </a:r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张唱歌但不跳舞，而李跳舞但不唱歌；</a:t>
            </a:r>
            <a:endParaRPr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 marL="261938" indent="-2619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65000"/>
              <a:buFont typeface="Wingdings" pitchFamily="2" charset="2"/>
              <a:buChar char="n"/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A(</a:t>
            </a:r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张</a:t>
            </a: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)=1</a:t>
            </a:r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B(</a:t>
            </a:r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张</a:t>
            </a: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)=0</a:t>
            </a:r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A(</a:t>
            </a:r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李</a:t>
            </a: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)=0</a:t>
            </a:r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B(</a:t>
            </a:r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李</a:t>
            </a: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)=1</a:t>
            </a:r>
            <a:endParaRPr lang="zh-CN" altLang="en-US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71B0B22-89A6-480A-9877-FA9E5FC26486}"/>
              </a:ext>
            </a:extLst>
          </p:cNvPr>
          <p:cNvSpPr/>
          <p:nvPr/>
        </p:nvSpPr>
        <p:spPr>
          <a:xfrm>
            <a:off x="944217" y="3578087"/>
            <a:ext cx="4719983" cy="248478"/>
          </a:xfrm>
          <a:custGeom>
            <a:avLst/>
            <a:gdLst>
              <a:gd name="connsiteX0" fmla="*/ 0 w 4681331"/>
              <a:gd name="connsiteY0" fmla="*/ 228600 h 248478"/>
              <a:gd name="connsiteX1" fmla="*/ 0 w 4681331"/>
              <a:gd name="connsiteY1" fmla="*/ 0 h 248478"/>
              <a:gd name="connsiteX2" fmla="*/ 4681331 w 4681331"/>
              <a:gd name="connsiteY2" fmla="*/ 0 h 248478"/>
              <a:gd name="connsiteX3" fmla="*/ 4681331 w 4681331"/>
              <a:gd name="connsiteY3" fmla="*/ 248478 h 24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331" h="248478">
                <a:moveTo>
                  <a:pt x="0" y="228600"/>
                </a:moveTo>
                <a:lnTo>
                  <a:pt x="0" y="0"/>
                </a:lnTo>
                <a:lnTo>
                  <a:pt x="4681331" y="0"/>
                </a:lnTo>
                <a:lnTo>
                  <a:pt x="4681331" y="248478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5E0CBD9-1B97-478A-8396-92799C97BE0B}"/>
              </a:ext>
            </a:extLst>
          </p:cNvPr>
          <p:cNvSpPr/>
          <p:nvPr/>
        </p:nvSpPr>
        <p:spPr>
          <a:xfrm>
            <a:off x="964096" y="4651512"/>
            <a:ext cx="3727174" cy="238539"/>
          </a:xfrm>
          <a:custGeom>
            <a:avLst/>
            <a:gdLst>
              <a:gd name="connsiteX0" fmla="*/ 0 w 3727174"/>
              <a:gd name="connsiteY0" fmla="*/ 9939 h 119270"/>
              <a:gd name="connsiteX1" fmla="*/ 0 w 3727174"/>
              <a:gd name="connsiteY1" fmla="*/ 119270 h 119270"/>
              <a:gd name="connsiteX2" fmla="*/ 3727174 w 3727174"/>
              <a:gd name="connsiteY2" fmla="*/ 119270 h 119270"/>
              <a:gd name="connsiteX3" fmla="*/ 3727174 w 3727174"/>
              <a:gd name="connsiteY3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7174" h="119270">
                <a:moveTo>
                  <a:pt x="0" y="9939"/>
                </a:moveTo>
                <a:lnTo>
                  <a:pt x="0" y="119270"/>
                </a:lnTo>
                <a:lnTo>
                  <a:pt x="3727174" y="119270"/>
                </a:lnTo>
                <a:lnTo>
                  <a:pt x="3727174" y="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1A3230AD-169D-4AAC-BFE8-21E986518D1D}"/>
              </a:ext>
            </a:extLst>
          </p:cNvPr>
          <p:cNvSpPr/>
          <p:nvPr/>
        </p:nvSpPr>
        <p:spPr>
          <a:xfrm>
            <a:off x="2474843" y="4184374"/>
            <a:ext cx="4661453" cy="178904"/>
          </a:xfrm>
          <a:custGeom>
            <a:avLst/>
            <a:gdLst>
              <a:gd name="connsiteX0" fmla="*/ 0 w 4661453"/>
              <a:gd name="connsiteY0" fmla="*/ 178904 h 178904"/>
              <a:gd name="connsiteX1" fmla="*/ 0 w 4661453"/>
              <a:gd name="connsiteY1" fmla="*/ 0 h 178904"/>
              <a:gd name="connsiteX2" fmla="*/ 4661453 w 4661453"/>
              <a:gd name="connsiteY2" fmla="*/ 0 h 178904"/>
              <a:gd name="connsiteX3" fmla="*/ 4661453 w 4661453"/>
              <a:gd name="connsiteY3" fmla="*/ 168965 h 17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1453" h="178904">
                <a:moveTo>
                  <a:pt x="0" y="178904"/>
                </a:moveTo>
                <a:lnTo>
                  <a:pt x="0" y="0"/>
                </a:lnTo>
                <a:lnTo>
                  <a:pt x="4661453" y="0"/>
                </a:lnTo>
                <a:lnTo>
                  <a:pt x="4661453" y="168965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不是等价公式，是重言蕴含式（续）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967" y="1160060"/>
            <a:ext cx="8147714" cy="4545001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None/>
            </a:pPr>
            <a:r>
              <a:rPr lang="en-US" altLang="zh-CN" dirty="0"/>
              <a:t>4.</a:t>
            </a:r>
            <a:r>
              <a:rPr lang="en-US" altLang="zh-CN" dirty="0">
                <a:sym typeface="Symbol" pitchFamily="18" charset="2"/>
              </a:rPr>
              <a:t>(x)</a:t>
            </a:r>
            <a:r>
              <a:rPr lang="en-US" altLang="zh-CN" dirty="0"/>
              <a:t>A(x)∨</a:t>
            </a:r>
            <a:r>
              <a:rPr lang="en-US" altLang="zh-CN" dirty="0">
                <a:sym typeface="Symbol" pitchFamily="18" charset="2"/>
              </a:rPr>
              <a:t>(x)</a:t>
            </a:r>
            <a:r>
              <a:rPr lang="en-US" altLang="zh-CN" dirty="0"/>
              <a:t>B(x)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ym typeface="Symbol" pitchFamily="18" charset="2"/>
              </a:rPr>
              <a:t>(x)</a:t>
            </a:r>
            <a:r>
              <a:rPr lang="en-US" altLang="zh-CN" dirty="0"/>
              <a:t>(A(x)∨B(x))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/>
              <a:t>解释：个体域是</a:t>
            </a:r>
            <a:r>
              <a:rPr lang="en-US" altLang="zh-CN" dirty="0"/>
              <a:t>party</a:t>
            </a:r>
            <a:r>
              <a:rPr lang="zh-CN" altLang="en-US" dirty="0"/>
              <a:t>中的人。</a:t>
            </a:r>
            <a:endParaRPr kumimoji="1" lang="zh-CN" altLang="en-US" dirty="0"/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A(x)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唱歌，</a:t>
            </a:r>
            <a:r>
              <a:rPr lang="en-US" altLang="zh-CN" dirty="0"/>
              <a:t>B(x) 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跳舞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>
                <a:sym typeface="Symbol" pitchFamily="18" charset="2"/>
              </a:rPr>
              <a:t>(x)</a:t>
            </a:r>
            <a:r>
              <a:rPr lang="en-US" altLang="zh-CN" dirty="0"/>
              <a:t>A(x)∨</a:t>
            </a:r>
            <a:r>
              <a:rPr lang="en-US" altLang="zh-CN" dirty="0">
                <a:sym typeface="Symbol" pitchFamily="18" charset="2"/>
              </a:rPr>
              <a:t>(x)</a:t>
            </a:r>
            <a:r>
              <a:rPr lang="en-US" altLang="zh-CN" dirty="0"/>
              <a:t>B(x)</a:t>
            </a:r>
            <a:r>
              <a:rPr lang="zh-CN" altLang="en-US" dirty="0"/>
              <a:t>：</a:t>
            </a:r>
          </a:p>
          <a:p>
            <a:pPr lvl="2" eaLnBrk="1" hangingPunct="1">
              <a:spcBef>
                <a:spcPts val="600"/>
              </a:spcBef>
            </a:pPr>
            <a:r>
              <a:rPr lang="zh-CN" altLang="en-US" sz="2100" dirty="0">
                <a:solidFill>
                  <a:schemeClr val="accent6">
                    <a:lumMod val="75000"/>
                  </a:schemeClr>
                </a:solidFill>
              </a:rPr>
              <a:t>所有人都唱歌或者所有人都跳舞。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>
                <a:sym typeface="Symbol" pitchFamily="18" charset="2"/>
              </a:rPr>
              <a:t>(x)</a:t>
            </a:r>
            <a:r>
              <a:rPr lang="en-US" altLang="zh-CN" dirty="0"/>
              <a:t>(A(x)∨B(x))</a:t>
            </a:r>
            <a:r>
              <a:rPr lang="zh-CN" altLang="en-US" dirty="0"/>
              <a:t>：</a:t>
            </a:r>
          </a:p>
          <a:p>
            <a:pPr lvl="2" eaLnBrk="1" hangingPunct="1">
              <a:spcBef>
                <a:spcPts val="600"/>
              </a:spcBef>
              <a:spcAft>
                <a:spcPts val="1800"/>
              </a:spcAft>
            </a:pPr>
            <a:r>
              <a:rPr lang="zh-CN" altLang="en-US" sz="2100" dirty="0">
                <a:solidFill>
                  <a:schemeClr val="accent6">
                    <a:lumMod val="75000"/>
                  </a:schemeClr>
                </a:solidFill>
              </a:rPr>
              <a:t>所有人都唱歌或跳舞。</a:t>
            </a:r>
            <a:endParaRPr lang="en-US" altLang="zh-CN" sz="21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rgbClr val="99CCCC"/>
              </a:buClr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所以，</a:t>
            </a:r>
            <a:r>
              <a:rPr kumimoji="1"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x)</a:t>
            </a:r>
            <a:r>
              <a:rPr lang="en-US" altLang="zh-CN" dirty="0">
                <a:solidFill>
                  <a:srgbClr val="000000"/>
                </a:solidFill>
              </a:rPr>
              <a:t>A(x)∨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(x)</a:t>
            </a:r>
            <a:r>
              <a:rPr lang="en-US" altLang="zh-CN" dirty="0">
                <a:solidFill>
                  <a:srgbClr val="000000"/>
                </a:solidFill>
              </a:rPr>
              <a:t>B(x)</a:t>
            </a:r>
            <a:r>
              <a:rPr lang="zh-CN" altLang="en-US" dirty="0">
                <a:sym typeface="Symbol" pitchFamily="18" charset="2"/>
              </a:rPr>
              <a:t>与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(x)</a:t>
            </a:r>
            <a:r>
              <a:rPr lang="en-US" altLang="zh-CN" dirty="0">
                <a:solidFill>
                  <a:srgbClr val="000000"/>
                </a:solidFill>
              </a:rPr>
              <a:t>(A(x)∨B(x))</a:t>
            </a:r>
            <a:r>
              <a:rPr kumimoji="1" lang="zh-CN" altLang="en-US" dirty="0">
                <a:solidFill>
                  <a:srgbClr val="000000"/>
                </a:solidFill>
              </a:rPr>
              <a:t>不等价。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含有量词的永真公式表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4967" y="1160060"/>
            <a:ext cx="6011947" cy="5016903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100"/>
              </a:spcBef>
              <a:buNone/>
            </a:pPr>
            <a:r>
              <a:rPr lang="en-US" altLang="zh-CN" dirty="0">
                <a:sym typeface="Symbol" pitchFamily="18" charset="2"/>
              </a:rPr>
              <a:t>Q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    xP(x)P(y)</a:t>
            </a:r>
          </a:p>
          <a:p>
            <a:pPr>
              <a:lnSpc>
                <a:spcPct val="114000"/>
              </a:lnSpc>
              <a:spcBef>
                <a:spcPts val="100"/>
              </a:spcBef>
              <a:buNone/>
            </a:pPr>
            <a:r>
              <a:rPr lang="en-US" altLang="zh-CN" dirty="0">
                <a:sym typeface="Symbol" pitchFamily="18" charset="2"/>
              </a:rPr>
              <a:t>Q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    P(y)</a:t>
            </a:r>
            <a:r>
              <a:rPr lang="en-US" altLang="zh-CN" dirty="0" err="1">
                <a:sym typeface="Symbol" pitchFamily="18" charset="2"/>
              </a:rPr>
              <a:t>xP</a:t>
            </a:r>
            <a:r>
              <a:rPr lang="en-US" altLang="zh-CN" dirty="0">
                <a:sym typeface="Symbol" pitchFamily="18" charset="2"/>
              </a:rPr>
              <a:t>(x)</a:t>
            </a:r>
          </a:p>
          <a:p>
            <a:pPr>
              <a:lnSpc>
                <a:spcPct val="114000"/>
              </a:lnSpc>
              <a:spcBef>
                <a:spcPts val="100"/>
              </a:spcBef>
              <a:buNone/>
            </a:pPr>
            <a:r>
              <a:rPr lang="en-US" altLang="zh-CN" dirty="0">
                <a:sym typeface="Symbol" pitchFamily="18" charset="2"/>
              </a:rPr>
              <a:t>Q</a:t>
            </a:r>
            <a:r>
              <a:rPr lang="en-US" altLang="zh-CN" baseline="-25000" dirty="0">
                <a:sym typeface="Symbol" pitchFamily="18" charset="2"/>
              </a:rPr>
              <a:t>3</a:t>
            </a:r>
            <a:r>
              <a:rPr lang="en-US" altLang="zh-CN" dirty="0">
                <a:sym typeface="Symbol" pitchFamily="18" charset="2"/>
              </a:rPr>
              <a:t>    x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dirty="0">
                <a:sym typeface="Symbol" pitchFamily="18" charset="2"/>
              </a:rPr>
              <a:t>P(x)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 err="1">
                <a:sym typeface="Symbol" pitchFamily="18" charset="2"/>
              </a:rPr>
              <a:t>xP</a:t>
            </a:r>
            <a:r>
              <a:rPr lang="en-US" altLang="zh-CN" dirty="0">
                <a:sym typeface="Symbol" pitchFamily="18" charset="2"/>
              </a:rPr>
              <a:t>(x)</a:t>
            </a:r>
            <a:endParaRPr lang="en-US" altLang="zh-CN" dirty="0"/>
          </a:p>
          <a:p>
            <a:pPr>
              <a:lnSpc>
                <a:spcPct val="114000"/>
              </a:lnSpc>
              <a:spcBef>
                <a:spcPts val="100"/>
              </a:spcBef>
              <a:buNone/>
            </a:pPr>
            <a:r>
              <a:rPr lang="en-US" altLang="zh-CN" dirty="0">
                <a:sym typeface="Symbol" pitchFamily="18" charset="2"/>
              </a:rPr>
              <a:t>Q</a:t>
            </a:r>
            <a:r>
              <a:rPr lang="en-US" altLang="zh-CN" baseline="-25000" dirty="0">
                <a:sym typeface="Symbol" pitchFamily="18" charset="2"/>
              </a:rPr>
              <a:t>4 </a:t>
            </a:r>
            <a:r>
              <a:rPr lang="en-US" altLang="zh-CN" dirty="0">
                <a:sym typeface="Symbol" pitchFamily="18" charset="2"/>
              </a:rPr>
              <a:t>   x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dirty="0">
                <a:sym typeface="Symbol" pitchFamily="18" charset="2"/>
              </a:rPr>
              <a:t>P(x)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>
                <a:sym typeface="Symbol" pitchFamily="18" charset="2"/>
              </a:rPr>
              <a:t>xP</a:t>
            </a:r>
            <a:r>
              <a:rPr lang="en-US" altLang="zh-CN" dirty="0">
                <a:sym typeface="Symbol" pitchFamily="18" charset="2"/>
              </a:rPr>
              <a:t>(x)</a:t>
            </a:r>
          </a:p>
          <a:p>
            <a:pPr>
              <a:lnSpc>
                <a:spcPct val="114000"/>
              </a:lnSpc>
              <a:spcBef>
                <a:spcPts val="100"/>
              </a:spcBef>
              <a:buNone/>
            </a:pPr>
            <a:r>
              <a:rPr lang="en-US" altLang="zh-CN" dirty="0">
                <a:sym typeface="Symbol" pitchFamily="18" charset="2"/>
              </a:rPr>
              <a:t>Q</a:t>
            </a:r>
            <a:r>
              <a:rPr lang="en-US" altLang="zh-CN" baseline="-25000" dirty="0">
                <a:sym typeface="Symbol" pitchFamily="18" charset="2"/>
              </a:rPr>
              <a:t>14</a:t>
            </a:r>
            <a:r>
              <a:rPr lang="en-US" altLang="zh-CN" dirty="0">
                <a:sym typeface="Symbol" pitchFamily="18" charset="2"/>
              </a:rPr>
              <a:t>   xA(x)Bx(A(x)B)</a:t>
            </a:r>
          </a:p>
          <a:p>
            <a:pPr>
              <a:lnSpc>
                <a:spcPct val="114000"/>
              </a:lnSpc>
              <a:spcBef>
                <a:spcPts val="100"/>
              </a:spcBef>
              <a:buNone/>
            </a:pPr>
            <a:r>
              <a:rPr lang="en-US" altLang="zh-CN" dirty="0">
                <a:sym typeface="Symbol" pitchFamily="18" charset="2"/>
              </a:rPr>
              <a:t>Q</a:t>
            </a:r>
            <a:r>
              <a:rPr lang="en-US" altLang="zh-CN" baseline="-25000" dirty="0">
                <a:sym typeface="Symbol" pitchFamily="18" charset="2"/>
              </a:rPr>
              <a:t>15</a:t>
            </a:r>
            <a:r>
              <a:rPr lang="en-US" altLang="zh-CN" dirty="0">
                <a:sym typeface="Symbol" pitchFamily="18" charset="2"/>
              </a:rPr>
              <a:t>   xA(x)Bx(A(x)B)</a:t>
            </a:r>
          </a:p>
          <a:p>
            <a:pPr>
              <a:lnSpc>
                <a:spcPct val="114000"/>
              </a:lnSpc>
              <a:spcBef>
                <a:spcPts val="100"/>
              </a:spcBef>
              <a:buNone/>
            </a:pPr>
            <a:r>
              <a:rPr lang="en-US" altLang="zh-CN" dirty="0"/>
              <a:t>Q</a:t>
            </a:r>
            <a:r>
              <a:rPr lang="en-US" altLang="zh-CN" baseline="-25000" dirty="0">
                <a:sym typeface="Symbol" pitchFamily="18" charset="2"/>
              </a:rPr>
              <a:t>16</a:t>
            </a:r>
            <a:r>
              <a:rPr lang="en-US" altLang="zh-CN" dirty="0"/>
              <a:t>   A</a:t>
            </a:r>
            <a:r>
              <a:rPr lang="en-US" altLang="zh-CN" dirty="0">
                <a:sym typeface="Symbol" pitchFamily="18" charset="2"/>
              </a:rPr>
              <a:t></a:t>
            </a:r>
            <a:r>
              <a:rPr lang="en-US" altLang="zh-CN" dirty="0" err="1">
                <a:sym typeface="Symbol" pitchFamily="18" charset="2"/>
              </a:rPr>
              <a:t>xB</a:t>
            </a:r>
            <a:r>
              <a:rPr lang="en-US" altLang="zh-CN" dirty="0">
                <a:sym typeface="Symbol" pitchFamily="18" charset="2"/>
              </a:rPr>
              <a:t>(x)x(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B(x))</a:t>
            </a:r>
          </a:p>
          <a:p>
            <a:pPr>
              <a:lnSpc>
                <a:spcPct val="114000"/>
              </a:lnSpc>
              <a:spcBef>
                <a:spcPts val="100"/>
              </a:spcBef>
              <a:buNone/>
            </a:pPr>
            <a:r>
              <a:rPr lang="en-US" altLang="zh-CN" dirty="0"/>
              <a:t>Q</a:t>
            </a:r>
            <a:r>
              <a:rPr lang="en-US" altLang="zh-CN" baseline="-25000" dirty="0">
                <a:sym typeface="Symbol" pitchFamily="18" charset="2"/>
              </a:rPr>
              <a:t>17</a:t>
            </a:r>
            <a:r>
              <a:rPr lang="en-US" altLang="zh-CN" dirty="0"/>
              <a:t>   A</a:t>
            </a:r>
            <a:r>
              <a:rPr lang="en-US" altLang="zh-CN" dirty="0">
                <a:sym typeface="Symbol" pitchFamily="18" charset="2"/>
              </a:rPr>
              <a:t></a:t>
            </a:r>
            <a:r>
              <a:rPr lang="en-US" altLang="zh-CN" dirty="0" err="1">
                <a:sym typeface="Symbol" pitchFamily="18" charset="2"/>
              </a:rPr>
              <a:t>xB</a:t>
            </a:r>
            <a:r>
              <a:rPr lang="en-US" altLang="zh-CN" dirty="0">
                <a:sym typeface="Symbol" pitchFamily="18" charset="2"/>
              </a:rPr>
              <a:t>(x)x(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B(x))</a:t>
            </a:r>
          </a:p>
          <a:p>
            <a:pPr>
              <a:lnSpc>
                <a:spcPct val="114000"/>
              </a:lnSpc>
              <a:spcBef>
                <a:spcPts val="100"/>
              </a:spcBef>
              <a:buNone/>
            </a:pPr>
            <a:r>
              <a:rPr lang="en-US" altLang="zh-CN" dirty="0"/>
              <a:t>Q</a:t>
            </a:r>
            <a:r>
              <a:rPr lang="en-US" altLang="zh-CN" baseline="-25000" dirty="0">
                <a:sym typeface="Symbol" pitchFamily="18" charset="2"/>
              </a:rPr>
              <a:t>18</a:t>
            </a:r>
            <a:r>
              <a:rPr lang="en-US" altLang="zh-CN" dirty="0"/>
              <a:t>   </a:t>
            </a:r>
            <a:r>
              <a:rPr lang="en-US" altLang="zh-CN" dirty="0">
                <a:sym typeface="Symbol" pitchFamily="18" charset="2"/>
              </a:rPr>
              <a:t>x(</a:t>
            </a:r>
            <a:r>
              <a:rPr lang="en-US" altLang="zh-CN" dirty="0"/>
              <a:t>A(x)</a:t>
            </a:r>
            <a:r>
              <a:rPr lang="en-US" altLang="zh-CN" dirty="0">
                <a:sym typeface="Symbol" pitchFamily="18" charset="2"/>
              </a:rPr>
              <a:t>B(x))</a:t>
            </a:r>
            <a:r>
              <a:rPr lang="en-US" altLang="zh-CN" dirty="0" err="1">
                <a:sym typeface="Symbol" pitchFamily="18" charset="2"/>
              </a:rPr>
              <a:t>x</a:t>
            </a:r>
            <a:r>
              <a:rPr lang="en-US" altLang="zh-CN" dirty="0" err="1"/>
              <a:t>A</a:t>
            </a:r>
            <a:r>
              <a:rPr lang="en-US" altLang="zh-CN" dirty="0"/>
              <a:t>(x)</a:t>
            </a:r>
            <a:r>
              <a:rPr lang="en-US" altLang="zh-CN" dirty="0">
                <a:sym typeface="Symbol" pitchFamily="18" charset="2"/>
              </a:rPr>
              <a:t></a:t>
            </a:r>
            <a:r>
              <a:rPr lang="en-US" altLang="zh-CN" dirty="0" err="1">
                <a:sym typeface="Symbol" pitchFamily="18" charset="2"/>
              </a:rPr>
              <a:t>xB</a:t>
            </a:r>
            <a:r>
              <a:rPr lang="en-US" altLang="zh-CN" dirty="0">
                <a:sym typeface="Symbol" pitchFamily="18" charset="2"/>
              </a:rPr>
              <a:t>(x)</a:t>
            </a:r>
          </a:p>
          <a:p>
            <a:pPr>
              <a:lnSpc>
                <a:spcPct val="114000"/>
              </a:lnSpc>
              <a:spcBef>
                <a:spcPts val="100"/>
              </a:spcBef>
              <a:buNone/>
            </a:pPr>
            <a:r>
              <a:rPr lang="en-US" altLang="zh-CN" dirty="0">
                <a:sym typeface="Symbol" pitchFamily="18" charset="2"/>
              </a:rPr>
              <a:t>Q</a:t>
            </a:r>
            <a:r>
              <a:rPr lang="en-US" altLang="zh-CN" baseline="-25000" dirty="0">
                <a:sym typeface="Symbol" pitchFamily="18" charset="2"/>
              </a:rPr>
              <a:t>19</a:t>
            </a:r>
            <a:r>
              <a:rPr lang="en-US" altLang="zh-CN" dirty="0">
                <a:sym typeface="Symbol" pitchFamily="18" charset="2"/>
              </a:rPr>
              <a:t>   </a:t>
            </a:r>
            <a:r>
              <a:rPr lang="en-US" altLang="zh-CN" dirty="0" err="1">
                <a:sym typeface="Symbol" pitchFamily="18" charset="2"/>
              </a:rPr>
              <a:t>x</a:t>
            </a:r>
            <a:r>
              <a:rPr lang="en-US" altLang="zh-CN" dirty="0" err="1"/>
              <a:t>A</a:t>
            </a:r>
            <a:r>
              <a:rPr lang="en-US" altLang="zh-CN" dirty="0"/>
              <a:t>(x)</a:t>
            </a:r>
            <a:r>
              <a:rPr lang="en-US" altLang="zh-CN" dirty="0">
                <a:sym typeface="Symbol" pitchFamily="18" charset="2"/>
              </a:rPr>
              <a:t></a:t>
            </a:r>
            <a:r>
              <a:rPr lang="en-US" altLang="zh-CN" dirty="0" err="1">
                <a:sym typeface="Symbol" pitchFamily="18" charset="2"/>
              </a:rPr>
              <a:t>xB</a:t>
            </a:r>
            <a:r>
              <a:rPr lang="en-US" altLang="zh-CN" dirty="0">
                <a:sym typeface="Symbol" pitchFamily="18" charset="2"/>
              </a:rPr>
              <a:t>(x)x(</a:t>
            </a:r>
            <a:r>
              <a:rPr lang="en-US" altLang="zh-CN" dirty="0"/>
              <a:t>A(x)</a:t>
            </a:r>
            <a:r>
              <a:rPr lang="en-US" altLang="zh-CN" dirty="0">
                <a:sym typeface="Symbol" pitchFamily="18" charset="2"/>
              </a:rPr>
              <a:t>B(x))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588224" y="1582057"/>
            <a:ext cx="1844576" cy="1595733"/>
            <a:chOff x="30163" y="2300288"/>
            <a:chExt cx="1353142" cy="1332966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8"/>
            <p:cNvSpPr/>
            <p:nvPr/>
          </p:nvSpPr>
          <p:spPr>
            <a:xfrm>
              <a:off x="55950" y="3255882"/>
              <a:ext cx="1327355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45-46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</a:t>
            </a:r>
            <a:r>
              <a:rPr lang="zh-CN" altLang="en-US" dirty="0"/>
              <a:t>、谓词和量词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1.7.3</a:t>
            </a:r>
            <a:r>
              <a:rPr lang="zh-CN" altLang="en-US" dirty="0"/>
              <a:t>、几条规则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967" y="1160060"/>
            <a:ext cx="8147714" cy="2736079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CN" altLang="en-US" u="sng" dirty="0">
                <a:solidFill>
                  <a:srgbClr val="0000FF"/>
                </a:solidFill>
              </a:rPr>
              <a:t>约束变元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换名规则（或改名规则）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>
                <a:solidFill>
                  <a:srgbClr val="C00000"/>
                </a:solidFill>
              </a:rPr>
              <a:t>例如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200" dirty="0">
                <a:sym typeface="Symbol" pitchFamily="18" charset="2"/>
              </a:rPr>
              <a:t>(x)</a:t>
            </a:r>
            <a:r>
              <a:rPr lang="en-US" altLang="zh-CN" sz="2200" dirty="0"/>
              <a:t>(P(</a:t>
            </a:r>
            <a:r>
              <a:rPr lang="en-US" altLang="zh-CN" sz="2200" dirty="0">
                <a:solidFill>
                  <a:srgbClr val="660066"/>
                </a:solidFill>
              </a:rPr>
              <a:t>x</a:t>
            </a:r>
            <a:r>
              <a:rPr lang="en-US" altLang="zh-CN" sz="2200" dirty="0"/>
              <a:t>)</a:t>
            </a:r>
            <a:r>
              <a:rPr lang="en-US" altLang="zh-CN" sz="2200" dirty="0">
                <a:latin typeface="Comic Sans MS" pitchFamily="66" charset="0"/>
              </a:rPr>
              <a:t>→</a:t>
            </a:r>
            <a:r>
              <a:rPr lang="en-US" altLang="zh-CN" sz="2200" dirty="0"/>
              <a:t>Q(</a:t>
            </a:r>
            <a:r>
              <a:rPr lang="en-US" altLang="zh-CN" sz="2200" dirty="0" err="1">
                <a:solidFill>
                  <a:srgbClr val="660066"/>
                </a:solidFill>
              </a:rPr>
              <a:t>x</a:t>
            </a:r>
            <a:r>
              <a:rPr lang="en-US" altLang="zh-CN" sz="2200" dirty="0" err="1"/>
              <a:t>,y</a:t>
            </a:r>
            <a:r>
              <a:rPr lang="en-US" altLang="zh-CN" sz="2200" dirty="0"/>
              <a:t>))∨(R(</a:t>
            </a:r>
            <a:r>
              <a:rPr lang="en-US" altLang="zh-CN" sz="2200" dirty="0">
                <a:solidFill>
                  <a:srgbClr val="FF0000"/>
                </a:solidFill>
              </a:rPr>
              <a:t>x</a:t>
            </a:r>
            <a:r>
              <a:rPr lang="en-US" altLang="zh-CN" sz="2200" dirty="0"/>
              <a:t>)∧A(</a:t>
            </a:r>
            <a:r>
              <a:rPr lang="en-US" altLang="zh-CN" sz="2200" dirty="0">
                <a:solidFill>
                  <a:srgbClr val="FF0000"/>
                </a:solidFill>
              </a:rPr>
              <a:t>x</a:t>
            </a:r>
            <a:r>
              <a:rPr lang="en-US" altLang="zh-CN" sz="2200" dirty="0"/>
              <a:t>))</a:t>
            </a:r>
          </a:p>
          <a:p>
            <a:pPr lvl="1">
              <a:spcBef>
                <a:spcPts val="60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x</a:t>
            </a:r>
            <a:r>
              <a:rPr lang="zh-CN" altLang="en-US" sz="2200" dirty="0">
                <a:solidFill>
                  <a:srgbClr val="0000FF"/>
                </a:solidFill>
              </a:rPr>
              <a:t>以两种形式出现，可</a:t>
            </a:r>
            <a:r>
              <a:rPr lang="zh-CN" altLang="en-US" sz="2200" dirty="0"/>
              <a:t>对</a:t>
            </a:r>
            <a:r>
              <a:rPr lang="zh-CN" altLang="en-US" sz="2200" dirty="0">
                <a:solidFill>
                  <a:srgbClr val="C00000"/>
                </a:solidFill>
              </a:rPr>
              <a:t>约束变元</a:t>
            </a:r>
            <a:r>
              <a:rPr lang="en-US" altLang="zh-CN" sz="2200" dirty="0">
                <a:solidFill>
                  <a:srgbClr val="C00000"/>
                </a:solidFill>
              </a:rPr>
              <a:t>x</a:t>
            </a:r>
            <a:r>
              <a:rPr lang="zh-CN" altLang="zh-CN" sz="2200" dirty="0"/>
              <a:t>改名</a:t>
            </a:r>
            <a:r>
              <a:rPr lang="zh-CN" altLang="en-US" sz="2200" dirty="0"/>
              <a:t>，将</a:t>
            </a:r>
            <a:r>
              <a:rPr lang="en-US" altLang="zh-CN" sz="2200" dirty="0"/>
              <a:t>x</a:t>
            </a:r>
            <a:r>
              <a:rPr lang="zh-CN" altLang="en-US" sz="2200" dirty="0"/>
              <a:t>改为</a:t>
            </a:r>
            <a:r>
              <a:rPr lang="en-US" altLang="zh-CN" sz="2200" dirty="0">
                <a:solidFill>
                  <a:srgbClr val="C00000"/>
                </a:solidFill>
              </a:rPr>
              <a:t>z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2">
              <a:spcBef>
                <a:spcPts val="600"/>
              </a:spcBef>
            </a:pPr>
            <a:r>
              <a:rPr lang="en-US" altLang="zh-CN" dirty="0">
                <a:sym typeface="Symbol" pitchFamily="18" charset="2"/>
              </a:rPr>
              <a:t>(</a:t>
            </a:r>
            <a:r>
              <a:rPr lang="en-US" altLang="zh-CN" dirty="0">
                <a:solidFill>
                  <a:srgbClr val="0000FF"/>
                </a:solidFill>
              </a:rPr>
              <a:t>z</a:t>
            </a:r>
            <a:r>
              <a:rPr lang="en-US" altLang="zh-CN" dirty="0"/>
              <a:t>)(P(</a:t>
            </a:r>
            <a:r>
              <a:rPr lang="en-US" altLang="zh-CN" dirty="0">
                <a:solidFill>
                  <a:srgbClr val="0000FF"/>
                </a:solidFill>
              </a:rPr>
              <a:t>z</a:t>
            </a:r>
            <a:r>
              <a:rPr lang="en-US" altLang="zh-CN"/>
              <a:t>)</a:t>
            </a:r>
            <a:r>
              <a:rPr lang="en-US" altLang="zh-CN">
                <a:latin typeface="Comic Sans MS" pitchFamily="66" charset="0"/>
              </a:rPr>
              <a:t>→</a:t>
            </a:r>
            <a:r>
              <a:rPr lang="en-US" altLang="zh-CN"/>
              <a:t>Q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z</a:t>
            </a:r>
            <a:r>
              <a:rPr lang="en-US" altLang="zh-CN" dirty="0" err="1"/>
              <a:t>,y</a:t>
            </a:r>
            <a:r>
              <a:rPr lang="en-US" altLang="zh-CN" dirty="0"/>
              <a:t>))∨(R(x)∧A(x</a:t>
            </a:r>
            <a:r>
              <a:rPr lang="en-US" altLang="zh-CN"/>
              <a:t>))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9482F42-4128-4AE7-B891-B45E2A4B62D1}"/>
              </a:ext>
            </a:extLst>
          </p:cNvPr>
          <p:cNvSpPr txBox="1">
            <a:spLocks/>
          </p:cNvSpPr>
          <p:nvPr/>
        </p:nvSpPr>
        <p:spPr bwMode="auto">
          <a:xfrm>
            <a:off x="504967" y="3838905"/>
            <a:ext cx="8147714" cy="251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400" kern="12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536575" indent="-228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1E1CE3"/>
              </a:buClr>
              <a:buSzPct val="65000"/>
              <a:buFont typeface="Wingdings" pitchFamily="2" charset="2"/>
              <a:buChar char="Ø"/>
              <a:defRPr sz="2200" kern="12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828000" indent="-228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1E1CE3"/>
              </a:buClr>
              <a:buSzPct val="60000"/>
              <a:buFont typeface="Wingdings" pitchFamily="2" charset="2"/>
              <a:buChar char="l"/>
              <a:defRPr sz="2200" kern="12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600"/>
              </a:spcBef>
              <a:buSzPct val="100000"/>
              <a:buFont typeface="+mj-lt"/>
              <a:buAutoNum type="arabicPeriod" startAt="2"/>
            </a:pPr>
            <a:r>
              <a:rPr lang="zh-CN" altLang="en-US">
                <a:solidFill>
                  <a:srgbClr val="0000FF"/>
                </a:solidFill>
              </a:rPr>
              <a:t>对自由变元的</a:t>
            </a:r>
            <a:r>
              <a:rPr lang="zh-CN" altLang="en-US">
                <a:solidFill>
                  <a:srgbClr val="C00000"/>
                </a:solidFill>
              </a:rPr>
              <a:t>代入规则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endParaRPr lang="en-US" altLang="zh-CN">
              <a:solidFill>
                <a:srgbClr val="0000FF"/>
              </a:solidFill>
            </a:endParaRPr>
          </a:p>
          <a:p>
            <a:pPr defTabSz="914400">
              <a:spcBef>
                <a:spcPts val="600"/>
              </a:spcBef>
            </a:pPr>
            <a:r>
              <a:rPr lang="zh-CN" altLang="en-US"/>
              <a:t>上例</a:t>
            </a:r>
            <a:endParaRPr lang="en-US" altLang="zh-CN"/>
          </a:p>
          <a:p>
            <a:pPr lvl="1" defTabSz="914400">
              <a:spcBef>
                <a:spcPts val="600"/>
              </a:spcBef>
            </a:pPr>
            <a:r>
              <a:rPr lang="en-US" altLang="zh-CN">
                <a:sym typeface="Symbol" pitchFamily="18" charset="2"/>
              </a:rPr>
              <a:t>(x)</a:t>
            </a:r>
            <a:r>
              <a:rPr lang="en-US" altLang="zh-CN"/>
              <a:t>(P(</a:t>
            </a:r>
            <a:r>
              <a:rPr lang="en-US" altLang="zh-CN">
                <a:solidFill>
                  <a:srgbClr val="660066"/>
                </a:solidFill>
              </a:rPr>
              <a:t>x</a:t>
            </a:r>
            <a:r>
              <a:rPr lang="en-US" altLang="zh-CN"/>
              <a:t>)</a:t>
            </a:r>
            <a:r>
              <a:rPr lang="en-US" altLang="zh-CN">
                <a:latin typeface="Comic Sans MS" pitchFamily="66" charset="0"/>
              </a:rPr>
              <a:t>→</a:t>
            </a:r>
            <a:r>
              <a:rPr lang="en-US" altLang="zh-CN"/>
              <a:t>Q(</a:t>
            </a:r>
            <a:r>
              <a:rPr lang="en-US" altLang="zh-CN">
                <a:solidFill>
                  <a:srgbClr val="660066"/>
                </a:solidFill>
              </a:rPr>
              <a:t>x</a:t>
            </a:r>
            <a:r>
              <a:rPr lang="en-US" altLang="zh-CN"/>
              <a:t>,y))∨(R(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en-US" altLang="zh-CN"/>
              <a:t>)∧A(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en-US" altLang="zh-CN"/>
              <a:t>))</a:t>
            </a:r>
            <a:r>
              <a:rPr lang="zh-CN" altLang="en-US"/>
              <a:t>对自由变元</a:t>
            </a:r>
            <a:r>
              <a:rPr lang="en-US" altLang="zh-CN"/>
              <a:t>x</a:t>
            </a:r>
            <a:r>
              <a:rPr lang="zh-CN" altLang="en-US"/>
              <a:t>作代入，改成</a:t>
            </a:r>
            <a:endParaRPr lang="en-US" altLang="zh-CN"/>
          </a:p>
          <a:p>
            <a:pPr lvl="2" defTabSz="914400">
              <a:spcBef>
                <a:spcPts val="600"/>
              </a:spcBef>
            </a:pPr>
            <a:r>
              <a:rPr lang="en-US" altLang="zh-CN">
                <a:sym typeface="Symbol" pitchFamily="18" charset="2"/>
              </a:rPr>
              <a:t>(x)</a:t>
            </a:r>
            <a:r>
              <a:rPr lang="en-US" altLang="zh-CN"/>
              <a:t>(P(x)</a:t>
            </a:r>
            <a:r>
              <a:rPr lang="en-US" altLang="zh-CN">
                <a:latin typeface="Comic Sans MS" pitchFamily="66" charset="0"/>
              </a:rPr>
              <a:t>→</a:t>
            </a:r>
            <a:r>
              <a:rPr lang="en-US" altLang="zh-CN"/>
              <a:t>Q(x,y))∨(R(</a:t>
            </a:r>
            <a:r>
              <a:rPr lang="en-US" altLang="zh-CN">
                <a:solidFill>
                  <a:srgbClr val="FF0000"/>
                </a:solidFill>
              </a:rPr>
              <a:t>z</a:t>
            </a:r>
            <a:r>
              <a:rPr lang="en-US" altLang="zh-CN"/>
              <a:t>)∧A(</a:t>
            </a:r>
            <a:r>
              <a:rPr lang="en-US" altLang="zh-CN">
                <a:solidFill>
                  <a:srgbClr val="FF0000"/>
                </a:solidFill>
              </a:rPr>
              <a:t>z</a:t>
            </a:r>
            <a:r>
              <a:rPr lang="en-US" altLang="zh-CN"/>
              <a:t>))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/>
              <a:t>证明</a:t>
            </a:r>
            <a:r>
              <a:rPr lang="en-US" altLang="zh-CN" sz="2200" dirty="0">
                <a:sym typeface="Symbol" pitchFamily="18" charset="2"/>
              </a:rPr>
              <a:t>x(P(x)Q(x))</a:t>
            </a:r>
            <a:r>
              <a:rPr lang="en-US" altLang="zh-CN" sz="2200" dirty="0" err="1">
                <a:sym typeface="Symbol" pitchFamily="18" charset="2"/>
              </a:rPr>
              <a:t>xP</a:t>
            </a:r>
            <a:r>
              <a:rPr lang="en-US" altLang="zh-CN" sz="2200" dirty="0">
                <a:sym typeface="Symbol" pitchFamily="18" charset="2"/>
              </a:rPr>
              <a:t>(x)</a:t>
            </a:r>
            <a:r>
              <a:rPr lang="en-US" altLang="zh-CN" sz="2200" dirty="0" err="1">
                <a:sym typeface="Symbol" pitchFamily="18" charset="2"/>
              </a:rPr>
              <a:t>xQ</a:t>
            </a:r>
            <a:r>
              <a:rPr lang="en-US" altLang="zh-CN" sz="2200" dirty="0">
                <a:sym typeface="Symbol" pitchFamily="18" charset="2"/>
              </a:rPr>
              <a:t>(x)</a:t>
            </a:r>
          </a:p>
          <a:p>
            <a:r>
              <a:rPr lang="zh-CN" altLang="en-US" sz="2200" dirty="0">
                <a:solidFill>
                  <a:srgbClr val="FF0000"/>
                </a:solidFill>
                <a:sym typeface="Symbol" pitchFamily="18" charset="2"/>
              </a:rPr>
              <a:t>证：</a:t>
            </a:r>
            <a:r>
              <a:rPr lang="en-US" altLang="zh-CN" sz="2200" dirty="0">
                <a:sym typeface="Symbol" pitchFamily="18" charset="2"/>
              </a:rPr>
              <a:t>x(P(x)Q(x))x(</a:t>
            </a:r>
            <a:r>
              <a:rPr lang="zh-CN" altLang="en-US" sz="2200" dirty="0">
                <a:sym typeface="Symbol" pitchFamily="18" charset="2"/>
              </a:rPr>
              <a:t></a:t>
            </a:r>
            <a:r>
              <a:rPr lang="en-US" altLang="zh-CN" sz="2200" dirty="0">
                <a:sym typeface="Symbol" pitchFamily="18" charset="2"/>
              </a:rPr>
              <a:t>P(x)</a:t>
            </a:r>
            <a:r>
              <a:rPr lang="el-GR" altLang="zh-CN" sz="2200" dirty="0"/>
              <a:t>∨</a:t>
            </a:r>
            <a:r>
              <a:rPr lang="en-US" altLang="zh-CN" sz="2200" dirty="0">
                <a:sym typeface="Symbol" pitchFamily="18" charset="2"/>
              </a:rPr>
              <a:t>Q(x))</a:t>
            </a:r>
          </a:p>
          <a:p>
            <a:pPr marL="3030538">
              <a:buNone/>
              <a:tabLst>
                <a:tab pos="3048000" algn="l"/>
              </a:tabLst>
            </a:pPr>
            <a:r>
              <a:rPr lang="en-US" altLang="zh-CN" sz="2200" dirty="0">
                <a:sym typeface="Symbol" pitchFamily="18" charset="2"/>
              </a:rPr>
              <a:t>x</a:t>
            </a:r>
            <a:r>
              <a:rPr lang="zh-CN" altLang="en-US" sz="2200" dirty="0">
                <a:sym typeface="Symbol" pitchFamily="18" charset="2"/>
              </a:rPr>
              <a:t></a:t>
            </a:r>
            <a:r>
              <a:rPr lang="en-US" altLang="zh-CN" sz="2200" dirty="0">
                <a:sym typeface="Symbol" pitchFamily="18" charset="2"/>
              </a:rPr>
              <a:t>P(x)</a:t>
            </a:r>
            <a:r>
              <a:rPr lang="el-GR" altLang="zh-CN" sz="2200" dirty="0"/>
              <a:t>∨</a:t>
            </a:r>
            <a:r>
              <a:rPr lang="en-US" altLang="zh-CN" sz="2200" dirty="0">
                <a:sym typeface="Symbol" pitchFamily="18" charset="2"/>
              </a:rPr>
              <a:t></a:t>
            </a:r>
            <a:r>
              <a:rPr lang="en-US" altLang="zh-CN" sz="2200" dirty="0" err="1">
                <a:sym typeface="Symbol" pitchFamily="18" charset="2"/>
              </a:rPr>
              <a:t>xQ</a:t>
            </a:r>
            <a:r>
              <a:rPr lang="en-US" altLang="zh-CN" sz="2200" dirty="0">
                <a:sym typeface="Symbol" pitchFamily="18" charset="2"/>
              </a:rPr>
              <a:t>(x)</a:t>
            </a:r>
          </a:p>
          <a:p>
            <a:pPr marL="3030538">
              <a:buNone/>
              <a:tabLst>
                <a:tab pos="3048000" algn="l"/>
              </a:tabLst>
            </a:pPr>
            <a:r>
              <a:rPr lang="en-US" altLang="zh-CN" sz="2200" dirty="0">
                <a:sym typeface="Symbol" pitchFamily="18" charset="2"/>
              </a:rPr>
              <a:t></a:t>
            </a:r>
            <a:r>
              <a:rPr lang="zh-CN" altLang="en-US" sz="2200" dirty="0">
                <a:sym typeface="Symbol" pitchFamily="18" charset="2"/>
              </a:rPr>
              <a:t></a:t>
            </a:r>
            <a:r>
              <a:rPr lang="en-US" altLang="zh-CN" sz="2200" dirty="0">
                <a:sym typeface="Symbol" pitchFamily="18" charset="2"/>
              </a:rPr>
              <a:t></a:t>
            </a:r>
            <a:r>
              <a:rPr lang="en-US" altLang="zh-CN" sz="2200" dirty="0" err="1">
                <a:sym typeface="Symbol" pitchFamily="18" charset="2"/>
              </a:rPr>
              <a:t>xP</a:t>
            </a:r>
            <a:r>
              <a:rPr lang="en-US" altLang="zh-CN" sz="2200" dirty="0">
                <a:sym typeface="Symbol" pitchFamily="18" charset="2"/>
              </a:rPr>
              <a:t>(x)</a:t>
            </a:r>
            <a:r>
              <a:rPr lang="el-GR" altLang="zh-CN" sz="2200" dirty="0"/>
              <a:t>∨</a:t>
            </a:r>
            <a:r>
              <a:rPr lang="en-US" altLang="zh-CN" sz="2200" dirty="0">
                <a:sym typeface="Symbol" pitchFamily="18" charset="2"/>
              </a:rPr>
              <a:t></a:t>
            </a:r>
            <a:r>
              <a:rPr lang="en-US" altLang="zh-CN" sz="2200" dirty="0" err="1">
                <a:sym typeface="Symbol" pitchFamily="18" charset="2"/>
              </a:rPr>
              <a:t>xQ</a:t>
            </a:r>
            <a:r>
              <a:rPr lang="en-US" altLang="zh-CN" sz="2200" dirty="0">
                <a:sym typeface="Symbol" pitchFamily="18" charset="2"/>
              </a:rPr>
              <a:t>(x)</a:t>
            </a:r>
          </a:p>
          <a:p>
            <a:pPr marL="3030538">
              <a:spcAft>
                <a:spcPts val="1800"/>
              </a:spcAft>
              <a:buNone/>
              <a:tabLst>
                <a:tab pos="3048000" algn="l"/>
              </a:tabLst>
            </a:pPr>
            <a:r>
              <a:rPr lang="en-US" altLang="zh-CN" sz="2200" dirty="0">
                <a:sym typeface="Symbol" pitchFamily="18" charset="2"/>
              </a:rPr>
              <a:t></a:t>
            </a:r>
            <a:r>
              <a:rPr lang="en-US" altLang="zh-CN" sz="2200" dirty="0" err="1">
                <a:sym typeface="Symbol" pitchFamily="18" charset="2"/>
              </a:rPr>
              <a:t>xP</a:t>
            </a:r>
            <a:r>
              <a:rPr lang="en-US" altLang="zh-CN" sz="2200" dirty="0">
                <a:sym typeface="Symbol" pitchFamily="18" charset="2"/>
              </a:rPr>
              <a:t>(x)</a:t>
            </a:r>
            <a:r>
              <a:rPr lang="en-US" altLang="zh-CN" sz="2200" dirty="0" err="1">
                <a:sym typeface="Symbol" pitchFamily="18" charset="2"/>
              </a:rPr>
              <a:t>xQ</a:t>
            </a:r>
            <a:r>
              <a:rPr lang="en-US" altLang="zh-CN" sz="2200" dirty="0">
                <a:sym typeface="Symbol" pitchFamily="18" charset="2"/>
              </a:rPr>
              <a:t>(x)</a:t>
            </a:r>
          </a:p>
          <a:p>
            <a:r>
              <a:rPr lang="zh-CN" altLang="en-US" sz="2200" dirty="0"/>
              <a:t>证明</a:t>
            </a:r>
            <a:r>
              <a:rPr lang="en-US" altLang="zh-CN" sz="2200" dirty="0">
                <a:sym typeface="Symbol" pitchFamily="18" charset="2"/>
              </a:rPr>
              <a:t>x(P(x)Q(x))x(R(x)</a:t>
            </a:r>
            <a:r>
              <a:rPr lang="zh-CN" altLang="en-US" sz="2200" dirty="0">
                <a:sym typeface="Symbol" pitchFamily="18" charset="2"/>
              </a:rPr>
              <a:t></a:t>
            </a:r>
            <a:r>
              <a:rPr lang="en-US" altLang="zh-CN" sz="2200" dirty="0">
                <a:sym typeface="Symbol" pitchFamily="18" charset="2"/>
              </a:rPr>
              <a:t>Q(x))(R(x)</a:t>
            </a:r>
            <a:r>
              <a:rPr lang="zh-CN" altLang="en-US" sz="2200" dirty="0">
                <a:sym typeface="Symbol" pitchFamily="18" charset="2"/>
              </a:rPr>
              <a:t></a:t>
            </a:r>
            <a:r>
              <a:rPr lang="en-US" altLang="zh-CN" sz="2200" dirty="0">
                <a:sym typeface="Symbol" pitchFamily="18" charset="2"/>
              </a:rPr>
              <a:t>P(x))</a:t>
            </a:r>
          </a:p>
          <a:p>
            <a:r>
              <a:rPr lang="zh-CN" altLang="en-US" sz="2200" dirty="0">
                <a:solidFill>
                  <a:srgbClr val="FF0000"/>
                </a:solidFill>
                <a:sym typeface="Symbol" pitchFamily="18" charset="2"/>
              </a:rPr>
              <a:t>证：</a:t>
            </a:r>
            <a:r>
              <a:rPr lang="en-US" altLang="zh-CN" sz="2200" dirty="0">
                <a:sym typeface="Symbol" pitchFamily="18" charset="2"/>
              </a:rPr>
              <a:t>x(P(x)Q(x))</a:t>
            </a:r>
            <a:r>
              <a:rPr lang="el-GR" altLang="zh-CN" sz="2200" dirty="0"/>
              <a:t>∧</a:t>
            </a:r>
            <a:r>
              <a:rPr lang="en-US" altLang="zh-CN" sz="2200" dirty="0">
                <a:sym typeface="Symbol" pitchFamily="18" charset="2"/>
              </a:rPr>
              <a:t>x(R(x)</a:t>
            </a:r>
            <a:r>
              <a:rPr lang="zh-CN" altLang="en-US" sz="2200" dirty="0">
                <a:sym typeface="Symbol" pitchFamily="18" charset="2"/>
              </a:rPr>
              <a:t></a:t>
            </a:r>
            <a:r>
              <a:rPr lang="en-US" altLang="zh-CN" sz="2200" dirty="0">
                <a:sym typeface="Symbol" pitchFamily="18" charset="2"/>
              </a:rPr>
              <a:t>Q(x))</a:t>
            </a:r>
          </a:p>
          <a:p>
            <a:pPr marL="984250">
              <a:buNone/>
            </a:pPr>
            <a:r>
              <a:rPr lang="en-US" altLang="zh-CN" sz="2200" dirty="0">
                <a:sym typeface="Symbol" pitchFamily="18" charset="2"/>
              </a:rPr>
              <a:t>x((P(x)Q(x))</a:t>
            </a:r>
            <a:r>
              <a:rPr lang="el-GR" altLang="zh-CN" sz="2200" dirty="0"/>
              <a:t>∧</a:t>
            </a:r>
            <a:r>
              <a:rPr lang="en-US" altLang="zh-CN" sz="2200" dirty="0"/>
              <a:t>(</a:t>
            </a:r>
            <a:r>
              <a:rPr lang="en-US" altLang="zh-CN" sz="2200" dirty="0">
                <a:sym typeface="Symbol" pitchFamily="18" charset="2"/>
              </a:rPr>
              <a:t>R(x)</a:t>
            </a:r>
            <a:r>
              <a:rPr lang="zh-CN" altLang="en-US" sz="2200" dirty="0">
                <a:sym typeface="Symbol" pitchFamily="18" charset="2"/>
              </a:rPr>
              <a:t></a:t>
            </a:r>
            <a:r>
              <a:rPr lang="en-US" altLang="zh-CN" sz="2200" dirty="0">
                <a:sym typeface="Symbol" pitchFamily="18" charset="2"/>
              </a:rPr>
              <a:t>Q(x)))</a:t>
            </a:r>
          </a:p>
          <a:p>
            <a:pPr marL="984250">
              <a:buNone/>
            </a:pPr>
            <a:r>
              <a:rPr lang="en-US" altLang="zh-CN" sz="2200" dirty="0">
                <a:sym typeface="Symbol" pitchFamily="18" charset="2"/>
              </a:rPr>
              <a:t>x(</a:t>
            </a:r>
            <a:r>
              <a:rPr lang="en-US" altLang="zh-CN" sz="2200" dirty="0"/>
              <a:t>(</a:t>
            </a:r>
            <a:r>
              <a:rPr lang="en-US" altLang="zh-CN" sz="2200" dirty="0">
                <a:sym typeface="Symbol" pitchFamily="18" charset="2"/>
              </a:rPr>
              <a:t>R(x)</a:t>
            </a:r>
            <a:r>
              <a:rPr lang="zh-CN" altLang="en-US" sz="2200" dirty="0">
                <a:sym typeface="Symbol" pitchFamily="18" charset="2"/>
              </a:rPr>
              <a:t></a:t>
            </a:r>
            <a:r>
              <a:rPr lang="en-US" altLang="zh-CN" sz="2200" dirty="0">
                <a:sym typeface="Symbol" pitchFamily="18" charset="2"/>
              </a:rPr>
              <a:t>Q(x))</a:t>
            </a:r>
            <a:r>
              <a:rPr lang="el-GR" altLang="zh-CN" sz="2200" dirty="0"/>
              <a:t>∧</a:t>
            </a:r>
            <a:r>
              <a:rPr lang="en-US" altLang="zh-CN" sz="2200" dirty="0">
                <a:sym typeface="Symbol" pitchFamily="18" charset="2"/>
              </a:rPr>
              <a:t>(</a:t>
            </a:r>
            <a:r>
              <a:rPr lang="zh-CN" altLang="en-US" sz="2200" dirty="0">
                <a:sym typeface="Symbol" pitchFamily="18" charset="2"/>
              </a:rPr>
              <a:t></a:t>
            </a:r>
            <a:r>
              <a:rPr lang="en-US" altLang="zh-CN" sz="2200" dirty="0">
                <a:sym typeface="Symbol" pitchFamily="18" charset="2"/>
              </a:rPr>
              <a:t>Q(x)</a:t>
            </a:r>
            <a:r>
              <a:rPr lang="zh-CN" altLang="en-US" sz="2200" dirty="0">
                <a:sym typeface="Symbol" pitchFamily="18" charset="2"/>
              </a:rPr>
              <a:t></a:t>
            </a:r>
            <a:r>
              <a:rPr lang="en-US" altLang="zh-CN" sz="2200" dirty="0">
                <a:sym typeface="Symbol" pitchFamily="18" charset="2"/>
              </a:rPr>
              <a:t>P(x)))</a:t>
            </a:r>
          </a:p>
          <a:p>
            <a:pPr marL="984250">
              <a:buNone/>
            </a:pPr>
            <a:r>
              <a:rPr lang="en-US" altLang="zh-CN" sz="2200" dirty="0">
                <a:sym typeface="Symbol" pitchFamily="18" charset="2"/>
              </a:rPr>
              <a:t></a:t>
            </a:r>
            <a:r>
              <a:rPr lang="en-US" altLang="zh-CN" sz="2200" dirty="0"/>
              <a:t>(</a:t>
            </a:r>
            <a:r>
              <a:rPr lang="en-US" altLang="zh-CN" sz="2200" dirty="0">
                <a:sym typeface="Symbol" pitchFamily="18" charset="2"/>
              </a:rPr>
              <a:t>R(x)</a:t>
            </a:r>
            <a:r>
              <a:rPr lang="zh-CN" altLang="en-US" sz="2200" dirty="0">
                <a:sym typeface="Symbol" pitchFamily="18" charset="2"/>
              </a:rPr>
              <a:t></a:t>
            </a:r>
            <a:r>
              <a:rPr lang="en-US" altLang="zh-CN" sz="2200" dirty="0">
                <a:sym typeface="Symbol" pitchFamily="18" charset="2"/>
              </a:rPr>
              <a:t>Q(x))</a:t>
            </a:r>
            <a:r>
              <a:rPr lang="el-GR" altLang="zh-CN" sz="2200" dirty="0"/>
              <a:t>∧</a:t>
            </a:r>
            <a:r>
              <a:rPr lang="en-US" altLang="zh-CN" sz="2200" dirty="0">
                <a:sym typeface="Symbol" pitchFamily="18" charset="2"/>
              </a:rPr>
              <a:t>(</a:t>
            </a:r>
            <a:r>
              <a:rPr lang="zh-CN" altLang="en-US" sz="2200" dirty="0">
                <a:sym typeface="Symbol" pitchFamily="18" charset="2"/>
              </a:rPr>
              <a:t></a:t>
            </a:r>
            <a:r>
              <a:rPr lang="en-US" altLang="zh-CN" sz="2200" dirty="0">
                <a:sym typeface="Symbol" pitchFamily="18" charset="2"/>
              </a:rPr>
              <a:t>Q(x)</a:t>
            </a:r>
            <a:r>
              <a:rPr lang="zh-CN" altLang="en-US" sz="2200" dirty="0">
                <a:sym typeface="Symbol" pitchFamily="18" charset="2"/>
              </a:rPr>
              <a:t></a:t>
            </a:r>
            <a:r>
              <a:rPr lang="en-US" altLang="zh-CN" sz="2200" dirty="0">
                <a:sym typeface="Symbol" pitchFamily="18" charset="2"/>
              </a:rPr>
              <a:t>P(x))</a:t>
            </a:r>
          </a:p>
          <a:p>
            <a:pPr marL="984250">
              <a:buNone/>
            </a:pPr>
            <a:r>
              <a:rPr lang="en-US" altLang="zh-CN" sz="2200" dirty="0">
                <a:sym typeface="Symbol" pitchFamily="18" charset="2"/>
              </a:rPr>
              <a:t>(R(x)</a:t>
            </a:r>
            <a:r>
              <a:rPr lang="zh-CN" altLang="en-US" sz="2200" dirty="0">
                <a:sym typeface="Symbol" pitchFamily="18" charset="2"/>
              </a:rPr>
              <a:t></a:t>
            </a:r>
            <a:r>
              <a:rPr lang="en-US" altLang="zh-CN" sz="2200" dirty="0">
                <a:sym typeface="Symbol" pitchFamily="18" charset="2"/>
              </a:rPr>
              <a:t>P(x))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56400" y="1683655"/>
            <a:ext cx="1451428" cy="1611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14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11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4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14</a:t>
            </a:r>
            <a:endParaRPr lang="zh-CN" altLang="en-US" sz="2200" baseline="-25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56400" y="3990641"/>
            <a:ext cx="1451428" cy="217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CP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规则</a:t>
            </a:r>
            <a:endParaRPr lang="en-US" altLang="zh-CN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en-US" altLang="zh-CN" sz="22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200" baseline="-25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10</a:t>
            </a:r>
            <a:endParaRPr lang="en-US" altLang="zh-CN" sz="2200" baseline="-25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2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baseline="-25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2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,E</a:t>
            </a:r>
            <a:r>
              <a:rPr lang="en-US" altLang="zh-CN" sz="2200" baseline="-25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24</a:t>
            </a:r>
            <a:endParaRPr lang="en-US" altLang="zh-CN" sz="2200" baseline="-25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altLang="zh-CN" sz="22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200" baseline="-25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endParaRPr lang="en-US" altLang="zh-CN" sz="2200" baseline="-25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en-US" altLang="zh-CN" sz="22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200" baseline="-25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6</a:t>
            </a:r>
            <a:endParaRPr lang="zh-CN" altLang="en-US" sz="2200" baseline="-25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1.8</a:t>
            </a:r>
            <a:r>
              <a:rPr lang="zh-CN" altLang="en-US" dirty="0"/>
              <a:t>、谓词演算的推理规则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453" y="134842"/>
            <a:ext cx="8254093" cy="726696"/>
          </a:xfrm>
        </p:spPr>
        <p:txBody>
          <a:bodyPr/>
          <a:lstStyle/>
          <a:p>
            <a:r>
              <a:rPr lang="en-US" altLang="zh-CN" sz="3400" dirty="0"/>
              <a:t>1.8.1</a:t>
            </a:r>
            <a:r>
              <a:rPr lang="zh-CN" altLang="en-US" sz="3400" dirty="0"/>
              <a:t>、术语</a:t>
            </a:r>
            <a:r>
              <a:rPr lang="zh-CN" altLang="en-US" sz="3400" dirty="0">
                <a:latin typeface="楷体" pitchFamily="49" charset="-122"/>
                <a:ea typeface="楷体" pitchFamily="49" charset="-122"/>
              </a:rPr>
              <a:t>“</a:t>
            </a:r>
            <a:r>
              <a:rPr lang="en-US" altLang="zh-CN" sz="3400" dirty="0">
                <a:latin typeface="楷体" pitchFamily="49" charset="-122"/>
                <a:ea typeface="楷体" pitchFamily="49" charset="-122"/>
              </a:rPr>
              <a:t>A(x)</a:t>
            </a:r>
            <a:r>
              <a:rPr lang="zh-CN" altLang="en-US" sz="3400" dirty="0"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sz="3400" dirty="0"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3400" dirty="0">
                <a:latin typeface="楷体" pitchFamily="49" charset="-122"/>
                <a:ea typeface="楷体" pitchFamily="49" charset="-122"/>
              </a:rPr>
              <a:t>是自由的”</a:t>
            </a:r>
            <a:r>
              <a:rPr lang="zh-CN" altLang="en-US" sz="3400" dirty="0"/>
              <a:t>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967" y="1072976"/>
            <a:ext cx="8147714" cy="4035737"/>
          </a:xfrm>
        </p:spPr>
        <p:txBody>
          <a:bodyPr/>
          <a:lstStyle/>
          <a:p>
            <a:r>
              <a:rPr lang="zh-CN" altLang="en-US" dirty="0"/>
              <a:t>考察以下谓词公式：</a:t>
            </a:r>
            <a:endParaRPr lang="en-US" altLang="zh-CN" dirty="0"/>
          </a:p>
          <a:p>
            <a:pPr marL="711200" lvl="1">
              <a:buNone/>
            </a:pP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/>
              <a:t>yP</a:t>
            </a:r>
            <a:r>
              <a:rPr lang="en-US" altLang="zh-CN" dirty="0"/>
              <a:t>(y)</a:t>
            </a:r>
            <a:r>
              <a:rPr lang="el-GR" altLang="zh-CN" dirty="0"/>
              <a:t>∨</a:t>
            </a:r>
            <a:r>
              <a:rPr lang="en-US" altLang="zh-CN" dirty="0"/>
              <a:t>Q(</a:t>
            </a:r>
            <a:r>
              <a:rPr lang="en-US" altLang="zh-CN"/>
              <a:t>x)</a:t>
            </a:r>
            <a:endParaRPr lang="en-US" altLang="zh-CN" dirty="0"/>
          </a:p>
          <a:p>
            <a:pPr marL="711200" lvl="1">
              <a:buNone/>
            </a:pP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 err="1">
                <a:sym typeface="Symbol" pitchFamily="18" charset="2"/>
              </a:rPr>
              <a:t>yP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dirty="0" err="1">
                <a:sym typeface="Symbol" pitchFamily="18" charset="2"/>
              </a:rPr>
              <a:t>,y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l-GR" altLang="zh-CN" dirty="0"/>
              <a:t>∨</a:t>
            </a:r>
            <a:r>
              <a:rPr lang="en-US" altLang="zh-CN" dirty="0">
                <a:sym typeface="Symbol" pitchFamily="18" charset="2"/>
              </a:rPr>
              <a:t>Q(</a:t>
            </a:r>
            <a:r>
              <a:rPr lang="en-US" altLang="zh-CN" dirty="0" err="1">
                <a:sym typeface="Symbol" pitchFamily="18" charset="2"/>
              </a:rPr>
              <a:t>x,y</a:t>
            </a:r>
            <a:r>
              <a:rPr lang="en-US" altLang="zh-CN" dirty="0">
                <a:sym typeface="Symbol" pitchFamily="18" charset="2"/>
              </a:rPr>
              <a:t>)</a:t>
            </a:r>
          </a:p>
          <a:p>
            <a:pPr marL="711200" lvl="1">
              <a:spcAft>
                <a:spcPts val="1200"/>
              </a:spcAft>
              <a:buNone/>
            </a:pP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>
                <a:sym typeface="Symbol" pitchFamily="18" charset="2"/>
              </a:rPr>
              <a:t>yP</a:t>
            </a:r>
            <a:r>
              <a:rPr lang="en-US" altLang="zh-CN" dirty="0">
                <a:sym typeface="Symbol" pitchFamily="18" charset="2"/>
              </a:rPr>
              <a:t>(y)</a:t>
            </a:r>
            <a:r>
              <a:rPr lang="el-GR" altLang="zh-CN" dirty="0"/>
              <a:t>∧</a:t>
            </a:r>
            <a:r>
              <a:rPr lang="en-US" altLang="zh-CN" dirty="0">
                <a:sym typeface="Symbol" pitchFamily="18" charset="2"/>
              </a:rPr>
              <a:t>Q(</a:t>
            </a:r>
            <a:r>
              <a:rPr lang="en-US" altLang="zh-CN" dirty="0" err="1">
                <a:sym typeface="Symbol" pitchFamily="18" charset="2"/>
              </a:rPr>
              <a:t>x,y</a:t>
            </a:r>
            <a:r>
              <a:rPr lang="en-US" altLang="zh-CN" dirty="0">
                <a:sym typeface="Symbol" pitchFamily="18" charset="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zh-CN" altLang="en-US"/>
              <a:t>①、②、③分别</a:t>
            </a:r>
            <a:r>
              <a:rPr lang="zh-CN" altLang="en-US" dirty="0"/>
              <a:t>记为</a:t>
            </a:r>
            <a:r>
              <a:rPr lang="en-US" altLang="zh-CN" dirty="0"/>
              <a:t>B(x)</a:t>
            </a:r>
            <a:r>
              <a:rPr lang="zh-CN" altLang="en-US" dirty="0"/>
              <a:t>、</a:t>
            </a:r>
            <a:r>
              <a:rPr lang="en-US" altLang="zh-CN" dirty="0"/>
              <a:t>C(x)</a:t>
            </a:r>
            <a:r>
              <a:rPr lang="zh-CN" altLang="en-US" dirty="0"/>
              <a:t>、</a:t>
            </a:r>
            <a:r>
              <a:rPr lang="en-US" altLang="zh-CN" dirty="0"/>
              <a:t>D(x)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>
                <a:solidFill>
                  <a:srgbClr val="FF0000"/>
                </a:solidFill>
              </a:rPr>
              <a:t>例如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chemeClr val="tx1"/>
                </a:solidFill>
              </a:rPr>
              <a:t>②</a:t>
            </a:r>
            <a:r>
              <a:rPr lang="zh-CN" altLang="en-US" dirty="0"/>
              <a:t>式中，</a:t>
            </a:r>
            <a:r>
              <a:rPr lang="en-US" altLang="zh-CN" dirty="0"/>
              <a:t>C(x)</a:t>
            </a:r>
            <a:r>
              <a:rPr lang="zh-CN" altLang="en-US" dirty="0"/>
              <a:t>对</a:t>
            </a:r>
            <a:r>
              <a:rPr lang="en-US" altLang="zh-CN" dirty="0"/>
              <a:t>y</a:t>
            </a:r>
            <a:r>
              <a:rPr lang="zh-CN" altLang="en-US" dirty="0"/>
              <a:t>是不自由的，在</a:t>
            </a:r>
            <a:r>
              <a:rPr lang="zh-CN" altLang="en-US" dirty="0">
                <a:solidFill>
                  <a:schemeClr val="tx1"/>
                </a:solidFill>
              </a:rPr>
              <a:t>①、③</a:t>
            </a:r>
            <a:r>
              <a:rPr lang="zh-CN" altLang="en-US" dirty="0"/>
              <a:t>中，</a:t>
            </a:r>
            <a:r>
              <a:rPr lang="en-US" altLang="zh-CN" dirty="0"/>
              <a:t>B(x)</a:t>
            </a:r>
            <a:r>
              <a:rPr lang="zh-CN" altLang="en-US" dirty="0"/>
              <a:t>、</a:t>
            </a:r>
            <a:r>
              <a:rPr lang="en-US" altLang="zh-CN" dirty="0"/>
              <a:t>D(x)</a:t>
            </a:r>
            <a:r>
              <a:rPr lang="zh-CN" altLang="en-US" dirty="0"/>
              <a:t>对</a:t>
            </a:r>
            <a:r>
              <a:rPr lang="en-US" altLang="zh-CN" dirty="0"/>
              <a:t>x</a:t>
            </a:r>
            <a:r>
              <a:rPr lang="zh-CN" altLang="en-US" dirty="0"/>
              <a:t>是自由的。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26114" y="1494972"/>
            <a:ext cx="1451428" cy="1451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10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①</a:t>
            </a:r>
            <a:endParaRPr lang="en-US" altLang="zh-CN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②</a:t>
            </a:r>
            <a:endParaRPr lang="en-US" altLang="zh-CN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③</a:t>
            </a:r>
            <a:endParaRPr lang="en-US" altLang="zh-CN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59" y="244022"/>
            <a:ext cx="8064500" cy="615950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latin typeface="Times New Roman" pitchFamily="18" charset="0"/>
              </a:rPr>
              <a:t>谓词演算</a:t>
            </a:r>
            <a:r>
              <a:rPr kumimoji="1" lang="zh-CN" altLang="en-US">
                <a:latin typeface="Times New Roman" pitchFamily="18" charset="0"/>
              </a:rPr>
              <a:t>的推理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209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835" y="1331386"/>
            <a:ext cx="7959957" cy="4811939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kumimoji="1" lang="zh-CN" altLang="en-US"/>
              <a:t>设</a:t>
            </a:r>
            <a:r>
              <a:rPr kumimoji="1" lang="en-US" altLang="zh-CN"/>
              <a:t>H</a:t>
            </a:r>
            <a:r>
              <a:rPr kumimoji="1" lang="en-US" altLang="zh-CN" baseline="-8000"/>
              <a:t>1</a:t>
            </a:r>
            <a:r>
              <a:rPr kumimoji="1" lang="zh-CN" altLang="en-US"/>
              <a:t>，</a:t>
            </a:r>
            <a:r>
              <a:rPr kumimoji="1" lang="en-US" altLang="zh-CN"/>
              <a:t>H</a:t>
            </a:r>
            <a:r>
              <a:rPr kumimoji="1" lang="en-US" altLang="zh-CN" baseline="-8000"/>
              <a:t>2</a:t>
            </a:r>
            <a:r>
              <a:rPr kumimoji="1" lang="zh-CN" altLang="en-US"/>
              <a:t>，</a:t>
            </a:r>
            <a:r>
              <a:rPr kumimoji="1" lang="en-US" altLang="zh-CN"/>
              <a:t>…</a:t>
            </a:r>
            <a:r>
              <a:rPr kumimoji="1" lang="zh-CN" altLang="en-US"/>
              <a:t>，</a:t>
            </a:r>
            <a:r>
              <a:rPr kumimoji="1" lang="en-US" altLang="zh-CN"/>
              <a:t>H</a:t>
            </a:r>
            <a:r>
              <a:rPr kumimoji="1" lang="en-US" altLang="zh-CN" baseline="-8000"/>
              <a:t>n</a:t>
            </a:r>
            <a:r>
              <a:rPr kumimoji="1" lang="zh-CN" altLang="en-US"/>
              <a:t>和</a:t>
            </a:r>
            <a:r>
              <a:rPr kumimoji="1" lang="en-US" altLang="zh-CN"/>
              <a:t>C</a:t>
            </a:r>
            <a:r>
              <a:rPr kumimoji="1" lang="zh-CN" altLang="en-US"/>
              <a:t>都是谓词公式</a:t>
            </a:r>
            <a:endParaRPr kumimoji="1" lang="en-US" altLang="zh-CN"/>
          </a:p>
          <a:p>
            <a:pPr marL="179388" indent="0" eaLnBrk="1" hangingPunct="1">
              <a:spcBef>
                <a:spcPts val="1200"/>
              </a:spcBef>
              <a:spcAft>
                <a:spcPts val="0"/>
              </a:spcAft>
              <a:buNone/>
            </a:pPr>
            <a:r>
              <a:rPr kumimoji="1" lang="zh-CN" altLang="en-US">
                <a:sym typeface="Symbol" pitchFamily="18" charset="2"/>
              </a:rPr>
              <a:t>若</a:t>
            </a:r>
            <a:r>
              <a:rPr kumimoji="1" lang="en-US" altLang="zh-CN" dirty="0"/>
              <a:t>H</a:t>
            </a:r>
            <a:r>
              <a:rPr kumimoji="1" lang="en-US" altLang="zh-CN" baseline="-8000" dirty="0"/>
              <a:t>1</a:t>
            </a:r>
            <a:r>
              <a:rPr kumimoji="1" lang="en-US" altLang="zh-CN" dirty="0"/>
              <a:t>∧H</a:t>
            </a:r>
            <a:r>
              <a:rPr kumimoji="1" lang="en-US" altLang="zh-CN" baseline="-8000" dirty="0"/>
              <a:t>2</a:t>
            </a:r>
            <a:r>
              <a:rPr kumimoji="1" lang="en-US" altLang="zh-CN" dirty="0"/>
              <a:t>∧…∧</a:t>
            </a:r>
            <a:r>
              <a:rPr kumimoji="1" lang="en-US" altLang="zh-CN" err="1"/>
              <a:t>H</a:t>
            </a:r>
            <a:r>
              <a:rPr kumimoji="1" lang="en-US" altLang="zh-CN" baseline="-8000" err="1"/>
              <a:t>n</a:t>
            </a:r>
            <a:r>
              <a:rPr kumimoji="1" lang="en-US" altLang="zh-CN" baseline="-30000"/>
              <a:t> </a:t>
            </a:r>
            <a:r>
              <a:rPr lang="en-US" altLang="zh-CN">
                <a:sym typeface="Symbol" pitchFamily="18" charset="2"/>
              </a:rPr>
              <a:t></a:t>
            </a:r>
            <a:r>
              <a:rPr kumimoji="1" lang="en-US" altLang="zh-CN"/>
              <a:t>C</a:t>
            </a:r>
            <a:r>
              <a:rPr lang="zh-CN" altLang="en-US" dirty="0"/>
              <a:t>是永</a:t>
            </a:r>
            <a:r>
              <a:rPr lang="zh-CN" altLang="en-US"/>
              <a:t>真式</a:t>
            </a:r>
            <a:endParaRPr lang="en-US" altLang="zh-CN"/>
          </a:p>
          <a:p>
            <a:pPr marL="179388" indent="0" eaLnBrk="1" hangingPunct="1"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/>
              <a:t>则称前提</a:t>
            </a:r>
            <a:r>
              <a:rPr kumimoji="1" lang="en-US" altLang="zh-CN" dirty="0"/>
              <a:t>H</a:t>
            </a:r>
            <a:r>
              <a:rPr kumimoji="1" lang="en-US" altLang="zh-CN" baseline="-8000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</a:t>
            </a:r>
            <a:r>
              <a:rPr kumimoji="1" lang="en-US" altLang="zh-CN" baseline="-8000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…</a:t>
            </a:r>
            <a:r>
              <a:rPr kumimoji="1" lang="zh-CN" altLang="en-US" dirty="0"/>
              <a:t>，</a:t>
            </a:r>
            <a:r>
              <a:rPr kumimoji="1" lang="en-US" altLang="zh-CN" err="1"/>
              <a:t>H</a:t>
            </a:r>
            <a:r>
              <a:rPr kumimoji="1" lang="en-US" altLang="zh-CN" baseline="-8000" err="1"/>
              <a:t>n</a:t>
            </a:r>
            <a:r>
              <a:rPr kumimoji="1" lang="zh-CN" altLang="en-US"/>
              <a:t>逻辑地推出结论</a:t>
            </a:r>
            <a:r>
              <a:rPr kumimoji="1" lang="en-US" altLang="zh-CN"/>
              <a:t>C</a:t>
            </a:r>
          </a:p>
          <a:p>
            <a:pPr marL="179388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zh-CN" altLang="en-US"/>
              <a:t>记做：</a:t>
            </a:r>
            <a:r>
              <a:rPr kumimoji="1" lang="en-US" altLang="zh-CN">
                <a:solidFill>
                  <a:srgbClr val="FF0000"/>
                </a:solidFill>
              </a:rPr>
              <a:t>H</a:t>
            </a:r>
            <a:r>
              <a:rPr kumimoji="1" lang="en-US" altLang="zh-CN" baseline="-8000">
                <a:solidFill>
                  <a:srgbClr val="FF0000"/>
                </a:solidFill>
              </a:rPr>
              <a:t>1</a:t>
            </a:r>
            <a:r>
              <a:rPr kumimoji="1" lang="en-US" altLang="zh-CN">
                <a:solidFill>
                  <a:srgbClr val="FF0000"/>
                </a:solidFill>
              </a:rPr>
              <a:t>∧H</a:t>
            </a:r>
            <a:r>
              <a:rPr kumimoji="1" lang="en-US" altLang="zh-CN" baseline="-8000">
                <a:solidFill>
                  <a:srgbClr val="FF0000"/>
                </a:solidFill>
              </a:rPr>
              <a:t>2</a:t>
            </a:r>
            <a:r>
              <a:rPr kumimoji="1" lang="en-US" altLang="zh-CN">
                <a:solidFill>
                  <a:srgbClr val="FF0000"/>
                </a:solidFill>
              </a:rPr>
              <a:t>∧…∧H</a:t>
            </a:r>
            <a:r>
              <a:rPr kumimoji="1" lang="en-US" altLang="zh-CN" baseline="-8000">
                <a:solidFill>
                  <a:srgbClr val="FF0000"/>
                </a:solidFill>
              </a:rPr>
              <a:t>n</a:t>
            </a:r>
            <a:r>
              <a:rPr kumimoji="1" lang="en-US" altLang="zh-CN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kumimoji="1" lang="en-US" altLang="zh-CN">
                <a:solidFill>
                  <a:srgbClr val="FF0000"/>
                </a:solidFill>
              </a:rPr>
              <a:t>C</a:t>
            </a:r>
            <a:r>
              <a:rPr kumimoji="1" lang="en-US" altLang="zh-CN">
                <a:solidFill>
                  <a:srgbClr val="FF0000"/>
                </a:solidFill>
                <a:sym typeface="Symbol" pitchFamily="18" charset="2"/>
              </a:rPr>
              <a:t> 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n"/>
            </a:pPr>
            <a:r>
              <a:rPr kumimoji="1" lang="zh-CN" altLang="en-US">
                <a:solidFill>
                  <a:srgbClr val="0000FF"/>
                </a:solidFill>
              </a:rPr>
              <a:t>谓词演算</a:t>
            </a:r>
            <a:r>
              <a:rPr kumimoji="1" lang="zh-CN" altLang="en-US" dirty="0">
                <a:solidFill>
                  <a:srgbClr val="0000FF"/>
                </a:solidFill>
              </a:rPr>
              <a:t>中的证明方法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 marL="715963" lvl="1" indent="-407988" eaLnBrk="1" hangingPunct="1">
              <a:spcBef>
                <a:spcPts val="120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直接推理</a:t>
            </a:r>
            <a:endParaRPr lang="en-US" altLang="zh-CN">
              <a:solidFill>
                <a:srgbClr val="FF0000"/>
              </a:solidFill>
            </a:endParaRPr>
          </a:p>
          <a:p>
            <a:pPr marL="715963" lvl="1" indent="-407988" eaLnBrk="1" hangingPunct="1">
              <a:spcBef>
                <a:spcPts val="120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条件论证</a:t>
            </a:r>
            <a:endParaRPr lang="en-US" altLang="zh-CN">
              <a:solidFill>
                <a:srgbClr val="FF0000"/>
              </a:solidFill>
            </a:endParaRPr>
          </a:p>
          <a:p>
            <a:pPr marL="715963" lvl="1" indent="-407988" eaLnBrk="1" hangingPunct="1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反证法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9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9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1.8.2</a:t>
            </a:r>
            <a:r>
              <a:rPr kumimoji="1" lang="zh-CN" altLang="en-US" dirty="0"/>
              <a:t>、谓词演算中的推理规则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453" y="1001488"/>
            <a:ext cx="8147714" cy="5457372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kumimoji="1" lang="zh-CN" altLang="en-US" dirty="0">
                <a:solidFill>
                  <a:srgbClr val="111111"/>
                </a:solidFill>
              </a:rPr>
              <a:t>命题演算的所有推理规则</a:t>
            </a:r>
            <a:r>
              <a:rPr kumimoji="1" lang="en-US" altLang="zh-CN" dirty="0">
                <a:solidFill>
                  <a:srgbClr val="111111"/>
                </a:solidFill>
              </a:rPr>
              <a:t>:</a:t>
            </a:r>
          </a:p>
          <a:p>
            <a:pPr lvl="1">
              <a:spcAft>
                <a:spcPts val="800"/>
              </a:spcAft>
            </a:pPr>
            <a:r>
              <a:rPr kumimoji="1" lang="en-US" altLang="zh-CN" dirty="0">
                <a:solidFill>
                  <a:srgbClr val="0000FF"/>
                </a:solidFill>
              </a:rPr>
              <a:t>P</a:t>
            </a:r>
            <a:r>
              <a:rPr kumimoji="1" lang="zh-CN" altLang="en-US" dirty="0">
                <a:solidFill>
                  <a:srgbClr val="0000FF"/>
                </a:solidFill>
              </a:rPr>
              <a:t>规则、</a:t>
            </a:r>
            <a:r>
              <a:rPr kumimoji="1" lang="en-US" altLang="zh-CN" dirty="0">
                <a:solidFill>
                  <a:srgbClr val="0000FF"/>
                </a:solidFill>
              </a:rPr>
              <a:t>T</a:t>
            </a:r>
            <a:r>
              <a:rPr kumimoji="1" lang="zh-CN" altLang="en-US" dirty="0">
                <a:solidFill>
                  <a:srgbClr val="0000FF"/>
                </a:solidFill>
              </a:rPr>
              <a:t>规则、</a:t>
            </a:r>
            <a:r>
              <a:rPr kumimoji="1" lang="en-US" altLang="zh-CN" dirty="0">
                <a:solidFill>
                  <a:srgbClr val="0000FF"/>
                </a:solidFill>
              </a:rPr>
              <a:t>CP</a:t>
            </a:r>
            <a:r>
              <a:rPr kumimoji="1" lang="zh-CN" altLang="en-US" dirty="0">
                <a:solidFill>
                  <a:srgbClr val="0000FF"/>
                </a:solidFill>
              </a:rPr>
              <a:t>规则</a:t>
            </a:r>
          </a:p>
          <a:p>
            <a:pPr>
              <a:spcAft>
                <a:spcPts val="800"/>
              </a:spcAft>
            </a:pPr>
            <a:r>
              <a:rPr kumimoji="1" lang="zh-CN" altLang="en-US" dirty="0">
                <a:solidFill>
                  <a:srgbClr val="111111"/>
                </a:solidFill>
              </a:rPr>
              <a:t>量词相关的规则</a:t>
            </a:r>
            <a:r>
              <a:rPr kumimoji="1" lang="en-US" altLang="zh-CN" dirty="0">
                <a:solidFill>
                  <a:srgbClr val="111111"/>
                </a:solidFill>
              </a:rPr>
              <a:t>:</a:t>
            </a:r>
          </a:p>
          <a:p>
            <a:pPr lvl="1">
              <a:spcAft>
                <a:spcPts val="800"/>
              </a:spcAft>
            </a:pPr>
            <a:r>
              <a:rPr kumimoji="1" lang="zh-CN" altLang="en-US" dirty="0">
                <a:solidFill>
                  <a:srgbClr val="0000FF"/>
                </a:solidFill>
              </a:rPr>
              <a:t>全称量词消去规则：</a:t>
            </a:r>
            <a:r>
              <a:rPr kumimoji="1" lang="en-US" altLang="zh-CN" dirty="0">
                <a:solidFill>
                  <a:srgbClr val="0000FF"/>
                </a:solidFill>
              </a:rPr>
              <a:t>US</a:t>
            </a:r>
          </a:p>
          <a:p>
            <a:pPr lvl="1">
              <a:spcAft>
                <a:spcPts val="800"/>
              </a:spcAft>
            </a:pPr>
            <a:r>
              <a:rPr kumimoji="1" lang="zh-CN" altLang="en-US" dirty="0">
                <a:solidFill>
                  <a:srgbClr val="0000FF"/>
                </a:solidFill>
              </a:rPr>
              <a:t>全称量词引入规则：</a:t>
            </a:r>
            <a:r>
              <a:rPr kumimoji="1" lang="en-US" altLang="zh-CN" dirty="0">
                <a:solidFill>
                  <a:srgbClr val="0000FF"/>
                </a:solidFill>
              </a:rPr>
              <a:t>UG</a:t>
            </a:r>
          </a:p>
          <a:p>
            <a:pPr lvl="1">
              <a:spcAft>
                <a:spcPts val="800"/>
              </a:spcAft>
            </a:pPr>
            <a:r>
              <a:rPr kumimoji="1" lang="zh-CN" altLang="en-US" dirty="0">
                <a:solidFill>
                  <a:srgbClr val="0000FF"/>
                </a:solidFill>
              </a:rPr>
              <a:t>存在量词消去规则：</a:t>
            </a:r>
            <a:r>
              <a:rPr kumimoji="1" lang="en-US" altLang="zh-CN" dirty="0">
                <a:solidFill>
                  <a:srgbClr val="0000FF"/>
                </a:solidFill>
              </a:rPr>
              <a:t>ES</a:t>
            </a:r>
          </a:p>
          <a:p>
            <a:pPr lvl="1">
              <a:spcAft>
                <a:spcPts val="800"/>
              </a:spcAft>
            </a:pPr>
            <a:r>
              <a:rPr kumimoji="1" lang="zh-CN" altLang="en-US" dirty="0">
                <a:solidFill>
                  <a:srgbClr val="0000FF"/>
                </a:solidFill>
              </a:rPr>
              <a:t>存在量词引入规则：</a:t>
            </a:r>
            <a:r>
              <a:rPr kumimoji="1" lang="en-US" altLang="zh-CN" dirty="0">
                <a:solidFill>
                  <a:srgbClr val="0000FF"/>
                </a:solidFill>
              </a:rPr>
              <a:t>EG</a:t>
            </a:r>
          </a:p>
          <a:p>
            <a:pPr>
              <a:spcAft>
                <a:spcPts val="800"/>
              </a:spcAft>
            </a:pPr>
            <a:r>
              <a:rPr lang="zh-CN" altLang="en-US" dirty="0">
                <a:solidFill>
                  <a:schemeClr val="tx1"/>
                </a:solidFill>
              </a:rPr>
              <a:t>消除前提与结论中的量词限制，</a:t>
            </a:r>
            <a:r>
              <a:rPr lang="zh-CN" altLang="en-US" dirty="0"/>
              <a:t>在推理过程中消去和添加量词</a:t>
            </a:r>
            <a:r>
              <a:rPr lang="zh-CN" altLang="en-US" dirty="0">
                <a:solidFill>
                  <a:schemeClr val="tx1"/>
                </a:solidFill>
              </a:rPr>
              <a:t>，使谓词演算公式的推理类似命题演算中推理；</a:t>
            </a:r>
          </a:p>
          <a:p>
            <a:pPr>
              <a:spcAft>
                <a:spcPts val="800"/>
              </a:spcAft>
            </a:pPr>
            <a:r>
              <a:rPr lang="zh-CN" altLang="en-US" dirty="0">
                <a:solidFill>
                  <a:srgbClr val="FF0000"/>
                </a:solidFill>
              </a:rPr>
              <a:t>特别提示：</a:t>
            </a:r>
            <a:r>
              <a:rPr lang="zh-CN" altLang="en-US" u="sng" dirty="0"/>
              <a:t>正确理解和运用有关量词规则在谓词逻辑推理理论中十分重要</a:t>
            </a:r>
            <a:r>
              <a:rPr lang="zh-CN" altLang="en-US" u="sng" dirty="0">
                <a:solidFill>
                  <a:schemeClr val="hlink"/>
                </a:solidFill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484914" y="2220670"/>
            <a:ext cx="4303708" cy="1828801"/>
            <a:chOff x="4484914" y="1436914"/>
            <a:chExt cx="4303708" cy="1828801"/>
          </a:xfrm>
        </p:grpSpPr>
        <p:pic>
          <p:nvPicPr>
            <p:cNvPr id="26626" name="Picture 2" descr="http://5b0988e595225.cdn.sohucs.com/images/20171117/5765f7b889104c2197af371cb7d4ee2b.jpe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73636" y="1436914"/>
              <a:ext cx="1814986" cy="1601334"/>
            </a:xfrm>
            <a:prstGeom prst="rect">
              <a:avLst/>
            </a:prstGeom>
            <a:noFill/>
          </p:spPr>
        </p:pic>
        <p:sp>
          <p:nvSpPr>
            <p:cNvPr id="10" name="椭圆形标注 9"/>
            <p:cNvSpPr/>
            <p:nvPr/>
          </p:nvSpPr>
          <p:spPr>
            <a:xfrm>
              <a:off x="4484914" y="2162630"/>
              <a:ext cx="2467429" cy="1103085"/>
            </a:xfrm>
            <a:prstGeom prst="wedgeEllipseCallout">
              <a:avLst>
                <a:gd name="adj1" fmla="val 56712"/>
                <a:gd name="adj2" fmla="val -4414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Important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endParaRPr lang="zh-CN" altLang="en-US" dirty="0"/>
          </a:p>
        </p:txBody>
      </p:sp>
      <p:sp>
        <p:nvSpPr>
          <p:cNvPr id="210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46" y="1226004"/>
            <a:ext cx="7760607" cy="484096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所有人都是要死的，苏格拉底是人，因此，苏格拉底是要死的。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证明：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M(x)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是人， </a:t>
            </a:r>
            <a:r>
              <a:rPr lang="en-US" altLang="zh-CN" dirty="0"/>
              <a:t>D(x)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是要死的，</a:t>
            </a:r>
            <a:r>
              <a:rPr lang="en-US" altLang="zh-CN" dirty="0"/>
              <a:t>s</a:t>
            </a:r>
            <a:r>
              <a:rPr lang="zh-CN" altLang="en-US" dirty="0"/>
              <a:t>：苏格拉底 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前提：</a:t>
            </a:r>
            <a:r>
              <a:rPr lang="zh-CN" altLang="en-US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</a:rPr>
              <a:t>)(M(x)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0000FF"/>
                </a:solidFill>
              </a:rPr>
              <a:t>D(x))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M(s) </a:t>
            </a:r>
            <a:endParaRPr lang="en-US" altLang="zh-CN" dirty="0">
              <a:solidFill>
                <a:srgbClr val="0000FF"/>
              </a:solidFill>
              <a:sym typeface="Symbol" pitchFamily="18" charset="2"/>
            </a:endParaRPr>
          </a:p>
          <a:p>
            <a:pPr lvl="1" eaLnBrk="1" hangingPunct="1">
              <a:spcAft>
                <a:spcPts val="1800"/>
              </a:spcAft>
            </a:pPr>
            <a:r>
              <a:rPr lang="zh-CN" altLang="en-US" dirty="0">
                <a:sym typeface="Symbol" pitchFamily="18" charset="2"/>
              </a:rPr>
              <a:t>结论：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D(s)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zh-CN" altLang="en-US" dirty="0"/>
              <a:t>(1)	(</a:t>
            </a:r>
            <a:r>
              <a:rPr lang="zh-CN" altLang="en-US" dirty="0">
                <a:sym typeface="Symbol" pitchFamily="18" charset="2"/>
              </a:rPr>
              <a:t>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en-US" altLang="zh-CN" dirty="0"/>
              <a:t>)(M(x)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D(x))	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zh-CN" altLang="en-US" dirty="0"/>
              <a:t>(2)	 </a:t>
            </a:r>
            <a:r>
              <a:rPr lang="en-US" altLang="zh-CN" dirty="0"/>
              <a:t>M(s)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D(s)	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zh-CN" altLang="en-US" dirty="0"/>
              <a:t>(3)	 </a:t>
            </a:r>
            <a:r>
              <a:rPr lang="en-US" altLang="zh-CN" dirty="0"/>
              <a:t>M(s)			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dirty="0"/>
              <a:t>(4)	 D(s) 		</a:t>
            </a:r>
          </a:p>
        </p:txBody>
      </p:sp>
      <p:sp>
        <p:nvSpPr>
          <p:cNvPr id="4" name="矩形 3"/>
          <p:cNvSpPr/>
          <p:nvPr/>
        </p:nvSpPr>
        <p:spPr>
          <a:xfrm>
            <a:off x="4920446" y="3940630"/>
            <a:ext cx="1698126" cy="208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P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US ⑴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P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T  ⑵</a:t>
            </a:r>
            <a:r>
              <a:rPr lang="zh-CN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⑶</a:t>
            </a: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0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0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0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0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0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50" y="212796"/>
            <a:ext cx="8064500" cy="574773"/>
          </a:xfrm>
          <a:solidFill>
            <a:schemeClr val="tx2">
              <a:alpha val="0"/>
            </a:schemeClr>
          </a:solidFill>
        </p:spPr>
        <p:txBody>
          <a:bodyPr tIns="0" rIns="0" bIns="0" anchor="t">
            <a:spAutoFit/>
          </a:bodyPr>
          <a:lstStyle/>
          <a:p>
            <a:pPr eaLnBrk="1" hangingPunct="1">
              <a:lnSpc>
                <a:spcPct val="105000"/>
              </a:lnSpc>
            </a:pPr>
            <a:r>
              <a:rPr lang="zh-CN" altLang="en-US"/>
              <a:t>例</a:t>
            </a:r>
            <a:r>
              <a:rPr lang="zh-CN" altLang="en-US" dirty="0"/>
              <a:t>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0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995" y="1146628"/>
            <a:ext cx="7848373" cy="5457371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所有自然数都是整数。有些数是自然数。因此有些数是整数。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个体域为数）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证明：令</a:t>
            </a:r>
            <a:r>
              <a:rPr lang="en-US" altLang="zh-CN" dirty="0"/>
              <a:t>A(x)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zh-CN" dirty="0"/>
              <a:t>是自然数，</a:t>
            </a:r>
            <a:r>
              <a:rPr lang="en-US" altLang="zh-CN" dirty="0"/>
              <a:t>B(x)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zh-CN" dirty="0"/>
              <a:t>是整数。</a:t>
            </a:r>
            <a:endParaRPr lang="zh-CN" altLang="en-US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前提：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(x)</a:t>
            </a:r>
            <a:r>
              <a:rPr lang="en-US" altLang="zh-CN" dirty="0">
                <a:solidFill>
                  <a:srgbClr val="0000FF"/>
                </a:solidFill>
              </a:rPr>
              <a:t>(A(x)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altLang="zh-CN" dirty="0">
                <a:solidFill>
                  <a:srgbClr val="0000FF"/>
                </a:solidFill>
              </a:rPr>
              <a:t>B(x</a:t>
            </a:r>
            <a:r>
              <a:rPr lang="en-US" altLang="zh-CN">
                <a:solidFill>
                  <a:srgbClr val="0000FF"/>
                </a:solidFill>
              </a:rPr>
              <a:t>))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x)</a:t>
            </a:r>
            <a:r>
              <a:rPr lang="en-US" altLang="zh-CN" dirty="0">
                <a:solidFill>
                  <a:srgbClr val="0000FF"/>
                </a:solidFill>
              </a:rPr>
              <a:t>A(x)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(x)</a:t>
            </a:r>
            <a:r>
              <a:rPr lang="en-US" altLang="zh-CN" dirty="0">
                <a:solidFill>
                  <a:srgbClr val="0000FF"/>
                </a:solidFill>
              </a:rPr>
              <a:t>B(x)</a:t>
            </a:r>
          </a:p>
          <a:p>
            <a:pPr marL="446088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3366"/>
                </a:solidFill>
              </a:rPr>
              <a:t>⑴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(x)</a:t>
            </a:r>
            <a:r>
              <a:rPr lang="en-US" altLang="zh-CN" dirty="0">
                <a:solidFill>
                  <a:srgbClr val="FF0000"/>
                </a:solidFill>
              </a:rPr>
              <a:t>A(x)</a:t>
            </a:r>
            <a:r>
              <a:rPr lang="en-US" altLang="zh-CN" dirty="0">
                <a:solidFill>
                  <a:srgbClr val="003366"/>
                </a:solidFill>
              </a:rPr>
              <a:t>              </a:t>
            </a:r>
          </a:p>
          <a:p>
            <a:pPr marL="446088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3366"/>
                </a:solidFill>
              </a:rPr>
              <a:t>⑵ A(c)</a:t>
            </a:r>
          </a:p>
          <a:p>
            <a:pPr marL="446088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3366"/>
                </a:solidFill>
              </a:rPr>
              <a:t>⑶ </a:t>
            </a:r>
            <a:r>
              <a:rPr lang="en-US" altLang="zh-CN" dirty="0">
                <a:solidFill>
                  <a:srgbClr val="003366"/>
                </a:solidFill>
                <a:sym typeface="Symbol" pitchFamily="18" charset="2"/>
              </a:rPr>
              <a:t>(x)</a:t>
            </a:r>
            <a:r>
              <a:rPr lang="en-US" altLang="zh-CN" dirty="0">
                <a:solidFill>
                  <a:srgbClr val="003366"/>
                </a:solidFill>
              </a:rPr>
              <a:t>(A(x)</a:t>
            </a:r>
            <a:r>
              <a:rPr lang="en-US" altLang="zh-CN" dirty="0">
                <a:solidFill>
                  <a:srgbClr val="003366"/>
                </a:solidFill>
                <a:latin typeface="Comic Sans MS" pitchFamily="66" charset="0"/>
              </a:rPr>
              <a:t>→</a:t>
            </a:r>
            <a:r>
              <a:rPr lang="en-US" altLang="zh-CN" dirty="0">
                <a:solidFill>
                  <a:srgbClr val="003366"/>
                </a:solidFill>
              </a:rPr>
              <a:t>B(x))</a:t>
            </a:r>
          </a:p>
          <a:p>
            <a:pPr marL="446088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3366"/>
                </a:solidFill>
              </a:rPr>
              <a:t>⑷ A(c)</a:t>
            </a:r>
            <a:r>
              <a:rPr lang="en-US" altLang="zh-CN" dirty="0">
                <a:solidFill>
                  <a:srgbClr val="003366"/>
                </a:solidFill>
                <a:latin typeface="Comic Sans MS" pitchFamily="66" charset="0"/>
              </a:rPr>
              <a:t>→</a:t>
            </a:r>
            <a:r>
              <a:rPr lang="en-US" altLang="zh-CN" dirty="0">
                <a:solidFill>
                  <a:srgbClr val="003366"/>
                </a:solidFill>
              </a:rPr>
              <a:t>B(c)</a:t>
            </a:r>
          </a:p>
          <a:p>
            <a:pPr marL="446088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3366"/>
                </a:solidFill>
                <a:sym typeface="Symbol" pitchFamily="18" charset="2"/>
              </a:rPr>
              <a:t>⑸ B(c)</a:t>
            </a:r>
            <a:endParaRPr lang="en-US" altLang="zh-CN" dirty="0">
              <a:solidFill>
                <a:srgbClr val="003366"/>
              </a:solidFill>
            </a:endParaRPr>
          </a:p>
          <a:p>
            <a:pPr marL="446088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3366"/>
                </a:solidFill>
              </a:rPr>
              <a:t>⑹ </a:t>
            </a:r>
            <a:r>
              <a:rPr lang="en-US" altLang="zh-CN" dirty="0">
                <a:solidFill>
                  <a:srgbClr val="003366"/>
                </a:solidFill>
                <a:sym typeface="Symbol" pitchFamily="18" charset="2"/>
              </a:rPr>
              <a:t>(x)</a:t>
            </a:r>
            <a:r>
              <a:rPr lang="en-US" altLang="zh-CN" dirty="0">
                <a:solidFill>
                  <a:srgbClr val="003366"/>
                </a:solidFill>
              </a:rPr>
              <a:t>B(x)</a:t>
            </a:r>
            <a:endParaRPr lang="zh-CN" altLang="en-US" dirty="0">
              <a:solidFill>
                <a:srgbClr val="003366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73565" y="3396346"/>
            <a:ext cx="1698126" cy="2975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730"/>
              </a:spcAft>
            </a:pP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P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30"/>
              </a:spcAft>
            </a:pP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ES ⑴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30"/>
              </a:spcAft>
            </a:pP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P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30"/>
              </a:spcAft>
            </a:pP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US ⑶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30"/>
              </a:spcAft>
            </a:pP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T  ⑵⑷ I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730"/>
              </a:spcAft>
            </a:pP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EG ⑸</a:t>
            </a:r>
            <a:endParaRPr lang="en-US" altLang="zh-CN" sz="23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0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0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0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0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0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0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0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zh-CN" altLang="en-US" dirty="0"/>
              <a:t>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877" y="1219200"/>
            <a:ext cx="8074025" cy="5080000"/>
          </a:xfrm>
          <a:solidFill>
            <a:schemeClr val="tx2">
              <a:alpha val="0"/>
            </a:schemeClr>
          </a:solidFill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dirty="0"/>
              <a:t>换一种方法推导上例：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>
                <a:sym typeface="Symbol" pitchFamily="18" charset="2"/>
              </a:rPr>
              <a:t>[(</a:t>
            </a:r>
            <a:r>
              <a:rPr lang="en-US" altLang="zh-CN" dirty="0">
                <a:sym typeface="Symbol" pitchFamily="18" charset="2"/>
              </a:rPr>
              <a:t>x)</a:t>
            </a:r>
            <a:r>
              <a:rPr lang="en-US" altLang="zh-CN" dirty="0"/>
              <a:t>(A(x)</a:t>
            </a:r>
            <a:r>
              <a:rPr lang="en-US" altLang="zh-CN" dirty="0">
                <a:latin typeface="Comic Sans MS" pitchFamily="66" charset="0"/>
              </a:rPr>
              <a:t>→</a:t>
            </a:r>
            <a:r>
              <a:rPr lang="en-US" altLang="zh-CN" dirty="0"/>
              <a:t>B(</a:t>
            </a:r>
            <a:r>
              <a:rPr lang="en-US" altLang="zh-CN"/>
              <a:t>x)),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dirty="0">
                <a:sym typeface="Symbol" pitchFamily="18" charset="2"/>
              </a:rPr>
              <a:t>x)</a:t>
            </a:r>
            <a:r>
              <a:rPr lang="en-US" altLang="zh-CN" dirty="0"/>
              <a:t>A(</a:t>
            </a:r>
            <a:r>
              <a:rPr lang="en-US" altLang="zh-CN"/>
              <a:t>x)]</a:t>
            </a:r>
            <a:r>
              <a:rPr lang="en-US" altLang="zh-CN">
                <a:sym typeface="Symbol" pitchFamily="18" charset="2"/>
              </a:rPr>
              <a:t></a:t>
            </a:r>
            <a:r>
              <a:rPr lang="en-US" altLang="zh-CN" dirty="0">
                <a:sym typeface="Symbol" pitchFamily="18" charset="2"/>
              </a:rPr>
              <a:t>(x)</a:t>
            </a:r>
            <a:r>
              <a:rPr lang="en-US" altLang="zh-CN" dirty="0"/>
              <a:t>B(x)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300" dirty="0"/>
              <a:t>⑴ </a:t>
            </a:r>
            <a:r>
              <a:rPr lang="en-US" altLang="zh-CN" sz="2300" dirty="0">
                <a:sym typeface="Symbol" pitchFamily="18" charset="2"/>
              </a:rPr>
              <a:t>(x)</a:t>
            </a:r>
            <a:r>
              <a:rPr lang="en-US" altLang="zh-CN" sz="2300" dirty="0"/>
              <a:t>(A(x)</a:t>
            </a:r>
            <a:r>
              <a:rPr lang="en-US" altLang="zh-CN" sz="2300" dirty="0">
                <a:latin typeface="Comic Sans MS" pitchFamily="66" charset="0"/>
              </a:rPr>
              <a:t>→</a:t>
            </a:r>
            <a:r>
              <a:rPr lang="en-US" altLang="zh-CN" sz="2300" dirty="0"/>
              <a:t>B(x))           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300" dirty="0"/>
              <a:t>⑵ A(c)</a:t>
            </a:r>
            <a:r>
              <a:rPr lang="en-US" altLang="zh-CN" sz="2300" dirty="0">
                <a:latin typeface="Comic Sans MS" pitchFamily="66" charset="0"/>
              </a:rPr>
              <a:t>→</a:t>
            </a:r>
            <a:r>
              <a:rPr lang="en-US" altLang="zh-CN" sz="2300" dirty="0"/>
              <a:t>B(c)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300" dirty="0"/>
              <a:t>⑶ </a:t>
            </a:r>
            <a:r>
              <a:rPr lang="en-US" altLang="zh-CN" sz="2300" dirty="0">
                <a:sym typeface="Symbol" pitchFamily="18" charset="2"/>
              </a:rPr>
              <a:t>(x)</a:t>
            </a:r>
            <a:r>
              <a:rPr lang="en-US" altLang="zh-CN" sz="2300" dirty="0"/>
              <a:t>A(x)                   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300" dirty="0"/>
              <a:t>⑷ A(c)                       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300" dirty="0">
                <a:sym typeface="Symbol" pitchFamily="18" charset="2"/>
              </a:rPr>
              <a:t>⑸ B(c)</a:t>
            </a:r>
            <a:endParaRPr lang="en-US" altLang="zh-CN" sz="2300" dirty="0"/>
          </a:p>
          <a:p>
            <a:pPr lvl="1" eaLnBrk="1" hangingPunct="1"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zh-CN" sz="2300" dirty="0"/>
              <a:t>⑹ </a:t>
            </a:r>
            <a:r>
              <a:rPr lang="en-US" altLang="zh-CN" sz="2300" dirty="0">
                <a:sym typeface="Symbol" pitchFamily="18" charset="2"/>
              </a:rPr>
              <a:t>(x)</a:t>
            </a:r>
            <a:r>
              <a:rPr lang="en-US" altLang="zh-CN" sz="2300" dirty="0"/>
              <a:t>B(x)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上面推理是否正确？问题出在哪里？</a:t>
            </a:r>
          </a:p>
        </p:txBody>
      </p:sp>
      <p:sp>
        <p:nvSpPr>
          <p:cNvPr id="4" name="矩形 3"/>
          <p:cNvSpPr/>
          <p:nvPr/>
        </p:nvSpPr>
        <p:spPr>
          <a:xfrm>
            <a:off x="5138107" y="2365832"/>
            <a:ext cx="1698126" cy="3106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P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US ⑴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P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ES ⑶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T  ⑵⑷ I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EG ⑸</a:t>
            </a:r>
            <a:endParaRPr lang="en-US" altLang="zh-CN" sz="23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F674B6C-B452-4A8F-AA02-533BD927D513}"/>
              </a:ext>
            </a:extLst>
          </p:cNvPr>
          <p:cNvSpPr/>
          <p:nvPr/>
        </p:nvSpPr>
        <p:spPr>
          <a:xfrm>
            <a:off x="2574235" y="3647661"/>
            <a:ext cx="1769165" cy="2067339"/>
          </a:xfrm>
          <a:custGeom>
            <a:avLst/>
            <a:gdLst>
              <a:gd name="connsiteX0" fmla="*/ 1769165 w 1769165"/>
              <a:gd name="connsiteY0" fmla="*/ 2047461 h 2047461"/>
              <a:gd name="connsiteX1" fmla="*/ 1769165 w 1769165"/>
              <a:gd name="connsiteY1" fmla="*/ 0 h 2047461"/>
              <a:gd name="connsiteX2" fmla="*/ 0 w 1769165"/>
              <a:gd name="connsiteY2" fmla="*/ 0 h 20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165" h="2047461">
                <a:moveTo>
                  <a:pt x="1769165" y="2047461"/>
                </a:moveTo>
                <a:lnTo>
                  <a:pt x="1769165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2228"/>
            <a:ext cx="7886700" cy="600281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全称指定规则</a:t>
            </a:r>
            <a:r>
              <a:rPr lang="en-US" altLang="zh-CN" dirty="0">
                <a:latin typeface="Comic Sans MS" pitchFamily="66" charset="0"/>
              </a:rPr>
              <a:t>US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938" y="1262270"/>
            <a:ext cx="8147714" cy="479018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也称为全称量词消去规则，一般到特殊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solidFill>
                  <a:srgbClr val="0000FF"/>
                </a:solidFill>
                <a:sym typeface="Symbol" pitchFamily="18" charset="2"/>
              </a:rPr>
              <a:t>作用：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去掉全称量词。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>
                <a:solidFill>
                  <a:srgbClr val="0000FF"/>
                </a:solidFill>
              </a:rPr>
              <a:t>形式</a:t>
            </a:r>
            <a:r>
              <a:rPr lang="zh-CN" altLang="en-US"/>
              <a:t>：</a:t>
            </a:r>
            <a:endParaRPr lang="en-US" altLang="zh-CN"/>
          </a:p>
          <a:p>
            <a:pPr marL="984250" indent="0" eaLnBrk="1" hangingPunct="1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dirty="0">
                <a:sym typeface="Symbol" pitchFamily="18" charset="2"/>
              </a:rPr>
              <a:t>x)</a:t>
            </a:r>
            <a:r>
              <a:rPr lang="en-US" altLang="zh-CN" dirty="0"/>
              <a:t>A(x)</a:t>
            </a:r>
            <a:r>
              <a:rPr lang="en-US" altLang="zh-CN" dirty="0">
                <a:sym typeface="Symbol" pitchFamily="18" charset="2"/>
              </a:rPr>
              <a:t></a:t>
            </a:r>
            <a:r>
              <a:rPr lang="en-US" altLang="zh-CN" dirty="0"/>
              <a:t>A(</a:t>
            </a:r>
            <a:r>
              <a:rPr lang="en-US" altLang="zh-CN"/>
              <a:t>y)</a:t>
            </a:r>
            <a:r>
              <a:rPr lang="zh-CN" altLang="en-US"/>
              <a:t>或</a:t>
            </a:r>
            <a:r>
              <a:rPr lang="en-US" altLang="zh-CN"/>
              <a:t>A(c)    </a:t>
            </a:r>
            <a:endParaRPr lang="en-US" altLang="zh-CN" dirty="0"/>
          </a:p>
          <a:p>
            <a:pPr lvl="1" eaLnBrk="1" hangingPunct="1">
              <a:spcBef>
                <a:spcPts val="6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y/c</a:t>
            </a:r>
            <a:r>
              <a:rPr kumimoji="1" lang="zh-CN" altLang="en-US">
                <a:solidFill>
                  <a:schemeClr val="tx1"/>
                </a:solidFill>
              </a:rPr>
              <a:t>为</a:t>
            </a:r>
            <a:r>
              <a:rPr kumimoji="1" lang="zh-CN" altLang="en-US" dirty="0">
                <a:solidFill>
                  <a:schemeClr val="tx1"/>
                </a:solidFill>
              </a:rPr>
              <a:t>任意</a:t>
            </a:r>
            <a:r>
              <a:rPr kumimoji="1" lang="zh-CN" altLang="en-US" dirty="0">
                <a:solidFill>
                  <a:srgbClr val="FF0000"/>
                </a:solidFill>
              </a:rPr>
              <a:t>不在</a:t>
            </a:r>
            <a:r>
              <a:rPr kumimoji="1" lang="en-US" altLang="zh-CN" dirty="0">
                <a:solidFill>
                  <a:srgbClr val="FF0000"/>
                </a:solidFill>
              </a:rPr>
              <a:t>A(x)</a:t>
            </a:r>
            <a:r>
              <a:rPr kumimoji="1" lang="zh-CN" altLang="en-US" dirty="0">
                <a:solidFill>
                  <a:srgbClr val="FF0000"/>
                </a:solidFill>
              </a:rPr>
              <a:t>中约束出现</a:t>
            </a:r>
            <a:r>
              <a:rPr kumimoji="1" lang="zh-CN" altLang="en-US" dirty="0">
                <a:solidFill>
                  <a:schemeClr val="tx1"/>
                </a:solidFill>
              </a:rPr>
              <a:t>的客体</a:t>
            </a:r>
            <a:r>
              <a:rPr kumimoji="1" lang="zh-CN" altLang="en-US">
                <a:solidFill>
                  <a:schemeClr val="tx1"/>
                </a:solidFill>
              </a:rPr>
              <a:t>变元</a:t>
            </a:r>
            <a:r>
              <a:rPr kumimoji="1" lang="en-US" altLang="zh-CN">
                <a:solidFill>
                  <a:schemeClr val="tx1"/>
                </a:solidFill>
              </a:rPr>
              <a:t>/</a:t>
            </a:r>
            <a:r>
              <a:rPr kumimoji="1" lang="zh-CN" altLang="en-US">
                <a:solidFill>
                  <a:schemeClr val="tx1"/>
                </a:solidFill>
              </a:rPr>
              <a:t>常元；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/>
              <a:t>含义：</a:t>
            </a:r>
            <a:r>
              <a:rPr lang="en-US" altLang="zh-CN" dirty="0">
                <a:sym typeface="Symbol" pitchFamily="18" charset="2"/>
              </a:rPr>
              <a:t>(x)</a:t>
            </a:r>
            <a:r>
              <a:rPr lang="en-US" altLang="zh-CN" dirty="0"/>
              <a:t>A(x)</a:t>
            </a:r>
            <a:r>
              <a:rPr lang="zh-CN" altLang="en-US" dirty="0"/>
              <a:t>成立，可推出</a:t>
            </a:r>
            <a:r>
              <a:rPr lang="zh-CN" altLang="en-US"/>
              <a:t>对于任一客体变元</a:t>
            </a:r>
            <a:r>
              <a:rPr lang="en-US" altLang="zh-CN"/>
              <a:t>/</a:t>
            </a:r>
            <a:r>
              <a:rPr lang="zh-CN" altLang="en-US"/>
              <a:t>常元</a:t>
            </a:r>
            <a:r>
              <a:rPr lang="en-US" altLang="zh-CN"/>
              <a:t>(y/c)</a:t>
            </a:r>
            <a:r>
              <a:rPr lang="zh-CN" altLang="en-US"/>
              <a:t>，</a:t>
            </a:r>
            <a:r>
              <a:rPr lang="en-US" altLang="zh-CN" dirty="0"/>
              <a:t>A(y)</a:t>
            </a:r>
            <a:r>
              <a:rPr lang="zh-CN" altLang="en-US"/>
              <a:t>成立。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苏格拉底问题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967" y="1091821"/>
            <a:ext cx="8147714" cy="514932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亚里士多德的苏格拉底三段论：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所有的人都是要死的（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）。苏格拉底是人（</a:t>
            </a:r>
            <a:r>
              <a:rPr lang="en-US" altLang="zh-CN" dirty="0">
                <a:solidFill>
                  <a:schemeClr val="tx1"/>
                </a:solidFill>
              </a:rPr>
              <a:t>Q</a:t>
            </a:r>
            <a:r>
              <a:rPr lang="zh-CN" altLang="en-US" dirty="0">
                <a:solidFill>
                  <a:schemeClr val="tx1"/>
                </a:solidFill>
              </a:rPr>
              <a:t>）。所以苏格拉底是要死的（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）。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600" dirty="0"/>
              <a:t>显然这是正确的推理，</a:t>
            </a:r>
            <a:r>
              <a:rPr lang="zh-CN" altLang="en-US" sz="2600" u="sng" dirty="0">
                <a:solidFill>
                  <a:srgbClr val="FF0000"/>
                </a:solidFill>
              </a:rPr>
              <a:t>但在命题逻辑中却无法得到证明。</a:t>
            </a:r>
            <a:endParaRPr lang="en-US" altLang="zh-CN" sz="2600" u="sng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dirty="0"/>
              <a:t>判断</a:t>
            </a:r>
            <a:r>
              <a:rPr lang="en-US" altLang="zh-CN" dirty="0"/>
              <a:t>P∧Q</a:t>
            </a:r>
            <a:r>
              <a:rPr lang="en-US" altLang="zh-CN" dirty="0">
                <a:latin typeface="Comic Sans MS" pitchFamily="66" charset="0"/>
              </a:rPr>
              <a:t>→</a:t>
            </a:r>
            <a:r>
              <a:rPr lang="en-US" altLang="zh-CN" dirty="0"/>
              <a:t>R</a:t>
            </a:r>
            <a:r>
              <a:rPr lang="zh-CN" altLang="en-US" dirty="0"/>
              <a:t>是否重言式？即，</a:t>
            </a:r>
            <a:r>
              <a:rPr lang="en-US" altLang="zh-CN" dirty="0"/>
              <a:t>P∧Q</a:t>
            </a:r>
            <a:r>
              <a:rPr lang="en-US" altLang="zh-CN" dirty="0">
                <a:sym typeface="Symbol" pitchFamily="18" charset="2"/>
              </a:rPr>
              <a:t></a:t>
            </a:r>
            <a:r>
              <a:rPr lang="en-US" altLang="zh-CN" dirty="0"/>
              <a:t>R</a:t>
            </a:r>
            <a:r>
              <a:rPr lang="zh-CN" altLang="en-US" dirty="0"/>
              <a:t>成立吗</a:t>
            </a:r>
            <a:r>
              <a:rPr lang="en-US" altLang="zh-CN" dirty="0"/>
              <a:t>?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结论：</a:t>
            </a:r>
            <a:r>
              <a:rPr lang="en-US" altLang="zh-CN" dirty="0"/>
              <a:t>P∧Q   R</a:t>
            </a:r>
            <a:endParaRPr lang="zh-CN" altLang="en-US" dirty="0"/>
          </a:p>
          <a:p>
            <a:pPr>
              <a:spcBef>
                <a:spcPts val="600"/>
              </a:spcBef>
            </a:pPr>
            <a:r>
              <a:rPr kumimoji="1" lang="zh-CN" altLang="en-US" dirty="0"/>
              <a:t>命题逻辑的局限性：</a:t>
            </a:r>
            <a:endParaRPr kumimoji="1" lang="en-US" altLang="zh-CN" dirty="0"/>
          </a:p>
          <a:p>
            <a:pPr lvl="1">
              <a:spcBef>
                <a:spcPts val="600"/>
              </a:spcBef>
            </a:pPr>
            <a:r>
              <a:rPr kumimoji="1" lang="zh-CN" altLang="en-US" dirty="0"/>
              <a:t>不能反映</a:t>
            </a:r>
            <a:r>
              <a:rPr kumimoji="1" lang="zh-CN" altLang="en-US" dirty="0">
                <a:solidFill>
                  <a:schemeClr val="tx1"/>
                </a:solidFill>
              </a:rPr>
              <a:t>命题的内部结构、成分和命题之间的内在联系</a:t>
            </a:r>
            <a:r>
              <a:rPr kumimoji="1" lang="zh-CN" altLang="en-US" dirty="0"/>
              <a:t>。即</a:t>
            </a:r>
            <a:r>
              <a:rPr kumimoji="1" lang="zh-CN" altLang="en-US" u="sng" dirty="0"/>
              <a:t>不能</a:t>
            </a:r>
            <a:r>
              <a:rPr kumimoji="1" lang="zh-CN" altLang="en-US" dirty="0"/>
              <a:t>将</a:t>
            </a:r>
            <a:r>
              <a:rPr kumimoji="1" lang="zh-CN" altLang="en-US" dirty="0">
                <a:solidFill>
                  <a:srgbClr val="FF0000"/>
                </a:solidFill>
              </a:rPr>
              <a:t>命题分解</a:t>
            </a:r>
            <a:r>
              <a:rPr kumimoji="1" lang="zh-CN" altLang="en-US" dirty="0"/>
              <a:t>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492957" y="4039084"/>
            <a:ext cx="698903" cy="461665"/>
            <a:chOff x="6793719" y="4244813"/>
            <a:chExt cx="647700" cy="722709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6793719" y="4244813"/>
              <a:ext cx="647700" cy="72270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1E1CE3"/>
                  </a:solidFill>
                  <a:latin typeface="黑体" pitchFamily="49" charset="-122"/>
                  <a:sym typeface="Symbol" pitchFamily="18" charset="2"/>
                </a:rPr>
                <a:t></a:t>
              </a:r>
              <a:endParaRPr lang="zh-CN" altLang="en-US" sz="2400" b="1" dirty="0">
                <a:solidFill>
                  <a:srgbClr val="1E1CE3"/>
                </a:solidFill>
                <a:latin typeface="黑体" pitchFamily="49" charset="-122"/>
                <a:sym typeface="Symbol" pitchFamily="18" charset="2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6953083" y="4388644"/>
              <a:ext cx="83603" cy="519830"/>
            </a:xfrm>
            <a:prstGeom prst="line">
              <a:avLst/>
            </a:prstGeom>
            <a:noFill/>
            <a:ln w="28575">
              <a:solidFill>
                <a:srgbClr val="1E1CE3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sz="2400">
                <a:solidFill>
                  <a:srgbClr val="1E1CE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全称推广规则</a:t>
            </a:r>
            <a:r>
              <a:rPr lang="en-US" altLang="zh-CN" dirty="0">
                <a:latin typeface="Comic Sans MS" pitchFamily="66" charset="0"/>
              </a:rPr>
              <a:t>UG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作用：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添加</a:t>
            </a:r>
            <a:r>
              <a:rPr lang="zh-CN" altLang="en-US" dirty="0">
                <a:solidFill>
                  <a:srgbClr val="FF0000"/>
                </a:solidFill>
              </a:rPr>
              <a:t>全称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量词；特殊到一般</a:t>
            </a:r>
            <a:endParaRPr lang="en-US" altLang="zh-CN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zh-CN" dirty="0">
                <a:solidFill>
                  <a:srgbClr val="0000FF"/>
                </a:solidFill>
              </a:rPr>
              <a:t>形式：</a:t>
            </a:r>
            <a:r>
              <a:rPr lang="zh-CN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A(c)(x)</a:t>
            </a:r>
            <a:r>
              <a:rPr lang="en-US" altLang="zh-CN" dirty="0">
                <a:solidFill>
                  <a:schemeClr val="accent2"/>
                </a:solidFill>
              </a:rPr>
              <a:t>A(x)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sym typeface="Symbol" pitchFamily="18" charset="2"/>
              </a:rPr>
              <a:t>c</a:t>
            </a:r>
            <a:r>
              <a:rPr lang="zh-CN" altLang="zh-CN" dirty="0">
                <a:sym typeface="Symbol" pitchFamily="18" charset="2"/>
              </a:rPr>
              <a:t>是个体域内</a:t>
            </a:r>
            <a:r>
              <a:rPr lang="zh-CN" altLang="zh-CN" dirty="0">
                <a:solidFill>
                  <a:srgbClr val="FF0000"/>
                </a:solidFill>
                <a:sym typeface="Symbol" pitchFamily="18" charset="2"/>
              </a:rPr>
              <a:t>任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意</a:t>
            </a:r>
            <a:r>
              <a:rPr lang="zh-CN" altLang="en-US" dirty="0">
                <a:sym typeface="Symbol" pitchFamily="18" charset="2"/>
              </a:rPr>
              <a:t>指定的客体。</a:t>
            </a:r>
            <a:endParaRPr lang="en-US" altLang="zh-CN" dirty="0">
              <a:sym typeface="Symbol" pitchFamily="18" charset="2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sym typeface="Symbol" pitchFamily="18" charset="2"/>
              </a:rPr>
              <a:t>含义：如果</a:t>
            </a:r>
            <a:r>
              <a:rPr lang="zh-CN" altLang="en-US" dirty="0"/>
              <a:t>在个体域内</a:t>
            </a:r>
            <a:r>
              <a:rPr lang="zh-CN" altLang="en-US" dirty="0">
                <a:solidFill>
                  <a:srgbClr val="FF0000"/>
                </a:solidFill>
              </a:rPr>
              <a:t>每一个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任意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指定客体</a:t>
            </a:r>
            <a:r>
              <a:rPr lang="en-US" altLang="zh-CN" dirty="0"/>
              <a:t>c</a:t>
            </a:r>
            <a:r>
              <a:rPr lang="zh-CN" altLang="en-US" dirty="0"/>
              <a:t>都</a:t>
            </a:r>
            <a:r>
              <a:rPr lang="zh-CN" altLang="en-US" dirty="0">
                <a:sym typeface="Symbol" pitchFamily="18" charset="2"/>
              </a:rPr>
              <a:t>使得</a:t>
            </a:r>
            <a:r>
              <a:rPr lang="en-US" altLang="zh-CN" dirty="0">
                <a:sym typeface="Symbol" pitchFamily="18" charset="2"/>
              </a:rPr>
              <a:t>A(c)</a:t>
            </a:r>
            <a:r>
              <a:rPr lang="zh-CN" altLang="en-US" dirty="0"/>
              <a:t>成立，则</a:t>
            </a:r>
            <a:r>
              <a:rPr lang="en-US" altLang="zh-CN" dirty="0">
                <a:sym typeface="Symbol" pitchFamily="18" charset="2"/>
              </a:rPr>
              <a:t>(x)</a:t>
            </a:r>
            <a:r>
              <a:rPr lang="en-US" altLang="zh-CN" dirty="0"/>
              <a:t>A(x)</a:t>
            </a:r>
            <a:r>
              <a:rPr lang="zh-CN" altLang="en-US" dirty="0">
                <a:sym typeface="Symbol" pitchFamily="18" charset="2"/>
              </a:rPr>
              <a:t>成立。</a:t>
            </a:r>
            <a:endParaRPr lang="en-US" altLang="zh-CN" dirty="0">
              <a:sym typeface="Symbol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要求：</a:t>
            </a:r>
            <a:endParaRPr lang="en-US" altLang="zh-CN" dirty="0">
              <a:solidFill>
                <a:srgbClr val="0000FF"/>
              </a:solidFill>
              <a:sym typeface="Symbol" pitchFamily="18" charset="2"/>
            </a:endParaRPr>
          </a:p>
          <a:p>
            <a:pPr marL="765175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CN" altLang="en-US" dirty="0"/>
              <a:t>添加量词时，要加在公式的</a:t>
            </a:r>
            <a:r>
              <a:rPr lang="zh-CN" altLang="en-US" dirty="0">
                <a:solidFill>
                  <a:srgbClr val="FF0000"/>
                </a:solidFill>
              </a:rPr>
              <a:t>最左边</a:t>
            </a:r>
            <a:r>
              <a:rPr lang="en-US" altLang="zh-CN" dirty="0"/>
              <a:t>(</a:t>
            </a:r>
            <a:r>
              <a:rPr lang="zh-CN" altLang="en-US" dirty="0"/>
              <a:t>即新加的量词前也无任何符号</a:t>
            </a:r>
            <a:r>
              <a:rPr lang="en-US" altLang="zh-CN" dirty="0"/>
              <a:t>)</a:t>
            </a:r>
            <a:r>
              <a:rPr lang="zh-CN" altLang="en-US" dirty="0"/>
              <a:t>，且其辖域作用到公式的末尾。</a:t>
            </a:r>
            <a:r>
              <a:rPr lang="en-US" altLang="zh-CN" dirty="0">
                <a:sym typeface="Symbol" pitchFamily="18" charset="2"/>
              </a:rPr>
              <a:t> </a:t>
            </a:r>
          </a:p>
          <a:p>
            <a:pPr marL="765175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CN" altLang="en-US" dirty="0">
                <a:sym typeface="Symbol" pitchFamily="18" charset="2"/>
              </a:rPr>
              <a:t>取代</a:t>
            </a:r>
            <a:r>
              <a:rPr lang="en-US" altLang="zh-CN" dirty="0">
                <a:sym typeface="Symbol" pitchFamily="18" charset="2"/>
              </a:rPr>
              <a:t>c</a:t>
            </a:r>
            <a:r>
              <a:rPr lang="zh-CN" altLang="en-US" dirty="0">
                <a:sym typeface="Symbol" pitchFamily="18" charset="2"/>
              </a:rPr>
              <a:t>的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zh-CN" altLang="en-US" dirty="0"/>
              <a:t>不是</a:t>
            </a:r>
            <a:r>
              <a:rPr lang="en-US" altLang="zh-CN" dirty="0"/>
              <a:t>A(c)</a:t>
            </a:r>
            <a:r>
              <a:rPr lang="zh-CN" altLang="en-US" dirty="0"/>
              <a:t>中的符号。</a:t>
            </a:r>
            <a:endParaRPr lang="en-US" altLang="zh-CN" dirty="0"/>
          </a:p>
          <a:p>
            <a:pPr marL="765175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altLang="zh-CN" dirty="0">
                <a:sym typeface="Symbol" pitchFamily="18" charset="2"/>
              </a:rPr>
              <a:t>c</a:t>
            </a:r>
            <a:r>
              <a:rPr lang="zh-CN" altLang="zh-CN" dirty="0">
                <a:solidFill>
                  <a:srgbClr val="FF0000"/>
                </a:solidFill>
                <a:sym typeface="Symbol" pitchFamily="18" charset="2"/>
              </a:rPr>
              <a:t>一定是任意的客体</a:t>
            </a:r>
            <a:r>
              <a:rPr lang="zh-CN" altLang="zh-CN" dirty="0">
                <a:sym typeface="Symbol" pitchFamily="18" charset="2"/>
              </a:rPr>
              <a:t>，否则不可</a:t>
            </a:r>
            <a:r>
              <a:rPr lang="zh-CN" altLang="en-US" dirty="0"/>
              <a:t>全称推广</a:t>
            </a:r>
            <a:r>
              <a:rPr lang="zh-CN" altLang="zh-CN" dirty="0">
                <a:sym typeface="Symbol" pitchFamily="18" charset="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存在指定规则</a:t>
            </a:r>
            <a:r>
              <a:rPr lang="en-US" altLang="zh-CN" dirty="0">
                <a:latin typeface="Comic Sans MS" pitchFamily="66" charset="0"/>
              </a:rPr>
              <a:t>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967" y="1160061"/>
            <a:ext cx="8147714" cy="4848854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作用：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去掉存在量词。</a:t>
            </a:r>
            <a:endParaRPr lang="en-US" altLang="zh-CN" dirty="0">
              <a:solidFill>
                <a:srgbClr val="FF0000"/>
              </a:solidFill>
              <a:sym typeface="Symbol" pitchFamily="18" charset="2"/>
            </a:endParaRPr>
          </a:p>
          <a:p>
            <a:r>
              <a:rPr lang="en-US" altLang="zh-CN" dirty="0">
                <a:sym typeface="Symbol" pitchFamily="18" charset="2"/>
              </a:rPr>
              <a:t> (x)</a:t>
            </a:r>
            <a:r>
              <a:rPr lang="en-US" altLang="zh-CN" dirty="0"/>
              <a:t>A(x)</a:t>
            </a:r>
            <a:r>
              <a:rPr lang="en-US" altLang="zh-CN" dirty="0">
                <a:sym typeface="Symbol" pitchFamily="18" charset="2"/>
              </a:rPr>
              <a:t></a:t>
            </a:r>
            <a:r>
              <a:rPr lang="en-US" altLang="zh-CN" dirty="0"/>
              <a:t>A(c)    </a:t>
            </a:r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c</a:t>
            </a:r>
            <a:r>
              <a:rPr lang="zh-CN" altLang="en-US" dirty="0"/>
              <a:t>是使</a:t>
            </a:r>
            <a:r>
              <a:rPr lang="en-US" altLang="zh-CN" dirty="0"/>
              <a:t>A</a:t>
            </a:r>
            <a:r>
              <a:rPr lang="zh-CN" altLang="en-US" dirty="0"/>
              <a:t>成立的</a:t>
            </a:r>
            <a:r>
              <a:rPr lang="zh-CN" altLang="en-US" dirty="0">
                <a:solidFill>
                  <a:srgbClr val="FF0000"/>
                </a:solidFill>
              </a:rPr>
              <a:t>特定客体常量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含义：</a:t>
            </a:r>
            <a:r>
              <a:rPr lang="en-US" altLang="zh-CN" dirty="0">
                <a:sym typeface="Symbol" pitchFamily="18" charset="2"/>
              </a:rPr>
              <a:t>(x)A(x)</a:t>
            </a:r>
            <a:r>
              <a:rPr lang="zh-CN" altLang="en-US" dirty="0"/>
              <a:t>成立，即可推出有某个</a:t>
            </a:r>
            <a:r>
              <a:rPr lang="zh-CN" altLang="en-US" dirty="0">
                <a:solidFill>
                  <a:srgbClr val="FF0000"/>
                </a:solidFill>
              </a:rPr>
              <a:t>确定的</a:t>
            </a:r>
            <a:r>
              <a:rPr lang="en-US" altLang="zh-CN" dirty="0"/>
              <a:t>c</a:t>
            </a:r>
            <a:r>
              <a:rPr lang="zh-CN" altLang="en-US" dirty="0"/>
              <a:t>，使</a:t>
            </a:r>
            <a:r>
              <a:rPr lang="en-US" altLang="zh-CN" dirty="0"/>
              <a:t>A(c)</a:t>
            </a:r>
            <a:r>
              <a:rPr lang="zh-CN" altLang="en-US" dirty="0"/>
              <a:t>成立。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要求：</a:t>
            </a:r>
            <a:endParaRPr lang="en-US" altLang="zh-CN" dirty="0">
              <a:solidFill>
                <a:srgbClr val="0000FF"/>
              </a:solidFill>
              <a:sym typeface="Symbol" pitchFamily="18" charset="2"/>
            </a:endParaRPr>
          </a:p>
          <a:p>
            <a:pPr marL="765175" lvl="1" indent="-457200">
              <a:buSzPct val="100000"/>
              <a:buFont typeface="+mj-lt"/>
              <a:buAutoNum type="arabicPeriod"/>
            </a:pPr>
            <a:r>
              <a:rPr lang="en-US" altLang="zh-CN">
                <a:sym typeface="Symbol" pitchFamily="18" charset="2"/>
              </a:rPr>
              <a:t>c</a:t>
            </a:r>
            <a:r>
              <a:rPr lang="zh-CN" altLang="en-US" dirty="0">
                <a:sym typeface="Symbol" pitchFamily="18" charset="2"/>
              </a:rPr>
              <a:t>不是</a:t>
            </a:r>
            <a:r>
              <a:rPr lang="en-US" altLang="zh-CN" dirty="0">
                <a:sym typeface="Symbol" pitchFamily="18" charset="2"/>
              </a:rPr>
              <a:t>A(x)</a:t>
            </a:r>
            <a:r>
              <a:rPr lang="zh-CN" altLang="en-US" dirty="0">
                <a:sym typeface="Symbol" pitchFamily="18" charset="2"/>
              </a:rPr>
              <a:t>中的符号。</a:t>
            </a:r>
            <a:endParaRPr lang="en-US" altLang="zh-CN" dirty="0">
              <a:sym typeface="Symbol" pitchFamily="18" charset="2"/>
            </a:endParaRPr>
          </a:p>
          <a:p>
            <a:pPr marL="765175" lvl="1" indent="-457200">
              <a:buSzPct val="100000"/>
              <a:buFont typeface="+mj-lt"/>
              <a:buAutoNum type="arabicPeriod"/>
            </a:pPr>
            <a:r>
              <a:rPr lang="en-US" altLang="zh-CN">
                <a:sym typeface="Symbol" pitchFamily="18" charset="2"/>
              </a:rPr>
              <a:t>c</a:t>
            </a:r>
            <a:r>
              <a:rPr lang="zh-CN" altLang="zh-CN" dirty="0">
                <a:sym typeface="Symbol" pitchFamily="18" charset="2"/>
              </a:rPr>
              <a:t>不应是</a:t>
            </a:r>
            <a:r>
              <a:rPr lang="zh-CN" altLang="zh-CN" dirty="0">
                <a:solidFill>
                  <a:srgbClr val="FF0000"/>
                </a:solidFill>
                <a:sym typeface="Symbol" pitchFamily="18" charset="2"/>
              </a:rPr>
              <a:t>在此之前</a:t>
            </a:r>
            <a:r>
              <a:rPr lang="zh-CN" altLang="zh-CN" dirty="0">
                <a:sym typeface="Symbol" pitchFamily="18" charset="2"/>
              </a:rPr>
              <a:t>用</a:t>
            </a:r>
            <a:r>
              <a:rPr lang="en-US" altLang="zh-CN" dirty="0">
                <a:sym typeface="Symbol" pitchFamily="18" charset="2"/>
              </a:rPr>
              <a:t>US</a:t>
            </a:r>
            <a:r>
              <a:rPr lang="zh-CN" altLang="zh-CN" dirty="0">
                <a:sym typeface="Symbol" pitchFamily="18" charset="2"/>
              </a:rPr>
              <a:t>规则或者用</a:t>
            </a:r>
            <a:r>
              <a:rPr lang="en-US" altLang="zh-CN" dirty="0">
                <a:sym typeface="Symbol" pitchFamily="18" charset="2"/>
              </a:rPr>
              <a:t>ES</a:t>
            </a:r>
            <a:r>
              <a:rPr lang="zh-CN" altLang="zh-CN" dirty="0">
                <a:sym typeface="Symbol" pitchFamily="18" charset="2"/>
              </a:rPr>
              <a:t>规则所指定的客体</a:t>
            </a:r>
            <a:r>
              <a:rPr lang="en-US" altLang="zh-CN" dirty="0">
                <a:sym typeface="Symbol" pitchFamily="18" charset="2"/>
              </a:rPr>
              <a:t>c(</a:t>
            </a:r>
            <a:r>
              <a:rPr lang="zh-CN" altLang="zh-CN" dirty="0">
                <a:sym typeface="Symbol" pitchFamily="18" charset="2"/>
              </a:rPr>
              <a:t>即</a:t>
            </a:r>
            <a:r>
              <a:rPr lang="zh-CN" altLang="zh-CN" dirty="0">
                <a:solidFill>
                  <a:srgbClr val="FF0000"/>
                </a:solidFill>
                <a:sym typeface="Symbol" pitchFamily="18" charset="2"/>
              </a:rPr>
              <a:t>本次用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ES</a:t>
            </a:r>
            <a:r>
              <a:rPr lang="zh-CN" altLang="zh-CN" dirty="0">
                <a:solidFill>
                  <a:srgbClr val="FF0000"/>
                </a:solidFill>
                <a:sym typeface="Symbol" pitchFamily="18" charset="2"/>
              </a:rPr>
              <a:t>特指客体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，</a:t>
            </a:r>
            <a:r>
              <a:rPr lang="zh-CN" altLang="zh-CN" dirty="0">
                <a:solidFill>
                  <a:srgbClr val="FF0000"/>
                </a:solidFill>
                <a:sym typeface="Symbol" pitchFamily="18" charset="2"/>
              </a:rPr>
              <a:t>不应该是以前特指的客体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zh-CN" altLang="en-US" dirty="0">
                <a:sym typeface="Symbol" pitchFamily="18" charset="2"/>
              </a:rPr>
              <a:t>。</a:t>
            </a:r>
            <a:endParaRPr lang="en-US" altLang="zh-CN" dirty="0">
              <a:sym typeface="Symbol" pitchFamily="18" charset="2"/>
            </a:endParaRPr>
          </a:p>
          <a:p>
            <a:pPr marL="765175" lvl="1" indent="-457200">
              <a:buSzPct val="100000"/>
              <a:buFont typeface="+mj-lt"/>
              <a:buAutoNum type="arabicPeriod"/>
            </a:pPr>
            <a:r>
              <a:rPr kumimoji="1" lang="zh-CN" altLang="en-US"/>
              <a:t>如果</a:t>
            </a:r>
            <a:r>
              <a:rPr lang="en-US" altLang="zh-CN" dirty="0"/>
              <a:t>A</a:t>
            </a:r>
            <a:r>
              <a:rPr kumimoji="1" lang="en-US" altLang="zh-CN" dirty="0"/>
              <a:t>(</a:t>
            </a:r>
            <a:r>
              <a:rPr lang="en-US" altLang="zh-CN" dirty="0"/>
              <a:t>x</a:t>
            </a:r>
            <a:r>
              <a:rPr kumimoji="1" lang="en-US" altLang="zh-CN" dirty="0"/>
              <a:t>)</a:t>
            </a:r>
            <a:r>
              <a:rPr kumimoji="1" lang="zh-CN" altLang="en-US" dirty="0"/>
              <a:t>中除</a:t>
            </a:r>
            <a:r>
              <a:rPr kumimoji="1" lang="en-US" altLang="zh-CN" dirty="0"/>
              <a:t>x</a:t>
            </a:r>
            <a:r>
              <a:rPr kumimoji="1" lang="zh-CN" altLang="en-US" dirty="0"/>
              <a:t>外有其他</a:t>
            </a:r>
            <a:r>
              <a:rPr kumimoji="1" lang="zh-CN" altLang="en-US" dirty="0">
                <a:solidFill>
                  <a:srgbClr val="FF0000"/>
                </a:solidFill>
              </a:rPr>
              <a:t>自由变元</a:t>
            </a:r>
            <a:r>
              <a:rPr kumimoji="1" lang="zh-CN" altLang="en-US" dirty="0"/>
              <a:t>出现，且</a:t>
            </a:r>
            <a:r>
              <a:rPr lang="en-US" altLang="zh-CN" u="sng" dirty="0"/>
              <a:t>x</a:t>
            </a:r>
            <a:r>
              <a:rPr kumimoji="1" lang="zh-CN" altLang="en-US" u="sng" dirty="0"/>
              <a:t>是随其他自由变元变化的</a:t>
            </a:r>
            <a:r>
              <a:rPr kumimoji="1" lang="zh-CN" altLang="en-US" dirty="0"/>
              <a:t>，那么不能使用此规则。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令</a:t>
            </a:r>
            <a:r>
              <a:rPr lang="en-US" altLang="zh-CN" dirty="0"/>
              <a:t>x</a:t>
            </a:r>
            <a:r>
              <a:rPr lang="zh-CN" altLang="en-US" dirty="0"/>
              <a:t>的个体域为</a:t>
            </a:r>
            <a:r>
              <a:rPr lang="en-US" altLang="zh-CN" dirty="0"/>
              <a:t>I={</a:t>
            </a:r>
            <a:r>
              <a:rPr lang="zh-CN" altLang="en-US" dirty="0"/>
              <a:t>整数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endParaRPr lang="en-US" altLang="zh-CN" dirty="0"/>
          </a:p>
          <a:p>
            <a:pPr marL="609600" lvl="1" eaLnBrk="1" hangingPunct="1">
              <a:spcBef>
                <a:spcPct val="0"/>
              </a:spcBef>
              <a:buNone/>
            </a:pPr>
            <a:r>
              <a:rPr lang="zh-CN" altLang="en-US" sz="2400" dirty="0"/>
              <a:t>⑴ </a:t>
            </a:r>
            <a:r>
              <a:rPr lang="en-US" altLang="zh-CN" sz="2400" dirty="0">
                <a:sym typeface="Symbol" pitchFamily="18" charset="2"/>
              </a:rPr>
              <a:t>(x)</a:t>
            </a:r>
            <a:r>
              <a:rPr lang="en-US" altLang="zh-CN" sz="2400" dirty="0"/>
              <a:t>B(x)           P</a:t>
            </a:r>
          </a:p>
          <a:p>
            <a:pPr marL="609600" lvl="1" eaLnBrk="1" hangingPunct="1">
              <a:spcBef>
                <a:spcPct val="0"/>
              </a:spcBef>
              <a:buNone/>
            </a:pPr>
            <a:r>
              <a:rPr lang="en-US" altLang="zh-CN" sz="2400" dirty="0"/>
              <a:t>⑵ B(a)               ES(1)</a:t>
            </a:r>
          </a:p>
          <a:p>
            <a:pPr marL="609600" lvl="1" eaLnBrk="1" hangingPunct="1">
              <a:spcBef>
                <a:spcPct val="0"/>
              </a:spcBef>
              <a:buNone/>
            </a:pPr>
            <a:r>
              <a:rPr lang="en-US" altLang="zh-CN" sz="2400" dirty="0"/>
              <a:t>⑶ </a:t>
            </a:r>
            <a:r>
              <a:rPr lang="en-US" altLang="zh-CN" sz="2400" dirty="0">
                <a:sym typeface="Symbol" pitchFamily="18" charset="2"/>
              </a:rPr>
              <a:t>(x)</a:t>
            </a:r>
            <a:r>
              <a:rPr lang="en-US" altLang="zh-CN" sz="2400" dirty="0"/>
              <a:t>A(x)           P</a:t>
            </a:r>
          </a:p>
          <a:p>
            <a:pPr marL="609600" lvl="1" eaLnBrk="1" hangingPunct="1"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zh-CN" sz="2400" dirty="0"/>
              <a:t>⑷ A(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en-US" altLang="zh-CN" sz="2400" dirty="0"/>
              <a:t>)               ES(3)-</a:t>
            </a:r>
            <a:r>
              <a:rPr lang="zh-CN" altLang="en-US" sz="2400" dirty="0">
                <a:solidFill>
                  <a:srgbClr val="FF0000"/>
                </a:solidFill>
              </a:rPr>
              <a:t>违反要求（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</a:p>
          <a:p>
            <a:r>
              <a:rPr lang="en-US" altLang="zh-CN" dirty="0"/>
              <a:t>A(x)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zh-CN" dirty="0"/>
              <a:t>是</a:t>
            </a:r>
            <a:r>
              <a:rPr lang="zh-CN" altLang="en-US" dirty="0"/>
              <a:t>偶数。</a:t>
            </a:r>
            <a:r>
              <a:rPr lang="en-US" altLang="zh-CN" dirty="0"/>
              <a:t>B(x)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zh-CN" dirty="0"/>
              <a:t>是</a:t>
            </a:r>
            <a:r>
              <a:rPr lang="zh-CN" altLang="en-US" dirty="0"/>
              <a:t>奇数</a:t>
            </a:r>
            <a:r>
              <a:rPr lang="zh-CN" altLang="zh-CN" dirty="0"/>
              <a:t>。</a:t>
            </a:r>
            <a:endParaRPr lang="zh-CN" altLang="en-US" dirty="0"/>
          </a:p>
          <a:p>
            <a:pPr lvl="1" eaLnBrk="1" hangingPunct="1"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(x)</a:t>
            </a:r>
            <a:r>
              <a:rPr lang="en-US" altLang="zh-CN" sz="2400" dirty="0"/>
              <a:t>B(</a:t>
            </a:r>
            <a:r>
              <a:rPr lang="en-US" altLang="zh-CN" sz="2400"/>
              <a:t>x)</a:t>
            </a:r>
            <a:r>
              <a:rPr lang="en-US" altLang="zh-CN" sz="2400">
                <a:sym typeface="Symbol" pitchFamily="18" charset="2"/>
              </a:rPr>
              <a:t></a:t>
            </a:r>
            <a:r>
              <a:rPr kumimoji="1" lang="en-US" altLang="zh-CN" sz="2400" dirty="0"/>
              <a:t>B(</a:t>
            </a:r>
            <a:r>
              <a:rPr lang="en-US" altLang="zh-CN" sz="2400" dirty="0"/>
              <a:t>d</a:t>
            </a:r>
            <a:r>
              <a:rPr kumimoji="1" lang="en-US" altLang="zh-CN" sz="2400" dirty="0"/>
              <a:t>)                d=3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(x)</a:t>
            </a:r>
            <a:r>
              <a:rPr lang="en-US" altLang="zh-CN" sz="2400" dirty="0"/>
              <a:t>A(</a:t>
            </a:r>
            <a:r>
              <a:rPr lang="en-US" altLang="zh-CN" sz="2400"/>
              <a:t>x)</a:t>
            </a:r>
            <a:r>
              <a:rPr lang="en-US" altLang="zh-CN" sz="2400">
                <a:sym typeface="Symbol" pitchFamily="18" charset="2"/>
              </a:rPr>
              <a:t></a:t>
            </a:r>
            <a:r>
              <a:rPr lang="en-US" altLang="zh-CN" sz="2400" dirty="0"/>
              <a:t>A(c)                c=2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(x)</a:t>
            </a:r>
            <a:r>
              <a:rPr lang="en-US" altLang="zh-CN" sz="2400" dirty="0"/>
              <a:t>A(x)</a:t>
            </a:r>
            <a:r>
              <a:rPr kumimoji="1" lang="en-US" altLang="zh-CN" sz="2400" dirty="0"/>
              <a:t>∧</a:t>
            </a:r>
            <a:r>
              <a:rPr lang="en-US" altLang="zh-CN" sz="2400" dirty="0">
                <a:sym typeface="Symbol" pitchFamily="18" charset="2"/>
              </a:rPr>
              <a:t>(x)</a:t>
            </a:r>
            <a:r>
              <a:rPr lang="en-US" altLang="zh-CN" sz="2400" dirty="0"/>
              <a:t>B(x)</a:t>
            </a:r>
            <a:r>
              <a:rPr lang="en-US" altLang="zh-CN" sz="2400" dirty="0">
                <a:sym typeface="Symbol" pitchFamily="18" charset="2"/>
              </a:rPr>
              <a:t></a:t>
            </a:r>
            <a:r>
              <a:rPr lang="en-US" altLang="zh-CN" sz="2400" dirty="0"/>
              <a:t>A(c)</a:t>
            </a:r>
            <a:r>
              <a:rPr kumimoji="1" lang="en-US" altLang="zh-CN" sz="2400" dirty="0"/>
              <a:t>∧B(</a:t>
            </a:r>
            <a:r>
              <a:rPr lang="en-US" altLang="zh-CN" sz="2400" dirty="0"/>
              <a:t>d</a:t>
            </a:r>
            <a:r>
              <a:rPr kumimoji="1" lang="en-US" altLang="zh-CN" sz="2400" dirty="0"/>
              <a:t>)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(x)</a:t>
            </a:r>
            <a:r>
              <a:rPr lang="en-US" altLang="zh-CN" sz="2400" dirty="0"/>
              <a:t>A(x)</a:t>
            </a:r>
            <a:r>
              <a:rPr kumimoji="1" lang="en-US" altLang="zh-CN" sz="2400" dirty="0"/>
              <a:t>∧</a:t>
            </a:r>
            <a:r>
              <a:rPr lang="en-US" altLang="zh-CN" sz="2400" dirty="0">
                <a:sym typeface="Symbol" pitchFamily="18" charset="2"/>
              </a:rPr>
              <a:t>(x)</a:t>
            </a:r>
            <a:r>
              <a:rPr lang="en-US" altLang="zh-CN" sz="2400" dirty="0"/>
              <a:t>B(x)</a:t>
            </a:r>
            <a:r>
              <a:rPr lang="en-US" altLang="zh-CN" sz="2400" dirty="0">
                <a:sym typeface="Symbol" pitchFamily="18" charset="2"/>
              </a:rPr>
              <a:t></a:t>
            </a:r>
            <a:r>
              <a:rPr lang="en-US" altLang="zh-CN" sz="2400" dirty="0"/>
              <a:t>A(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dirty="0"/>
              <a:t>)</a:t>
            </a:r>
            <a:r>
              <a:rPr kumimoji="1" lang="en-US" altLang="zh-CN" sz="2400" dirty="0"/>
              <a:t>∧B(</a:t>
            </a:r>
            <a:r>
              <a:rPr lang="en-US" altLang="zh-CN" sz="2400" dirty="0"/>
              <a:t>d</a:t>
            </a:r>
            <a:r>
              <a:rPr kumimoji="1" lang="en-US" altLang="zh-CN" sz="2400" dirty="0"/>
              <a:t>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3963620" y="5734105"/>
            <a:ext cx="129407" cy="264238"/>
          </a:xfrm>
          <a:prstGeom prst="line">
            <a:avLst/>
          </a:prstGeom>
          <a:noFill/>
          <a:ln w="28575">
            <a:solidFill>
              <a:srgbClr val="1E1CE3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存在推广规则 </a:t>
            </a:r>
            <a:r>
              <a:rPr lang="en-US" altLang="zh-CN" dirty="0">
                <a:latin typeface="Comic Sans MS" pitchFamily="66" charset="0"/>
              </a:rPr>
              <a:t>EG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967" y="1043949"/>
            <a:ext cx="8147714" cy="519782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作用：</a:t>
            </a:r>
            <a:r>
              <a:rPr lang="zh-CN" altLang="en-US" dirty="0">
                <a:sym typeface="Symbol" pitchFamily="18" charset="2"/>
              </a:rPr>
              <a:t>添加存在量词。</a:t>
            </a:r>
            <a:endParaRPr lang="en-US" altLang="zh-CN" dirty="0">
              <a:sym typeface="Symbol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>
                <a:solidFill>
                  <a:srgbClr val="0000FF"/>
                </a:solidFill>
                <a:sym typeface="Symbol" pitchFamily="18" charset="2"/>
              </a:rPr>
              <a:t>形式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:</a:t>
            </a:r>
          </a:p>
          <a:p>
            <a:pPr marL="360363">
              <a:spcBef>
                <a:spcPts val="600"/>
              </a:spcBef>
              <a:buNone/>
            </a:pPr>
            <a:r>
              <a:rPr lang="en-US" altLang="zh-CN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>
                <a:solidFill>
                  <a:schemeClr val="accent2"/>
                </a:solidFill>
              </a:rPr>
              <a:t>c)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(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x)</a:t>
            </a:r>
            <a:r>
              <a:rPr lang="en-US" altLang="zh-CN" dirty="0">
                <a:solidFill>
                  <a:schemeClr val="accent2"/>
                </a:solidFill>
              </a:rPr>
              <a:t>A(x)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是某个确定的客体；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dirty="0">
                <a:solidFill>
                  <a:srgbClr val="000000"/>
                </a:solidFill>
              </a:rPr>
              <a:t>A(c)</a:t>
            </a:r>
            <a:r>
              <a:rPr lang="zh-CN" altLang="en-US" dirty="0">
                <a:solidFill>
                  <a:srgbClr val="000000"/>
                </a:solidFill>
              </a:rPr>
              <a:t>成立，则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(</a:t>
            </a:r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x)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(x)</a:t>
            </a:r>
            <a:r>
              <a:rPr lang="zh-CN" altLang="en-US" dirty="0">
                <a:solidFill>
                  <a:srgbClr val="000000"/>
                </a:solidFill>
              </a:rPr>
              <a:t>成立。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</a:rPr>
              <a:t>要求：</a:t>
            </a:r>
          </a:p>
          <a:p>
            <a:pPr marL="765175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</a:rPr>
              <a:t>添加量词时，要加在公式的最左边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即新加的量词前也无任何符号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，且其辖域作用到公式的末尾。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765175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sym typeface="Symbol" pitchFamily="18" charset="2"/>
              </a:rPr>
              <a:t>取代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c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的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不是</a:t>
            </a:r>
            <a:r>
              <a:rPr lang="en-US" altLang="zh-CN" dirty="0">
                <a:solidFill>
                  <a:srgbClr val="000000"/>
                </a:solidFill>
              </a:rPr>
              <a:t>A(</a:t>
            </a:r>
            <a:r>
              <a:rPr lang="en-US" altLang="zh-CN">
                <a:solidFill>
                  <a:srgbClr val="000000"/>
                </a:solidFill>
              </a:rPr>
              <a:t>c)</a:t>
            </a:r>
            <a:r>
              <a:rPr lang="zh-CN" altLang="en-US">
                <a:solidFill>
                  <a:srgbClr val="000000"/>
                </a:solidFill>
              </a:rPr>
              <a:t>中</a:t>
            </a:r>
            <a:r>
              <a:rPr lang="zh-CN" altLang="en-US" dirty="0">
                <a:solidFill>
                  <a:srgbClr val="000000"/>
                </a:solidFill>
              </a:rPr>
              <a:t>的符号。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1.8.3</a:t>
            </a:r>
            <a:r>
              <a:rPr lang="zh-CN" altLang="en-US"/>
              <a:t>、推理举例</a:t>
            </a:r>
            <a:endParaRPr lang="zh-CN" altLang="en-US" dirty="0"/>
          </a:p>
        </p:txBody>
      </p:sp>
      <p:sp>
        <p:nvSpPr>
          <p:cNvPr id="211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064500" cy="5087711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>
                <a:sym typeface="Symbol" pitchFamily="18" charset="2"/>
              </a:rPr>
              <a:t> (x)</a:t>
            </a:r>
            <a:r>
              <a:rPr lang="en-US" altLang="zh-CN" dirty="0"/>
              <a:t>(P(x)</a:t>
            </a:r>
            <a:r>
              <a:rPr lang="en-US" altLang="zh-CN" dirty="0">
                <a:latin typeface="Comic Sans MS" pitchFamily="66" charset="0"/>
              </a:rPr>
              <a:t>→</a:t>
            </a:r>
            <a:r>
              <a:rPr lang="en-US" altLang="zh-CN" dirty="0"/>
              <a:t>Q(x))</a:t>
            </a:r>
            <a:r>
              <a:rPr lang="en-US" altLang="zh-CN" dirty="0">
                <a:sym typeface="Symbol" pitchFamily="18" charset="2"/>
              </a:rPr>
              <a:t>(x)</a:t>
            </a:r>
            <a:r>
              <a:rPr lang="en-US" altLang="zh-CN" dirty="0"/>
              <a:t>P(x)</a:t>
            </a:r>
            <a:r>
              <a:rPr lang="en-US" altLang="zh-CN" dirty="0">
                <a:latin typeface="Comic Sans MS" pitchFamily="66" charset="0"/>
              </a:rPr>
              <a:t>→</a:t>
            </a:r>
            <a:r>
              <a:rPr lang="en-US" altLang="zh-CN" dirty="0">
                <a:sym typeface="Symbol" pitchFamily="18" charset="2"/>
              </a:rPr>
              <a:t>(x)</a:t>
            </a:r>
            <a:r>
              <a:rPr lang="en-US" altLang="zh-CN" dirty="0"/>
              <a:t>Q(x)</a:t>
            </a:r>
            <a:endParaRPr lang="en-US" altLang="zh-CN" dirty="0">
              <a:solidFill>
                <a:srgbClr val="003366"/>
              </a:solidFill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3366"/>
                </a:solidFill>
                <a:sym typeface="Symbol" pitchFamily="18" charset="2"/>
              </a:rPr>
              <a:t>用</a:t>
            </a:r>
            <a:r>
              <a:rPr lang="en-US" altLang="zh-CN" dirty="0">
                <a:solidFill>
                  <a:srgbClr val="003366"/>
                </a:solidFill>
                <a:sym typeface="Symbol" pitchFamily="18" charset="2"/>
              </a:rPr>
              <a:t>CP</a:t>
            </a:r>
            <a:r>
              <a:rPr lang="zh-CN" altLang="en-US" dirty="0">
                <a:solidFill>
                  <a:srgbClr val="003366"/>
                </a:solidFill>
                <a:sym typeface="Symbol" pitchFamily="18" charset="2"/>
              </a:rPr>
              <a:t>规则证明：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zh-CN" altLang="en-US" sz="2400" dirty="0">
                <a:solidFill>
                  <a:srgbClr val="003366"/>
                </a:solidFill>
                <a:sym typeface="Symbol" pitchFamily="18" charset="2"/>
              </a:rPr>
              <a:t>⑴ </a:t>
            </a:r>
            <a:r>
              <a:rPr lang="en-US" altLang="zh-CN" sz="2400" dirty="0">
                <a:solidFill>
                  <a:srgbClr val="003366"/>
                </a:solidFill>
                <a:sym typeface="Symbol" pitchFamily="18" charset="2"/>
              </a:rPr>
              <a:t>(x)</a:t>
            </a:r>
            <a:r>
              <a:rPr lang="en-US" altLang="zh-CN" sz="2400" dirty="0">
                <a:solidFill>
                  <a:srgbClr val="003366"/>
                </a:solidFill>
              </a:rPr>
              <a:t>P(x)</a:t>
            </a:r>
            <a:endParaRPr lang="en-US" altLang="zh-CN" sz="2400" dirty="0">
              <a:solidFill>
                <a:srgbClr val="003366"/>
              </a:solidFill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  <a:sym typeface="Symbol" pitchFamily="18" charset="2"/>
              </a:rPr>
              <a:t>⑵ (x)</a:t>
            </a:r>
            <a:r>
              <a:rPr lang="en-US" altLang="zh-CN" sz="2400" dirty="0">
                <a:solidFill>
                  <a:schemeClr val="folHlink"/>
                </a:solidFill>
              </a:rPr>
              <a:t>(P(x)</a:t>
            </a:r>
            <a:r>
              <a:rPr lang="en-US" altLang="zh-CN" sz="2400" dirty="0">
                <a:solidFill>
                  <a:schemeClr val="folHlink"/>
                </a:solidFill>
                <a:latin typeface="Comic Sans MS" pitchFamily="66" charset="0"/>
              </a:rPr>
              <a:t>→</a:t>
            </a:r>
            <a:r>
              <a:rPr lang="en-US" altLang="zh-CN" sz="2400" dirty="0">
                <a:solidFill>
                  <a:schemeClr val="folHlink"/>
                </a:solidFill>
              </a:rPr>
              <a:t>Q(x))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3366"/>
                </a:solidFill>
                <a:sym typeface="Symbol" pitchFamily="18" charset="2"/>
              </a:rPr>
              <a:t>⑶ </a:t>
            </a:r>
            <a:r>
              <a:rPr lang="en-US" altLang="zh-CN" sz="2400" dirty="0">
                <a:solidFill>
                  <a:srgbClr val="003366"/>
                </a:solidFill>
              </a:rPr>
              <a:t>P(a)</a:t>
            </a:r>
            <a:r>
              <a:rPr lang="en-US" altLang="zh-CN" sz="2400" dirty="0">
                <a:solidFill>
                  <a:srgbClr val="003366"/>
                </a:solidFill>
                <a:latin typeface="Comic Sans MS" pitchFamily="66" charset="0"/>
              </a:rPr>
              <a:t>→</a:t>
            </a:r>
            <a:r>
              <a:rPr lang="en-US" altLang="zh-CN" sz="2400" dirty="0">
                <a:solidFill>
                  <a:srgbClr val="003366"/>
                </a:solidFill>
              </a:rPr>
              <a:t>Q(a)</a:t>
            </a:r>
            <a:endParaRPr lang="en-US" altLang="zh-CN" sz="2400" dirty="0">
              <a:solidFill>
                <a:srgbClr val="003366"/>
              </a:solidFill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  <a:sym typeface="Symbol" pitchFamily="18" charset="2"/>
              </a:rPr>
              <a:t>⑷ </a:t>
            </a:r>
            <a:r>
              <a:rPr lang="en-US" altLang="zh-CN" sz="2400" dirty="0">
                <a:solidFill>
                  <a:schemeClr val="folHlink"/>
                </a:solidFill>
              </a:rPr>
              <a:t>P(a)</a:t>
            </a:r>
            <a:endParaRPr lang="en-US" altLang="zh-CN" sz="2400" dirty="0">
              <a:solidFill>
                <a:schemeClr val="folHlink"/>
              </a:solidFill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3366"/>
                </a:solidFill>
                <a:sym typeface="Symbol" pitchFamily="18" charset="2"/>
              </a:rPr>
              <a:t>⑸ </a:t>
            </a:r>
            <a:r>
              <a:rPr lang="en-US" altLang="zh-CN" sz="2400" dirty="0">
                <a:solidFill>
                  <a:srgbClr val="003366"/>
                </a:solidFill>
              </a:rPr>
              <a:t>Q(a)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  <a:sym typeface="Symbol" pitchFamily="18" charset="2"/>
              </a:rPr>
              <a:t>⑹ (x)</a:t>
            </a:r>
            <a:r>
              <a:rPr lang="en-US" altLang="zh-CN" sz="2400" dirty="0">
                <a:solidFill>
                  <a:schemeClr val="folHlink"/>
                </a:solidFill>
              </a:rPr>
              <a:t>Q(x)</a:t>
            </a:r>
            <a:endParaRPr lang="en-US" altLang="zh-CN" sz="2400" dirty="0">
              <a:solidFill>
                <a:schemeClr val="folHlink"/>
              </a:solidFill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3366"/>
                </a:solidFill>
              </a:rPr>
              <a:t>⑺ </a:t>
            </a:r>
            <a:r>
              <a:rPr lang="en-US" altLang="zh-CN" sz="2400" dirty="0">
                <a:solidFill>
                  <a:srgbClr val="003366"/>
                </a:solidFill>
                <a:sym typeface="Symbol" pitchFamily="18" charset="2"/>
              </a:rPr>
              <a:t>(x)</a:t>
            </a:r>
            <a:r>
              <a:rPr lang="en-US" altLang="zh-CN" sz="2400" dirty="0">
                <a:solidFill>
                  <a:srgbClr val="003366"/>
                </a:solidFill>
              </a:rPr>
              <a:t>P(x)</a:t>
            </a:r>
            <a:r>
              <a:rPr lang="en-US" altLang="zh-CN" sz="2400" dirty="0">
                <a:solidFill>
                  <a:srgbClr val="003366"/>
                </a:solidFill>
                <a:latin typeface="Comic Sans MS" pitchFamily="66" charset="0"/>
              </a:rPr>
              <a:t>→</a:t>
            </a:r>
            <a:r>
              <a:rPr lang="en-US" altLang="zh-CN" sz="2400" dirty="0">
                <a:solidFill>
                  <a:srgbClr val="003366"/>
                </a:solidFill>
                <a:sym typeface="Symbol" pitchFamily="18" charset="2"/>
              </a:rPr>
              <a:t>(x)</a:t>
            </a:r>
            <a:r>
              <a:rPr lang="en-US" altLang="zh-CN" sz="2400" dirty="0">
                <a:solidFill>
                  <a:srgbClr val="003366"/>
                </a:solidFill>
              </a:rPr>
              <a:t>Q(x)</a:t>
            </a:r>
            <a:endParaRPr lang="en-US" altLang="zh-CN" sz="2400" dirty="0">
              <a:solidFill>
                <a:srgbClr val="003366"/>
              </a:solidFill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</a:pPr>
            <a:endParaRPr lang="en-US" altLang="zh-CN" dirty="0">
              <a:sym typeface="Symbol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7074" y="2278744"/>
            <a:ext cx="1741698" cy="3904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3366"/>
                </a:solidFill>
                <a:latin typeface="楷体" pitchFamily="49" charset="-122"/>
                <a:ea typeface="楷体" pitchFamily="49" charset="-122"/>
              </a:rPr>
              <a:t>P(</a:t>
            </a:r>
            <a:r>
              <a:rPr lang="zh-CN" altLang="zh-CN" sz="2400" dirty="0">
                <a:solidFill>
                  <a:srgbClr val="003366"/>
                </a:solidFill>
                <a:latin typeface="楷体" pitchFamily="49" charset="-122"/>
                <a:ea typeface="楷体" pitchFamily="49" charset="-122"/>
              </a:rPr>
              <a:t>附加前提</a:t>
            </a:r>
            <a:r>
              <a:rPr lang="en-US" altLang="zh-CN" sz="2400" dirty="0">
                <a:solidFill>
                  <a:srgbClr val="003366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P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3366"/>
                </a:solidFill>
                <a:latin typeface="楷体" pitchFamily="49" charset="-122"/>
                <a:ea typeface="楷体" pitchFamily="49" charset="-122"/>
              </a:rPr>
              <a:t>ES </a:t>
            </a:r>
            <a:r>
              <a:rPr lang="en-US" altLang="zh-CN" sz="2400" dirty="0">
                <a:solidFill>
                  <a:srgbClr val="0033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⑵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</a:rPr>
              <a:t>US </a:t>
            </a:r>
            <a:r>
              <a:rPr lang="en-US" altLang="zh-CN" sz="2400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⑴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3366"/>
                </a:solidFill>
                <a:latin typeface="楷体" pitchFamily="49" charset="-122"/>
                <a:ea typeface="楷体" pitchFamily="49" charset="-122"/>
              </a:rPr>
              <a:t>T ⑶</a:t>
            </a:r>
            <a:r>
              <a:rPr lang="en-US" altLang="zh-CN" sz="2400" dirty="0">
                <a:solidFill>
                  <a:srgbClr val="0033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⑷</a:t>
            </a:r>
            <a:r>
              <a:rPr lang="en-US" altLang="zh-CN" sz="2400" dirty="0">
                <a:solidFill>
                  <a:srgbClr val="003366"/>
                </a:solidFill>
                <a:latin typeface="楷体" pitchFamily="49" charset="-122"/>
                <a:ea typeface="楷体" pitchFamily="49" charset="-122"/>
              </a:rPr>
              <a:t> I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folHlin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EG ⑸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33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CP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1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1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1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1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1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1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00" dirty="0"/>
              <a:t>习题</a:t>
            </a:r>
            <a:r>
              <a:rPr lang="en-US" altLang="zh-CN" sz="3400" dirty="0"/>
              <a:t>-</a:t>
            </a:r>
            <a:r>
              <a:rPr lang="zh-CN" altLang="en-US" sz="3400" dirty="0"/>
              <a:t>请将下列问题符号化并推导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967" y="1218116"/>
            <a:ext cx="8147714" cy="5016903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所有听徐老师课的人都很努力，刘备是个学生并且是个听徐老师课的人。因此，有些学生很努力。</a:t>
            </a:r>
            <a:endParaRPr lang="en-US" altLang="zh-CN" dirty="0"/>
          </a:p>
          <a:p>
            <a:pPr marL="457200" indent="-4572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所有的香蕉都是水果，某些香蕉是粮食，因此，某些粮食是水果。</a:t>
            </a:r>
            <a:endParaRPr lang="en-US" altLang="zh-CN" dirty="0"/>
          </a:p>
          <a:p>
            <a:pPr marL="457200" indent="-4572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凡是</a:t>
            </a:r>
            <a:r>
              <a:rPr lang="en-US" altLang="zh-CN" dirty="0"/>
              <a:t>15</a:t>
            </a:r>
            <a:r>
              <a:rPr lang="zh-CN" altLang="en-US" dirty="0"/>
              <a:t>的倍数都是</a:t>
            </a:r>
            <a:r>
              <a:rPr lang="en-US" altLang="zh-CN" dirty="0"/>
              <a:t>3</a:t>
            </a:r>
            <a:r>
              <a:rPr lang="zh-CN" altLang="en-US" dirty="0"/>
              <a:t>的倍数，凡是</a:t>
            </a:r>
            <a:r>
              <a:rPr lang="en-US" altLang="zh-CN" dirty="0"/>
              <a:t>15</a:t>
            </a:r>
            <a:r>
              <a:rPr lang="zh-CN" altLang="en-US" dirty="0"/>
              <a:t>的倍数也都是</a:t>
            </a:r>
            <a:r>
              <a:rPr lang="en-US" altLang="zh-CN" dirty="0"/>
              <a:t>5</a:t>
            </a:r>
            <a:r>
              <a:rPr lang="zh-CN" altLang="en-US" dirty="0"/>
              <a:t>的倍数，有些数确实是</a:t>
            </a:r>
            <a:r>
              <a:rPr lang="en-US" altLang="zh-CN" dirty="0"/>
              <a:t>15</a:t>
            </a:r>
            <a:r>
              <a:rPr lang="zh-CN" altLang="en-US" dirty="0"/>
              <a:t>的倍数，所以，有些</a:t>
            </a:r>
            <a:r>
              <a:rPr lang="en-US" altLang="zh-CN" dirty="0"/>
              <a:t>5</a:t>
            </a:r>
            <a:r>
              <a:rPr lang="zh-CN" altLang="en-US" dirty="0"/>
              <a:t>的倍数也是</a:t>
            </a:r>
            <a:r>
              <a:rPr lang="en-US" altLang="zh-CN" dirty="0"/>
              <a:t>3</a:t>
            </a:r>
            <a:r>
              <a:rPr lang="zh-CN" altLang="en-US" dirty="0"/>
              <a:t>的倍数。</a:t>
            </a:r>
            <a:endParaRPr lang="en-US" altLang="zh-CN" dirty="0"/>
          </a:p>
          <a:p>
            <a:pPr marL="457200" indent="-4572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只要今天天气不好，就一定有考生不能提前进入考场，当且仅当所有考生提前进入考场，考试才能准时进行，故若考试准时进行，那么天气就好。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rgbClr val="1E1CE3"/>
                </a:solidFill>
                <a:latin typeface="Comic Sans MS" pitchFamily="66" charset="0"/>
              </a:rPr>
              <a:t>End</a:t>
            </a:r>
            <a:endParaRPr lang="zh-CN" altLang="en-US" sz="4400" dirty="0">
              <a:solidFill>
                <a:srgbClr val="1E1CE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967" y="1160060"/>
            <a:ext cx="8147714" cy="4653886"/>
          </a:xfrm>
        </p:spPr>
        <p:txBody>
          <a:bodyPr/>
          <a:lstStyle/>
          <a:p>
            <a:r>
              <a:rPr lang="zh-CN" altLang="en-US" dirty="0"/>
              <a:t>设有如下命题，并用谓词进行表示。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王童</a:t>
            </a:r>
            <a:r>
              <a:rPr lang="zh-CN" altLang="en-US" dirty="0">
                <a:solidFill>
                  <a:srgbClr val="0000FF"/>
                </a:solidFill>
              </a:rPr>
              <a:t>是一个三好学生</a:t>
            </a:r>
            <a:r>
              <a:rPr lang="zh-CN" altLang="en-US" dirty="0"/>
              <a:t>；  </a:t>
            </a:r>
            <a:endParaRPr lang="en-US" altLang="zh-CN" dirty="0"/>
          </a:p>
          <a:p>
            <a:pPr lvl="1"/>
            <a:r>
              <a:rPr lang="en-US" altLang="zh-CN" dirty="0">
                <a:latin typeface="黑体" pitchFamily="49" charset="-122"/>
              </a:rPr>
              <a:t>S</a:t>
            </a:r>
            <a:r>
              <a:rPr lang="zh-CN" altLang="en-US" dirty="0">
                <a:latin typeface="黑体" pitchFamily="49" charset="-122"/>
              </a:rPr>
              <a:t>：是一个三好学生</a:t>
            </a:r>
            <a:endParaRPr lang="en-US" altLang="zh-CN" dirty="0">
              <a:latin typeface="黑体" pitchFamily="49" charset="-122"/>
            </a:endParaRPr>
          </a:p>
          <a:p>
            <a:pPr lvl="1"/>
            <a:r>
              <a:rPr lang="en-US" altLang="zh-CN" dirty="0">
                <a:latin typeface="黑体" pitchFamily="49" charset="-122"/>
              </a:rPr>
              <a:t>a</a:t>
            </a:r>
            <a:r>
              <a:rPr lang="zh-CN" altLang="en-US" dirty="0">
                <a:latin typeface="黑体" pitchFamily="49" charset="-122"/>
              </a:rPr>
              <a:t>：王童</a:t>
            </a:r>
            <a:endParaRPr lang="en-US" altLang="zh-CN" dirty="0">
              <a:latin typeface="黑体" pitchFamily="49" charset="-122"/>
            </a:endParaRPr>
          </a:p>
          <a:p>
            <a:pPr lvl="1">
              <a:spcAft>
                <a:spcPts val="1200"/>
              </a:spcAft>
            </a:pPr>
            <a:r>
              <a:rPr lang="zh-CN" altLang="en-US">
                <a:latin typeface="黑体" pitchFamily="49" charset="-122"/>
              </a:rPr>
              <a:t>命题</a:t>
            </a:r>
            <a:r>
              <a:rPr lang="zh-CN" altLang="en-US" dirty="0">
                <a:latin typeface="黑体" pitchFamily="49" charset="-122"/>
              </a:rPr>
              <a:t>可表示为：</a:t>
            </a:r>
            <a:r>
              <a:rPr lang="pt-BR" altLang="zh-CN" dirty="0">
                <a:latin typeface="黑体" pitchFamily="49" charset="-122"/>
              </a:rPr>
              <a:t>S(a)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武汉</a:t>
            </a:r>
            <a:r>
              <a:rPr lang="zh-CN" altLang="en-US" dirty="0">
                <a:solidFill>
                  <a:srgbClr val="0000FF"/>
                </a:solidFill>
              </a:rPr>
              <a:t>位于</a:t>
            </a:r>
            <a:r>
              <a:rPr lang="zh-CN" altLang="en-US" dirty="0">
                <a:solidFill>
                  <a:srgbClr val="FF0000"/>
                </a:solidFill>
              </a:rPr>
              <a:t>北京</a:t>
            </a:r>
            <a:r>
              <a:rPr lang="zh-CN" altLang="en-US" dirty="0">
                <a:solidFill>
                  <a:srgbClr val="0000FF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广州</a:t>
            </a:r>
            <a:r>
              <a:rPr lang="zh-CN" altLang="en-US" dirty="0">
                <a:solidFill>
                  <a:srgbClr val="0000FF"/>
                </a:solidFill>
              </a:rPr>
              <a:t>之间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latin typeface="黑体" pitchFamily="49" charset="-122"/>
              </a:rPr>
              <a:t>B</a:t>
            </a:r>
            <a:r>
              <a:rPr lang="zh-CN" altLang="en-US" dirty="0">
                <a:latin typeface="黑体" pitchFamily="49" charset="-122"/>
              </a:rPr>
              <a:t>：</a:t>
            </a:r>
            <a:r>
              <a:rPr lang="en-US" altLang="zh-CN" dirty="0">
                <a:latin typeface="黑体" pitchFamily="49" charset="-122"/>
              </a:rPr>
              <a:t>...</a:t>
            </a:r>
            <a:r>
              <a:rPr lang="zh-CN" altLang="en-US" dirty="0">
                <a:latin typeface="黑体" pitchFamily="49" charset="-122"/>
              </a:rPr>
              <a:t>位于</a:t>
            </a:r>
            <a:r>
              <a:rPr lang="en-US" altLang="zh-CN" dirty="0">
                <a:latin typeface="黑体" pitchFamily="49" charset="-122"/>
              </a:rPr>
              <a:t>...</a:t>
            </a:r>
            <a:r>
              <a:rPr lang="zh-CN" altLang="en-US" dirty="0">
                <a:latin typeface="黑体" pitchFamily="49" charset="-122"/>
              </a:rPr>
              <a:t>和</a:t>
            </a:r>
            <a:r>
              <a:rPr lang="en-US" altLang="zh-CN" dirty="0">
                <a:latin typeface="黑体" pitchFamily="49" charset="-122"/>
              </a:rPr>
              <a:t>...</a:t>
            </a:r>
            <a:r>
              <a:rPr lang="zh-CN" altLang="en-US" dirty="0">
                <a:latin typeface="黑体" pitchFamily="49" charset="-122"/>
              </a:rPr>
              <a:t>之间</a:t>
            </a:r>
          </a:p>
          <a:p>
            <a:pPr lvl="1" algn="just"/>
            <a:r>
              <a:rPr lang="en-US" altLang="zh-CN" dirty="0">
                <a:latin typeface="黑体" pitchFamily="49" charset="-122"/>
              </a:rPr>
              <a:t>w</a:t>
            </a:r>
            <a:r>
              <a:rPr lang="zh-CN" altLang="en-US" dirty="0">
                <a:latin typeface="黑体" pitchFamily="49" charset="-122"/>
              </a:rPr>
              <a:t>：武汉；</a:t>
            </a:r>
            <a:r>
              <a:rPr lang="en-US" altLang="zh-CN" dirty="0">
                <a:latin typeface="黑体" pitchFamily="49" charset="-122"/>
              </a:rPr>
              <a:t>b</a:t>
            </a:r>
            <a:r>
              <a:rPr lang="zh-CN" altLang="en-US" dirty="0">
                <a:latin typeface="黑体" pitchFamily="49" charset="-122"/>
              </a:rPr>
              <a:t>：北京；</a:t>
            </a:r>
            <a:r>
              <a:rPr lang="en-US" altLang="zh-CN" dirty="0">
                <a:latin typeface="黑体" pitchFamily="49" charset="-122"/>
              </a:rPr>
              <a:t>g</a:t>
            </a:r>
            <a:r>
              <a:rPr lang="zh-CN" altLang="en-US" dirty="0">
                <a:latin typeface="黑体" pitchFamily="49" charset="-122"/>
              </a:rPr>
              <a:t>：广州</a:t>
            </a:r>
          </a:p>
          <a:p>
            <a:pPr lvl="1" algn="just"/>
            <a:r>
              <a:rPr lang="zh-CN" altLang="en-US" dirty="0">
                <a:latin typeface="黑体" pitchFamily="49" charset="-122"/>
              </a:rPr>
              <a:t>命题可表示为：</a:t>
            </a:r>
            <a:r>
              <a:rPr lang="pt-BR" altLang="zh-CN" dirty="0">
                <a:latin typeface="黑体" pitchFamily="49" charset="-122"/>
              </a:rPr>
              <a:t>B(w</a:t>
            </a:r>
            <a:r>
              <a:rPr lang="en-US" altLang="zh-CN" dirty="0">
                <a:latin typeface="黑体" pitchFamily="49" charset="-122"/>
              </a:rPr>
              <a:t>,</a:t>
            </a:r>
            <a:r>
              <a:rPr lang="pt-BR" altLang="zh-CN" dirty="0">
                <a:latin typeface="黑体" pitchFamily="49" charset="-122"/>
              </a:rPr>
              <a:t>b,g)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0" y="2440666"/>
            <a:ext cx="7886700" cy="999218"/>
          </a:xfrm>
        </p:spPr>
        <p:txBody>
          <a:bodyPr/>
          <a:lstStyle/>
          <a:p>
            <a:pPr algn="ctr"/>
            <a:r>
              <a:rPr lang="zh-CN" altLang="en-US" sz="4000" dirty="0">
                <a:solidFill>
                  <a:srgbClr val="1E1CE3"/>
                </a:solidFill>
                <a:latin typeface="华文隶书" pitchFamily="2" charset="-122"/>
                <a:ea typeface="华文隶书" pitchFamily="2" charset="-122"/>
              </a:rPr>
              <a:t>命题函数与量词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命题函数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CC3300"/>
                </a:solidFill>
              </a:rPr>
              <a:t>单独一个谓词不是命题</a:t>
            </a:r>
            <a:r>
              <a:rPr lang="zh-CN" altLang="en-US" dirty="0"/>
              <a:t>，只有当这个谓词后面紧跟具体客体后才是命题。</a:t>
            </a:r>
            <a:endParaRPr lang="en-US" altLang="zh-CN" dirty="0"/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设</a:t>
            </a:r>
            <a:r>
              <a:rPr lang="en-US" altLang="zh-CN" dirty="0"/>
              <a:t>P</a:t>
            </a:r>
            <a:r>
              <a:rPr lang="zh-CN" altLang="en-US" dirty="0"/>
              <a:t>表示“是大学生”，</a:t>
            </a:r>
            <a:endParaRPr lang="en-US" altLang="zh-CN" dirty="0"/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a</a:t>
            </a:r>
            <a:r>
              <a:rPr lang="zh-CN" altLang="en-US" dirty="0"/>
              <a:t>：张三；</a:t>
            </a:r>
            <a:r>
              <a:rPr lang="en-US" altLang="zh-CN" dirty="0"/>
              <a:t>b</a:t>
            </a:r>
            <a:r>
              <a:rPr lang="zh-CN" altLang="en-US" dirty="0"/>
              <a:t>：老虎；</a:t>
            </a:r>
            <a:r>
              <a:rPr lang="en-US" altLang="zh-CN" dirty="0"/>
              <a:t>c</a:t>
            </a:r>
            <a:r>
              <a:rPr lang="zh-CN" altLang="en-US" dirty="0"/>
              <a:t>：桌子。</a:t>
            </a:r>
            <a:endParaRPr lang="en-US" altLang="zh-CN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dirty="0"/>
              <a:t>则</a:t>
            </a:r>
            <a:r>
              <a:rPr lang="en-US" altLang="zh-CN" dirty="0"/>
              <a:t>P(a)</a:t>
            </a:r>
            <a:r>
              <a:rPr lang="zh-CN" altLang="en-US" dirty="0"/>
              <a:t>、 </a:t>
            </a:r>
            <a:r>
              <a:rPr lang="en-US" altLang="zh-CN" dirty="0"/>
              <a:t>P(b)</a:t>
            </a:r>
            <a:r>
              <a:rPr lang="zh-CN" altLang="en-US" dirty="0"/>
              <a:t>和</a:t>
            </a:r>
            <a:r>
              <a:rPr lang="en-US" altLang="zh-CN" dirty="0"/>
              <a:t>P(c)</a:t>
            </a:r>
            <a:r>
              <a:rPr lang="zh-CN" altLang="en-US" dirty="0"/>
              <a:t>均表达了命题。</a:t>
            </a:r>
            <a:endParaRPr lang="en-US" altLang="zh-CN" dirty="0"/>
          </a:p>
          <a:p>
            <a:pPr eaLnBrk="1" hangingPunct="1">
              <a:spcBef>
                <a:spcPts val="600"/>
              </a:spcBef>
            </a:pPr>
            <a:r>
              <a:rPr lang="en-US" altLang="zh-CN" dirty="0"/>
              <a:t>P</a:t>
            </a:r>
            <a:r>
              <a:rPr lang="zh-CN" altLang="en-US" dirty="0"/>
              <a:t>表示“是大学生”，</a:t>
            </a:r>
            <a:r>
              <a:rPr lang="en-US" altLang="zh-CN" dirty="0"/>
              <a:t>x</a:t>
            </a:r>
            <a:r>
              <a:rPr lang="zh-CN" altLang="en-US" dirty="0"/>
              <a:t>表示变元</a:t>
            </a:r>
            <a:r>
              <a:rPr lang="en-US" altLang="zh-CN" dirty="0"/>
              <a:t>(</a:t>
            </a:r>
            <a:r>
              <a:rPr lang="zh-CN" altLang="en-US" dirty="0"/>
              <a:t>客体变元</a:t>
            </a:r>
            <a:r>
              <a:rPr lang="en-US" altLang="zh-CN" dirty="0"/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/>
              <a:t>则</a:t>
            </a:r>
            <a:r>
              <a:rPr lang="en-US" altLang="zh-CN" dirty="0"/>
              <a:t>P(x)</a:t>
            </a:r>
            <a:r>
              <a:rPr lang="zh-CN" altLang="en-US" dirty="0"/>
              <a:t>表示“</a:t>
            </a:r>
            <a:r>
              <a:rPr lang="en-US" altLang="zh-CN" dirty="0"/>
              <a:t>x</a:t>
            </a:r>
            <a:r>
              <a:rPr lang="zh-CN" altLang="en-US" dirty="0"/>
              <a:t>是大学生”，称</a:t>
            </a:r>
            <a:r>
              <a:rPr lang="en-US" altLang="zh-CN" dirty="0">
                <a:solidFill>
                  <a:srgbClr val="FF0000"/>
                </a:solidFill>
              </a:rPr>
              <a:t>P(x)</a:t>
            </a:r>
            <a:r>
              <a:rPr lang="zh-CN" altLang="en-US" dirty="0">
                <a:solidFill>
                  <a:srgbClr val="FF0000"/>
                </a:solidFill>
              </a:rPr>
              <a:t>是命题函数</a:t>
            </a:r>
            <a:r>
              <a:rPr lang="zh-CN" altLang="en-US" dirty="0"/>
              <a:t>，</a:t>
            </a:r>
            <a:r>
              <a:rPr lang="en-US" altLang="zh-CN" dirty="0"/>
              <a:t>P(x)</a:t>
            </a:r>
            <a:r>
              <a:rPr lang="zh-CN" altLang="en-US" dirty="0"/>
              <a:t>不是命题。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个体域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967" y="1160060"/>
            <a:ext cx="8147714" cy="4979483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dirty="0"/>
              <a:t>命题函数不是一个命题，</a:t>
            </a:r>
            <a:r>
              <a:rPr lang="zh-CN" altLang="en-US" u="sng" dirty="0"/>
              <a:t>只有客体变元取特定名称时，才能成为一个命题</a:t>
            </a:r>
            <a:r>
              <a:rPr lang="zh-CN" altLang="en-US" dirty="0"/>
              <a:t>。</a:t>
            </a:r>
          </a:p>
          <a:p>
            <a:pPr>
              <a:spcBef>
                <a:spcPts val="2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200"/>
              </a:spcBef>
            </a:pPr>
            <a:r>
              <a:rPr lang="zh-CN" altLang="en-US" dirty="0"/>
              <a:t>在命题函数中，客体变元的</a:t>
            </a:r>
            <a:r>
              <a:rPr lang="zh-CN" altLang="en-US" dirty="0">
                <a:solidFill>
                  <a:srgbClr val="FF0000"/>
                </a:solidFill>
              </a:rPr>
              <a:t>取值范围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FF0000"/>
                </a:solidFill>
              </a:rPr>
              <a:t>个体域（论域）</a:t>
            </a:r>
            <a:r>
              <a:rPr lang="zh-CN" altLang="en-US" dirty="0"/>
              <a:t>。</a:t>
            </a:r>
          </a:p>
          <a:p>
            <a:pPr>
              <a:spcBef>
                <a:spcPts val="2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en-US" altLang="zh-CN" dirty="0"/>
              <a:t>P(x)=</a:t>
            </a:r>
            <a:r>
              <a:rPr lang="zh-CN" altLang="en-US" dirty="0"/>
              <a:t>“</a:t>
            </a:r>
            <a:r>
              <a:rPr lang="en-US" altLang="zh-CN" dirty="0"/>
              <a:t>x</a:t>
            </a:r>
            <a:r>
              <a:rPr lang="zh-CN" altLang="en-US" dirty="0"/>
              <a:t>是大学生”</a:t>
            </a:r>
            <a:endParaRPr lang="en-US" altLang="zh-CN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/>
              <a:t>在某大学的一个班级内取值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dirty="0"/>
              <a:t>P(x)</a:t>
            </a:r>
            <a:r>
              <a:rPr lang="zh-CN" altLang="en-US" dirty="0"/>
              <a:t>为真。</a:t>
            </a:r>
          </a:p>
          <a:p>
            <a:pPr lvl="1">
              <a:spcBef>
                <a:spcPts val="200"/>
              </a:spcBef>
            </a:pPr>
            <a:r>
              <a:rPr lang="en-US" altLang="zh-CN"/>
              <a:t>......</a:t>
            </a:r>
            <a:endParaRPr lang="en-US" altLang="zh-CN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个体域可具体给定，如：</a:t>
            </a:r>
            <a:r>
              <a:rPr lang="en-US" altLang="zh-CN" dirty="0"/>
              <a:t>{</a:t>
            </a:r>
            <a:r>
              <a:rPr lang="en-US" altLang="zh-CN" dirty="0" err="1"/>
              <a:t>a,b,c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也可用</a:t>
            </a:r>
            <a:r>
              <a:rPr lang="zh-CN" altLang="en-US" dirty="0">
                <a:solidFill>
                  <a:srgbClr val="FF0000"/>
                </a:solidFill>
              </a:rPr>
              <a:t>全总个体域</a:t>
            </a:r>
            <a:r>
              <a:rPr lang="zh-CN" altLang="en-US" dirty="0"/>
              <a:t>，即，所有个体域的总和，即世间一切万物的主体。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1.6.2</a:t>
            </a:r>
            <a:r>
              <a:rPr lang="zh-CN" altLang="en-US" dirty="0"/>
              <a:t>、量词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024" y="1091821"/>
            <a:ext cx="8147714" cy="386780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zh-CN" altLang="en-US" dirty="0">
                <a:solidFill>
                  <a:srgbClr val="FF0000"/>
                </a:solidFill>
              </a:rPr>
              <a:t>量词：</a:t>
            </a:r>
            <a:r>
              <a:rPr lang="zh-CN" altLang="en-US" dirty="0">
                <a:latin typeface="Times New Roman" pitchFamily="18" charset="0"/>
              </a:rPr>
              <a:t>在命题中表示客体数量的词，称之为量词。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全称量词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/>
            <a:r>
              <a:rPr lang="en-US" altLang="zh-CN" dirty="0">
                <a:sym typeface="Symbol" pitchFamily="18" charset="2"/>
              </a:rPr>
              <a:t>x</a:t>
            </a:r>
            <a:r>
              <a:rPr lang="zh-CN" altLang="en-US" dirty="0">
                <a:sym typeface="Symbol" pitchFamily="18" charset="2"/>
              </a:rPr>
              <a:t>：</a:t>
            </a:r>
            <a:r>
              <a:rPr lang="zh-CN" altLang="en-US" dirty="0">
                <a:latin typeface="黑体" pitchFamily="49" charset="-122"/>
              </a:rPr>
              <a:t>所有的</a:t>
            </a:r>
            <a:r>
              <a:rPr lang="en-US" altLang="zh-CN" dirty="0">
                <a:latin typeface="黑体" pitchFamily="49" charset="-122"/>
              </a:rPr>
              <a:t>x</a:t>
            </a:r>
            <a:r>
              <a:rPr lang="zh-CN" altLang="en-US" dirty="0">
                <a:latin typeface="黑体" pitchFamily="49" charset="-122"/>
              </a:rPr>
              <a:t>；任意的</a:t>
            </a:r>
            <a:r>
              <a:rPr lang="en-US" altLang="zh-CN" dirty="0">
                <a:latin typeface="黑体" pitchFamily="49" charset="-122"/>
              </a:rPr>
              <a:t>x</a:t>
            </a:r>
            <a:r>
              <a:rPr lang="zh-CN" altLang="en-US" dirty="0">
                <a:latin typeface="黑体" pitchFamily="49" charset="-122"/>
              </a:rPr>
              <a:t>；一切的</a:t>
            </a:r>
            <a:r>
              <a:rPr lang="en-US" altLang="zh-CN" dirty="0">
                <a:latin typeface="黑体" pitchFamily="49" charset="-122"/>
              </a:rPr>
              <a:t>x</a:t>
            </a:r>
            <a:r>
              <a:rPr lang="zh-CN" altLang="en-US" dirty="0">
                <a:latin typeface="黑体" pitchFamily="49" charset="-122"/>
              </a:rPr>
              <a:t>；每一个</a:t>
            </a:r>
            <a:r>
              <a:rPr lang="en-US" altLang="zh-CN" dirty="0">
                <a:latin typeface="黑体" pitchFamily="49" charset="-122"/>
              </a:rPr>
              <a:t>x</a:t>
            </a:r>
            <a:r>
              <a:rPr lang="zh-CN" altLang="en-US" dirty="0">
                <a:latin typeface="黑体" pitchFamily="49" charset="-122"/>
              </a:rPr>
              <a:t>；等等。</a:t>
            </a:r>
            <a:endParaRPr lang="en-US" altLang="zh-CN" dirty="0">
              <a:latin typeface="黑体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存在量词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>
              <a:spcAft>
                <a:spcPts val="2400"/>
              </a:spcAft>
            </a:pP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zh-CN" altLang="en-US" dirty="0">
                <a:latin typeface="黑体" pitchFamily="49" charset="-122"/>
              </a:rPr>
              <a:t>有些</a:t>
            </a:r>
            <a:r>
              <a:rPr lang="en-US" altLang="zh-CN" dirty="0">
                <a:latin typeface="黑体" pitchFamily="49" charset="-122"/>
              </a:rPr>
              <a:t>x</a:t>
            </a:r>
            <a:r>
              <a:rPr lang="zh-CN" altLang="en-US" dirty="0">
                <a:latin typeface="黑体" pitchFamily="49" charset="-122"/>
              </a:rPr>
              <a:t>；至少有一个</a:t>
            </a:r>
            <a:r>
              <a:rPr lang="en-US" altLang="zh-CN" dirty="0">
                <a:latin typeface="黑体" pitchFamily="49" charset="-122"/>
              </a:rPr>
              <a:t>x</a:t>
            </a:r>
            <a:r>
              <a:rPr lang="zh-CN" altLang="en-US" dirty="0">
                <a:latin typeface="黑体" pitchFamily="49" charset="-122"/>
              </a:rPr>
              <a:t>；某一些</a:t>
            </a:r>
            <a:r>
              <a:rPr lang="en-US" altLang="zh-CN" dirty="0">
                <a:latin typeface="黑体" pitchFamily="49" charset="-122"/>
              </a:rPr>
              <a:t>x</a:t>
            </a:r>
            <a:r>
              <a:rPr lang="zh-CN" altLang="en-US" dirty="0">
                <a:latin typeface="黑体" pitchFamily="49" charset="-122"/>
              </a:rPr>
              <a:t>；存在</a:t>
            </a:r>
            <a:r>
              <a:rPr lang="en-US" altLang="zh-CN" dirty="0">
                <a:latin typeface="黑体" pitchFamily="49" charset="-122"/>
              </a:rPr>
              <a:t>x</a:t>
            </a:r>
            <a:r>
              <a:rPr lang="zh-CN" altLang="en-US" dirty="0">
                <a:latin typeface="黑体" pitchFamily="49" charset="-122"/>
              </a:rPr>
              <a:t>；等等。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/>
              <a:t>辖域</a:t>
            </a:r>
            <a:endParaRPr lang="en-US" altLang="zh-CN" dirty="0"/>
          </a:p>
          <a:p>
            <a:pPr lvl="1"/>
            <a:r>
              <a:rPr lang="zh-CN" altLang="en-US" dirty="0"/>
              <a:t>量词作用其之后范围。</a:t>
            </a:r>
            <a:r>
              <a:rPr lang="zh-CN" altLang="en-US" dirty="0">
                <a:solidFill>
                  <a:srgbClr val="FF0000"/>
                </a:solidFill>
              </a:rPr>
              <a:t>例如：</a:t>
            </a:r>
            <a:r>
              <a:rPr lang="zh-CN" altLang="en-US" dirty="0"/>
              <a:t>上面</a:t>
            </a:r>
            <a:r>
              <a:rPr lang="en-US" altLang="zh-CN" dirty="0">
                <a:sym typeface="Symbol" pitchFamily="18" charset="2"/>
              </a:rPr>
              <a:t>(x)</a:t>
            </a:r>
            <a:r>
              <a:rPr lang="zh-CN" altLang="en-US" dirty="0">
                <a:sym typeface="Symbol" pitchFamily="18" charset="2"/>
              </a:rPr>
              <a:t>的辖域是</a:t>
            </a:r>
            <a:r>
              <a:rPr lang="en-US" altLang="zh-CN" dirty="0">
                <a:sym typeface="Symbol" pitchFamily="18" charset="2"/>
              </a:rPr>
              <a:t>F(x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>
                <a:sym typeface="Symbol" pitchFamily="18" charset="2"/>
              </a:rPr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BEA7C-07E1-4C6B-A01C-4459268F682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8899</TotalTime>
  <Words>5280</Words>
  <Application>Microsoft Office PowerPoint</Application>
  <PresentationFormat>全屏显示(4:3)</PresentationFormat>
  <Paragraphs>448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2" baseType="lpstr">
      <vt:lpstr>黑体</vt:lpstr>
      <vt:lpstr>华文楷体</vt:lpstr>
      <vt:lpstr>华文隶书</vt:lpstr>
      <vt:lpstr>华文行楷</vt:lpstr>
      <vt:lpstr>楷体</vt:lpstr>
      <vt:lpstr>宋体</vt:lpstr>
      <vt:lpstr>Arial</vt:lpstr>
      <vt:lpstr>Calibri</vt:lpstr>
      <vt:lpstr>Calibri Light</vt:lpstr>
      <vt:lpstr>Comic Sans MS</vt:lpstr>
      <vt:lpstr>Constantia</vt:lpstr>
      <vt:lpstr>Times New Roman</vt:lpstr>
      <vt:lpstr>Wingdings</vt:lpstr>
      <vt:lpstr>Wingdings 2</vt:lpstr>
      <vt:lpstr>Office 主题​​</vt:lpstr>
      <vt:lpstr>流畅</vt:lpstr>
      <vt:lpstr>第1章 数理逻辑</vt:lpstr>
      <vt:lpstr>目录</vt:lpstr>
      <vt:lpstr>1.6、谓词和量词</vt:lpstr>
      <vt:lpstr>苏格拉底问题</vt:lpstr>
      <vt:lpstr>示例</vt:lpstr>
      <vt:lpstr>命题函数与量词</vt:lpstr>
      <vt:lpstr>命题函数</vt:lpstr>
      <vt:lpstr>个体域</vt:lpstr>
      <vt:lpstr>1.6.2、量词</vt:lpstr>
      <vt:lpstr>示例</vt:lpstr>
      <vt:lpstr>特性谓词</vt:lpstr>
      <vt:lpstr>特性谓词（续）</vt:lpstr>
      <vt:lpstr>1.6.3、量化断言和命题的关系</vt:lpstr>
      <vt:lpstr>谓词公式及命题符号化</vt:lpstr>
      <vt:lpstr>示例</vt:lpstr>
      <vt:lpstr>1.6.4、谓词公式</vt:lpstr>
      <vt:lpstr>谓词符号化示例</vt:lpstr>
      <vt:lpstr>1.6.5、自由变元与约束变元</vt:lpstr>
      <vt:lpstr>1.7、谓词演算的永真公式</vt:lpstr>
      <vt:lpstr>1.7.1、基本定义</vt:lpstr>
      <vt:lpstr>1.7.2、谓词演算的基本永真公式</vt:lpstr>
      <vt:lpstr>（一）由命题公式推广出的公式-示例</vt:lpstr>
      <vt:lpstr>（二）量词否定公式</vt:lpstr>
      <vt:lpstr>（三）量词分配公式(等价式和蕴含式)</vt:lpstr>
      <vt:lpstr>示例</vt:lpstr>
      <vt:lpstr>示例</vt:lpstr>
      <vt:lpstr>不是等价公式，是重言蕴含式</vt:lpstr>
      <vt:lpstr>不是等价公式，是重言蕴含式（续）</vt:lpstr>
      <vt:lpstr>含有量词的永真公式表</vt:lpstr>
      <vt:lpstr>1.7.3、几条规则</vt:lpstr>
      <vt:lpstr>例题</vt:lpstr>
      <vt:lpstr>1.8、谓词演算的推理规则</vt:lpstr>
      <vt:lpstr>1.8.1、术语“A(x)对y是自由的”的意义</vt:lpstr>
      <vt:lpstr>谓词演算的推理</vt:lpstr>
      <vt:lpstr>1.8.2、谓词演算中的推理规则</vt:lpstr>
      <vt:lpstr>例</vt:lpstr>
      <vt:lpstr>例（续1）</vt:lpstr>
      <vt:lpstr>例（续2）</vt:lpstr>
      <vt:lpstr>全称指定规则US</vt:lpstr>
      <vt:lpstr>全称推广规则UG</vt:lpstr>
      <vt:lpstr>存在指定规则ES</vt:lpstr>
      <vt:lpstr>示例</vt:lpstr>
      <vt:lpstr>存在推广规则 EG</vt:lpstr>
      <vt:lpstr>1.8.3、推理举例</vt:lpstr>
      <vt:lpstr>习题-请将下列问题符号化并推导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Yaco Wang</dc:creator>
  <cp:lastModifiedBy>Xu Dezhi</cp:lastModifiedBy>
  <cp:revision>651</cp:revision>
  <dcterms:created xsi:type="dcterms:W3CDTF">2016-08-02T12:41:14Z</dcterms:created>
  <dcterms:modified xsi:type="dcterms:W3CDTF">2022-07-05T06:27:40Z</dcterms:modified>
</cp:coreProperties>
</file>