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</p:sldMasterIdLst>
  <p:notesMasterIdLst>
    <p:notesMasterId r:id="rId52"/>
  </p:notesMasterIdLst>
  <p:sldIdLst>
    <p:sldId id="621" r:id="rId3"/>
    <p:sldId id="654" r:id="rId4"/>
    <p:sldId id="719" r:id="rId5"/>
    <p:sldId id="684" r:id="rId6"/>
    <p:sldId id="685" r:id="rId7"/>
    <p:sldId id="688" r:id="rId8"/>
    <p:sldId id="689" r:id="rId9"/>
    <p:sldId id="690" r:id="rId10"/>
    <p:sldId id="692" r:id="rId11"/>
    <p:sldId id="728" r:id="rId12"/>
    <p:sldId id="710" r:id="rId13"/>
    <p:sldId id="720" r:id="rId14"/>
    <p:sldId id="695" r:id="rId15"/>
    <p:sldId id="706" r:id="rId16"/>
    <p:sldId id="707" r:id="rId17"/>
    <p:sldId id="722" r:id="rId18"/>
    <p:sldId id="727" r:id="rId19"/>
    <p:sldId id="729" r:id="rId20"/>
    <p:sldId id="739" r:id="rId21"/>
    <p:sldId id="741" r:id="rId22"/>
    <p:sldId id="753" r:id="rId23"/>
    <p:sldId id="740" r:id="rId24"/>
    <p:sldId id="742" r:id="rId25"/>
    <p:sldId id="711" r:id="rId26"/>
    <p:sldId id="712" r:id="rId27"/>
    <p:sldId id="714" r:id="rId28"/>
    <p:sldId id="713" r:id="rId29"/>
    <p:sldId id="715" r:id="rId30"/>
    <p:sldId id="750" r:id="rId31"/>
    <p:sldId id="721" r:id="rId32"/>
    <p:sldId id="731" r:id="rId33"/>
    <p:sldId id="732" r:id="rId34"/>
    <p:sldId id="733" r:id="rId35"/>
    <p:sldId id="743" r:id="rId36"/>
    <p:sldId id="751" r:id="rId37"/>
    <p:sldId id="744" r:id="rId38"/>
    <p:sldId id="734" r:id="rId39"/>
    <p:sldId id="735" r:id="rId40"/>
    <p:sldId id="736" r:id="rId41"/>
    <p:sldId id="737" r:id="rId42"/>
    <p:sldId id="730" r:id="rId43"/>
    <p:sldId id="723" r:id="rId44"/>
    <p:sldId id="725" r:id="rId45"/>
    <p:sldId id="724" r:id="rId46"/>
    <p:sldId id="716" r:id="rId47"/>
    <p:sldId id="717" r:id="rId48"/>
    <p:sldId id="718" r:id="rId49"/>
    <p:sldId id="746" r:id="rId50"/>
    <p:sldId id="653" r:id="rId51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A1BF7"/>
    <a:srgbClr val="FFFFFF"/>
    <a:srgbClr val="CC0099"/>
    <a:srgbClr val="0033CC"/>
    <a:srgbClr val="0000FF"/>
    <a:srgbClr val="FFCC00"/>
    <a:srgbClr val="000058"/>
    <a:srgbClr val="00006C"/>
    <a:srgbClr val="00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4573" autoAdjust="0"/>
  </p:normalViewPr>
  <p:slideViewPr>
    <p:cSldViewPr>
      <p:cViewPr varScale="1">
        <p:scale>
          <a:sx n="60" d="100"/>
          <a:sy n="60" d="100"/>
        </p:scale>
        <p:origin x="12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1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1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86C7EA7C-A747-4986-9205-AB9C08700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B7D56-C39F-4F15-8848-8431BA4F880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687E-730D-4536-981E-A4B222F4C7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5C140-5EA7-4EF7-8F2A-A91FE61727B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C5D04-5936-4BD1-B5A7-8C2108823C7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B7D56-C39F-4F15-8848-8431BA4F880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pic>
        <p:nvPicPr>
          <p:cNvPr id="7" name="图片 9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052513"/>
            <a:ext cx="82359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E213F-6548-4BED-9F43-EC478524D5C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E26B1-C7A1-42A1-864C-C84746B2762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D6B-C5E4-488D-A495-22A274E742F7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90DF-4319-4D2C-B341-3CAA89FE8E4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CC976-8367-4F70-A92B-FE9670ABEF5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052513"/>
            <a:ext cx="82359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648072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68322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58608" y="6417096"/>
            <a:ext cx="861864" cy="324272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B9D85-55E1-4903-9098-473707115F2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9EEC1E7C-895A-4FD7-A451-44A6E4AD579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5687E-730D-4536-981E-A4B222F4C70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5C140-5EA7-4EF7-8F2A-A91FE61727B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213F-6548-4BED-9F43-EC478524D5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26B1-C7A1-42A1-864C-C84746B2762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39D6B-C5E4-488D-A495-22A274E742F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430016"/>
            <a:ext cx="7772400" cy="1143000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9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3573016"/>
            <a:ext cx="82359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CC976-8367-4F70-A92B-FE9670ABEF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B9D85-55E1-4903-9098-473707115F2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C1E7C-895A-4FD7-A451-44A6E4AD579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CF807C1-4F60-48C6-912D-9E9AFAE25ED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CF807C1-4F60-48C6-912D-9E9AFAE25ED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/29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03663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集合</a:t>
            </a:r>
          </a:p>
        </p:txBody>
      </p:sp>
      <p:pic>
        <p:nvPicPr>
          <p:cNvPr id="3077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30835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3"/>
          <p:cNvSpPr txBox="1"/>
          <p:nvPr/>
        </p:nvSpPr>
        <p:spPr>
          <a:xfrm>
            <a:off x="6516216" y="4293096"/>
            <a:ext cx="1850256" cy="134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80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+mn-ea"/>
              </a:rPr>
              <a:t>中南大学</a:t>
            </a:r>
            <a:endParaRPr lang="en-US" altLang="zh-CN" sz="2000" dirty="0">
              <a:solidFill>
                <a:srgbClr val="0000FF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>
                <a:solidFill>
                  <a:srgbClr val="0000FF"/>
                </a:solidFill>
                <a:latin typeface="+mn-lt"/>
                <a:ea typeface="+mn-ea"/>
              </a:rPr>
              <a:t>2022</a:t>
            </a:r>
            <a:r>
              <a:rPr lang="zh-CN" altLang="en-US">
                <a:solidFill>
                  <a:srgbClr val="0000FF"/>
                </a:solidFill>
                <a:latin typeface="+mn-lt"/>
                <a:ea typeface="+mn-ea"/>
              </a:rPr>
              <a:t>年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2925762" y="6262688"/>
            <a:ext cx="3637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 sz="200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2022 by </a:t>
            </a:r>
            <a:r>
              <a:rPr lang="en-US" altLang="zh-CN" sz="2000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Xu Dezhi</a:t>
            </a:r>
            <a:endParaRPr lang="zh-CN" altLang="en-US" sz="2000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包含关系的定理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25658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2.1-3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：</a:t>
            </a:r>
            <a:r>
              <a:rPr lang="zh-CN" altLang="en-US" dirty="0">
                <a:sym typeface="Symbol" pitchFamily="18" charset="2"/>
              </a:rPr>
              <a:t>设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>
                <a:sym typeface="Symbol" pitchFamily="18" charset="2"/>
              </a:rPr>
              <a:t>C</a:t>
            </a:r>
            <a:r>
              <a:rPr lang="zh-CN" altLang="en-US" dirty="0">
                <a:sym typeface="Symbol" pitchFamily="18" charset="2"/>
              </a:rPr>
              <a:t>是集合，若</a:t>
            </a:r>
            <a:r>
              <a:rPr lang="en-US" altLang="zh-CN" dirty="0">
                <a:sym typeface="Symbol" pitchFamily="18" charset="2"/>
              </a:rPr>
              <a:t>AB</a:t>
            </a:r>
            <a:r>
              <a:rPr lang="zh-CN" altLang="en-US" dirty="0">
                <a:sym typeface="Symbol" pitchFamily="18" charset="2"/>
              </a:rPr>
              <a:t>且</a:t>
            </a:r>
            <a:r>
              <a:rPr lang="en-US" altLang="zh-CN" dirty="0">
                <a:sym typeface="Symbol" pitchFamily="18" charset="2"/>
              </a:rPr>
              <a:t>BC</a:t>
            </a:r>
            <a:r>
              <a:rPr lang="zh-CN" altLang="en-US" dirty="0">
                <a:sym typeface="Symbol" pitchFamily="18" charset="2"/>
              </a:rPr>
              <a:t>，则</a:t>
            </a:r>
            <a:r>
              <a:rPr lang="en-US" altLang="zh-CN" dirty="0">
                <a:sym typeface="Symbol" pitchFamily="18" charset="2"/>
              </a:rPr>
              <a:t>AC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en-US" altLang="zh-CN" dirty="0">
              <a:sym typeface="Symbol" pitchFamily="18" charset="2"/>
            </a:endParaRPr>
          </a:p>
          <a:p>
            <a:pPr marL="49530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证：</a:t>
            </a:r>
            <a:endParaRPr lang="en-US" altLang="zh-CN" dirty="0">
              <a:solidFill>
                <a:srgbClr val="FF0000"/>
              </a:solidFill>
              <a:sym typeface="Symbol" pitchFamily="18" charset="2"/>
            </a:endParaRPr>
          </a:p>
          <a:p>
            <a:pPr marL="895350" lvl="1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zh-CN" dirty="0">
                <a:sym typeface="Symbol" pitchFamily="18" charset="2"/>
              </a:rPr>
              <a:t>ABx(x</a:t>
            </a:r>
            <a:r>
              <a:rPr lang="el-GR" altLang="zh-CN" dirty="0"/>
              <a:t>∈</a:t>
            </a:r>
            <a:r>
              <a:rPr lang="en-US" altLang="zh-CN" dirty="0" err="1">
                <a:sym typeface="Symbol" pitchFamily="18" charset="2"/>
              </a:rPr>
              <a:t>Ax</a:t>
            </a:r>
            <a:r>
              <a:rPr lang="el-GR" altLang="zh-CN" dirty="0"/>
              <a:t>∈</a:t>
            </a:r>
            <a:r>
              <a:rPr lang="en-US" altLang="zh-CN" dirty="0">
                <a:sym typeface="Symbol" pitchFamily="18" charset="2"/>
              </a:rPr>
              <a:t>B)</a:t>
            </a:r>
            <a:r>
              <a:rPr lang="zh-CN" altLang="en-US" dirty="0">
                <a:sym typeface="Symbol" pitchFamily="18" charset="2"/>
              </a:rPr>
              <a:t>；</a:t>
            </a:r>
            <a:r>
              <a:rPr lang="en-US" altLang="zh-CN" dirty="0">
                <a:sym typeface="Symbol" pitchFamily="18" charset="2"/>
              </a:rPr>
              <a:t>BCx(x</a:t>
            </a:r>
            <a:r>
              <a:rPr lang="el-GR" altLang="zh-CN" dirty="0"/>
              <a:t>∈</a:t>
            </a:r>
            <a:r>
              <a:rPr lang="en-US" altLang="zh-CN" dirty="0" err="1"/>
              <a:t>B</a:t>
            </a:r>
            <a:r>
              <a:rPr lang="en-US" altLang="zh-CN" dirty="0" err="1">
                <a:sym typeface="Symbol" pitchFamily="18" charset="2"/>
              </a:rPr>
              <a:t>x</a:t>
            </a:r>
            <a:r>
              <a:rPr lang="el-GR" altLang="zh-CN" dirty="0"/>
              <a:t>∈</a:t>
            </a:r>
            <a:r>
              <a:rPr lang="en-US" altLang="zh-CN" dirty="0"/>
              <a:t>C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 marL="895350" lvl="1">
              <a:spcBef>
                <a:spcPts val="600"/>
              </a:spcBef>
              <a:spcAft>
                <a:spcPts val="300"/>
              </a:spcAft>
              <a:buNone/>
            </a:pPr>
            <a:r>
              <a:rPr lang="zh-CN" altLang="en-US" dirty="0">
                <a:sym typeface="Symbol" pitchFamily="18" charset="2"/>
              </a:rPr>
              <a:t>使用</a:t>
            </a:r>
            <a:r>
              <a:rPr lang="en-US" altLang="zh-CN" dirty="0">
                <a:sym typeface="Symbol" pitchFamily="18" charset="2"/>
              </a:rPr>
              <a:t>US</a:t>
            </a:r>
            <a:r>
              <a:rPr lang="zh-CN" altLang="en-US" dirty="0">
                <a:sym typeface="Symbol" pitchFamily="18" charset="2"/>
              </a:rPr>
              <a:t>规则，有：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el-GR" altLang="zh-CN" dirty="0"/>
              <a:t>∈</a:t>
            </a:r>
            <a:r>
              <a:rPr lang="en-US" altLang="zh-CN" dirty="0" err="1">
                <a:sym typeface="Symbol" pitchFamily="18" charset="2"/>
              </a:rPr>
              <a:t>Ax</a:t>
            </a:r>
            <a:r>
              <a:rPr lang="el-GR" altLang="zh-CN" dirty="0"/>
              <a:t>∈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el-GR" altLang="zh-CN" dirty="0"/>
              <a:t>∈</a:t>
            </a:r>
            <a:r>
              <a:rPr lang="en-US" altLang="zh-CN" dirty="0" err="1"/>
              <a:t>B</a:t>
            </a:r>
            <a:r>
              <a:rPr lang="en-US" altLang="zh-CN" dirty="0" err="1">
                <a:sym typeface="Symbol" pitchFamily="18" charset="2"/>
              </a:rPr>
              <a:t>x</a:t>
            </a:r>
            <a:r>
              <a:rPr lang="el-GR" altLang="zh-CN" dirty="0"/>
              <a:t>∈</a:t>
            </a:r>
            <a:r>
              <a:rPr lang="en-US" altLang="zh-CN" dirty="0"/>
              <a:t>C</a:t>
            </a:r>
            <a:endParaRPr lang="en-US" altLang="zh-CN" dirty="0">
              <a:sym typeface="Symbol" pitchFamily="18" charset="2"/>
            </a:endParaRPr>
          </a:p>
          <a:p>
            <a:pPr marL="895350" lvl="1">
              <a:spcBef>
                <a:spcPts val="600"/>
              </a:spcBef>
              <a:spcAft>
                <a:spcPts val="300"/>
              </a:spcAft>
              <a:buNone/>
            </a:pPr>
            <a:r>
              <a:rPr lang="zh-CN" altLang="en-US" dirty="0">
                <a:sym typeface="Symbol" pitchFamily="18" charset="2"/>
              </a:rPr>
              <a:t>由前提三段论得：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el-GR" altLang="zh-CN" dirty="0"/>
              <a:t>∈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itchFamily="18" charset="2"/>
              </a:rPr>
              <a:t>x</a:t>
            </a:r>
            <a:r>
              <a:rPr lang="el-GR" altLang="zh-CN" dirty="0"/>
              <a:t>∈</a:t>
            </a:r>
            <a:r>
              <a:rPr lang="en-US" altLang="zh-CN" dirty="0"/>
              <a:t>C</a:t>
            </a:r>
          </a:p>
          <a:p>
            <a:pPr marL="895350" lvl="1">
              <a:spcBef>
                <a:spcPts val="600"/>
              </a:spcBef>
              <a:spcAft>
                <a:spcPts val="300"/>
              </a:spcAft>
              <a:buNone/>
            </a:pPr>
            <a:r>
              <a:rPr lang="zh-CN" altLang="en-US" dirty="0">
                <a:sym typeface="Symbol" pitchFamily="18" charset="2"/>
              </a:rPr>
              <a:t>由</a:t>
            </a:r>
            <a:r>
              <a:rPr lang="en-US" altLang="zh-CN" dirty="0">
                <a:sym typeface="Symbol" pitchFamily="18" charset="2"/>
              </a:rPr>
              <a:t>UG</a:t>
            </a:r>
            <a:r>
              <a:rPr lang="zh-CN" altLang="en-US" dirty="0">
                <a:sym typeface="Symbol" pitchFamily="18" charset="2"/>
              </a:rPr>
              <a:t>规则：</a:t>
            </a:r>
            <a:r>
              <a:rPr lang="en-US" altLang="zh-CN" dirty="0">
                <a:sym typeface="Symbol" pitchFamily="18" charset="2"/>
              </a:rPr>
              <a:t>x(x</a:t>
            </a:r>
            <a:r>
              <a:rPr lang="el-GR" altLang="zh-CN" dirty="0"/>
              <a:t>∈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itchFamily="18" charset="2"/>
              </a:rPr>
              <a:t>x</a:t>
            </a:r>
            <a:r>
              <a:rPr lang="el-GR" altLang="zh-CN" dirty="0"/>
              <a:t>∈</a:t>
            </a:r>
            <a:r>
              <a:rPr lang="en-US" altLang="zh-CN" dirty="0"/>
              <a:t>C</a:t>
            </a:r>
            <a:r>
              <a:rPr lang="en-US" altLang="zh-CN" dirty="0">
                <a:sym typeface="Symbol" pitchFamily="18" charset="2"/>
              </a:rPr>
              <a:t>)</a:t>
            </a:r>
          </a:p>
          <a:p>
            <a:pPr marL="895350" lvl="1">
              <a:spcBef>
                <a:spcPts val="600"/>
              </a:spcBef>
              <a:buNone/>
            </a:pPr>
            <a:r>
              <a:rPr lang="zh-CN" altLang="en-US" dirty="0">
                <a:sym typeface="Symbol" pitchFamily="18" charset="2"/>
              </a:rPr>
              <a:t>即，</a:t>
            </a:r>
            <a:r>
              <a:rPr lang="en-US" altLang="zh-CN" dirty="0">
                <a:sym typeface="Symbol" pitchFamily="18" charset="2"/>
              </a:rPr>
              <a:t>AC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ahoma" pitchFamily="34" charset="0"/>
              </a:rPr>
              <a:t>集合的基数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29523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集合中元素的个数称为</a:t>
            </a:r>
            <a:r>
              <a:rPr lang="zh-CN" altLang="en-US" dirty="0">
                <a:solidFill>
                  <a:srgbClr val="FF0000"/>
                </a:solidFill>
              </a:rPr>
              <a:t>基数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势</a:t>
            </a:r>
            <a:r>
              <a:rPr lang="zh-CN" altLang="en-US" dirty="0"/>
              <a:t>，用</a:t>
            </a:r>
            <a:r>
              <a:rPr lang="en-US" altLang="zh-CN" dirty="0"/>
              <a:t>|A|</a:t>
            </a:r>
            <a:r>
              <a:rPr lang="zh-CN" altLang="en-US" dirty="0"/>
              <a:t>表示</a:t>
            </a:r>
            <a:r>
              <a:rPr lang="en-US" altLang="zh-CN" dirty="0"/>
              <a:t>;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基数是有限数的集合称为</a:t>
            </a:r>
            <a:r>
              <a:rPr lang="zh-CN" altLang="en-US" dirty="0">
                <a:solidFill>
                  <a:srgbClr val="FF0000"/>
                </a:solidFill>
              </a:rPr>
              <a:t>有限集</a:t>
            </a:r>
            <a:r>
              <a:rPr lang="zh-CN" altLang="en-US" dirty="0"/>
              <a:t>，否则称为</a:t>
            </a:r>
            <a:r>
              <a:rPr lang="zh-CN" altLang="en-US" dirty="0">
                <a:solidFill>
                  <a:srgbClr val="FF0000"/>
                </a:solidFill>
              </a:rPr>
              <a:t>无限集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：</a:t>
            </a:r>
            <a:endParaRPr lang="en-US" altLang="zh-CN" dirty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ym typeface="Wingdings" pitchFamily="2" charset="2"/>
              </a:rPr>
              <a:t>|</a:t>
            </a:r>
            <a:r>
              <a:rPr lang="el-GR" altLang="zh-CN" dirty="0"/>
              <a:t>Φ</a:t>
            </a:r>
            <a:r>
              <a:rPr lang="en-US" altLang="zh-CN" dirty="0">
                <a:sym typeface="Wingdings" pitchFamily="2" charset="2"/>
              </a:rPr>
              <a:t>|=0</a:t>
            </a:r>
            <a:r>
              <a:rPr lang="zh-CN" altLang="en-US" dirty="0">
                <a:sym typeface="Wingdings" pitchFamily="2" charset="2"/>
              </a:rPr>
              <a:t>；</a:t>
            </a:r>
            <a:r>
              <a:rPr lang="en-US" altLang="zh-CN" dirty="0">
                <a:sym typeface="Wingdings" pitchFamily="2" charset="2"/>
              </a:rPr>
              <a:t>|{</a:t>
            </a:r>
            <a:r>
              <a:rPr lang="el-GR" altLang="zh-CN" dirty="0"/>
              <a:t>Φ</a:t>
            </a:r>
            <a:r>
              <a:rPr lang="en-US" altLang="zh-CN" dirty="0">
                <a:sym typeface="Wingdings" pitchFamily="2" charset="2"/>
              </a:rPr>
              <a:t>}|=1</a:t>
            </a:r>
            <a:r>
              <a:rPr lang="zh-CN" altLang="en-US" dirty="0">
                <a:sym typeface="Wingdings" pitchFamily="2" charset="2"/>
              </a:rPr>
              <a:t>；</a:t>
            </a:r>
            <a:r>
              <a:rPr lang="en-US" altLang="zh-CN" dirty="0">
                <a:sym typeface="Wingdings" pitchFamily="2" charset="2"/>
              </a:rPr>
              <a:t>|{</a:t>
            </a:r>
            <a:r>
              <a:rPr lang="en-US" altLang="zh-CN" dirty="0" err="1">
                <a:sym typeface="Wingdings" pitchFamily="2" charset="2"/>
              </a:rPr>
              <a:t>a,b</a:t>
            </a:r>
            <a:r>
              <a:rPr lang="en-US" altLang="zh-CN" dirty="0">
                <a:sym typeface="Wingdings" pitchFamily="2" charset="2"/>
              </a:rPr>
              <a:t>}|=2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华文行楷" pitchFamily="2" charset="-122"/>
                <a:ea typeface="华文行楷" pitchFamily="2" charset="-122"/>
              </a:rPr>
              <a:t>2.2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、集合上的运算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、交、并和差运算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396044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FF0000"/>
                </a:solidFill>
              </a:rPr>
              <a:t>设</a:t>
            </a:r>
            <a:r>
              <a:rPr lang="en-US" altLang="zh-CN">
                <a:solidFill>
                  <a:srgbClr val="FF0000"/>
                </a:solidFill>
              </a:rPr>
              <a:t>A={2,4,6},B={2,5,6,8}</a:t>
            </a:r>
          </a:p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FF0000"/>
                </a:solidFill>
              </a:rPr>
              <a:t>交：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400"/>
              <a:t>A</a:t>
            </a:r>
            <a:r>
              <a:rPr lang="zh-CN" altLang="en-US" sz="2400"/>
              <a:t>∩</a:t>
            </a:r>
            <a:r>
              <a:rPr lang="en-US" altLang="zh-CN" sz="2400"/>
              <a:t>B={2,6}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cs typeface="+mn-cs"/>
              </a:rPr>
              <a:t>并：</a:t>
            </a:r>
            <a:endParaRPr lang="en-US" altLang="zh-CN" sz="2400">
              <a:solidFill>
                <a:srgbClr val="FF0000"/>
              </a:solidFill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/>
              <a:t>A</a:t>
            </a:r>
            <a:r>
              <a:rPr lang="zh-CN" altLang="en-US" sz="2400"/>
              <a:t>∪</a:t>
            </a:r>
            <a:r>
              <a:rPr lang="en-US" altLang="zh-CN" sz="2400"/>
              <a:t>B={2,4,5,6,8}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" pitchFamily="2" charset="2"/>
              <a:buChar char="n"/>
            </a:pPr>
            <a:r>
              <a:rPr lang="zh-CN" altLang="en-US" sz="2400">
                <a:solidFill>
                  <a:srgbClr val="FF0000"/>
                </a:solidFill>
                <a:cs typeface="+mn-cs"/>
              </a:rPr>
              <a:t>差：</a:t>
            </a:r>
            <a:endParaRPr lang="en-US" altLang="zh-CN" sz="2400">
              <a:solidFill>
                <a:srgbClr val="FF0000"/>
              </a:solidFill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/>
              <a:t>A-B={4}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文氏图（交、并）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755232"/>
          </a:xfrm>
        </p:spPr>
        <p:txBody>
          <a:bodyPr/>
          <a:lstStyle/>
          <a:p>
            <a:r>
              <a:rPr lang="zh-CN" altLang="en-US" dirty="0">
                <a:latin typeface="Tahoma" pitchFamily="34" charset="0"/>
              </a:rPr>
              <a:t>文氏图可用来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</a:rPr>
              <a:t>描述集合间的关系及其运算</a:t>
            </a:r>
            <a:r>
              <a:rPr lang="zh-CN" altLang="en-US" dirty="0">
                <a:latin typeface="Tahoma" pitchFamily="34" charset="0"/>
              </a:rPr>
              <a:t>。在文氏图中，全集用矩形表示，子集用圆形表示，阴影部分表示运算结果的集合。</a:t>
            </a:r>
            <a:endParaRPr lang="en-US" altLang="zh-CN" dirty="0">
              <a:latin typeface="Tahoma" pitchFamily="34" charset="0"/>
            </a:endParaRPr>
          </a:p>
          <a:p>
            <a:endParaRPr lang="en-US" altLang="zh-CN" dirty="0">
              <a:latin typeface="Tahoma" pitchFamily="34" charset="0"/>
            </a:endParaRPr>
          </a:p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80492" y="3356992"/>
            <a:ext cx="3115444" cy="1872208"/>
            <a:chOff x="2786063" y="4254500"/>
            <a:chExt cx="3619500" cy="2174875"/>
          </a:xfrm>
        </p:grpSpPr>
        <p:pic>
          <p:nvPicPr>
            <p:cNvPr id="19" name="Picture 1036" descr="Intersecti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6063" y="4254500"/>
              <a:ext cx="3619500" cy="217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1037"/>
            <p:cNvSpPr txBox="1">
              <a:spLocks noChangeArrowheads="1"/>
            </p:cNvSpPr>
            <p:nvPr/>
          </p:nvSpPr>
          <p:spPr bwMode="auto">
            <a:xfrm>
              <a:off x="3590925" y="5224048"/>
              <a:ext cx="363532" cy="429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21" name="Text Box 1038"/>
            <p:cNvSpPr txBox="1">
              <a:spLocks noChangeArrowheads="1"/>
            </p:cNvSpPr>
            <p:nvPr/>
          </p:nvSpPr>
          <p:spPr bwMode="auto">
            <a:xfrm>
              <a:off x="5143499" y="5202905"/>
              <a:ext cx="363532" cy="429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22" name="Text Box 1039"/>
            <p:cNvSpPr txBox="1">
              <a:spLocks noChangeArrowheads="1"/>
            </p:cNvSpPr>
            <p:nvPr/>
          </p:nvSpPr>
          <p:spPr bwMode="auto">
            <a:xfrm>
              <a:off x="5786438" y="4523961"/>
              <a:ext cx="363532" cy="429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U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76057" y="3501008"/>
            <a:ext cx="3168351" cy="1512962"/>
            <a:chOff x="5508104" y="3429000"/>
            <a:chExt cx="4611687" cy="2305050"/>
          </a:xfrm>
        </p:grpSpPr>
        <p:sp>
          <p:nvSpPr>
            <p:cNvPr id="25" name="Text Box 1044"/>
            <p:cNvSpPr txBox="1">
              <a:spLocks noChangeArrowheads="1"/>
            </p:cNvSpPr>
            <p:nvPr/>
          </p:nvSpPr>
          <p:spPr bwMode="auto">
            <a:xfrm>
              <a:off x="5980113" y="4152185"/>
              <a:ext cx="455450" cy="562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U</a:t>
              </a:r>
            </a:p>
          </p:txBody>
        </p:sp>
        <p:pic>
          <p:nvPicPr>
            <p:cNvPr id="26" name="Picture 1040" descr="Uni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8104" y="3429000"/>
              <a:ext cx="4611687" cy="230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 Box 1042"/>
            <p:cNvSpPr txBox="1">
              <a:spLocks noChangeArrowheads="1"/>
            </p:cNvSpPr>
            <p:nvPr/>
          </p:nvSpPr>
          <p:spPr bwMode="auto">
            <a:xfrm>
              <a:off x="6721666" y="4315763"/>
              <a:ext cx="455450" cy="562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28" name="Text Box 1044"/>
            <p:cNvSpPr txBox="1">
              <a:spLocks noChangeArrowheads="1"/>
            </p:cNvSpPr>
            <p:nvPr/>
          </p:nvSpPr>
          <p:spPr bwMode="auto">
            <a:xfrm>
              <a:off x="9468544" y="3534202"/>
              <a:ext cx="455450" cy="562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U</a:t>
              </a:r>
            </a:p>
          </p:txBody>
        </p:sp>
        <p:sp>
          <p:nvSpPr>
            <p:cNvPr id="29" name="Text Box 1043"/>
            <p:cNvSpPr txBox="1">
              <a:spLocks noChangeArrowheads="1"/>
            </p:cNvSpPr>
            <p:nvPr/>
          </p:nvSpPr>
          <p:spPr bwMode="auto">
            <a:xfrm>
              <a:off x="8460431" y="4316194"/>
              <a:ext cx="455450" cy="562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</p:grpSp>
      <p:sp>
        <p:nvSpPr>
          <p:cNvPr id="32" name="Text Box 1040"/>
          <p:cNvSpPr txBox="1">
            <a:spLocks noChangeArrowheads="1"/>
          </p:cNvSpPr>
          <p:nvPr/>
        </p:nvSpPr>
        <p:spPr bwMode="auto">
          <a:xfrm>
            <a:off x="2061476" y="5589240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l-GR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∩</a:t>
            </a: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000" dirty="0">
              <a:solidFill>
                <a:srgbClr val="3A1BF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1045"/>
          <p:cNvSpPr txBox="1">
            <a:spLocks noChangeArrowheads="1"/>
          </p:cNvSpPr>
          <p:nvPr/>
        </p:nvSpPr>
        <p:spPr bwMode="auto">
          <a:xfrm>
            <a:off x="6305897" y="5589240"/>
            <a:ext cx="9303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l-GR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∪</a:t>
            </a: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000" dirty="0">
              <a:solidFill>
                <a:srgbClr val="3A1BF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文氏图（差）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76686" y="2348880"/>
            <a:ext cx="7295714" cy="2736304"/>
            <a:chOff x="804678" y="2708920"/>
            <a:chExt cx="7295714" cy="2736304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912692" y="3036515"/>
              <a:ext cx="3187700" cy="2049462"/>
              <a:chOff x="2109" y="3092"/>
              <a:chExt cx="2008" cy="1291"/>
            </a:xfrm>
          </p:grpSpPr>
          <p:pic>
            <p:nvPicPr>
              <p:cNvPr id="6" name="Picture 22" descr="SetDifferenc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09" y="3092"/>
                <a:ext cx="2008" cy="1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Text Box 23"/>
              <p:cNvSpPr txBox="1">
                <a:spLocks noChangeArrowheads="1"/>
              </p:cNvSpPr>
              <p:nvPr/>
            </p:nvSpPr>
            <p:spPr bwMode="auto">
              <a:xfrm>
                <a:off x="2575" y="3430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  <p:sp>
            <p:nvSpPr>
              <p:cNvPr id="8" name="Text Box 24"/>
              <p:cNvSpPr txBox="1">
                <a:spLocks noChangeArrowheads="1"/>
              </p:cNvSpPr>
              <p:nvPr/>
            </p:nvSpPr>
            <p:spPr bwMode="auto">
              <a:xfrm>
                <a:off x="3334" y="3424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9" name="Text Box 25"/>
              <p:cNvSpPr txBox="1">
                <a:spLocks noChangeArrowheads="1"/>
              </p:cNvSpPr>
              <p:nvPr/>
            </p:nvSpPr>
            <p:spPr bwMode="auto">
              <a:xfrm>
                <a:off x="3677" y="3097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楷体" pitchFamily="49" charset="-122"/>
                    <a:ea typeface="楷体" pitchFamily="49" charset="-122"/>
                  </a:rPr>
                  <a:t>U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 bwMode="auto">
            <a:xfrm>
              <a:off x="1043608" y="5157192"/>
              <a:ext cx="2520280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ctr"/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(A</a:t>
              </a:r>
              <a:r>
                <a:rPr lang="en-US" altLang="zh-CN" sz="20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</a:t>
              </a: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B)</a:t>
              </a:r>
              <a:r>
                <a:rPr lang="en-US" altLang="zh-CN" sz="20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</a:t>
              </a: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(B</a:t>
              </a:r>
              <a:r>
                <a:rPr lang="en-US" altLang="zh-CN" sz="20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</a:t>
              </a: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C)A</a:t>
              </a:r>
              <a:r>
                <a:rPr lang="en-US" altLang="zh-CN" sz="20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</a:t>
              </a: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6084168" y="5075892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-</a:t>
              </a:r>
              <a:r>
                <a:rPr lang="en-US" altLang="zh-CN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grpSp>
          <p:nvGrpSpPr>
            <p:cNvPr id="20" name="组合 17"/>
            <p:cNvGrpSpPr>
              <a:grpSpLocks/>
            </p:cNvGrpSpPr>
            <p:nvPr/>
          </p:nvGrpSpPr>
          <p:grpSpPr bwMode="auto">
            <a:xfrm>
              <a:off x="804678" y="2708920"/>
              <a:ext cx="3191258" cy="2136849"/>
              <a:chOff x="2573448" y="3429570"/>
              <a:chExt cx="4248502" cy="2856949"/>
            </a:xfrm>
          </p:grpSpPr>
          <p:grpSp>
            <p:nvGrpSpPr>
              <p:cNvPr id="21" name="Group 7"/>
              <p:cNvGrpSpPr>
                <a:grpSpLocks/>
              </p:cNvGrpSpPr>
              <p:nvPr/>
            </p:nvGrpSpPr>
            <p:grpSpPr bwMode="auto">
              <a:xfrm>
                <a:off x="3143239" y="3538558"/>
                <a:ext cx="3057535" cy="2533648"/>
                <a:chOff x="1776" y="1872"/>
                <a:chExt cx="2160" cy="1776"/>
              </a:xfrm>
            </p:grpSpPr>
            <p:grpSp>
              <p:nvGrpSpPr>
                <p:cNvPr id="24" name="Group 8"/>
                <p:cNvGrpSpPr>
                  <a:grpSpLocks/>
                </p:cNvGrpSpPr>
                <p:nvPr/>
              </p:nvGrpSpPr>
              <p:grpSpPr bwMode="auto">
                <a:xfrm>
                  <a:off x="2496" y="2496"/>
                  <a:ext cx="576" cy="576"/>
                  <a:chOff x="2496" y="2496"/>
                  <a:chExt cx="576" cy="576"/>
                </a:xfrm>
              </p:grpSpPr>
              <p:sp>
                <p:nvSpPr>
                  <p:cNvPr id="3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496"/>
                    <a:ext cx="576" cy="576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000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2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0" y="2664"/>
                    <a:ext cx="288" cy="3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dirty="0">
                        <a:solidFill>
                          <a:srgbClr val="FF99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A</a:t>
                    </a:r>
                  </a:p>
                </p:txBody>
              </p:sp>
            </p:grpSp>
            <p:grpSp>
              <p:nvGrpSpPr>
                <p:cNvPr id="25" name="Group 11"/>
                <p:cNvGrpSpPr>
                  <a:grpSpLocks/>
                </p:cNvGrpSpPr>
                <p:nvPr/>
              </p:nvGrpSpPr>
              <p:grpSpPr bwMode="auto">
                <a:xfrm>
                  <a:off x="1968" y="2064"/>
                  <a:ext cx="1297" cy="1293"/>
                  <a:chOff x="1968" y="2064"/>
                  <a:chExt cx="1297" cy="1293"/>
                </a:xfrm>
              </p:grpSpPr>
              <p:sp>
                <p:nvSpPr>
                  <p:cNvPr id="29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064"/>
                    <a:ext cx="1297" cy="1293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0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0" y="2400"/>
                    <a:ext cx="288" cy="346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>
                        <a:solidFill>
                          <a:srgbClr val="66FF33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B</a:t>
                    </a:r>
                  </a:p>
                </p:txBody>
              </p:sp>
            </p:grpSp>
            <p:grpSp>
              <p:nvGrpSpPr>
                <p:cNvPr id="26" name="Group 14"/>
                <p:cNvGrpSpPr>
                  <a:grpSpLocks/>
                </p:cNvGrpSpPr>
                <p:nvPr/>
              </p:nvGrpSpPr>
              <p:grpSpPr bwMode="auto">
                <a:xfrm>
                  <a:off x="1776" y="1872"/>
                  <a:ext cx="2160" cy="1776"/>
                  <a:chOff x="1776" y="1872"/>
                  <a:chExt cx="2160" cy="1776"/>
                </a:xfrm>
              </p:grpSpPr>
              <p:sp>
                <p:nvSpPr>
                  <p:cNvPr id="2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872"/>
                    <a:ext cx="2160" cy="1776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000"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6" y="2544"/>
                    <a:ext cx="336" cy="346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000">
                        <a:solidFill>
                          <a:srgbClr val="FF33CC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C</a:t>
                    </a:r>
                  </a:p>
                </p:txBody>
              </p:sp>
            </p:grpSp>
          </p:grp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6193296" y="3718392"/>
                <a:ext cx="416570" cy="493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0000CC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U</a:t>
                </a:r>
                <a:endParaRPr lang="zh-CN" altLang="en-US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573448" y="3429570"/>
                <a:ext cx="4248502" cy="28569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</a:t>
            </a:r>
            <a:r>
              <a:rPr lang="zh-CN" altLang="en-US" dirty="0"/>
              <a:t>、补运算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2.2-3</a:t>
            </a:r>
          </a:p>
          <a:p>
            <a:pPr lvl="1">
              <a:spcBef>
                <a:spcPts val="600"/>
              </a:spcBef>
            </a:pPr>
            <a:r>
              <a:rPr lang="zh-CN" altLang="en-US" dirty="0">
                <a:solidFill>
                  <a:srgbClr val="0000CC"/>
                </a:solidFill>
              </a:rPr>
              <a:t>设</a:t>
            </a:r>
            <a:r>
              <a:rPr lang="en-US" altLang="zh-CN" dirty="0">
                <a:solidFill>
                  <a:srgbClr val="0000CC"/>
                </a:solidFill>
              </a:rPr>
              <a:t>U</a:t>
            </a:r>
            <a:r>
              <a:rPr lang="zh-CN" altLang="en-US" dirty="0">
                <a:solidFill>
                  <a:srgbClr val="0000CC"/>
                </a:solidFill>
              </a:rPr>
              <a:t>是论域，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是</a:t>
            </a:r>
            <a:r>
              <a:rPr lang="en-US" altLang="zh-CN" dirty="0">
                <a:solidFill>
                  <a:srgbClr val="0000CC"/>
                </a:solidFill>
              </a:rPr>
              <a:t>U</a:t>
            </a:r>
            <a:r>
              <a:rPr lang="zh-CN" altLang="en-US" dirty="0">
                <a:solidFill>
                  <a:srgbClr val="0000CC"/>
                </a:solidFill>
              </a:rPr>
              <a:t>的子集，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的补（也称为绝对补）记作</a:t>
            </a:r>
            <a:r>
              <a:rPr lang="en-US" altLang="zh-CN" dirty="0">
                <a:solidFill>
                  <a:srgbClr val="0000CC"/>
                </a:solidFill>
                <a:latin typeface="Comic Sans MS" pitchFamily="66" charset="0"/>
              </a:rPr>
              <a:t>~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0000CC"/>
                </a:solidFill>
                <a:latin typeface="Comic Sans MS" pitchFamily="66" charset="0"/>
              </a:rPr>
              <a:t>~</a:t>
            </a:r>
            <a:r>
              <a:rPr lang="en-US" altLang="zh-CN" dirty="0">
                <a:solidFill>
                  <a:srgbClr val="0000CC"/>
                </a:solidFill>
              </a:rPr>
              <a:t>A=U-A</a:t>
            </a:r>
            <a:r>
              <a:rPr lang="en-US" altLang="zh-CN" dirty="0"/>
              <a:t>={</a:t>
            </a:r>
            <a:r>
              <a:rPr lang="en-US" altLang="zh-CN" dirty="0" err="1"/>
              <a:t>x|x</a:t>
            </a:r>
            <a:r>
              <a:rPr lang="en-US" altLang="zh-CN" dirty="0" err="1">
                <a:sym typeface="Symbol" pitchFamily="18" charset="2"/>
              </a:rPr>
              <a:t>A</a:t>
            </a:r>
            <a:r>
              <a:rPr lang="zh-CN" altLang="en-US" dirty="0">
                <a:sym typeface="Symbol" pitchFamily="18" charset="2"/>
              </a:rPr>
              <a:t></a:t>
            </a:r>
            <a:r>
              <a:rPr lang="en-US" altLang="zh-CN" dirty="0"/>
              <a:t>x</a:t>
            </a:r>
            <a:r>
              <a:rPr lang="el-GR" altLang="zh-CN" dirty="0"/>
              <a:t>∈</a:t>
            </a:r>
            <a:r>
              <a:rPr lang="en-US" altLang="zh-CN" dirty="0">
                <a:sym typeface="Symbol" pitchFamily="18" charset="2"/>
              </a:rPr>
              <a:t>U</a:t>
            </a:r>
            <a:r>
              <a:rPr lang="en-US" altLang="zh-CN" dirty="0"/>
              <a:t>}</a:t>
            </a:r>
            <a:r>
              <a:rPr lang="zh-CN" altLang="en-US" dirty="0">
                <a:solidFill>
                  <a:srgbClr val="0000CC"/>
                </a:solidFill>
              </a:rPr>
              <a:t>，补也可被记</a:t>
            </a:r>
            <a:r>
              <a:rPr lang="zh-CN" altLang="en-US">
                <a:solidFill>
                  <a:srgbClr val="0000CC"/>
                </a:solidFill>
              </a:rPr>
              <a:t>为</a:t>
            </a:r>
            <a:r>
              <a:rPr lang="en-US" altLang="zh-CN">
                <a:solidFill>
                  <a:srgbClr val="0000CC"/>
                </a:solidFill>
              </a:rPr>
              <a:t>A</a:t>
            </a:r>
            <a:r>
              <a:rPr lang="en-US" altLang="zh-CN" baseline="30000">
                <a:solidFill>
                  <a:srgbClr val="0000CC"/>
                </a:solidFill>
              </a:rPr>
              <a:t>c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A</a:t>
            </a: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>
                <a:solidFill>
                  <a:srgbClr val="0000CC"/>
                </a:solidFill>
              </a:rPr>
              <a:t>等其他</a:t>
            </a:r>
            <a:r>
              <a:rPr lang="zh-CN" altLang="en-US" dirty="0">
                <a:solidFill>
                  <a:srgbClr val="0000CC"/>
                </a:solidFill>
              </a:rPr>
              <a:t>形式。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s-ES" altLang="zh-CN" dirty="0"/>
              <a:t>U=N, A={250,251,252,…}</a:t>
            </a:r>
          </a:p>
          <a:p>
            <a:pPr lvl="1">
              <a:spcBef>
                <a:spcPts val="600"/>
              </a:spcBef>
            </a:pPr>
            <a:r>
              <a:rPr lang="es-ES" altLang="zh-CN" dirty="0"/>
              <a:t>A</a:t>
            </a:r>
            <a:r>
              <a:rPr lang="es-ES" altLang="zh-CN" baseline="30000" dirty="0"/>
              <a:t>c</a:t>
            </a:r>
            <a:r>
              <a:rPr lang="es-ES" altLang="zh-CN" dirty="0"/>
              <a:t>={0,1,2,…,248,249}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2.2-4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是某论述域</a:t>
            </a:r>
            <a:r>
              <a:rPr lang="en-US" altLang="zh-CN" dirty="0"/>
              <a:t>U</a:t>
            </a:r>
            <a:r>
              <a:rPr lang="zh-CN" altLang="en-US" dirty="0"/>
              <a:t>的任意子集，那么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A</a:t>
            </a:r>
            <a:r>
              <a:rPr lang="el-GR" altLang="zh-CN" dirty="0"/>
              <a:t>∪</a:t>
            </a:r>
            <a:r>
              <a:rPr lang="en-US" altLang="zh-CN" dirty="0"/>
              <a:t>A</a:t>
            </a:r>
            <a:r>
              <a:rPr lang="en-US" altLang="zh-CN" baseline="30000" dirty="0"/>
              <a:t>c</a:t>
            </a:r>
            <a:r>
              <a:rPr lang="en-US" altLang="zh-CN" dirty="0"/>
              <a:t>=U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A</a:t>
            </a:r>
            <a:r>
              <a:rPr lang="el-GR" altLang="zh-CN" dirty="0"/>
              <a:t>∩</a:t>
            </a:r>
            <a:r>
              <a:rPr lang="en-US" altLang="zh-CN" dirty="0"/>
              <a:t>A</a:t>
            </a:r>
            <a:r>
              <a:rPr lang="en-US" altLang="zh-CN" baseline="30000" dirty="0"/>
              <a:t>c</a:t>
            </a:r>
            <a:r>
              <a:rPr lang="en-US" altLang="zh-CN" dirty="0"/>
              <a:t>=</a:t>
            </a:r>
            <a:r>
              <a:rPr lang="el-GR" altLang="zh-CN" dirty="0"/>
              <a:t>Φ</a:t>
            </a:r>
            <a:endParaRPr lang="es-E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文氏图（补）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870175" y="2852936"/>
            <a:ext cx="3502025" cy="2251075"/>
            <a:chOff x="1845" y="2767"/>
            <a:chExt cx="2206" cy="1418"/>
          </a:xfrm>
        </p:grpSpPr>
        <p:pic>
          <p:nvPicPr>
            <p:cNvPr id="6" name="Picture 12" descr="Complemen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45" y="2767"/>
              <a:ext cx="2206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762" y="3236"/>
              <a:ext cx="229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3465" y="2803"/>
              <a:ext cx="229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U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935" y="3259"/>
              <a:ext cx="3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800" baseline="30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补运算（续）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32048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2.2-7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的任意子集，那么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~</a:t>
            </a:r>
            <a:r>
              <a:rPr lang="en-US" altLang="zh-CN" dirty="0"/>
              <a:t>(A</a:t>
            </a:r>
            <a:r>
              <a:rPr lang="zh-CN" altLang="en-US" dirty="0"/>
              <a:t>∪</a:t>
            </a:r>
            <a:r>
              <a:rPr lang="en-US" altLang="zh-CN" dirty="0"/>
              <a:t>B)=</a:t>
            </a:r>
            <a:r>
              <a:rPr lang="en-US" altLang="zh-CN" dirty="0">
                <a:latin typeface="Comic Sans MS" pitchFamily="66" charset="0"/>
              </a:rPr>
              <a:t>~</a:t>
            </a:r>
            <a:r>
              <a:rPr lang="en-US" altLang="zh-CN" dirty="0"/>
              <a:t>A</a:t>
            </a:r>
            <a:r>
              <a:rPr lang="zh-CN" altLang="en-US" dirty="0">
                <a:sym typeface="Symbol" pitchFamily="18" charset="2"/>
              </a:rPr>
              <a:t>∩</a:t>
            </a:r>
            <a:r>
              <a:rPr lang="en-US" altLang="zh-CN" dirty="0">
                <a:latin typeface="Comic Sans MS" pitchFamily="66" charset="0"/>
                <a:sym typeface="Symbol" pitchFamily="18" charset="2"/>
              </a:rPr>
              <a:t>~</a:t>
            </a:r>
            <a:r>
              <a:rPr lang="en-US" altLang="zh-CN" dirty="0"/>
              <a:t>B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dirty="0">
                <a:latin typeface="Comic Sans MS" pitchFamily="66" charset="0"/>
                <a:sym typeface="Symbol" pitchFamily="18" charset="2"/>
              </a:rPr>
              <a:t>~</a:t>
            </a:r>
            <a:r>
              <a:rPr lang="en-US" altLang="zh-CN" dirty="0">
                <a:sym typeface="Symbol" pitchFamily="18" charset="2"/>
              </a:rPr>
              <a:t>(A</a:t>
            </a:r>
            <a:r>
              <a:rPr lang="zh-CN" altLang="en-US" dirty="0">
                <a:sym typeface="Symbol" pitchFamily="18" charset="2"/>
              </a:rPr>
              <a:t>∩</a:t>
            </a:r>
            <a:r>
              <a:rPr lang="en-US" altLang="zh-CN" dirty="0">
                <a:sym typeface="Symbol" pitchFamily="18" charset="2"/>
              </a:rPr>
              <a:t>B)=</a:t>
            </a:r>
            <a:r>
              <a:rPr lang="en-US" altLang="zh-CN" dirty="0">
                <a:latin typeface="Comic Sans MS" pitchFamily="66" charset="0"/>
                <a:sym typeface="Symbol" pitchFamily="18" charset="2"/>
              </a:rPr>
              <a:t>~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/>
              <a:t>∪</a:t>
            </a:r>
            <a:r>
              <a:rPr lang="en-US" altLang="zh-CN" dirty="0">
                <a:latin typeface="Comic Sans MS" pitchFamily="66" charset="0"/>
              </a:rPr>
              <a:t>~</a:t>
            </a:r>
            <a:r>
              <a:rPr lang="en-US" altLang="zh-CN" dirty="0"/>
              <a:t>B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2.2-8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的任意子集，若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B</a:t>
            </a:r>
            <a:r>
              <a:rPr lang="zh-CN" altLang="en-US" dirty="0"/>
              <a:t>，则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c</a:t>
            </a:r>
            <a:r>
              <a:rPr lang="en-US" altLang="zh-CN" dirty="0" err="1">
                <a:sym typeface="Symbol" pitchFamily="18" charset="2"/>
              </a:rPr>
              <a:t>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集合论中的</a:t>
            </a:r>
            <a:r>
              <a:rPr lang="el-GR" altLang="zh-CN" dirty="0"/>
              <a:t>∪</a:t>
            </a:r>
            <a:r>
              <a:rPr lang="zh-CN" altLang="en-US" dirty="0"/>
              <a:t>、</a:t>
            </a:r>
            <a:r>
              <a:rPr lang="el-GR" altLang="zh-CN" dirty="0"/>
              <a:t>∩</a:t>
            </a:r>
            <a:r>
              <a:rPr lang="zh-CN" altLang="en-US" dirty="0"/>
              <a:t>、</a:t>
            </a:r>
            <a:r>
              <a:rPr lang="en-US" altLang="zh-CN" dirty="0">
                <a:latin typeface="Comic Sans MS" pitchFamily="66" charset="0"/>
              </a:rPr>
              <a:t>~</a:t>
            </a:r>
            <a:r>
              <a:rPr lang="zh-CN" altLang="en-US" dirty="0"/>
              <a:t>、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zh-CN" altLang="en-US" dirty="0">
                <a:sym typeface="Symbol" pitchFamily="18" charset="2"/>
              </a:rPr>
              <a:t>等运算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与命题逻辑</a:t>
            </a:r>
            <a:r>
              <a:rPr lang="zh-CN" altLang="en-US" dirty="0">
                <a:sym typeface="Symbol" pitchFamily="18" charset="2"/>
              </a:rPr>
              <a:t>中的</a:t>
            </a:r>
            <a:r>
              <a:rPr lang="el-GR" altLang="zh-CN" dirty="0"/>
              <a:t>∨</a:t>
            </a:r>
            <a:r>
              <a:rPr lang="zh-CN" altLang="en-US" dirty="0"/>
              <a:t>、</a:t>
            </a:r>
            <a:r>
              <a:rPr lang="el-GR" altLang="zh-CN" dirty="0"/>
              <a:t>∧</a:t>
            </a:r>
            <a:r>
              <a:rPr lang="zh-CN" altLang="en-US" dirty="0"/>
              <a:t>、</a:t>
            </a:r>
            <a:r>
              <a:rPr lang="zh-CN" altLang="en-US" dirty="0">
                <a:sym typeface="Symbol" pitchFamily="18" charset="2"/>
              </a:rPr>
              <a:t>、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zh-CN" altLang="en-US" dirty="0">
                <a:sym typeface="Symbol" pitchFamily="18" charset="2"/>
              </a:rPr>
              <a:t>等有对应关系；全集</a:t>
            </a:r>
            <a:r>
              <a:rPr lang="en-US" altLang="zh-CN" dirty="0">
                <a:sym typeface="Symbol" pitchFamily="18" charset="2"/>
              </a:rPr>
              <a:t>U</a:t>
            </a:r>
            <a:r>
              <a:rPr lang="zh-CN" altLang="en-US" dirty="0">
                <a:sym typeface="Symbol" pitchFamily="18" charset="2"/>
              </a:rPr>
              <a:t>和空集</a:t>
            </a:r>
            <a:r>
              <a:rPr lang="el-GR" altLang="zh-CN" dirty="0"/>
              <a:t>Φ</a:t>
            </a:r>
            <a:r>
              <a:rPr lang="zh-CN" altLang="en-US" dirty="0"/>
              <a:t>与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/>
              <a:t>F</a:t>
            </a:r>
            <a:r>
              <a:rPr lang="zh-CN" altLang="en-US"/>
              <a:t>对应。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3896112" y="2204864"/>
            <a:ext cx="1800200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/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德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摩根定律</a:t>
            </a:r>
            <a:endParaRPr kumimoji="1" lang="zh-CN" altLang="en-US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</a:t>
            </a:r>
            <a:r>
              <a:rPr lang="zh-CN" altLang="en-US" dirty="0"/>
              <a:t>、并和交运算的扩展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2.2-4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C</a:t>
            </a:r>
            <a:r>
              <a:rPr lang="zh-CN" altLang="en-US" dirty="0"/>
              <a:t>是某论述域子集的</a:t>
            </a:r>
            <a:r>
              <a:rPr lang="zh-CN" altLang="en-US" dirty="0">
                <a:solidFill>
                  <a:srgbClr val="FF0000"/>
                </a:solidFill>
              </a:rPr>
              <a:t>搜集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en-US" altLang="zh-CN" dirty="0"/>
              <a:t>C</a:t>
            </a:r>
            <a:r>
              <a:rPr lang="zh-CN" altLang="en-US" dirty="0"/>
              <a:t>的成员的并，记为</a:t>
            </a:r>
            <a:r>
              <a:rPr lang="el-GR" altLang="zh-CN" dirty="0"/>
              <a:t>∪</a:t>
            </a:r>
            <a:r>
              <a:rPr lang="en-US" altLang="zh-CN" dirty="0"/>
              <a:t>S</a:t>
            </a:r>
            <a:r>
              <a:rPr lang="zh-CN" altLang="en-US" dirty="0"/>
              <a:t>，是由下式指定的集合</a:t>
            </a:r>
            <a:endParaRPr lang="en-US" altLang="zh-CN" dirty="0"/>
          </a:p>
          <a:p>
            <a:pPr marL="1971675">
              <a:spcAft>
                <a:spcPts val="1800"/>
              </a:spcAft>
              <a:buNone/>
            </a:pPr>
            <a:r>
              <a:rPr lang="el-GR" altLang="zh-CN" dirty="0"/>
              <a:t>∪</a:t>
            </a:r>
            <a:r>
              <a:rPr lang="en-US" altLang="zh-CN" dirty="0"/>
              <a:t>S={x|</a:t>
            </a:r>
            <a:r>
              <a:rPr lang="en-US" altLang="zh-CN" dirty="0">
                <a:sym typeface="Symbol" pitchFamily="18" charset="2"/>
              </a:rPr>
              <a:t>S(S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C</a:t>
            </a:r>
            <a:r>
              <a:rPr lang="el-GR" altLang="zh-CN" dirty="0"/>
              <a:t>∧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S)</a:t>
            </a:r>
            <a:r>
              <a:rPr lang="en-US" altLang="zh-CN" dirty="0"/>
              <a:t>}</a:t>
            </a:r>
          </a:p>
          <a:p>
            <a:pPr marL="457200" indent="-457200">
              <a:spcAft>
                <a:spcPts val="1800"/>
              </a:spcAft>
              <a:buSzPct val="100000"/>
              <a:buFont typeface="+mj-lt"/>
              <a:buAutoNum type="arabicPeriod" startAt="2"/>
            </a:pPr>
            <a:r>
              <a:rPr lang="zh-CN" altLang="en-US" dirty="0"/>
              <a:t>若</a:t>
            </a:r>
            <a:r>
              <a:rPr lang="en-US" altLang="zh-CN" dirty="0"/>
              <a:t>C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l-GR" altLang="zh-CN" dirty="0"/>
              <a:t>Φ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的成员的交，记为</a:t>
            </a:r>
            <a:r>
              <a:rPr lang="el-GR" altLang="zh-CN" dirty="0"/>
              <a:t>∩</a:t>
            </a:r>
            <a:r>
              <a:rPr lang="en-US" altLang="zh-CN" dirty="0"/>
              <a:t>S</a:t>
            </a:r>
            <a:r>
              <a:rPr lang="zh-CN" altLang="en-US" dirty="0"/>
              <a:t>，是下式指定的集合：</a:t>
            </a:r>
            <a:endParaRPr lang="en-US" altLang="zh-CN" dirty="0"/>
          </a:p>
          <a:p>
            <a:pPr marL="1971675">
              <a:spcAft>
                <a:spcPts val="1800"/>
              </a:spcAft>
              <a:buNone/>
            </a:pPr>
            <a:r>
              <a:rPr lang="el-GR" altLang="zh-CN" dirty="0"/>
              <a:t>∩</a:t>
            </a:r>
            <a:r>
              <a:rPr lang="en-US" altLang="zh-CN" dirty="0"/>
              <a:t>S={x|</a:t>
            </a:r>
            <a:r>
              <a:rPr lang="en-US" altLang="zh-CN" dirty="0">
                <a:sym typeface="Symbol" pitchFamily="18" charset="2"/>
              </a:rPr>
              <a:t>S(S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 err="1">
                <a:sym typeface="Symbol" pitchFamily="18" charset="2"/>
              </a:rPr>
              <a:t>Cx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S)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dirty="0"/>
              <a:t>上述定义表明，若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l-GR" altLang="zh-CN" dirty="0"/>
              <a:t>∪</a:t>
            </a:r>
            <a:r>
              <a:rPr lang="en-US" altLang="zh-CN" dirty="0"/>
              <a:t>S</a:t>
            </a:r>
            <a:r>
              <a:rPr lang="zh-CN" altLang="en-US" dirty="0"/>
              <a:t>，则</a:t>
            </a:r>
            <a:r>
              <a:rPr lang="en-US" altLang="zh-CN" dirty="0"/>
              <a:t>x</a:t>
            </a:r>
            <a:r>
              <a:rPr lang="zh-CN" altLang="en-US" dirty="0"/>
              <a:t>至少是</a:t>
            </a:r>
            <a:r>
              <a:rPr lang="en-US" altLang="zh-CN" dirty="0"/>
              <a:t>C</a:t>
            </a:r>
            <a:r>
              <a:rPr lang="zh-CN" altLang="en-US" dirty="0"/>
              <a:t>中某个元素</a:t>
            </a:r>
            <a:r>
              <a:rPr lang="en-US" altLang="zh-CN" dirty="0"/>
              <a:t>S</a:t>
            </a:r>
            <a:r>
              <a:rPr lang="zh-CN" altLang="en-US" dirty="0"/>
              <a:t>的元素；若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l-GR" altLang="zh-CN" dirty="0"/>
              <a:t>∩</a:t>
            </a:r>
            <a:r>
              <a:rPr lang="en-US" altLang="zh-CN" dirty="0"/>
              <a:t>S</a:t>
            </a:r>
            <a:r>
              <a:rPr lang="zh-CN" altLang="en-US" dirty="0"/>
              <a:t>，那么，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中每一个</a:t>
            </a:r>
            <a:r>
              <a:rPr lang="en-US" altLang="zh-CN" dirty="0"/>
              <a:t>S</a:t>
            </a:r>
            <a:r>
              <a:rPr lang="zh-CN" altLang="en-US" dirty="0"/>
              <a:t>中的元素；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465592" y="2303160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1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2768" y="2955424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1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00776" y="3568824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1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1720" y="4205848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1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66376" y="4941168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1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3160" y="5490944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1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4E0D6A-46CD-46D3-BA5B-5AECB7449998}"/>
              </a:ext>
            </a:extLst>
          </p:cNvPr>
          <p:cNvGrpSpPr/>
          <p:nvPr/>
        </p:nvGrpSpPr>
        <p:grpSpPr>
          <a:xfrm>
            <a:off x="6228184" y="2663200"/>
            <a:ext cx="1152128" cy="1749633"/>
            <a:chOff x="6228184" y="2663200"/>
            <a:chExt cx="1152128" cy="174963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60A9EE-0B36-497F-9FFF-02710828CB21}"/>
                </a:ext>
              </a:extLst>
            </p:cNvPr>
            <p:cNvSpPr/>
            <p:nvPr/>
          </p:nvSpPr>
          <p:spPr bwMode="auto">
            <a:xfrm>
              <a:off x="6228184" y="2663200"/>
              <a:ext cx="1152128" cy="477768"/>
            </a:xfrm>
            <a:prstGeom prst="rect">
              <a:avLst/>
            </a:prstGeom>
            <a:solidFill>
              <a:srgbClr val="FF9900">
                <a:alpha val="5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3A1BF7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广义并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C2D21A-136A-4D11-8185-78B75F3D4416}"/>
                </a:ext>
              </a:extLst>
            </p:cNvPr>
            <p:cNvSpPr/>
            <p:nvPr/>
          </p:nvSpPr>
          <p:spPr bwMode="auto">
            <a:xfrm>
              <a:off x="6228184" y="3935065"/>
              <a:ext cx="1152128" cy="477768"/>
            </a:xfrm>
            <a:prstGeom prst="rect">
              <a:avLst/>
            </a:prstGeom>
            <a:solidFill>
              <a:srgbClr val="FF9900">
                <a:alpha val="5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3A1BF7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广义交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sz="2800" dirty="0"/>
              <a:t>2.1</a:t>
            </a:r>
            <a:r>
              <a:rPr lang="zh-CN" altLang="en-US" sz="2800" dirty="0"/>
              <a:t>、集合论的基本概念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sz="2800" dirty="0"/>
              <a:t>2.2</a:t>
            </a:r>
            <a:r>
              <a:rPr lang="zh-CN" altLang="en-US" sz="2800" dirty="0"/>
              <a:t>、集合上的运算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2.3</a:t>
            </a:r>
            <a:r>
              <a:rPr lang="zh-CN" altLang="en-US" sz="2800" dirty="0">
                <a:solidFill>
                  <a:srgbClr val="C00000"/>
                </a:solidFill>
              </a:rPr>
              <a:t>、归纳法与自然数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2.4</a:t>
            </a:r>
            <a:r>
              <a:rPr lang="zh-CN" altLang="en-US" sz="2800" dirty="0">
                <a:solidFill>
                  <a:srgbClr val="C00000"/>
                </a:solidFill>
              </a:rPr>
              <a:t>、语言上的运算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2.5</a:t>
            </a:r>
            <a:r>
              <a:rPr lang="zh-CN" altLang="en-US" sz="2800" dirty="0">
                <a:solidFill>
                  <a:srgbClr val="C00000"/>
                </a:solidFill>
              </a:rPr>
              <a:t>、集合的笛卡尔乘积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7525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设实数</a:t>
            </a:r>
            <a:r>
              <a:rPr lang="en-US" altLang="zh-CN"/>
              <a:t>R</a:t>
            </a:r>
            <a:r>
              <a:rPr lang="zh-CN" altLang="en-US"/>
              <a:t>上</a:t>
            </a:r>
            <a:r>
              <a:rPr lang="en-US" altLang="zh-CN"/>
              <a:t>,</a:t>
            </a:r>
            <a:r>
              <a:rPr lang="zh-CN" altLang="en-US"/>
              <a:t>如果</a:t>
            </a:r>
            <a:r>
              <a:rPr lang="en-US" altLang="zh-CN" dirty="0"/>
              <a:t>C={{1,2,4},{3,4,5},{4,6}}</a:t>
            </a:r>
            <a:r>
              <a:rPr lang="zh-CN" altLang="en-US" dirty="0"/>
              <a:t>，那么</a:t>
            </a:r>
            <a:endParaRPr lang="en-US" altLang="zh-CN" dirty="0"/>
          </a:p>
          <a:p>
            <a:pPr marL="1712913">
              <a:spcBef>
                <a:spcPts val="600"/>
              </a:spcBef>
              <a:buNone/>
            </a:pPr>
            <a:r>
              <a:rPr lang="el-GR" altLang="zh-CN" dirty="0"/>
              <a:t>∪</a:t>
            </a:r>
            <a:r>
              <a:rPr lang="en-US" altLang="zh-CN" dirty="0"/>
              <a:t>S={1,2,3,4,5,6}</a:t>
            </a:r>
          </a:p>
          <a:p>
            <a:pPr marL="1712913">
              <a:spcBef>
                <a:spcPts val="600"/>
              </a:spcBef>
              <a:spcAft>
                <a:spcPts val="1800"/>
              </a:spcAft>
              <a:buNone/>
            </a:pPr>
            <a:r>
              <a:rPr lang="el-GR" altLang="zh-CN" dirty="0"/>
              <a:t>∩</a:t>
            </a:r>
            <a:r>
              <a:rPr lang="en-US" altLang="zh-CN" dirty="0"/>
              <a:t>S={4}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zh-CN" altLang="en-US" dirty="0"/>
              <a:t>设</a:t>
            </a:r>
            <a:r>
              <a:rPr lang="en-US" altLang="zh-CN" dirty="0"/>
              <a:t>D</a:t>
            </a:r>
            <a:r>
              <a:rPr lang="zh-CN" altLang="en-US" dirty="0"/>
              <a:t>是一集合，如果给定</a:t>
            </a:r>
            <a:r>
              <a:rPr lang="en-US" altLang="zh-CN" dirty="0"/>
              <a:t>D</a:t>
            </a:r>
            <a:r>
              <a:rPr lang="zh-CN" altLang="en-US" dirty="0"/>
              <a:t>的任一元素</a:t>
            </a:r>
            <a:r>
              <a:rPr lang="en-US" altLang="zh-CN" dirty="0"/>
              <a:t>d</a:t>
            </a:r>
            <a:r>
              <a:rPr lang="zh-CN" altLang="en-US" dirty="0"/>
              <a:t>，就能确定一个集合</a:t>
            </a:r>
            <a:r>
              <a:rPr lang="en-US" altLang="zh-CN" dirty="0"/>
              <a:t>A</a:t>
            </a:r>
            <a:r>
              <a:rPr lang="en-US" altLang="zh-CN" baseline="-25000" dirty="0"/>
              <a:t>d</a:t>
            </a:r>
            <a:r>
              <a:rPr lang="zh-CN" altLang="en-US" dirty="0"/>
              <a:t>，那么</a:t>
            </a:r>
            <a:r>
              <a:rPr lang="en-US" altLang="zh-CN" dirty="0"/>
              <a:t>d</a:t>
            </a:r>
            <a:r>
              <a:rPr lang="zh-CN" altLang="en-US" dirty="0"/>
              <a:t>就叫做</a:t>
            </a:r>
            <a:r>
              <a:rPr lang="en-US" altLang="zh-CN" dirty="0"/>
              <a:t>A</a:t>
            </a:r>
            <a:r>
              <a:rPr lang="en-US" altLang="zh-CN" baseline="-25000" dirty="0"/>
              <a:t>d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索引</a:t>
            </a:r>
            <a:r>
              <a:rPr lang="zh-CN" altLang="en-US" dirty="0"/>
              <a:t>；搜集</a:t>
            </a:r>
            <a:r>
              <a:rPr lang="en-US" altLang="zh-CN" dirty="0"/>
              <a:t>C={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d</a:t>
            </a:r>
            <a:r>
              <a:rPr lang="en-US" altLang="zh-CN" dirty="0" err="1"/>
              <a:t>|d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D</a:t>
            </a:r>
            <a:r>
              <a:rPr lang="en-US" altLang="zh-CN" dirty="0"/>
              <a:t>}</a:t>
            </a:r>
            <a:r>
              <a:rPr lang="zh-CN" altLang="en-US" dirty="0"/>
              <a:t>叫做集合的</a:t>
            </a:r>
            <a:r>
              <a:rPr lang="zh-CN" altLang="en-US" dirty="0">
                <a:solidFill>
                  <a:srgbClr val="FF0000"/>
                </a:solidFill>
              </a:rPr>
              <a:t>加索引搜集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叫做</a:t>
            </a:r>
            <a:r>
              <a:rPr lang="zh-CN" altLang="en-US" dirty="0">
                <a:solidFill>
                  <a:srgbClr val="FF0000"/>
                </a:solidFill>
              </a:rPr>
              <a:t>搜集的索引集合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 dirty="0"/>
              <a:t>C={{</a:t>
            </a:r>
            <a:r>
              <a:rPr lang="zh-CN" altLang="en-US" dirty="0"/>
              <a:t>张一，张二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zh-CN" altLang="en-US" dirty="0"/>
              <a:t>刘一，刘二</a:t>
            </a:r>
            <a:r>
              <a:rPr lang="en-US" altLang="zh-CN" dirty="0"/>
              <a:t>}}</a:t>
            </a:r>
          </a:p>
          <a:p>
            <a:pPr marL="1106488" lvl="1" indent="0">
              <a:spcBef>
                <a:spcPts val="600"/>
              </a:spcBef>
              <a:buNone/>
            </a:pPr>
            <a:r>
              <a:rPr lang="en-US" altLang="zh-CN" sz="2400" dirty="0"/>
              <a:t>D={</a:t>
            </a:r>
            <a:r>
              <a:rPr lang="zh-CN" altLang="en-US" sz="2400" dirty="0"/>
              <a:t>张，刘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baseline="-25000" dirty="0"/>
              <a:t>张</a:t>
            </a:r>
            <a:r>
              <a:rPr lang="en-US" altLang="zh-CN" sz="2400" dirty="0"/>
              <a:t>={</a:t>
            </a:r>
            <a:r>
              <a:rPr lang="zh-CN" altLang="en-US" sz="2400" dirty="0"/>
              <a:t>张一，张二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baseline="-25000" dirty="0"/>
              <a:t>刘</a:t>
            </a:r>
            <a:r>
              <a:rPr lang="en-US" altLang="zh-CN" sz="2400" dirty="0"/>
              <a:t>={</a:t>
            </a:r>
            <a:r>
              <a:rPr lang="zh-CN" altLang="en-US" sz="2400" dirty="0"/>
              <a:t>刘一，刘二</a:t>
            </a: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21875" y="2204864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1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4430" y="2751720"/>
            <a:ext cx="7200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1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1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9BBE6-3FD1-4EFF-A708-E1B04974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示例（续）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66F264-CC7F-4445-8B4D-2A9DA78BB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08912" cy="4464496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zh-CN" altLang="en-US"/>
                  <a:t>也可以不需要表面特征而定义索引集合：</a:t>
                </a:r>
                <a:endParaRPr lang="en-US" altLang="zh-CN"/>
              </a:p>
              <a:p>
                <a:pPr>
                  <a:spcBef>
                    <a:spcPts val="600"/>
                  </a:spcBef>
                </a:pPr>
                <a:r>
                  <a:rPr lang="zh-CN" altLang="en-US">
                    <a:solidFill>
                      <a:srgbClr val="FF0000"/>
                    </a:solidFill>
                  </a:rPr>
                  <a:t>例</a:t>
                </a:r>
                <a:r>
                  <a:rPr lang="en-US" altLang="zh-CN">
                    <a:solidFill>
                      <a:srgbClr val="FF0000"/>
                    </a:solidFill>
                  </a:rPr>
                  <a:t>3</a:t>
                </a:r>
                <a:r>
                  <a:rPr lang="zh-CN" altLang="en-US">
                    <a:solidFill>
                      <a:srgbClr val="FF0000"/>
                    </a:solidFill>
                  </a:rPr>
                  <a:t>：</a:t>
                </a:r>
                <a:r>
                  <a:rPr lang="en-US" altLang="zh-CN"/>
                  <a:t>C={A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,A</a:t>
                </a:r>
                <a:r>
                  <a:rPr lang="en-US" altLang="zh-CN" baseline="-25000"/>
                  <a:t>5</a:t>
                </a:r>
                <a:r>
                  <a:rPr lang="en-US" altLang="zh-CN"/>
                  <a:t>,A</a:t>
                </a:r>
                <a:r>
                  <a:rPr lang="en-US" altLang="zh-CN" baseline="-25000"/>
                  <a:t>8</a:t>
                </a:r>
                <a:r>
                  <a:rPr lang="en-US" altLang="zh-CN"/>
                  <a:t>},</a:t>
                </a:r>
                <a:r>
                  <a:rPr lang="zh-CN" altLang="en-US"/>
                  <a:t>其中</a:t>
                </a:r>
                <a:r>
                  <a:rPr lang="en-US" altLang="zh-CN"/>
                  <a:t>,A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=[1,3],A</a:t>
                </a:r>
                <a:r>
                  <a:rPr lang="en-US" altLang="zh-CN" baseline="-25000"/>
                  <a:t>5</a:t>
                </a:r>
                <a:r>
                  <a:rPr lang="en-US" altLang="zh-CN"/>
                  <a:t>=[3,6],A</a:t>
                </a:r>
                <a:r>
                  <a:rPr lang="en-US" altLang="zh-CN" baseline="-25000"/>
                  <a:t>8</a:t>
                </a:r>
                <a:r>
                  <a:rPr lang="en-US" altLang="zh-CN"/>
                  <a:t>=[6,9]</a:t>
                </a:r>
                <a:r>
                  <a:rPr lang="zh-CN" altLang="en-US"/>
                  <a:t>，其中</a:t>
                </a:r>
                <a:r>
                  <a:rPr lang="en-US" altLang="zh-CN"/>
                  <a:t>[a,b]</a:t>
                </a:r>
                <a:r>
                  <a:rPr lang="zh-CN" altLang="en-US"/>
                  <a:t>表示闭区间内整数的集合；</a:t>
                </a:r>
                <a:endParaRPr lang="en-US" altLang="zh-CN"/>
              </a:p>
              <a:p>
                <a:pPr marL="361950" indent="0">
                  <a:spcBef>
                    <a:spcPts val="600"/>
                  </a:spcBef>
                  <a:buNone/>
                </a:pPr>
                <a:r>
                  <a:rPr lang="zh-CN" altLang="en-US"/>
                  <a:t>即</a:t>
                </a:r>
                <a:r>
                  <a:rPr lang="en-US" altLang="zh-CN"/>
                  <a:t>{x|</a:t>
                </a:r>
                <a:r>
                  <a:rPr lang="en-US" altLang="zh-CN">
                    <a:sym typeface="Symbol" pitchFamily="18" charset="2"/>
                  </a:rPr>
                  <a:t>a</a:t>
                </a:r>
                <a:r>
                  <a:rPr lang="zh-CN" altLang="en-US">
                    <a:sym typeface="Symbol" pitchFamily="18" charset="2"/>
                  </a:rPr>
                  <a:t>≤</a:t>
                </a:r>
                <a:r>
                  <a:rPr lang="en-US" altLang="zh-CN">
                    <a:sym typeface="Symbol" pitchFamily="18" charset="2"/>
                  </a:rPr>
                  <a:t>x</a:t>
                </a:r>
                <a:r>
                  <a:rPr lang="zh-CN" altLang="en-US">
                    <a:sym typeface="Symbol" pitchFamily="18" charset="2"/>
                  </a:rPr>
                  <a:t>≤</a:t>
                </a:r>
                <a:r>
                  <a:rPr lang="en-US" altLang="zh-CN">
                    <a:sym typeface="Symbol" pitchFamily="18" charset="2"/>
                  </a:rPr>
                  <a:t>b</a:t>
                </a:r>
                <a:r>
                  <a:rPr lang="el-GR" altLang="zh-CN"/>
                  <a:t>∧</a:t>
                </a:r>
                <a:r>
                  <a:rPr lang="en-US" altLang="zh-CN"/>
                  <a:t>x</a:t>
                </a:r>
                <a:r>
                  <a:rPr lang="el-GR" altLang="zh-CN"/>
                  <a:t>∈</a:t>
                </a:r>
                <a:r>
                  <a:rPr lang="en-US" altLang="zh-CN"/>
                  <a:t>Z}</a:t>
                </a:r>
                <a:r>
                  <a:rPr lang="zh-CN" altLang="en-US"/>
                  <a:t>；比如</a:t>
                </a:r>
                <a:r>
                  <a:rPr lang="en-US" altLang="zh-CN"/>
                  <a:t>[2,4]</a:t>
                </a:r>
                <a:r>
                  <a:rPr lang="zh-CN" altLang="en-US"/>
                  <a:t>表示</a:t>
                </a:r>
                <a:r>
                  <a:rPr lang="en-US" altLang="zh-CN"/>
                  <a:t>{2,3,4}</a:t>
                </a:r>
              </a:p>
              <a:p>
                <a:pPr marL="361950" indent="0">
                  <a:spcBef>
                    <a:spcPts val="600"/>
                  </a:spcBef>
                  <a:buNone/>
                </a:pPr>
                <a:r>
                  <a:rPr lang="zh-CN" altLang="en-US"/>
                  <a:t>此时，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{2,5,8}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/>
                  <a:t>=[1,9]</a:t>
                </a:r>
                <a:r>
                  <a:rPr lang="zh-CN" altLang="en-US"/>
                  <a:t>；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∈{2,5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/>
                  <a:t>=</a:t>
                </a:r>
                <a:r>
                  <a:rPr lang="el-GR" altLang="zh-CN"/>
                  <a:t>Φ</a:t>
                </a:r>
                <a:endParaRPr lang="en-US" altLang="zh-CN"/>
              </a:p>
              <a:p>
                <a:pPr>
                  <a:spcBef>
                    <a:spcPts val="600"/>
                  </a:spcBef>
                </a:pPr>
                <a:r>
                  <a:rPr lang="zh-CN" altLang="en-US">
                    <a:solidFill>
                      <a:srgbClr val="FF0000"/>
                    </a:solidFill>
                  </a:rPr>
                  <a:t>例</a:t>
                </a:r>
                <a:r>
                  <a:rPr lang="en-US" altLang="zh-CN">
                    <a:solidFill>
                      <a:srgbClr val="FF0000"/>
                    </a:solidFill>
                  </a:rPr>
                  <a:t>4</a:t>
                </a:r>
                <a:r>
                  <a:rPr lang="zh-CN" altLang="en-US">
                    <a:solidFill>
                      <a:srgbClr val="FF0000"/>
                    </a:solidFill>
                  </a:rPr>
                  <a:t>：</a:t>
                </a:r>
                <a:r>
                  <a:rPr lang="zh-CN" altLang="en-US"/>
                  <a:t>用</a:t>
                </a:r>
                <a:r>
                  <a:rPr lang="en-US" altLang="zh-CN"/>
                  <a:t>[0,a)</a:t>
                </a:r>
                <a:r>
                  <a:rPr lang="zh-CN" altLang="en-US"/>
                  <a:t>表示集合</a:t>
                </a:r>
                <a:r>
                  <a:rPr lang="en-US" altLang="zh-CN"/>
                  <a:t>{x|0</a:t>
                </a:r>
                <a:r>
                  <a:rPr lang="zh-CN" altLang="en-US">
                    <a:sym typeface="Symbol" pitchFamily="18" charset="2"/>
                  </a:rPr>
                  <a:t>≤</a:t>
                </a:r>
                <a:r>
                  <a:rPr lang="en-US" altLang="zh-CN"/>
                  <a:t>x</a:t>
                </a:r>
                <a:r>
                  <a:rPr lang="zh-CN" altLang="en-US">
                    <a:sym typeface="Symbol" pitchFamily="18" charset="2"/>
                  </a:rPr>
                  <a:t>＜</a:t>
                </a:r>
                <a:r>
                  <a:rPr lang="en-US" altLang="zh-CN"/>
                  <a:t>a};</a:t>
                </a:r>
              </a:p>
              <a:p>
                <a:pPr marL="361950" indent="0">
                  <a:spcBef>
                    <a:spcPts val="600"/>
                  </a:spcBef>
                  <a:buNone/>
                </a:pPr>
                <a:r>
                  <a:rPr lang="zh-CN" altLang="en-US"/>
                  <a:t>定义：</a:t>
                </a:r>
                <a:r>
                  <a:rPr lang="en-US" altLang="zh-CN"/>
                  <a:t>S</a:t>
                </a:r>
                <a:r>
                  <a:rPr lang="en-US" altLang="zh-CN" baseline="-25000"/>
                  <a:t>a</a:t>
                </a:r>
                <a:r>
                  <a:rPr lang="en-US" altLang="zh-CN"/>
                  <a:t>=[0,a)</a:t>
                </a:r>
                <a:r>
                  <a:rPr lang="zh-CN" altLang="en-US"/>
                  <a:t>，</a:t>
                </a:r>
                <a:r>
                  <a:rPr lang="en-US" altLang="zh-CN"/>
                  <a:t>C={S</a:t>
                </a:r>
                <a:r>
                  <a:rPr lang="en-US" altLang="zh-CN" baseline="-25000"/>
                  <a:t>a</a:t>
                </a:r>
                <a:r>
                  <a:rPr lang="en-US" altLang="zh-CN"/>
                  <a:t>|a</a:t>
                </a:r>
                <a:r>
                  <a:rPr lang="el-GR" altLang="zh-CN"/>
                  <a:t>∈</a:t>
                </a:r>
                <a:r>
                  <a:rPr lang="en-US" altLang="zh-CN"/>
                  <a:t>R</a:t>
                </a:r>
                <a:r>
                  <a:rPr lang="en-US" altLang="zh-CN" baseline="-25000"/>
                  <a:t>+</a:t>
                </a:r>
                <a:r>
                  <a:rPr lang="en-US" altLang="zh-CN"/>
                  <a:t>}</a:t>
                </a:r>
              </a:p>
              <a:p>
                <a:pPr marL="361950" indent="0">
                  <a:spcBef>
                    <a:spcPts val="600"/>
                  </a:spcBef>
                  <a:buNone/>
                </a:pPr>
                <a:r>
                  <a:rPr lang="zh-CN" altLang="en-US"/>
                  <a:t>此时，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 baseline="-1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/>
                  <a:t>=[0,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；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baseline="-1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/>
                  <a:t>={0}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66F264-CC7F-4445-8B4D-2A9DA78BB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08912" cy="4464496"/>
              </a:xfrm>
              <a:blipFill>
                <a:blip r:embed="rId2"/>
                <a:stretch>
                  <a:fillRect l="-149" t="-1366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21F30C-FE2D-4D87-B3B7-A0A0D6F8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61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2.2.4</a:t>
            </a:r>
            <a:r>
              <a:rPr lang="zh-CN" altLang="en-US" dirty="0"/>
              <a:t>、环和与环积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2.2-5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两集合的</a:t>
            </a:r>
            <a:r>
              <a:rPr lang="zh-CN" altLang="en-US" dirty="0">
                <a:solidFill>
                  <a:srgbClr val="FF0000"/>
                </a:solidFill>
              </a:rPr>
              <a:t>环和</a:t>
            </a:r>
            <a:r>
              <a:rPr lang="zh-CN" altLang="en-US" dirty="0"/>
              <a:t>记为</a:t>
            </a: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</a:t>
            </a:r>
            <a:r>
              <a:rPr lang="zh-CN" altLang="en-US" dirty="0"/>
              <a:t>，是集合：</a:t>
            </a:r>
            <a:endParaRPr lang="en-US" altLang="zh-CN" dirty="0"/>
          </a:p>
          <a:p>
            <a:pPr marL="2428875">
              <a:spcBef>
                <a:spcPts val="600"/>
              </a:spcBef>
              <a:buNone/>
            </a:pP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B=(A-B)</a:t>
            </a:r>
            <a:r>
              <a:rPr lang="el-GR" altLang="zh-CN" dirty="0"/>
              <a:t>∪</a:t>
            </a:r>
            <a:r>
              <a:rPr lang="en-US" altLang="zh-CN" dirty="0"/>
              <a:t>(B-A)</a:t>
            </a:r>
          </a:p>
          <a:p>
            <a:pPr marL="708025">
              <a:spcBef>
                <a:spcPts val="600"/>
              </a:spcBef>
              <a:buNone/>
            </a:pPr>
            <a:r>
              <a:rPr lang="zh-CN" altLang="en-US" dirty="0"/>
              <a:t>环和也叫做</a:t>
            </a:r>
            <a:r>
              <a:rPr lang="zh-CN" altLang="en-US" dirty="0">
                <a:solidFill>
                  <a:srgbClr val="FF0000"/>
                </a:solidFill>
              </a:rPr>
              <a:t>对称差</a:t>
            </a:r>
            <a:r>
              <a:rPr lang="zh-CN" altLang="en-US" dirty="0"/>
              <a:t>。</a:t>
            </a:r>
            <a:r>
              <a:rPr lang="el-GR" altLang="zh-CN" dirty="0"/>
              <a:t> 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</a:rPr>
              <a:t>例：</a:t>
            </a:r>
            <a:r>
              <a:rPr lang="en-US" altLang="zh-CN" dirty="0"/>
              <a:t>A={1,2,3}</a:t>
            </a:r>
            <a:r>
              <a:rPr lang="zh-CN" altLang="en-US" dirty="0"/>
              <a:t>，</a:t>
            </a:r>
            <a:r>
              <a:rPr lang="en-US" altLang="zh-CN" dirty="0"/>
              <a:t>B={2,3,4}</a:t>
            </a:r>
          </a:p>
          <a:p>
            <a:pPr marL="1301750">
              <a:spcBef>
                <a:spcPts val="600"/>
              </a:spcBef>
              <a:buNone/>
            </a:pP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B=(A-B)</a:t>
            </a:r>
            <a:r>
              <a:rPr lang="el-GR" altLang="zh-CN" dirty="0"/>
              <a:t>∪</a:t>
            </a:r>
            <a:r>
              <a:rPr lang="en-US" altLang="zh-CN" dirty="0"/>
              <a:t>(B-A)={1}</a:t>
            </a:r>
            <a:r>
              <a:rPr lang="el-GR" altLang="zh-CN" dirty="0"/>
              <a:t>∪</a:t>
            </a:r>
            <a:r>
              <a:rPr lang="en-US" altLang="zh-CN" dirty="0"/>
              <a:t>{4}={1,4}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2.2-9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B=(A</a:t>
            </a:r>
            <a:r>
              <a:rPr lang="el-GR" altLang="zh-CN" dirty="0"/>
              <a:t>∪</a:t>
            </a:r>
            <a:r>
              <a:rPr lang="en-US" altLang="zh-CN" dirty="0"/>
              <a:t>B)</a:t>
            </a:r>
            <a:r>
              <a:rPr lang="el-GR" altLang="zh-CN" dirty="0"/>
              <a:t>∩</a:t>
            </a:r>
            <a:r>
              <a:rPr lang="en-US" altLang="zh-CN" dirty="0"/>
              <a:t>(A</a:t>
            </a:r>
            <a:r>
              <a:rPr lang="en-US" altLang="zh-CN" baseline="30000" dirty="0"/>
              <a:t>c</a:t>
            </a:r>
            <a:r>
              <a:rPr lang="el-GR" altLang="zh-CN" dirty="0"/>
              <a:t>∪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c</a:t>
            </a:r>
            <a:r>
              <a:rPr lang="en-US" altLang="zh-CN" dirty="0"/>
              <a:t>)</a:t>
            </a:r>
          </a:p>
          <a:p>
            <a:pPr marL="2636838" indent="-1588" defTabSz="1219200">
              <a:spcBef>
                <a:spcPts val="600"/>
              </a:spcBef>
              <a:buNone/>
            </a:pPr>
            <a:r>
              <a:rPr lang="en-US" altLang="zh-CN" dirty="0"/>
              <a:t>=(A</a:t>
            </a:r>
            <a:r>
              <a:rPr lang="el-GR" altLang="zh-CN" dirty="0"/>
              <a:t>∪</a:t>
            </a:r>
            <a:r>
              <a:rPr lang="en-US" altLang="zh-CN" dirty="0"/>
              <a:t>B)-(A</a:t>
            </a:r>
            <a:r>
              <a:rPr lang="el-GR" altLang="zh-CN" dirty="0"/>
              <a:t>∩</a:t>
            </a:r>
            <a:r>
              <a:rPr lang="en-US" altLang="zh-CN" dirty="0"/>
              <a:t>B)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</a:rPr>
              <a:t>例：</a:t>
            </a:r>
            <a:r>
              <a:rPr lang="en-US" altLang="zh-CN" dirty="0"/>
              <a:t>A={1,2,3}</a:t>
            </a:r>
            <a:r>
              <a:rPr lang="zh-CN" altLang="en-US" dirty="0"/>
              <a:t>，</a:t>
            </a:r>
            <a:r>
              <a:rPr lang="en-US" altLang="zh-CN" dirty="0"/>
              <a:t>B={2,3,4}</a:t>
            </a:r>
          </a:p>
          <a:p>
            <a:pPr marL="1317625">
              <a:spcBef>
                <a:spcPts val="600"/>
              </a:spcBef>
              <a:buNone/>
            </a:pP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B=(A</a:t>
            </a:r>
            <a:r>
              <a:rPr lang="el-GR" altLang="zh-CN" dirty="0"/>
              <a:t>∪</a:t>
            </a:r>
            <a:r>
              <a:rPr lang="en-US" altLang="zh-CN" dirty="0"/>
              <a:t>B)-(A</a:t>
            </a:r>
            <a:r>
              <a:rPr lang="el-GR" altLang="zh-CN" dirty="0"/>
              <a:t>∩</a:t>
            </a:r>
            <a:r>
              <a:rPr lang="en-US" altLang="zh-CN" dirty="0"/>
              <a:t>B)={1,2,3,4}-{2,3}={1,4}</a:t>
            </a:r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527998" y="2060848"/>
            <a:ext cx="2076450" cy="2160240"/>
            <a:chOff x="6527998" y="2060848"/>
            <a:chExt cx="2076450" cy="2160240"/>
          </a:xfrm>
        </p:grpSpPr>
        <p:grpSp>
          <p:nvGrpSpPr>
            <p:cNvPr id="13" name="组合 12"/>
            <p:cNvGrpSpPr/>
            <p:nvPr/>
          </p:nvGrpSpPr>
          <p:grpSpPr>
            <a:xfrm>
              <a:off x="6527998" y="2420888"/>
              <a:ext cx="2076450" cy="1800200"/>
              <a:chOff x="6239966" y="2132856"/>
              <a:chExt cx="2076450" cy="1800200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239966" y="2132856"/>
                <a:ext cx="2076450" cy="1076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矩形 5"/>
              <p:cNvSpPr/>
              <p:nvPr/>
            </p:nvSpPr>
            <p:spPr bwMode="auto">
              <a:xfrm>
                <a:off x="6660232" y="3573016"/>
                <a:ext cx="504056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楷体" pitchFamily="49" charset="-122"/>
                    <a:ea typeface="楷体" pitchFamily="49" charset="-122"/>
                  </a:rPr>
                  <a:t>A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7524328" y="3573016"/>
                <a:ext cx="504056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楷体" pitchFamily="49" charset="-122"/>
                    <a:ea typeface="楷体" pitchFamily="49" charset="-122"/>
                  </a:rPr>
                  <a:t>B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9" name="直接箭头连接符 8"/>
              <p:cNvCxnSpPr/>
              <p:nvPr/>
            </p:nvCxnSpPr>
            <p:spPr bwMode="auto">
              <a:xfrm flipV="1">
                <a:off x="6905625" y="2900364"/>
                <a:ext cx="0" cy="657224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V="1">
                <a:off x="7768367" y="2891603"/>
                <a:ext cx="0" cy="657224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1" name="矩形 10"/>
            <p:cNvSpPr/>
            <p:nvPr/>
          </p:nvSpPr>
          <p:spPr bwMode="auto">
            <a:xfrm>
              <a:off x="7164288" y="2060848"/>
              <a:ext cx="1368152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白色部分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2.2-6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两集合的环积记为</a:t>
            </a:r>
            <a:r>
              <a:rPr lang="en-US" altLang="zh-CN" dirty="0"/>
              <a:t>A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B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，是集合：</a:t>
            </a:r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pPr marL="2368550">
              <a:spcBef>
                <a:spcPts val="100"/>
              </a:spcBef>
              <a:buNone/>
            </a:pPr>
            <a:r>
              <a:rPr lang="en-US" altLang="zh-CN" dirty="0"/>
              <a:t>A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B=(</a:t>
            </a: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B)</a:t>
            </a:r>
            <a:r>
              <a:rPr lang="en-US" altLang="zh-CN" baseline="30000" dirty="0"/>
              <a:t>c</a:t>
            </a:r>
            <a:r>
              <a:rPr lang="en-US" altLang="zh-CN" dirty="0"/>
              <a:t>=(A</a:t>
            </a:r>
            <a:r>
              <a:rPr lang="el-GR" altLang="zh-CN" dirty="0"/>
              <a:t>∩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c</a:t>
            </a:r>
            <a:r>
              <a:rPr lang="el-GR" altLang="zh-CN" dirty="0"/>
              <a:t>∪</a:t>
            </a:r>
            <a:r>
              <a:rPr lang="en-US" altLang="zh-CN" dirty="0"/>
              <a:t>B</a:t>
            </a:r>
            <a:r>
              <a:rPr lang="el-GR" altLang="zh-CN" dirty="0"/>
              <a:t>∩</a:t>
            </a:r>
            <a:r>
              <a:rPr lang="en-US" altLang="zh-CN" dirty="0"/>
              <a:t>A</a:t>
            </a:r>
            <a:r>
              <a:rPr lang="en-US" altLang="zh-CN" baseline="30000" dirty="0"/>
              <a:t>c</a:t>
            </a:r>
            <a:r>
              <a:rPr lang="en-US" altLang="zh-CN" dirty="0"/>
              <a:t>)</a:t>
            </a:r>
            <a:r>
              <a:rPr lang="en-US" altLang="zh-CN" baseline="30000" dirty="0"/>
              <a:t>c</a:t>
            </a:r>
          </a:p>
          <a:p>
            <a:pPr marL="4075113">
              <a:spcBef>
                <a:spcPts val="100"/>
              </a:spcBef>
              <a:buNone/>
              <a:tabLst>
                <a:tab pos="4130675" algn="l"/>
              </a:tabLst>
            </a:pPr>
            <a:r>
              <a:rPr lang="en-US" altLang="zh-CN" dirty="0"/>
              <a:t>=(A</a:t>
            </a:r>
            <a:r>
              <a:rPr lang="el-GR" altLang="zh-CN" dirty="0"/>
              <a:t>∪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c</a:t>
            </a:r>
            <a:r>
              <a:rPr lang="en-US" altLang="zh-CN" dirty="0"/>
              <a:t>)</a:t>
            </a:r>
            <a:r>
              <a:rPr lang="el-GR" altLang="zh-CN" dirty="0"/>
              <a:t>∩</a:t>
            </a:r>
            <a:r>
              <a:rPr lang="en-US" altLang="zh-CN" dirty="0"/>
              <a:t>(B</a:t>
            </a:r>
            <a:r>
              <a:rPr lang="el-GR" altLang="zh-CN" dirty="0"/>
              <a:t>∪</a:t>
            </a:r>
            <a:r>
              <a:rPr lang="en-US" altLang="zh-CN" dirty="0"/>
              <a:t>A</a:t>
            </a:r>
            <a:r>
              <a:rPr lang="en-US" altLang="zh-CN" baseline="30000" dirty="0"/>
              <a:t>c</a:t>
            </a:r>
            <a:r>
              <a:rPr lang="en-US" altLang="zh-CN" dirty="0"/>
              <a:t>)</a:t>
            </a:r>
          </a:p>
          <a:p>
            <a:pPr marL="4075113">
              <a:spcBef>
                <a:spcPts val="100"/>
              </a:spcBef>
              <a:buNone/>
              <a:tabLst>
                <a:tab pos="4130675" algn="l"/>
              </a:tabLst>
            </a:pPr>
            <a:r>
              <a:rPr lang="en-US" altLang="zh-CN" dirty="0"/>
              <a:t>=(A</a:t>
            </a:r>
            <a:r>
              <a:rPr lang="el-GR" altLang="zh-CN" dirty="0"/>
              <a:t>∩</a:t>
            </a:r>
            <a:r>
              <a:rPr lang="en-US" altLang="zh-CN" dirty="0"/>
              <a:t>B)</a:t>
            </a:r>
            <a:r>
              <a:rPr lang="el-GR" altLang="zh-CN" dirty="0"/>
              <a:t>∪</a:t>
            </a:r>
            <a:r>
              <a:rPr lang="en-US" altLang="zh-CN" dirty="0"/>
              <a:t>(A</a:t>
            </a:r>
            <a:r>
              <a:rPr lang="en-US" altLang="zh-CN" baseline="30000" dirty="0"/>
              <a:t>c</a:t>
            </a:r>
            <a:r>
              <a:rPr lang="el-GR" altLang="zh-CN" dirty="0"/>
              <a:t>∩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c</a:t>
            </a:r>
            <a:r>
              <a:rPr lang="en-US" altLang="zh-CN" dirty="0"/>
              <a:t>)</a:t>
            </a:r>
          </a:p>
          <a:p>
            <a:pPr lvl="1">
              <a:spcBef>
                <a:spcPts val="100"/>
              </a:spcBef>
              <a:tabLst>
                <a:tab pos="3489325" algn="l"/>
                <a:tab pos="4130675" algn="l"/>
              </a:tabLst>
            </a:pPr>
            <a:r>
              <a:rPr lang="zh-CN" altLang="en-US" dirty="0"/>
              <a:t>计算环积</a:t>
            </a:r>
            <a:r>
              <a:rPr lang="zh-CN" altLang="en-US" u="sng" dirty="0"/>
              <a:t>需要全集做背景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spcBef>
                <a:spcPts val="100"/>
              </a:spcBef>
              <a:tabLst>
                <a:tab pos="3489325" algn="l"/>
                <a:tab pos="4130675" algn="l"/>
              </a:tabLst>
            </a:pPr>
            <a:r>
              <a:rPr lang="zh-CN" altLang="en-US" dirty="0">
                <a:solidFill>
                  <a:schemeClr val="bg1"/>
                </a:solidFill>
              </a:rPr>
              <a:t>例：</a:t>
            </a:r>
            <a:r>
              <a:rPr lang="en-US" altLang="zh-CN" dirty="0"/>
              <a:t>A={1,2,3}</a:t>
            </a:r>
            <a:r>
              <a:rPr lang="zh-CN" altLang="en-US" dirty="0"/>
              <a:t>，</a:t>
            </a:r>
            <a:r>
              <a:rPr lang="en-US" altLang="zh-CN" dirty="0"/>
              <a:t>B={2,3,4}</a:t>
            </a:r>
            <a:r>
              <a:rPr lang="zh-CN" altLang="en-US" dirty="0"/>
              <a:t>，</a:t>
            </a:r>
            <a:r>
              <a:rPr lang="en-US" altLang="zh-CN" dirty="0"/>
              <a:t>U={1,2,...,10},</a:t>
            </a:r>
          </a:p>
          <a:p>
            <a:pPr marL="1301750">
              <a:spcBef>
                <a:spcPts val="100"/>
              </a:spcBef>
              <a:buNone/>
              <a:tabLst>
                <a:tab pos="3489325" algn="l"/>
                <a:tab pos="4130675" algn="l"/>
              </a:tabLst>
            </a:pP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B={1,4}</a:t>
            </a:r>
          </a:p>
          <a:p>
            <a:pPr marL="1301750">
              <a:spcBef>
                <a:spcPts val="100"/>
              </a:spcBef>
              <a:spcAft>
                <a:spcPts val="1200"/>
              </a:spcAft>
              <a:buNone/>
              <a:tabLst>
                <a:tab pos="3489325" algn="l"/>
                <a:tab pos="4130675" algn="l"/>
              </a:tabLst>
            </a:pPr>
            <a:r>
              <a:rPr lang="en-US" altLang="zh-CN" dirty="0"/>
              <a:t>A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B=(</a:t>
            </a:r>
            <a:r>
              <a:rPr lang="en-US" altLang="zh-CN" dirty="0"/>
              <a:t>A</a:t>
            </a:r>
            <a:r>
              <a:rPr lang="zh-CN" altLang="en-US" dirty="0"/>
              <a:t>⊕</a:t>
            </a:r>
            <a:r>
              <a:rPr lang="en-US" altLang="zh-CN" dirty="0"/>
              <a:t>B)</a:t>
            </a:r>
            <a:r>
              <a:rPr lang="en-US" altLang="zh-CN" baseline="30000" dirty="0"/>
              <a:t>c</a:t>
            </a:r>
            <a:r>
              <a:rPr lang="en-US" altLang="zh-CN" dirty="0"/>
              <a:t>=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{1,4}</a:t>
            </a:r>
            <a:r>
              <a:rPr lang="en-US" altLang="zh-CN" baseline="30000" dirty="0"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={2,3,5,6,7,8,9,10}</a:t>
            </a:r>
          </a:p>
          <a:p>
            <a:pPr>
              <a:spcBef>
                <a:spcPts val="100"/>
              </a:spcBef>
              <a:tabLst>
                <a:tab pos="3489325" algn="l"/>
                <a:tab pos="4130675" algn="l"/>
              </a:tabLst>
            </a:pP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2.2-13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：</a:t>
            </a:r>
            <a:r>
              <a:rPr lang="en-US" altLang="zh-CN" dirty="0"/>
              <a:t>(A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B)C=</a:t>
            </a:r>
            <a:r>
              <a:rPr lang="en-US" altLang="zh-CN" dirty="0"/>
              <a:t>A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(BC)</a:t>
            </a:r>
          </a:p>
          <a:p>
            <a:pPr>
              <a:spcBef>
                <a:spcPts val="100"/>
              </a:spcBef>
              <a:tabLst>
                <a:tab pos="3489325" algn="l"/>
                <a:tab pos="4130675" algn="l"/>
              </a:tabLst>
            </a:pP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2.2-14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：</a:t>
            </a:r>
            <a:r>
              <a:rPr lang="en-US" altLang="zh-CN" dirty="0"/>
              <a:t>A</a:t>
            </a:r>
            <a:r>
              <a:rPr lang="el-GR" altLang="zh-CN" dirty="0"/>
              <a:t>∪</a:t>
            </a:r>
            <a:r>
              <a:rPr lang="en-US" altLang="zh-CN" dirty="0"/>
              <a:t>(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BC)=(</a:t>
            </a:r>
            <a:r>
              <a:rPr lang="en-US" altLang="zh-CN" dirty="0"/>
              <a:t>A</a:t>
            </a:r>
            <a:r>
              <a:rPr lang="el-GR" altLang="zh-CN" dirty="0"/>
              <a:t>∪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B)</a:t>
            </a:r>
            <a:r>
              <a:rPr lang="en-US" altLang="zh-CN" dirty="0"/>
              <a:t>(A</a:t>
            </a:r>
            <a:r>
              <a:rPr lang="el-GR" altLang="zh-CN" dirty="0"/>
              <a:t>∪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C)</a:t>
            </a:r>
            <a:endParaRPr lang="en-US" altLang="zh-CN" dirty="0"/>
          </a:p>
          <a:p>
            <a:pPr>
              <a:spcBef>
                <a:spcPts val="100"/>
              </a:spcBef>
              <a:tabLst>
                <a:tab pos="3489325" algn="l"/>
                <a:tab pos="4130675" algn="l"/>
              </a:tabLs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7504" y="1988840"/>
            <a:ext cx="3312368" cy="1436365"/>
            <a:chOff x="107504" y="1988840"/>
            <a:chExt cx="3312368" cy="1436365"/>
          </a:xfrm>
        </p:grpSpPr>
        <p:grpSp>
          <p:nvGrpSpPr>
            <p:cNvPr id="10" name="组合 9"/>
            <p:cNvGrpSpPr/>
            <p:nvPr/>
          </p:nvGrpSpPr>
          <p:grpSpPr>
            <a:xfrm>
              <a:off x="107504" y="2348880"/>
              <a:ext cx="3312368" cy="1076325"/>
              <a:chOff x="5735910" y="2132856"/>
              <a:chExt cx="3312368" cy="1076325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239966" y="2132856"/>
                <a:ext cx="2076450" cy="1076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矩形 11"/>
              <p:cNvSpPr/>
              <p:nvPr/>
            </p:nvSpPr>
            <p:spPr bwMode="auto">
              <a:xfrm>
                <a:off x="5735910" y="2276872"/>
                <a:ext cx="504056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0" i="0" u="none" strike="noStrike" cap="none" normalizeH="0" baseline="0" dirty="0">
                    <a:ln>
                      <a:noFill/>
                    </a:ln>
                    <a:effectLst/>
                    <a:latin typeface="楷体" pitchFamily="49" charset="-122"/>
                    <a:ea typeface="楷体" pitchFamily="49" charset="-122"/>
                  </a:rPr>
                  <a:t>A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8544222" y="2492896"/>
                <a:ext cx="504056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楷体" pitchFamily="49" charset="-122"/>
                    <a:ea typeface="楷体" pitchFamily="49" charset="-122"/>
                  </a:rPr>
                  <a:t>B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 bwMode="auto">
              <a:xfrm>
                <a:off x="6099893" y="2465264"/>
                <a:ext cx="533400" cy="15716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" name="直接箭头连接符 14"/>
              <p:cNvCxnSpPr/>
              <p:nvPr/>
            </p:nvCxnSpPr>
            <p:spPr bwMode="auto">
              <a:xfrm flipH="1" flipV="1">
                <a:off x="8071569" y="2665289"/>
                <a:ext cx="61436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6" name="矩形 15"/>
            <p:cNvSpPr/>
            <p:nvPr/>
          </p:nvSpPr>
          <p:spPr bwMode="auto">
            <a:xfrm>
              <a:off x="683568" y="1988840"/>
              <a:ext cx="1368152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粉红</a:t>
              </a: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</a:rPr>
                <a:t>部分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幂集合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2.2-7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/>
              <a:t>由集合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所有子集</a:t>
            </a:r>
            <a:r>
              <a:rPr lang="zh-CN" altLang="en-US" dirty="0"/>
              <a:t>组成的集合，称为集合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幂集</a:t>
            </a:r>
            <a:r>
              <a:rPr lang="zh-CN" altLang="en-US" dirty="0"/>
              <a:t>，记作</a:t>
            </a:r>
            <a:r>
              <a:rPr lang="en-US" altLang="zh-CN" dirty="0"/>
              <a:t>P(S)</a:t>
            </a:r>
            <a:r>
              <a:rPr lang="zh-CN" altLang="en-US" dirty="0"/>
              <a:t>，表示为：</a:t>
            </a:r>
            <a:r>
              <a:rPr lang="en-US" altLang="zh-CN" dirty="0"/>
              <a:t>P(S)={A|A</a:t>
            </a:r>
            <a:r>
              <a:rPr lang="el-GR" altLang="zh-CN" dirty="0"/>
              <a:t>⊆</a:t>
            </a:r>
            <a:r>
              <a:rPr lang="en-US" altLang="zh-CN" dirty="0"/>
              <a:t>S}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dirty="0"/>
              <a:t>A={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P(A)</a:t>
            </a:r>
            <a:r>
              <a:rPr lang="zh-CN" altLang="en-US" dirty="0"/>
              <a:t>＝</a:t>
            </a:r>
            <a:r>
              <a:rPr lang="en-US" altLang="zh-CN"/>
              <a:t>{φ</a:t>
            </a:r>
            <a:r>
              <a:rPr lang="en-US" altLang="zh-CN" dirty="0"/>
              <a:t>,</a:t>
            </a:r>
            <a:r>
              <a:rPr lang="en-US" altLang="zh-CN"/>
              <a:t>{a},{b},{</a:t>
            </a:r>
            <a:r>
              <a:rPr lang="en-US" altLang="zh-CN" dirty="0" err="1"/>
              <a:t>a,b</a:t>
            </a:r>
            <a:r>
              <a:rPr lang="en-US" altLang="zh-CN" dirty="0"/>
              <a:t>}}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zh-CN" altLang="en-US" dirty="0"/>
              <a:t>对于有限集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|P(S)|=2</a:t>
            </a:r>
            <a:r>
              <a:rPr lang="en-US" altLang="zh-CN" sz="1800" baseline="62000" dirty="0"/>
              <a:t>|S|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含</a:t>
            </a:r>
            <a:r>
              <a:rPr lang="en-US" altLang="zh-CN" dirty="0"/>
              <a:t>n</a:t>
            </a:r>
            <a:r>
              <a:rPr lang="zh-CN" altLang="en-US" dirty="0"/>
              <a:t>个元素的集合简称</a:t>
            </a:r>
            <a:r>
              <a:rPr lang="en-US" altLang="zh-CN" dirty="0"/>
              <a:t>n</a:t>
            </a:r>
            <a:r>
              <a:rPr lang="zh-CN" altLang="en-US" dirty="0"/>
              <a:t>元集，其含有</a:t>
            </a:r>
            <a:r>
              <a:rPr lang="en-US" altLang="zh-CN" dirty="0"/>
              <a:t>k(k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/>
              <a:t>n)</a:t>
            </a:r>
            <a:r>
              <a:rPr lang="zh-CN" altLang="en-US" dirty="0"/>
              <a:t>个元素的子集称为它的</a:t>
            </a:r>
            <a:r>
              <a:rPr lang="en-US" altLang="zh-CN" dirty="0"/>
              <a:t>k</a:t>
            </a:r>
            <a:r>
              <a:rPr lang="zh-CN" altLang="en-US" dirty="0"/>
              <a:t>元子集。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80560" y="2996952"/>
            <a:ext cx="3763848" cy="1655440"/>
            <a:chOff x="4480560" y="3068960"/>
            <a:chExt cx="3763848" cy="1655440"/>
          </a:xfrm>
        </p:grpSpPr>
        <p:sp>
          <p:nvSpPr>
            <p:cNvPr id="6" name="矩形 5"/>
            <p:cNvSpPr/>
            <p:nvPr/>
          </p:nvSpPr>
          <p:spPr bwMode="auto">
            <a:xfrm>
              <a:off x="5796136" y="3068960"/>
              <a:ext cx="2448272" cy="576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0" rIns="72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/>
              <a:r>
                <a:rPr kumimoji="1" lang="zh-CN" altLang="en-US" i="0" u="none" strike="noStrike" cap="none" normalizeH="0" baseline="0" dirty="0">
                  <a:ln>
                    <a:noFill/>
                  </a:ln>
                  <a:solidFill>
                    <a:srgbClr val="CC0099"/>
                  </a:solidFill>
                  <a:effectLst/>
                  <a:latin typeface="楷体" pitchFamily="49" charset="-122"/>
                  <a:ea typeface="楷体" pitchFamily="49" charset="-122"/>
                </a:rPr>
                <a:t>幂集名称的来由</a:t>
              </a: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4480560" y="3596640"/>
              <a:ext cx="2346960" cy="1127760"/>
            </a:xfrm>
            <a:custGeom>
              <a:avLst/>
              <a:gdLst>
                <a:gd name="connsiteX0" fmla="*/ 2346960 w 2346960"/>
                <a:gd name="connsiteY0" fmla="*/ 0 h 1127760"/>
                <a:gd name="connsiteX1" fmla="*/ 1310640 w 2346960"/>
                <a:gd name="connsiteY1" fmla="*/ 838200 h 1127760"/>
                <a:gd name="connsiteX2" fmla="*/ 0 w 2346960"/>
                <a:gd name="connsiteY2" fmla="*/ 1127760 h 112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6960" h="1127760">
                  <a:moveTo>
                    <a:pt x="2346960" y="0"/>
                  </a:moveTo>
                  <a:cubicBezTo>
                    <a:pt x="2024380" y="325120"/>
                    <a:pt x="1701800" y="650240"/>
                    <a:pt x="1310640" y="838200"/>
                  </a:cubicBezTo>
                  <a:cubicBezTo>
                    <a:pt x="919480" y="1026160"/>
                    <a:pt x="459740" y="1076960"/>
                    <a:pt x="0" y="1127760"/>
                  </a:cubicBezTo>
                </a:path>
              </a:pathLst>
            </a:custGeom>
            <a:noFill/>
            <a:ln w="19050" cap="flat" cmpd="sng" algn="ctr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7020272" y="1772816"/>
            <a:ext cx="1104899" cy="836356"/>
            <a:chOff x="5667375" y="1175657"/>
            <a:chExt cx="1255939" cy="95068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667375" y="1838325"/>
              <a:ext cx="311150" cy="2653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972629" y="1175657"/>
              <a:ext cx="950685" cy="950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集合恒等式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755232"/>
          </a:xfrm>
        </p:spPr>
        <p:txBody>
          <a:bodyPr/>
          <a:lstStyle/>
          <a:p>
            <a:pPr marL="514350" indent="-514350">
              <a:buSzPct val="100000"/>
              <a:buFont typeface="+mj-ea"/>
              <a:buAutoNum type="ea1JpnChsDbPeriod"/>
            </a:pPr>
            <a:r>
              <a:rPr lang="zh-CN" altLang="en-US" dirty="0">
                <a:solidFill>
                  <a:srgbClr val="FF0000"/>
                </a:solidFill>
              </a:rPr>
              <a:t>集合运算定律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以下列出集合性质中最主要的几条基本定律，对于全集</a:t>
            </a:r>
            <a:r>
              <a:rPr lang="en-US" altLang="zh-CN" dirty="0"/>
              <a:t>U</a:t>
            </a:r>
            <a:r>
              <a:rPr lang="zh-CN" altLang="en-US" dirty="0"/>
              <a:t>的任意子集</a:t>
            </a:r>
            <a:r>
              <a:rPr lang="en-US" altLang="zh-CN" dirty="0"/>
              <a:t>A,B,C</a:t>
            </a:r>
            <a:r>
              <a:rPr lang="zh-CN" altLang="en-US" dirty="0"/>
              <a:t>，有：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交换律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A</a:t>
            </a:r>
            <a:r>
              <a:rPr lang="el-GR" altLang="zh-CN" dirty="0"/>
              <a:t>∪</a:t>
            </a:r>
            <a:r>
              <a:rPr lang="en-US" altLang="zh-CN" dirty="0"/>
              <a:t>B=B</a:t>
            </a:r>
            <a:r>
              <a:rPr lang="el-GR" altLang="zh-CN" dirty="0"/>
              <a:t>∪</a:t>
            </a:r>
            <a:r>
              <a:rPr lang="en-US" altLang="zh-CN" dirty="0"/>
              <a:t>A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el-GR" altLang="zh-CN" dirty="0"/>
              <a:t>∩</a:t>
            </a:r>
            <a:r>
              <a:rPr lang="en-US" altLang="zh-CN" dirty="0"/>
              <a:t>B=B</a:t>
            </a:r>
            <a:r>
              <a:rPr lang="el-GR" altLang="zh-CN" dirty="0"/>
              <a:t>∩</a:t>
            </a:r>
            <a:r>
              <a:rPr lang="en-US" altLang="zh-CN" dirty="0"/>
              <a:t>A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结合律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A</a:t>
            </a:r>
            <a:r>
              <a:rPr lang="el-GR" altLang="zh-CN" dirty="0"/>
              <a:t>∪</a:t>
            </a:r>
            <a:r>
              <a:rPr lang="en-US" altLang="zh-CN" dirty="0"/>
              <a:t>(B</a:t>
            </a:r>
            <a:r>
              <a:rPr lang="el-GR" altLang="zh-CN" dirty="0"/>
              <a:t>∪</a:t>
            </a:r>
            <a:r>
              <a:rPr lang="en-US" altLang="zh-CN" dirty="0"/>
              <a:t>C)=(A</a:t>
            </a:r>
            <a:r>
              <a:rPr lang="el-GR" altLang="zh-CN" dirty="0"/>
              <a:t>∪</a:t>
            </a:r>
            <a:r>
              <a:rPr lang="en-US" altLang="zh-CN" dirty="0"/>
              <a:t>B)</a:t>
            </a:r>
            <a:r>
              <a:rPr lang="el-GR" altLang="zh-CN" dirty="0"/>
              <a:t>∪</a:t>
            </a:r>
            <a:r>
              <a:rPr lang="en-US" altLang="zh-CN" dirty="0"/>
              <a:t>C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el-GR" altLang="zh-CN" dirty="0"/>
              <a:t>∩</a:t>
            </a:r>
            <a:r>
              <a:rPr lang="en-US" altLang="zh-CN" dirty="0"/>
              <a:t>(B</a:t>
            </a:r>
            <a:r>
              <a:rPr lang="el-GR" altLang="zh-CN" dirty="0"/>
              <a:t>∩</a:t>
            </a:r>
            <a:r>
              <a:rPr lang="en-US" altLang="zh-CN" dirty="0"/>
              <a:t>C)=(A</a:t>
            </a:r>
            <a:r>
              <a:rPr lang="el-GR" altLang="zh-CN" dirty="0"/>
              <a:t>∩</a:t>
            </a:r>
            <a:r>
              <a:rPr lang="en-US" altLang="zh-CN" dirty="0"/>
              <a:t>B)</a:t>
            </a:r>
            <a:r>
              <a:rPr lang="el-GR" altLang="zh-CN" dirty="0"/>
              <a:t>∩</a:t>
            </a:r>
            <a:r>
              <a:rPr lang="en-US" altLang="zh-CN" dirty="0"/>
              <a:t>C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分配律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A</a:t>
            </a:r>
            <a:r>
              <a:rPr lang="el-GR" altLang="zh-CN" dirty="0"/>
              <a:t>∩</a:t>
            </a:r>
            <a:r>
              <a:rPr lang="en-US" altLang="zh-CN" dirty="0"/>
              <a:t>(B</a:t>
            </a:r>
            <a:r>
              <a:rPr lang="el-GR" altLang="zh-CN" dirty="0"/>
              <a:t>∪</a:t>
            </a:r>
            <a:r>
              <a:rPr lang="en-US" altLang="zh-CN" dirty="0"/>
              <a:t>C)=(A</a:t>
            </a:r>
            <a:r>
              <a:rPr lang="el-GR" altLang="zh-CN" dirty="0"/>
              <a:t>∩</a:t>
            </a:r>
            <a:r>
              <a:rPr lang="en-US" altLang="zh-CN" dirty="0"/>
              <a:t>B)</a:t>
            </a:r>
            <a:r>
              <a:rPr lang="el-GR" altLang="zh-CN" dirty="0"/>
              <a:t>∪</a:t>
            </a:r>
            <a:r>
              <a:rPr lang="en-US" altLang="zh-CN" dirty="0"/>
              <a:t>(A</a:t>
            </a:r>
            <a:r>
              <a:rPr lang="el-GR" altLang="zh-CN" dirty="0"/>
              <a:t>∩</a:t>
            </a:r>
            <a:r>
              <a:rPr lang="en-US" altLang="zh-CN" dirty="0"/>
              <a:t>C)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el-GR" altLang="zh-CN" dirty="0"/>
              <a:t>∪</a:t>
            </a:r>
            <a:r>
              <a:rPr lang="en-US" altLang="zh-CN" dirty="0"/>
              <a:t>(B</a:t>
            </a:r>
            <a:r>
              <a:rPr lang="el-GR" altLang="zh-CN" dirty="0"/>
              <a:t>∩</a:t>
            </a:r>
            <a:r>
              <a:rPr lang="en-US" altLang="zh-CN" dirty="0"/>
              <a:t>C)=(A</a:t>
            </a:r>
            <a:r>
              <a:rPr lang="el-GR" altLang="zh-CN" dirty="0"/>
              <a:t>∪</a:t>
            </a:r>
            <a:r>
              <a:rPr lang="en-US" altLang="zh-CN" dirty="0"/>
              <a:t>B)</a:t>
            </a:r>
            <a:r>
              <a:rPr lang="el-GR" altLang="zh-CN" dirty="0"/>
              <a:t>∩</a:t>
            </a:r>
            <a:r>
              <a:rPr lang="en-US" altLang="zh-CN" dirty="0"/>
              <a:t>(A</a:t>
            </a:r>
            <a:r>
              <a:rPr lang="el-GR" altLang="zh-CN" dirty="0"/>
              <a:t>∪</a:t>
            </a:r>
            <a:r>
              <a:rPr lang="en-US" altLang="zh-CN" dirty="0"/>
              <a:t>C)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集合恒等式（续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同一律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A</a:t>
            </a:r>
            <a:r>
              <a:rPr lang="el-GR" altLang="zh-CN" dirty="0"/>
              <a:t>∪Φ</a:t>
            </a:r>
            <a:r>
              <a:rPr lang="en-US" altLang="zh-CN" dirty="0"/>
              <a:t>=A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el-GR" altLang="zh-CN" dirty="0"/>
              <a:t>∩</a:t>
            </a:r>
            <a:r>
              <a:rPr lang="en-US" altLang="zh-CN" dirty="0"/>
              <a:t>U=A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互补律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/>
              <a:t>A∪A</a:t>
            </a:r>
            <a:r>
              <a:rPr lang="en-US" altLang="zh-CN" baseline="30000" dirty="0" err="1"/>
              <a:t>c</a:t>
            </a:r>
            <a:r>
              <a:rPr lang="en-US" altLang="zh-CN" dirty="0"/>
              <a:t>=U</a:t>
            </a:r>
            <a:r>
              <a:rPr lang="zh-CN" altLang="en-US" dirty="0"/>
              <a:t>；</a:t>
            </a:r>
            <a:r>
              <a:rPr lang="en-US" altLang="zh-CN" dirty="0" err="1"/>
              <a:t>A∩A</a:t>
            </a:r>
            <a:r>
              <a:rPr lang="en-US" altLang="zh-CN" baseline="30000" dirty="0" err="1"/>
              <a:t>c</a:t>
            </a:r>
            <a:r>
              <a:rPr lang="en-US" altLang="zh-CN" dirty="0"/>
              <a:t>=</a:t>
            </a:r>
            <a:r>
              <a:rPr lang="el-GR" altLang="zh-CN" dirty="0"/>
              <a:t>Φ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等幂律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A∪A=A</a:t>
            </a:r>
            <a:r>
              <a:rPr lang="zh-CN" altLang="en-US" dirty="0"/>
              <a:t>；</a:t>
            </a:r>
            <a:r>
              <a:rPr lang="en-US" altLang="zh-CN" dirty="0"/>
              <a:t>A∩A=A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吸收律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pt-BR" altLang="zh-CN" dirty="0"/>
              <a:t>A∪(A∩B)=A</a:t>
            </a:r>
            <a:r>
              <a:rPr lang="zh-CN" altLang="en-US" dirty="0"/>
              <a:t>；</a:t>
            </a:r>
            <a:r>
              <a:rPr lang="pt-BR" altLang="zh-CN" dirty="0"/>
              <a:t>A∩(A∪B)=A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功能完备律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A-B=A</a:t>
            </a:r>
            <a:r>
              <a:rPr lang="pt-BR" altLang="zh-CN" dirty="0"/>
              <a:t>∩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c</a:t>
            </a:r>
            <a:endParaRPr lang="zh-CN" altLang="en-US" baseline="30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738642" y="4365104"/>
            <a:ext cx="2323707" cy="1372975"/>
            <a:chOff x="5796136" y="1556792"/>
            <a:chExt cx="2323707" cy="1372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5796136" y="1556792"/>
              <a:ext cx="2323707" cy="1372975"/>
              <a:chOff x="5891378" y="1654629"/>
              <a:chExt cx="2323707" cy="1372975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5891378" y="1654629"/>
                <a:ext cx="2323707" cy="1372975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6935602" y="1837956"/>
                <a:ext cx="972000" cy="972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7178802" y="2031820"/>
              <a:ext cx="296551" cy="39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5868144" y="1628800"/>
              <a:ext cx="325686" cy="39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2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U</a:t>
              </a: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6228184" y="2349426"/>
              <a:ext cx="420308" cy="397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2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200" baseline="300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en-US" altLang="zh-CN" sz="2200" baseline="30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28686" y="2708920"/>
            <a:ext cx="5515722" cy="3111309"/>
            <a:chOff x="2728686" y="2708920"/>
            <a:chExt cx="5515722" cy="3111309"/>
          </a:xfrm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5752885" y="2708920"/>
              <a:ext cx="2491523" cy="1584176"/>
              <a:chOff x="2109" y="2931"/>
              <a:chExt cx="2008" cy="1291"/>
            </a:xfrm>
          </p:grpSpPr>
          <p:pic>
            <p:nvPicPr>
              <p:cNvPr id="7" name="Picture 22" descr="SetDifferenc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09" y="2931"/>
                <a:ext cx="2008" cy="1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 Box 23"/>
              <p:cNvSpPr txBox="1">
                <a:spLocks noChangeArrowheads="1"/>
              </p:cNvSpPr>
              <p:nvPr/>
            </p:nvSpPr>
            <p:spPr bwMode="auto">
              <a:xfrm>
                <a:off x="2581" y="3546"/>
                <a:ext cx="239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  <p:sp>
            <p:nvSpPr>
              <p:cNvPr id="9" name="Text Box 24"/>
              <p:cNvSpPr txBox="1">
                <a:spLocks noChangeArrowheads="1"/>
              </p:cNvSpPr>
              <p:nvPr/>
            </p:nvSpPr>
            <p:spPr bwMode="auto">
              <a:xfrm>
                <a:off x="3334" y="3341"/>
                <a:ext cx="239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10" name="Text Box 25"/>
              <p:cNvSpPr txBox="1">
                <a:spLocks noChangeArrowheads="1"/>
              </p:cNvSpPr>
              <p:nvPr/>
            </p:nvSpPr>
            <p:spPr bwMode="auto">
              <a:xfrm>
                <a:off x="3677" y="3006"/>
                <a:ext cx="239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solidFill>
                      <a:srgbClr val="0000CC"/>
                    </a:solidFill>
                    <a:latin typeface="楷体" pitchFamily="49" charset="-122"/>
                    <a:ea typeface="楷体" pitchFamily="49" charset="-122"/>
                  </a:rPr>
                  <a:t>U</a:t>
                </a:r>
              </a:p>
            </p:txBody>
          </p:sp>
          <p:sp>
            <p:nvSpPr>
              <p:cNvPr id="11" name="Text Box 26"/>
              <p:cNvSpPr txBox="1">
                <a:spLocks noChangeArrowheads="1"/>
              </p:cNvSpPr>
              <p:nvPr/>
            </p:nvSpPr>
            <p:spPr bwMode="auto">
              <a:xfrm>
                <a:off x="2414" y="3231"/>
                <a:ext cx="446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en-US" altLang="zh-CN" sz="2200" dirty="0">
                    <a:solidFill>
                      <a:srgbClr val="0000CC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200" dirty="0">
                    <a:solidFill>
                      <a:srgbClr val="0000CC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-</a:t>
                </a:r>
                <a:r>
                  <a:rPr lang="en-US" altLang="zh-CN" sz="2200" dirty="0">
                    <a:solidFill>
                      <a:srgbClr val="0000CC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2728686" y="3715657"/>
              <a:ext cx="3004457" cy="2104572"/>
            </a:xfrm>
            <a:custGeom>
              <a:avLst/>
              <a:gdLst>
                <a:gd name="connsiteX0" fmla="*/ 3004457 w 3004457"/>
                <a:gd name="connsiteY0" fmla="*/ 0 h 2104572"/>
                <a:gd name="connsiteX1" fmla="*/ 2612571 w 3004457"/>
                <a:gd name="connsiteY1" fmla="*/ 304800 h 2104572"/>
                <a:gd name="connsiteX2" fmla="*/ 2119085 w 3004457"/>
                <a:gd name="connsiteY2" fmla="*/ 1727200 h 2104572"/>
                <a:gd name="connsiteX3" fmla="*/ 0 w 3004457"/>
                <a:gd name="connsiteY3" fmla="*/ 2104572 h 210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457" h="2104572">
                  <a:moveTo>
                    <a:pt x="3004457" y="0"/>
                  </a:moveTo>
                  <a:cubicBezTo>
                    <a:pt x="2882295" y="8466"/>
                    <a:pt x="2760133" y="16933"/>
                    <a:pt x="2612571" y="304800"/>
                  </a:cubicBezTo>
                  <a:cubicBezTo>
                    <a:pt x="2465009" y="592667"/>
                    <a:pt x="2554513" y="1427238"/>
                    <a:pt x="2119085" y="1727200"/>
                  </a:cubicBezTo>
                  <a:cubicBezTo>
                    <a:pt x="1683657" y="2027162"/>
                    <a:pt x="841828" y="2065867"/>
                    <a:pt x="0" y="2104572"/>
                  </a:cubicBezTo>
                </a:path>
              </a:pathLst>
            </a:custGeom>
            <a:noFill/>
            <a:ln w="19050" cap="flat" cmpd="sng" algn="ctr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集合恒等式（续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464496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SzPct val="100000"/>
              <a:buFont typeface="+mj-ea"/>
              <a:buAutoNum type="ea1JpnChsDbPeriod" startAt="2"/>
            </a:pPr>
            <a:r>
              <a:rPr lang="zh-CN" altLang="en-US" dirty="0">
                <a:solidFill>
                  <a:srgbClr val="FF0000"/>
                </a:solidFill>
              </a:rPr>
              <a:t>集合恒等式的证明方法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、基本定义法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根据集合相等的充要条件等式两边互为子集或由定义进行等价推理。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、公式法</a:t>
            </a:r>
            <a:endParaRPr lang="en-US" altLang="zh-CN" dirty="0">
              <a:solidFill>
                <a:srgbClr val="C00000"/>
              </a:solidFill>
              <a:hlinkClick r:id="" action="ppaction://noaction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利用已证明过的恒等式去证明另外的恒等式</a:t>
            </a:r>
            <a:r>
              <a:rPr lang="en-US" altLang="zh-CN" dirty="0"/>
              <a:t>;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若表达式中出现形为</a:t>
            </a:r>
            <a:r>
              <a:rPr lang="en-US" altLang="zh-CN" dirty="0"/>
              <a:t>A-B</a:t>
            </a:r>
            <a:r>
              <a:rPr lang="zh-CN" altLang="en-US" dirty="0"/>
              <a:t>的差集时，用</a:t>
            </a:r>
            <a:r>
              <a:rPr lang="zh-CN" altLang="en-US" dirty="0">
                <a:solidFill>
                  <a:srgbClr val="FF0000"/>
                </a:solidFill>
              </a:rPr>
              <a:t>功能完备律</a:t>
            </a:r>
            <a:r>
              <a:rPr lang="zh-CN" altLang="en-US" dirty="0"/>
              <a:t>先将运算“</a:t>
            </a:r>
            <a:r>
              <a:rPr lang="en-US" altLang="zh-CN" dirty="0"/>
              <a:t>-”</a:t>
            </a:r>
            <a:r>
              <a:rPr lang="zh-CN" altLang="en-US" dirty="0"/>
              <a:t>转化为运算“</a:t>
            </a:r>
            <a:r>
              <a:rPr lang="el-GR" altLang="zh-CN" dirty="0"/>
              <a:t>∩</a:t>
            </a:r>
            <a:r>
              <a:rPr lang="zh-CN" altLang="en-US" dirty="0"/>
              <a:t>”和“</a:t>
            </a:r>
            <a:r>
              <a:rPr lang="en-US" altLang="zh-CN" dirty="0">
                <a:latin typeface="+mn-lt"/>
              </a:rPr>
              <a:t>~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dirty="0">
              <a:hlinkClick r:id="" action="ppaction://noaction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集合恒等式（续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9654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dirty="0"/>
              <a:t>试证明分配律</a:t>
            </a:r>
            <a:r>
              <a:rPr lang="en-US" altLang="zh-CN" dirty="0"/>
              <a:t>A</a:t>
            </a:r>
            <a:r>
              <a:rPr lang="el-GR" altLang="zh-CN" dirty="0"/>
              <a:t>∪</a:t>
            </a:r>
            <a:r>
              <a:rPr lang="en-US" altLang="zh-CN" dirty="0"/>
              <a:t>(B</a:t>
            </a:r>
            <a:r>
              <a:rPr lang="el-GR" altLang="zh-CN" dirty="0"/>
              <a:t>∩</a:t>
            </a:r>
            <a:r>
              <a:rPr lang="en-US" altLang="zh-CN" dirty="0"/>
              <a:t>C)=(A</a:t>
            </a:r>
            <a:r>
              <a:rPr lang="el-GR" altLang="zh-CN" dirty="0"/>
              <a:t>∪</a:t>
            </a:r>
            <a:r>
              <a:rPr lang="en-US" altLang="zh-CN" dirty="0"/>
              <a:t>B)</a:t>
            </a:r>
            <a:r>
              <a:rPr lang="el-GR" altLang="zh-CN" dirty="0"/>
              <a:t>∩</a:t>
            </a:r>
            <a:r>
              <a:rPr lang="en-US" altLang="zh-CN" dirty="0"/>
              <a:t>(A</a:t>
            </a:r>
            <a:r>
              <a:rPr lang="el-GR" altLang="zh-CN" dirty="0"/>
              <a:t>∪</a:t>
            </a:r>
            <a:r>
              <a:rPr lang="en-US" altLang="zh-CN" dirty="0"/>
              <a:t>C)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证：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en-US" altLang="zh-CN" dirty="0">
                <a:sym typeface="Symbol" pitchFamily="18" charset="2"/>
              </a:rPr>
              <a:t>x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/>
              <a:t>∪</a:t>
            </a:r>
            <a:r>
              <a:rPr lang="en-US" altLang="zh-CN" dirty="0"/>
              <a:t>(B</a:t>
            </a:r>
            <a:r>
              <a:rPr lang="zh-CN" altLang="en-US" dirty="0">
                <a:sym typeface="Symbol" pitchFamily="18" charset="2"/>
              </a:rPr>
              <a:t>∩</a:t>
            </a:r>
            <a:r>
              <a:rPr lang="en-US" altLang="zh-CN" dirty="0"/>
              <a:t>C)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>
                <a:sym typeface="Symbol" pitchFamily="18" charset="2"/>
              </a:rPr>
              <a:t>x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el-GR" altLang="zh-CN" dirty="0"/>
              <a:t>∨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(B</a:t>
            </a:r>
            <a:r>
              <a:rPr lang="zh-CN" altLang="en-US" dirty="0">
                <a:sym typeface="Symbol" pitchFamily="18" charset="2"/>
              </a:rPr>
              <a:t>∩</a:t>
            </a:r>
            <a:r>
              <a:rPr lang="en-US" altLang="zh-CN" dirty="0">
                <a:sym typeface="Symbol" pitchFamily="18" charset="2"/>
              </a:rPr>
              <a:t>C)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>
                <a:sym typeface="Symbol" pitchFamily="18" charset="2"/>
              </a:rPr>
              <a:t>x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el-GR" altLang="zh-CN" dirty="0"/>
              <a:t>∨</a:t>
            </a:r>
            <a:r>
              <a:rPr lang="en-US" altLang="zh-CN" dirty="0">
                <a:sym typeface="Symbol" pitchFamily="18" charset="2"/>
              </a:rPr>
              <a:t>(x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el-GR" altLang="zh-CN" dirty="0"/>
              <a:t>∧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C)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>
                <a:sym typeface="Symbol" pitchFamily="18" charset="2"/>
              </a:rPr>
              <a:t>(x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el-GR" altLang="zh-CN" dirty="0"/>
              <a:t>∨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B)</a:t>
            </a:r>
            <a:r>
              <a:rPr lang="el-GR" altLang="zh-CN" dirty="0"/>
              <a:t>∧</a:t>
            </a:r>
            <a:r>
              <a:rPr lang="en-US" altLang="zh-CN" dirty="0">
                <a:sym typeface="Symbol" pitchFamily="18" charset="2"/>
              </a:rPr>
              <a:t>(x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el-GR" altLang="zh-CN" dirty="0"/>
              <a:t>∨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C)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>
                <a:sym typeface="Symbol" pitchFamily="18" charset="2"/>
              </a:rPr>
              <a:t>(x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/>
              <a:t>∪</a:t>
            </a:r>
            <a:r>
              <a:rPr lang="en-US" altLang="zh-CN" dirty="0">
                <a:sym typeface="Symbol" pitchFamily="18" charset="2"/>
              </a:rPr>
              <a:t>B)</a:t>
            </a:r>
            <a:r>
              <a:rPr lang="el-GR" altLang="zh-CN" dirty="0"/>
              <a:t>∧</a:t>
            </a:r>
            <a:r>
              <a:rPr lang="en-US" altLang="zh-CN" dirty="0">
                <a:sym typeface="Symbol" pitchFamily="18" charset="2"/>
              </a:rPr>
              <a:t>(x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/>
              <a:t>∪</a:t>
            </a:r>
            <a:r>
              <a:rPr lang="en-US" altLang="zh-CN" dirty="0">
                <a:sym typeface="Symbol" pitchFamily="18" charset="2"/>
              </a:rPr>
              <a:t>C)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>
                <a:sym typeface="Symbol" pitchFamily="18" charset="2"/>
              </a:rPr>
              <a:t>x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(A</a:t>
            </a:r>
            <a:r>
              <a:rPr lang="zh-CN" altLang="en-US" dirty="0"/>
              <a:t>∪</a:t>
            </a:r>
            <a:r>
              <a:rPr lang="en-US" altLang="zh-CN" dirty="0">
                <a:sym typeface="Symbol" pitchFamily="18" charset="2"/>
              </a:rPr>
              <a:t>B)</a:t>
            </a:r>
            <a:r>
              <a:rPr lang="zh-CN" altLang="en-US" dirty="0">
                <a:sym typeface="Symbol" pitchFamily="18" charset="2"/>
              </a:rPr>
              <a:t>∩</a:t>
            </a:r>
            <a:r>
              <a:rPr lang="en-US" altLang="zh-CN" dirty="0">
                <a:sym typeface="Symbol" pitchFamily="18" charset="2"/>
              </a:rPr>
              <a:t>(A</a:t>
            </a:r>
            <a:r>
              <a:rPr lang="zh-CN" altLang="en-US" dirty="0"/>
              <a:t>∪</a:t>
            </a:r>
            <a:r>
              <a:rPr lang="en-US" altLang="zh-CN" dirty="0">
                <a:sym typeface="Symbol" pitchFamily="18" charset="2"/>
              </a:rPr>
              <a:t>C)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2.2.6</a:t>
            </a:r>
            <a:r>
              <a:rPr lang="zh-CN" altLang="en-US" dirty="0"/>
              <a:t>、有限集的计数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9654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</a:rPr>
              <a:t>容斥原理：</a:t>
            </a:r>
            <a:r>
              <a:rPr lang="en-US" altLang="zh-CN" dirty="0">
                <a:solidFill>
                  <a:schemeClr val="bg1"/>
                </a:solidFill>
              </a:rPr>
              <a:t>|A</a:t>
            </a:r>
            <a:r>
              <a:rPr lang="el-GR" altLang="zh-CN" dirty="0">
                <a:solidFill>
                  <a:schemeClr val="bg1"/>
                </a:solidFill>
              </a:rPr>
              <a:t>∪</a:t>
            </a:r>
            <a:r>
              <a:rPr lang="en-US" altLang="zh-CN" dirty="0">
                <a:solidFill>
                  <a:schemeClr val="bg1"/>
                </a:solidFill>
              </a:rPr>
              <a:t>B|=|A|+|B|-|A</a:t>
            </a:r>
            <a:r>
              <a:rPr lang="el-GR" altLang="zh-CN" dirty="0">
                <a:solidFill>
                  <a:schemeClr val="bg1"/>
                </a:solidFill>
              </a:rPr>
              <a:t>∩</a:t>
            </a:r>
            <a:r>
              <a:rPr lang="en-US" altLang="zh-CN" dirty="0">
                <a:solidFill>
                  <a:schemeClr val="bg1"/>
                </a:solidFill>
              </a:rPr>
              <a:t>B|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例：</a:t>
            </a:r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10000</a:t>
            </a:r>
            <a:r>
              <a:rPr lang="zh-CN" altLang="en-US" dirty="0"/>
              <a:t>之间既不是某个整数的平方，也不是某个整数的立方的数有多少个？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解：</a:t>
            </a:r>
            <a:r>
              <a:rPr lang="zh-CN" altLang="en-US" dirty="0"/>
              <a:t>设</a:t>
            </a:r>
            <a:r>
              <a:rPr lang="en-US" altLang="zh-CN" dirty="0"/>
              <a:t>E={x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N|1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x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10000}</a:t>
            </a:r>
            <a:r>
              <a:rPr lang="zh-CN" altLang="en-US" dirty="0"/>
              <a:t>，</a:t>
            </a:r>
            <a:r>
              <a:rPr lang="en-US" altLang="zh-CN" dirty="0"/>
              <a:t>|E|=10000</a:t>
            </a:r>
          </a:p>
          <a:p>
            <a:pPr marL="1292225" lvl="1">
              <a:spcBef>
                <a:spcPts val="600"/>
              </a:spcBef>
              <a:buNone/>
            </a:pPr>
            <a:r>
              <a:rPr lang="en-US" altLang="zh-CN" dirty="0"/>
              <a:t>A={x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 err="1"/>
              <a:t>E|x</a:t>
            </a:r>
            <a:r>
              <a:rPr lang="en-US" altLang="zh-CN" dirty="0"/>
              <a:t>=k</a:t>
            </a:r>
            <a:r>
              <a:rPr lang="en-US" altLang="zh-CN" baseline="30000" dirty="0"/>
              <a:t>2</a:t>
            </a:r>
            <a:r>
              <a:rPr lang="el-GR" altLang="zh-CN" dirty="0"/>
              <a:t>∧</a:t>
            </a:r>
            <a:r>
              <a:rPr lang="en-US" altLang="zh-CN"/>
              <a:t>k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>
                <a:sym typeface="Symbol" pitchFamily="18" charset="2"/>
              </a:rPr>
              <a:t>Z</a:t>
            </a:r>
            <a:r>
              <a:rPr lang="en-US" altLang="zh-CN"/>
              <a:t>}</a:t>
            </a:r>
            <a:r>
              <a:rPr lang="zh-CN" altLang="en-US" dirty="0"/>
              <a:t>，</a:t>
            </a:r>
            <a:r>
              <a:rPr lang="en-US" altLang="zh-CN" dirty="0"/>
              <a:t>|A|=100</a:t>
            </a:r>
          </a:p>
          <a:p>
            <a:pPr marL="1292225" lvl="1">
              <a:spcBef>
                <a:spcPts val="600"/>
              </a:spcBef>
              <a:buNone/>
            </a:pPr>
            <a:r>
              <a:rPr lang="en-US" altLang="zh-CN" dirty="0"/>
              <a:t>B={x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 err="1"/>
              <a:t>E|x</a:t>
            </a:r>
            <a:r>
              <a:rPr lang="en-US" altLang="zh-CN" dirty="0"/>
              <a:t>=k</a:t>
            </a:r>
            <a:r>
              <a:rPr lang="en-US" altLang="zh-CN" baseline="30000" dirty="0"/>
              <a:t>3</a:t>
            </a:r>
            <a:r>
              <a:rPr lang="el-GR" altLang="zh-CN" dirty="0"/>
              <a:t>∧</a:t>
            </a:r>
            <a:r>
              <a:rPr lang="en-US" altLang="zh-CN"/>
              <a:t>k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Z</a:t>
            </a:r>
            <a:r>
              <a:rPr lang="en-US" altLang="zh-CN"/>
              <a:t>}</a:t>
            </a:r>
            <a:r>
              <a:rPr lang="zh-CN" altLang="en-US" dirty="0"/>
              <a:t>，</a:t>
            </a:r>
            <a:r>
              <a:rPr lang="en-US" altLang="zh-CN" dirty="0"/>
              <a:t>|B|=21</a:t>
            </a:r>
          </a:p>
          <a:p>
            <a:pPr marL="1292225" lvl="1">
              <a:spcBef>
                <a:spcPts val="600"/>
              </a:spcBef>
              <a:buNone/>
            </a:pPr>
            <a:r>
              <a:rPr lang="en-US" altLang="zh-CN" dirty="0"/>
              <a:t>A</a:t>
            </a:r>
            <a:r>
              <a:rPr lang="el-GR" altLang="zh-CN" dirty="0"/>
              <a:t>∩</a:t>
            </a:r>
            <a:r>
              <a:rPr lang="en-US" altLang="zh-CN" dirty="0"/>
              <a:t>B={x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 err="1"/>
              <a:t>E|x</a:t>
            </a:r>
            <a:r>
              <a:rPr lang="en-US" altLang="zh-CN" dirty="0"/>
              <a:t>=k</a:t>
            </a:r>
            <a:r>
              <a:rPr lang="en-US" altLang="zh-CN" baseline="30000" dirty="0"/>
              <a:t>6</a:t>
            </a:r>
            <a:r>
              <a:rPr lang="el-GR" altLang="zh-CN" dirty="0"/>
              <a:t>∧</a:t>
            </a:r>
            <a:r>
              <a:rPr lang="en-US" altLang="zh-CN"/>
              <a:t>k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>
                <a:sym typeface="Symbol" pitchFamily="18" charset="2"/>
              </a:rPr>
              <a:t>Z</a:t>
            </a:r>
            <a:r>
              <a:rPr lang="en-US" altLang="zh-CN"/>
              <a:t>}</a:t>
            </a:r>
            <a:r>
              <a:rPr lang="zh-CN" altLang="en-US" dirty="0"/>
              <a:t>，</a:t>
            </a:r>
            <a:r>
              <a:rPr lang="en-US" altLang="zh-CN" dirty="0"/>
              <a:t>|A</a:t>
            </a:r>
            <a:r>
              <a:rPr lang="el-GR" altLang="zh-CN" dirty="0"/>
              <a:t>∩</a:t>
            </a:r>
            <a:r>
              <a:rPr lang="en-US" altLang="zh-CN" dirty="0"/>
              <a:t>B|=4</a:t>
            </a:r>
          </a:p>
          <a:p>
            <a:pPr marL="722313">
              <a:spcBef>
                <a:spcPts val="600"/>
              </a:spcBef>
              <a:buNone/>
            </a:pPr>
            <a:r>
              <a:rPr lang="zh-CN" altLang="en-US" dirty="0"/>
              <a:t>则：</a:t>
            </a:r>
            <a:r>
              <a:rPr lang="en-US" altLang="zh-CN" dirty="0"/>
              <a:t>|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~</a:t>
            </a:r>
            <a:r>
              <a:rPr lang="en-US" altLang="zh-CN" dirty="0"/>
              <a:t>(A</a:t>
            </a:r>
            <a:r>
              <a:rPr lang="el-GR" altLang="zh-CN" dirty="0"/>
              <a:t>∪</a:t>
            </a:r>
            <a:r>
              <a:rPr lang="en-US" altLang="zh-CN" dirty="0"/>
              <a:t>B)|=|E|-|A</a:t>
            </a:r>
            <a:r>
              <a:rPr lang="el-GR" altLang="zh-CN" dirty="0"/>
              <a:t>∪</a:t>
            </a:r>
            <a:r>
              <a:rPr lang="en-US" altLang="zh-CN" dirty="0"/>
              <a:t>B|=|E|-(|A|+|B|-|A</a:t>
            </a:r>
            <a:r>
              <a:rPr lang="el-GR" altLang="zh-CN" dirty="0"/>
              <a:t>∩</a:t>
            </a:r>
            <a:r>
              <a:rPr lang="en-US" altLang="zh-CN" dirty="0"/>
              <a:t>B|)</a:t>
            </a:r>
          </a:p>
          <a:p>
            <a:pPr marL="2378075" indent="0">
              <a:buNone/>
              <a:tabLst>
                <a:tab pos="1431925" algn="l"/>
              </a:tabLst>
            </a:pPr>
            <a:r>
              <a:rPr lang="en-US" altLang="zh-CN" dirty="0"/>
              <a:t>=10000-100-21+4=9883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grpSp>
        <p:nvGrpSpPr>
          <p:cNvPr id="5" name="组合 5"/>
          <p:cNvGrpSpPr>
            <a:grpSpLocks noChangeAspect="1"/>
          </p:cNvGrpSpPr>
          <p:nvPr/>
        </p:nvGrpSpPr>
        <p:grpSpPr>
          <a:xfrm>
            <a:off x="6263741" y="3573016"/>
            <a:ext cx="2412715" cy="1152128"/>
            <a:chOff x="5508104" y="3429000"/>
            <a:chExt cx="4611687" cy="2305050"/>
          </a:xfrm>
        </p:grpSpPr>
        <p:sp>
          <p:nvSpPr>
            <p:cNvPr id="7" name="Text Box 1044"/>
            <p:cNvSpPr txBox="1">
              <a:spLocks noChangeArrowheads="1"/>
            </p:cNvSpPr>
            <p:nvPr/>
          </p:nvSpPr>
          <p:spPr bwMode="auto">
            <a:xfrm>
              <a:off x="5980113" y="4152185"/>
              <a:ext cx="455450" cy="562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U</a:t>
              </a:r>
            </a:p>
          </p:txBody>
        </p:sp>
        <p:pic>
          <p:nvPicPr>
            <p:cNvPr id="8" name="Picture 1040" descr="Uni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08104" y="3429000"/>
              <a:ext cx="4611687" cy="230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1042"/>
            <p:cNvSpPr txBox="1">
              <a:spLocks noChangeArrowheads="1"/>
            </p:cNvSpPr>
            <p:nvPr/>
          </p:nvSpPr>
          <p:spPr bwMode="auto">
            <a:xfrm>
              <a:off x="6721666" y="4315763"/>
              <a:ext cx="455450" cy="562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10" name="Text Box 1044"/>
            <p:cNvSpPr txBox="1">
              <a:spLocks noChangeArrowheads="1"/>
            </p:cNvSpPr>
            <p:nvPr/>
          </p:nvSpPr>
          <p:spPr bwMode="auto">
            <a:xfrm>
              <a:off x="9431607" y="3730704"/>
              <a:ext cx="455451" cy="562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0000CC"/>
                  </a:solidFill>
                  <a:latin typeface="楷体" pitchFamily="49" charset="-122"/>
                  <a:ea typeface="楷体" pitchFamily="49" charset="-122"/>
                </a:rPr>
                <a:t>U</a:t>
              </a:r>
            </a:p>
          </p:txBody>
        </p:sp>
        <p:sp>
          <p:nvSpPr>
            <p:cNvPr id="11" name="Text Box 1043"/>
            <p:cNvSpPr txBox="1">
              <a:spLocks noChangeArrowheads="1"/>
            </p:cNvSpPr>
            <p:nvPr/>
          </p:nvSpPr>
          <p:spPr bwMode="auto">
            <a:xfrm>
              <a:off x="8460431" y="4316194"/>
              <a:ext cx="455450" cy="562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华文行楷" pitchFamily="2" charset="-122"/>
                <a:ea typeface="华文行楷" pitchFamily="2" charset="-122"/>
              </a:rPr>
              <a:t>2.1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、集合论的基本概念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华文行楷" pitchFamily="2" charset="-122"/>
                <a:ea typeface="华文行楷" pitchFamily="2" charset="-122"/>
              </a:rPr>
              <a:t>2.3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、归纳法和自然数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</a:t>
            </a:r>
            <a:r>
              <a:rPr lang="zh-CN" altLang="en-US" dirty="0"/>
              <a:t>、集合的归纳定义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96544"/>
          </a:xfrm>
        </p:spPr>
        <p:txBody>
          <a:bodyPr/>
          <a:lstStyle/>
          <a:p>
            <a:r>
              <a:rPr lang="zh-CN" altLang="en-US" dirty="0"/>
              <a:t>集合的归纳定义由三部分组成：</a:t>
            </a:r>
            <a:endParaRPr lang="en-US" altLang="zh-CN" dirty="0"/>
          </a:p>
          <a:p>
            <a:pPr marL="808038" lvl="1" indent="-350838">
              <a:buSzPct val="100000"/>
              <a:buFont typeface="+mj-lt"/>
              <a:buAutoNum type="arabicPeriod"/>
            </a:pPr>
            <a:r>
              <a:rPr lang="zh-CN" altLang="en-US" dirty="0"/>
              <a:t>基础条款</a:t>
            </a:r>
            <a:endParaRPr lang="en-US" altLang="zh-CN" dirty="0"/>
          </a:p>
          <a:p>
            <a:pPr marL="808038" lvl="1" indent="-350838">
              <a:buSzPct val="100000"/>
              <a:buFont typeface="+mj-lt"/>
              <a:buAutoNum type="arabicPeriod"/>
            </a:pPr>
            <a:r>
              <a:rPr lang="zh-CN" altLang="en-US" dirty="0"/>
              <a:t>归纳条款</a:t>
            </a:r>
            <a:endParaRPr lang="en-US" altLang="zh-CN" dirty="0"/>
          </a:p>
          <a:p>
            <a:pPr marL="808038" lvl="1" indent="-350838">
              <a:spcAft>
                <a:spcPts val="18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极小性条款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在整数</a:t>
            </a:r>
            <a:r>
              <a:rPr lang="en-US" altLang="zh-CN" dirty="0"/>
              <a:t>I</a:t>
            </a:r>
            <a:r>
              <a:rPr lang="zh-CN" altLang="en-US" dirty="0"/>
              <a:t>中定义能被</a:t>
            </a:r>
            <a:r>
              <a:rPr lang="en-US" altLang="zh-CN" dirty="0"/>
              <a:t>3</a:t>
            </a:r>
            <a:r>
              <a:rPr lang="zh-CN" altLang="en-US" dirty="0"/>
              <a:t>整除的正整数集合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谓词描述性定义为：</a:t>
            </a:r>
            <a:r>
              <a:rPr lang="en-US" altLang="zh-CN" dirty="0"/>
              <a:t>S={</a:t>
            </a:r>
            <a:r>
              <a:rPr lang="en-US" altLang="zh-CN" dirty="0" err="1"/>
              <a:t>x|x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＞</a:t>
            </a:r>
            <a:r>
              <a:rPr lang="en-US" altLang="zh-CN" dirty="0"/>
              <a:t>0</a:t>
            </a:r>
            <a:r>
              <a:rPr lang="el-GR" altLang="zh-CN" dirty="0"/>
              <a:t>∧</a:t>
            </a:r>
            <a:r>
              <a:rPr lang="en-US" altLang="zh-CN" dirty="0">
                <a:sym typeface="Symbol" pitchFamily="18" charset="2"/>
              </a:rPr>
              <a:t>y(x=3y)</a:t>
            </a:r>
            <a:r>
              <a:rPr lang="en-US" altLang="zh-CN" dirty="0"/>
              <a:t>}</a:t>
            </a:r>
          </a:p>
          <a:p>
            <a:pPr lvl="1"/>
            <a:r>
              <a:rPr lang="zh-CN" altLang="en-US" dirty="0"/>
              <a:t>归纳定义为：</a:t>
            </a:r>
            <a:endParaRPr lang="en-US" altLang="zh-CN" dirty="0"/>
          </a:p>
          <a:p>
            <a:pPr marL="1158875" lvl="1" indent="-365125">
              <a:buSzPct val="100000"/>
              <a:buFont typeface="+mj-lt"/>
              <a:buAutoNum type="arabicPeriod"/>
            </a:pPr>
            <a:r>
              <a:rPr lang="en-US" altLang="zh-CN" dirty="0">
                <a:solidFill>
                  <a:srgbClr val="CC0099"/>
                </a:solidFill>
              </a:rPr>
              <a:t>(</a:t>
            </a:r>
            <a:r>
              <a:rPr lang="zh-CN" altLang="en-US" dirty="0">
                <a:solidFill>
                  <a:srgbClr val="CC0099"/>
                </a:solidFill>
              </a:rPr>
              <a:t>基础</a:t>
            </a:r>
            <a:r>
              <a:rPr lang="en-US" altLang="zh-CN" dirty="0">
                <a:solidFill>
                  <a:srgbClr val="CC0099"/>
                </a:solidFill>
              </a:rPr>
              <a:t>)</a:t>
            </a:r>
            <a:r>
              <a:rPr lang="en-US" altLang="zh-CN" dirty="0"/>
              <a:t>3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S</a:t>
            </a:r>
          </a:p>
          <a:p>
            <a:pPr marL="1158875" lvl="1" indent="-365125">
              <a:buSzPct val="100000"/>
              <a:buFont typeface="+mj-lt"/>
              <a:buAutoNum type="arabicPeriod"/>
            </a:pPr>
            <a:r>
              <a:rPr lang="en-US" altLang="zh-CN" dirty="0">
                <a:solidFill>
                  <a:srgbClr val="CC0099"/>
                </a:solidFill>
              </a:rPr>
              <a:t>(</a:t>
            </a:r>
            <a:r>
              <a:rPr lang="zh-CN" altLang="en-US" dirty="0">
                <a:solidFill>
                  <a:srgbClr val="CC0099"/>
                </a:solidFill>
              </a:rPr>
              <a:t>归纳</a:t>
            </a:r>
            <a:r>
              <a:rPr lang="en-US" altLang="zh-CN" dirty="0">
                <a:solidFill>
                  <a:srgbClr val="CC0099"/>
                </a:solidFill>
              </a:rPr>
              <a:t>)</a:t>
            </a: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S</a:t>
            </a:r>
            <a:r>
              <a:rPr lang="zh-CN" altLang="en-US" dirty="0"/>
              <a:t>，那么</a:t>
            </a:r>
            <a:r>
              <a:rPr lang="en-US" altLang="zh-CN" dirty="0" err="1"/>
              <a:t>x+y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S</a:t>
            </a:r>
          </a:p>
          <a:p>
            <a:pPr marL="1158875" lvl="1" indent="-365125">
              <a:buSzPct val="100000"/>
              <a:buFont typeface="+mj-lt"/>
              <a:buAutoNum type="arabicPeriod"/>
            </a:pPr>
            <a:r>
              <a:rPr lang="en-US" altLang="zh-CN" dirty="0">
                <a:solidFill>
                  <a:srgbClr val="CC0099"/>
                </a:solidFill>
              </a:rPr>
              <a:t>(</a:t>
            </a:r>
            <a:r>
              <a:rPr lang="zh-CN" altLang="en-US" dirty="0">
                <a:solidFill>
                  <a:srgbClr val="CC0099"/>
                </a:solidFill>
              </a:rPr>
              <a:t>极小</a:t>
            </a:r>
            <a:r>
              <a:rPr lang="en-US" altLang="zh-CN" dirty="0">
                <a:solidFill>
                  <a:srgbClr val="CC0099"/>
                </a:solidFill>
              </a:rPr>
              <a:t>)</a:t>
            </a:r>
            <a:r>
              <a:rPr lang="zh-CN" altLang="en-US" dirty="0">
                <a:solidFill>
                  <a:srgbClr val="0033CC"/>
                </a:solidFill>
              </a:rPr>
              <a:t>仅</a:t>
            </a:r>
            <a:r>
              <a:rPr lang="zh-CN" altLang="en-US" dirty="0"/>
              <a:t>有限次使用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条款得出的整数属于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非空字符串集合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8457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2.3-1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Σ</a:t>
            </a:r>
            <a:r>
              <a:rPr lang="zh-CN" altLang="en-US" dirty="0"/>
              <a:t>是一个字母表，</a:t>
            </a:r>
            <a:r>
              <a:rPr lang="en-US" altLang="zh-CN" dirty="0"/>
              <a:t>Σ</a:t>
            </a:r>
            <a:r>
              <a:rPr lang="zh-CN" altLang="en-US" dirty="0"/>
              <a:t>上的非空串的集合</a:t>
            </a:r>
            <a:r>
              <a:rPr lang="en-US" altLang="zh-CN" dirty="0"/>
              <a:t>Σ</a:t>
            </a:r>
            <a:r>
              <a:rPr lang="en-US" altLang="zh-CN" baseline="30000" dirty="0"/>
              <a:t>+</a:t>
            </a:r>
            <a:r>
              <a:rPr lang="zh-CN" altLang="en-US" dirty="0"/>
              <a:t>定义如下：</a:t>
            </a:r>
            <a:endParaRPr lang="en-US" altLang="zh-CN" dirty="0"/>
          </a:p>
          <a:p>
            <a:pPr marL="852488" indent="-457200">
              <a:spcBef>
                <a:spcPts val="300"/>
              </a:spcBef>
              <a:buSzPct val="100000"/>
              <a:buFont typeface="+mj-ea"/>
              <a:buAutoNum type="circleNumDbPlain"/>
            </a:pPr>
            <a:r>
              <a:rPr lang="en-US" altLang="zh-CN" sz="2200" dirty="0">
                <a:solidFill>
                  <a:srgbClr val="CC0099"/>
                </a:solidFill>
              </a:rPr>
              <a:t>(</a:t>
            </a:r>
            <a:r>
              <a:rPr lang="zh-CN" altLang="en-US" sz="2200" dirty="0">
                <a:solidFill>
                  <a:srgbClr val="CC0099"/>
                </a:solidFill>
              </a:rPr>
              <a:t>基础</a:t>
            </a:r>
            <a:r>
              <a:rPr lang="en-US" altLang="zh-CN" sz="2200" dirty="0">
                <a:solidFill>
                  <a:srgbClr val="CC0099"/>
                </a:solidFill>
              </a:rPr>
              <a:t>)</a:t>
            </a:r>
            <a:r>
              <a:rPr lang="zh-CN" altLang="en-US" sz="2200" dirty="0"/>
              <a:t>如果</a:t>
            </a:r>
            <a:r>
              <a:rPr lang="en-US" altLang="zh-CN" sz="2200" dirty="0"/>
              <a:t>a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/>
              <a:t>Σ</a:t>
            </a:r>
            <a:r>
              <a:rPr lang="zh-CN" altLang="en-US" sz="2200" dirty="0"/>
              <a:t>，那么</a:t>
            </a:r>
            <a:r>
              <a:rPr lang="en-US" altLang="zh-CN" sz="2200" dirty="0"/>
              <a:t>a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/>
              <a:t>Σ</a:t>
            </a:r>
            <a:r>
              <a:rPr lang="en-US" altLang="zh-CN" sz="2200" baseline="30000" dirty="0"/>
              <a:t>+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852488" indent="-457200">
              <a:spcBef>
                <a:spcPts val="300"/>
              </a:spcBef>
              <a:buSzPct val="100000"/>
              <a:buFont typeface="+mj-ea"/>
              <a:buAutoNum type="circleNumDbPlain"/>
            </a:pPr>
            <a:r>
              <a:rPr lang="en-US" altLang="zh-CN" sz="2200" dirty="0">
                <a:solidFill>
                  <a:srgbClr val="CC0099"/>
                </a:solidFill>
              </a:rPr>
              <a:t>(</a:t>
            </a:r>
            <a:r>
              <a:rPr lang="zh-CN" altLang="en-US" sz="2200" dirty="0">
                <a:solidFill>
                  <a:srgbClr val="CC0099"/>
                </a:solidFill>
              </a:rPr>
              <a:t>归纳</a:t>
            </a:r>
            <a:r>
              <a:rPr lang="en-US" altLang="zh-CN" sz="2200" dirty="0">
                <a:solidFill>
                  <a:srgbClr val="CC0099"/>
                </a:solidFill>
              </a:rPr>
              <a:t>)</a:t>
            </a:r>
            <a:r>
              <a:rPr lang="zh-CN" altLang="en-US" sz="2200" dirty="0"/>
              <a:t>如果</a:t>
            </a:r>
            <a:r>
              <a:rPr lang="en-US" altLang="zh-CN" sz="2200" dirty="0"/>
              <a:t>x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/>
              <a:t>Σ</a:t>
            </a:r>
            <a:r>
              <a:rPr lang="en-US" altLang="zh-CN" sz="2200" baseline="30000" dirty="0"/>
              <a:t>+</a:t>
            </a:r>
            <a:r>
              <a:rPr lang="zh-CN" altLang="en-US" sz="2200" dirty="0"/>
              <a:t>且</a:t>
            </a:r>
            <a:r>
              <a:rPr lang="en-US" altLang="zh-CN" sz="2200" dirty="0"/>
              <a:t>a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/>
              <a:t>Σ</a:t>
            </a:r>
            <a:r>
              <a:rPr lang="zh-CN" altLang="en-US" sz="2200" dirty="0"/>
              <a:t>，那么</a:t>
            </a:r>
            <a:r>
              <a:rPr lang="en-US" altLang="zh-CN" sz="2200" dirty="0"/>
              <a:t>ax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/>
              <a:t>Σ</a:t>
            </a:r>
            <a:r>
              <a:rPr lang="en-US" altLang="zh-CN" sz="2200" baseline="30000" dirty="0"/>
              <a:t>+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852488" indent="-457200">
              <a:lnSpc>
                <a:spcPct val="120000"/>
              </a:lnSpc>
              <a:spcBef>
                <a:spcPts val="300"/>
              </a:spcBef>
              <a:buSzPct val="100000"/>
              <a:buFont typeface="+mj-ea"/>
              <a:buAutoNum type="circleNumDbPlain"/>
            </a:pPr>
            <a:r>
              <a:rPr lang="en-US" altLang="zh-CN" sz="2200" dirty="0">
                <a:solidFill>
                  <a:srgbClr val="CC0099"/>
                </a:solidFill>
              </a:rPr>
              <a:t>(</a:t>
            </a:r>
            <a:r>
              <a:rPr lang="zh-CN" altLang="en-US" sz="2200" dirty="0">
                <a:solidFill>
                  <a:srgbClr val="CC0099"/>
                </a:solidFill>
              </a:rPr>
              <a:t>极小</a:t>
            </a:r>
            <a:r>
              <a:rPr lang="en-US" altLang="zh-CN" sz="2200" dirty="0">
                <a:solidFill>
                  <a:srgbClr val="CC0099"/>
                </a:solidFill>
              </a:rPr>
              <a:t>)</a:t>
            </a:r>
            <a:r>
              <a:rPr lang="zh-CN" altLang="en-US" sz="2200" dirty="0"/>
              <a:t>集合</a:t>
            </a:r>
            <a:r>
              <a:rPr lang="en-US" altLang="zh-CN" sz="2200" dirty="0"/>
              <a:t>Σ</a:t>
            </a:r>
            <a:r>
              <a:rPr lang="en-US" altLang="zh-CN" sz="2200" baseline="30000" dirty="0"/>
              <a:t>+</a:t>
            </a:r>
            <a:r>
              <a:rPr lang="zh-CN" altLang="en-US" sz="2200" dirty="0"/>
              <a:t>仅包含这些元素：它能有限次应用条款①和②构成。</a:t>
            </a:r>
            <a:endParaRPr lang="en-US" altLang="zh-CN" sz="2200" dirty="0"/>
          </a:p>
          <a:p>
            <a:pPr marL="457200" indent="-457200">
              <a:spcBef>
                <a:spcPts val="300"/>
              </a:spcBef>
            </a:pPr>
            <a:r>
              <a:rPr lang="zh-CN" altLang="en-US" dirty="0"/>
              <a:t>以自然数集合为基础集合的归纳定义常不需要极小性条款，因为</a:t>
            </a:r>
            <a:r>
              <a:rPr lang="zh-CN" altLang="en-US" u="sng" dirty="0"/>
              <a:t>自然数集合本身是归纳定义</a:t>
            </a:r>
            <a:r>
              <a:rPr lang="zh-CN" altLang="en-US" dirty="0"/>
              <a:t>的；</a:t>
            </a:r>
            <a:endParaRPr lang="en-US" altLang="zh-CN" dirty="0"/>
          </a:p>
          <a:p>
            <a:pPr marL="457200" indent="-457200">
              <a:spcBef>
                <a:spcPts val="3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R</a:t>
            </a:r>
            <a:r>
              <a:rPr lang="en-US" altLang="zh-CN" baseline="-25000" dirty="0"/>
              <a:t>+</a:t>
            </a:r>
            <a:r>
              <a:rPr lang="zh-CN" altLang="en-US" dirty="0"/>
              <a:t>且</a:t>
            </a:r>
            <a:r>
              <a:rPr lang="en-US" altLang="zh-CN" dirty="0"/>
              <a:t>n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30000" dirty="0"/>
              <a:t>n</a:t>
            </a:r>
            <a:r>
              <a:rPr lang="zh-CN" altLang="en-US" dirty="0"/>
              <a:t>的归纳定义如下：</a:t>
            </a:r>
            <a:endParaRPr lang="en-US" altLang="zh-CN" dirty="0"/>
          </a:p>
          <a:p>
            <a:pPr marL="715963" lvl="1" indent="-315913">
              <a:spcBef>
                <a:spcPts val="300"/>
              </a:spcBef>
            </a:pPr>
            <a:r>
              <a:rPr lang="en-US" altLang="zh-CN" dirty="0"/>
              <a:t>(</a:t>
            </a:r>
            <a:r>
              <a:rPr lang="zh-CN" altLang="en-US" dirty="0"/>
              <a:t>基础</a:t>
            </a:r>
            <a:r>
              <a:rPr lang="en-US" altLang="zh-CN" dirty="0"/>
              <a:t>)a</a:t>
            </a:r>
            <a:r>
              <a:rPr lang="en-US" altLang="zh-CN" baseline="30000" dirty="0"/>
              <a:t>0</a:t>
            </a:r>
            <a:r>
              <a:rPr lang="en-US" altLang="zh-CN" dirty="0"/>
              <a:t>=1</a:t>
            </a:r>
          </a:p>
          <a:p>
            <a:pPr marL="715963" lvl="1" indent="-315913">
              <a:spcBef>
                <a:spcPts val="300"/>
              </a:spcBef>
            </a:pPr>
            <a:r>
              <a:rPr lang="en-US" altLang="zh-CN" dirty="0"/>
              <a:t>(</a:t>
            </a:r>
            <a:r>
              <a:rPr lang="zh-CN" altLang="en-US" dirty="0"/>
              <a:t>归纳</a:t>
            </a:r>
            <a:r>
              <a:rPr lang="en-US" altLang="zh-CN" dirty="0"/>
              <a:t>)a</a:t>
            </a:r>
            <a:r>
              <a:rPr lang="en-US" altLang="zh-CN" baseline="30000" dirty="0"/>
              <a:t>n+1</a:t>
            </a:r>
            <a:r>
              <a:rPr lang="en-US" altLang="zh-CN" dirty="0"/>
              <a:t>=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n</a:t>
            </a:r>
            <a:r>
              <a:rPr lang="en-US" altLang="zh-CN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·</a:t>
            </a:r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</a:t>
            </a:r>
            <a:r>
              <a:rPr lang="zh-CN" altLang="en-US" dirty="0"/>
              <a:t>、自然数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2.3-3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是任意集合，</a:t>
            </a:r>
            <a:r>
              <a:rPr lang="en-US" altLang="zh-CN" dirty="0"/>
              <a:t>A</a:t>
            </a:r>
            <a:r>
              <a:rPr lang="zh-CN" altLang="en-US" dirty="0"/>
              <a:t>的后继集合记为</a:t>
            </a:r>
            <a:r>
              <a:rPr lang="en-US" altLang="zh-CN" dirty="0"/>
              <a:t>A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，定义为</a:t>
            </a:r>
            <a:endParaRPr lang="en-US" altLang="zh-CN" dirty="0"/>
          </a:p>
          <a:p>
            <a:pPr marL="2155825">
              <a:buNone/>
            </a:pPr>
            <a:r>
              <a:rPr lang="en-US" altLang="zh-CN" dirty="0"/>
              <a:t>A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=A</a:t>
            </a:r>
            <a:r>
              <a:rPr lang="el-GR" altLang="zh-CN" dirty="0"/>
              <a:t>∪</a:t>
            </a:r>
            <a:r>
              <a:rPr lang="en-US" altLang="zh-CN" dirty="0"/>
              <a:t>{A}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2.3-4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自然数</a:t>
            </a:r>
            <a:r>
              <a:rPr lang="en-US" altLang="zh-CN" dirty="0"/>
              <a:t>N</a:t>
            </a:r>
            <a:r>
              <a:rPr lang="zh-CN" altLang="en-US" dirty="0"/>
              <a:t>是如下集合：</a:t>
            </a:r>
            <a:endParaRPr lang="en-US" altLang="zh-CN" dirty="0"/>
          </a:p>
          <a:p>
            <a:pPr marL="715963" indent="-33655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基础</a:t>
            </a:r>
            <a:r>
              <a:rPr lang="en-US" altLang="zh-CN" dirty="0"/>
              <a:t>)</a:t>
            </a:r>
            <a:r>
              <a:rPr lang="el-GR" altLang="zh-CN" dirty="0"/>
              <a:t>Φ∈</a:t>
            </a:r>
            <a:r>
              <a:rPr lang="en-US" altLang="zh-CN" dirty="0"/>
              <a:t>N</a:t>
            </a:r>
          </a:p>
          <a:p>
            <a:pPr marL="715963" indent="-33655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归纳</a:t>
            </a:r>
            <a:r>
              <a:rPr lang="en-US" altLang="zh-CN" dirty="0"/>
              <a:t>)</a:t>
            </a:r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el-GR" altLang="zh-CN" dirty="0"/>
              <a:t>∈</a:t>
            </a:r>
            <a:r>
              <a:rPr lang="en-US" altLang="zh-CN" dirty="0"/>
              <a:t>N</a:t>
            </a:r>
            <a:r>
              <a:rPr lang="zh-CN" altLang="en-US" dirty="0"/>
              <a:t>，那么，</a:t>
            </a:r>
            <a:r>
              <a:rPr lang="en-US" altLang="zh-CN" dirty="0"/>
              <a:t>n</a:t>
            </a:r>
            <a:r>
              <a:rPr lang="el-GR" altLang="zh-CN" dirty="0"/>
              <a:t>∪</a:t>
            </a:r>
            <a:r>
              <a:rPr lang="en-US" altLang="zh-CN" dirty="0"/>
              <a:t>{n}</a:t>
            </a:r>
            <a:r>
              <a:rPr lang="el-GR" altLang="zh-CN" dirty="0"/>
              <a:t>∈</a:t>
            </a:r>
            <a:r>
              <a:rPr lang="en-US" altLang="zh-CN" dirty="0"/>
              <a:t>N</a:t>
            </a:r>
          </a:p>
          <a:p>
            <a:pPr marL="715963" indent="-33655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极小</a:t>
            </a:r>
            <a:r>
              <a:rPr lang="en-US" altLang="zh-CN" dirty="0"/>
              <a:t>)</a:t>
            </a:r>
            <a:r>
              <a:rPr lang="zh-CN" altLang="en-US" dirty="0"/>
              <a:t>如果</a:t>
            </a:r>
            <a:r>
              <a:rPr lang="en-US" altLang="zh-CN" dirty="0"/>
              <a:t>S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N</a:t>
            </a:r>
            <a:r>
              <a:rPr lang="zh-CN" altLang="en-US" dirty="0"/>
              <a:t>且满足条款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，那么，</a:t>
            </a:r>
            <a:r>
              <a:rPr lang="en-US" altLang="zh-CN" dirty="0"/>
              <a:t>S=N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自然数集合为：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{</a:t>
            </a:r>
            <a:r>
              <a:rPr lang="el-GR" altLang="zh-CN" dirty="0"/>
              <a:t>Φ</a:t>
            </a:r>
            <a:r>
              <a:rPr lang="en-US" altLang="zh-CN" dirty="0"/>
              <a:t>,</a:t>
            </a:r>
            <a:r>
              <a:rPr lang="el-GR" altLang="zh-CN" dirty="0"/>
              <a:t>Φ∪</a:t>
            </a:r>
            <a:r>
              <a:rPr lang="en-US" altLang="zh-CN" dirty="0"/>
              <a:t>{</a:t>
            </a:r>
            <a:r>
              <a:rPr lang="el-GR" altLang="zh-CN" dirty="0"/>
              <a:t>Φ</a:t>
            </a:r>
            <a:r>
              <a:rPr lang="en-US" altLang="zh-CN" dirty="0"/>
              <a:t>},</a:t>
            </a:r>
            <a:r>
              <a:rPr lang="el-GR" altLang="zh-CN" dirty="0">
                <a:solidFill>
                  <a:schemeClr val="bg1"/>
                </a:solidFill>
              </a:rPr>
              <a:t>Φ∪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r>
              <a:rPr lang="el-GR" altLang="zh-CN" dirty="0">
                <a:solidFill>
                  <a:schemeClr val="bg1"/>
                </a:solidFill>
              </a:rPr>
              <a:t>Φ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  <a:r>
              <a:rPr lang="el-GR" altLang="zh-CN" dirty="0"/>
              <a:t>∪</a:t>
            </a:r>
            <a:r>
              <a:rPr lang="en-US" altLang="zh-CN" dirty="0"/>
              <a:t>{</a:t>
            </a:r>
            <a:r>
              <a:rPr lang="el-GR" altLang="zh-CN" dirty="0">
                <a:solidFill>
                  <a:schemeClr val="bg1"/>
                </a:solidFill>
              </a:rPr>
              <a:t>Φ∪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r>
              <a:rPr lang="el-GR" altLang="zh-CN" dirty="0">
                <a:solidFill>
                  <a:schemeClr val="bg1"/>
                </a:solidFill>
              </a:rPr>
              <a:t>Φ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  <a:r>
              <a:rPr lang="en-US" altLang="zh-CN" dirty="0"/>
              <a:t>},...}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{0,1,2,...}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皮亚诺系统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2520280"/>
          </a:xfrm>
        </p:spPr>
        <p:txBody>
          <a:bodyPr/>
          <a:lstStyle/>
          <a:p>
            <a:r>
              <a:rPr lang="zh-CN" altLang="en-US" sz="2000" dirty="0"/>
              <a:t>三元组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M,F,e</a:t>
            </a:r>
            <a:r>
              <a:rPr lang="en-US" altLang="zh-CN" sz="2000" dirty="0"/>
              <a:t>&gt;</a:t>
            </a:r>
            <a:r>
              <a:rPr lang="zh-CN" altLang="en-US" sz="2000" dirty="0"/>
              <a:t>，</a:t>
            </a:r>
            <a:r>
              <a:rPr lang="en-US" altLang="zh-CN" sz="2000" dirty="0"/>
              <a:t>F</a:t>
            </a:r>
            <a:r>
              <a:rPr lang="zh-CN" altLang="en-US" sz="2000" dirty="0"/>
              <a:t>：</a:t>
            </a:r>
            <a:r>
              <a:rPr lang="en-US" altLang="zh-CN" sz="2000" dirty="0"/>
              <a:t>M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en-US" altLang="zh-CN" sz="2000"/>
              <a:t>M</a:t>
            </a:r>
            <a:r>
              <a:rPr lang="zh-CN" altLang="en-US" sz="2000"/>
              <a:t>的一元运算</a:t>
            </a:r>
            <a:endParaRPr lang="en-US" altLang="zh-CN" sz="2000" dirty="0"/>
          </a:p>
          <a:p>
            <a:pPr marL="725488" lvl="1" indent="-325438">
              <a:buSzPct val="100000"/>
              <a:buFont typeface="+mj-lt"/>
              <a:buAutoNum type="arabicPeriod"/>
            </a:pPr>
            <a:r>
              <a:rPr lang="en-US" altLang="zh-CN" sz="2000" dirty="0">
                <a:sym typeface="Symbol" pitchFamily="18" charset="2"/>
              </a:rPr>
              <a:t>e</a:t>
            </a:r>
            <a:r>
              <a:rPr lang="zh-CN" altLang="en-US" sz="2000" dirty="0">
                <a:sym typeface="Symbol" pitchFamily="18" charset="2"/>
              </a:rPr>
              <a:t>∈</a:t>
            </a:r>
            <a:r>
              <a:rPr lang="en-US" altLang="zh-CN" sz="2000" dirty="0">
                <a:sym typeface="Symbol" pitchFamily="18" charset="2"/>
              </a:rPr>
              <a:t>M</a:t>
            </a:r>
          </a:p>
          <a:p>
            <a:pPr marL="725488" lvl="1" indent="-325438">
              <a:buSzPct val="100000"/>
              <a:buFont typeface="+mj-lt"/>
              <a:buAutoNum type="arabicPeriod"/>
            </a:pPr>
            <a:r>
              <a:rPr lang="en-US" altLang="zh-CN" sz="2000" dirty="0">
                <a:sym typeface="Symbol" pitchFamily="18" charset="2"/>
              </a:rPr>
              <a:t>M</a:t>
            </a:r>
            <a:r>
              <a:rPr lang="zh-CN" altLang="en-US" sz="2000" dirty="0">
                <a:sym typeface="Symbol" pitchFamily="18" charset="2"/>
              </a:rPr>
              <a:t>在</a:t>
            </a:r>
            <a:r>
              <a:rPr lang="en-US" altLang="zh-CN" sz="2000" dirty="0">
                <a:sym typeface="Symbol" pitchFamily="18" charset="2"/>
              </a:rPr>
              <a:t>F</a:t>
            </a:r>
            <a:r>
              <a:rPr lang="zh-CN" altLang="en-US" sz="2000" dirty="0">
                <a:sym typeface="Symbol" pitchFamily="18" charset="2"/>
              </a:rPr>
              <a:t>下封闭</a:t>
            </a:r>
            <a:endParaRPr lang="en-US" altLang="zh-CN" sz="2000" dirty="0">
              <a:sym typeface="Symbol" pitchFamily="18" charset="2"/>
            </a:endParaRPr>
          </a:p>
          <a:p>
            <a:pPr marL="725488" lvl="1" indent="-325438">
              <a:buSzPct val="100000"/>
              <a:buFont typeface="+mj-lt"/>
              <a:buAutoNum type="arabicPeriod"/>
            </a:pPr>
            <a:r>
              <a:rPr lang="en-US" altLang="zh-CN" sz="2000" dirty="0" err="1">
                <a:sym typeface="Symbol" pitchFamily="18" charset="2"/>
              </a:rPr>
              <a:t>e</a:t>
            </a:r>
            <a:r>
              <a:rPr lang="en-US" altLang="zh-CN" sz="2000" dirty="0" err="1">
                <a:latin typeface="宋体" charset="-122"/>
                <a:ea typeface="宋体" charset="-122"/>
                <a:sym typeface="Symbol" pitchFamily="18" charset="2"/>
              </a:rPr>
              <a:t></a:t>
            </a:r>
            <a:r>
              <a:rPr lang="en-US" altLang="zh-CN" sz="2000" dirty="0" err="1">
                <a:sym typeface="Symbol" pitchFamily="18" charset="2"/>
              </a:rPr>
              <a:t>ran</a:t>
            </a:r>
            <a:r>
              <a:rPr lang="en-US" altLang="zh-CN" sz="2000" dirty="0">
                <a:sym typeface="Symbol" pitchFamily="18" charset="2"/>
              </a:rPr>
              <a:t>(F)</a:t>
            </a:r>
          </a:p>
          <a:p>
            <a:pPr marL="725488" lvl="1" indent="-325438">
              <a:buSzPct val="100000"/>
              <a:buFont typeface="+mj-lt"/>
              <a:buAutoNum type="arabicPeriod"/>
            </a:pPr>
            <a:r>
              <a:rPr lang="en-US" altLang="zh-CN" sz="2000" dirty="0">
                <a:sym typeface="Symbol" pitchFamily="18" charset="2"/>
              </a:rPr>
              <a:t>F</a:t>
            </a:r>
            <a:r>
              <a:rPr lang="zh-CN" altLang="en-US" sz="2000" dirty="0">
                <a:sym typeface="Symbol" pitchFamily="18" charset="2"/>
              </a:rPr>
              <a:t>是单射</a:t>
            </a:r>
            <a:endParaRPr lang="en-US" altLang="zh-CN" sz="2000" dirty="0">
              <a:sym typeface="Symbol" pitchFamily="18" charset="2"/>
            </a:endParaRPr>
          </a:p>
          <a:p>
            <a:pPr marL="725488" lvl="1" indent="-325438">
              <a:buSzPct val="100000"/>
              <a:buFont typeface="+mj-lt"/>
              <a:buAutoNum type="arabicPeriod"/>
            </a:pPr>
            <a:r>
              <a:rPr lang="en-US" altLang="zh-CN" sz="2000" dirty="0">
                <a:sym typeface="Symbol" pitchFamily="18" charset="2"/>
              </a:rPr>
              <a:t>[(AM)</a:t>
            </a:r>
            <a:r>
              <a:rPr lang="el-GR" altLang="zh-CN" sz="2000" dirty="0"/>
              <a:t>∧</a:t>
            </a:r>
            <a:r>
              <a:rPr lang="en-US" altLang="zh-CN" sz="2000" dirty="0"/>
              <a:t>(e</a:t>
            </a:r>
            <a:r>
              <a:rPr lang="zh-CN" altLang="en-US" sz="2000" dirty="0">
                <a:sym typeface="Symbol" pitchFamily="18" charset="2"/>
              </a:rPr>
              <a:t>∈</a:t>
            </a:r>
            <a:r>
              <a:rPr lang="en-US" altLang="zh-CN" sz="2000" dirty="0">
                <a:sym typeface="Symbol" pitchFamily="18" charset="2"/>
              </a:rPr>
              <a:t>A)</a:t>
            </a:r>
            <a:r>
              <a:rPr lang="el-GR" altLang="zh-CN" sz="2000" dirty="0"/>
              <a:t>∧</a:t>
            </a:r>
            <a:r>
              <a:rPr lang="en-US" altLang="zh-CN" sz="2000" dirty="0"/>
              <a:t>(A</a:t>
            </a:r>
            <a:r>
              <a:rPr lang="zh-CN" altLang="en-US" sz="2000" dirty="0"/>
              <a:t>在</a:t>
            </a:r>
            <a:r>
              <a:rPr lang="en-US" altLang="zh-CN" sz="2000" dirty="0"/>
              <a:t>F</a:t>
            </a:r>
            <a:r>
              <a:rPr lang="zh-CN" altLang="en-US" sz="2000" dirty="0"/>
              <a:t>下封闭</a:t>
            </a:r>
            <a:r>
              <a:rPr lang="en-US" altLang="zh-CN" sz="2000" dirty="0"/>
              <a:t>)]</a:t>
            </a:r>
            <a:r>
              <a:rPr lang="en-US" altLang="zh-CN" sz="2000" dirty="0">
                <a:sym typeface="Symbol" pitchFamily="18" charset="2"/>
              </a:rPr>
              <a:t>A=</a:t>
            </a:r>
            <a:r>
              <a:rPr lang="en-US" altLang="zh-CN" sz="2000">
                <a:sym typeface="Symbol" pitchFamily="18" charset="2"/>
              </a:rPr>
              <a:t>M   </a:t>
            </a:r>
            <a:r>
              <a:rPr lang="zh-CN" altLang="en-US" sz="2000">
                <a:sym typeface="Symbol" pitchFamily="18" charset="2"/>
              </a:rPr>
              <a:t>（极</a:t>
            </a:r>
            <a:r>
              <a:rPr lang="zh-CN" altLang="en-US" sz="2000" dirty="0">
                <a:sym typeface="Symbol" pitchFamily="18" charset="2"/>
              </a:rPr>
              <a:t>小性公理）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3717032"/>
            <a:ext cx="820891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三元组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&lt;N,F,0&gt;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，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F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</a:t>
            </a:r>
            <a:r>
              <a:rPr lang="en-US" altLang="zh-CN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725488" marR="0" lvl="1" indent="-325438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e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</a:p>
          <a:p>
            <a:pPr marL="725488" lvl="1" indent="-325438" ea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如果</a:t>
            </a:r>
            <a:r>
              <a:rPr lang="en-US" altLang="zh-CN" sz="2000" kern="0" noProof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，则恰好存在一个</a:t>
            </a:r>
            <a:r>
              <a:rPr lang="en-US" altLang="zh-CN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的后继者</a:t>
            </a:r>
            <a:r>
              <a:rPr lang="en-US" altLang="zh-CN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en-US" altLang="zh-CN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ea typeface="楷体" pitchFamily="49" charset="-122"/>
                <a:cs typeface="Arial" pitchFamily="34" charset="0"/>
                <a:sym typeface="Symbol" pitchFamily="18" charset="2"/>
              </a:rPr>
              <a:t>’</a:t>
            </a:r>
            <a:r>
              <a:rPr lang="zh-CN" altLang="en-US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725488" marR="0" lvl="1" indent="-325438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0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不是任何自然数的后继者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725488" marR="0" lvl="1" indent="-325438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如果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  <a:sym typeface="Symbol" pitchFamily="18" charset="2"/>
              </a:rPr>
              <a:t>’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=m</a:t>
            </a:r>
            <a:r>
              <a:rPr lang="en-US" altLang="zh-CN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ea typeface="楷体" pitchFamily="49" charset="-122"/>
                <a:cs typeface="Arial" pitchFamily="34" charset="0"/>
                <a:sym typeface="Symbol" pitchFamily="18" charset="2"/>
              </a:rPr>
              <a:t>’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，那么，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n=m</a:t>
            </a:r>
          </a:p>
          <a:p>
            <a:pPr marL="725488" lvl="1" indent="-325438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若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是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的子集，使得：①、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0</a:t>
            </a:r>
            <a:r>
              <a:rPr lang="zh-CN" altLang="en-US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；②、若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lang="zh-CN" altLang="en-US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，那么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n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  <a:cs typeface="Arial" pitchFamily="34" charset="0"/>
                <a:sym typeface="Symbol" pitchFamily="18" charset="2"/>
              </a:rPr>
              <a:t>’</a:t>
            </a:r>
            <a:r>
              <a:rPr lang="zh-CN" altLang="en-US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</a:p>
          <a:p>
            <a:pPr marL="741363" lvl="2" indent="-9525" defTabSz="788988" eaLnBrk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</a:pPr>
            <a:r>
              <a:rPr lang="zh-CN" altLang="en-US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则，</a:t>
            </a:r>
            <a:r>
              <a:rPr lang="en-US" altLang="zh-CN" sz="20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S=N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812360" y="1340768"/>
            <a:ext cx="1054918" cy="4680520"/>
            <a:chOff x="7837562" y="1340768"/>
            <a:chExt cx="1054918" cy="4680520"/>
          </a:xfrm>
        </p:grpSpPr>
        <p:sp>
          <p:nvSpPr>
            <p:cNvPr id="7" name="矩形 6"/>
            <p:cNvSpPr/>
            <p:nvPr/>
          </p:nvSpPr>
          <p:spPr bwMode="auto">
            <a:xfrm>
              <a:off x="8460432" y="2099202"/>
              <a:ext cx="432048" cy="3240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eaVert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R="0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latin typeface="楷体" pitchFamily="49" charset="-122"/>
                  <a:ea typeface="楷体" pitchFamily="49" charset="-122"/>
                </a:rPr>
                <a:t>两种表述方式是一回事。</a:t>
              </a:r>
            </a:p>
          </p:txBody>
        </p:sp>
        <p:sp>
          <p:nvSpPr>
            <p:cNvPr id="8" name="左大括号 7"/>
            <p:cNvSpPr/>
            <p:nvPr/>
          </p:nvSpPr>
          <p:spPr bwMode="auto">
            <a:xfrm flipH="1">
              <a:off x="7837562" y="1340768"/>
              <a:ext cx="576064" cy="2160240"/>
            </a:xfrm>
            <a:prstGeom prst="leftBrace">
              <a:avLst>
                <a:gd name="adj1" fmla="val 8333"/>
                <a:gd name="adj2" fmla="val 48010"/>
              </a:avLst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" name="左大括号 8"/>
            <p:cNvSpPr/>
            <p:nvPr/>
          </p:nvSpPr>
          <p:spPr bwMode="auto">
            <a:xfrm flipH="1">
              <a:off x="7837562" y="3861048"/>
              <a:ext cx="576064" cy="2160240"/>
            </a:xfrm>
            <a:prstGeom prst="leftBrace">
              <a:avLst>
                <a:gd name="adj1" fmla="val 8333"/>
                <a:gd name="adj2" fmla="val 48010"/>
              </a:avLst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DFC3BF-5DDB-482B-8AEF-19000C44B631}"/>
              </a:ext>
            </a:extLst>
          </p:cNvPr>
          <p:cNvGrpSpPr/>
          <p:nvPr/>
        </p:nvGrpSpPr>
        <p:grpSpPr>
          <a:xfrm>
            <a:off x="226318" y="1300659"/>
            <a:ext cx="8640960" cy="5472608"/>
            <a:chOff x="226318" y="1268760"/>
            <a:chExt cx="8640960" cy="5472608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97BF0A1-BA37-448B-A0D0-3E7860E71700}"/>
                </a:ext>
              </a:extLst>
            </p:cNvPr>
            <p:cNvSpPr/>
            <p:nvPr/>
          </p:nvSpPr>
          <p:spPr bwMode="auto">
            <a:xfrm>
              <a:off x="226318" y="1268760"/>
              <a:ext cx="8640960" cy="5472608"/>
            </a:xfrm>
            <a:prstGeom prst="roundRect">
              <a:avLst>
                <a:gd name="adj" fmla="val 3261"/>
              </a:avLst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87696F4-612B-4420-9428-70B4367B39E5}"/>
                </a:ext>
              </a:extLst>
            </p:cNvPr>
            <p:cNvGrpSpPr/>
            <p:nvPr/>
          </p:nvGrpSpPr>
          <p:grpSpPr>
            <a:xfrm>
              <a:off x="2267744" y="1940758"/>
              <a:ext cx="4320480" cy="3336525"/>
              <a:chOff x="2450071" y="1285044"/>
              <a:chExt cx="4320480" cy="3336525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046B1F2-113E-4CEE-AD1D-EA6D8BC70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8883" y="1285044"/>
                <a:ext cx="1947825" cy="2597100"/>
              </a:xfrm>
              <a:prstGeom prst="rect">
                <a:avLst/>
              </a:prstGeom>
            </p:spPr>
          </p:pic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9D03D37-2F2E-415E-9635-ADE0F39DDB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50071" y="4134391"/>
                <a:ext cx="4320480" cy="487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chemeClr val="bg1"/>
                  </a:buClr>
                  <a:buSzPct val="60000"/>
                  <a:defRPr/>
                </a:pPr>
                <a:r>
                  <a:rPr kumimoji="1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皮亚诺（</a:t>
                </a:r>
                <a:r>
                  <a:rPr lang="en-US" altLang="zh-CN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Peano</a:t>
                </a: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），</a:t>
                </a:r>
                <a:r>
                  <a:rPr lang="en-US" altLang="zh-CN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1858</a:t>
                </a: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年</a:t>
                </a:r>
                <a:r>
                  <a:rPr lang="en-US" altLang="zh-CN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-1932</a:t>
                </a:r>
                <a:r>
                  <a:rPr lang="zh-CN" altLang="en-US" sz="20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年</a:t>
                </a:r>
                <a:endPara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EE3F0-051A-4FDD-96AC-C7B9E425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87563-94BB-49EF-A8ED-7765352F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1008112"/>
          </a:xfrm>
        </p:spPr>
        <p:txBody>
          <a:bodyPr/>
          <a:lstStyle/>
          <a:p>
            <a:r>
              <a:rPr lang="en-US" altLang="zh-CN" sz="2400">
                <a:solidFill>
                  <a:srgbClr val="C00000"/>
                </a:solidFill>
                <a:sym typeface="Symbol" pitchFamily="18" charset="2"/>
              </a:rPr>
              <a:t>e</a:t>
            </a:r>
            <a:r>
              <a:rPr lang="en-US" altLang="zh-CN" sz="2400">
                <a:solidFill>
                  <a:srgbClr val="C00000"/>
                </a:solidFill>
                <a:latin typeface="宋体" charset="-122"/>
                <a:ea typeface="宋体" charset="-122"/>
                <a:sym typeface="Symbol" pitchFamily="18" charset="2"/>
              </a:rPr>
              <a:t></a:t>
            </a:r>
            <a:r>
              <a:rPr lang="en-US" altLang="zh-CN" sz="2400">
                <a:solidFill>
                  <a:srgbClr val="C00000"/>
                </a:solidFill>
                <a:sym typeface="Symbol" pitchFamily="18" charset="2"/>
              </a:rPr>
              <a:t>ran(F)</a:t>
            </a:r>
            <a:r>
              <a:rPr lang="zh-CN" altLang="en-US" sz="2400">
                <a:sym typeface="Symbol" pitchFamily="18" charset="2"/>
              </a:rPr>
              <a:t>，即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 sz="2400">
                <a:sym typeface="Symbol" pitchFamily="18" charset="2"/>
              </a:rPr>
              <a:t>e</a:t>
            </a:r>
            <a:r>
              <a:rPr lang="zh-CN" altLang="en-US" sz="2400">
                <a:sym typeface="Symbol" pitchFamily="18" charset="2"/>
              </a:rPr>
              <a:t>不属于</a:t>
            </a:r>
            <a:r>
              <a:rPr lang="en-US" altLang="zh-CN" sz="2400">
                <a:sym typeface="Symbol" pitchFamily="18" charset="2"/>
              </a:rPr>
              <a:t>F</a:t>
            </a:r>
            <a:r>
              <a:rPr lang="zh-CN" altLang="en-US" sz="2400">
                <a:sym typeface="Symbol" pitchFamily="18" charset="2"/>
              </a:rPr>
              <a:t>的值域，意味着不存在一个元素</a:t>
            </a:r>
            <a:r>
              <a:rPr lang="en-US" altLang="zh-CN" sz="2400">
                <a:sym typeface="Symbol" pitchFamily="18" charset="2"/>
              </a:rPr>
              <a:t>x</a:t>
            </a:r>
            <a:r>
              <a:rPr lang="zh-CN" altLang="en-US" sz="2400">
                <a:sym typeface="Symbol" pitchFamily="18" charset="2"/>
              </a:rPr>
              <a:t>，</a:t>
            </a:r>
            <a:r>
              <a:rPr lang="zh-CN" altLang="en-US">
                <a:sym typeface="Symbol" pitchFamily="18" charset="2"/>
              </a:rPr>
              <a:t>使得：</a:t>
            </a:r>
            <a:r>
              <a:rPr lang="en-US" altLang="zh-CN" sz="2400">
                <a:sym typeface="Symbol" pitchFamily="18" charset="2"/>
              </a:rPr>
              <a:t>F(x)=e</a:t>
            </a:r>
            <a:r>
              <a:rPr lang="zh-CN" altLang="en-US" sz="2400">
                <a:sym typeface="Symbol" pitchFamily="18" charset="2"/>
              </a:rPr>
              <a:t>，简单说，保证了</a:t>
            </a:r>
            <a:r>
              <a:rPr lang="en-US" altLang="zh-CN" sz="2400">
                <a:sym typeface="Symbol" pitchFamily="18" charset="2"/>
              </a:rPr>
              <a:t>e</a:t>
            </a:r>
            <a:r>
              <a:rPr lang="zh-CN" altLang="en-US" sz="2400">
                <a:sym typeface="Symbol" pitchFamily="18" charset="2"/>
              </a:rPr>
              <a:t>是第一个元素。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77A1F-A73C-4B51-92EC-391FCC5F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46AC3FD-C4C0-4BBD-905C-D2C82F861BD5}"/>
              </a:ext>
            </a:extLst>
          </p:cNvPr>
          <p:cNvGrpSpPr/>
          <p:nvPr/>
        </p:nvGrpSpPr>
        <p:grpSpPr>
          <a:xfrm>
            <a:off x="2699792" y="2645977"/>
            <a:ext cx="3077704" cy="566999"/>
            <a:chOff x="3222898" y="2564904"/>
            <a:chExt cx="3077704" cy="566999"/>
          </a:xfrm>
        </p:grpSpPr>
        <p:grpSp>
          <p:nvGrpSpPr>
            <p:cNvPr id="5" name="组合 55">
              <a:extLst>
                <a:ext uri="{FF2B5EF4-FFF2-40B4-BE49-F238E27FC236}">
                  <a16:creationId xmlns:a16="http://schemas.microsoft.com/office/drawing/2014/main" id="{5424A510-293F-416C-AFB9-24A8ED519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5766" y="2564904"/>
              <a:ext cx="3054836" cy="135190"/>
              <a:chOff x="3570309" y="4983756"/>
              <a:chExt cx="3055474" cy="135332"/>
            </a:xfrm>
          </p:grpSpPr>
          <p:cxnSp>
            <p:nvCxnSpPr>
              <p:cNvPr id="6" name="AutoShape 14">
                <a:extLst>
                  <a:ext uri="{FF2B5EF4-FFF2-40B4-BE49-F238E27FC236}">
                    <a16:creationId xmlns:a16="http://schemas.microsoft.com/office/drawing/2014/main" id="{D2448D32-F76C-4196-841B-064D1A69F8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161815" y="5049823"/>
                <a:ext cx="702147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7" name="AutoShape 15">
                <a:extLst>
                  <a:ext uri="{FF2B5EF4-FFF2-40B4-BE49-F238E27FC236}">
                    <a16:creationId xmlns:a16="http://schemas.microsoft.com/office/drawing/2014/main" id="{44D19CC2-15F0-4A34-9656-BCCC43B4B1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3643282" y="5050208"/>
                <a:ext cx="70214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8" name="AutoShape 16">
                <a:extLst>
                  <a:ext uri="{FF2B5EF4-FFF2-40B4-BE49-F238E27FC236}">
                    <a16:creationId xmlns:a16="http://schemas.microsoft.com/office/drawing/2014/main" id="{721A91EB-EAA9-4A5A-AAA3-56C9103FD8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400805" y="5049817"/>
                <a:ext cx="702146" cy="387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none" w="med" len="med"/>
                <a:tailEnd type="triangle" w="sm" len="med"/>
              </a:ln>
            </p:spPr>
          </p:cxnSp>
          <p:cxnSp>
            <p:nvCxnSpPr>
              <p:cNvPr id="9" name="AutoShape 17">
                <a:extLst>
                  <a:ext uri="{FF2B5EF4-FFF2-40B4-BE49-F238E27FC236}">
                    <a16:creationId xmlns:a16="http://schemas.microsoft.com/office/drawing/2014/main" id="{B58F6E3C-AC33-4915-8F32-0F405EDA3C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923636" y="5049823"/>
                <a:ext cx="702147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prstDash val="sysDash"/>
                <a:round/>
                <a:headEnd type="triangle" w="sm" len="med"/>
                <a:tailEnd type="none" w="sm" len="med"/>
              </a:ln>
            </p:spPr>
          </p:cxnSp>
          <p:sp>
            <p:nvSpPr>
              <p:cNvPr id="11" name="AutoShape 12">
                <a:extLst>
                  <a:ext uri="{FF2B5EF4-FFF2-40B4-BE49-F238E27FC236}">
                    <a16:creationId xmlns:a16="http://schemas.microsoft.com/office/drawing/2014/main" id="{BE62BF84-95D0-4CCF-B216-182BFC0B0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1613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utoShape 13">
                <a:extLst>
                  <a:ext uri="{FF2B5EF4-FFF2-40B4-BE49-F238E27FC236}">
                    <a16:creationId xmlns:a16="http://schemas.microsoft.com/office/drawing/2014/main" id="{8BC5C319-9422-471C-BE78-52BC8525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840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utoShape 11">
                <a:extLst>
                  <a:ext uri="{FF2B5EF4-FFF2-40B4-BE49-F238E27FC236}">
                    <a16:creationId xmlns:a16="http://schemas.microsoft.com/office/drawing/2014/main" id="{D1FB873D-9FFE-441F-B0AB-753C257DA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309" y="4983756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utoShape 11">
                <a:extLst>
                  <a:ext uri="{FF2B5EF4-FFF2-40B4-BE49-F238E27FC236}">
                    <a16:creationId xmlns:a16="http://schemas.microsoft.com/office/drawing/2014/main" id="{149263DA-19CB-4079-9B11-373865B66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778" y="4983758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14685D-143C-43C1-8DC8-B1DD5A128DF2}"/>
                </a:ext>
              </a:extLst>
            </p:cNvPr>
            <p:cNvSpPr/>
            <p:nvPr/>
          </p:nvSpPr>
          <p:spPr bwMode="auto">
            <a:xfrm>
              <a:off x="3222898" y="2791279"/>
              <a:ext cx="174728" cy="3323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E0C3D35-C968-443D-96A8-92E34BF1BAE3}"/>
                </a:ext>
              </a:extLst>
            </p:cNvPr>
            <p:cNvSpPr/>
            <p:nvPr/>
          </p:nvSpPr>
          <p:spPr bwMode="auto">
            <a:xfrm>
              <a:off x="3742837" y="2783054"/>
              <a:ext cx="707372" cy="3488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F(e)</a:t>
              </a: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569F75-B736-476C-ADCA-B697247B5ADF}"/>
                </a:ext>
              </a:extLst>
            </p:cNvPr>
            <p:cNvSpPr/>
            <p:nvPr/>
          </p:nvSpPr>
          <p:spPr bwMode="auto">
            <a:xfrm>
              <a:off x="4512700" y="2783054"/>
              <a:ext cx="707372" cy="3488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2000" baseline="30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(e)</a:t>
              </a: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61E4EE6-4C20-4D1F-BB63-732BA90EBCA3}"/>
                </a:ext>
              </a:extLst>
            </p:cNvPr>
            <p:cNvSpPr/>
            <p:nvPr/>
          </p:nvSpPr>
          <p:spPr bwMode="auto">
            <a:xfrm>
              <a:off x="5277230" y="2783054"/>
              <a:ext cx="707372" cy="34884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2000" baseline="30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(e)</a:t>
              </a: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0790A2C9-CA93-46A8-B969-38DA601BDDD5}"/>
              </a:ext>
            </a:extLst>
          </p:cNvPr>
          <p:cNvSpPr txBox="1">
            <a:spLocks/>
          </p:cNvSpPr>
          <p:nvPr/>
        </p:nvSpPr>
        <p:spPr bwMode="auto">
          <a:xfrm>
            <a:off x="467544" y="3429000"/>
            <a:ext cx="82089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kumimoji="1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har char="•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har char="–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har char="»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1950" lvl="1" indent="-361950">
              <a:buSzPct val="6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C00000"/>
                </a:solidFill>
                <a:sym typeface="Symbol" pitchFamily="18" charset="2"/>
              </a:rPr>
              <a:t>F</a:t>
            </a:r>
            <a:r>
              <a:rPr lang="zh-CN" altLang="en-US" sz="2400">
                <a:solidFill>
                  <a:srgbClr val="C00000"/>
                </a:solidFill>
                <a:sym typeface="Symbol" pitchFamily="18" charset="2"/>
              </a:rPr>
              <a:t>是单射</a:t>
            </a:r>
            <a:r>
              <a:rPr lang="zh-CN" altLang="en-US" sz="2400">
                <a:sym typeface="Symbol" pitchFamily="18" charset="2"/>
              </a:rPr>
              <a:t>，保证了</a:t>
            </a:r>
            <a:r>
              <a:rPr lang="en-US" altLang="zh-CN" sz="2400">
                <a:sym typeface="Symbol" pitchFamily="18" charset="2"/>
              </a:rPr>
              <a:t>F</a:t>
            </a:r>
            <a:r>
              <a:rPr lang="zh-CN" altLang="en-US" sz="2400">
                <a:sym typeface="Symbol" pitchFamily="18" charset="2"/>
              </a:rPr>
              <a:t>映射的结果往一个方向进行下去，不会分叉，也不会循环。</a:t>
            </a:r>
            <a:endParaRPr lang="en-US" altLang="zh-CN" sz="2400" dirty="0">
              <a:sym typeface="Symbol" pitchFamily="18" charset="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7A354DC-CB05-49B3-A683-3E270D28A173}"/>
              </a:ext>
            </a:extLst>
          </p:cNvPr>
          <p:cNvGrpSpPr/>
          <p:nvPr/>
        </p:nvGrpSpPr>
        <p:grpSpPr>
          <a:xfrm>
            <a:off x="1510296" y="4437112"/>
            <a:ext cx="2553719" cy="706985"/>
            <a:chOff x="5834705" y="4374630"/>
            <a:chExt cx="2553719" cy="706985"/>
          </a:xfrm>
        </p:grpSpPr>
        <p:cxnSp>
          <p:nvCxnSpPr>
            <p:cNvPr id="25" name="AutoShape 17">
              <a:extLst>
                <a:ext uri="{FF2B5EF4-FFF2-40B4-BE49-F238E27FC236}">
                  <a16:creationId xmlns:a16="http://schemas.microsoft.com/office/drawing/2014/main" id="{672909C1-D8D5-46CE-9448-D80B5DB90D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834024" y="4441875"/>
              <a:ext cx="554400" cy="0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prstDash val="sysDash"/>
              <a:round/>
              <a:headEnd type="triangle" w="sm" len="med"/>
              <a:tailEnd type="none" w="sm" len="med"/>
            </a:ln>
          </p:spPr>
        </p:cxnSp>
        <p:grpSp>
          <p:nvGrpSpPr>
            <p:cNvPr id="26" name="组合 55">
              <a:extLst>
                <a:ext uri="{FF2B5EF4-FFF2-40B4-BE49-F238E27FC236}">
                  <a16:creationId xmlns:a16="http://schemas.microsoft.com/office/drawing/2014/main" id="{01696F08-07FE-4B5C-9908-2156F14DE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4705" y="4374630"/>
              <a:ext cx="2553719" cy="706985"/>
              <a:chOff x="4188732" y="4690305"/>
              <a:chExt cx="2554252" cy="707728"/>
            </a:xfrm>
          </p:grpSpPr>
          <p:cxnSp>
            <p:nvCxnSpPr>
              <p:cNvPr id="27" name="AutoShape 14">
                <a:extLst>
                  <a:ext uri="{FF2B5EF4-FFF2-40B4-BE49-F238E27FC236}">
                    <a16:creationId xmlns:a16="http://schemas.microsoft.com/office/drawing/2014/main" id="{3674F248-37D7-4D0D-B29A-980472A82F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861020" y="5049823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28" name="AutoShape 15">
                <a:extLst>
                  <a:ext uri="{FF2B5EF4-FFF2-40B4-BE49-F238E27FC236}">
                    <a16:creationId xmlns:a16="http://schemas.microsoft.com/office/drawing/2014/main" id="{C3944E0F-2C89-4244-8065-576692F60A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479917" y="5056055"/>
                <a:ext cx="643071" cy="269644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29" name="AutoShape 16">
                <a:extLst>
                  <a:ext uri="{FF2B5EF4-FFF2-40B4-BE49-F238E27FC236}">
                    <a16:creationId xmlns:a16="http://schemas.microsoft.com/office/drawing/2014/main" id="{2B2CA08C-CDEE-4ED9-80C4-32C3A60812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256760" y="5049823"/>
                <a:ext cx="554516" cy="387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none" w="med" len="med"/>
                <a:tailEnd type="triangle" w="sm" len="med"/>
              </a:ln>
            </p:spPr>
          </p:cxnSp>
          <p:cxnSp>
            <p:nvCxnSpPr>
              <p:cNvPr id="30" name="AutoShape 17">
                <a:extLst>
                  <a:ext uri="{FF2B5EF4-FFF2-40B4-BE49-F238E27FC236}">
                    <a16:creationId xmlns:a16="http://schemas.microsoft.com/office/drawing/2014/main" id="{DCA0AF33-B202-4B71-95A8-EE23961A04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188468" y="5333726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prstDash val="sysDash"/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31" name="AutoShape 18">
                <a:extLst>
                  <a:ext uri="{FF2B5EF4-FFF2-40B4-BE49-F238E27FC236}">
                    <a16:creationId xmlns:a16="http://schemas.microsoft.com/office/drawing/2014/main" id="{A177D620-F9BA-477C-B34A-C89E7E7D25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479917" y="4772488"/>
                <a:ext cx="644534" cy="270284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sp>
            <p:nvSpPr>
              <p:cNvPr id="32" name="AutoShape 12">
                <a:extLst>
                  <a:ext uri="{FF2B5EF4-FFF2-40B4-BE49-F238E27FC236}">
                    <a16:creationId xmlns:a16="http://schemas.microsoft.com/office/drawing/2014/main" id="{6EC2D9F4-3DB1-4248-8660-157F590D5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8669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AutoShape 13">
                <a:extLst>
                  <a:ext uri="{FF2B5EF4-FFF2-40B4-BE49-F238E27FC236}">
                    <a16:creationId xmlns:a16="http://schemas.microsoft.com/office/drawing/2014/main" id="{EF104A2C-3F81-482F-8263-57418A7AF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045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11">
                <a:extLst>
                  <a:ext uri="{FF2B5EF4-FFF2-40B4-BE49-F238E27FC236}">
                    <a16:creationId xmlns:a16="http://schemas.microsoft.com/office/drawing/2014/main" id="{9772B969-80C0-4C56-A2C3-027308B70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102" y="4690305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11">
                <a:extLst>
                  <a:ext uri="{FF2B5EF4-FFF2-40B4-BE49-F238E27FC236}">
                    <a16:creationId xmlns:a16="http://schemas.microsoft.com/office/drawing/2014/main" id="{6B361E27-93A1-409B-A2B3-09C6A761F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102" y="5268506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AutoShape 11">
                <a:extLst>
                  <a:ext uri="{FF2B5EF4-FFF2-40B4-BE49-F238E27FC236}">
                    <a16:creationId xmlns:a16="http://schemas.microsoft.com/office/drawing/2014/main" id="{84B8BE6B-FF2B-49CE-8371-0584F7A63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732" y="4983759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9AFF4B0-EEF0-4604-BDAC-36EDCFCA0745}"/>
              </a:ext>
            </a:extLst>
          </p:cNvPr>
          <p:cNvGrpSpPr>
            <a:grpSpLocks noChangeAspect="1"/>
          </p:cNvGrpSpPr>
          <p:nvPr/>
        </p:nvGrpSpPr>
        <p:grpSpPr>
          <a:xfrm>
            <a:off x="5227297" y="4262900"/>
            <a:ext cx="2726985" cy="1425172"/>
            <a:chOff x="2555776" y="3506134"/>
            <a:chExt cx="2726985" cy="142517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D9417F9-2B41-4511-ACAD-ABEAD78FCE56}"/>
                </a:ext>
              </a:extLst>
            </p:cNvPr>
            <p:cNvSpPr/>
            <p:nvPr/>
          </p:nvSpPr>
          <p:spPr bwMode="auto">
            <a:xfrm>
              <a:off x="3847157" y="3577779"/>
              <a:ext cx="1368152" cy="1296144"/>
            </a:xfrm>
            <a:prstGeom prst="ellipse">
              <a:avLst/>
            </a:prstGeom>
            <a:noFill/>
            <a:ln w="25400" cap="flat" cmpd="sng" algn="ctr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39" name="组合 55">
              <a:extLst>
                <a:ext uri="{FF2B5EF4-FFF2-40B4-BE49-F238E27FC236}">
                  <a16:creationId xmlns:a16="http://schemas.microsoft.com/office/drawing/2014/main" id="{C08CF961-BF78-4E4C-9950-561544AB5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5776" y="3506134"/>
              <a:ext cx="2532727" cy="135179"/>
              <a:chOff x="3501951" y="4983767"/>
              <a:chExt cx="2533256" cy="135321"/>
            </a:xfrm>
          </p:grpSpPr>
          <p:cxnSp>
            <p:nvCxnSpPr>
              <p:cNvPr id="46" name="AutoShape 14">
                <a:extLst>
                  <a:ext uri="{FF2B5EF4-FFF2-40B4-BE49-F238E27FC236}">
                    <a16:creationId xmlns:a16="http://schemas.microsoft.com/office/drawing/2014/main" id="{BF4A0783-546F-4D49-91F2-95EEFE3BE11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861020" y="5049823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med" len="med"/>
                <a:tailEnd type="none" w="lg" len="med"/>
              </a:ln>
            </p:spPr>
          </p:cxnSp>
          <p:cxnSp>
            <p:nvCxnSpPr>
              <p:cNvPr id="47" name="AutoShape 15">
                <a:extLst>
                  <a:ext uri="{FF2B5EF4-FFF2-40B4-BE49-F238E27FC236}">
                    <a16:creationId xmlns:a16="http://schemas.microsoft.com/office/drawing/2014/main" id="{BB5B38E2-D3EF-44EA-B61D-5E21985671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27489" y="5050208"/>
                <a:ext cx="590507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48" name="AutoShape 16">
                <a:extLst>
                  <a:ext uri="{FF2B5EF4-FFF2-40B4-BE49-F238E27FC236}">
                    <a16:creationId xmlns:a16="http://schemas.microsoft.com/office/drawing/2014/main" id="{33C48579-39BB-443A-8961-147CE7BD8D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256760" y="5049820"/>
                <a:ext cx="554516" cy="387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none" w="med" len="med"/>
                <a:tailEnd type="triangle" w="sm" len="med"/>
              </a:ln>
            </p:spPr>
          </p:cxnSp>
          <p:cxnSp>
            <p:nvCxnSpPr>
              <p:cNvPr id="49" name="AutoShape 17">
                <a:extLst>
                  <a:ext uri="{FF2B5EF4-FFF2-40B4-BE49-F238E27FC236}">
                    <a16:creationId xmlns:a16="http://schemas.microsoft.com/office/drawing/2014/main" id="{ACB2FEB0-7349-4F1E-AE29-E67138724E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480691" y="5049823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prstDash val="sysDash"/>
                <a:round/>
                <a:headEnd type="triangle" w="sm" len="med"/>
                <a:tailEnd type="none" w="sm" len="med"/>
              </a:ln>
            </p:spPr>
          </p:cxnSp>
          <p:sp>
            <p:nvSpPr>
              <p:cNvPr id="50" name="AutoShape 13">
                <a:extLst>
                  <a:ext uri="{FF2B5EF4-FFF2-40B4-BE49-F238E27FC236}">
                    <a16:creationId xmlns:a16="http://schemas.microsoft.com/office/drawing/2014/main" id="{710683C3-90C6-4B3C-9B40-0B5848535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045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AutoShape 11">
                <a:extLst>
                  <a:ext uri="{FF2B5EF4-FFF2-40B4-BE49-F238E27FC236}">
                    <a16:creationId xmlns:a16="http://schemas.microsoft.com/office/drawing/2014/main" id="{9B6361B0-B124-4E68-908E-F37A16DFD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951" y="4983767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AutoShape 11">
                <a:extLst>
                  <a:ext uri="{FF2B5EF4-FFF2-40B4-BE49-F238E27FC236}">
                    <a16:creationId xmlns:a16="http://schemas.microsoft.com/office/drawing/2014/main" id="{2A7EFEBB-2342-44B8-BC0F-2CF6B52AA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732" y="4983767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AutoShape 12">
                <a:extLst>
                  <a:ext uri="{FF2B5EF4-FFF2-40B4-BE49-F238E27FC236}">
                    <a16:creationId xmlns:a16="http://schemas.microsoft.com/office/drawing/2014/main" id="{C58E369B-7756-46ED-A7E8-D872E2AD7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8669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" name="AutoShape 11">
              <a:extLst>
                <a:ext uri="{FF2B5EF4-FFF2-40B4-BE49-F238E27FC236}">
                  <a16:creationId xmlns:a16="http://schemas.microsoft.com/office/drawing/2014/main" id="{6519ABD4-8B1C-4FB9-BADA-4FA6E7188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888" y="4801915"/>
              <a:ext cx="134697" cy="1293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CE886F47-1860-4084-85A7-351D74A28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912" y="4149080"/>
              <a:ext cx="134697" cy="1293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11">
              <a:extLst>
                <a:ext uri="{FF2B5EF4-FFF2-40B4-BE49-F238E27FC236}">
                  <a16:creationId xmlns:a16="http://schemas.microsoft.com/office/drawing/2014/main" id="{992BB342-49D3-4938-84CE-203623311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064" y="4149080"/>
              <a:ext cx="134697" cy="129391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任意多边形 63">
              <a:extLst>
                <a:ext uri="{FF2B5EF4-FFF2-40B4-BE49-F238E27FC236}">
                  <a16:creationId xmlns:a16="http://schemas.microsoft.com/office/drawing/2014/main" id="{C8A3B316-5303-4D5C-AA95-C61F4BD01C36}"/>
                </a:ext>
              </a:extLst>
            </p:cNvPr>
            <p:cNvSpPr/>
            <p:nvPr/>
          </p:nvSpPr>
          <p:spPr bwMode="auto">
            <a:xfrm>
              <a:off x="5181603" y="4049068"/>
              <a:ext cx="38100" cy="104775"/>
            </a:xfrm>
            <a:custGeom>
              <a:avLst/>
              <a:gdLst>
                <a:gd name="connsiteX0" fmla="*/ 0 w 38100"/>
                <a:gd name="connsiteY0" fmla="*/ 0 h 104775"/>
                <a:gd name="connsiteX1" fmla="*/ 28575 w 38100"/>
                <a:gd name="connsiteY1" fmla="*/ 71437 h 104775"/>
                <a:gd name="connsiteX2" fmla="*/ 38100 w 38100"/>
                <a:gd name="connsiteY2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04775">
                  <a:moveTo>
                    <a:pt x="0" y="0"/>
                  </a:moveTo>
                  <a:cubicBezTo>
                    <a:pt x="11112" y="26987"/>
                    <a:pt x="22225" y="53975"/>
                    <a:pt x="28575" y="71437"/>
                  </a:cubicBezTo>
                  <a:cubicBezTo>
                    <a:pt x="34925" y="88899"/>
                    <a:pt x="36512" y="96837"/>
                    <a:pt x="38100" y="104775"/>
                  </a:cubicBezTo>
                </a:path>
              </a:pathLst>
            </a:custGeom>
            <a:noFill/>
            <a:ln w="0" cap="flat" cmpd="sng" algn="ctr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4" name="任意多边形 64">
              <a:extLst>
                <a:ext uri="{FF2B5EF4-FFF2-40B4-BE49-F238E27FC236}">
                  <a16:creationId xmlns:a16="http://schemas.microsoft.com/office/drawing/2014/main" id="{B1DD330D-DBAC-4086-A27A-BF8C11A66ED5}"/>
                </a:ext>
              </a:extLst>
            </p:cNvPr>
            <p:cNvSpPr/>
            <p:nvPr/>
          </p:nvSpPr>
          <p:spPr bwMode="auto">
            <a:xfrm>
              <a:off x="4591046" y="4857752"/>
              <a:ext cx="90487" cy="23812"/>
            </a:xfrm>
            <a:custGeom>
              <a:avLst/>
              <a:gdLst>
                <a:gd name="connsiteX0" fmla="*/ 90487 w 90487"/>
                <a:gd name="connsiteY0" fmla="*/ 0 h 23812"/>
                <a:gd name="connsiteX1" fmla="*/ 0 w 90487"/>
                <a:gd name="connsiteY1" fmla="*/ 23812 h 2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487" h="23812">
                  <a:moveTo>
                    <a:pt x="90487" y="0"/>
                  </a:moveTo>
                  <a:lnTo>
                    <a:pt x="0" y="23812"/>
                  </a:lnTo>
                </a:path>
              </a:pathLst>
            </a:custGeom>
            <a:noFill/>
            <a:ln w="9525" cap="flat" cmpd="sng" algn="ctr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" name="任意多边形 74">
              <a:extLst>
                <a:ext uri="{FF2B5EF4-FFF2-40B4-BE49-F238E27FC236}">
                  <a16:creationId xmlns:a16="http://schemas.microsoft.com/office/drawing/2014/main" id="{D5876A93-5583-4472-9D2C-82040386B526}"/>
                </a:ext>
              </a:extLst>
            </p:cNvPr>
            <p:cNvSpPr/>
            <p:nvPr/>
          </p:nvSpPr>
          <p:spPr bwMode="auto">
            <a:xfrm>
              <a:off x="3847149" y="4262436"/>
              <a:ext cx="9525" cy="66675"/>
            </a:xfrm>
            <a:custGeom>
              <a:avLst/>
              <a:gdLst>
                <a:gd name="connsiteX0" fmla="*/ 9525 w 9525"/>
                <a:gd name="connsiteY0" fmla="*/ 66675 h 66675"/>
                <a:gd name="connsiteX1" fmla="*/ 0 w 9525"/>
                <a:gd name="connsiteY1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6675">
                  <a:moveTo>
                    <a:pt x="9525" y="6667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 algn="ctr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4" name="组合 55">
            <a:extLst>
              <a:ext uri="{FF2B5EF4-FFF2-40B4-BE49-F238E27FC236}">
                <a16:creationId xmlns:a16="http://schemas.microsoft.com/office/drawing/2014/main" id="{0EBFDDB7-2EA2-41B3-99C7-30387BAA75F7}"/>
              </a:ext>
            </a:extLst>
          </p:cNvPr>
          <p:cNvGrpSpPr>
            <a:grpSpLocks/>
          </p:cNvGrpSpPr>
          <p:nvPr/>
        </p:nvGrpSpPr>
        <p:grpSpPr bwMode="auto">
          <a:xfrm>
            <a:off x="1510296" y="5517232"/>
            <a:ext cx="2532727" cy="706985"/>
            <a:chOff x="3501951" y="4690304"/>
            <a:chExt cx="2533256" cy="707728"/>
          </a:xfrm>
        </p:grpSpPr>
        <p:cxnSp>
          <p:nvCxnSpPr>
            <p:cNvPr id="55" name="AutoShape 14">
              <a:extLst>
                <a:ext uri="{FF2B5EF4-FFF2-40B4-BE49-F238E27FC236}">
                  <a16:creationId xmlns:a16="http://schemas.microsoft.com/office/drawing/2014/main" id="{59533AA9-FF63-4F50-BCF4-DD10F4BCE1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861020" y="5049823"/>
              <a:ext cx="554516" cy="0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round/>
              <a:headEnd type="triangle" w="sm" len="med"/>
              <a:tailEnd type="none" w="sm" len="med"/>
            </a:ln>
          </p:spPr>
        </p:cxnSp>
        <p:cxnSp>
          <p:nvCxnSpPr>
            <p:cNvPr id="56" name="AutoShape 15">
              <a:extLst>
                <a:ext uri="{FF2B5EF4-FFF2-40B4-BE49-F238E27FC236}">
                  <a16:creationId xmlns:a16="http://schemas.microsoft.com/office/drawing/2014/main" id="{3915CF16-0E5E-40D7-A938-43B843CC8A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574924" y="4756729"/>
              <a:ext cx="643071" cy="269644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round/>
              <a:headEnd type="triangle" w="sm" len="med"/>
              <a:tailEnd type="none" w="sm" len="med"/>
            </a:ln>
          </p:spPr>
        </p:cxnSp>
        <p:cxnSp>
          <p:nvCxnSpPr>
            <p:cNvPr id="57" name="AutoShape 16">
              <a:extLst>
                <a:ext uri="{FF2B5EF4-FFF2-40B4-BE49-F238E27FC236}">
                  <a16:creationId xmlns:a16="http://schemas.microsoft.com/office/drawing/2014/main" id="{8C078786-C976-4169-879F-E7DAEA5335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6760" y="5049823"/>
              <a:ext cx="554516" cy="387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round/>
              <a:headEnd type="none" w="med" len="med"/>
              <a:tailEnd type="triangle" w="sm" len="med"/>
            </a:ln>
          </p:spPr>
        </p:cxnSp>
        <p:cxnSp>
          <p:nvCxnSpPr>
            <p:cNvPr id="58" name="AutoShape 17">
              <a:extLst>
                <a:ext uri="{FF2B5EF4-FFF2-40B4-BE49-F238E27FC236}">
                  <a16:creationId xmlns:a16="http://schemas.microsoft.com/office/drawing/2014/main" id="{4C11D718-C589-4A3B-A8CB-F08A14E25D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480691" y="5049823"/>
              <a:ext cx="554516" cy="0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prstDash val="sysDash"/>
              <a:round/>
              <a:headEnd type="triangle" w="sm" len="med"/>
              <a:tailEnd type="none" w="sm" len="med"/>
            </a:ln>
          </p:spPr>
        </p:cxnSp>
        <p:cxnSp>
          <p:nvCxnSpPr>
            <p:cNvPr id="59" name="AutoShape 18">
              <a:extLst>
                <a:ext uri="{FF2B5EF4-FFF2-40B4-BE49-F238E27FC236}">
                  <a16:creationId xmlns:a16="http://schemas.microsoft.com/office/drawing/2014/main" id="{E13492FF-FEAF-4F66-B5E7-7013D31B8F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574924" y="5059747"/>
              <a:ext cx="644535" cy="270284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round/>
              <a:headEnd type="triangle" w="sm" len="med"/>
              <a:tailEnd type="none" w="sm" len="med"/>
            </a:ln>
          </p:spPr>
        </p:cxnSp>
        <p:sp>
          <p:nvSpPr>
            <p:cNvPr id="60" name="AutoShape 12">
              <a:extLst>
                <a:ext uri="{FF2B5EF4-FFF2-40B4-BE49-F238E27FC236}">
                  <a16:creationId xmlns:a16="http://schemas.microsoft.com/office/drawing/2014/main" id="{B64FC0A6-63AC-4A1F-9EF5-539DE825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69" y="4989561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utoShape 13">
              <a:extLst>
                <a:ext uri="{FF2B5EF4-FFF2-40B4-BE49-F238E27FC236}">
                  <a16:creationId xmlns:a16="http://schemas.microsoft.com/office/drawing/2014/main" id="{9CE41869-FE42-4428-9C85-CF01581E9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045" y="4989561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AutoShape 11">
              <a:extLst>
                <a:ext uri="{FF2B5EF4-FFF2-40B4-BE49-F238E27FC236}">
                  <a16:creationId xmlns:a16="http://schemas.microsoft.com/office/drawing/2014/main" id="{034248E5-F533-4448-824A-F8F66755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951" y="4690304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AutoShape 11">
              <a:extLst>
                <a:ext uri="{FF2B5EF4-FFF2-40B4-BE49-F238E27FC236}">
                  <a16:creationId xmlns:a16="http://schemas.microsoft.com/office/drawing/2014/main" id="{50F7797F-E65C-4135-9D51-D3B466C15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951" y="5268505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AutoShape 11">
              <a:extLst>
                <a:ext uri="{FF2B5EF4-FFF2-40B4-BE49-F238E27FC236}">
                  <a16:creationId xmlns:a16="http://schemas.microsoft.com/office/drawing/2014/main" id="{46AB34B9-1DEC-497F-8FB5-84FB0C4F5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732" y="4983759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1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定义的进一步解析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08912" cy="4104456"/>
          </a:xfrm>
        </p:spPr>
        <p:txBody>
          <a:bodyPr/>
          <a:lstStyle/>
          <a:p>
            <a:r>
              <a:rPr lang="en-US" altLang="zh-CN" dirty="0" err="1"/>
              <a:t>Peano</a:t>
            </a:r>
            <a:r>
              <a:rPr lang="zh-CN" altLang="en-US" dirty="0"/>
              <a:t>公理为何如此定义？</a:t>
            </a:r>
            <a:endParaRPr lang="en-US" altLang="zh-CN" dirty="0"/>
          </a:p>
          <a:p>
            <a:pPr lvl="1">
              <a:spcAft>
                <a:spcPts val="4800"/>
              </a:spcAft>
            </a:pPr>
            <a:r>
              <a:rPr lang="zh-CN" altLang="en-US" dirty="0"/>
              <a:t>条款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保证了第一个元素的存在，否则就是两端无穷的整数了；</a:t>
            </a:r>
            <a:endParaRPr lang="en-US" altLang="zh-CN" dirty="0"/>
          </a:p>
          <a:p>
            <a:pPr lvl="1">
              <a:spcAft>
                <a:spcPts val="11400"/>
              </a:spcAft>
            </a:pPr>
            <a:r>
              <a:rPr lang="zh-CN" altLang="en-US" dirty="0"/>
              <a:t>条款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保证了单向和线性；</a:t>
            </a:r>
            <a:endParaRPr lang="en-US" altLang="zh-CN" dirty="0"/>
          </a:p>
          <a:p>
            <a:pPr lvl="1"/>
            <a:r>
              <a:rPr lang="zh-CN" altLang="en-US" dirty="0"/>
              <a:t>条款</a:t>
            </a:r>
            <a:r>
              <a:rPr lang="en-US" altLang="zh-CN" dirty="0"/>
              <a:t>5</a:t>
            </a:r>
            <a:r>
              <a:rPr lang="zh-CN" altLang="en-US" dirty="0"/>
              <a:t>保证了不会出现</a:t>
            </a:r>
            <a:r>
              <a:rPr lang="en-US" altLang="zh-CN" dirty="0"/>
              <a:t>N</a:t>
            </a:r>
            <a:r>
              <a:rPr lang="zh-CN" altLang="en-US" dirty="0"/>
              <a:t>的超集  （条款</a:t>
            </a:r>
            <a:r>
              <a:rPr lang="en-US" altLang="zh-CN" dirty="0"/>
              <a:t>5</a:t>
            </a:r>
            <a:r>
              <a:rPr lang="zh-CN" altLang="en-US" dirty="0"/>
              <a:t>叫做</a:t>
            </a:r>
            <a:r>
              <a:rPr lang="zh-CN" altLang="en-US" dirty="0">
                <a:solidFill>
                  <a:srgbClr val="C00000"/>
                </a:solidFill>
              </a:rPr>
              <a:t>极小项条款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grpSp>
        <p:nvGrpSpPr>
          <p:cNvPr id="6" name="组合 55"/>
          <p:cNvGrpSpPr>
            <a:grpSpLocks/>
          </p:cNvGrpSpPr>
          <p:nvPr/>
        </p:nvGrpSpPr>
        <p:grpSpPr bwMode="auto">
          <a:xfrm>
            <a:off x="539552" y="3942000"/>
            <a:ext cx="2532727" cy="706985"/>
            <a:chOff x="3501951" y="4690304"/>
            <a:chExt cx="2533256" cy="707728"/>
          </a:xfrm>
        </p:grpSpPr>
        <p:cxnSp>
          <p:nvCxnSpPr>
            <p:cNvPr id="9" name="AutoShape 14"/>
            <p:cNvCxnSpPr>
              <a:cxnSpLocks noChangeShapeType="1"/>
            </p:cNvCxnSpPr>
            <p:nvPr/>
          </p:nvCxnSpPr>
          <p:spPr bwMode="auto">
            <a:xfrm flipH="1" flipV="1">
              <a:off x="4861020" y="5049823"/>
              <a:ext cx="554516" cy="0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round/>
              <a:headEnd type="triangle" w="sm" len="med"/>
              <a:tailEnd type="none" w="sm" len="med"/>
            </a:ln>
          </p:spPr>
        </p:cxnSp>
        <p:cxnSp>
          <p:nvCxnSpPr>
            <p:cNvPr id="10" name="AutoShape 15"/>
            <p:cNvCxnSpPr>
              <a:cxnSpLocks noChangeShapeType="1"/>
            </p:cNvCxnSpPr>
            <p:nvPr/>
          </p:nvCxnSpPr>
          <p:spPr bwMode="auto">
            <a:xfrm flipH="1" flipV="1">
              <a:off x="3574924" y="4756729"/>
              <a:ext cx="643071" cy="269644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round/>
              <a:headEnd type="triangle" w="sm" len="med"/>
              <a:tailEnd type="none" w="sm" len="med"/>
            </a:ln>
          </p:spPr>
        </p:cxnSp>
        <p:cxnSp>
          <p:nvCxnSpPr>
            <p:cNvPr id="11" name="AutoShape 16"/>
            <p:cNvCxnSpPr>
              <a:cxnSpLocks noChangeShapeType="1"/>
            </p:cNvCxnSpPr>
            <p:nvPr/>
          </p:nvCxnSpPr>
          <p:spPr bwMode="auto">
            <a:xfrm>
              <a:off x="4256760" y="5049823"/>
              <a:ext cx="554516" cy="387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round/>
              <a:headEnd type="none" w="med" len="med"/>
              <a:tailEnd type="triangle" w="sm" len="med"/>
            </a:ln>
          </p:spPr>
        </p:cxn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 flipH="1" flipV="1">
              <a:off x="5480691" y="5049823"/>
              <a:ext cx="554516" cy="0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prstDash val="sysDash"/>
              <a:round/>
              <a:headEnd type="triangle" w="sm" len="med"/>
              <a:tailEnd type="none" w="sm" len="med"/>
            </a:ln>
          </p:spPr>
        </p:cxnSp>
        <p:cxnSp>
          <p:nvCxnSpPr>
            <p:cNvPr id="13" name="AutoShape 18"/>
            <p:cNvCxnSpPr>
              <a:cxnSpLocks noChangeShapeType="1"/>
            </p:cNvCxnSpPr>
            <p:nvPr/>
          </p:nvCxnSpPr>
          <p:spPr bwMode="auto">
            <a:xfrm flipH="1">
              <a:off x="3574924" y="5059747"/>
              <a:ext cx="644535" cy="270284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round/>
              <a:headEnd type="triangle" w="sm" len="med"/>
              <a:tailEnd type="none" w="sm" len="med"/>
            </a:ln>
          </p:spPr>
        </p:cxn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5408669" y="4989561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4789045" y="4989561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3501951" y="4690304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3501951" y="5268505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4188732" y="4983759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" name="组合 55"/>
          <p:cNvGrpSpPr>
            <a:grpSpLocks/>
          </p:cNvGrpSpPr>
          <p:nvPr/>
        </p:nvGrpSpPr>
        <p:grpSpPr bwMode="auto">
          <a:xfrm>
            <a:off x="2411760" y="2492896"/>
            <a:ext cx="3010358" cy="135190"/>
            <a:chOff x="3024221" y="4983756"/>
            <a:chExt cx="3010986" cy="135332"/>
          </a:xfrm>
        </p:grpSpPr>
        <p:cxnSp>
          <p:nvCxnSpPr>
            <p:cNvPr id="67" name="AutoShape 14"/>
            <p:cNvCxnSpPr>
              <a:cxnSpLocks noChangeShapeType="1"/>
            </p:cNvCxnSpPr>
            <p:nvPr/>
          </p:nvCxnSpPr>
          <p:spPr bwMode="auto">
            <a:xfrm flipH="1" flipV="1">
              <a:off x="4861020" y="5049823"/>
              <a:ext cx="554516" cy="0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round/>
              <a:headEnd type="triangle" w="sm" len="med"/>
              <a:tailEnd type="none" w="sm" len="med"/>
            </a:ln>
          </p:spPr>
        </p:cxnSp>
        <p:cxnSp>
          <p:nvCxnSpPr>
            <p:cNvPr id="68" name="AutoShape 15"/>
            <p:cNvCxnSpPr>
              <a:cxnSpLocks noChangeShapeType="1"/>
            </p:cNvCxnSpPr>
            <p:nvPr/>
          </p:nvCxnSpPr>
          <p:spPr bwMode="auto">
            <a:xfrm flipH="1" flipV="1">
              <a:off x="3643282" y="5050208"/>
              <a:ext cx="554516" cy="0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round/>
              <a:headEnd type="triangle" w="sm" len="med"/>
              <a:tailEnd type="none" w="sm" len="med"/>
            </a:ln>
          </p:spPr>
        </p:cxnSp>
        <p:cxnSp>
          <p:nvCxnSpPr>
            <p:cNvPr id="69" name="AutoShape 16"/>
            <p:cNvCxnSpPr>
              <a:cxnSpLocks noChangeShapeType="1"/>
            </p:cNvCxnSpPr>
            <p:nvPr/>
          </p:nvCxnSpPr>
          <p:spPr bwMode="auto">
            <a:xfrm>
              <a:off x="4256759" y="5049817"/>
              <a:ext cx="554516" cy="387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round/>
              <a:headEnd type="none" w="med" len="med"/>
              <a:tailEnd type="triangle" w="sm" len="med"/>
            </a:ln>
          </p:spPr>
        </p:cxnSp>
        <p:cxnSp>
          <p:nvCxnSpPr>
            <p:cNvPr id="70" name="AutoShape 17"/>
            <p:cNvCxnSpPr>
              <a:cxnSpLocks noChangeShapeType="1"/>
            </p:cNvCxnSpPr>
            <p:nvPr/>
          </p:nvCxnSpPr>
          <p:spPr bwMode="auto">
            <a:xfrm flipH="1" flipV="1">
              <a:off x="5480691" y="5049823"/>
              <a:ext cx="554516" cy="0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prstDash val="sysDash"/>
              <a:round/>
              <a:headEnd type="triangle" w="sm" len="med"/>
              <a:tailEnd type="none" w="sm" len="med"/>
            </a:ln>
          </p:spPr>
        </p:cxnSp>
        <p:cxnSp>
          <p:nvCxnSpPr>
            <p:cNvPr id="71" name="AutoShape 18"/>
            <p:cNvCxnSpPr>
              <a:cxnSpLocks noChangeShapeType="1"/>
            </p:cNvCxnSpPr>
            <p:nvPr/>
          </p:nvCxnSpPr>
          <p:spPr bwMode="auto">
            <a:xfrm flipH="1">
              <a:off x="3024221" y="5050208"/>
              <a:ext cx="554516" cy="0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prstDash val="sysDash"/>
              <a:round/>
              <a:headEnd type="triangle" w="sm" len="med"/>
              <a:tailEnd type="none" w="sm" len="med"/>
            </a:ln>
          </p:spPr>
        </p:cxnSp>
        <p:sp>
          <p:nvSpPr>
            <p:cNvPr id="72" name="AutoShape 12"/>
            <p:cNvSpPr>
              <a:spLocks noChangeArrowheads="1"/>
            </p:cNvSpPr>
            <p:nvPr/>
          </p:nvSpPr>
          <p:spPr bwMode="auto">
            <a:xfrm>
              <a:off x="5408669" y="4989561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AutoShape 13"/>
            <p:cNvSpPr>
              <a:spLocks noChangeArrowheads="1"/>
            </p:cNvSpPr>
            <p:nvPr/>
          </p:nvSpPr>
          <p:spPr bwMode="auto">
            <a:xfrm>
              <a:off x="4789045" y="4989561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11"/>
            <p:cNvSpPr>
              <a:spLocks noChangeArrowheads="1"/>
            </p:cNvSpPr>
            <p:nvPr/>
          </p:nvSpPr>
          <p:spPr bwMode="auto">
            <a:xfrm>
              <a:off x="3570309" y="4983756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AutoShape 11"/>
            <p:cNvSpPr>
              <a:spLocks noChangeArrowheads="1"/>
            </p:cNvSpPr>
            <p:nvPr/>
          </p:nvSpPr>
          <p:spPr bwMode="auto">
            <a:xfrm>
              <a:off x="4188732" y="4983758"/>
              <a:ext cx="134725" cy="129527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491880" y="3942000"/>
            <a:ext cx="2553719" cy="706985"/>
            <a:chOff x="5834705" y="4374630"/>
            <a:chExt cx="2553719" cy="706985"/>
          </a:xfrm>
        </p:grpSpPr>
        <p:cxnSp>
          <p:nvCxnSpPr>
            <p:cNvPr id="88" name="AutoShape 17"/>
            <p:cNvCxnSpPr>
              <a:cxnSpLocks noChangeShapeType="1"/>
            </p:cNvCxnSpPr>
            <p:nvPr/>
          </p:nvCxnSpPr>
          <p:spPr bwMode="auto">
            <a:xfrm flipH="1" flipV="1">
              <a:off x="7834024" y="4441875"/>
              <a:ext cx="554400" cy="0"/>
            </a:xfrm>
            <a:prstGeom prst="straightConnector1">
              <a:avLst/>
            </a:prstGeom>
            <a:noFill/>
            <a:ln w="25400">
              <a:solidFill>
                <a:srgbClr val="CC0099"/>
              </a:solidFill>
              <a:prstDash val="sysDash"/>
              <a:round/>
              <a:headEnd type="triangle" w="sm" len="med"/>
              <a:tailEnd type="none" w="sm" len="med"/>
            </a:ln>
          </p:spPr>
        </p:cxnSp>
        <p:grpSp>
          <p:nvGrpSpPr>
            <p:cNvPr id="77" name="组合 55"/>
            <p:cNvGrpSpPr>
              <a:grpSpLocks/>
            </p:cNvGrpSpPr>
            <p:nvPr/>
          </p:nvGrpSpPr>
          <p:grpSpPr bwMode="auto">
            <a:xfrm>
              <a:off x="5834705" y="4374630"/>
              <a:ext cx="2553719" cy="706985"/>
              <a:chOff x="4188732" y="4690305"/>
              <a:chExt cx="2554252" cy="707728"/>
            </a:xfrm>
          </p:grpSpPr>
          <p:cxnSp>
            <p:nvCxnSpPr>
              <p:cNvPr id="78" name="AutoShape 14"/>
              <p:cNvCxnSpPr>
                <a:cxnSpLocks noChangeShapeType="1"/>
              </p:cNvCxnSpPr>
              <p:nvPr/>
            </p:nvCxnSpPr>
            <p:spPr bwMode="auto">
              <a:xfrm flipH="1" flipV="1">
                <a:off x="4861020" y="5049823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79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5479917" y="5056055"/>
                <a:ext cx="643071" cy="269644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80" name="AutoShape 16"/>
              <p:cNvCxnSpPr>
                <a:cxnSpLocks noChangeShapeType="1"/>
              </p:cNvCxnSpPr>
              <p:nvPr/>
            </p:nvCxnSpPr>
            <p:spPr bwMode="auto">
              <a:xfrm>
                <a:off x="4256760" y="5049823"/>
                <a:ext cx="554516" cy="387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none" w="med" len="med"/>
                <a:tailEnd type="triangle" w="sm" len="med"/>
              </a:ln>
            </p:spPr>
          </p:cxnSp>
          <p:cxnSp>
            <p:nvCxnSpPr>
              <p:cNvPr id="81" name="AutoShape 17"/>
              <p:cNvCxnSpPr>
                <a:cxnSpLocks noChangeShapeType="1"/>
              </p:cNvCxnSpPr>
              <p:nvPr/>
            </p:nvCxnSpPr>
            <p:spPr bwMode="auto">
              <a:xfrm flipH="1" flipV="1">
                <a:off x="6188468" y="5333726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prstDash val="sysDash"/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82" name="AutoShape 18"/>
              <p:cNvCxnSpPr>
                <a:cxnSpLocks noChangeShapeType="1"/>
              </p:cNvCxnSpPr>
              <p:nvPr/>
            </p:nvCxnSpPr>
            <p:spPr bwMode="auto">
              <a:xfrm flipH="1">
                <a:off x="5479917" y="4772488"/>
                <a:ext cx="644534" cy="270284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sp>
            <p:nvSpPr>
              <p:cNvPr id="83" name="AutoShape 12"/>
              <p:cNvSpPr>
                <a:spLocks noChangeArrowheads="1"/>
              </p:cNvSpPr>
              <p:nvPr/>
            </p:nvSpPr>
            <p:spPr bwMode="auto">
              <a:xfrm>
                <a:off x="5408669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AutoShape 13"/>
              <p:cNvSpPr>
                <a:spLocks noChangeArrowheads="1"/>
              </p:cNvSpPr>
              <p:nvPr/>
            </p:nvSpPr>
            <p:spPr bwMode="auto">
              <a:xfrm>
                <a:off x="4789045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AutoShape 11"/>
              <p:cNvSpPr>
                <a:spLocks noChangeArrowheads="1"/>
              </p:cNvSpPr>
              <p:nvPr/>
            </p:nvSpPr>
            <p:spPr bwMode="auto">
              <a:xfrm>
                <a:off x="6110102" y="4690305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AutoShape 11"/>
              <p:cNvSpPr>
                <a:spLocks noChangeArrowheads="1"/>
              </p:cNvSpPr>
              <p:nvPr/>
            </p:nvSpPr>
            <p:spPr bwMode="auto">
              <a:xfrm>
                <a:off x="6110102" y="5268506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AutoShape 11"/>
              <p:cNvSpPr>
                <a:spLocks noChangeArrowheads="1"/>
              </p:cNvSpPr>
              <p:nvPr/>
            </p:nvSpPr>
            <p:spPr bwMode="auto">
              <a:xfrm>
                <a:off x="4188732" y="4983759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3331752" y="5598066"/>
            <a:ext cx="2464384" cy="495230"/>
            <a:chOff x="3389782" y="5589240"/>
            <a:chExt cx="2464384" cy="495230"/>
          </a:xfrm>
        </p:grpSpPr>
        <p:grpSp>
          <p:nvGrpSpPr>
            <p:cNvPr id="90" name="组合 55"/>
            <p:cNvGrpSpPr>
              <a:grpSpLocks/>
            </p:cNvGrpSpPr>
            <p:nvPr/>
          </p:nvGrpSpPr>
          <p:grpSpPr bwMode="auto">
            <a:xfrm>
              <a:off x="3389782" y="5949280"/>
              <a:ext cx="2464384" cy="135190"/>
              <a:chOff x="3570309" y="4983756"/>
              <a:chExt cx="2464898" cy="135332"/>
            </a:xfrm>
          </p:grpSpPr>
          <p:cxnSp>
            <p:nvCxnSpPr>
              <p:cNvPr id="91" name="AutoShape 14"/>
              <p:cNvCxnSpPr>
                <a:cxnSpLocks noChangeShapeType="1"/>
              </p:cNvCxnSpPr>
              <p:nvPr/>
            </p:nvCxnSpPr>
            <p:spPr bwMode="auto">
              <a:xfrm flipH="1" flipV="1">
                <a:off x="4861020" y="5049823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92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3643282" y="5050208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93" name="AutoShape 16"/>
              <p:cNvCxnSpPr>
                <a:cxnSpLocks noChangeShapeType="1"/>
              </p:cNvCxnSpPr>
              <p:nvPr/>
            </p:nvCxnSpPr>
            <p:spPr bwMode="auto">
              <a:xfrm>
                <a:off x="4256759" y="5049817"/>
                <a:ext cx="554516" cy="387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none" w="med" len="med"/>
                <a:tailEnd type="triangle" w="sm" len="med"/>
              </a:ln>
            </p:spPr>
          </p:cxnSp>
          <p:cxnSp>
            <p:nvCxnSpPr>
              <p:cNvPr id="94" name="AutoShape 17"/>
              <p:cNvCxnSpPr>
                <a:cxnSpLocks noChangeShapeType="1"/>
              </p:cNvCxnSpPr>
              <p:nvPr/>
            </p:nvCxnSpPr>
            <p:spPr bwMode="auto">
              <a:xfrm flipH="1" flipV="1">
                <a:off x="5480691" y="5049823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prstDash val="sysDash"/>
                <a:round/>
                <a:headEnd type="triangle" w="sm" len="med"/>
                <a:tailEnd type="none" w="sm" len="med"/>
              </a:ln>
            </p:spPr>
          </p:cxnSp>
          <p:sp>
            <p:nvSpPr>
              <p:cNvPr id="96" name="AutoShape 12"/>
              <p:cNvSpPr>
                <a:spLocks noChangeArrowheads="1"/>
              </p:cNvSpPr>
              <p:nvPr/>
            </p:nvSpPr>
            <p:spPr bwMode="auto">
              <a:xfrm>
                <a:off x="5408669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AutoShape 13"/>
              <p:cNvSpPr>
                <a:spLocks noChangeArrowheads="1"/>
              </p:cNvSpPr>
              <p:nvPr/>
            </p:nvSpPr>
            <p:spPr bwMode="auto">
              <a:xfrm>
                <a:off x="4789045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AutoShape 11"/>
              <p:cNvSpPr>
                <a:spLocks noChangeArrowheads="1"/>
              </p:cNvSpPr>
              <p:nvPr/>
            </p:nvSpPr>
            <p:spPr bwMode="auto">
              <a:xfrm>
                <a:off x="3570309" y="4983756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AutoShape 11"/>
              <p:cNvSpPr>
                <a:spLocks noChangeArrowheads="1"/>
              </p:cNvSpPr>
              <p:nvPr/>
            </p:nvSpPr>
            <p:spPr bwMode="auto">
              <a:xfrm>
                <a:off x="4188732" y="4983758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0" name="组合 55"/>
            <p:cNvGrpSpPr>
              <a:grpSpLocks/>
            </p:cNvGrpSpPr>
            <p:nvPr/>
          </p:nvGrpSpPr>
          <p:grpSpPr bwMode="auto">
            <a:xfrm>
              <a:off x="3389782" y="5589240"/>
              <a:ext cx="2464384" cy="135190"/>
              <a:chOff x="3570309" y="4983756"/>
              <a:chExt cx="2464898" cy="135332"/>
            </a:xfrm>
          </p:grpSpPr>
          <p:cxnSp>
            <p:nvCxnSpPr>
              <p:cNvPr id="101" name="AutoShape 14"/>
              <p:cNvCxnSpPr>
                <a:cxnSpLocks noChangeShapeType="1"/>
              </p:cNvCxnSpPr>
              <p:nvPr/>
            </p:nvCxnSpPr>
            <p:spPr bwMode="auto">
              <a:xfrm flipH="1" flipV="1">
                <a:off x="4861020" y="5049823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102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3643282" y="5050208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triangle" w="sm" len="med"/>
                <a:tailEnd type="none" w="sm" len="med"/>
              </a:ln>
            </p:spPr>
          </p:cxnSp>
          <p:cxnSp>
            <p:nvCxnSpPr>
              <p:cNvPr id="103" name="AutoShape 16"/>
              <p:cNvCxnSpPr>
                <a:cxnSpLocks noChangeShapeType="1"/>
              </p:cNvCxnSpPr>
              <p:nvPr/>
            </p:nvCxnSpPr>
            <p:spPr bwMode="auto">
              <a:xfrm>
                <a:off x="4256759" y="5049817"/>
                <a:ext cx="554516" cy="387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round/>
                <a:headEnd type="none" w="med" len="med"/>
                <a:tailEnd type="triangle" w="sm" len="med"/>
              </a:ln>
            </p:spPr>
          </p:cxnSp>
          <p:cxnSp>
            <p:nvCxnSpPr>
              <p:cNvPr id="104" name="AutoShape 17"/>
              <p:cNvCxnSpPr>
                <a:cxnSpLocks noChangeShapeType="1"/>
              </p:cNvCxnSpPr>
              <p:nvPr/>
            </p:nvCxnSpPr>
            <p:spPr bwMode="auto">
              <a:xfrm flipH="1" flipV="1">
                <a:off x="5480691" y="5049823"/>
                <a:ext cx="554516" cy="0"/>
              </a:xfrm>
              <a:prstGeom prst="straightConnector1">
                <a:avLst/>
              </a:prstGeom>
              <a:noFill/>
              <a:ln w="25400">
                <a:solidFill>
                  <a:srgbClr val="CC0099"/>
                </a:solidFill>
                <a:prstDash val="sysDash"/>
                <a:round/>
                <a:headEnd type="triangle" w="sm" len="med"/>
                <a:tailEnd type="none" w="sm" len="med"/>
              </a:ln>
            </p:spPr>
          </p:cxnSp>
          <p:sp>
            <p:nvSpPr>
              <p:cNvPr id="106" name="AutoShape 12"/>
              <p:cNvSpPr>
                <a:spLocks noChangeArrowheads="1"/>
              </p:cNvSpPr>
              <p:nvPr/>
            </p:nvSpPr>
            <p:spPr bwMode="auto">
              <a:xfrm>
                <a:off x="5408669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AutoShape 13"/>
              <p:cNvSpPr>
                <a:spLocks noChangeArrowheads="1"/>
              </p:cNvSpPr>
              <p:nvPr/>
            </p:nvSpPr>
            <p:spPr bwMode="auto">
              <a:xfrm>
                <a:off x="4789045" y="4989561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AutoShape 11"/>
              <p:cNvSpPr>
                <a:spLocks noChangeArrowheads="1"/>
              </p:cNvSpPr>
              <p:nvPr/>
            </p:nvSpPr>
            <p:spPr bwMode="auto">
              <a:xfrm>
                <a:off x="3570309" y="4983756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AutoShape 11"/>
              <p:cNvSpPr>
                <a:spLocks noChangeArrowheads="1"/>
              </p:cNvSpPr>
              <p:nvPr/>
            </p:nvSpPr>
            <p:spPr bwMode="auto">
              <a:xfrm>
                <a:off x="4188732" y="4983758"/>
                <a:ext cx="134725" cy="12952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0431E37-FC40-4E78-994F-EBD67515FE3B}"/>
              </a:ext>
            </a:extLst>
          </p:cNvPr>
          <p:cNvGrpSpPr>
            <a:grpSpLocks noChangeAspect="1"/>
          </p:cNvGrpSpPr>
          <p:nvPr/>
        </p:nvGrpSpPr>
        <p:grpSpPr>
          <a:xfrm>
            <a:off x="6025931" y="2204864"/>
            <a:ext cx="984920" cy="930222"/>
            <a:chOff x="6025931" y="2204864"/>
            <a:chExt cx="807627" cy="762775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99CB3B2B-6D3B-4268-8B91-30450E131B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931" y="2204864"/>
              <a:ext cx="807627" cy="762775"/>
              <a:chOff x="3779912" y="3511919"/>
              <a:chExt cx="1502849" cy="1419387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2B9BFB78-194E-4728-B809-60B2F70CE534}"/>
                  </a:ext>
                </a:extLst>
              </p:cNvPr>
              <p:cNvSpPr/>
              <p:nvPr/>
            </p:nvSpPr>
            <p:spPr bwMode="auto">
              <a:xfrm>
                <a:off x="3847157" y="3577779"/>
                <a:ext cx="1368152" cy="1296144"/>
              </a:xfrm>
              <a:prstGeom prst="ellipse">
                <a:avLst/>
              </a:prstGeom>
              <a:noFill/>
              <a:ln w="25400" cap="flat" cmpd="sng" algn="ctr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33" name="AutoShape 12">
                <a:extLst>
                  <a:ext uri="{FF2B5EF4-FFF2-40B4-BE49-F238E27FC236}">
                    <a16:creationId xmlns:a16="http://schemas.microsoft.com/office/drawing/2014/main" id="{8E1D732E-790F-47E9-B0B7-C37C3906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094" y="3511919"/>
                <a:ext cx="134697" cy="129391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AutoShape 11">
                <a:extLst>
                  <a:ext uri="{FF2B5EF4-FFF2-40B4-BE49-F238E27FC236}">
                    <a16:creationId xmlns:a16="http://schemas.microsoft.com/office/drawing/2014/main" id="{2832A77A-8E8D-4809-92AD-9B8797DEE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1888" y="4801915"/>
                <a:ext cx="134697" cy="129391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AutoShape 11">
                <a:extLst>
                  <a:ext uri="{FF2B5EF4-FFF2-40B4-BE49-F238E27FC236}">
                    <a16:creationId xmlns:a16="http://schemas.microsoft.com/office/drawing/2014/main" id="{C7424039-AE34-489D-9F66-93276D226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912" y="4149080"/>
                <a:ext cx="134697" cy="129391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AutoShape 11">
                <a:extLst>
                  <a:ext uri="{FF2B5EF4-FFF2-40B4-BE49-F238E27FC236}">
                    <a16:creationId xmlns:a16="http://schemas.microsoft.com/office/drawing/2014/main" id="{52213F95-7BBD-4882-B45C-4BB091D54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064" y="4149080"/>
                <a:ext cx="134697" cy="129391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 63">
                <a:extLst>
                  <a:ext uri="{FF2B5EF4-FFF2-40B4-BE49-F238E27FC236}">
                    <a16:creationId xmlns:a16="http://schemas.microsoft.com/office/drawing/2014/main" id="{79E87D34-05B4-4617-830C-D4B2BC60C825}"/>
                  </a:ext>
                </a:extLst>
              </p:cNvPr>
              <p:cNvSpPr/>
              <p:nvPr/>
            </p:nvSpPr>
            <p:spPr bwMode="auto">
              <a:xfrm>
                <a:off x="5181603" y="4049068"/>
                <a:ext cx="38100" cy="104775"/>
              </a:xfrm>
              <a:custGeom>
                <a:avLst/>
                <a:gdLst>
                  <a:gd name="connsiteX0" fmla="*/ 0 w 38100"/>
                  <a:gd name="connsiteY0" fmla="*/ 0 h 104775"/>
                  <a:gd name="connsiteX1" fmla="*/ 28575 w 38100"/>
                  <a:gd name="connsiteY1" fmla="*/ 71437 h 104775"/>
                  <a:gd name="connsiteX2" fmla="*/ 38100 w 38100"/>
                  <a:gd name="connsiteY2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" h="104775">
                    <a:moveTo>
                      <a:pt x="0" y="0"/>
                    </a:moveTo>
                    <a:cubicBezTo>
                      <a:pt x="11112" y="26987"/>
                      <a:pt x="22225" y="53975"/>
                      <a:pt x="28575" y="71437"/>
                    </a:cubicBezTo>
                    <a:cubicBezTo>
                      <a:pt x="34925" y="88899"/>
                      <a:pt x="36512" y="96837"/>
                      <a:pt x="38100" y="104775"/>
                    </a:cubicBezTo>
                  </a:path>
                </a:pathLst>
              </a:custGeom>
              <a:noFill/>
              <a:ln w="0" cap="flat" cmpd="sng" algn="ctr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4" name="任意多边形 64">
                <a:extLst>
                  <a:ext uri="{FF2B5EF4-FFF2-40B4-BE49-F238E27FC236}">
                    <a16:creationId xmlns:a16="http://schemas.microsoft.com/office/drawing/2014/main" id="{5F0E54C2-38A5-42C9-B0E6-E46A525994BF}"/>
                  </a:ext>
                </a:extLst>
              </p:cNvPr>
              <p:cNvSpPr/>
              <p:nvPr/>
            </p:nvSpPr>
            <p:spPr bwMode="auto">
              <a:xfrm>
                <a:off x="4591046" y="4857752"/>
                <a:ext cx="90487" cy="23812"/>
              </a:xfrm>
              <a:custGeom>
                <a:avLst/>
                <a:gdLst>
                  <a:gd name="connsiteX0" fmla="*/ 90487 w 90487"/>
                  <a:gd name="connsiteY0" fmla="*/ 0 h 23812"/>
                  <a:gd name="connsiteX1" fmla="*/ 0 w 90487"/>
                  <a:gd name="connsiteY1" fmla="*/ 23812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87" h="23812">
                    <a:moveTo>
                      <a:pt x="90487" y="0"/>
                    </a:moveTo>
                    <a:lnTo>
                      <a:pt x="0" y="23812"/>
                    </a:lnTo>
                  </a:path>
                </a:pathLst>
              </a:custGeom>
              <a:noFill/>
              <a:ln w="9525" cap="flat" cmpd="sng" algn="ctr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5" name="任意多边形 74">
                <a:extLst>
                  <a:ext uri="{FF2B5EF4-FFF2-40B4-BE49-F238E27FC236}">
                    <a16:creationId xmlns:a16="http://schemas.microsoft.com/office/drawing/2014/main" id="{B743F53F-E623-4A55-961F-04BE5AABD7D1}"/>
                  </a:ext>
                </a:extLst>
              </p:cNvPr>
              <p:cNvSpPr/>
              <p:nvPr/>
            </p:nvSpPr>
            <p:spPr bwMode="auto">
              <a:xfrm>
                <a:off x="3847149" y="4262436"/>
                <a:ext cx="9525" cy="66675"/>
              </a:xfrm>
              <a:custGeom>
                <a:avLst/>
                <a:gdLst>
                  <a:gd name="connsiteX0" fmla="*/ 9525 w 9525"/>
                  <a:gd name="connsiteY0" fmla="*/ 66675 h 66675"/>
                  <a:gd name="connsiteX1" fmla="*/ 0 w 9525"/>
                  <a:gd name="connsiteY1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6675">
                    <a:moveTo>
                      <a:pt x="9525" y="6667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 algn="ctr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4" name="任意多边形 63">
              <a:extLst>
                <a:ext uri="{FF2B5EF4-FFF2-40B4-BE49-F238E27FC236}">
                  <a16:creationId xmlns:a16="http://schemas.microsoft.com/office/drawing/2014/main" id="{F391C550-C4B5-4867-96B3-FDBA109F06B9}"/>
                </a:ext>
              </a:extLst>
            </p:cNvPr>
            <p:cNvSpPr/>
            <p:nvPr/>
          </p:nvSpPr>
          <p:spPr bwMode="auto">
            <a:xfrm rot="16974194">
              <a:off x="6364197" y="2215583"/>
              <a:ext cx="20537" cy="56477"/>
            </a:xfrm>
            <a:custGeom>
              <a:avLst/>
              <a:gdLst>
                <a:gd name="connsiteX0" fmla="*/ 0 w 38100"/>
                <a:gd name="connsiteY0" fmla="*/ 0 h 104775"/>
                <a:gd name="connsiteX1" fmla="*/ 28575 w 38100"/>
                <a:gd name="connsiteY1" fmla="*/ 71437 h 104775"/>
                <a:gd name="connsiteX2" fmla="*/ 38100 w 38100"/>
                <a:gd name="connsiteY2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04775">
                  <a:moveTo>
                    <a:pt x="0" y="0"/>
                  </a:moveTo>
                  <a:cubicBezTo>
                    <a:pt x="11112" y="26987"/>
                    <a:pt x="22225" y="53975"/>
                    <a:pt x="28575" y="71437"/>
                  </a:cubicBezTo>
                  <a:cubicBezTo>
                    <a:pt x="34925" y="88899"/>
                    <a:pt x="36512" y="96837"/>
                    <a:pt x="38100" y="104775"/>
                  </a:cubicBezTo>
                </a:path>
              </a:pathLst>
            </a:custGeom>
            <a:noFill/>
            <a:ln w="0" cap="flat" cmpd="sng" algn="ctr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F36D32F-8113-4800-9A39-831722B53A49}"/>
              </a:ext>
            </a:extLst>
          </p:cNvPr>
          <p:cNvGrpSpPr>
            <a:grpSpLocks noChangeAspect="1"/>
          </p:cNvGrpSpPr>
          <p:nvPr/>
        </p:nvGrpSpPr>
        <p:grpSpPr>
          <a:xfrm>
            <a:off x="6084168" y="3461698"/>
            <a:ext cx="2417530" cy="1263445"/>
            <a:chOff x="6084168" y="3461698"/>
            <a:chExt cx="2417530" cy="1263445"/>
          </a:xfrm>
        </p:grpSpPr>
        <p:grpSp>
          <p:nvGrpSpPr>
            <p:cNvPr id="58" name="组合 57"/>
            <p:cNvGrpSpPr>
              <a:grpSpLocks noChangeAspect="1"/>
            </p:cNvGrpSpPr>
            <p:nvPr/>
          </p:nvGrpSpPr>
          <p:grpSpPr>
            <a:xfrm>
              <a:off x="6084168" y="3461698"/>
              <a:ext cx="2417530" cy="1263445"/>
              <a:chOff x="2555776" y="3506134"/>
              <a:chExt cx="2726985" cy="1425172"/>
            </a:xfrm>
          </p:grpSpPr>
          <p:sp>
            <p:nvSpPr>
              <p:cNvPr id="59" name="椭圆 58"/>
              <p:cNvSpPr/>
              <p:nvPr/>
            </p:nvSpPr>
            <p:spPr bwMode="auto">
              <a:xfrm>
                <a:off x="3847157" y="3577779"/>
                <a:ext cx="1368152" cy="1296144"/>
              </a:xfrm>
              <a:prstGeom prst="ellipse">
                <a:avLst/>
              </a:prstGeom>
              <a:noFill/>
              <a:ln w="25400" cap="flat" cmpd="sng" algn="ctr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pSp>
            <p:nvGrpSpPr>
              <p:cNvPr id="60" name="组合 55"/>
              <p:cNvGrpSpPr>
                <a:grpSpLocks/>
              </p:cNvGrpSpPr>
              <p:nvPr/>
            </p:nvGrpSpPr>
            <p:grpSpPr bwMode="auto">
              <a:xfrm>
                <a:off x="2555776" y="3506134"/>
                <a:ext cx="2532727" cy="135179"/>
                <a:chOff x="3501951" y="4983767"/>
                <a:chExt cx="2533256" cy="135321"/>
              </a:xfrm>
            </p:grpSpPr>
            <p:cxnSp>
              <p:nvCxnSpPr>
                <p:cNvPr id="95" name="AutoShape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861020" y="5049823"/>
                  <a:ext cx="55451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CC0099"/>
                  </a:solidFill>
                  <a:round/>
                  <a:headEnd type="triangle" w="med" len="med"/>
                  <a:tailEnd type="none" w="lg" len="med"/>
                </a:ln>
              </p:spPr>
            </p:cxnSp>
            <p:cxnSp>
              <p:nvCxnSpPr>
                <p:cNvPr id="105" name="AutoShape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27489" y="5050208"/>
                  <a:ext cx="590507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CC0099"/>
                  </a:solidFill>
                  <a:round/>
                  <a:headEnd type="triangle" w="sm" len="med"/>
                  <a:tailEnd type="none" w="sm" len="med"/>
                </a:ln>
              </p:spPr>
            </p:cxnSp>
            <p:cxnSp>
              <p:nvCxnSpPr>
                <p:cNvPr id="110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4256760" y="5049820"/>
                  <a:ext cx="554516" cy="387"/>
                </a:xfrm>
                <a:prstGeom prst="straightConnector1">
                  <a:avLst/>
                </a:prstGeom>
                <a:noFill/>
                <a:ln w="25400">
                  <a:solidFill>
                    <a:srgbClr val="CC0099"/>
                  </a:solidFill>
                  <a:round/>
                  <a:headEnd type="none" w="med" len="med"/>
                  <a:tailEnd type="triangle" w="sm" len="med"/>
                </a:ln>
              </p:spPr>
            </p:cxnSp>
            <p:cxnSp>
              <p:nvCxnSpPr>
                <p:cNvPr id="112" name="AutoShape 1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480691" y="5049823"/>
                  <a:ext cx="55451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CC0099"/>
                  </a:solidFill>
                  <a:prstDash val="sysDash"/>
                  <a:round/>
                  <a:headEnd type="triangle" w="sm" len="med"/>
                  <a:tailEnd type="none" w="sm" len="med"/>
                </a:ln>
              </p:spPr>
            </p:cxnSp>
            <p:sp>
              <p:nvSpPr>
                <p:cNvPr id="113" name="AutoShape 13"/>
                <p:cNvSpPr>
                  <a:spLocks noChangeArrowheads="1"/>
                </p:cNvSpPr>
                <p:nvPr/>
              </p:nvSpPr>
              <p:spPr bwMode="auto">
                <a:xfrm>
                  <a:off x="4789045" y="4989561"/>
                  <a:ext cx="134725" cy="129527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AutoShape 11"/>
                <p:cNvSpPr>
                  <a:spLocks noChangeArrowheads="1"/>
                </p:cNvSpPr>
                <p:nvPr/>
              </p:nvSpPr>
              <p:spPr bwMode="auto">
                <a:xfrm>
                  <a:off x="3501951" y="4983767"/>
                  <a:ext cx="134725" cy="129527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AutoShape 11"/>
                <p:cNvSpPr>
                  <a:spLocks noChangeArrowheads="1"/>
                </p:cNvSpPr>
                <p:nvPr/>
              </p:nvSpPr>
              <p:spPr bwMode="auto">
                <a:xfrm>
                  <a:off x="4188732" y="4983767"/>
                  <a:ext cx="134725" cy="129527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AutoShape 12"/>
                <p:cNvSpPr>
                  <a:spLocks noChangeArrowheads="1"/>
                </p:cNvSpPr>
                <p:nvPr/>
              </p:nvSpPr>
              <p:spPr bwMode="auto">
                <a:xfrm>
                  <a:off x="5408669" y="4989561"/>
                  <a:ext cx="134725" cy="129527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AutoShape 11"/>
              <p:cNvSpPr>
                <a:spLocks noChangeArrowheads="1"/>
              </p:cNvSpPr>
              <p:nvPr/>
            </p:nvSpPr>
            <p:spPr bwMode="auto">
              <a:xfrm>
                <a:off x="4461888" y="4801915"/>
                <a:ext cx="134697" cy="129391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11"/>
              <p:cNvSpPr>
                <a:spLocks noChangeArrowheads="1"/>
              </p:cNvSpPr>
              <p:nvPr/>
            </p:nvSpPr>
            <p:spPr bwMode="auto">
              <a:xfrm>
                <a:off x="3779912" y="4149080"/>
                <a:ext cx="134697" cy="129391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11"/>
              <p:cNvSpPr>
                <a:spLocks noChangeArrowheads="1"/>
              </p:cNvSpPr>
              <p:nvPr/>
            </p:nvSpPr>
            <p:spPr bwMode="auto">
              <a:xfrm>
                <a:off x="5148064" y="4149080"/>
                <a:ext cx="134697" cy="129391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 bwMode="auto">
              <a:xfrm>
                <a:off x="5181603" y="4049068"/>
                <a:ext cx="38100" cy="104775"/>
              </a:xfrm>
              <a:custGeom>
                <a:avLst/>
                <a:gdLst>
                  <a:gd name="connsiteX0" fmla="*/ 0 w 38100"/>
                  <a:gd name="connsiteY0" fmla="*/ 0 h 104775"/>
                  <a:gd name="connsiteX1" fmla="*/ 28575 w 38100"/>
                  <a:gd name="connsiteY1" fmla="*/ 71437 h 104775"/>
                  <a:gd name="connsiteX2" fmla="*/ 38100 w 38100"/>
                  <a:gd name="connsiteY2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" h="104775">
                    <a:moveTo>
                      <a:pt x="0" y="0"/>
                    </a:moveTo>
                    <a:cubicBezTo>
                      <a:pt x="11112" y="26987"/>
                      <a:pt x="22225" y="53975"/>
                      <a:pt x="28575" y="71437"/>
                    </a:cubicBezTo>
                    <a:cubicBezTo>
                      <a:pt x="34925" y="88899"/>
                      <a:pt x="36512" y="96837"/>
                      <a:pt x="38100" y="104775"/>
                    </a:cubicBezTo>
                  </a:path>
                </a:pathLst>
              </a:custGeom>
              <a:noFill/>
              <a:ln w="0" cap="flat" cmpd="sng" algn="ctr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 bwMode="auto">
              <a:xfrm>
                <a:off x="4591046" y="4857752"/>
                <a:ext cx="90487" cy="23812"/>
              </a:xfrm>
              <a:custGeom>
                <a:avLst/>
                <a:gdLst>
                  <a:gd name="connsiteX0" fmla="*/ 90487 w 90487"/>
                  <a:gd name="connsiteY0" fmla="*/ 0 h 23812"/>
                  <a:gd name="connsiteX1" fmla="*/ 0 w 90487"/>
                  <a:gd name="connsiteY1" fmla="*/ 23812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87" h="23812">
                    <a:moveTo>
                      <a:pt x="90487" y="0"/>
                    </a:moveTo>
                    <a:lnTo>
                      <a:pt x="0" y="23812"/>
                    </a:lnTo>
                  </a:path>
                </a:pathLst>
              </a:custGeom>
              <a:noFill/>
              <a:ln w="9525" cap="flat" cmpd="sng" algn="ctr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5" name="任意多边形 74"/>
              <p:cNvSpPr/>
              <p:nvPr/>
            </p:nvSpPr>
            <p:spPr bwMode="auto">
              <a:xfrm>
                <a:off x="3847149" y="4262436"/>
                <a:ext cx="9525" cy="66675"/>
              </a:xfrm>
              <a:custGeom>
                <a:avLst/>
                <a:gdLst>
                  <a:gd name="connsiteX0" fmla="*/ 9525 w 9525"/>
                  <a:gd name="connsiteY0" fmla="*/ 66675 h 66675"/>
                  <a:gd name="connsiteX1" fmla="*/ 0 w 9525"/>
                  <a:gd name="connsiteY1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6675">
                    <a:moveTo>
                      <a:pt x="9525" y="6667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 algn="ctr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9" name="任意多边形 63">
              <a:extLst>
                <a:ext uri="{FF2B5EF4-FFF2-40B4-BE49-F238E27FC236}">
                  <a16:creationId xmlns:a16="http://schemas.microsoft.com/office/drawing/2014/main" id="{83221D0C-0EC6-4EEF-8F20-86679A62F948}"/>
                </a:ext>
              </a:extLst>
            </p:cNvPr>
            <p:cNvSpPr/>
            <p:nvPr/>
          </p:nvSpPr>
          <p:spPr bwMode="auto">
            <a:xfrm rot="17560737">
              <a:off x="7718930" y="3488042"/>
              <a:ext cx="33776" cy="92885"/>
            </a:xfrm>
            <a:custGeom>
              <a:avLst/>
              <a:gdLst>
                <a:gd name="connsiteX0" fmla="*/ 0 w 38100"/>
                <a:gd name="connsiteY0" fmla="*/ 0 h 104775"/>
                <a:gd name="connsiteX1" fmla="*/ 28575 w 38100"/>
                <a:gd name="connsiteY1" fmla="*/ 71437 h 104775"/>
                <a:gd name="connsiteX2" fmla="*/ 38100 w 38100"/>
                <a:gd name="connsiteY2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04775">
                  <a:moveTo>
                    <a:pt x="0" y="0"/>
                  </a:moveTo>
                  <a:cubicBezTo>
                    <a:pt x="11112" y="26987"/>
                    <a:pt x="22225" y="53975"/>
                    <a:pt x="28575" y="71437"/>
                  </a:cubicBezTo>
                  <a:cubicBezTo>
                    <a:pt x="34925" y="88899"/>
                    <a:pt x="36512" y="96837"/>
                    <a:pt x="38100" y="104775"/>
                  </a:cubicBezTo>
                </a:path>
              </a:pathLst>
            </a:custGeom>
            <a:noFill/>
            <a:ln w="0" cap="flat" cmpd="sng" algn="ctr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</a:t>
            </a:r>
            <a:r>
              <a:rPr lang="zh-CN" altLang="en-US" dirty="0"/>
              <a:t>、归纳证明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12568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zh-CN" altLang="en-US" dirty="0"/>
              <a:t>数学归纳法的</a:t>
            </a:r>
            <a:r>
              <a:rPr lang="zh-CN" altLang="en-US" dirty="0">
                <a:solidFill>
                  <a:srgbClr val="FF0000"/>
                </a:solidFill>
              </a:rPr>
              <a:t>技术基础就是归纳定义方法</a:t>
            </a:r>
            <a:r>
              <a:rPr lang="zh-CN" altLang="en-US" dirty="0"/>
              <a:t>，</a:t>
            </a:r>
            <a:r>
              <a:rPr lang="zh-CN" altLang="en-US" u="sng" dirty="0"/>
              <a:t>归纳法适用于由归纳定义的论域</a:t>
            </a:r>
            <a:r>
              <a:rPr lang="en-US" altLang="zh-CN" u="sng" dirty="0"/>
              <a:t>S</a:t>
            </a:r>
            <a:r>
              <a:rPr lang="zh-CN" altLang="en-US" dirty="0"/>
              <a:t>，比如，自然数集合；</a:t>
            </a:r>
            <a:endParaRPr lang="en-US" altLang="zh-CN" dirty="0"/>
          </a:p>
          <a:p>
            <a:pPr>
              <a:spcBef>
                <a:spcPts val="400"/>
              </a:spcBef>
            </a:pPr>
            <a:r>
              <a:rPr lang="zh-CN" altLang="en-US" dirty="0"/>
              <a:t>对于论域</a:t>
            </a:r>
            <a:r>
              <a:rPr lang="en-US" altLang="zh-CN" dirty="0"/>
              <a:t>S</a:t>
            </a:r>
            <a:r>
              <a:rPr lang="zh-CN" altLang="en-US" dirty="0"/>
              <a:t>上的命题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>
                <a:sym typeface="Symbol" pitchFamily="18" charset="2"/>
              </a:rPr>
              <a:t>xP</a:t>
            </a:r>
            <a:r>
              <a:rPr lang="en-US" altLang="zh-CN" dirty="0">
                <a:sym typeface="Symbol" pitchFamily="18" charset="2"/>
              </a:rPr>
              <a:t>(x)</a:t>
            </a:r>
            <a:r>
              <a:rPr lang="zh-CN" altLang="en-US" dirty="0">
                <a:sym typeface="Symbol" pitchFamily="18" charset="2"/>
              </a:rPr>
              <a:t>的</a:t>
            </a:r>
            <a:r>
              <a:rPr lang="zh-CN" altLang="en-US" dirty="0"/>
              <a:t>归纳法证明步骤</a:t>
            </a:r>
            <a:endParaRPr lang="en-US" altLang="zh-CN" dirty="0"/>
          </a:p>
          <a:p>
            <a:pPr marL="857250" lvl="1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基础步骤：给定</a:t>
            </a:r>
            <a:r>
              <a:rPr lang="en-US" altLang="zh-CN" dirty="0"/>
              <a:t>S</a:t>
            </a:r>
            <a:r>
              <a:rPr lang="zh-CN" altLang="en-US" dirty="0"/>
              <a:t>中的元素</a:t>
            </a:r>
            <a:r>
              <a:rPr lang="en-US" altLang="zh-CN" dirty="0" err="1"/>
              <a:t>x,y,z</a:t>
            </a:r>
            <a:r>
              <a:rPr lang="zh-CN" altLang="en-US" dirty="0"/>
              <a:t>，</a:t>
            </a:r>
            <a:r>
              <a:rPr lang="en-US" altLang="zh-CN" dirty="0"/>
              <a:t>P(x),P(y),P(z)</a:t>
            </a:r>
            <a:r>
              <a:rPr lang="zh-CN" altLang="en-US" dirty="0"/>
              <a:t>为真；</a:t>
            </a:r>
            <a:endParaRPr lang="en-US" altLang="zh-CN" dirty="0"/>
          </a:p>
          <a:p>
            <a:pPr marL="857250" lvl="1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归纳步骤：若</a:t>
            </a:r>
            <a:r>
              <a:rPr lang="en-US" altLang="zh-CN" dirty="0"/>
              <a:t>P(x),P(y),P(z)</a:t>
            </a:r>
            <a:r>
              <a:rPr lang="zh-CN" altLang="en-US" dirty="0"/>
              <a:t>为真，则用归纳条款引入的新元素</a:t>
            </a:r>
            <a:r>
              <a:rPr lang="en-US" altLang="zh-CN" dirty="0"/>
              <a:t>w</a:t>
            </a:r>
            <a:r>
              <a:rPr lang="zh-CN" altLang="en-US" dirty="0"/>
              <a:t>后的组合</a:t>
            </a:r>
            <a:r>
              <a:rPr lang="en-US" altLang="zh-CN" dirty="0" err="1"/>
              <a:t>x,y,z,w</a:t>
            </a:r>
            <a:r>
              <a:rPr lang="zh-CN" altLang="en-US" dirty="0"/>
              <a:t>对于</a:t>
            </a:r>
            <a:r>
              <a:rPr lang="en-US" altLang="zh-CN" dirty="0"/>
              <a:t>P</a:t>
            </a:r>
            <a:r>
              <a:rPr lang="zh-CN" altLang="en-US" dirty="0"/>
              <a:t>也为真；</a:t>
            </a:r>
            <a:endParaRPr lang="en-US" altLang="zh-CN" dirty="0"/>
          </a:p>
          <a:p>
            <a:pPr lvl="1">
              <a:spcBef>
                <a:spcPts val="400"/>
              </a:spcBef>
            </a:pPr>
            <a:r>
              <a:rPr lang="zh-CN" altLang="en-US" dirty="0"/>
              <a:t>极小性条款保证了所有元素只有在运用基础和归纳条款下才能构成。</a:t>
            </a:r>
            <a:endParaRPr lang="en-US" altLang="zh-CN" dirty="0"/>
          </a:p>
          <a:p>
            <a:pPr>
              <a:spcBef>
                <a:spcPts val="4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证明自然数集合</a:t>
            </a:r>
            <a:r>
              <a:rPr lang="en-US" altLang="zh-CN" dirty="0"/>
              <a:t>N</a:t>
            </a:r>
            <a:r>
              <a:rPr lang="zh-CN" altLang="en-US" dirty="0"/>
              <a:t>上，命题</a:t>
            </a:r>
            <a:r>
              <a:rPr lang="en-US" altLang="zh-CN" dirty="0"/>
              <a:t>Q(n)</a:t>
            </a:r>
            <a:r>
              <a:rPr lang="zh-CN" altLang="en-US" dirty="0"/>
              <a:t>为真</a:t>
            </a:r>
            <a:endParaRPr lang="en-US" altLang="zh-CN" dirty="0"/>
          </a:p>
          <a:p>
            <a:pPr lvl="1">
              <a:spcBef>
                <a:spcPts val="400"/>
              </a:spcBef>
            </a:pPr>
            <a:r>
              <a:rPr lang="zh-CN" altLang="en-US" dirty="0"/>
              <a:t>给定</a:t>
            </a:r>
            <a:r>
              <a:rPr lang="en-US" altLang="zh-CN" dirty="0"/>
              <a:t>n=0</a:t>
            </a:r>
            <a:r>
              <a:rPr lang="zh-CN" altLang="en-US" dirty="0"/>
              <a:t>或</a:t>
            </a:r>
            <a:r>
              <a:rPr lang="en-US" altLang="zh-CN" dirty="0"/>
              <a:t>/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等，</a:t>
            </a:r>
            <a:r>
              <a:rPr lang="en-US" altLang="zh-CN" dirty="0"/>
              <a:t>Q(0)</a:t>
            </a:r>
            <a:r>
              <a:rPr lang="zh-CN" altLang="en-US" dirty="0"/>
              <a:t>或</a:t>
            </a:r>
            <a:r>
              <a:rPr lang="en-US" altLang="zh-CN" dirty="0"/>
              <a:t>/</a:t>
            </a:r>
            <a:r>
              <a:rPr lang="zh-CN" altLang="en-US" dirty="0"/>
              <a:t>和</a:t>
            </a:r>
            <a:r>
              <a:rPr lang="en-US" altLang="zh-CN" dirty="0"/>
              <a:t>Q(1)</a:t>
            </a:r>
            <a:r>
              <a:rPr lang="zh-CN" altLang="en-US" dirty="0"/>
              <a:t>等为真；</a:t>
            </a:r>
            <a:endParaRPr lang="en-US" altLang="zh-CN" dirty="0"/>
          </a:p>
          <a:p>
            <a:pPr lvl="1">
              <a:spcBef>
                <a:spcPts val="400"/>
              </a:spcBef>
            </a:pPr>
            <a:r>
              <a:rPr lang="zh-CN" altLang="en-US" dirty="0"/>
              <a:t>证明</a:t>
            </a:r>
            <a:r>
              <a:rPr lang="en-US" altLang="zh-CN" dirty="0"/>
              <a:t>Q(k)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Q(k+1)</a:t>
            </a:r>
            <a:r>
              <a:rPr lang="zh-CN" altLang="en-US" dirty="0"/>
              <a:t>为真，根据</a:t>
            </a:r>
            <a:r>
              <a:rPr lang="en-US" altLang="zh-CN" dirty="0">
                <a:solidFill>
                  <a:srgbClr val="FF0000"/>
                </a:solidFill>
              </a:rPr>
              <a:t>UG</a:t>
            </a:r>
            <a:r>
              <a:rPr lang="zh-CN" altLang="en-US" dirty="0">
                <a:solidFill>
                  <a:srgbClr val="FF0000"/>
                </a:solidFill>
              </a:rPr>
              <a:t>规则</a:t>
            </a:r>
            <a:r>
              <a:rPr lang="zh-CN" altLang="en-US" dirty="0"/>
              <a:t>，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>
                <a:sym typeface="Symbol" pitchFamily="18" charset="2"/>
              </a:rPr>
              <a:t>nQ</a:t>
            </a:r>
            <a:r>
              <a:rPr lang="en-US" altLang="zh-CN" dirty="0">
                <a:sym typeface="Symbol" pitchFamily="18" charset="2"/>
              </a:rPr>
              <a:t>(n)</a:t>
            </a:r>
            <a:r>
              <a:rPr lang="zh-CN" altLang="en-US" dirty="0">
                <a:sym typeface="Symbol" pitchFamily="18" charset="2"/>
              </a:rPr>
              <a:t>为真。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496855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试证明对于所有</a:t>
            </a:r>
            <a:r>
              <a:rPr lang="en-US" altLang="zh-CN" dirty="0"/>
              <a:t>n</a:t>
            </a:r>
            <a:r>
              <a:rPr lang="el-GR" altLang="zh-CN" dirty="0"/>
              <a:t>∈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P(n)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(0+1+2+...+n)=  n(n+1)</a:t>
            </a:r>
            <a:r>
              <a:rPr lang="zh-CN" altLang="en-US" dirty="0"/>
              <a:t>成立。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证：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基础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n=0,1</a:t>
            </a:r>
            <a:r>
              <a:rPr lang="zh-CN" altLang="en-US" dirty="0"/>
              <a:t>时，  </a:t>
            </a:r>
            <a:r>
              <a:rPr lang="en-US" altLang="zh-CN" dirty="0"/>
              <a:t>0(0+1)=0,  1(1+1)=1</a:t>
            </a:r>
            <a:r>
              <a:rPr lang="zh-CN" altLang="en-US"/>
              <a:t>，即，</a:t>
            </a:r>
            <a:r>
              <a:rPr lang="en-US" altLang="zh-CN"/>
              <a:t>P</a:t>
            </a:r>
            <a:r>
              <a:rPr lang="en-US" altLang="zh-CN" dirty="0"/>
              <a:t>(0)</a:t>
            </a:r>
            <a:r>
              <a:rPr lang="zh-CN" altLang="en-US" dirty="0"/>
              <a:t>、</a:t>
            </a:r>
            <a:r>
              <a:rPr lang="en-US" altLang="zh-CN" dirty="0"/>
              <a:t>P(1)</a:t>
            </a:r>
            <a:r>
              <a:rPr lang="zh-CN" altLang="en-US" dirty="0"/>
              <a:t>成立；</a:t>
            </a:r>
            <a:endParaRPr lang="en-US" altLang="zh-CN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归纳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假设</a:t>
            </a:r>
            <a:r>
              <a:rPr lang="en-US" altLang="zh-CN" dirty="0"/>
              <a:t>n=k</a:t>
            </a:r>
            <a:r>
              <a:rPr lang="zh-CN" altLang="en-US" dirty="0"/>
              <a:t>时，</a:t>
            </a:r>
            <a:r>
              <a:rPr lang="en-US" altLang="zh-CN" dirty="0"/>
              <a:t>P(k)</a:t>
            </a:r>
            <a:r>
              <a:rPr lang="zh-CN" altLang="en-US" dirty="0"/>
              <a:t>成立，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即：</a:t>
            </a:r>
            <a:r>
              <a:rPr lang="en-US" altLang="zh-CN" dirty="0">
                <a:sym typeface="Wingdings" pitchFamily="2" charset="2"/>
              </a:rPr>
              <a:t>(0+1+2+...+k)=   k</a:t>
            </a:r>
            <a:r>
              <a:rPr lang="en-US" altLang="zh-CN" dirty="0"/>
              <a:t>(k+1)</a:t>
            </a:r>
            <a:r>
              <a:rPr lang="zh-CN" altLang="en-US" dirty="0"/>
              <a:t>成立；</a:t>
            </a:r>
            <a:endParaRPr lang="en-US" altLang="zh-CN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dirty="0"/>
              <a:t>可以证明</a:t>
            </a:r>
            <a:r>
              <a:rPr lang="en-US" altLang="zh-CN" dirty="0"/>
              <a:t>P(k+1)</a:t>
            </a:r>
            <a:r>
              <a:rPr lang="zh-CN" altLang="en-US" dirty="0"/>
              <a:t>也成立，即：</a:t>
            </a:r>
            <a:r>
              <a:rPr lang="en-US" altLang="zh-CN" dirty="0"/>
              <a:t>P(k)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P(k+1)</a:t>
            </a:r>
            <a:r>
              <a:rPr lang="zh-CN" altLang="en-US" dirty="0"/>
              <a:t>为真；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（具体证明细节略）</a:t>
            </a:r>
            <a:endParaRPr lang="en-US" altLang="zh-CN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根据</a:t>
            </a:r>
            <a:r>
              <a:rPr lang="en-US" altLang="zh-CN" dirty="0">
                <a:solidFill>
                  <a:srgbClr val="C00000"/>
                </a:solidFill>
              </a:rPr>
              <a:t>UG</a:t>
            </a:r>
            <a:r>
              <a:rPr lang="zh-CN" altLang="en-US" dirty="0">
                <a:solidFill>
                  <a:srgbClr val="C00000"/>
                </a:solidFill>
              </a:rPr>
              <a:t>规则</a:t>
            </a:r>
            <a:r>
              <a:rPr lang="zh-CN" altLang="en-US" dirty="0"/>
              <a:t>，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>
                <a:sym typeface="Symbol" pitchFamily="18" charset="2"/>
              </a:rPr>
              <a:t>nP</a:t>
            </a:r>
            <a:r>
              <a:rPr lang="en-US" altLang="zh-CN" dirty="0">
                <a:sym typeface="Symbol" pitchFamily="18" charset="2"/>
              </a:rPr>
              <a:t>(n)</a:t>
            </a:r>
            <a:r>
              <a:rPr lang="zh-CN" altLang="en-US" dirty="0">
                <a:sym typeface="Symbol" pitchFamily="18" charset="2"/>
              </a:rPr>
              <a:t>也</a:t>
            </a:r>
            <a:r>
              <a:rPr lang="zh-CN" altLang="en-US">
                <a:sym typeface="Symbol" pitchFamily="18" charset="2"/>
              </a:rPr>
              <a:t>成立。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6603464" y="1211992"/>
            <a:ext cx="1080120" cy="720080"/>
            <a:chOff x="7524328" y="4653136"/>
            <a:chExt cx="1080120" cy="720080"/>
          </a:xfrm>
        </p:grpSpPr>
        <p:sp>
          <p:nvSpPr>
            <p:cNvPr id="5" name="矩形 4"/>
            <p:cNvSpPr/>
            <p:nvPr/>
          </p:nvSpPr>
          <p:spPr bwMode="auto">
            <a:xfrm>
              <a:off x="7524328" y="4653136"/>
              <a:ext cx="1080120" cy="72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楷体" pitchFamily="49" charset="-122"/>
                  <a:ea typeface="楷体" pitchFamily="49" charset="-122"/>
                </a:rPr>
                <a:t>1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7941136" y="5013176"/>
              <a:ext cx="216024" cy="0"/>
            </a:xfrm>
            <a:prstGeom prst="line">
              <a:avLst/>
            </a:prstGeom>
            <a:noFill/>
            <a:ln w="2159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2699792" y="2708920"/>
            <a:ext cx="1080120" cy="720080"/>
            <a:chOff x="7524328" y="4653136"/>
            <a:chExt cx="1080120" cy="720080"/>
          </a:xfrm>
        </p:grpSpPr>
        <p:sp>
          <p:nvSpPr>
            <p:cNvPr id="10" name="矩形 9"/>
            <p:cNvSpPr/>
            <p:nvPr/>
          </p:nvSpPr>
          <p:spPr bwMode="auto">
            <a:xfrm>
              <a:off x="7524328" y="4653136"/>
              <a:ext cx="1080120" cy="72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1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kumimoji="1" lang="zh-CN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7941136" y="5013176"/>
              <a:ext cx="216024" cy="0"/>
            </a:xfrm>
            <a:prstGeom prst="line">
              <a:avLst/>
            </a:prstGeom>
            <a:noFill/>
            <a:ln w="2159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>
            <a:off x="4272920" y="2708920"/>
            <a:ext cx="1080120" cy="720080"/>
            <a:chOff x="7524328" y="4653136"/>
            <a:chExt cx="1080120" cy="720080"/>
          </a:xfrm>
        </p:grpSpPr>
        <p:sp>
          <p:nvSpPr>
            <p:cNvPr id="13" name="矩形 12"/>
            <p:cNvSpPr/>
            <p:nvPr/>
          </p:nvSpPr>
          <p:spPr bwMode="auto">
            <a:xfrm>
              <a:off x="7524328" y="4653136"/>
              <a:ext cx="1080120" cy="72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1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kumimoji="1" lang="zh-CN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7941136" y="5013176"/>
              <a:ext cx="216024" cy="0"/>
            </a:xfrm>
            <a:prstGeom prst="line">
              <a:avLst/>
            </a:prstGeom>
            <a:noFill/>
            <a:ln w="2159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组合 14"/>
          <p:cNvGrpSpPr/>
          <p:nvPr/>
        </p:nvGrpSpPr>
        <p:grpSpPr>
          <a:xfrm>
            <a:off x="3882400" y="4122792"/>
            <a:ext cx="1080120" cy="720080"/>
            <a:chOff x="7524328" y="4653136"/>
            <a:chExt cx="1080120" cy="720080"/>
          </a:xfrm>
        </p:grpSpPr>
        <p:sp>
          <p:nvSpPr>
            <p:cNvPr id="16" name="矩形 15"/>
            <p:cNvSpPr/>
            <p:nvPr/>
          </p:nvSpPr>
          <p:spPr bwMode="auto">
            <a:xfrm>
              <a:off x="7524328" y="4653136"/>
              <a:ext cx="1080120" cy="72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楷体" pitchFamily="49" charset="-122"/>
                  <a:ea typeface="楷体" pitchFamily="49" charset="-122"/>
                </a:rPr>
                <a:t>1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kumimoji="1" lang="zh-CN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7941136" y="5013176"/>
              <a:ext cx="216024" cy="0"/>
            </a:xfrm>
            <a:prstGeom prst="line">
              <a:avLst/>
            </a:prstGeom>
            <a:noFill/>
            <a:ln w="2159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数学归纳法第二原理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以上的归纳形式叫做数学归纳法第一原理；</a:t>
            </a:r>
            <a:endParaRPr lang="en-US" altLang="zh-CN" dirty="0"/>
          </a:p>
          <a:p>
            <a:r>
              <a:rPr lang="zh-CN" altLang="en-US" dirty="0"/>
              <a:t>在自然数域上还有一种归纳形式：第二原理；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这一推理规则的归纳假设是：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k[k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＜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nP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(k)]</a:t>
            </a:r>
          </a:p>
          <a:p>
            <a:r>
              <a:rPr lang="zh-CN" altLang="en-US" dirty="0">
                <a:sym typeface="Symbol" pitchFamily="18" charset="2"/>
              </a:rPr>
              <a:t>即，对一切</a:t>
            </a:r>
            <a:r>
              <a:rPr lang="en-US" altLang="zh-CN" dirty="0">
                <a:sym typeface="Symbol" pitchFamily="18" charset="2"/>
              </a:rPr>
              <a:t>k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>
                <a:sym typeface="Symbol" pitchFamily="18" charset="2"/>
              </a:rPr>
              <a:t>n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P(k)</a:t>
            </a:r>
            <a:r>
              <a:rPr lang="zh-CN" altLang="en-US" dirty="0">
                <a:sym typeface="Symbol" pitchFamily="18" charset="2"/>
              </a:rPr>
              <a:t>是真，从这一假设出发，必须证明</a:t>
            </a:r>
            <a:r>
              <a:rPr lang="en-US" altLang="zh-CN" dirty="0">
                <a:sym typeface="Symbol" pitchFamily="18" charset="2"/>
              </a:rPr>
              <a:t>P(n)</a:t>
            </a:r>
            <a:r>
              <a:rPr lang="zh-CN" altLang="en-US" dirty="0">
                <a:sym typeface="Symbol" pitchFamily="18" charset="2"/>
              </a:rPr>
              <a:t>为真，由此得到命题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>
                <a:sym typeface="Symbol" pitchFamily="18" charset="2"/>
              </a:rPr>
              <a:t>xP</a:t>
            </a:r>
            <a:r>
              <a:rPr lang="en-US" altLang="zh-CN" dirty="0">
                <a:sym typeface="Symbol" pitchFamily="18" charset="2"/>
              </a:rPr>
              <a:t>(x)</a:t>
            </a:r>
            <a:r>
              <a:rPr lang="zh-CN" altLang="en-US" dirty="0">
                <a:sym typeface="Symbol" pitchFamily="18" charset="2"/>
              </a:rPr>
              <a:t>为真。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195736" y="2492896"/>
            <a:ext cx="4032448" cy="1296144"/>
            <a:chOff x="2915816" y="4041068"/>
            <a:chExt cx="4032448" cy="1296144"/>
          </a:xfrm>
        </p:grpSpPr>
        <p:sp>
          <p:nvSpPr>
            <p:cNvPr id="6" name="矩形 5"/>
            <p:cNvSpPr/>
            <p:nvPr/>
          </p:nvSpPr>
          <p:spPr>
            <a:xfrm>
              <a:off x="2987824" y="4041068"/>
              <a:ext cx="3960440" cy="12961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n[</a:t>
              </a:r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k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[k</a:t>
              </a:r>
              <a:r>
                <a:rPr lang="zh-CN" altLang="en-US" dirty="0">
                  <a:latin typeface="宋体" pitchFamily="2" charset="-122"/>
                  <a:sym typeface="Symbol" pitchFamily="18" charset="2"/>
                </a:rPr>
                <a:t>＜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n</a:t>
              </a:r>
              <a:r>
                <a:rPr lang="en-US" altLang="zh-CN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P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(k)]P(n)]</a:t>
              </a:r>
            </a:p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所以，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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xP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(x)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915816" y="4700188"/>
              <a:ext cx="3839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</a:t>
            </a:r>
            <a:r>
              <a:rPr lang="zh-CN" altLang="en-US" dirty="0"/>
              <a:t>、集合的概念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基本概念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2300" dirty="0"/>
              <a:t>集合是作为整体识别的、确定的、互相区别的一些</a:t>
            </a:r>
            <a:r>
              <a:rPr lang="zh-CN" altLang="en-US" sz="2300" dirty="0">
                <a:solidFill>
                  <a:srgbClr val="FF0000"/>
                </a:solidFill>
              </a:rPr>
              <a:t>事物的</a:t>
            </a:r>
            <a:r>
              <a:rPr lang="zh-CN" altLang="en-US" sz="2300">
                <a:solidFill>
                  <a:srgbClr val="FF0000"/>
                </a:solidFill>
              </a:rPr>
              <a:t>聚集</a:t>
            </a:r>
            <a:r>
              <a:rPr lang="zh-CN" altLang="en-US" sz="2300"/>
              <a:t>。</a:t>
            </a:r>
            <a:endParaRPr lang="en-US" altLang="zh-CN" sz="2300"/>
          </a:p>
          <a:p>
            <a:pPr lvl="1">
              <a:spcBef>
                <a:spcPts val="600"/>
              </a:spcBef>
            </a:pPr>
            <a:r>
              <a:rPr lang="zh-CN" altLang="en-US" sz="2300"/>
              <a:t>集合</a:t>
            </a:r>
            <a:r>
              <a:rPr lang="zh-CN" altLang="en-US" sz="2300" dirty="0"/>
              <a:t>一般用</a:t>
            </a:r>
            <a:r>
              <a:rPr lang="en-US" altLang="zh-CN" sz="2300" dirty="0"/>
              <a:t>A</a:t>
            </a:r>
            <a:r>
              <a:rPr lang="zh-CN" altLang="en-US" sz="2300" dirty="0"/>
              <a:t>、</a:t>
            </a:r>
            <a:r>
              <a:rPr lang="en-US" altLang="zh-CN" sz="2300" dirty="0"/>
              <a:t>B</a:t>
            </a:r>
            <a:r>
              <a:rPr lang="zh-CN" altLang="en-US" sz="2300" dirty="0"/>
              <a:t>、</a:t>
            </a:r>
            <a:r>
              <a:rPr lang="en-US" altLang="zh-CN" sz="2300" dirty="0"/>
              <a:t>C……</a:t>
            </a:r>
            <a:r>
              <a:rPr lang="zh-CN" altLang="en-US" sz="2300" dirty="0"/>
              <a:t>表示，集合中的元素用</a:t>
            </a:r>
            <a:r>
              <a:rPr lang="en-US" altLang="zh-CN" sz="2300" dirty="0"/>
              <a:t>a</a:t>
            </a:r>
            <a:r>
              <a:rPr lang="zh-CN" altLang="en-US" sz="2300" dirty="0"/>
              <a:t>、</a:t>
            </a:r>
            <a:r>
              <a:rPr lang="en-US" altLang="zh-CN" sz="2300" dirty="0"/>
              <a:t>b</a:t>
            </a:r>
            <a:r>
              <a:rPr lang="zh-CN" altLang="en-US" sz="2300" dirty="0"/>
              <a:t>、</a:t>
            </a:r>
            <a:r>
              <a:rPr lang="en-US" altLang="zh-CN" sz="2300" dirty="0"/>
              <a:t>c……</a:t>
            </a:r>
            <a:r>
              <a:rPr lang="zh-CN" altLang="en-US" sz="2300" dirty="0"/>
              <a:t>表示；</a:t>
            </a:r>
            <a:endParaRPr lang="en-US" altLang="zh-CN" sz="2300" dirty="0"/>
          </a:p>
          <a:p>
            <a:pPr lvl="1">
              <a:spcBef>
                <a:spcPts val="600"/>
              </a:spcBef>
            </a:pPr>
            <a:r>
              <a:rPr lang="zh-CN" altLang="en-US" sz="2300" dirty="0"/>
              <a:t>一个集合可以作为另一个集合的元素。</a:t>
            </a:r>
            <a:endParaRPr lang="en-US" altLang="zh-CN" sz="2300" dirty="0"/>
          </a:p>
          <a:p>
            <a:pPr>
              <a:spcBef>
                <a:spcPts val="600"/>
              </a:spcBef>
            </a:pP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是集合</a:t>
            </a:r>
            <a:r>
              <a:rPr lang="en-US" altLang="zh-CN" dirty="0"/>
              <a:t>S</a:t>
            </a:r>
            <a:r>
              <a:rPr lang="zh-CN" altLang="en-US" dirty="0"/>
              <a:t>的一个元素</a:t>
            </a:r>
            <a:r>
              <a:rPr lang="en-US" altLang="zh-CN" dirty="0"/>
              <a:t>,</a:t>
            </a:r>
            <a:r>
              <a:rPr lang="zh-CN" altLang="en-US" dirty="0"/>
              <a:t>记作</a:t>
            </a: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S; y</a:t>
            </a:r>
            <a:r>
              <a:rPr lang="zh-CN" altLang="en-US" dirty="0"/>
              <a:t>不是集合</a:t>
            </a:r>
            <a:r>
              <a:rPr lang="en-US" altLang="zh-CN" dirty="0"/>
              <a:t>S</a:t>
            </a:r>
            <a:r>
              <a:rPr lang="zh-CN" altLang="en-US" dirty="0"/>
              <a:t>的元素，记作</a:t>
            </a:r>
            <a:r>
              <a:rPr lang="en-US" altLang="zh-CN" dirty="0" err="1"/>
              <a:t>y</a:t>
            </a:r>
            <a:r>
              <a:rPr lang="en-US" altLang="zh-CN" dirty="0" err="1">
                <a:latin typeface="宋体" charset="-122"/>
                <a:ea typeface="宋体" charset="-122"/>
                <a:sym typeface="Symbol" pitchFamily="18" charset="2"/>
              </a:rPr>
              <a:t></a:t>
            </a:r>
            <a:r>
              <a:rPr lang="en-US" altLang="zh-CN" dirty="0" err="1"/>
              <a:t>S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有数目相等的两堆棋子，两人轮流从任一堆取几颗棋子，但不能不取，也不能同时在两堆里取。规定凡取得最后一颗者获胜。试证明后取者必胜。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证：</a:t>
            </a:r>
            <a:r>
              <a:rPr lang="zh-CN" altLang="en-US" dirty="0"/>
              <a:t>设每堆棋子数为</a:t>
            </a:r>
            <a:r>
              <a:rPr lang="en-US" altLang="zh-CN" dirty="0"/>
              <a:t>n</a:t>
            </a:r>
            <a:r>
              <a:rPr lang="zh-CN" altLang="en-US" dirty="0"/>
              <a:t>，先取者为</a:t>
            </a:r>
            <a:r>
              <a:rPr lang="en-US" altLang="zh-CN" dirty="0"/>
              <a:t>A</a:t>
            </a:r>
            <a:r>
              <a:rPr lang="zh-CN" altLang="en-US" dirty="0"/>
              <a:t>，后取者为</a:t>
            </a:r>
            <a:r>
              <a:rPr lang="en-US" altLang="zh-CN" dirty="0"/>
              <a:t>B</a:t>
            </a:r>
          </a:p>
          <a:p>
            <a:pPr marL="365125" indent="0">
              <a:buNone/>
            </a:pPr>
            <a:r>
              <a:rPr lang="en-US" altLang="zh-CN" dirty="0"/>
              <a:t>n=1</a:t>
            </a:r>
            <a:r>
              <a:rPr lang="zh-CN" altLang="en-US" dirty="0"/>
              <a:t>时，显然</a:t>
            </a:r>
            <a:r>
              <a:rPr lang="en-US" altLang="zh-CN" dirty="0"/>
              <a:t>B</a:t>
            </a:r>
            <a:r>
              <a:rPr lang="zh-CN" altLang="en-US" dirty="0"/>
              <a:t>获胜；</a:t>
            </a:r>
            <a:endParaRPr lang="en-US" altLang="zh-CN" dirty="0"/>
          </a:p>
          <a:p>
            <a:pPr marL="365125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n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/>
              <a:t>k</a:t>
            </a:r>
            <a:r>
              <a:rPr lang="zh-CN" altLang="en-US" dirty="0"/>
              <a:t>时，</a:t>
            </a:r>
            <a:r>
              <a:rPr lang="en-US" altLang="zh-CN" dirty="0"/>
              <a:t>B</a:t>
            </a:r>
            <a:r>
              <a:rPr lang="zh-CN" altLang="en-US" dirty="0"/>
              <a:t>获胜；</a:t>
            </a:r>
            <a:endParaRPr lang="en-US" altLang="zh-CN" dirty="0"/>
          </a:p>
          <a:p>
            <a:pPr marL="365125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在第一轮时从某堆中取得</a:t>
            </a:r>
            <a:r>
              <a:rPr lang="en-US" altLang="zh-CN" dirty="0"/>
              <a:t>r</a:t>
            </a:r>
            <a:r>
              <a:rPr lang="zh-CN" altLang="en-US" dirty="0"/>
              <a:t>颗，</a:t>
            </a:r>
            <a:r>
              <a:rPr lang="en-US" altLang="zh-CN" dirty="0"/>
              <a:t>0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/>
              <a:t>r</a:t>
            </a:r>
            <a:r>
              <a:rPr lang="zh-CN" altLang="en-US" dirty="0">
                <a:sym typeface="Symbol" pitchFamily="18" charset="2"/>
              </a:rPr>
              <a:t>≤</a:t>
            </a:r>
            <a:r>
              <a:rPr lang="en-US" altLang="zh-CN" dirty="0">
                <a:sym typeface="Symbol" pitchFamily="18" charset="2"/>
              </a:rPr>
              <a:t>k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的对策是：在另一堆中也取</a:t>
            </a:r>
            <a:r>
              <a:rPr lang="en-US" altLang="zh-CN" dirty="0">
                <a:sym typeface="Symbol" pitchFamily="18" charset="2"/>
              </a:rPr>
              <a:t>r</a:t>
            </a:r>
            <a:r>
              <a:rPr lang="zh-CN" altLang="en-US" dirty="0">
                <a:sym typeface="Symbol" pitchFamily="18" charset="2"/>
              </a:rPr>
              <a:t>颗；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若</a:t>
            </a:r>
            <a:r>
              <a:rPr lang="en-US" altLang="zh-CN" dirty="0">
                <a:sym typeface="Symbol" pitchFamily="18" charset="2"/>
              </a:rPr>
              <a:t>r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>
                <a:sym typeface="Symbol" pitchFamily="18" charset="2"/>
              </a:rPr>
              <a:t>k</a:t>
            </a:r>
            <a:r>
              <a:rPr lang="zh-CN" altLang="en-US" dirty="0">
                <a:sym typeface="Symbol" pitchFamily="18" charset="2"/>
              </a:rPr>
              <a:t>，则取完后只剩下</a:t>
            </a:r>
            <a:r>
              <a:rPr lang="en-US" altLang="zh-CN" dirty="0">
                <a:sym typeface="Symbol" pitchFamily="18" charset="2"/>
              </a:rPr>
              <a:t>k-r(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>
                <a:sym typeface="Symbol" pitchFamily="18" charset="2"/>
              </a:rPr>
              <a:t>k)</a:t>
            </a:r>
            <a:r>
              <a:rPr lang="zh-CN" altLang="en-US" dirty="0">
                <a:sym typeface="Symbol" pitchFamily="18" charset="2"/>
              </a:rPr>
              <a:t>颗。根据假设，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获胜；</a:t>
            </a:r>
            <a:endParaRPr lang="en-US" altLang="zh-CN" dirty="0">
              <a:sym typeface="Symbol" pitchFamily="18" charset="2"/>
            </a:endParaRPr>
          </a:p>
          <a:p>
            <a:pPr lvl="1"/>
            <a:r>
              <a:rPr lang="zh-CN" altLang="en-US" dirty="0">
                <a:sym typeface="Symbol" pitchFamily="18" charset="2"/>
              </a:rPr>
              <a:t>若</a:t>
            </a:r>
            <a:r>
              <a:rPr lang="en-US" altLang="zh-CN" dirty="0">
                <a:sym typeface="Symbol" pitchFamily="18" charset="2"/>
              </a:rPr>
              <a:t>r=k</a:t>
            </a:r>
            <a:r>
              <a:rPr lang="zh-CN" altLang="en-US" dirty="0">
                <a:sym typeface="Symbol" pitchFamily="18" charset="2"/>
              </a:rPr>
              <a:t>，显然是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获胜。</a:t>
            </a:r>
            <a:endParaRPr lang="en-US" altLang="zh-CN" dirty="0"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华文行楷" pitchFamily="2" charset="-122"/>
                <a:ea typeface="华文行楷" pitchFamily="2" charset="-122"/>
              </a:rPr>
              <a:t>2.4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、语言上的运算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75523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语言：</a:t>
            </a:r>
            <a:r>
              <a:rPr lang="zh-CN" altLang="en-US" dirty="0"/>
              <a:t>给定字母表上的字符串作为元素构成的集合。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例：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设字母表为</a:t>
            </a:r>
            <a:r>
              <a:rPr lang="en-US" altLang="zh-CN" dirty="0"/>
              <a:t>Σ={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={</a:t>
            </a:r>
            <a:r>
              <a:rPr lang="en-US" altLang="zh-CN" dirty="0" err="1"/>
              <a:t>aa</a:t>
            </a:r>
            <a:r>
              <a:rPr lang="zh-CN" altLang="en-US" dirty="0"/>
              <a:t>，</a:t>
            </a:r>
            <a:r>
              <a:rPr lang="en-US" altLang="zh-CN" dirty="0" err="1"/>
              <a:t>ab</a:t>
            </a:r>
            <a:r>
              <a:rPr lang="en-US" altLang="zh-CN" dirty="0"/>
              <a:t>}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en-US" altLang="zh-CN" dirty="0"/>
              <a:t>={</a:t>
            </a:r>
            <a:r>
              <a:rPr lang="en-US" altLang="zh-CN" dirty="0" err="1"/>
              <a:t>a,aa,aaa</a:t>
            </a:r>
            <a:r>
              <a:rPr lang="en-US" altLang="zh-CN" dirty="0"/>
              <a:t>,...}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L</a:t>
            </a:r>
            <a:r>
              <a:rPr lang="en-US" altLang="zh-CN" baseline="-25000" dirty="0"/>
              <a:t>3</a:t>
            </a:r>
            <a:r>
              <a:rPr lang="en-US" altLang="zh-CN" dirty="0"/>
              <a:t>={</a:t>
            </a:r>
            <a:r>
              <a:rPr lang="en-US" altLang="zh-CN" dirty="0" err="1"/>
              <a:t>ab,abab,ababab</a:t>
            </a:r>
            <a:r>
              <a:rPr lang="en-US" altLang="zh-CN" dirty="0"/>
              <a:t>, ...}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L</a:t>
            </a:r>
            <a:r>
              <a:rPr lang="en-US" altLang="zh-CN" baseline="-25000" dirty="0"/>
              <a:t>3</a:t>
            </a:r>
            <a:r>
              <a:rPr lang="zh-CN" altLang="en-US" dirty="0"/>
              <a:t>都是语言，显然，字母表</a:t>
            </a:r>
            <a:r>
              <a:rPr lang="en-US" altLang="zh-CN" dirty="0"/>
              <a:t>Σ</a:t>
            </a:r>
            <a:r>
              <a:rPr lang="zh-CN" altLang="en-US" dirty="0"/>
              <a:t>上的语言有无数个；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有限语言：</a:t>
            </a:r>
            <a:r>
              <a:rPr lang="zh-CN" altLang="en-US" dirty="0"/>
              <a:t>集合中字符串的个数是有限的；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无限语言：</a:t>
            </a:r>
            <a:r>
              <a:rPr lang="zh-CN" altLang="en-US" dirty="0"/>
              <a:t>集合中字符串的个数是无限的。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r>
              <a:rPr lang="zh-CN" altLang="en-US" dirty="0"/>
              <a:t>语言是集合，因此，集合的交、并、差、补等运算也可运用在语言上；</a:t>
            </a:r>
            <a:endParaRPr lang="en-US" altLang="zh-CN" dirty="0"/>
          </a:p>
          <a:p>
            <a:r>
              <a:rPr lang="zh-CN" altLang="en-US" dirty="0"/>
              <a:t>语言还有一些独特的运算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连接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={</a:t>
            </a:r>
            <a:r>
              <a:rPr lang="en-US" altLang="zh-CN" dirty="0" err="1"/>
              <a:t>aa</a:t>
            </a:r>
            <a:r>
              <a:rPr lang="zh-CN" altLang="en-US" dirty="0"/>
              <a:t>，</a:t>
            </a:r>
            <a:r>
              <a:rPr lang="en-US" altLang="zh-CN" dirty="0" err="1"/>
              <a:t>ab</a:t>
            </a:r>
            <a:r>
              <a:rPr lang="en-US" altLang="zh-CN" dirty="0"/>
              <a:t>},L</a:t>
            </a:r>
            <a:r>
              <a:rPr lang="en-US" altLang="zh-CN" baseline="-25000" dirty="0"/>
              <a:t>2</a:t>
            </a:r>
            <a:r>
              <a:rPr lang="en-US" altLang="zh-CN" dirty="0"/>
              <a:t>={</a:t>
            </a:r>
            <a:r>
              <a:rPr lang="en-US" altLang="zh-CN" dirty="0" err="1"/>
              <a:t>ab,bba</a:t>
            </a:r>
            <a:r>
              <a:rPr lang="en-US" altLang="zh-CN" dirty="0"/>
              <a:t>}</a:t>
            </a:r>
          </a:p>
          <a:p>
            <a:pPr lvl="2"/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en-US" altLang="zh-CN" dirty="0"/>
              <a:t>={</a:t>
            </a:r>
            <a:r>
              <a:rPr lang="en-US" altLang="zh-CN" dirty="0" err="1"/>
              <a:t>aaab,aabba,abab,abbba</a:t>
            </a:r>
            <a:r>
              <a:rPr lang="en-US" altLang="zh-CN" dirty="0"/>
              <a:t>}</a:t>
            </a:r>
          </a:p>
          <a:p>
            <a:pPr lvl="2"/>
            <a:r>
              <a:rPr lang="en-US" altLang="zh-CN" dirty="0" err="1"/>
              <a:t>L</a:t>
            </a:r>
            <a:r>
              <a:rPr lang="en-US" altLang="zh-CN" baseline="30000" dirty="0" err="1"/>
              <a:t>n</a:t>
            </a:r>
            <a:r>
              <a:rPr lang="en-US" altLang="zh-CN" dirty="0"/>
              <a:t>=LL...L</a:t>
            </a:r>
          </a:p>
          <a:p>
            <a:pPr lvl="2"/>
            <a:r>
              <a:rPr lang="zh-CN" altLang="en-US" dirty="0"/>
              <a:t>若有一个是无限语言，运算的结果是无限语言。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星运算</a:t>
            </a:r>
            <a:r>
              <a:rPr lang="en-US" altLang="zh-CN" dirty="0">
                <a:solidFill>
                  <a:srgbClr val="FF0000"/>
                </a:solidFill>
              </a:rPr>
              <a:t>(*)</a:t>
            </a:r>
          </a:p>
          <a:p>
            <a:pPr lvl="2"/>
            <a:r>
              <a:rPr lang="en-US" altLang="zh-CN" dirty="0"/>
              <a:t>L={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</a:p>
          <a:p>
            <a:pPr lvl="2"/>
            <a:r>
              <a:rPr lang="en-US" altLang="zh-CN" dirty="0"/>
              <a:t>L</a:t>
            </a:r>
            <a:r>
              <a:rPr lang="en-US" altLang="zh-CN" baseline="30000" dirty="0"/>
              <a:t>*</a:t>
            </a:r>
            <a:r>
              <a:rPr lang="en-US" altLang="zh-CN" dirty="0"/>
              <a:t>={</a:t>
            </a:r>
            <a:r>
              <a:rPr lang="en-US" altLang="zh-CN" dirty="0" err="1"/>
              <a:t>λ,a,b,aa,ab,ba,bb,aaa,aab,aba,abb</a:t>
            </a:r>
            <a:r>
              <a:rPr lang="en-US" altLang="zh-CN" dirty="0"/>
              <a:t>,...}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5076056" y="2060848"/>
            <a:ext cx="3168352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SzPct val="65000"/>
              <a:buFont typeface="Wingdings" pitchFamily="2" charset="2"/>
              <a:buChar char="u"/>
            </a:pPr>
            <a:r>
              <a:rPr lang="zh-CN" altLang="en-US" sz="2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语言是</a:t>
            </a:r>
            <a:r>
              <a:rPr lang="en-US" altLang="zh-CN" sz="2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Σ</a:t>
            </a:r>
            <a:r>
              <a:rPr lang="zh-CN" altLang="en-US" sz="2600" baseline="30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={</a:t>
            </a:r>
            <a:r>
              <a:rPr lang="en-US" altLang="zh-CN" sz="26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2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}</a:t>
            </a:r>
            <a:r>
              <a:rPr lang="zh-CN" altLang="en-US" sz="2600" baseline="30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sz="2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上的任意子集。</a:t>
            </a:r>
            <a:endParaRPr kumimoji="1" lang="zh-CN" altLang="en-US" sz="2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华文行楷" pitchFamily="2" charset="-122"/>
                <a:ea typeface="华文行楷" pitchFamily="2" charset="-122"/>
              </a:rPr>
              <a:t>2.5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、集合的</a:t>
            </a:r>
            <a:r>
              <a:rPr lang="zh-CN" altLang="en-US" sz="40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笛卡尔乘积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1256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2.5-1</a:t>
            </a:r>
          </a:p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A,B</a:t>
            </a:r>
            <a:r>
              <a:rPr lang="zh-CN" altLang="en-US" dirty="0"/>
              <a:t>是两个集合，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itchFamily="18" charset="2"/>
              </a:rPr>
              <a:t>A,bB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zh-CN" altLang="en-US" dirty="0"/>
              <a:t>所有序偶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>
                <a:sym typeface="Symbol" pitchFamily="18" charset="2"/>
              </a:rPr>
              <a:t>构成的集合称为集合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笛卡尔积（或卡氏积）</a:t>
            </a:r>
            <a:r>
              <a:rPr lang="zh-CN" altLang="en-US" dirty="0">
                <a:sym typeface="Symbol" pitchFamily="18" charset="2"/>
              </a:rPr>
              <a:t>，记为：</a:t>
            </a:r>
            <a:r>
              <a:rPr lang="en-US" altLang="zh-CN" dirty="0">
                <a:sym typeface="Symbol" pitchFamily="18" charset="2"/>
              </a:rPr>
              <a:t>AB</a:t>
            </a:r>
          </a:p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B={&lt;</a:t>
            </a:r>
            <a:r>
              <a:rPr lang="en-US" altLang="zh-CN" dirty="0" err="1"/>
              <a:t>x,y</a:t>
            </a:r>
            <a:r>
              <a:rPr lang="en-US" altLang="zh-CN" dirty="0"/>
              <a:t>&gt;|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l-GR" altLang="zh-CN" dirty="0"/>
              <a:t>∧</a:t>
            </a:r>
            <a:r>
              <a:rPr lang="en-US" altLang="zh-CN" dirty="0" err="1"/>
              <a:t>y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B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ea typeface="宋体" pitchFamily="2" charset="-122"/>
              </a:rPr>
              <a:t>A={2,4}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B={2,3,5}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zh-CN" dirty="0">
                <a:ea typeface="宋体" pitchFamily="2" charset="-122"/>
              </a:rPr>
              <a:t>A×B={(2,2),(2,3),(2,5),(4,2),(4,3),(4,5)}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dirty="0">
                <a:ea typeface="宋体" pitchFamily="2" charset="-122"/>
              </a:rPr>
              <a:t>|A×B|=|A|×|B|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一般化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A×B×…×Z=</a:t>
            </a:r>
            <a:r>
              <a:rPr lang="zh-CN" altLang="en-US" dirty="0">
                <a:ea typeface="宋体" pitchFamily="2" charset="-122"/>
              </a:rPr>
              <a:t>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1820456" y="3284984"/>
            <a:ext cx="4767768" cy="688330"/>
            <a:chOff x="1820456" y="3284984"/>
            <a:chExt cx="4767768" cy="688330"/>
          </a:xfrm>
        </p:grpSpPr>
        <p:sp>
          <p:nvSpPr>
            <p:cNvPr id="6" name="矩形 5"/>
            <p:cNvSpPr/>
            <p:nvPr/>
          </p:nvSpPr>
          <p:spPr bwMode="auto">
            <a:xfrm>
              <a:off x="5580112" y="3613274"/>
              <a:ext cx="1008112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楷体" pitchFamily="49" charset="-122"/>
                  <a:ea typeface="楷体" pitchFamily="49" charset="-122"/>
                </a:rPr>
                <a:t>有序对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820456" y="3284984"/>
              <a:ext cx="720080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任意多边形 8"/>
            <p:cNvSpPr/>
            <p:nvPr/>
          </p:nvSpPr>
          <p:spPr bwMode="auto">
            <a:xfrm>
              <a:off x="2225040" y="3290570"/>
              <a:ext cx="3352800" cy="487680"/>
            </a:xfrm>
            <a:custGeom>
              <a:avLst/>
              <a:gdLst>
                <a:gd name="connsiteX0" fmla="*/ 0 w 3352800"/>
                <a:gd name="connsiteY0" fmla="*/ 0 h 487680"/>
                <a:gd name="connsiteX1" fmla="*/ 716280 w 3352800"/>
                <a:gd name="connsiteY1" fmla="*/ 396240 h 487680"/>
                <a:gd name="connsiteX2" fmla="*/ 3352800 w 3352800"/>
                <a:gd name="connsiteY2" fmla="*/ 48768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800" h="487680">
                  <a:moveTo>
                    <a:pt x="0" y="0"/>
                  </a:moveTo>
                  <a:cubicBezTo>
                    <a:pt x="78740" y="157480"/>
                    <a:pt x="157480" y="314960"/>
                    <a:pt x="716280" y="396240"/>
                  </a:cubicBezTo>
                  <a:cubicBezTo>
                    <a:pt x="1275080" y="477520"/>
                    <a:pt x="2313940" y="482600"/>
                    <a:pt x="3352800" y="487680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68052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/>
              <a:t>① A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l-GR" altLang="zh-CN" dirty="0"/>
              <a:t>Φ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=</a:t>
            </a:r>
            <a:r>
              <a:rPr lang="el-GR" altLang="zh-CN" dirty="0"/>
              <a:t>Φ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/>
              <a:t>② </a:t>
            </a:r>
            <a:r>
              <a:rPr lang="zh-CN" altLang="en-US" dirty="0"/>
              <a:t>一般地：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sym typeface="Symbol" pitchFamily="18" charset="2"/>
              </a:rPr>
              <a:t>ABBA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3A1BF7"/>
                </a:solidFill>
              </a:rPr>
              <a:t>(</a:t>
            </a:r>
            <a:r>
              <a:rPr lang="en-US" altLang="zh-CN" dirty="0">
                <a:solidFill>
                  <a:srgbClr val="3A1BF7"/>
                </a:solidFill>
                <a:sym typeface="Symbol" pitchFamily="18" charset="2"/>
              </a:rPr>
              <a:t>AB)CA(BC)</a:t>
            </a: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/>
              <a:t>③ </a:t>
            </a:r>
            <a:r>
              <a:rPr lang="zh-CN" altLang="en-US" dirty="0"/>
              <a:t>推广：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itchFamily="18" charset="2"/>
              </a:rPr>
              <a:t>A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… </a:t>
            </a:r>
            <a:r>
              <a:rPr lang="en-US" altLang="zh-CN" dirty="0">
                <a:sym typeface="Symbol" pitchFamily="18" charset="2"/>
              </a:rPr>
              <a:t>A</a:t>
            </a:r>
            <a:r>
              <a:rPr lang="en-US" altLang="zh-CN" baseline="-25000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={&lt;a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,a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,…a</a:t>
            </a:r>
            <a:r>
              <a:rPr lang="en-US" altLang="zh-CN" baseline="-25000" dirty="0">
                <a:sym typeface="Symbol" pitchFamily="18" charset="2"/>
              </a:rPr>
              <a:t>n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＞</a:t>
            </a:r>
            <a:r>
              <a:rPr lang="en-US" altLang="zh-CN" dirty="0">
                <a:sym typeface="Symbol" pitchFamily="18" charset="2"/>
              </a:rPr>
              <a:t>|</a:t>
            </a:r>
            <a:r>
              <a:rPr lang="en-US" altLang="zh-CN" dirty="0" err="1">
                <a:sym typeface="Symbol" pitchFamily="18" charset="2"/>
              </a:rPr>
              <a:t>a</a:t>
            </a:r>
            <a:r>
              <a:rPr lang="en-US" altLang="zh-CN" baseline="-25000" dirty="0" err="1">
                <a:sym typeface="Symbol" pitchFamily="18" charset="2"/>
              </a:rPr>
              <a:t>i</a:t>
            </a:r>
            <a:r>
              <a:rPr lang="en-US" altLang="zh-CN" dirty="0" err="1">
                <a:sym typeface="Symbol" pitchFamily="18" charset="2"/>
              </a:rPr>
              <a:t>A</a:t>
            </a:r>
            <a:r>
              <a:rPr lang="en-US" altLang="zh-CN" baseline="-25000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baseline="-25000" dirty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/>
              <a:t>④ A</a:t>
            </a:r>
            <a:r>
              <a:rPr lang="en-US" altLang="zh-CN" dirty="0">
                <a:sym typeface="Symbol" pitchFamily="18" charset="2"/>
              </a:rPr>
              <a:t>A…A(n</a:t>
            </a:r>
            <a:r>
              <a:rPr lang="zh-CN" altLang="en-US" dirty="0">
                <a:sym typeface="Symbol" pitchFamily="18" charset="2"/>
              </a:rPr>
              <a:t>个）</a:t>
            </a:r>
            <a:endParaRPr lang="en-US" altLang="zh-CN" dirty="0">
              <a:sym typeface="Symbol" pitchFamily="18" charset="2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sym typeface="Symbol" pitchFamily="18" charset="2"/>
              </a:rPr>
              <a:t>记为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 baseline="30000">
                <a:sym typeface="Symbol" pitchFamily="18" charset="2"/>
              </a:rPr>
              <a:t>n</a:t>
            </a:r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>
                <a:sym typeface="Symbol" pitchFamily="18" charset="2"/>
              </a:rPr>
              <a:t>{1,2}{a,b}{3,4}={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&lt;1,a&gt;</a:t>
            </a:r>
            <a:r>
              <a:rPr lang="en-US" altLang="zh-CN">
                <a:sym typeface="Symbol" pitchFamily="18" charset="2"/>
              </a:rPr>
              <a:t>,&lt;1,b&gt;,&lt;2,a&gt;,&lt;2,b&gt;}{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3,4</a:t>
            </a:r>
            <a:r>
              <a:rPr lang="en-US" altLang="zh-CN">
                <a:sym typeface="Symbol" pitchFamily="18" charset="2"/>
              </a:rPr>
              <a:t>}</a:t>
            </a:r>
          </a:p>
          <a:p>
            <a:pPr marL="2849563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>
                <a:sym typeface="Symbol" pitchFamily="18" charset="2"/>
              </a:rPr>
              <a:t>={&lt;1,a,3&gt;,&lt;1,a,4&gt;,...}</a:t>
            </a:r>
            <a:endParaRPr lang="en-US" altLang="zh-CN" dirty="0">
              <a:sym typeface="Symbol" pitchFamily="18" charset="2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1200"/>
              </a:spcAft>
              <a:defRPr/>
            </a:pPr>
            <a:r>
              <a:rPr lang="en-US" altLang="zh-CN" dirty="0"/>
              <a:t>A={1,2,3},B={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</a:p>
          <a:p>
            <a:pPr>
              <a:spcBef>
                <a:spcPts val="200"/>
              </a:spcBef>
              <a:spcAft>
                <a:spcPts val="1200"/>
              </a:spcAft>
              <a:defRPr/>
            </a:pP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B=</a:t>
            </a:r>
          </a:p>
          <a:p>
            <a:pPr marL="530225" lvl="1">
              <a:spcBef>
                <a:spcPts val="200"/>
              </a:spcBef>
              <a:spcAft>
                <a:spcPts val="1800"/>
              </a:spcAft>
              <a:buNone/>
              <a:defRPr/>
            </a:pPr>
            <a:r>
              <a:rPr lang="en-US" altLang="zh-CN" dirty="0"/>
              <a:t>{&lt;1,a&gt;,&lt;1,b&gt;,&lt;1,c&gt;,&lt;2,a&gt;,&lt;2,b&gt;,&lt;2,c&gt;,&lt;3,a&gt;,&lt;3,b&gt;,&lt;3,c&gt;}</a:t>
            </a:r>
          </a:p>
          <a:p>
            <a:pPr>
              <a:spcBef>
                <a:spcPts val="200"/>
              </a:spcBef>
              <a:spcAft>
                <a:spcPts val="1200"/>
              </a:spcAft>
              <a:defRPr/>
            </a:pPr>
            <a:r>
              <a:rPr lang="en-US" altLang="zh-CN" dirty="0"/>
              <a:t>B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A=</a:t>
            </a:r>
          </a:p>
          <a:p>
            <a:pPr marL="514350" lvl="1">
              <a:spcBef>
                <a:spcPts val="200"/>
              </a:spcBef>
              <a:spcAft>
                <a:spcPts val="3000"/>
              </a:spcAft>
              <a:buNone/>
              <a:defRPr/>
            </a:pPr>
            <a:r>
              <a:rPr lang="pt-BR" altLang="zh-CN" dirty="0"/>
              <a:t>{&lt;a,1&gt;,&lt;b,1&gt;,&lt;c,1&gt;,&lt;a,2&gt;,&lt;b,2&gt;,&lt;c,2&gt;,&lt;a,3&gt;,&lt;b,3&gt;,&lt;c,3&gt;}</a:t>
            </a:r>
            <a:endParaRPr lang="en-US" altLang="zh-CN" dirty="0"/>
          </a:p>
          <a:p>
            <a:pPr marL="228600" lvl="1">
              <a:spcBef>
                <a:spcPts val="200"/>
              </a:spcBef>
              <a:spcAft>
                <a:spcPts val="1200"/>
              </a:spcAft>
              <a:defRPr/>
            </a:pPr>
            <a:r>
              <a:rPr lang="en-US" altLang="zh-CN" dirty="0"/>
              <a:t>A={</a:t>
            </a:r>
            <a:r>
              <a:rPr lang="en-US" altLang="zh-CN" b="1" dirty="0">
                <a:sym typeface="Symbol" pitchFamily="18" charset="2"/>
              </a:rPr>
              <a:t></a:t>
            </a:r>
            <a:r>
              <a:rPr lang="en-US" altLang="zh-CN" dirty="0"/>
              <a:t>},B=</a:t>
            </a:r>
            <a:r>
              <a:rPr lang="en-US" altLang="zh-CN" b="1" dirty="0">
                <a:sym typeface="Symbol" pitchFamily="18" charset="2"/>
              </a:rPr>
              <a:t>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zh-CN" dirty="0"/>
              <a:t>P(A)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/>
              <a:t>A=</a:t>
            </a:r>
            <a:endParaRPr lang="en-US" altLang="zh-CN" dirty="0"/>
          </a:p>
          <a:p>
            <a:pPr lvl="1">
              <a:spcBef>
                <a:spcPts val="200"/>
              </a:spcBef>
              <a:spcAft>
                <a:spcPts val="1200"/>
              </a:spcAft>
              <a:defRPr/>
            </a:pPr>
            <a:r>
              <a:rPr lang="en-US" altLang="zh-CN" dirty="0"/>
              <a:t>P(A)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/>
              <a:t>B=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0D376BD-6FBC-4867-85A2-093D2574282E}"/>
              </a:ext>
            </a:extLst>
          </p:cNvPr>
          <p:cNvSpPr txBox="1">
            <a:spLocks/>
          </p:cNvSpPr>
          <p:nvPr/>
        </p:nvSpPr>
        <p:spPr bwMode="auto">
          <a:xfrm>
            <a:off x="2203946" y="5104027"/>
            <a:ext cx="2664296" cy="43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kumimoji="1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har char="•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har char="–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har char="»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spcBef>
                <a:spcPts val="200"/>
              </a:spcBef>
              <a:buNone/>
              <a:defRPr/>
            </a:pPr>
            <a:r>
              <a:rPr lang="en-US" altLang="zh-CN" kern="0">
                <a:solidFill>
                  <a:srgbClr val="C00000"/>
                </a:solidFill>
              </a:rPr>
              <a:t>{&lt;</a:t>
            </a:r>
            <a:r>
              <a:rPr lang="en-US" altLang="zh-CN" b="1" kern="0">
                <a:solidFill>
                  <a:srgbClr val="C00000"/>
                </a:solidFill>
                <a:sym typeface="Symbol" pitchFamily="18" charset="2"/>
              </a:rPr>
              <a:t></a:t>
            </a:r>
            <a:r>
              <a:rPr lang="en-US" altLang="zh-CN" kern="0">
                <a:solidFill>
                  <a:srgbClr val="C00000"/>
                </a:solidFill>
              </a:rPr>
              <a:t>,</a:t>
            </a:r>
            <a:r>
              <a:rPr lang="en-US" altLang="zh-CN" b="1" kern="0">
                <a:solidFill>
                  <a:srgbClr val="C00000"/>
                </a:solidFill>
                <a:sym typeface="Symbol" pitchFamily="18" charset="2"/>
              </a:rPr>
              <a:t></a:t>
            </a:r>
            <a:r>
              <a:rPr lang="en-US" altLang="zh-CN" kern="0">
                <a:solidFill>
                  <a:srgbClr val="C00000"/>
                </a:solidFill>
              </a:rPr>
              <a:t>&gt;,&lt;{</a:t>
            </a:r>
            <a:r>
              <a:rPr lang="en-US" altLang="zh-CN" b="1" kern="0">
                <a:solidFill>
                  <a:srgbClr val="C00000"/>
                </a:solidFill>
                <a:sym typeface="Symbol" pitchFamily="18" charset="2"/>
              </a:rPr>
              <a:t></a:t>
            </a:r>
            <a:r>
              <a:rPr lang="en-US" altLang="zh-CN" kern="0">
                <a:solidFill>
                  <a:srgbClr val="C00000"/>
                </a:solidFill>
              </a:rPr>
              <a:t>},</a:t>
            </a:r>
            <a:r>
              <a:rPr lang="en-US" altLang="zh-CN" b="1" kern="0">
                <a:solidFill>
                  <a:srgbClr val="C00000"/>
                </a:solidFill>
                <a:sym typeface="Symbol" pitchFamily="18" charset="2"/>
              </a:rPr>
              <a:t></a:t>
            </a:r>
            <a:r>
              <a:rPr lang="en-US" altLang="zh-CN" kern="0">
                <a:solidFill>
                  <a:srgbClr val="C00000"/>
                </a:solidFill>
              </a:rPr>
              <a:t>&gt;}</a:t>
            </a:r>
            <a:endParaRPr lang="zh-CN" altLang="en-US" kern="0" dirty="0">
              <a:solidFill>
                <a:srgbClr val="C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D9666F1-8868-4254-B174-56F0AFCC5AAA}"/>
              </a:ext>
            </a:extLst>
          </p:cNvPr>
          <p:cNvSpPr txBox="1">
            <a:spLocks/>
          </p:cNvSpPr>
          <p:nvPr/>
        </p:nvSpPr>
        <p:spPr bwMode="auto">
          <a:xfrm>
            <a:off x="2267744" y="5567974"/>
            <a:ext cx="443612" cy="43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60000"/>
              <a:buFont typeface="Wingdings" pitchFamily="2" charset="2"/>
              <a:buChar char="n"/>
              <a:defRPr kumimoji="1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65000"/>
              <a:buFont typeface="Wingdings" pitchFamily="2" charset="2"/>
              <a:buChar char="Ø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har char="•"/>
              <a:defRPr kumimoji="1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har char="–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har char="»"/>
              <a:defRPr kumimoji="1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spcBef>
                <a:spcPts val="200"/>
              </a:spcBef>
              <a:buNone/>
              <a:defRPr/>
            </a:pPr>
            <a:r>
              <a:rPr lang="en-US" altLang="zh-CN" b="1" kern="0">
                <a:solidFill>
                  <a:srgbClr val="C00000"/>
                </a:solidFill>
                <a:sym typeface="Symbol" pitchFamily="18" charset="2"/>
              </a:rPr>
              <a:t></a:t>
            </a:r>
            <a:endParaRPr lang="zh-CN" altLang="en-US" kern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324036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个元素的集合划分成两个分块，共有多少种不同的划分？</a:t>
            </a:r>
            <a:endParaRPr lang="en-US" altLang="zh-CN" dirty="0"/>
          </a:p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证明：</a:t>
            </a:r>
            <a:r>
              <a:rPr lang="en-US" altLang="zh-CN" dirty="0"/>
              <a:t>(A-B)×C=(A×C)-(B×C)</a:t>
            </a:r>
          </a:p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A={x|(x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N)</a:t>
            </a:r>
            <a:r>
              <a:rPr lang="el-GR" altLang="zh-CN" dirty="0"/>
              <a:t>∧</a:t>
            </a:r>
            <a:r>
              <a:rPr lang="en-US" altLang="zh-CN" dirty="0"/>
              <a:t>(x</a:t>
            </a:r>
            <a:r>
              <a:rPr lang="zh-CN" altLang="en-US" dirty="0">
                <a:sym typeface="Symbol" pitchFamily="18" charset="2"/>
              </a:rPr>
              <a:t>＜</a:t>
            </a:r>
            <a:r>
              <a:rPr lang="en-US" altLang="zh-CN" dirty="0">
                <a:sym typeface="Symbol" pitchFamily="18" charset="2"/>
              </a:rPr>
              <a:t>5</a:t>
            </a:r>
            <a:r>
              <a:rPr lang="en-US" altLang="zh-CN" dirty="0"/>
              <a:t>)},B={x|(x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E</a:t>
            </a:r>
            <a:r>
              <a:rPr lang="en-US" altLang="zh-CN" baseline="30000" dirty="0">
                <a:sym typeface="Symbol" pitchFamily="18" charset="2"/>
              </a:rPr>
              <a:t>+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l-GR" altLang="zh-CN" dirty="0"/>
              <a:t>∧</a:t>
            </a:r>
            <a:r>
              <a:rPr lang="en-US" altLang="zh-CN" dirty="0"/>
              <a:t>(x</a:t>
            </a:r>
            <a:r>
              <a:rPr lang="zh-CN" altLang="en-US" dirty="0">
                <a:sym typeface="Symbol" pitchFamily="18" charset="2"/>
              </a:rPr>
              <a:t>＜</a:t>
            </a:r>
            <a:r>
              <a:rPr lang="en-US" altLang="zh-CN" dirty="0">
                <a:sym typeface="Symbol" pitchFamily="18" charset="2"/>
              </a:rPr>
              <a:t>7</a:t>
            </a:r>
            <a:r>
              <a:rPr lang="en-US" altLang="zh-CN" dirty="0"/>
              <a:t>)}</a:t>
            </a:r>
            <a:r>
              <a:rPr lang="zh-CN" altLang="en-US" dirty="0"/>
              <a:t>，其中</a:t>
            </a:r>
            <a:r>
              <a:rPr lang="en-US" altLang="zh-CN" dirty="0"/>
              <a:t>E</a:t>
            </a:r>
            <a:r>
              <a:rPr lang="en-US" altLang="zh-CN" baseline="30000" dirty="0"/>
              <a:t>+</a:t>
            </a:r>
            <a:r>
              <a:rPr lang="zh-CN" altLang="en-US" dirty="0"/>
              <a:t>为正偶数集合，求</a:t>
            </a:r>
            <a:r>
              <a:rPr lang="en-US" altLang="zh-CN" dirty="0"/>
              <a:t>A</a:t>
            </a:r>
            <a:r>
              <a:rPr lang="el-GR" altLang="zh-CN" dirty="0"/>
              <a:t>∪</a:t>
            </a:r>
            <a:r>
              <a:rPr lang="en-US" altLang="zh-CN" dirty="0"/>
              <a:t>B=</a:t>
            </a:r>
            <a:r>
              <a:rPr lang="zh-CN" altLang="en-US" dirty="0"/>
              <a:t>？</a:t>
            </a:r>
            <a:endParaRPr lang="en-US" altLang="zh-CN" dirty="0"/>
          </a:p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是三个集合，求下列文氏图中的阴影部分的集合表达式：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3131840" y="4627587"/>
            <a:ext cx="3114675" cy="1609725"/>
            <a:chOff x="6029325" y="3861048"/>
            <a:chExt cx="3114675" cy="1609725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29325" y="3861048"/>
              <a:ext cx="3114675" cy="160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 bwMode="auto">
            <a:xfrm>
              <a:off x="6171942" y="4437112"/>
              <a:ext cx="432048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楷体" pitchFamily="49" charset="-122"/>
                  <a:ea typeface="楷体" pitchFamily="49" charset="-122"/>
                </a:rPr>
                <a:t>A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7767184" y="5004232"/>
              <a:ext cx="504056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7668344" y="4005064"/>
              <a:ext cx="504056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Cambria" pitchFamily="18" charset="0"/>
              </a:rPr>
              <a:t>End</a:t>
            </a:r>
            <a:endParaRPr lang="zh-CN" altLang="en-US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</a:rPr>
              <a:t>集合的表示方法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32048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</a:rPr>
              <a:t>列举法（枚举法、外延法）</a:t>
            </a:r>
          </a:p>
          <a:p>
            <a:pPr lvl="1">
              <a:spcBef>
                <a:spcPts val="600"/>
              </a:spcBef>
            </a:pPr>
            <a:r>
              <a:rPr lang="zh-CN" altLang="en-US">
                <a:latin typeface="Tahoma" pitchFamily="34" charset="0"/>
              </a:rPr>
              <a:t>偶素数集合：</a:t>
            </a:r>
            <a:r>
              <a:rPr lang="en-US" altLang="zh-CN">
                <a:latin typeface="Tahoma" pitchFamily="34" charset="0"/>
              </a:rPr>
              <a:t>A={2}</a:t>
            </a:r>
          </a:p>
          <a:p>
            <a:pPr lvl="1">
              <a:spcBef>
                <a:spcPts val="600"/>
              </a:spcBef>
            </a:pPr>
            <a:r>
              <a:rPr lang="zh-CN" altLang="en-US">
                <a:latin typeface="Tahoma" pitchFamily="34" charset="0"/>
              </a:rPr>
              <a:t>小于</a:t>
            </a:r>
            <a:r>
              <a:rPr lang="en-US" altLang="zh-CN">
                <a:latin typeface="Tahoma" pitchFamily="34" charset="0"/>
              </a:rPr>
              <a:t>6</a:t>
            </a:r>
            <a:r>
              <a:rPr lang="zh-CN" altLang="en-US">
                <a:latin typeface="Tahoma" pitchFamily="34" charset="0"/>
              </a:rPr>
              <a:t>的正奇数集合：</a:t>
            </a:r>
            <a:r>
              <a:rPr lang="en-US" altLang="zh-CN">
                <a:latin typeface="Tahoma" pitchFamily="34" charset="0"/>
              </a:rPr>
              <a:t>B={1</a:t>
            </a:r>
            <a:r>
              <a:rPr lang="zh-CN" altLang="en-US">
                <a:latin typeface="Tahoma" pitchFamily="34" charset="0"/>
              </a:rPr>
              <a:t>，</a:t>
            </a:r>
            <a:r>
              <a:rPr lang="en-US" altLang="zh-CN">
                <a:latin typeface="Tahoma" pitchFamily="34" charset="0"/>
              </a:rPr>
              <a:t>3</a:t>
            </a:r>
            <a:r>
              <a:rPr lang="zh-CN" altLang="en-US">
                <a:latin typeface="Tahoma" pitchFamily="34" charset="0"/>
              </a:rPr>
              <a:t>，</a:t>
            </a:r>
            <a:r>
              <a:rPr lang="en-US" altLang="zh-CN">
                <a:latin typeface="Tahoma" pitchFamily="34" charset="0"/>
              </a:rPr>
              <a:t>5}</a:t>
            </a:r>
          </a:p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 startAt="2"/>
            </a:pPr>
            <a:r>
              <a:rPr lang="zh-CN" altLang="en-US">
                <a:solidFill>
                  <a:srgbClr val="FF0000"/>
                </a:solidFill>
              </a:rPr>
              <a:t>描述法（概括法）</a:t>
            </a:r>
          </a:p>
          <a:p>
            <a:pPr lvl="1">
              <a:spcBef>
                <a:spcPts val="600"/>
              </a:spcBef>
            </a:pPr>
            <a:r>
              <a:rPr lang="en-US" altLang="zh-CN"/>
              <a:t>C={x|x+1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/>
              <a:t>0}</a:t>
            </a:r>
          </a:p>
          <a:p>
            <a:pPr lvl="1">
              <a:spcBef>
                <a:spcPts val="600"/>
              </a:spcBef>
            </a:pPr>
            <a:r>
              <a:rPr lang="en-US" altLang="zh-CN"/>
              <a:t>{x| x</a:t>
            </a:r>
            <a:r>
              <a:rPr lang="zh-CN" altLang="en-US"/>
              <a:t>是可被</a:t>
            </a:r>
            <a:r>
              <a:rPr lang="en-US" altLang="zh-CN"/>
              <a:t>3</a:t>
            </a:r>
            <a:r>
              <a:rPr lang="zh-CN" altLang="en-US"/>
              <a:t>整除的正整数</a:t>
            </a:r>
            <a:r>
              <a:rPr lang="en-US" altLang="zh-CN"/>
              <a:t>}</a:t>
            </a:r>
          </a:p>
          <a:p>
            <a:pPr marL="457200" indent="-457200">
              <a:spcBef>
                <a:spcPts val="600"/>
              </a:spcBef>
              <a:buSzPct val="100000"/>
              <a:buFont typeface="+mj-lt"/>
              <a:buAutoNum type="arabicPeriod" startAt="3"/>
            </a:pPr>
            <a:r>
              <a:rPr lang="zh-CN" altLang="en-US">
                <a:solidFill>
                  <a:srgbClr val="FF0000"/>
                </a:solidFill>
              </a:rPr>
              <a:t>文氏图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用图形图像直观的描述集合之间的相互关系和有关运算。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C95EDDD-AA16-44CC-80ED-F60F0A1DD631}"/>
              </a:ext>
            </a:extLst>
          </p:cNvPr>
          <p:cNvSpPr/>
          <p:nvPr/>
        </p:nvSpPr>
        <p:spPr bwMode="auto">
          <a:xfrm>
            <a:off x="3491880" y="5733256"/>
            <a:ext cx="1152128" cy="576064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kumimoji="1" lang="zh-CN" altLang="en-US" sz="2400" b="0" i="0" u="none" strike="noStrike" cap="none" normalizeH="0" baseline="0">
              <a:ln>
                <a:noFill/>
              </a:ln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53B7B0-6108-464E-9D46-DA869E5F3FA0}"/>
              </a:ext>
            </a:extLst>
          </p:cNvPr>
          <p:cNvSpPr/>
          <p:nvPr/>
        </p:nvSpPr>
        <p:spPr bwMode="auto">
          <a:xfrm>
            <a:off x="2123728" y="5733256"/>
            <a:ext cx="648072" cy="576064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>
                <a:ln>
                  <a:noFill/>
                </a:ln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kumimoji="1" lang="zh-CN" altLang="en-US" sz="2400" b="0" i="0" u="none" strike="noStrike" cap="none" normalizeH="0" baseline="0">
              <a:ln>
                <a:noFill/>
              </a:ln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</a:rPr>
              <a:t>几个常见集合的表示符号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6085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/>
              <a:t>N</a:t>
            </a:r>
            <a:r>
              <a:rPr lang="zh-CN" altLang="en-US" dirty="0"/>
              <a:t>：自然数集合，</a:t>
            </a:r>
            <a:r>
              <a:rPr lang="en-US" altLang="zh-CN" dirty="0"/>
              <a:t>N={0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3……}</a:t>
            </a:r>
            <a:r>
              <a:rPr lang="zh-CN" altLang="en-US" dirty="0"/>
              <a:t>；</a:t>
            </a:r>
          </a:p>
          <a:p>
            <a:pPr>
              <a:spcBef>
                <a:spcPts val="600"/>
              </a:spcBef>
            </a:pPr>
            <a:r>
              <a:rPr lang="en-US" altLang="zh-CN"/>
              <a:t>I</a:t>
            </a:r>
            <a:r>
              <a:rPr lang="zh-CN" altLang="en-US"/>
              <a:t>或</a:t>
            </a:r>
            <a:r>
              <a:rPr lang="en-US" altLang="zh-CN"/>
              <a:t>Z</a:t>
            </a:r>
            <a:r>
              <a:rPr lang="zh-CN" altLang="en-US"/>
              <a:t>：</a:t>
            </a:r>
            <a:r>
              <a:rPr lang="zh-CN" altLang="en-US" dirty="0"/>
              <a:t>整数集合；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P</a:t>
            </a:r>
            <a:r>
              <a:rPr lang="zh-CN" altLang="en-US" dirty="0"/>
              <a:t>：素数或质数集合；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Q</a:t>
            </a:r>
            <a:r>
              <a:rPr lang="zh-CN" altLang="en-US" dirty="0"/>
              <a:t>：有理数集合；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R</a:t>
            </a:r>
            <a:r>
              <a:rPr lang="zh-CN" altLang="en-US" dirty="0"/>
              <a:t>：实数集合；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C</a:t>
            </a:r>
            <a:r>
              <a:rPr lang="zh-CN" altLang="en-US" dirty="0"/>
              <a:t>：复数</a:t>
            </a:r>
            <a:r>
              <a:rPr lang="zh-CN" altLang="en-US"/>
              <a:t>集合；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en-US" altLang="zh-CN"/>
              <a:t>Z</a:t>
            </a:r>
            <a:r>
              <a:rPr lang="en-US" altLang="zh-CN" baseline="-25000"/>
              <a:t>+</a:t>
            </a:r>
            <a:r>
              <a:rPr lang="zh-CN" altLang="en-US"/>
              <a:t>：正整数集合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en-US" altLang="zh-CN"/>
              <a:t>N</a:t>
            </a:r>
            <a:r>
              <a:rPr lang="en-US" altLang="zh-CN" baseline="-25000"/>
              <a:t>+</a:t>
            </a:r>
            <a:r>
              <a:rPr lang="zh-CN" altLang="en-US"/>
              <a:t>：不含</a:t>
            </a:r>
            <a:r>
              <a:rPr lang="en-US" altLang="zh-CN"/>
              <a:t>0</a:t>
            </a:r>
            <a:r>
              <a:rPr lang="zh-CN" altLang="en-US"/>
              <a:t>的自然数集合</a:t>
            </a:r>
            <a:endParaRPr lang="zh-CN" altLang="en-US" dirty="0"/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</a:rPr>
              <a:t>集合的性质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4" cy="507632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>
                <a:solidFill>
                  <a:srgbClr val="FF0000"/>
                </a:solidFill>
              </a:rPr>
              <a:t>A.</a:t>
            </a:r>
            <a:r>
              <a:rPr lang="zh-CN" altLang="en-US" dirty="0">
                <a:solidFill>
                  <a:srgbClr val="FF0000"/>
                </a:solidFill>
              </a:rPr>
              <a:t>互异性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zh-CN" altLang="en-US" dirty="0"/>
              <a:t>一个集合的个元素是可以区分开的，即每一元素只出现一次。重复出现只相当于出现一次。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>
                <a:solidFill>
                  <a:srgbClr val="FF0000"/>
                </a:solidFill>
              </a:rPr>
              <a:t>B.</a:t>
            </a:r>
            <a:r>
              <a:rPr lang="zh-CN" altLang="en-US" dirty="0">
                <a:solidFill>
                  <a:srgbClr val="FF0000"/>
                </a:solidFill>
              </a:rPr>
              <a:t>无序性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zh-CN" altLang="en-US" dirty="0"/>
              <a:t>集合中元素</a:t>
            </a:r>
            <a:r>
              <a:rPr lang="zh-CN" altLang="en-US" dirty="0">
                <a:solidFill>
                  <a:srgbClr val="FF0000"/>
                </a:solidFill>
              </a:rPr>
              <a:t>排列顺序无关</a:t>
            </a:r>
            <a:r>
              <a:rPr lang="zh-CN" altLang="en-US" dirty="0"/>
              <a:t>紧要，即集合表示形式的不唯一性。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 dirty="0">
                <a:solidFill>
                  <a:schemeClr val="bg1"/>
                </a:solidFill>
              </a:rPr>
              <a:t>例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altLang="zh-CN" dirty="0"/>
              <a:t>{</a:t>
            </a:r>
            <a:r>
              <a:rPr lang="en-US" altLang="zh-CN" dirty="0" err="1"/>
              <a:t>a,b,c</a:t>
            </a:r>
            <a:r>
              <a:rPr lang="en-US" altLang="zh-CN" dirty="0"/>
              <a:t>}={</a:t>
            </a:r>
            <a:r>
              <a:rPr lang="en-US" altLang="zh-CN" dirty="0" err="1"/>
              <a:t>b,c,a</a:t>
            </a:r>
            <a:r>
              <a:rPr lang="en-US" altLang="zh-CN" dirty="0"/>
              <a:t>}={</a:t>
            </a:r>
            <a:r>
              <a:rPr lang="en-US" altLang="zh-CN" dirty="0" err="1"/>
              <a:t>c,a,b</a:t>
            </a:r>
            <a:r>
              <a:rPr lang="en-US" altLang="zh-CN" dirty="0"/>
              <a:t>}={</a:t>
            </a:r>
            <a:r>
              <a:rPr lang="en-US" altLang="zh-CN" dirty="0" err="1"/>
              <a:t>a,c,b</a:t>
            </a:r>
            <a:r>
              <a:rPr lang="en-US" altLang="zh-CN" dirty="0"/>
              <a:t>}={</a:t>
            </a:r>
            <a:r>
              <a:rPr lang="en-US" altLang="zh-CN" dirty="0" err="1"/>
              <a:t>b,a,c</a:t>
            </a:r>
            <a:r>
              <a:rPr lang="en-US" altLang="zh-CN" dirty="0"/>
              <a:t>}={</a:t>
            </a:r>
            <a:r>
              <a:rPr lang="en-US" altLang="zh-CN" dirty="0" err="1"/>
              <a:t>c,b,a</a:t>
            </a:r>
            <a:r>
              <a:rPr lang="en-US" altLang="zh-CN" dirty="0"/>
              <a:t>}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zh-CN" dirty="0">
                <a:solidFill>
                  <a:srgbClr val="FF0000"/>
                </a:solidFill>
              </a:rPr>
              <a:t>C.</a:t>
            </a:r>
            <a:r>
              <a:rPr lang="zh-CN" altLang="en-US" dirty="0">
                <a:solidFill>
                  <a:srgbClr val="FF0000"/>
                </a:solidFill>
              </a:rPr>
              <a:t>确定性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zh-CN" altLang="en-US" dirty="0"/>
              <a:t>任一事物是否属于某一集合，</a:t>
            </a:r>
            <a:r>
              <a:rPr lang="zh-CN" altLang="en-US" dirty="0">
                <a:solidFill>
                  <a:srgbClr val="FF0000"/>
                </a:solidFill>
              </a:rPr>
              <a:t>回答是确定的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 dirty="0">
                <a:solidFill>
                  <a:schemeClr val="bg1"/>
                </a:solidFill>
              </a:rPr>
              <a:t>例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/>
              <a:t>“好书”的全体，这不构成集合。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</a:t>
            </a:r>
            <a:r>
              <a:rPr lang="zh-CN" altLang="en-US" dirty="0"/>
              <a:t>、罗素悖论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形式化地定义为：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sz="2400" dirty="0"/>
              <a:t>S={ </a:t>
            </a:r>
            <a:r>
              <a:rPr lang="en-US" altLang="zh-CN" sz="2400" dirty="0" err="1"/>
              <a:t>x∣</a:t>
            </a:r>
            <a:r>
              <a:rPr lang="en-US" altLang="zh-CN" sz="2400" err="1"/>
              <a:t>x</a:t>
            </a:r>
            <a:r>
              <a:rPr lang="en-US" altLang="zh-CN" sz="2400">
                <a:sym typeface="Symbol" pitchFamily="18" charset="2"/>
              </a:rPr>
              <a:t></a:t>
            </a:r>
            <a:r>
              <a:rPr lang="en-US" altLang="zh-CN" sz="2400"/>
              <a:t>x </a:t>
            </a:r>
            <a:r>
              <a:rPr lang="en-US" altLang="zh-CN" sz="2400" dirty="0"/>
              <a:t>}</a:t>
            </a:r>
            <a:r>
              <a:rPr lang="zh-CN" altLang="en-US" sz="2400" dirty="0"/>
              <a:t>。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罗素将其改写成</a:t>
            </a:r>
            <a:r>
              <a:rPr lang="zh-CN" altLang="en-US" dirty="0">
                <a:solidFill>
                  <a:srgbClr val="FF0000"/>
                </a:solidFill>
              </a:rPr>
              <a:t>理发师悖论：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一个村庄的理发师规定：给且只给村里那些不自己理发的人理发；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那么理发师给不给自己理发呢？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由此可以推出，两个相互矛盾的等价命题：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理发师自己给自己理发；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理发师自己不给自己理发。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2.1.3</a:t>
            </a:r>
            <a:r>
              <a:rPr lang="zh-CN" altLang="en-US"/>
              <a:t>、集合</a:t>
            </a:r>
            <a:r>
              <a:rPr lang="zh-CN" altLang="en-US" dirty="0"/>
              <a:t>间的</a:t>
            </a:r>
            <a:r>
              <a:rPr lang="zh-CN" altLang="en-US"/>
              <a:t>包含关系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1"/>
            <a:ext cx="8676456" cy="47525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N</a:t>
            </a:r>
            <a:r>
              <a:rPr lang="el-GR" altLang="zh-CN" dirty="0"/>
              <a:t>⊂</a:t>
            </a:r>
            <a:r>
              <a:rPr lang="en-US" altLang="zh-CN" dirty="0"/>
              <a:t>Q</a:t>
            </a:r>
            <a:r>
              <a:rPr lang="el-GR" altLang="zh-CN" dirty="0"/>
              <a:t>⊂</a:t>
            </a:r>
            <a:r>
              <a:rPr lang="en-US" altLang="zh-CN" dirty="0"/>
              <a:t>R</a:t>
            </a:r>
            <a:r>
              <a:rPr lang="el-GR" altLang="zh-CN" dirty="0"/>
              <a:t>⊂</a:t>
            </a:r>
            <a:r>
              <a:rPr lang="en-US" altLang="zh-CN" dirty="0"/>
              <a:t>C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{</a:t>
            </a:r>
            <a:r>
              <a:rPr lang="zh-CN" altLang="en-US" dirty="0"/>
              <a:t>湖南人</a:t>
            </a:r>
            <a:r>
              <a:rPr lang="en-US" altLang="zh-CN" dirty="0"/>
              <a:t>}</a:t>
            </a:r>
            <a:r>
              <a:rPr lang="el-GR" altLang="zh-CN" dirty="0"/>
              <a:t>⊂</a:t>
            </a:r>
            <a:r>
              <a:rPr lang="en-US" altLang="zh-CN" dirty="0"/>
              <a:t>{</a:t>
            </a:r>
            <a:r>
              <a:rPr lang="zh-CN" altLang="en-US" dirty="0"/>
              <a:t>中国人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例：</a:t>
            </a:r>
            <a:r>
              <a:rPr lang="en-US" altLang="zh-CN">
                <a:sym typeface="Symbol" pitchFamily="18" charset="2"/>
              </a:rPr>
              <a:t>A={2,3}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B={1,2,3},A</a:t>
            </a:r>
            <a:r>
              <a:rPr lang="el-GR" altLang="zh-CN"/>
              <a:t>⊂</a:t>
            </a:r>
            <a:r>
              <a:rPr lang="en-US" altLang="zh-CN"/>
              <a:t>B</a:t>
            </a:r>
            <a:r>
              <a:rPr lang="zh-CN" altLang="en-US"/>
              <a:t>或</a:t>
            </a:r>
            <a:r>
              <a:rPr lang="en-US" altLang="zh-CN"/>
              <a:t>A</a:t>
            </a:r>
            <a:r>
              <a:rPr lang="zh-CN" altLang="en-US"/>
              <a:t>⊆</a:t>
            </a:r>
            <a:r>
              <a:rPr lang="en-US" altLang="zh-CN"/>
              <a:t>B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zh-CN" altLang="en-US"/>
              <a:t>例：</a:t>
            </a:r>
            <a:r>
              <a:rPr lang="en-US" altLang="zh-CN"/>
              <a:t>X={a,b},Y={a,b}</a:t>
            </a:r>
          </a:p>
          <a:p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2.1-3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不包含任何元素的集合称为</a:t>
            </a:r>
            <a:r>
              <a:rPr lang="zh-CN" altLang="en-US" dirty="0">
                <a:solidFill>
                  <a:srgbClr val="FF0000"/>
                </a:solidFill>
              </a:rPr>
              <a:t>空集</a:t>
            </a:r>
            <a:r>
              <a:rPr lang="zh-CN" altLang="en-US" dirty="0"/>
              <a:t>，记作</a:t>
            </a:r>
            <a:r>
              <a:rPr lang="el-GR" altLang="zh-CN" dirty="0"/>
              <a:t>Φ</a:t>
            </a:r>
            <a:r>
              <a:rPr lang="zh-CN" altLang="en-US" dirty="0"/>
              <a:t>或</a:t>
            </a:r>
            <a:r>
              <a:rPr lang="en-US" altLang="zh-CN" dirty="0"/>
              <a:t>{}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A={x|x</a:t>
            </a:r>
            <a:r>
              <a:rPr lang="en-US" altLang="zh-CN" baseline="30000" dirty="0"/>
              <a:t>2</a:t>
            </a:r>
            <a:r>
              <a:rPr lang="en-US" altLang="zh-CN" dirty="0"/>
              <a:t>+1=0,x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R}=</a:t>
            </a:r>
            <a:r>
              <a:rPr lang="el-GR" altLang="zh-CN" dirty="0"/>
              <a:t>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385D-F70F-4757-9512-786B631FBE6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00000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000000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26151</TotalTime>
  <Words>4439</Words>
  <Application>Microsoft Office PowerPoint</Application>
  <PresentationFormat>全屏显示(4:3)</PresentationFormat>
  <Paragraphs>469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7" baseType="lpstr">
      <vt:lpstr>Arial Unicode MS</vt:lpstr>
      <vt:lpstr>华文楷体</vt:lpstr>
      <vt:lpstr>华文新魏</vt:lpstr>
      <vt:lpstr>华文行楷</vt:lpstr>
      <vt:lpstr>楷体</vt:lpstr>
      <vt:lpstr>楷体_GB2312</vt:lpstr>
      <vt:lpstr>宋体</vt:lpstr>
      <vt:lpstr>Arial</vt:lpstr>
      <vt:lpstr>Calibri</vt:lpstr>
      <vt:lpstr>Cambria Math</vt:lpstr>
      <vt:lpstr>Comic Sans MS</vt:lpstr>
      <vt:lpstr>Constantia</vt:lpstr>
      <vt:lpstr>Tahoma</vt:lpstr>
      <vt:lpstr>Times New Roman</vt:lpstr>
      <vt:lpstr>Wingdings</vt:lpstr>
      <vt:lpstr>Wingdings 2</vt:lpstr>
      <vt:lpstr>默认设计模板</vt:lpstr>
      <vt:lpstr>流畅</vt:lpstr>
      <vt:lpstr>第2章 集合</vt:lpstr>
      <vt:lpstr>目录</vt:lpstr>
      <vt:lpstr>2.1、集合论的基本概念</vt:lpstr>
      <vt:lpstr>2.1.1、集合的概念</vt:lpstr>
      <vt:lpstr>集合的表示方法</vt:lpstr>
      <vt:lpstr>几个常见集合的表示符号</vt:lpstr>
      <vt:lpstr>集合的性质</vt:lpstr>
      <vt:lpstr>2.1.2、罗素悖论</vt:lpstr>
      <vt:lpstr>2.1.3、集合间的包含关系</vt:lpstr>
      <vt:lpstr>包含关系的定理</vt:lpstr>
      <vt:lpstr>集合的基数</vt:lpstr>
      <vt:lpstr>2.2、集合上的运算</vt:lpstr>
      <vt:lpstr>2.2.1、交、并和差运算</vt:lpstr>
      <vt:lpstr>文氏图（交、并）</vt:lpstr>
      <vt:lpstr>文氏图（差）</vt:lpstr>
      <vt:lpstr>2.2.2、补运算</vt:lpstr>
      <vt:lpstr>文氏图（补）</vt:lpstr>
      <vt:lpstr>补运算（续）</vt:lpstr>
      <vt:lpstr>2.2.3、并和交运算的扩展</vt:lpstr>
      <vt:lpstr>示例</vt:lpstr>
      <vt:lpstr>示例（续）</vt:lpstr>
      <vt:lpstr>2.2.4、环和与环积</vt:lpstr>
      <vt:lpstr>环积</vt:lpstr>
      <vt:lpstr>2.2.5、幂集合</vt:lpstr>
      <vt:lpstr>集合恒等式</vt:lpstr>
      <vt:lpstr>集合恒等式（续1）</vt:lpstr>
      <vt:lpstr>集合恒等式（续2）</vt:lpstr>
      <vt:lpstr>集合恒等式（续3）</vt:lpstr>
      <vt:lpstr>2.2.6、有限集的计数</vt:lpstr>
      <vt:lpstr>2.3、归纳法和自然数</vt:lpstr>
      <vt:lpstr>2.3.1、集合的归纳定义</vt:lpstr>
      <vt:lpstr>非空字符串集合</vt:lpstr>
      <vt:lpstr>2.3.2、自然数</vt:lpstr>
      <vt:lpstr>皮亚诺系统</vt:lpstr>
      <vt:lpstr>解释</vt:lpstr>
      <vt:lpstr>定义的进一步解析</vt:lpstr>
      <vt:lpstr>2.3.3、归纳证明</vt:lpstr>
      <vt:lpstr>例题</vt:lpstr>
      <vt:lpstr>数学归纳法第二原理</vt:lpstr>
      <vt:lpstr>示例</vt:lpstr>
      <vt:lpstr>2.4、语言上的运算</vt:lpstr>
      <vt:lpstr>基本概念</vt:lpstr>
      <vt:lpstr>语言的运算</vt:lpstr>
      <vt:lpstr>2.5、集合的笛卡尔乘积</vt:lpstr>
      <vt:lpstr>基本概念</vt:lpstr>
      <vt:lpstr>注意</vt:lpstr>
      <vt:lpstr>示例</vt:lpstr>
      <vt:lpstr>习题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</dc:title>
  <dc:creator>徐德智</dc:creator>
  <cp:lastModifiedBy>Xu Dezhi</cp:lastModifiedBy>
  <cp:revision>515</cp:revision>
  <dcterms:created xsi:type="dcterms:W3CDTF">2004-03-14T03:28:53Z</dcterms:created>
  <dcterms:modified xsi:type="dcterms:W3CDTF">2022-09-02T08:17:16Z</dcterms:modified>
</cp:coreProperties>
</file>