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0"/>
  </p:notesMasterIdLst>
  <p:sldIdLst>
    <p:sldId id="588" r:id="rId2"/>
    <p:sldId id="744" r:id="rId3"/>
    <p:sldId id="735" r:id="rId4"/>
    <p:sldId id="590" r:id="rId5"/>
    <p:sldId id="674" r:id="rId6"/>
    <p:sldId id="595" r:id="rId7"/>
    <p:sldId id="770" r:id="rId8"/>
    <p:sldId id="675" r:id="rId9"/>
    <p:sldId id="676" r:id="rId10"/>
    <p:sldId id="780" r:id="rId11"/>
    <p:sldId id="599" r:id="rId12"/>
    <p:sldId id="782" r:id="rId13"/>
    <p:sldId id="746" r:id="rId14"/>
    <p:sldId id="747" r:id="rId15"/>
    <p:sldId id="785" r:id="rId16"/>
    <p:sldId id="749" r:id="rId17"/>
    <p:sldId id="754" r:id="rId18"/>
    <p:sldId id="737" r:id="rId19"/>
    <p:sldId id="677" r:id="rId20"/>
    <p:sldId id="678" r:id="rId21"/>
    <p:sldId id="603" r:id="rId22"/>
    <p:sldId id="679" r:id="rId23"/>
    <p:sldId id="681" r:id="rId24"/>
    <p:sldId id="684" r:id="rId25"/>
    <p:sldId id="618" r:id="rId26"/>
    <p:sldId id="688" r:id="rId27"/>
    <p:sldId id="776" r:id="rId28"/>
    <p:sldId id="687" r:id="rId29"/>
    <p:sldId id="690" r:id="rId30"/>
    <p:sldId id="783" r:id="rId31"/>
    <p:sldId id="784" r:id="rId32"/>
    <p:sldId id="623" r:id="rId33"/>
    <p:sldId id="633" r:id="rId34"/>
    <p:sldId id="767" r:id="rId35"/>
    <p:sldId id="768" r:id="rId36"/>
    <p:sldId id="769" r:id="rId37"/>
    <p:sldId id="777" r:id="rId38"/>
    <p:sldId id="739" r:id="rId39"/>
    <p:sldId id="634" r:id="rId40"/>
    <p:sldId id="697" r:id="rId41"/>
    <p:sldId id="695" r:id="rId42"/>
    <p:sldId id="760" r:id="rId43"/>
    <p:sldId id="756" r:id="rId44"/>
    <p:sldId id="757" r:id="rId45"/>
    <p:sldId id="758" r:id="rId46"/>
    <p:sldId id="759" r:id="rId47"/>
    <p:sldId id="699" r:id="rId48"/>
    <p:sldId id="761" r:id="rId49"/>
    <p:sldId id="700" r:id="rId50"/>
    <p:sldId id="701" r:id="rId51"/>
    <p:sldId id="788" r:id="rId52"/>
    <p:sldId id="790" r:id="rId53"/>
    <p:sldId id="702" r:id="rId54"/>
    <p:sldId id="791" r:id="rId55"/>
    <p:sldId id="792" r:id="rId56"/>
    <p:sldId id="781" r:id="rId57"/>
    <p:sldId id="740" r:id="rId58"/>
    <p:sldId id="704" r:id="rId59"/>
    <p:sldId id="703" r:id="rId60"/>
    <p:sldId id="762" r:id="rId61"/>
    <p:sldId id="763" r:id="rId62"/>
    <p:sldId id="714" r:id="rId63"/>
    <p:sldId id="720" r:id="rId64"/>
    <p:sldId id="715" r:id="rId65"/>
    <p:sldId id="716" r:id="rId66"/>
    <p:sldId id="717" r:id="rId67"/>
    <p:sldId id="718" r:id="rId68"/>
    <p:sldId id="793" r:id="rId69"/>
    <p:sldId id="719" r:id="rId70"/>
    <p:sldId id="721" r:id="rId71"/>
    <p:sldId id="722" r:id="rId72"/>
    <p:sldId id="723" r:id="rId73"/>
    <p:sldId id="755" r:id="rId74"/>
    <p:sldId id="724" r:id="rId75"/>
    <p:sldId id="725" r:id="rId76"/>
    <p:sldId id="764" r:id="rId77"/>
    <p:sldId id="771" r:id="rId78"/>
    <p:sldId id="772" r:id="rId79"/>
    <p:sldId id="773" r:id="rId80"/>
    <p:sldId id="774" r:id="rId81"/>
    <p:sldId id="741" r:id="rId82"/>
    <p:sldId id="642" r:id="rId83"/>
    <p:sldId id="726" r:id="rId84"/>
    <p:sldId id="727" r:id="rId85"/>
    <p:sldId id="794" r:id="rId86"/>
    <p:sldId id="795" r:id="rId87"/>
    <p:sldId id="728" r:id="rId88"/>
    <p:sldId id="729" r:id="rId89"/>
    <p:sldId id="730" r:id="rId90"/>
    <p:sldId id="808" r:id="rId91"/>
    <p:sldId id="731" r:id="rId92"/>
    <p:sldId id="798" r:id="rId93"/>
    <p:sldId id="765" r:id="rId94"/>
    <p:sldId id="732" r:id="rId95"/>
    <p:sldId id="733" r:id="rId96"/>
    <p:sldId id="799" r:id="rId97"/>
    <p:sldId id="800" r:id="rId98"/>
    <p:sldId id="801" r:id="rId99"/>
    <p:sldId id="802" r:id="rId100"/>
    <p:sldId id="803" r:id="rId101"/>
    <p:sldId id="806" r:id="rId102"/>
    <p:sldId id="804" r:id="rId103"/>
    <p:sldId id="807" r:id="rId104"/>
    <p:sldId id="805" r:id="rId105"/>
    <p:sldId id="816" r:id="rId106"/>
    <p:sldId id="779" r:id="rId107"/>
    <p:sldId id="778" r:id="rId108"/>
    <p:sldId id="743" r:id="rId10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E3"/>
    <a:srgbClr val="CC0099"/>
    <a:srgbClr val="0000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 autoAdjust="0"/>
    <p:restoredTop sz="94660"/>
  </p:normalViewPr>
  <p:slideViewPr>
    <p:cSldViewPr>
      <p:cViewPr varScale="1">
        <p:scale>
          <a:sx n="60" d="100"/>
          <a:sy n="60" d="100"/>
        </p:scale>
        <p:origin x="10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B764938-1C06-4F3D-8EF1-5294EBF81ED3}" type="datetimeFigureOut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E870D89-5E10-414F-9033-B1C6A6FF5A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FC6898-524C-46C6-BCB2-1BB4CD9B901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3C041A-4E91-4111-91D6-73A341B6CE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9D4547-A942-49C7-A156-9BA05B5F389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D82174-7A7E-4C43-B08D-B4A78844503D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C7041B4-76D3-4C63-B2E7-225C72969799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BA718A-E62A-4D20-8C4A-C2E0E7E15396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79E9DF-C9A1-446D-BC58-E784A320A4E1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7C4EF-BC3C-469B-AE6D-99650B96E6B2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7C4EF-BC3C-469B-AE6D-99650B96E6B2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3608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338370-861C-4122-9116-5EC35379BF8B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1CEF72-370E-4D1C-A454-D928B3741F6A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623A95-797E-470A-ACE5-1ECAED307BD1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B613E1-BB70-4D7A-9C2B-DAC038B30481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DED77-7DD0-4977-A876-ABCF50808ADC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C685B-0AFB-48F1-AE21-D62FA1D912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25A1-DA21-4B4B-9C6E-8B127B601C16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45C70-27EF-4611-AB5F-D0CD564F7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0A15A-B61E-4287-B46A-0F2E8578B5A6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BDA67-9B66-4B25-9C80-FBDEFBA8F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747713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526278"/>
          </a:xfrm>
        </p:spPr>
        <p:txBody>
          <a:bodyPr/>
          <a:lstStyle>
            <a:lvl1pPr algn="ctr">
              <a:defRPr sz="36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50743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6E80-BD1A-4D35-9178-DB3F97B6D8E3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088" y="6356350"/>
            <a:ext cx="703262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1CBE8E7-D80E-478C-833E-BA8FBCAAF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9E303-8A93-4BD2-9F81-DEDFBB22FF5E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D0E91-7BC2-45C7-B2D7-8EDDD4F31C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F46D-2618-42D6-B024-47FE00E9DA6E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C3DA6-DC81-428F-A12F-ED59DBEFC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77EB2-9FA7-4728-8DEA-F18DFB50B126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1F2D-9D25-4DC2-A706-A5B65437BF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 descr="屏幕剪辑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3390900"/>
            <a:ext cx="82359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2" y="2500316"/>
            <a:ext cx="7886700" cy="919162"/>
          </a:xfrm>
        </p:spPr>
        <p:txBody>
          <a:bodyPr/>
          <a:lstStyle>
            <a:lvl1pPr algn="ctr">
              <a:defRPr sz="400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B322F-2DEF-422A-ACDF-96BAFD9ADBAE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B893C-2170-406C-AAB9-413E2CB17141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EAEF7-274A-43CB-8414-90CC68B57F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8DFD-7B6D-419F-B09B-D62BFA5D9244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014D-EC3C-4C48-AC60-93084240D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F15E-1650-4C36-8A25-934D37CC4093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33C24-3208-40CB-A23F-3314E07CA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D38DD1-36D1-407D-9F8B-60031A8BB5E2}" type="datetime1">
              <a:rPr lang="zh-CN" altLang="en-US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AED2FC-6BC7-4851-9131-FF805439C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81" r:id="rId2"/>
    <p:sldLayoutId id="2147483873" r:id="rId3"/>
    <p:sldLayoutId id="2147483874" r:id="rId4"/>
    <p:sldLayoutId id="2147483875" r:id="rId5"/>
    <p:sldLayoutId id="2147483882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&#31163;&#25955;&#25968;&#23398;Appendix-Pigeon%20hole%20principle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1017588" y="1112838"/>
            <a:ext cx="7373937" cy="17907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4400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章 二元关系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24228" y="4005064"/>
            <a:ext cx="1576388" cy="16466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4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2022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196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2925763" y="6262688"/>
            <a:ext cx="3636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 sz="200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2022 </a:t>
            </a:r>
            <a:r>
              <a:rPr lang="en-US" altLang="zh-CN" sz="2000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sz="2000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关系的一个具象解释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052737"/>
            <a:ext cx="8390964" cy="5076564"/>
          </a:xfrm>
        </p:spPr>
        <p:txBody>
          <a:bodyPr/>
          <a:lstStyle/>
          <a:p>
            <a:r>
              <a:rPr lang="en-US" altLang="zh-CN" dirty="0"/>
              <a:t>A={</a:t>
            </a:r>
            <a:r>
              <a:rPr lang="zh-CN" altLang="en-US" dirty="0"/>
              <a:t>关羽，张飞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B={</a:t>
            </a:r>
            <a:r>
              <a:rPr lang="zh-CN" altLang="en-US" dirty="0"/>
              <a:t>关平，张苞</a:t>
            </a:r>
            <a:r>
              <a:rPr lang="en-US" altLang="zh-CN" dirty="0"/>
              <a:t>}</a:t>
            </a:r>
          </a:p>
          <a:p>
            <a:pPr lvl="1"/>
            <a:r>
              <a:rPr lang="zh-CN" altLang="en-US" dirty="0"/>
              <a:t>卡氏积：</a:t>
            </a:r>
            <a:r>
              <a:rPr lang="en-US" altLang="zh-CN" dirty="0"/>
              <a:t>A×B={&lt;</a:t>
            </a:r>
            <a:r>
              <a:rPr lang="zh-CN" altLang="en-US" dirty="0"/>
              <a:t>关羽</a:t>
            </a:r>
            <a:r>
              <a:rPr lang="en-US" altLang="zh-CN" dirty="0"/>
              <a:t>,</a:t>
            </a:r>
            <a:r>
              <a:rPr lang="zh-CN" altLang="en-US" dirty="0"/>
              <a:t>关平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关羽</a:t>
            </a:r>
            <a:r>
              <a:rPr lang="en-US" altLang="zh-CN" dirty="0"/>
              <a:t>,</a:t>
            </a:r>
            <a:r>
              <a:rPr lang="zh-CN" altLang="en-US" dirty="0"/>
              <a:t>张苞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49563" lvl="1">
              <a:buNone/>
            </a:pPr>
            <a:r>
              <a:rPr lang="en-US" altLang="zh-CN" dirty="0"/>
              <a:t>&lt;</a:t>
            </a:r>
            <a:r>
              <a:rPr lang="zh-CN" altLang="en-US" dirty="0"/>
              <a:t>张飞</a:t>
            </a:r>
            <a:r>
              <a:rPr lang="en-US" altLang="zh-CN" dirty="0"/>
              <a:t>,</a:t>
            </a:r>
            <a:r>
              <a:rPr lang="zh-CN" altLang="en-US" dirty="0"/>
              <a:t>关平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张飞</a:t>
            </a:r>
            <a:r>
              <a:rPr lang="en-US" altLang="zh-CN" dirty="0"/>
              <a:t>,</a:t>
            </a:r>
            <a:r>
              <a:rPr lang="zh-CN" altLang="en-US" dirty="0"/>
              <a:t>张苞</a:t>
            </a:r>
            <a:r>
              <a:rPr lang="en-US" altLang="zh-CN" dirty="0"/>
              <a:t>&gt;}</a:t>
            </a:r>
          </a:p>
          <a:p>
            <a:pPr marL="625475" lvl="1">
              <a:tabLst>
                <a:tab pos="715963" algn="l"/>
              </a:tabLst>
            </a:pPr>
            <a:r>
              <a:rPr lang="zh-CN" altLang="en-US" dirty="0"/>
              <a:t>其中，子集</a:t>
            </a:r>
            <a:r>
              <a:rPr lang="en-US" altLang="zh-CN" dirty="0">
                <a:solidFill>
                  <a:schemeClr val="tx1"/>
                </a:solidFill>
              </a:rPr>
              <a:t>{&lt;</a:t>
            </a:r>
            <a:r>
              <a:rPr lang="zh-CN" altLang="en-US" dirty="0">
                <a:solidFill>
                  <a:schemeClr val="tx1"/>
                </a:solidFill>
              </a:rPr>
              <a:t>关羽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关平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张飞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张苞</a:t>
            </a:r>
            <a:r>
              <a:rPr lang="en-US" altLang="zh-CN" dirty="0">
                <a:solidFill>
                  <a:schemeClr val="tx1"/>
                </a:solidFill>
              </a:rPr>
              <a:t>&gt;}</a:t>
            </a:r>
          </a:p>
          <a:p>
            <a:pPr marL="625475" lvl="1">
              <a:tabLst>
                <a:tab pos="715963" algn="l"/>
              </a:tabLst>
            </a:pPr>
            <a:r>
              <a:rPr lang="zh-CN" altLang="en-US" dirty="0"/>
              <a:t>是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zh-CN" altLang="en-US" dirty="0">
                <a:solidFill>
                  <a:srgbClr val="C00000"/>
                </a:solidFill>
              </a:rPr>
              <a:t>父亲，儿子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/>
              <a:t>关系；</a:t>
            </a:r>
            <a:endParaRPr lang="en-US" altLang="zh-CN" dirty="0"/>
          </a:p>
          <a:p>
            <a:pPr marL="625475" lvl="1">
              <a:tabLst>
                <a:tab pos="715963" algn="l"/>
              </a:tabLst>
            </a:pPr>
            <a:r>
              <a:rPr lang="zh-CN" altLang="en-US" dirty="0"/>
              <a:t>把卡氏积的子集叫做“关系”有符合抽象于现实的合理性；</a:t>
            </a:r>
            <a:endParaRPr lang="en-US" altLang="zh-CN" dirty="0"/>
          </a:p>
          <a:p>
            <a:pPr marL="168275">
              <a:tabLst>
                <a:tab pos="715963" algn="l"/>
              </a:tabLst>
            </a:pPr>
            <a:r>
              <a:rPr lang="zh-CN" altLang="en-US" dirty="0"/>
              <a:t>子集</a:t>
            </a:r>
            <a:r>
              <a:rPr lang="en-US" altLang="zh-CN" dirty="0">
                <a:solidFill>
                  <a:schemeClr val="tx1"/>
                </a:solidFill>
              </a:rPr>
              <a:t>{&lt;</a:t>
            </a:r>
            <a:r>
              <a:rPr lang="zh-CN" altLang="en-US" dirty="0">
                <a:solidFill>
                  <a:schemeClr val="tx1"/>
                </a:solidFill>
              </a:rPr>
              <a:t>关羽，张苞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张飞，张苞</a:t>
            </a:r>
            <a:r>
              <a:rPr lang="en-US" altLang="zh-CN" dirty="0">
                <a:solidFill>
                  <a:schemeClr val="tx1"/>
                </a:solidFill>
              </a:rPr>
              <a:t>&gt;}</a:t>
            </a:r>
            <a:r>
              <a:rPr lang="zh-CN" altLang="en-US" dirty="0"/>
              <a:t>应该叫什么关系呢？</a:t>
            </a:r>
            <a:endParaRPr lang="en-US" altLang="zh-CN" dirty="0"/>
          </a:p>
          <a:p>
            <a:pPr marL="625475" lvl="1">
              <a:tabLst>
                <a:tab pos="715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父子关系？</a:t>
            </a:r>
            <a:r>
              <a:rPr lang="zh-CN" altLang="en-US" dirty="0"/>
              <a:t>不对，因为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关羽，张苞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dirty="0"/>
              <a:t>不是父子；</a:t>
            </a:r>
            <a:endParaRPr lang="en-US" altLang="zh-CN" dirty="0"/>
          </a:p>
          <a:p>
            <a:pPr marL="625475" lvl="1">
              <a:tabLst>
                <a:tab pos="715963" algn="l"/>
              </a:tabLst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叔侄关系？</a:t>
            </a:r>
            <a:r>
              <a:rPr lang="zh-CN" altLang="en-US" dirty="0"/>
              <a:t>也不对，因为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张飞，张苞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dirty="0"/>
              <a:t>不是叔侄；</a:t>
            </a:r>
            <a:endParaRPr lang="en-US" altLang="zh-CN" dirty="0"/>
          </a:p>
          <a:p>
            <a:pPr marL="168275">
              <a:tabLst>
                <a:tab pos="715963" algn="l"/>
              </a:tabLst>
            </a:pPr>
            <a:r>
              <a:rPr lang="zh-CN" altLang="en-US" u="sng" dirty="0"/>
              <a:t>数学不能总拘泥于狭隘的具象，应抽象</a:t>
            </a:r>
            <a:r>
              <a:rPr lang="zh-CN" altLang="en-US" dirty="0"/>
              <a:t>，叫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就行了。</a:t>
            </a:r>
            <a:endParaRPr lang="en-US" altLang="zh-CN" baseline="-25000" dirty="0"/>
          </a:p>
          <a:p>
            <a:pPr marL="625475" lvl="1">
              <a:tabLst>
                <a:tab pos="715963" algn="l"/>
              </a:tabLs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12FDD9F-A81D-4D76-9DA1-A667A686BECC}"/>
              </a:ext>
            </a:extLst>
          </p:cNvPr>
          <p:cNvGrpSpPr/>
          <p:nvPr/>
        </p:nvGrpSpPr>
        <p:grpSpPr>
          <a:xfrm>
            <a:off x="2555776" y="1891876"/>
            <a:ext cx="6372708" cy="1584176"/>
            <a:chOff x="2555776" y="1891876"/>
            <a:chExt cx="6372708" cy="1584176"/>
          </a:xfrm>
        </p:grpSpPr>
        <p:grpSp>
          <p:nvGrpSpPr>
            <p:cNvPr id="9" name="组合 8"/>
            <p:cNvGrpSpPr/>
            <p:nvPr/>
          </p:nvGrpSpPr>
          <p:grpSpPr>
            <a:xfrm>
              <a:off x="2555776" y="1891876"/>
              <a:ext cx="6372708" cy="1584176"/>
              <a:chOff x="2555776" y="1952836"/>
              <a:chExt cx="6372708" cy="158417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696236" y="1952836"/>
                <a:ext cx="2232248" cy="158417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indent="-182563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可把这个子集叫做：</a:t>
                </a:r>
                <a:endPara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182563" indent="-182563">
                  <a:lnSpc>
                    <a:spcPct val="13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rPr>
                  <a:t>“父子关系”</a:t>
                </a: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2555776" y="2996952"/>
                <a:ext cx="34923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BD28EF0-C76E-41A9-8C34-D0343DE78B08}"/>
                </a:ext>
              </a:extLst>
            </p:cNvPr>
            <p:cNvSpPr/>
            <p:nvPr/>
          </p:nvSpPr>
          <p:spPr>
            <a:xfrm>
              <a:off x="4356100" y="2940050"/>
              <a:ext cx="2336800" cy="279400"/>
            </a:xfrm>
            <a:custGeom>
              <a:avLst/>
              <a:gdLst>
                <a:gd name="connsiteX0" fmla="*/ 0 w 2336800"/>
                <a:gd name="connsiteY0" fmla="*/ 0 h 279400"/>
                <a:gd name="connsiteX1" fmla="*/ 0 w 2336800"/>
                <a:gd name="connsiteY1" fmla="*/ 279400 h 279400"/>
                <a:gd name="connsiteX2" fmla="*/ 2336800 w 2336800"/>
                <a:gd name="connsiteY2" fmla="*/ 27940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6800" h="279400">
                  <a:moveTo>
                    <a:pt x="0" y="0"/>
                  </a:moveTo>
                  <a:lnTo>
                    <a:pt x="0" y="279400"/>
                  </a:lnTo>
                  <a:lnTo>
                    <a:pt x="2336800" y="2794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1BB2-61D7-4CAB-BE71-D6998D3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划分与关系的规模联系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1061C-FDF1-4740-BF0A-869D7C0A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3327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3.5-11</a:t>
            </a:r>
            <a:r>
              <a:rPr lang="zh-CN" altLang="en-US"/>
              <a:t>：设</a:t>
            </a:r>
            <a:r>
              <a:rPr lang="zh-CN" altLang="en-US" sz="2400">
                <a:sym typeface="Symbol" pitchFamily="18" charset="2"/>
              </a:rPr>
              <a:t></a:t>
            </a:r>
            <a:r>
              <a:rPr lang="zh-CN" altLang="en-US" sz="2400"/>
              <a:t>和</a:t>
            </a:r>
            <a:r>
              <a:rPr lang="en-US" altLang="zh-CN" sz="2400">
                <a:sym typeface="Symbol" pitchFamily="18" charset="2"/>
              </a:rPr>
              <a:t>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上的划分，并设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分别是由</a:t>
            </a:r>
            <a:r>
              <a:rPr lang="zh-CN" altLang="en-US" sz="2400">
                <a:sym typeface="Symbol" pitchFamily="18" charset="2"/>
              </a:rPr>
              <a:t></a:t>
            </a:r>
            <a:r>
              <a:rPr lang="zh-CN" altLang="en-US" sz="2400"/>
              <a:t>和</a:t>
            </a:r>
            <a:r>
              <a:rPr lang="en-US" altLang="zh-CN" sz="2400">
                <a:sym typeface="Symbol" pitchFamily="18" charset="2"/>
              </a:rPr>
              <a:t>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诱导的等价关系，那么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400"/>
              <a:t>细分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/>
              <a:t>当且仅当</a:t>
            </a:r>
            <a:r>
              <a:rPr lang="en-US" altLang="zh-CN"/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/>
              <a:t>R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627063" indent="-3619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/>
              <a:t>证明如果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细分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/>
              <a:t>，则</a:t>
            </a:r>
            <a:r>
              <a:rPr lang="en-US" altLang="zh-CN"/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en-US" altLang="zh-CN"/>
              <a:t>R</a:t>
            </a:r>
          </a:p>
          <a:p>
            <a:pPr marL="627063" indent="0">
              <a:lnSpc>
                <a:spcPct val="110000"/>
              </a:lnSpc>
              <a:buNone/>
            </a:pPr>
            <a:r>
              <a:rPr lang="zh-CN" altLang="en-US"/>
              <a:t>设</a:t>
            </a:r>
            <a:r>
              <a:rPr lang="en-US" altLang="zh-CN"/>
              <a:t>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/>
              <a:t>b</a:t>
            </a:r>
            <a:r>
              <a:rPr lang="zh-CN" altLang="en-US"/>
              <a:t>，则有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的某块</a:t>
            </a:r>
            <a:r>
              <a:rPr lang="en-US" altLang="zh-CN"/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使</a:t>
            </a:r>
            <a:r>
              <a:rPr lang="en-US" altLang="zh-CN"/>
              <a:t>a,b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/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，因为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细分</a:t>
            </a:r>
            <a:r>
              <a:rPr lang="zh-CN" altLang="en-US">
                <a:sym typeface="Symbol" pitchFamily="18" charset="2"/>
              </a:rPr>
              <a:t>，有的一块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使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B</a:t>
            </a:r>
            <a:r>
              <a:rPr lang="zh-CN" altLang="en-US">
                <a:sym typeface="Symbol" pitchFamily="18" charset="2"/>
              </a:rPr>
              <a:t>，故</a:t>
            </a:r>
            <a:r>
              <a:rPr lang="en-US" altLang="zh-CN">
                <a:sym typeface="Symbol" pitchFamily="18" charset="2"/>
              </a:rPr>
              <a:t>a,b</a:t>
            </a:r>
            <a:r>
              <a:rPr lang="el-GR" altLang="zh-CN"/>
              <a:t>∈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ym typeface="Symbol" pitchFamily="18" charset="2"/>
              </a:rPr>
              <a:t>aRb</a:t>
            </a:r>
            <a:r>
              <a:rPr lang="zh-CN" altLang="en-US">
                <a:sym typeface="Symbol" pitchFamily="18" charset="2"/>
              </a:rPr>
              <a:t>，因此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R</a:t>
            </a:r>
            <a:r>
              <a:rPr lang="zh-CN" altLang="en-US">
                <a:sym typeface="Symbol" pitchFamily="18" charset="2"/>
              </a:rPr>
              <a:t>；</a:t>
            </a:r>
            <a:endParaRPr lang="en-US" altLang="zh-CN">
              <a:sym typeface="Symbol" pitchFamily="18" charset="2"/>
            </a:endParaRPr>
          </a:p>
          <a:p>
            <a:pPr marL="627063" indent="-361950">
              <a:lnSpc>
                <a:spcPct val="110000"/>
              </a:lnSpc>
              <a:buSzPct val="100000"/>
              <a:buFont typeface="+mj-lt"/>
              <a:buAutoNum type="arabicPeriod" startAt="2"/>
            </a:pPr>
            <a:r>
              <a:rPr lang="zh-CN" altLang="en-US">
                <a:sym typeface="Symbol" pitchFamily="18" charset="2"/>
              </a:rPr>
              <a:t>证明如果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R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细分</a:t>
            </a:r>
            <a:r>
              <a:rPr lang="zh-CN" altLang="en-US">
                <a:sym typeface="Symbol" pitchFamily="18" charset="2"/>
              </a:rPr>
              <a:t>。</a:t>
            </a:r>
            <a:endParaRPr lang="en-US" altLang="zh-CN">
              <a:sym typeface="Symbol" pitchFamily="18" charset="2"/>
            </a:endParaRPr>
          </a:p>
          <a:p>
            <a:pPr marL="627063" indent="0">
              <a:lnSpc>
                <a:spcPct val="110000"/>
              </a:lnSpc>
              <a:buNone/>
            </a:pP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的一块，且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l-GR" altLang="zh-CN"/>
              <a:t>∈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，那么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=[a]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en-US" altLang="zh-CN" baseline="-250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[a]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；用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en-US" altLang="zh-CN">
                <a:sym typeface="Symbol" pitchFamily="18" charset="2"/>
              </a:rPr>
              <a:t>[a]</a:t>
            </a:r>
            <a:r>
              <a:rPr lang="en-US" altLang="zh-CN" baseline="-25000">
                <a:sym typeface="Symbol" pitchFamily="18" charset="2"/>
              </a:rPr>
              <a:t>R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zh-CN" altLang="en-US">
                <a:sym typeface="Symbol" pitchFamily="18" charset="2"/>
              </a:rPr>
              <a:t>是的一块且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B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细分</a:t>
            </a:r>
            <a:r>
              <a:rPr lang="zh-CN" altLang="en-US">
                <a:sym typeface="Symbol" pitchFamily="18" charset="2"/>
              </a:rPr>
              <a:t>。（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zh-CN" altLang="en-US">
                <a:sym typeface="Symbol" pitchFamily="18" charset="2"/>
              </a:rPr>
              <a:t>）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基和秩表示关系</a:t>
            </a:r>
            <a:r>
              <a:rPr lang="en-US" altLang="zh-CN"/>
              <a:t>(</a:t>
            </a:r>
            <a:r>
              <a:rPr lang="zh-CN" altLang="en-US"/>
              <a:t>集合</a:t>
            </a:r>
            <a:r>
              <a:rPr lang="en-US" altLang="zh-CN"/>
              <a:t>)</a:t>
            </a:r>
            <a:r>
              <a:rPr lang="zh-CN" altLang="en-US"/>
              <a:t>与划分</a:t>
            </a:r>
            <a:r>
              <a:rPr lang="en-US" altLang="zh-CN"/>
              <a:t>(</a:t>
            </a:r>
            <a:r>
              <a:rPr lang="zh-CN" altLang="en-US"/>
              <a:t>集合</a:t>
            </a:r>
            <a:r>
              <a:rPr lang="en-US" altLang="zh-CN"/>
              <a:t>)</a:t>
            </a:r>
            <a:r>
              <a:rPr lang="zh-CN" altLang="en-US"/>
              <a:t>规模的量，上述定理表明，</a:t>
            </a:r>
            <a:r>
              <a:rPr lang="zh-CN" altLang="en-US" u="sng"/>
              <a:t>在给定条件下，大</a:t>
            </a:r>
            <a:r>
              <a:rPr lang="en-US" altLang="zh-CN" u="sng"/>
              <a:t>(</a:t>
            </a:r>
            <a:r>
              <a:rPr lang="zh-CN" altLang="en-US" u="sng"/>
              <a:t>细致</a:t>
            </a:r>
            <a:r>
              <a:rPr lang="en-US" altLang="zh-CN" u="sng"/>
              <a:t>)</a:t>
            </a:r>
            <a:r>
              <a:rPr lang="zh-CN" altLang="en-US" u="sng"/>
              <a:t>的划分对应小的等价关系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C2720-EE2A-4BF5-B11E-A05D48E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6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F0F1A-FDBD-4602-BDC3-5B88938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关系细分是偏序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252D9-D4AC-440B-ADA7-84D05B15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3.5-12</a:t>
            </a:r>
            <a:r>
              <a:rPr lang="zh-CN" altLang="en-US"/>
              <a:t>：设</a:t>
            </a:r>
            <a:r>
              <a:rPr lang="en-US" altLang="zh-CN"/>
              <a:t>F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上划分的族，则关系细分是</a:t>
            </a:r>
            <a:r>
              <a:rPr lang="en-US" altLang="zh-CN"/>
              <a:t>F</a:t>
            </a:r>
            <a:r>
              <a:rPr lang="zh-CN" altLang="en-US"/>
              <a:t>上的偏序。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证</a:t>
            </a:r>
            <a:r>
              <a:rPr lang="zh-CN" altLang="en-US"/>
              <a:t>：记关系细分为</a:t>
            </a:r>
            <a:r>
              <a:rPr lang="en-US" altLang="zh-CN"/>
              <a:t>R</a:t>
            </a:r>
            <a:r>
              <a:rPr lang="zh-CN" altLang="en-US" baseline="-25000">
                <a:sym typeface="Symbol" pitchFamily="18" charset="2"/>
              </a:rPr>
              <a:t></a:t>
            </a:r>
            <a:endParaRPr lang="en-US" altLang="zh-CN" baseline="-25000">
              <a:sym typeface="Symbol" pitchFamily="18" charset="2"/>
            </a:endParaRPr>
          </a:p>
          <a:p>
            <a:pPr marL="627063" indent="-37147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细分</a:t>
            </a:r>
            <a:r>
              <a:rPr lang="zh-CN" altLang="en-US">
                <a:sym typeface="Symbol" pitchFamily="18" charset="2"/>
              </a:rPr>
              <a:t>自身，故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 baseline="-25000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是自反的；</a:t>
            </a:r>
            <a:endParaRPr lang="en-US" altLang="zh-CN">
              <a:sym typeface="Symbol" pitchFamily="18" charset="2"/>
            </a:endParaRPr>
          </a:p>
          <a:p>
            <a:pPr marL="627063" indent="-37147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，若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，若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|</a:t>
            </a:r>
            <a:r>
              <a:rPr lang="zh-CN" altLang="en-US">
                <a:sym typeface="Symbol" pitchFamily="18" charset="2"/>
              </a:rPr>
              <a:t>，这是不可能的，除非秩相等且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，因此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 baseline="-25000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是反对称的；</a:t>
            </a:r>
            <a:endParaRPr lang="en-US" altLang="zh-CN">
              <a:sym typeface="Symbol" pitchFamily="18" charset="2"/>
            </a:endParaRPr>
          </a:p>
          <a:p>
            <a:pPr marL="627063" indent="-371475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F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若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，根据细分的定义，有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zh-CN" altLang="en-US">
                <a:sym typeface="Symbol" pitchFamily="18" charset="2"/>
              </a:rPr>
              <a:t>，故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 baseline="-25000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是传递的；</a:t>
            </a:r>
            <a:endParaRPr lang="en-US" altLang="zh-CN">
              <a:sym typeface="Symbol" pitchFamily="18" charset="2"/>
            </a:endParaRPr>
          </a:p>
          <a:p>
            <a:pPr marL="180975" indent="0">
              <a:lnSpc>
                <a:spcPct val="110000"/>
              </a:lnSpc>
              <a:buNone/>
            </a:pPr>
            <a:r>
              <a:rPr lang="zh-CN" altLang="en-US">
                <a:sym typeface="Symbol" pitchFamily="18" charset="2"/>
              </a:rPr>
              <a:t>因此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zh-CN" altLang="en-US" baseline="-25000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是偏序。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A0EE9-EB32-47E8-8636-5CA0BB00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6C7E-1F59-4EDD-8182-5019F806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划分的积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5E862-2F82-4529-B0F3-61BDE3D1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3176244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3.5-8</a:t>
            </a:r>
            <a:r>
              <a:rPr lang="zh-CN" altLang="en-US"/>
              <a:t>：设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是非空集合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的划分。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的积表示为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sz="16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，它是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的划分，使得</a:t>
            </a:r>
            <a:endParaRPr lang="en-US" altLang="zh-CN">
              <a:sym typeface="Symbol" pitchFamily="18" charset="2"/>
            </a:endParaRPr>
          </a:p>
          <a:p>
            <a:pPr marL="819150" indent="-457200">
              <a:buSzPct val="100000"/>
              <a:buFont typeface="+mj-lt"/>
              <a:buAutoNum type="arabicPeriod"/>
            </a:pPr>
            <a:r>
              <a:rPr lang="zh-CN" altLang="en-US">
                <a:sym typeface="Symbol" pitchFamily="18" charset="2"/>
              </a:rPr>
              <a:t>细分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两者；</a:t>
            </a:r>
            <a:endParaRPr lang="en-US" altLang="zh-CN">
              <a:sym typeface="Symbol" pitchFamily="18" charset="2"/>
            </a:endParaRPr>
          </a:p>
          <a:p>
            <a:pPr marL="819150" indent="-457200">
              <a:buSzPct val="100000"/>
              <a:buFont typeface="+mj-lt"/>
              <a:buAutoNum type="arabicPeriod"/>
            </a:pPr>
            <a:r>
              <a:rPr lang="zh-CN" altLang="en-US">
                <a:sym typeface="Symbol" pitchFamily="18" charset="2"/>
              </a:rPr>
              <a:t>如果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，则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细分。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ym typeface="Symbol" pitchFamily="18" charset="2"/>
              </a:rPr>
              <a:t>该定义表明，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sz="16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是细分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 u="sng">
                <a:sym typeface="Symbol" pitchFamily="18" charset="2"/>
              </a:rPr>
              <a:t>最小划分</a:t>
            </a:r>
            <a:r>
              <a:rPr lang="zh-CN" altLang="en-US">
                <a:sym typeface="Symbol" pitchFamily="18" charset="2"/>
              </a:rPr>
              <a:t>。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0F100-5B6C-4DC0-B3E8-1FC93E20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102</a:t>
            </a:fld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B042BBE-A730-4941-B4D8-2627C9EF3393}"/>
              </a:ext>
            </a:extLst>
          </p:cNvPr>
          <p:cNvGrpSpPr/>
          <p:nvPr/>
        </p:nvGrpSpPr>
        <p:grpSpPr>
          <a:xfrm>
            <a:off x="1625600" y="4509120"/>
            <a:ext cx="6190908" cy="1597555"/>
            <a:chOff x="1625600" y="4048203"/>
            <a:chExt cx="6190908" cy="159755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0438179-451A-4F24-B457-E353AAFD9A7D}"/>
                </a:ext>
              </a:extLst>
            </p:cNvPr>
            <p:cNvGrpSpPr/>
            <p:nvPr/>
          </p:nvGrpSpPr>
          <p:grpSpPr>
            <a:xfrm>
              <a:off x="1625600" y="4052745"/>
              <a:ext cx="1542244" cy="1576289"/>
              <a:chOff x="1625600" y="4052745"/>
              <a:chExt cx="1542244" cy="157628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169ADB9-3571-426B-A349-9959EC2F1F53}"/>
                  </a:ext>
                </a:extLst>
              </p:cNvPr>
              <p:cNvGrpSpPr/>
              <p:nvPr/>
            </p:nvGrpSpPr>
            <p:grpSpPr>
              <a:xfrm>
                <a:off x="1628644" y="4052745"/>
                <a:ext cx="1539200" cy="1576289"/>
                <a:chOff x="3680872" y="4689140"/>
                <a:chExt cx="1539200" cy="1576289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67AB374-4209-474A-B6BB-4299046EF2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680872" y="4689140"/>
                  <a:ext cx="1539200" cy="1065600"/>
                  <a:chOff x="971600" y="4833156"/>
                  <a:chExt cx="1872208" cy="1296144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F257BDBC-9CC7-43C1-9DA9-5EDF1F95D55F}"/>
                      </a:ext>
                    </a:extLst>
                  </p:cNvPr>
                  <p:cNvSpPr/>
                  <p:nvPr/>
                </p:nvSpPr>
                <p:spPr>
                  <a:xfrm>
                    <a:off x="971600" y="4833156"/>
                    <a:ext cx="1872208" cy="1296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21E1A994-33F7-4803-931B-5602F55BC0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19672" y="4833156"/>
                    <a:ext cx="504056" cy="129614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7543937-4D57-48A8-B86A-1478338C00BB}"/>
                    </a:ext>
                  </a:extLst>
                </p:cNvPr>
                <p:cNvSpPr/>
                <p:nvPr/>
              </p:nvSpPr>
              <p:spPr>
                <a:xfrm>
                  <a:off x="4150842" y="5761373"/>
                  <a:ext cx="540060" cy="5040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Symbol" pitchFamily="18" charset="2"/>
                    </a:rPr>
                    <a:t></a:t>
                  </a:r>
                  <a:r>
                    <a:rPr lang="en-US" altLang="zh-CN" sz="2400" baseline="-25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Symbol" pitchFamily="18" charset="2"/>
                    </a:rPr>
                    <a:t>1</a:t>
                  </a:r>
                  <a:endParaRPr lang="zh-CN" altLang="en-US" sz="2400" baseline="-250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23EBB8E-C64E-4BB9-87C3-E1BDB3E07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5600" y="4502150"/>
                <a:ext cx="1539876" cy="28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65D916C-1D63-4ABD-91BF-F79DED826E0D}"/>
                </a:ext>
              </a:extLst>
            </p:cNvPr>
            <p:cNvGrpSpPr/>
            <p:nvPr/>
          </p:nvGrpSpPr>
          <p:grpSpPr>
            <a:xfrm>
              <a:off x="3715901" y="4048203"/>
              <a:ext cx="1539200" cy="1576289"/>
              <a:chOff x="1628644" y="4052745"/>
              <a:chExt cx="1539200" cy="1576289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B697DBE-3D8A-4296-A88E-2225AE35D889}"/>
                  </a:ext>
                </a:extLst>
              </p:cNvPr>
              <p:cNvGrpSpPr/>
              <p:nvPr/>
            </p:nvGrpSpPr>
            <p:grpSpPr>
              <a:xfrm>
                <a:off x="1628644" y="4052745"/>
                <a:ext cx="1539200" cy="1576289"/>
                <a:chOff x="3680872" y="4689140"/>
                <a:chExt cx="1539200" cy="1576289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F68159D-01C5-4DD6-8300-F77E618483AC}"/>
                    </a:ext>
                  </a:extLst>
                </p:cNvPr>
                <p:cNvSpPr/>
                <p:nvPr/>
              </p:nvSpPr>
              <p:spPr>
                <a:xfrm>
                  <a:off x="3680872" y="4689140"/>
                  <a:ext cx="1539200" cy="10656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186CDA6-5EE7-4C62-9800-535C6C22C27E}"/>
                    </a:ext>
                  </a:extLst>
                </p:cNvPr>
                <p:cNvSpPr/>
                <p:nvPr/>
              </p:nvSpPr>
              <p:spPr>
                <a:xfrm>
                  <a:off x="4150842" y="5761373"/>
                  <a:ext cx="540060" cy="5040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Symbol" pitchFamily="18" charset="2"/>
                    </a:rPr>
                    <a:t></a:t>
                  </a:r>
                  <a:r>
                    <a:rPr lang="en-US" altLang="zh-CN" sz="2400" baseline="-25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Symbol" pitchFamily="18" charset="2"/>
                    </a:rPr>
                    <a:t>2</a:t>
                  </a:r>
                  <a:endParaRPr lang="zh-CN" altLang="en-US" sz="2400" baseline="-250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FCF93BA-03EB-4676-BCA0-BFFAC6E5733D}"/>
                  </a:ext>
                </a:extLst>
              </p:cNvPr>
              <p:cNvSpPr/>
              <p:nvPr/>
            </p:nvSpPr>
            <p:spPr>
              <a:xfrm>
                <a:off x="2038694" y="4279511"/>
                <a:ext cx="659899" cy="61206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BDDA3CB-9076-4FF3-B316-21EB716A9424}"/>
                </a:ext>
              </a:extLst>
            </p:cNvPr>
            <p:cNvGrpSpPr/>
            <p:nvPr/>
          </p:nvGrpSpPr>
          <p:grpSpPr>
            <a:xfrm>
              <a:off x="6274264" y="4048203"/>
              <a:ext cx="1542244" cy="1597555"/>
              <a:chOff x="1625600" y="4052745"/>
              <a:chExt cx="1542244" cy="1597555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0035534-F758-41AC-82E9-566C5649E435}"/>
                  </a:ext>
                </a:extLst>
              </p:cNvPr>
              <p:cNvGrpSpPr/>
              <p:nvPr/>
            </p:nvGrpSpPr>
            <p:grpSpPr>
              <a:xfrm>
                <a:off x="1628644" y="4052745"/>
                <a:ext cx="1539200" cy="1597555"/>
                <a:chOff x="3680872" y="4689140"/>
                <a:chExt cx="1539200" cy="1597555"/>
              </a:xfrm>
            </p:grpSpPr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FDFF5E5D-268E-4BDD-9281-96D77CC95C4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680872" y="4689140"/>
                  <a:ext cx="1539200" cy="1065600"/>
                  <a:chOff x="971600" y="4833156"/>
                  <a:chExt cx="1872208" cy="1296144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439CFF1-D7BA-415E-BEC7-B2497641CA89}"/>
                      </a:ext>
                    </a:extLst>
                  </p:cNvPr>
                  <p:cNvSpPr/>
                  <p:nvPr/>
                </p:nvSpPr>
                <p:spPr>
                  <a:xfrm>
                    <a:off x="971600" y="4833156"/>
                    <a:ext cx="1872208" cy="12961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>
                    <a:extLst>
                      <a:ext uri="{FF2B5EF4-FFF2-40B4-BE49-F238E27FC236}">
                        <a16:creationId xmlns:a16="http://schemas.microsoft.com/office/drawing/2014/main" id="{C4C805A6-F563-4440-9EC4-4F18C7905E1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619672" y="4833156"/>
                    <a:ext cx="504056" cy="129614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B442879-6C02-423F-976E-3F97A4F04DA2}"/>
                    </a:ext>
                  </a:extLst>
                </p:cNvPr>
                <p:cNvSpPr/>
                <p:nvPr/>
              </p:nvSpPr>
              <p:spPr>
                <a:xfrm>
                  <a:off x="4122638" y="5782639"/>
                  <a:ext cx="540060" cy="5040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Symbol" pitchFamily="18" charset="2"/>
                    </a:rPr>
                    <a:t></a:t>
                  </a:r>
                  <a:endPara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7A3DF697-1A27-43E7-B193-A2FDC23BA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5600" y="4502150"/>
                <a:ext cx="1539876" cy="285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F015E41-6664-42CC-AD3C-14E68F6BA291}"/>
                  </a:ext>
                </a:extLst>
              </p:cNvPr>
              <p:cNvSpPr/>
              <p:nvPr/>
            </p:nvSpPr>
            <p:spPr>
              <a:xfrm>
                <a:off x="2038694" y="4279511"/>
                <a:ext cx="659899" cy="61206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80191DE-7517-4BD4-A694-ADCF4A3FCEE3}"/>
                </a:ext>
              </a:extLst>
            </p:cNvPr>
            <p:cNvSpPr/>
            <p:nvPr/>
          </p:nvSpPr>
          <p:spPr>
            <a:xfrm>
              <a:off x="3136797" y="5141702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4E9708-A141-40BD-A197-460254823205}"/>
                </a:ext>
              </a:extLst>
            </p:cNvPr>
            <p:cNvSpPr/>
            <p:nvPr/>
          </p:nvSpPr>
          <p:spPr>
            <a:xfrm>
              <a:off x="5601021" y="5141702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=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8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C8761-0165-4051-BF9B-00A28C15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积的唯一性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5D07A-5370-4F6F-A6ED-3190A565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5369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3.5-13</a:t>
            </a:r>
            <a:r>
              <a:rPr lang="zh-CN" altLang="en-US" sz="2200">
                <a:solidFill>
                  <a:srgbClr val="1E1CE3"/>
                </a:solidFill>
              </a:rPr>
              <a:t>：设</a:t>
            </a: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</a:rPr>
              <a:t>1</a:t>
            </a:r>
            <a:r>
              <a:rPr lang="zh-CN" altLang="en-US" sz="2200">
                <a:solidFill>
                  <a:srgbClr val="1E1CE3"/>
                </a:solidFill>
              </a:rPr>
              <a:t>和</a:t>
            </a: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</a:rPr>
              <a:t>2</a:t>
            </a:r>
            <a:r>
              <a:rPr lang="zh-CN" altLang="en-US" sz="2200">
                <a:solidFill>
                  <a:srgbClr val="1E1CE3"/>
                </a:solidFill>
              </a:rPr>
              <a:t>是非空集合</a:t>
            </a:r>
            <a:r>
              <a:rPr lang="en-US" altLang="zh-CN" sz="2200">
                <a:solidFill>
                  <a:srgbClr val="1E1CE3"/>
                </a:solidFill>
              </a:rPr>
              <a:t>A</a:t>
            </a:r>
            <a:r>
              <a:rPr lang="zh-CN" altLang="en-US" sz="2200">
                <a:solidFill>
                  <a:srgbClr val="1E1CE3"/>
                </a:solidFill>
              </a:rPr>
              <a:t>的划分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所诱导出来的等价关系，那么，</a:t>
            </a:r>
            <a:r>
              <a:rPr lang="en-US" altLang="zh-CN" sz="2200">
                <a:sym typeface="Symbol" pitchFamily="18" charset="2"/>
              </a:rPr>
              <a:t>R=R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1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诱导出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的积。</a:t>
            </a:r>
            <a:endParaRPr lang="en-US" altLang="zh-CN" sz="220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证：</a:t>
            </a:r>
            <a:endParaRPr lang="en-US" altLang="zh-CN" sz="2200">
              <a:solidFill>
                <a:srgbClr val="FF0000"/>
              </a:solidFill>
              <a:sym typeface="Symbol" pitchFamily="18" charset="2"/>
            </a:endParaRPr>
          </a:p>
          <a:p>
            <a:pPr marL="542925" indent="-36195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因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R=R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1</a:t>
            </a:r>
            <a:r>
              <a:rPr lang="el-GR" altLang="zh-CN" sz="2200"/>
              <a:t>∩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2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，有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1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和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2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，根据定理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3.5-11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，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细分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；</a:t>
            </a:r>
            <a:endParaRPr lang="en-US" altLang="zh-CN" sz="2200">
              <a:sym typeface="Symbol" pitchFamily="18" charset="2"/>
            </a:endParaRPr>
          </a:p>
          <a:p>
            <a:pPr marL="542925" indent="-361950">
              <a:lnSpc>
                <a:spcPct val="11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设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细分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，若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诱导出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200">
                <a:sym typeface="Symbol" pitchFamily="18" charset="2"/>
              </a:rPr>
              <a:t>,</a:t>
            </a:r>
            <a:r>
              <a:rPr lang="zh-CN" altLang="en-US" sz="2200">
                <a:sym typeface="Symbol" pitchFamily="18" charset="2"/>
              </a:rPr>
              <a:t>与上同理，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1</a:t>
            </a:r>
            <a:r>
              <a:rPr lang="el-GR" altLang="zh-CN" sz="2200"/>
              <a:t>⊇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和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2</a:t>
            </a:r>
            <a:r>
              <a:rPr lang="el-GR" altLang="zh-CN" sz="2200"/>
              <a:t>⊇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，即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R=R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1</a:t>
            </a:r>
            <a:r>
              <a:rPr lang="el-GR" altLang="zh-CN" sz="2200"/>
              <a:t>∩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R</a:t>
            </a:r>
            <a:r>
              <a:rPr lang="en-US" altLang="zh-CN" sz="2200" baseline="-25000">
                <a:solidFill>
                  <a:srgbClr val="1E1CE3"/>
                </a:solidFill>
                <a:sym typeface="Symbol" pitchFamily="18" charset="2"/>
              </a:rPr>
              <a:t>2</a:t>
            </a:r>
            <a:r>
              <a:rPr lang="el-GR" altLang="zh-CN" sz="2200"/>
              <a:t>⊇</a:t>
            </a:r>
            <a:r>
              <a:rPr lang="en-US" altLang="zh-CN" sz="2200">
                <a:sym typeface="Symbol" pitchFamily="18" charset="2"/>
              </a:rPr>
              <a:t>R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，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细分</a:t>
            </a:r>
            <a:r>
              <a:rPr lang="zh-CN" altLang="en-US" sz="2200">
                <a:sym typeface="Symbol" pitchFamily="18" charset="2"/>
              </a:rPr>
              <a:t>；</a:t>
            </a:r>
            <a:endParaRPr lang="en-US" altLang="zh-CN" sz="2200">
              <a:sym typeface="Symbol" pitchFamily="18" charset="2"/>
            </a:endParaRPr>
          </a:p>
          <a:p>
            <a:pPr marL="26511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以上两点符合定义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3.5-8</a:t>
            </a:r>
            <a:r>
              <a:rPr lang="zh-CN" altLang="en-US" sz="2200">
                <a:solidFill>
                  <a:srgbClr val="1E1CE3"/>
                </a:solidFill>
                <a:sym typeface="Symbol" pitchFamily="18" charset="2"/>
              </a:rPr>
              <a:t>，故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>
                <a:solidFill>
                  <a:srgbClr val="1E1CE3"/>
                </a:solidFill>
                <a:sym typeface="Symbol" pitchFamily="18" charset="2"/>
              </a:rPr>
              <a:t>=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en-US" altLang="zh-CN" sz="1600"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（</a:t>
            </a: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zh-CN" altLang="en-US" sz="2200">
                <a:sym typeface="Symbol" pitchFamily="18" charset="2"/>
              </a:rPr>
              <a:t>）</a:t>
            </a:r>
            <a:endParaRPr lang="en-US" altLang="zh-CN" sz="2200">
              <a:solidFill>
                <a:srgbClr val="1E1CE3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3.5-14</a:t>
            </a:r>
            <a:r>
              <a:rPr lang="zh-CN" altLang="en-US" sz="2200"/>
              <a:t>：设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是非空集合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zh-CN" altLang="en-US" sz="2200">
                <a:sym typeface="Symbol" pitchFamily="18" charset="2"/>
              </a:rPr>
              <a:t>的划分，则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的积是唯一的。</a:t>
            </a:r>
            <a:endParaRPr lang="en-US" altLang="zh-CN" sz="220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证</a:t>
            </a:r>
            <a:r>
              <a:rPr lang="zh-CN" altLang="en-US" sz="2200">
                <a:sym typeface="Symbol" pitchFamily="18" charset="2"/>
              </a:rPr>
              <a:t>：设和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都是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和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的积划分，那么，从定义</a:t>
            </a:r>
            <a:r>
              <a:rPr lang="en-US" altLang="zh-CN" sz="2200">
                <a:sym typeface="Symbol" pitchFamily="18" charset="2"/>
              </a:rPr>
              <a:t>3.5-8</a:t>
            </a:r>
            <a:r>
              <a:rPr lang="zh-CN" altLang="en-US" sz="2200">
                <a:sym typeface="Symbol" pitchFamily="18" charset="2"/>
              </a:rPr>
              <a:t>知和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彼此细分，根据定理</a:t>
            </a:r>
            <a:r>
              <a:rPr lang="en-US" altLang="zh-CN" sz="2200">
                <a:sym typeface="Symbol" pitchFamily="18" charset="2"/>
              </a:rPr>
              <a:t>3.5-12</a:t>
            </a:r>
            <a:r>
              <a:rPr lang="zh-CN" altLang="en-US" sz="2200">
                <a:sym typeface="Symbol" pitchFamily="18" charset="2"/>
              </a:rPr>
              <a:t>，关系细分是反对称的，所以</a:t>
            </a:r>
            <a:r>
              <a:rPr lang="en-US" altLang="zh-CN" sz="2200">
                <a:sym typeface="Symbol" pitchFamily="18" charset="2"/>
              </a:rPr>
              <a:t>=</a:t>
            </a:r>
            <a:r>
              <a:rPr lang="zh-CN" altLang="en-US" sz="2200">
                <a:sym typeface="Symbol" pitchFamily="18" charset="2"/>
              </a:rPr>
              <a:t>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200">
                <a:sym typeface="Symbol" pitchFamily="18" charset="2"/>
              </a:rPr>
              <a:t>（</a:t>
            </a: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zh-CN" altLang="en-US" sz="2200">
                <a:sym typeface="Symbol" pitchFamily="18" charset="2"/>
              </a:rPr>
              <a:t>）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24CA65-EED4-4A8E-B694-8DEF0C1F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8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98A9-6D37-4E96-9368-834435EB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划分的和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DC31A-D5C8-4B4A-A9E2-9231A341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980728"/>
            <a:ext cx="8390964" cy="293243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3.5-9</a:t>
            </a:r>
            <a:r>
              <a:rPr lang="zh-CN" altLang="en-US"/>
              <a:t>：设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是非空集合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的划分。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的和表示为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+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，它是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的划分，使得</a:t>
            </a:r>
            <a:endParaRPr lang="en-US" altLang="zh-CN">
              <a:sym typeface="Symbol" pitchFamily="18" charset="2"/>
            </a:endParaRPr>
          </a:p>
          <a:p>
            <a:pPr marL="819150" indent="-457200">
              <a:lnSpc>
                <a:spcPct val="110000"/>
              </a:lnSpc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细分；</a:t>
            </a:r>
            <a:endParaRPr lang="en-US" altLang="zh-CN">
              <a:sym typeface="Symbol" pitchFamily="18" charset="2"/>
            </a:endParaRPr>
          </a:p>
          <a:p>
            <a:pPr marL="819150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>
                <a:sym typeface="Symbol" pitchFamily="18" charset="2"/>
              </a:rPr>
              <a:t>如果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是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的划分，使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细分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，则细分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。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Symbol" pitchFamily="18" charset="2"/>
              </a:rPr>
              <a:t>本定义规定了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，使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zh-CN" altLang="en-US">
                <a:sym typeface="Symbol" pitchFamily="18" charset="2"/>
              </a:rPr>
              <a:t>和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>
                <a:sym typeface="Symbol" pitchFamily="18" charset="2"/>
              </a:rPr>
              <a:t>是所细分的最大划分。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Symbol" pitchFamily="18" charset="2"/>
              </a:rPr>
              <a:t>类似于积，</a:t>
            </a:r>
            <a:r>
              <a:rPr lang="zh-CN" altLang="en-US" u="sng">
                <a:sym typeface="Symbol" pitchFamily="18" charset="2"/>
              </a:rPr>
              <a:t>划分的和也是唯一的</a:t>
            </a:r>
            <a:endParaRPr lang="en-US" altLang="zh-CN" u="sng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例：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CEE1D-E7D0-4FCC-B2AB-78FB77F2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104</a:t>
            </a:fld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CC96BCA-D1DC-40A4-92D2-8C4C4BE715BC}"/>
              </a:ext>
            </a:extLst>
          </p:cNvPr>
          <p:cNvGrpSpPr/>
          <p:nvPr/>
        </p:nvGrpSpPr>
        <p:grpSpPr>
          <a:xfrm>
            <a:off x="982470" y="4742445"/>
            <a:ext cx="7046189" cy="1638883"/>
            <a:chOff x="982470" y="4533899"/>
            <a:chExt cx="7046189" cy="163888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29DF5B-23B9-4958-A1A7-7B471F69235B}"/>
                </a:ext>
              </a:extLst>
            </p:cNvPr>
            <p:cNvSpPr/>
            <p:nvPr/>
          </p:nvSpPr>
          <p:spPr>
            <a:xfrm>
              <a:off x="2823290" y="5637446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aseline="-25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+</a:t>
              </a:r>
              <a:endParaRPr lang="zh-CN" altLang="en-US" sz="24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59CE435-13EF-4219-8C6F-A435C40EFDBF}"/>
                </a:ext>
              </a:extLst>
            </p:cNvPr>
            <p:cNvSpPr/>
            <p:nvPr/>
          </p:nvSpPr>
          <p:spPr>
            <a:xfrm>
              <a:off x="5615311" y="5668726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=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694F6FC-9C6D-4DBC-8347-9132FB8800F0}"/>
                </a:ext>
              </a:extLst>
            </p:cNvPr>
            <p:cNvGrpSpPr/>
            <p:nvPr/>
          </p:nvGrpSpPr>
          <p:grpSpPr>
            <a:xfrm>
              <a:off x="982470" y="4543946"/>
              <a:ext cx="1544830" cy="1597556"/>
              <a:chOff x="982470" y="4543946"/>
              <a:chExt cx="1544830" cy="159755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502009D-A840-400B-A9D4-B7B7B433DA89}"/>
                  </a:ext>
                </a:extLst>
              </p:cNvPr>
              <p:cNvGrpSpPr/>
              <p:nvPr/>
            </p:nvGrpSpPr>
            <p:grpSpPr>
              <a:xfrm>
                <a:off x="982470" y="4543946"/>
                <a:ext cx="1544830" cy="1597556"/>
                <a:chOff x="1625600" y="4052744"/>
                <a:chExt cx="1544830" cy="1597556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A10E5F8-C7C4-489F-8806-4BA9734CF6FA}"/>
                    </a:ext>
                  </a:extLst>
                </p:cNvPr>
                <p:cNvGrpSpPr/>
                <p:nvPr/>
              </p:nvGrpSpPr>
              <p:grpSpPr>
                <a:xfrm>
                  <a:off x="1628644" y="4052744"/>
                  <a:ext cx="1539200" cy="1597556"/>
                  <a:chOff x="3680872" y="4689139"/>
                  <a:chExt cx="1539200" cy="1597556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C9AA2635-594F-44D7-BEF9-12270511A352}"/>
                      </a:ext>
                    </a:extLst>
                  </p:cNvPr>
                  <p:cNvSpPr/>
                  <p:nvPr/>
                </p:nvSpPr>
                <p:spPr>
                  <a:xfrm>
                    <a:off x="3680872" y="4689139"/>
                    <a:ext cx="1539200" cy="1065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3F363EFC-DDF4-4612-80A7-9C2C56104FDD}"/>
                      </a:ext>
                    </a:extLst>
                  </p:cNvPr>
                  <p:cNvSpPr/>
                  <p:nvPr/>
                </p:nvSpPr>
                <p:spPr>
                  <a:xfrm>
                    <a:off x="4122638" y="5782639"/>
                    <a:ext cx="540060" cy="5040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rPr>
                      <a:t></a:t>
                    </a:r>
                    <a:r>
                      <a:rPr lang="en-US" altLang="zh-CN" sz="2400" baseline="-25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rPr>
                      <a:t>1</a:t>
                    </a:r>
                    <a:endParaRPr lang="zh-CN" altLang="en-US" sz="2400" baseline="-25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7D30F6FC-ADA8-438D-87E6-7F95BBD216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5600" y="4592788"/>
                  <a:ext cx="1544830" cy="11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6924873-ED7E-4C0A-87F9-681BE98D516C}"/>
                    </a:ext>
                  </a:extLst>
                </p:cNvPr>
                <p:cNvSpPr/>
                <p:nvPr/>
              </p:nvSpPr>
              <p:spPr>
                <a:xfrm>
                  <a:off x="2038694" y="4279511"/>
                  <a:ext cx="659899" cy="61206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79C13DE-702B-4ECC-AE5C-1EE4EEAC6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432" y="4543947"/>
                <a:ext cx="0" cy="1060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36A0E75-AE4F-4362-9B77-6399B2406A92}"/>
                </a:ext>
              </a:extLst>
            </p:cNvPr>
            <p:cNvGrpSpPr/>
            <p:nvPr/>
          </p:nvGrpSpPr>
          <p:grpSpPr>
            <a:xfrm>
              <a:off x="3691808" y="4533899"/>
              <a:ext cx="1544830" cy="1607603"/>
              <a:chOff x="982470" y="4533899"/>
              <a:chExt cx="1544830" cy="160760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4B85AE1-7A64-4666-873C-1B40E1846CA0}"/>
                  </a:ext>
                </a:extLst>
              </p:cNvPr>
              <p:cNvGrpSpPr/>
              <p:nvPr/>
            </p:nvGrpSpPr>
            <p:grpSpPr>
              <a:xfrm>
                <a:off x="982470" y="4533899"/>
                <a:ext cx="1544830" cy="1607603"/>
                <a:chOff x="1625600" y="4042697"/>
                <a:chExt cx="1544830" cy="1607603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0B1A0E60-0FAA-49D2-94DC-8F5A6CEBA083}"/>
                    </a:ext>
                  </a:extLst>
                </p:cNvPr>
                <p:cNvGrpSpPr/>
                <p:nvPr/>
              </p:nvGrpSpPr>
              <p:grpSpPr>
                <a:xfrm>
                  <a:off x="1628644" y="4042697"/>
                  <a:ext cx="1539200" cy="1607603"/>
                  <a:chOff x="3680872" y="4679092"/>
                  <a:chExt cx="1539200" cy="1607603"/>
                </a:xfrm>
              </p:grpSpPr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9DCC3DB7-4119-4B86-8A87-10E57E78FC9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680872" y="4679092"/>
                    <a:ext cx="1539200" cy="1075647"/>
                    <a:chOff x="971600" y="4820935"/>
                    <a:chExt cx="1872208" cy="1308365"/>
                  </a:xfrm>
                </p:grpSpPr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052D9E55-E4EF-4D09-8780-AA89DC7EC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1600" y="4833156"/>
                      <a:ext cx="1872208" cy="129614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5" name="直接连接符 44">
                      <a:extLst>
                        <a:ext uri="{FF2B5EF4-FFF2-40B4-BE49-F238E27FC236}">
                          <a16:creationId xmlns:a16="http://schemas.microsoft.com/office/drawing/2014/main" id="{1F3E5C15-5AAE-435C-859A-F8151B33F5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033377" y="4820935"/>
                      <a:ext cx="216266" cy="130275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6F0F8CB6-9B8D-4B06-AE53-CDEB23AF2984}"/>
                      </a:ext>
                    </a:extLst>
                  </p:cNvPr>
                  <p:cNvSpPr/>
                  <p:nvPr/>
                </p:nvSpPr>
                <p:spPr>
                  <a:xfrm>
                    <a:off x="4122638" y="5782639"/>
                    <a:ext cx="540060" cy="5040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rPr>
                      <a:t></a:t>
                    </a:r>
                    <a:r>
                      <a:rPr lang="en-US" altLang="zh-CN" sz="2400" baseline="-250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rPr>
                      <a:t>2</a:t>
                    </a:r>
                    <a:endParaRPr lang="zh-CN" altLang="en-US" sz="2400" baseline="-250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25C10A0D-77DA-48E7-AFA3-40E753502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5600" y="4592788"/>
                  <a:ext cx="1544830" cy="11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0254D8B-4005-4A36-AA31-2CB9239A7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432" y="4543947"/>
                <a:ext cx="0" cy="1060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3A5A2BC-7AB6-4894-9D7D-314268346EFB}"/>
                </a:ext>
              </a:extLst>
            </p:cNvPr>
            <p:cNvGrpSpPr/>
            <p:nvPr/>
          </p:nvGrpSpPr>
          <p:grpSpPr>
            <a:xfrm>
              <a:off x="6483829" y="4543946"/>
              <a:ext cx="1544830" cy="1597556"/>
              <a:chOff x="982470" y="4543946"/>
              <a:chExt cx="1544830" cy="159755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62C5C004-F1F8-41F1-BEA3-8B9EA1CB2E4C}"/>
                  </a:ext>
                </a:extLst>
              </p:cNvPr>
              <p:cNvGrpSpPr/>
              <p:nvPr/>
            </p:nvGrpSpPr>
            <p:grpSpPr>
              <a:xfrm>
                <a:off x="982470" y="4543946"/>
                <a:ext cx="1544830" cy="1597556"/>
                <a:chOff x="1625600" y="4052744"/>
                <a:chExt cx="1544830" cy="1597556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7D86E9B0-9DE5-4BAB-8B7C-1F255218593B}"/>
                    </a:ext>
                  </a:extLst>
                </p:cNvPr>
                <p:cNvGrpSpPr/>
                <p:nvPr/>
              </p:nvGrpSpPr>
              <p:grpSpPr>
                <a:xfrm>
                  <a:off x="1628644" y="4052744"/>
                  <a:ext cx="1539200" cy="1597556"/>
                  <a:chOff x="3680872" y="4689139"/>
                  <a:chExt cx="1539200" cy="1597556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30DE91E5-4C63-4BCF-84A2-97BD17455DEB}"/>
                      </a:ext>
                    </a:extLst>
                  </p:cNvPr>
                  <p:cNvSpPr/>
                  <p:nvPr/>
                </p:nvSpPr>
                <p:spPr>
                  <a:xfrm>
                    <a:off x="3680872" y="4689139"/>
                    <a:ext cx="1539200" cy="106560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2EB7934A-B676-4893-8E67-1E777512FD58}"/>
                      </a:ext>
                    </a:extLst>
                  </p:cNvPr>
                  <p:cNvSpPr/>
                  <p:nvPr/>
                </p:nvSpPr>
                <p:spPr>
                  <a:xfrm>
                    <a:off x="4122638" y="5782639"/>
                    <a:ext cx="540060" cy="50405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240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rPr>
                      <a:t></a:t>
                    </a:r>
                    <a:endParaRPr lang="zh-CN" altLang="en-US" sz="2400">
                      <a:solidFill>
                        <a:schemeClr val="tx1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5CDC86A2-B61C-41A4-8747-76F27FE42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5600" y="4592788"/>
                  <a:ext cx="1544830" cy="11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511C4E1-8010-4B4E-BD7B-B69790AAAE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432" y="4543947"/>
                <a:ext cx="0" cy="10609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15076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498A9-6D37-4E96-9368-834435EB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划分的和（续）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DC31A-D5C8-4B4A-A9E2-9231A341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944724"/>
            <a:ext cx="8390964" cy="46085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3.5-15</a:t>
            </a:r>
            <a:r>
              <a:rPr lang="zh-CN" altLang="en-US" sz="2000"/>
              <a:t>：设</a:t>
            </a:r>
            <a:r>
              <a:rPr lang="en-US" altLang="zh-CN" sz="2000"/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是非空集合</a:t>
            </a:r>
            <a:r>
              <a:rPr lang="en-US" altLang="zh-CN" sz="2000">
                <a:sym typeface="Symbol" pitchFamily="18" charset="2"/>
              </a:rPr>
              <a:t>A</a:t>
            </a:r>
            <a:r>
              <a:rPr lang="zh-CN" altLang="en-US" sz="2000">
                <a:sym typeface="Symbol" pitchFamily="18" charset="2"/>
              </a:rPr>
              <a:t>的划分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所诱导出的等价关系，定义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zh-CN" altLang="en-US" sz="2000">
                <a:sym typeface="Symbol" pitchFamily="18" charset="2"/>
              </a:rPr>
              <a:t>是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的传递闭包</a:t>
            </a:r>
            <a:endParaRPr lang="en-US" altLang="zh-CN" sz="2000">
              <a:sym typeface="Symbol" pitchFamily="18" charset="2"/>
            </a:endParaRPr>
          </a:p>
          <a:p>
            <a:pPr marL="1701800" indent="0">
              <a:lnSpc>
                <a:spcPct val="110000"/>
              </a:lnSpc>
              <a:buNone/>
            </a:pPr>
            <a:r>
              <a:rPr lang="en-US" altLang="zh-CN" sz="2000">
                <a:sym typeface="Symbol" pitchFamily="18" charset="2"/>
              </a:rPr>
              <a:t>R=(R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en-US" altLang="zh-CN" sz="2000" baseline="30000">
                <a:sym typeface="Symbol" pitchFamily="18" charset="2"/>
              </a:rPr>
              <a:t>+</a:t>
            </a:r>
            <a:r>
              <a:rPr lang="en-US" altLang="zh-CN" sz="2000">
                <a:sym typeface="Symbol" pitchFamily="18" charset="2"/>
              </a:rPr>
              <a:t>=t(R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marL="265113" indent="0">
              <a:lnSpc>
                <a:spcPct val="110000"/>
              </a:lnSpc>
              <a:buNone/>
            </a:pPr>
            <a:r>
              <a:rPr lang="zh-CN" altLang="en-US" sz="2000">
                <a:sym typeface="Symbol" pitchFamily="18" charset="2"/>
              </a:rPr>
              <a:t>那么，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zh-CN" altLang="en-US" sz="2000">
                <a:sym typeface="Symbol" pitchFamily="18" charset="2"/>
              </a:rPr>
              <a:t>是</a:t>
            </a:r>
            <a:r>
              <a:rPr lang="en-US" altLang="zh-CN" sz="2000">
                <a:sym typeface="Symbol" pitchFamily="18" charset="2"/>
              </a:rPr>
              <a:t>A</a:t>
            </a:r>
            <a:r>
              <a:rPr lang="zh-CN" altLang="en-US" sz="2000">
                <a:sym typeface="Symbol" pitchFamily="18" charset="2"/>
              </a:rPr>
              <a:t>上的等价关系，划分</a:t>
            </a:r>
            <a:r>
              <a:rPr lang="en-US" altLang="zh-CN" sz="2000">
                <a:sym typeface="Symbol" pitchFamily="18" charset="2"/>
              </a:rPr>
              <a:t>A/R</a:t>
            </a:r>
            <a:r>
              <a:rPr lang="zh-CN" altLang="en-US" sz="2000">
                <a:sym typeface="Symbol" pitchFamily="18" charset="2"/>
              </a:rPr>
              <a:t>是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的和。</a:t>
            </a:r>
            <a:endParaRPr lang="en-US" altLang="zh-CN" sz="200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sym typeface="Symbol" pitchFamily="18" charset="2"/>
              </a:rPr>
              <a:t>证：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/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是自反的和对称的，因为并运算保持了这些特性，根据定理</a:t>
            </a:r>
            <a:r>
              <a:rPr lang="en-US" altLang="zh-CN" sz="2000">
                <a:sym typeface="Symbol" pitchFamily="18" charset="2"/>
              </a:rPr>
              <a:t>3.5-6</a:t>
            </a:r>
            <a:r>
              <a:rPr lang="zh-CN" altLang="en-US" sz="2000">
                <a:sym typeface="Symbol" pitchFamily="18" charset="2"/>
              </a:rPr>
              <a:t>，</a:t>
            </a:r>
            <a:endParaRPr lang="en-US" altLang="zh-CN" sz="2000">
              <a:sym typeface="Symbol" pitchFamily="18" charset="2"/>
            </a:endParaRPr>
          </a:p>
          <a:p>
            <a:pPr marL="1706563" indent="0">
              <a:lnSpc>
                <a:spcPct val="110000"/>
              </a:lnSpc>
              <a:buNone/>
            </a:pPr>
            <a:r>
              <a:rPr lang="en-US" altLang="zh-CN" sz="2000">
                <a:sym typeface="Symbol" pitchFamily="18" charset="2"/>
              </a:rPr>
              <a:t>R=t(R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)=tsr(R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</a:t>
            </a:r>
          </a:p>
          <a:p>
            <a:pPr marL="268288" indent="0">
              <a:lnSpc>
                <a:spcPct val="110000"/>
              </a:lnSpc>
              <a:buNone/>
            </a:pPr>
            <a:r>
              <a:rPr lang="zh-CN" altLang="en-US" sz="2000">
                <a:sym typeface="Symbol" pitchFamily="18" charset="2"/>
              </a:rPr>
              <a:t>是包含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的最小的等价关系，因为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，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两者细分</a:t>
            </a:r>
            <a:r>
              <a:rPr lang="en-US" altLang="zh-CN" sz="2000">
                <a:sym typeface="Symbol" pitchFamily="18" charset="2"/>
              </a:rPr>
              <a:t>A/R</a:t>
            </a:r>
            <a:r>
              <a:rPr lang="zh-CN" altLang="en-US" sz="2000">
                <a:sym typeface="Symbol" pitchFamily="18" charset="2"/>
              </a:rPr>
              <a:t>，再者，任何被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所细分的划分诱导出的等价关系包含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，因为</a:t>
            </a:r>
            <a:r>
              <a:rPr lang="en-US" altLang="zh-CN" sz="2000">
                <a:sym typeface="Symbol" pitchFamily="18" charset="2"/>
              </a:rPr>
              <a:t>t(R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l-GR" altLang="zh-CN" sz="20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000">
                <a:sym typeface="Symbol" pitchFamily="18" charset="2"/>
              </a:rPr>
              <a:t>R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)</a:t>
            </a:r>
            <a:r>
              <a:rPr lang="zh-CN" altLang="en-US" sz="2000">
                <a:sym typeface="Symbol" pitchFamily="18" charset="2"/>
              </a:rPr>
              <a:t>是最小的这样的等价关系，这得出</a:t>
            </a:r>
            <a:r>
              <a:rPr lang="en-US" altLang="zh-CN" sz="2000">
                <a:sym typeface="Symbol" pitchFamily="18" charset="2"/>
              </a:rPr>
              <a:t>A/R</a:t>
            </a:r>
            <a:r>
              <a:rPr lang="zh-CN" altLang="en-US" sz="2000">
                <a:sym typeface="Symbol" pitchFamily="18" charset="2"/>
              </a:rPr>
              <a:t>细分所有的这样的划分，所以，</a:t>
            </a:r>
            <a:r>
              <a:rPr lang="en-US" altLang="zh-CN" sz="2000">
                <a:sym typeface="Symbol" pitchFamily="18" charset="2"/>
              </a:rPr>
              <a:t>A/R</a:t>
            </a:r>
            <a:r>
              <a:rPr lang="zh-CN" altLang="en-US" sz="2000">
                <a:sym typeface="Symbol" pitchFamily="18" charset="2"/>
              </a:rPr>
              <a:t>是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和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之和。（证毕）</a:t>
            </a:r>
            <a:endParaRPr lang="zh-CN" altLang="en-US" sz="20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CEE1D-E7D0-4FCC-B2AB-78FB77F2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D8EDFD-1B4B-450E-8E6F-295E074A9024}"/>
              </a:ext>
            </a:extLst>
          </p:cNvPr>
          <p:cNvSpPr txBox="1">
            <a:spLocks/>
          </p:cNvSpPr>
          <p:nvPr/>
        </p:nvSpPr>
        <p:spPr bwMode="auto">
          <a:xfrm>
            <a:off x="376593" y="5711034"/>
            <a:ext cx="8390964" cy="52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3.5-16</a:t>
            </a:r>
            <a:r>
              <a:rPr lang="zh-CN" altLang="en-US" sz="2000"/>
              <a:t>：设</a:t>
            </a:r>
            <a:r>
              <a:rPr lang="zh-CN" altLang="en-US" sz="2000">
                <a:sym typeface="Symbol" pitchFamily="18" charset="2"/>
              </a:rPr>
              <a:t>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与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是非空集合</a:t>
            </a:r>
            <a:r>
              <a:rPr lang="en-US" altLang="zh-CN" sz="2000">
                <a:sym typeface="Symbol" pitchFamily="18" charset="2"/>
              </a:rPr>
              <a:t>A</a:t>
            </a:r>
            <a:r>
              <a:rPr lang="zh-CN" altLang="en-US" sz="2000">
                <a:sym typeface="Symbol" pitchFamily="18" charset="2"/>
              </a:rPr>
              <a:t>的划分，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zh-CN" altLang="en-US" sz="2000">
                <a:sym typeface="Symbol" pitchFamily="18" charset="2"/>
              </a:rPr>
              <a:t>与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zh-CN" altLang="en-US" sz="2000">
                <a:sym typeface="Symbol" pitchFamily="18" charset="2"/>
              </a:rPr>
              <a:t>的和是唯一的。</a:t>
            </a:r>
            <a:endParaRPr lang="en-US" altLang="zh-CN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212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关系的应用实例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980728"/>
            <a:ext cx="8390964" cy="347846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关系型数据库</a:t>
            </a:r>
            <a:r>
              <a:rPr lang="en-US" altLang="zh-CN" dirty="0"/>
              <a:t>(RDB)</a:t>
            </a:r>
            <a:r>
              <a:rPr lang="zh-CN" altLang="en-US" dirty="0"/>
              <a:t>：表现形式是</a:t>
            </a:r>
            <a:r>
              <a:rPr lang="zh-CN" altLang="en-US" dirty="0">
                <a:solidFill>
                  <a:srgbClr val="FF0000"/>
                </a:solidFill>
              </a:rPr>
              <a:t>表格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三个集合：</a:t>
            </a:r>
            <a:r>
              <a:rPr lang="zh-CN" altLang="en-US" dirty="0">
                <a:solidFill>
                  <a:srgbClr val="C00000"/>
                </a:solidFill>
              </a:rPr>
              <a:t>姓名</a:t>
            </a:r>
            <a:r>
              <a:rPr lang="en-US" altLang="zh-CN" dirty="0"/>
              <a:t>={</a:t>
            </a:r>
            <a:r>
              <a:rPr lang="zh-CN" altLang="en-US" dirty="0"/>
              <a:t>朱厚熜，周杰伦，武则天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年龄</a:t>
            </a:r>
            <a:r>
              <a:rPr lang="en-US" altLang="zh-CN" dirty="0"/>
              <a:t>={21,23,19}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成绩</a:t>
            </a:r>
            <a:r>
              <a:rPr lang="en-US" altLang="zh-CN" dirty="0"/>
              <a:t>={75,80,91}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笛卡尔积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C00000"/>
                </a:solidFill>
              </a:rPr>
              <a:t>姓名</a:t>
            </a:r>
            <a:r>
              <a:rPr lang="en-US" altLang="zh-CN" dirty="0">
                <a:solidFill>
                  <a:srgbClr val="C00000"/>
                </a:solidFill>
              </a:rPr>
              <a:t>×</a:t>
            </a:r>
            <a:r>
              <a:rPr lang="zh-CN" altLang="en-US" dirty="0">
                <a:solidFill>
                  <a:srgbClr val="C00000"/>
                </a:solidFill>
              </a:rPr>
              <a:t>年龄</a:t>
            </a:r>
            <a:r>
              <a:rPr lang="en-US" altLang="zh-CN" dirty="0">
                <a:solidFill>
                  <a:srgbClr val="C00000"/>
                </a:solidFill>
              </a:rPr>
              <a:t>×</a:t>
            </a:r>
            <a:r>
              <a:rPr lang="zh-CN" altLang="en-US" dirty="0">
                <a:solidFill>
                  <a:srgbClr val="C00000"/>
                </a:solidFill>
              </a:rPr>
              <a:t>成绩</a:t>
            </a:r>
            <a:r>
              <a:rPr lang="en-US" altLang="zh-CN" dirty="0">
                <a:solidFill>
                  <a:srgbClr val="C00000"/>
                </a:solidFill>
              </a:rPr>
              <a:t>=</a:t>
            </a:r>
            <a:r>
              <a:rPr lang="en-US" altLang="zh-CN" dirty="0"/>
              <a:t>{&lt;</a:t>
            </a:r>
            <a:r>
              <a:rPr lang="zh-CN" altLang="en-US" dirty="0"/>
              <a:t>朱厚熜</a:t>
            </a:r>
            <a:r>
              <a:rPr lang="en-US" altLang="zh-CN" dirty="0"/>
              <a:t>,21,75&gt;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朱厚熜</a:t>
            </a:r>
            <a:r>
              <a:rPr lang="en-US" altLang="zh-CN" dirty="0"/>
              <a:t>,21,97&gt;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朱厚熜</a:t>
            </a:r>
            <a:r>
              <a:rPr lang="en-US" altLang="zh-CN" dirty="0"/>
              <a:t>,21,91&gt;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周杰伦</a:t>
            </a:r>
            <a:r>
              <a:rPr lang="en-US" altLang="zh-CN" dirty="0"/>
              <a:t>,21,75&gt;,&lt;</a:t>
            </a:r>
            <a:r>
              <a:rPr lang="zh-CN" altLang="en-US" dirty="0"/>
              <a:t>周杰伦</a:t>
            </a:r>
            <a:r>
              <a:rPr lang="en-US" altLang="zh-CN" dirty="0"/>
              <a:t>,21,97&gt;,...,&lt;</a:t>
            </a:r>
            <a:r>
              <a:rPr lang="zh-CN" altLang="en-US" dirty="0"/>
              <a:t>武则天</a:t>
            </a:r>
            <a:r>
              <a:rPr lang="en-US" altLang="zh-CN" dirty="0"/>
              <a:t>,19,97&gt;,&lt;</a:t>
            </a:r>
            <a:r>
              <a:rPr lang="zh-CN" altLang="en-US" dirty="0"/>
              <a:t>武则天</a:t>
            </a:r>
            <a:r>
              <a:rPr lang="en-US" altLang="zh-CN" dirty="0"/>
              <a:t>,19,91&gt;}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{&lt;</a:t>
            </a:r>
            <a:r>
              <a:rPr lang="zh-CN" altLang="en-US" dirty="0"/>
              <a:t>朱厚熜</a:t>
            </a:r>
            <a:r>
              <a:rPr lang="en-US" altLang="zh-CN" dirty="0"/>
              <a:t>,21,75&gt;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周杰伦</a:t>
            </a:r>
            <a:r>
              <a:rPr lang="en-US" altLang="zh-CN" dirty="0"/>
              <a:t>,23,97&gt;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武则天</a:t>
            </a:r>
            <a:r>
              <a:rPr lang="en-US" altLang="zh-CN" dirty="0"/>
              <a:t>,19,91&gt;}</a:t>
            </a:r>
            <a:r>
              <a:rPr lang="zh-CN" altLang="en-US" dirty="0"/>
              <a:t>，显然此集合是上述笛卡尔积的子集，因此是关系，</a:t>
            </a:r>
            <a:r>
              <a:rPr lang="zh-CN" altLang="en-US" dirty="0">
                <a:solidFill>
                  <a:srgbClr val="C00000"/>
                </a:solidFill>
              </a:rPr>
              <a:t>三元关系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43807" y="4689140"/>
          <a:ext cx="3636405" cy="1715520"/>
        </p:xfrm>
        <a:graphic>
          <a:graphicData uri="http://schemas.openxmlformats.org/drawingml/2006/table">
            <a:tbl>
              <a:tblPr/>
              <a:tblGrid>
                <a:gridCol w="121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64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姓名</a:t>
                      </a:r>
                    </a:p>
                  </a:txBody>
                  <a:tcPr marL="90000" marR="90000" marT="46800" marB="46800" anchor="ctr" anchorCtr="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年龄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成绩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64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朱厚熜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21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75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64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周杰伦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23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97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64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武则天</a:t>
                      </a: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19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91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42665"/>
          </a:xfrm>
        </p:spPr>
        <p:txBody>
          <a:bodyPr/>
          <a:lstStyle/>
          <a:p>
            <a:pPr marL="274638" indent="-274638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是集合</a:t>
            </a:r>
            <a:r>
              <a:rPr lang="en-US" altLang="zh-CN" dirty="0"/>
              <a:t>X</a:t>
            </a:r>
            <a:r>
              <a:rPr lang="zh-CN" altLang="en-US" dirty="0"/>
              <a:t>上的等价关系，试证明：当且仅当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中的每一个等价类都包含于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中的某一个等价类中，才有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l-GR" altLang="zh-CN" dirty="0"/>
              <a:t>⊆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</a:p>
          <a:p>
            <a:pPr marL="274638" indent="-274638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设集合</a:t>
            </a:r>
            <a:r>
              <a:rPr lang="en-US" altLang="zh-CN" dirty="0"/>
              <a:t>A={1,2,3,4,5}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  <a:r>
              <a:rPr lang="en-US" altLang="zh-CN" dirty="0"/>
              <a:t>R=I</a:t>
            </a:r>
            <a:r>
              <a:rPr lang="en-US" altLang="zh-CN" baseline="-25000" dirty="0"/>
              <a:t>A</a:t>
            </a:r>
            <a:r>
              <a:rPr lang="en-US" altLang="zh-CN" dirty="0"/>
              <a:t>∪{&lt;</a:t>
            </a:r>
            <a:r>
              <a:rPr lang="en-US" altLang="zh-CN"/>
              <a:t>1,2&gt;, &lt;2,1&gt;,&lt;4,5&gt;,&lt;</a:t>
            </a:r>
            <a:r>
              <a:rPr lang="en-US" altLang="zh-CN" dirty="0"/>
              <a:t>5,4&gt;</a:t>
            </a:r>
            <a:r>
              <a:rPr lang="zh-CN" altLang="en-US" dirty="0"/>
              <a:t>｝</a:t>
            </a:r>
          </a:p>
          <a:p>
            <a:pPr marL="808038" lvl="1" indent="-350838">
              <a:lnSpc>
                <a:spcPct val="110000"/>
              </a:lnSpc>
              <a:spcAft>
                <a:spcPts val="300"/>
              </a:spcAft>
              <a:buSzPct val="100000"/>
              <a:buFont typeface="+mj-ea"/>
              <a:buAutoNum type="circleNumDbPlain"/>
            </a:pPr>
            <a:r>
              <a:rPr lang="zh-CN" altLang="en-US" dirty="0"/>
              <a:t>证明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上的等价关系；</a:t>
            </a:r>
          </a:p>
          <a:p>
            <a:pPr marL="808038" lvl="1" indent="-350838">
              <a:lnSpc>
                <a:spcPct val="11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dirty="0"/>
              <a:t>求商集</a:t>
            </a:r>
            <a:r>
              <a:rPr lang="en-US" altLang="zh-CN" dirty="0"/>
              <a:t>A/R</a:t>
            </a:r>
          </a:p>
          <a:p>
            <a:pPr marL="274638" indent="-274638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,...,A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的划分，试证明：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l-GR" altLang="zh-CN" dirty="0"/>
              <a:t>∩</a:t>
            </a:r>
            <a:r>
              <a:rPr lang="en-US" altLang="zh-CN" dirty="0"/>
              <a:t>B, A</a:t>
            </a:r>
            <a:r>
              <a:rPr lang="en-US" altLang="zh-CN" baseline="-25000" dirty="0"/>
              <a:t>2</a:t>
            </a:r>
            <a:r>
              <a:rPr lang="el-GR" altLang="zh-CN" dirty="0"/>
              <a:t>∩</a:t>
            </a:r>
            <a:r>
              <a:rPr lang="en-US" altLang="zh-CN" dirty="0"/>
              <a:t>B,...,A</a:t>
            </a:r>
            <a:r>
              <a:rPr lang="en-US" altLang="zh-CN" baseline="-25000" dirty="0"/>
              <a:t>n</a:t>
            </a:r>
            <a:r>
              <a:rPr lang="el-GR" altLang="zh-CN" dirty="0"/>
              <a:t>∩</a:t>
            </a:r>
            <a:r>
              <a:rPr lang="en-US" altLang="zh-CN" dirty="0"/>
              <a:t>B}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el-GR" altLang="zh-CN" dirty="0"/>
              <a:t>∩</a:t>
            </a:r>
            <a:r>
              <a:rPr lang="en-US" altLang="zh-CN" dirty="0"/>
              <a:t>B</a:t>
            </a:r>
            <a:r>
              <a:rPr lang="zh-CN" altLang="en-US" dirty="0"/>
              <a:t>的划分。</a:t>
            </a:r>
            <a:endParaRPr lang="en-US" altLang="zh-CN" dirty="0"/>
          </a:p>
          <a:p>
            <a:pPr marL="274638" indent="-274638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X</a:t>
            </a:r>
            <a:r>
              <a:rPr lang="zh-CN" altLang="en-US" dirty="0"/>
              <a:t>中的关系，对于所有的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,x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zh-CN" altLang="en-US" dirty="0"/>
              <a:t>属于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Rx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Rx</a:t>
            </a:r>
            <a:r>
              <a:rPr lang="en-US" altLang="zh-CN" baseline="-25000" dirty="0" err="1"/>
              <a:t>k</a:t>
            </a:r>
            <a:r>
              <a:rPr lang="zh-CN" altLang="en-US" dirty="0"/>
              <a:t>就有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Rx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是循环关系；</a:t>
            </a:r>
            <a:endParaRPr lang="en-US" altLang="zh-CN" dirty="0"/>
          </a:p>
          <a:p>
            <a:pPr marL="274638" indent="-15875">
              <a:lnSpc>
                <a:spcPct val="110000"/>
              </a:lnSpc>
              <a:buNone/>
            </a:pPr>
            <a:r>
              <a:rPr lang="zh-CN" altLang="en-US" dirty="0"/>
              <a:t>试证：当且仅当</a:t>
            </a:r>
            <a:r>
              <a:rPr lang="en-US" altLang="zh-CN" dirty="0"/>
              <a:t>R</a:t>
            </a:r>
            <a:r>
              <a:rPr lang="zh-CN" altLang="en-US" dirty="0"/>
              <a:t>是一个等价关系，</a:t>
            </a:r>
            <a:r>
              <a:rPr lang="en-US" altLang="zh-CN" dirty="0"/>
              <a:t>R</a:t>
            </a:r>
            <a:r>
              <a:rPr lang="zh-CN" altLang="en-US" dirty="0"/>
              <a:t>才是自反的和循环</a:t>
            </a:r>
            <a:r>
              <a:rPr lang="zh-CN" altLang="en-US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107</a:t>
            </a:fld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1E1CE3"/>
                </a:solidFill>
                <a:latin typeface="Comic Sans MS" pitchFamily="66" charset="0"/>
              </a:rPr>
              <a:t>End</a:t>
            </a:r>
            <a:endParaRPr lang="zh-CN" altLang="en-US">
              <a:solidFill>
                <a:srgbClr val="1E1CE3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</a:t>
            </a:r>
            <a:r>
              <a:rPr lang="zh-CN" altLang="en-US" dirty="0"/>
              <a:t>、关系矩阵和关系图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76518" y="944724"/>
            <a:ext cx="8390964" cy="3874513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60000"/>
              </a:spcBef>
              <a:buNone/>
            </a:pPr>
            <a:r>
              <a:rPr lang="en-US" altLang="zh-CN" dirty="0"/>
              <a:t>1.</a:t>
            </a:r>
            <a:r>
              <a:rPr lang="zh-CN" altLang="en-US" dirty="0">
                <a:solidFill>
                  <a:srgbClr val="A50021"/>
                </a:solidFill>
              </a:rPr>
              <a:t>关系矩阵</a:t>
            </a:r>
          </a:p>
          <a:p>
            <a:pPr marL="446088" lvl="1" indent="-215900">
              <a:lnSpc>
                <a:spcPct val="13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A={x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B={y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的关系，</a:t>
            </a:r>
            <a:r>
              <a:rPr lang="en-US" altLang="zh-CN" dirty="0"/>
              <a:t>R</a:t>
            </a:r>
            <a:r>
              <a:rPr lang="zh-CN" altLang="en-US" dirty="0"/>
              <a:t>的关系矩阵是布尔矩阵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dirty="0"/>
              <a:t>=[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en-US" altLang="zh-CN" baseline="-25000" dirty="0" err="1"/>
              <a:t>m</a:t>
            </a:r>
            <a:r>
              <a:rPr lang="en-US" altLang="zh-CN" baseline="-25000" dirty="0" err="1">
                <a:sym typeface="Symbol" pitchFamily="18" charset="2"/>
              </a:rPr>
              <a:t></a:t>
            </a:r>
            <a:r>
              <a:rPr lang="en-US" altLang="zh-CN" baseline="-25000" dirty="0" err="1"/>
              <a:t>n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ij</a:t>
            </a:r>
            <a:r>
              <a:rPr lang="en-US" altLang="zh-CN" dirty="0"/>
              <a:t>=1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,y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/>
              <a:t>R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例：</a:t>
            </a:r>
            <a:endParaRPr lang="en-US" altLang="zh-CN">
              <a:solidFill>
                <a:srgbClr val="A50021"/>
              </a:solidFill>
            </a:endParaRPr>
          </a:p>
          <a:p>
            <a:pPr marL="914400" lvl="1" indent="-457200"/>
            <a:r>
              <a:rPr lang="en-US" altLang="zh-CN"/>
              <a:t>A={1,2,3,4},</a:t>
            </a:r>
          </a:p>
          <a:p>
            <a:pPr marL="914400" lvl="1" indent="-457200"/>
            <a:r>
              <a:rPr lang="en-US" altLang="zh-CN"/>
              <a:t>R={&lt;1,1&gt;,&lt;1,2&gt;,&lt;2,3&gt;,&lt;2,4&gt;,&lt;4,2&gt;},</a:t>
            </a:r>
          </a:p>
          <a:p>
            <a:pPr marL="457200" indent="-457200"/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关系矩阵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zh-CN" altLang="en-US"/>
              <a:t>如下：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D479F-0F5E-40D9-9C08-619DC7E48A56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86A3A3-6FB1-4AB9-9699-9157C9647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36050"/>
              </p:ext>
            </p:extLst>
          </p:nvPr>
        </p:nvGraphicFramePr>
        <p:xfrm>
          <a:off x="4900325" y="4401108"/>
          <a:ext cx="1952788" cy="1751040"/>
        </p:xfrm>
        <a:graphic>
          <a:graphicData uri="http://schemas.openxmlformats.org/drawingml/2006/table">
            <a:tbl>
              <a:tblPr/>
              <a:tblGrid>
                <a:gridCol w="488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D9F28DBA-EEB3-489A-870E-C5FF7C4C848B}"/>
              </a:ext>
            </a:extLst>
          </p:cNvPr>
          <p:cNvGrpSpPr/>
          <p:nvPr/>
        </p:nvGrpSpPr>
        <p:grpSpPr>
          <a:xfrm>
            <a:off x="3923928" y="4447602"/>
            <a:ext cx="2956631" cy="1689315"/>
            <a:chOff x="1193360" y="3595607"/>
            <a:chExt cx="2956631" cy="168931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3B3966B-54EB-4C1C-886A-5883D91DCA98}"/>
                </a:ext>
              </a:extLst>
            </p:cNvPr>
            <p:cNvGrpSpPr/>
            <p:nvPr/>
          </p:nvGrpSpPr>
          <p:grpSpPr>
            <a:xfrm>
              <a:off x="2154264" y="3595607"/>
              <a:ext cx="1995727" cy="1689315"/>
              <a:chOff x="2154264" y="3595607"/>
              <a:chExt cx="1995727" cy="1689315"/>
            </a:xfrm>
          </p:grpSpPr>
          <p:sp>
            <p:nvSpPr>
              <p:cNvPr id="10" name="左中括号 9">
                <a:extLst>
                  <a:ext uri="{FF2B5EF4-FFF2-40B4-BE49-F238E27FC236}">
                    <a16:creationId xmlns:a16="http://schemas.microsoft.com/office/drawing/2014/main" id="{8C977380-BD2C-4C2F-8488-29FB413C0E14}"/>
                  </a:ext>
                </a:extLst>
              </p:cNvPr>
              <p:cNvSpPr/>
              <p:nvPr/>
            </p:nvSpPr>
            <p:spPr>
              <a:xfrm>
                <a:off x="2154264" y="3595607"/>
                <a:ext cx="108000" cy="168931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>
                <a:extLst>
                  <a:ext uri="{FF2B5EF4-FFF2-40B4-BE49-F238E27FC236}">
                    <a16:creationId xmlns:a16="http://schemas.microsoft.com/office/drawing/2014/main" id="{3C31F04F-EACB-43EC-BEF1-77CE0B4ED707}"/>
                  </a:ext>
                </a:extLst>
              </p:cNvPr>
              <p:cNvSpPr/>
              <p:nvPr/>
            </p:nvSpPr>
            <p:spPr>
              <a:xfrm flipH="1">
                <a:off x="4041991" y="3595607"/>
                <a:ext cx="108000" cy="1689315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80E643-7F1B-470B-AA51-0C4AAD2F4A3B}"/>
                </a:ext>
              </a:extLst>
            </p:cNvPr>
            <p:cNvSpPr/>
            <p:nvPr/>
          </p:nvSpPr>
          <p:spPr>
            <a:xfrm>
              <a:off x="1193360" y="4138074"/>
              <a:ext cx="1038386" cy="5889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8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28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</a:t>
            </a:r>
            <a:r>
              <a:rPr lang="zh-CN" altLang="en-US" dirty="0"/>
              <a:t>、关系矩阵和</a:t>
            </a:r>
            <a:r>
              <a:rPr lang="zh-CN" altLang="en-US"/>
              <a:t>关系图（续）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76518" y="944725"/>
            <a:ext cx="8390964" cy="408535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2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A50021"/>
                </a:solidFill>
              </a:rPr>
              <a:t>关系图</a:t>
            </a:r>
          </a:p>
          <a:p>
            <a:pPr marL="446088" lvl="1" indent="-215900">
              <a:lnSpc>
                <a:spcPct val="110000"/>
              </a:lnSpc>
              <a:spcAft>
                <a:spcPts val="0"/>
              </a:spcAft>
            </a:pPr>
            <a:r>
              <a:rPr lang="zh-CN" altLang="en-US" dirty="0"/>
              <a:t>若</a:t>
            </a:r>
            <a:r>
              <a:rPr lang="en-US" altLang="zh-CN" dirty="0"/>
              <a:t>A={x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  <a:r>
              <a:rPr lang="en-US" altLang="zh-CN" dirty="0"/>
              <a:t>R</a:t>
            </a:r>
            <a:r>
              <a:rPr lang="zh-CN" altLang="en-US" dirty="0"/>
              <a:t>的关系图是</a:t>
            </a:r>
            <a:r>
              <a:rPr lang="en-US" altLang="zh-CN" dirty="0"/>
              <a:t>G</a:t>
            </a:r>
            <a:r>
              <a:rPr lang="en-US" altLang="zh-CN" baseline="-25000" dirty="0"/>
              <a:t>R</a:t>
            </a:r>
            <a:r>
              <a:rPr lang="en-US" altLang="zh-CN" dirty="0"/>
              <a:t>=&lt;A, R&gt;, </a:t>
            </a:r>
            <a:r>
              <a:rPr lang="zh-CN" altLang="en-US" dirty="0"/>
              <a:t>其中</a:t>
            </a:r>
            <a:r>
              <a:rPr lang="en-US" altLang="zh-CN" dirty="0"/>
              <a:t>A</a:t>
            </a:r>
            <a:r>
              <a:rPr lang="zh-CN" altLang="en-US" dirty="0"/>
              <a:t>为结点集，</a:t>
            </a:r>
            <a:r>
              <a:rPr lang="en-US" altLang="zh-CN" dirty="0"/>
              <a:t>R</a:t>
            </a:r>
            <a:r>
              <a:rPr lang="zh-CN" altLang="en-US" dirty="0"/>
              <a:t>为边集；</a:t>
            </a:r>
            <a:endParaRPr lang="en-US" altLang="zh-CN" dirty="0"/>
          </a:p>
          <a:p>
            <a:pPr marL="446088" lvl="1" indent="-215900">
              <a:lnSpc>
                <a:spcPct val="130000"/>
              </a:lnSpc>
            </a:pPr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,x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属于关系</a:t>
            </a:r>
            <a:r>
              <a:rPr lang="en-US" altLang="zh-CN" dirty="0"/>
              <a:t>R</a:t>
            </a:r>
            <a:r>
              <a:rPr lang="zh-CN" altLang="en-US" dirty="0"/>
              <a:t>，在图中就有一条从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的有向</a:t>
            </a:r>
            <a:r>
              <a:rPr lang="zh-CN" altLang="en-US"/>
              <a:t>边。</a:t>
            </a:r>
            <a:endParaRPr lang="en-US" altLang="zh-CN"/>
          </a:p>
          <a:p>
            <a:pPr marL="265113" indent="-265113"/>
            <a:r>
              <a:rPr lang="zh-CN" altLang="en-US">
                <a:solidFill>
                  <a:srgbClr val="A50021"/>
                </a:solidFill>
              </a:rPr>
              <a:t>例：</a:t>
            </a:r>
            <a:endParaRPr lang="en-US" altLang="zh-CN">
              <a:solidFill>
                <a:srgbClr val="A50021"/>
              </a:solidFill>
            </a:endParaRPr>
          </a:p>
          <a:p>
            <a:pPr marL="542925" lvl="1" indent="-255588"/>
            <a:r>
              <a:rPr lang="en-US" altLang="zh-CN"/>
              <a:t>A={1,2,3,4},</a:t>
            </a:r>
          </a:p>
          <a:p>
            <a:pPr marL="542925" lvl="1" indent="-255588"/>
            <a:r>
              <a:rPr lang="en-US" altLang="zh-CN"/>
              <a:t>R={&lt;1,1&gt;,&lt;1,2&gt;,&lt;2,3&gt;,&lt;2,4&gt;,&lt;4,2&gt;},</a:t>
            </a:r>
          </a:p>
          <a:p>
            <a:pPr marL="457200" indent="-457200"/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关系图</a:t>
            </a:r>
            <a:r>
              <a:rPr lang="en-US" altLang="zh-CN"/>
              <a:t>G</a:t>
            </a:r>
            <a:r>
              <a:rPr lang="en-US" altLang="zh-CN" baseline="-25000"/>
              <a:t>R</a:t>
            </a:r>
            <a:r>
              <a:rPr lang="zh-CN" altLang="en-US"/>
              <a:t>如右：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D479F-0F5E-40D9-9C08-619DC7E48A56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6" name="组合 40">
            <a:extLst>
              <a:ext uri="{FF2B5EF4-FFF2-40B4-BE49-F238E27FC236}">
                <a16:creationId xmlns:a16="http://schemas.microsoft.com/office/drawing/2014/main" id="{121F9CA8-E5D7-4D8F-8B05-FDB22C8A41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08204" y="3861048"/>
            <a:ext cx="2173254" cy="1729114"/>
            <a:chOff x="4795869" y="4022375"/>
            <a:chExt cx="2354675" cy="1872610"/>
          </a:xfrm>
        </p:grpSpPr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AD49836C-22ED-43E2-A7C3-4699E5CEAE99}"/>
                </a:ext>
              </a:extLst>
            </p:cNvPr>
            <p:cNvSpPr/>
            <p:nvPr/>
          </p:nvSpPr>
          <p:spPr>
            <a:xfrm>
              <a:off x="4795869" y="4022375"/>
              <a:ext cx="401707" cy="363437"/>
            </a:xfrm>
            <a:prstGeom prst="arc">
              <a:avLst>
                <a:gd name="adj1" fmla="val 2354166"/>
                <a:gd name="adj2" fmla="val 141230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任意多边形 38">
              <a:extLst>
                <a:ext uri="{FF2B5EF4-FFF2-40B4-BE49-F238E27FC236}">
                  <a16:creationId xmlns:a16="http://schemas.microsoft.com/office/drawing/2014/main" id="{AA223A19-9787-4280-BA61-FFDF8A94AD59}"/>
                </a:ext>
              </a:extLst>
            </p:cNvPr>
            <p:cNvSpPr/>
            <p:nvPr/>
          </p:nvSpPr>
          <p:spPr>
            <a:xfrm>
              <a:off x="5253149" y="4290589"/>
              <a:ext cx="1328970" cy="1095071"/>
            </a:xfrm>
            <a:custGeom>
              <a:avLst/>
              <a:gdLst>
                <a:gd name="connsiteX0" fmla="*/ 1328737 w 1328737"/>
                <a:gd name="connsiteY0" fmla="*/ 0 h 1095375"/>
                <a:gd name="connsiteX1" fmla="*/ 576262 w 1328737"/>
                <a:gd name="connsiteY1" fmla="*/ 447675 h 1095375"/>
                <a:gd name="connsiteX2" fmla="*/ 0 w 1328737"/>
                <a:gd name="connsiteY2" fmla="*/ 1095375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8737" h="1095375">
                  <a:moveTo>
                    <a:pt x="1328737" y="0"/>
                  </a:moveTo>
                  <a:cubicBezTo>
                    <a:pt x="1063227" y="132556"/>
                    <a:pt x="797718" y="265113"/>
                    <a:pt x="576262" y="447675"/>
                  </a:cubicBezTo>
                  <a:cubicBezTo>
                    <a:pt x="354806" y="630237"/>
                    <a:pt x="177403" y="862806"/>
                    <a:pt x="0" y="1095375"/>
                  </a:cubicBezTo>
                </a:path>
              </a:pathLst>
            </a:custGeom>
            <a:ln w="19050">
              <a:solidFill>
                <a:srgbClr val="00206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任意多边形 36">
              <a:extLst>
                <a:ext uri="{FF2B5EF4-FFF2-40B4-BE49-F238E27FC236}">
                  <a16:creationId xmlns:a16="http://schemas.microsoft.com/office/drawing/2014/main" id="{15F2E07C-15CC-43CC-9D9F-6B08F7B1CDF4}"/>
                </a:ext>
              </a:extLst>
            </p:cNvPr>
            <p:cNvSpPr/>
            <p:nvPr/>
          </p:nvSpPr>
          <p:spPr>
            <a:xfrm>
              <a:off x="6701203" y="4342961"/>
              <a:ext cx="147663" cy="1052221"/>
            </a:xfrm>
            <a:custGeom>
              <a:avLst/>
              <a:gdLst>
                <a:gd name="connsiteX0" fmla="*/ 0 w 260350"/>
                <a:gd name="connsiteY0" fmla="*/ 0 h 1052513"/>
                <a:gd name="connsiteX1" fmla="*/ 257175 w 260350"/>
                <a:gd name="connsiteY1" fmla="*/ 490538 h 1052513"/>
                <a:gd name="connsiteX2" fmla="*/ 19050 w 260350"/>
                <a:gd name="connsiteY2" fmla="*/ 1052513 h 105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1052513">
                  <a:moveTo>
                    <a:pt x="0" y="0"/>
                  </a:moveTo>
                  <a:cubicBezTo>
                    <a:pt x="127000" y="157559"/>
                    <a:pt x="254000" y="315119"/>
                    <a:pt x="257175" y="490538"/>
                  </a:cubicBezTo>
                  <a:cubicBezTo>
                    <a:pt x="260350" y="665957"/>
                    <a:pt x="139700" y="859235"/>
                    <a:pt x="19050" y="1052513"/>
                  </a:cubicBezTo>
                </a:path>
              </a:pathLst>
            </a:custGeom>
            <a:ln w="19050">
              <a:solidFill>
                <a:srgbClr val="00206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任意多边形 37">
              <a:extLst>
                <a:ext uri="{FF2B5EF4-FFF2-40B4-BE49-F238E27FC236}">
                  <a16:creationId xmlns:a16="http://schemas.microsoft.com/office/drawing/2014/main" id="{4DAE83B7-E5DB-4DB1-B6F1-4601BDFC5118}"/>
                </a:ext>
              </a:extLst>
            </p:cNvPr>
            <p:cNvSpPr/>
            <p:nvPr/>
          </p:nvSpPr>
          <p:spPr>
            <a:xfrm flipH="1">
              <a:off x="6458273" y="4338200"/>
              <a:ext cx="147664" cy="1052220"/>
            </a:xfrm>
            <a:custGeom>
              <a:avLst/>
              <a:gdLst>
                <a:gd name="connsiteX0" fmla="*/ 0 w 260350"/>
                <a:gd name="connsiteY0" fmla="*/ 0 h 1052513"/>
                <a:gd name="connsiteX1" fmla="*/ 257175 w 260350"/>
                <a:gd name="connsiteY1" fmla="*/ 490538 h 1052513"/>
                <a:gd name="connsiteX2" fmla="*/ 19050 w 260350"/>
                <a:gd name="connsiteY2" fmla="*/ 1052513 h 105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1052513">
                  <a:moveTo>
                    <a:pt x="0" y="0"/>
                  </a:moveTo>
                  <a:cubicBezTo>
                    <a:pt x="127000" y="157559"/>
                    <a:pt x="254000" y="315119"/>
                    <a:pt x="257175" y="490538"/>
                  </a:cubicBezTo>
                  <a:cubicBezTo>
                    <a:pt x="260350" y="665957"/>
                    <a:pt x="139700" y="859235"/>
                    <a:pt x="19050" y="1052513"/>
                  </a:cubicBezTo>
                </a:path>
              </a:pathLst>
            </a:custGeom>
            <a:ln w="19050">
              <a:solidFill>
                <a:srgbClr val="002060"/>
              </a:solidFill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1" name="组合 99">
              <a:extLst>
                <a:ext uri="{FF2B5EF4-FFF2-40B4-BE49-F238E27FC236}">
                  <a16:creationId xmlns:a16="http://schemas.microsoft.com/office/drawing/2014/main" id="{83AC36E9-D1D1-4956-B296-9ADB301C6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4024" y="4110038"/>
              <a:ext cx="1603247" cy="1423524"/>
              <a:chOff x="5273510" y="2467218"/>
              <a:chExt cx="1603247" cy="1423524"/>
            </a:xfrm>
          </p:grpSpPr>
          <p:sp>
            <p:nvSpPr>
              <p:cNvPr id="16" name="任意多边形 14">
                <a:extLst>
                  <a:ext uri="{FF2B5EF4-FFF2-40B4-BE49-F238E27FC236}">
                    <a16:creationId xmlns:a16="http://schemas.microsoft.com/office/drawing/2014/main" id="{DA247821-A902-48DB-ACE6-4ABBD6641D33}"/>
                  </a:ext>
                </a:extLst>
              </p:cNvPr>
              <p:cNvSpPr/>
              <p:nvPr/>
            </p:nvSpPr>
            <p:spPr>
              <a:xfrm>
                <a:off x="5391047" y="2466844"/>
                <a:ext cx="1335322" cy="147596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AutoShape 9">
                <a:extLst>
                  <a:ext uri="{FF2B5EF4-FFF2-40B4-BE49-F238E27FC236}">
                    <a16:creationId xmlns:a16="http://schemas.microsoft.com/office/drawing/2014/main" id="{D21F2270-8E39-485C-B5C0-9F548556A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510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AutoShape 9">
                <a:extLst>
                  <a:ext uri="{FF2B5EF4-FFF2-40B4-BE49-F238E27FC236}">
                    <a16:creationId xmlns:a16="http://schemas.microsoft.com/office/drawing/2014/main" id="{ACB83FF9-7CE1-4E5F-BE60-2E47E6DBF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480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AutoShape 9">
                <a:extLst>
                  <a:ext uri="{FF2B5EF4-FFF2-40B4-BE49-F238E27FC236}">
                    <a16:creationId xmlns:a16="http://schemas.microsoft.com/office/drawing/2014/main" id="{3094D6BC-D57B-490F-A22A-2F1A3E671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3510" y="372460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AutoShape 9">
                <a:extLst>
                  <a:ext uri="{FF2B5EF4-FFF2-40B4-BE49-F238E27FC236}">
                    <a16:creationId xmlns:a16="http://schemas.microsoft.com/office/drawing/2014/main" id="{25C7830A-8ED7-49BB-AB95-6277883B7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2480" y="372460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88AD36E2-63AC-41F5-BCEC-967B6DCE7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347" y="4139116"/>
              <a:ext cx="420960" cy="430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2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4268FF21-0086-4934-8DA7-CF87F1E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1504" y="5464218"/>
              <a:ext cx="420960" cy="430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en-US" altLang="zh-CN" sz="22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E9B91FCE-30FC-4A83-AA7E-DD9242DEB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584" y="4139116"/>
              <a:ext cx="420960" cy="430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en-US" altLang="zh-CN" sz="22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5D9D4AEB-0C70-40C4-BB6A-3766CF04D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883" y="5464218"/>
              <a:ext cx="420960" cy="430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en-US" altLang="zh-CN" sz="2200" baseline="-25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0527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</a:t>
            </a:r>
            <a:r>
              <a:rPr lang="zh-CN" altLang="en-US" dirty="0"/>
              <a:t>、关系的特性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30400">
              <a:lnSpc>
                <a:spcPct val="110000"/>
              </a:lnSpc>
              <a:spcBef>
                <a:spcPts val="0"/>
              </a:spcBef>
              <a:tabLst>
                <a:tab pos="1703388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3.1.5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设 </a:t>
            </a:r>
            <a:r>
              <a:rPr lang="en-US" altLang="zh-CN" dirty="0"/>
              <a:t>R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</a:t>
            </a:r>
          </a:p>
          <a:p>
            <a:pPr marL="745200" lvl="1" indent="-230400">
              <a:lnSpc>
                <a:spcPct val="110000"/>
              </a:lnSpc>
              <a:spcBef>
                <a:spcPts val="0"/>
              </a:spcBef>
              <a:buNone/>
              <a:tabLst>
                <a:tab pos="1703388" algn="l"/>
              </a:tabLst>
              <a:defRPr/>
            </a:pPr>
            <a:r>
              <a:rPr lang="en-US" altLang="zh-CN" dirty="0"/>
              <a:t>(1)</a:t>
            </a: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err="1"/>
              <a:t>∈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&lt;</a:t>
            </a:r>
            <a:r>
              <a:rPr lang="en-US" altLang="zh-CN" dirty="0" err="1"/>
              <a:t>x,x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R)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745200" lvl="1" indent="-230400">
              <a:lnSpc>
                <a:spcPct val="110000"/>
              </a:lnSpc>
              <a:spcBef>
                <a:spcPts val="0"/>
              </a:spcBef>
              <a:buNone/>
              <a:tabLst>
                <a:tab pos="1703388" algn="l"/>
              </a:tabLst>
              <a:defRPr/>
            </a:pPr>
            <a:r>
              <a:rPr lang="en-US" altLang="zh-CN" dirty="0"/>
              <a:t>(2)</a:t>
            </a: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err="1"/>
              <a:t>∈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&lt;</a:t>
            </a:r>
            <a:r>
              <a:rPr lang="en-US" altLang="zh-CN" dirty="0" err="1"/>
              <a:t>x,x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</a:t>
            </a:r>
            <a:r>
              <a:rPr lang="en-US" altLang="zh-CN" dirty="0"/>
              <a:t>R)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A50021"/>
                </a:solidFill>
              </a:rPr>
              <a:t>反自反</a:t>
            </a:r>
            <a:r>
              <a:rPr lang="zh-CN" altLang="en-US" dirty="0"/>
              <a:t>的。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实例：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dirty="0"/>
              <a:t>自反：恒等关系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小于等于关系</a:t>
            </a:r>
            <a:r>
              <a:rPr lang="en-US" altLang="zh-CN" dirty="0"/>
              <a:t>L</a:t>
            </a:r>
            <a:r>
              <a:rPr lang="en-US" altLang="zh-CN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整除关系</a:t>
            </a:r>
            <a:r>
              <a:rPr lang="en-US" altLang="zh-CN" dirty="0"/>
              <a:t>D</a:t>
            </a:r>
            <a:r>
              <a:rPr lang="en-US" altLang="zh-CN" baseline="-25000" dirty="0"/>
              <a:t>A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dirty="0"/>
              <a:t>反自反：实数集上的小于关系、幂集上的真包含关系。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/>
              <a:t>A={1,2,3}, 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{&lt;1,1&gt;,&lt;2,2&gt;,&lt;3,3&gt;,&lt;1,2&gt;}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{&lt;1,3&gt;}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自反，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反自反，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既不是自反的也不是反自反的。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1F98E-55D8-436A-BBF0-AAF280620EFD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59480" y="4495800"/>
            <a:ext cx="4352880" cy="1093440"/>
            <a:chOff x="3459480" y="4495800"/>
            <a:chExt cx="4352880" cy="1093440"/>
          </a:xfrm>
        </p:grpSpPr>
        <p:sp>
          <p:nvSpPr>
            <p:cNvPr id="5" name="矩形 4"/>
            <p:cNvSpPr/>
            <p:nvPr/>
          </p:nvSpPr>
          <p:spPr>
            <a:xfrm>
              <a:off x="6588224" y="5085184"/>
              <a:ext cx="122413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非自反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459480" y="4495800"/>
              <a:ext cx="3291840" cy="640080"/>
            </a:xfrm>
            <a:custGeom>
              <a:avLst/>
              <a:gdLst>
                <a:gd name="connsiteX0" fmla="*/ 3291840 w 3291840"/>
                <a:gd name="connsiteY0" fmla="*/ 640080 h 640080"/>
                <a:gd name="connsiteX1" fmla="*/ 2484120 w 3291840"/>
                <a:gd name="connsiteY1" fmla="*/ 137160 h 640080"/>
                <a:gd name="connsiteX2" fmla="*/ 0 w 3291840"/>
                <a:gd name="connsiteY2" fmla="*/ 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1840" h="640080">
                  <a:moveTo>
                    <a:pt x="3291840" y="640080"/>
                  </a:moveTo>
                  <a:cubicBezTo>
                    <a:pt x="3162300" y="441960"/>
                    <a:pt x="3032760" y="243840"/>
                    <a:pt x="2484120" y="137160"/>
                  </a:cubicBezTo>
                  <a:cubicBezTo>
                    <a:pt x="1935480" y="30480"/>
                    <a:pt x="967740" y="15240"/>
                    <a:pt x="0" y="0"/>
                  </a:cubicBez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关系的特性（续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76238" y="1030288"/>
            <a:ext cx="8391525" cy="5171020"/>
          </a:xfrm>
        </p:spPr>
        <p:txBody>
          <a:bodyPr/>
          <a:lstStyle/>
          <a:p>
            <a:pPr marL="287338" indent="-215900"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3.1.5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设 </a:t>
            </a:r>
            <a:r>
              <a:rPr lang="en-US" altLang="zh-CN" dirty="0"/>
              <a:t>R </a:t>
            </a:r>
            <a:r>
              <a:rPr lang="zh-CN" altLang="en-US" dirty="0"/>
              <a:t>为 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</a:p>
          <a:p>
            <a:pPr marL="990600" lvl="1" indent="-461963">
              <a:lnSpc>
                <a:spcPct val="110000"/>
              </a:lnSpc>
              <a:buNone/>
            </a:pPr>
            <a:r>
              <a:rPr lang="en-US" altLang="zh-CN" dirty="0"/>
              <a:t>(3)</a:t>
            </a: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 </a:t>
            </a:r>
            <a:r>
              <a:rPr lang="en-US" altLang="zh-CN" dirty="0" err="1"/>
              <a:t>x,y∈A</a:t>
            </a:r>
            <a:r>
              <a:rPr lang="en-US" altLang="zh-CN" dirty="0"/>
              <a:t>∧&lt;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/>
              <a:t>∈R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&lt;</a:t>
            </a:r>
            <a:r>
              <a:rPr lang="en-US" altLang="zh-CN" dirty="0" err="1"/>
              <a:t>y,x</a:t>
            </a:r>
            <a:r>
              <a:rPr lang="en-US" altLang="zh-CN" dirty="0"/>
              <a:t>&gt;∈R), </a:t>
            </a:r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的关系；</a:t>
            </a:r>
            <a:endParaRPr lang="en-US" altLang="zh-CN" dirty="0"/>
          </a:p>
          <a:p>
            <a:pPr marL="990600" lvl="1" indent="-461963">
              <a:lnSpc>
                <a:spcPct val="110000"/>
              </a:lnSpc>
              <a:buNone/>
            </a:pPr>
            <a:r>
              <a:rPr lang="en-US" altLang="zh-CN" dirty="0"/>
              <a:t>(4)</a:t>
            </a: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 </a:t>
            </a:r>
            <a:r>
              <a:rPr lang="en-US" altLang="zh-CN" dirty="0" err="1"/>
              <a:t>x,y∈A</a:t>
            </a:r>
            <a:r>
              <a:rPr lang="en-US" altLang="zh-CN" dirty="0"/>
              <a:t>∧&lt;</a:t>
            </a:r>
            <a:r>
              <a:rPr lang="en-US" altLang="zh-CN" dirty="0" err="1"/>
              <a:t>x,y</a:t>
            </a:r>
            <a:r>
              <a:rPr lang="en-US" altLang="zh-CN" dirty="0"/>
              <a:t>&gt;∈R∧&lt;</a:t>
            </a:r>
            <a:r>
              <a:rPr lang="en-US" altLang="zh-CN" dirty="0" err="1"/>
              <a:t>y,x</a:t>
            </a:r>
            <a:r>
              <a:rPr lang="en-US" altLang="zh-CN" dirty="0"/>
              <a:t>&gt;</a:t>
            </a:r>
            <a:r>
              <a:rPr lang="en-US" altLang="zh-CN"/>
              <a:t>∈R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x</a:t>
            </a:r>
            <a:r>
              <a:rPr lang="en-US" altLang="zh-CN" dirty="0"/>
              <a:t>=y), </a:t>
            </a:r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关系。</a:t>
            </a:r>
            <a:endParaRPr lang="en-US" altLang="zh-CN" dirty="0"/>
          </a:p>
          <a:p>
            <a:pPr marL="287338" indent="-215900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实例：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744538" lvl="1" indent="-215900"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都是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</a:p>
          <a:p>
            <a:pPr marL="744538" lvl="1" indent="-215900">
              <a:lnSpc>
                <a:spcPct val="11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{&lt;1,1&gt;,&lt;1,2&gt;,&lt;2,1&gt;}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{&lt;1,2&gt;,&lt;1,3&gt;}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{&lt;1,2&gt;,&lt;2,1&gt;,&lt;1,3&gt;}</a:t>
            </a:r>
          </a:p>
          <a:p>
            <a:pPr marL="304800" indent="-233363">
              <a:lnSpc>
                <a:spcPct val="1100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：对称和反对称；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：只有对称；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：只有反对称；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altLang="zh-CN" baseline="-25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：不对称、不反对称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1ECFD-F87B-41FD-A0EA-8A1A95CE51A7}" type="slidenum">
              <a:rPr lang="zh-CN" altLang="en-US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528E8F1-F975-4D8F-B761-9EBB2A752173}"/>
              </a:ext>
            </a:extLst>
          </p:cNvPr>
          <p:cNvGrpSpPr/>
          <p:nvPr/>
        </p:nvGrpSpPr>
        <p:grpSpPr>
          <a:xfrm>
            <a:off x="3406230" y="5220586"/>
            <a:ext cx="3470026" cy="1268754"/>
            <a:chOff x="3406230" y="5220586"/>
            <a:chExt cx="3470026" cy="1268754"/>
          </a:xfrm>
        </p:grpSpPr>
        <p:sp>
          <p:nvSpPr>
            <p:cNvPr id="5" name="矩形 4"/>
            <p:cNvSpPr/>
            <p:nvPr/>
          </p:nvSpPr>
          <p:spPr>
            <a:xfrm>
              <a:off x="5652120" y="5985284"/>
              <a:ext cx="122413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非对称</a:t>
              </a: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8B566024-C642-48CB-A156-B5DD48CB42E4}"/>
                </a:ext>
              </a:extLst>
            </p:cNvPr>
            <p:cNvSpPr/>
            <p:nvPr/>
          </p:nvSpPr>
          <p:spPr>
            <a:xfrm>
              <a:off x="3406230" y="5220586"/>
              <a:ext cx="2317898" cy="1041991"/>
            </a:xfrm>
            <a:custGeom>
              <a:avLst/>
              <a:gdLst>
                <a:gd name="connsiteX0" fmla="*/ 2317898 w 2317898"/>
                <a:gd name="connsiteY0" fmla="*/ 1084521 h 1084521"/>
                <a:gd name="connsiteX1" fmla="*/ 0 w 2317898"/>
                <a:gd name="connsiteY1" fmla="*/ 1084521 h 1084521"/>
                <a:gd name="connsiteX2" fmla="*/ 0 w 2317898"/>
                <a:gd name="connsiteY2" fmla="*/ 0 h 10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898" h="1084521">
                  <a:moveTo>
                    <a:pt x="2317898" y="1084521"/>
                  </a:moveTo>
                  <a:lnTo>
                    <a:pt x="0" y="1084521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关系的特性（续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76238" y="1103312"/>
            <a:ext cx="8391525" cy="535002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3.1.5</a:t>
            </a:r>
            <a:r>
              <a:rPr lang="zh-CN" altLang="en-US" dirty="0"/>
              <a:t>：设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endParaRPr lang="en-US" altLang="zh-CN" dirty="0"/>
          </a:p>
          <a:p>
            <a:pPr lvl="1"/>
            <a:r>
              <a:rPr lang="en-US" altLang="zh-CN" dirty="0">
                <a:sym typeface="Symbol" pitchFamily="18" charset="2"/>
              </a:rPr>
              <a:t>(5)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</a:t>
            </a:r>
            <a:r>
              <a:rPr lang="en-US" altLang="zh-CN" dirty="0" err="1"/>
              <a:t>z</a:t>
            </a:r>
            <a:r>
              <a:rPr lang="en-US" altLang="zh-CN" dirty="0"/>
              <a:t>(</a:t>
            </a:r>
            <a:r>
              <a:rPr lang="en-US" altLang="zh-CN" dirty="0" err="1"/>
              <a:t>x,y,z∈A</a:t>
            </a:r>
            <a:r>
              <a:rPr lang="en-US" altLang="zh-CN" dirty="0"/>
              <a:t>∧&lt;</a:t>
            </a:r>
            <a:r>
              <a:rPr lang="en-US" altLang="zh-CN" dirty="0" err="1"/>
              <a:t>x,y</a:t>
            </a:r>
            <a:r>
              <a:rPr lang="en-US" altLang="zh-CN" dirty="0"/>
              <a:t>&gt;∈R∧&lt;</a:t>
            </a:r>
            <a:r>
              <a:rPr lang="en-US" altLang="zh-CN" dirty="0" err="1"/>
              <a:t>y,z</a:t>
            </a:r>
            <a:r>
              <a:rPr lang="en-US" altLang="zh-CN" dirty="0"/>
              <a:t>&gt;∈R</a:t>
            </a:r>
            <a:r>
              <a:rPr lang="en-US" altLang="zh-CN" dirty="0">
                <a:latin typeface="Comic Sans MS" pitchFamily="66" charset="0"/>
              </a:rPr>
              <a:t>→</a:t>
            </a:r>
            <a:r>
              <a:rPr lang="en-US" altLang="zh-CN" dirty="0"/>
              <a:t>&lt;</a:t>
            </a:r>
            <a:r>
              <a:rPr lang="en-US" altLang="zh-CN" dirty="0" err="1"/>
              <a:t>x,z</a:t>
            </a:r>
            <a:r>
              <a:rPr lang="en-US" altLang="zh-CN" dirty="0"/>
              <a:t>&gt;∈R),</a:t>
            </a:r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zh-CN" altLang="en-US" dirty="0"/>
              <a:t>关系。</a:t>
            </a:r>
            <a:endParaRPr lang="en-US" altLang="zh-CN" dirty="0"/>
          </a:p>
          <a:p>
            <a:r>
              <a:rPr lang="zh-CN" altLang="en-US" dirty="0">
                <a:solidFill>
                  <a:srgbClr val="CC0099"/>
                </a:solidFill>
              </a:rPr>
              <a:t>实例：</a:t>
            </a:r>
            <a:endParaRPr lang="en-US" altLang="zh-CN" dirty="0">
              <a:solidFill>
                <a:srgbClr val="CC0099"/>
              </a:solidFill>
            </a:endParaRPr>
          </a:p>
          <a:p>
            <a:pPr lvl="1"/>
            <a:r>
              <a:rPr lang="zh-CN" altLang="en-US" dirty="0"/>
              <a:t>小于等于和小于关系，整除关系，包含与真包含关系；</a:t>
            </a:r>
            <a:endParaRPr lang="en-US" altLang="zh-CN" dirty="0"/>
          </a:p>
          <a:p>
            <a:pPr lvl="1"/>
            <a:r>
              <a:rPr lang="zh-CN" altLang="en-US" dirty="0"/>
              <a:t>设 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          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{&lt;1,2&gt;,&lt;2,3&gt;}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      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</a:t>
            </a:r>
            <a:r>
              <a:rPr lang="en-US" altLang="zh-CN"/>
              <a:t>1,3&gt;}</a:t>
            </a:r>
          </a:p>
          <a:p>
            <a:pPr marL="2976563" lvl="1" indent="0">
              <a:buFont typeface="Wingdings" pitchFamily="2" charset="2"/>
              <a:buNone/>
            </a:pPr>
            <a:r>
              <a:rPr lang="en-US" altLang="zh-CN"/>
              <a:t>R</a:t>
            </a:r>
            <a:r>
              <a:rPr lang="en-US" altLang="zh-CN" baseline="-25000"/>
              <a:t>3</a:t>
            </a:r>
            <a:r>
              <a:rPr lang="zh-CN" altLang="en-US"/>
              <a:t>＝</a:t>
            </a:r>
            <a:r>
              <a:rPr lang="en-US" altLang="zh-CN"/>
              <a:t>{&lt;1,3&gt;,&lt;3,1&gt;,&lt;1,1&gt;,&lt;3,3&gt;}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上的传递关系，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不是</a:t>
            </a:r>
            <a:r>
              <a:rPr lang="en-US" altLang="zh-CN" dirty="0"/>
              <a:t>A</a:t>
            </a:r>
            <a:r>
              <a:rPr lang="zh-CN" altLang="en-US" dirty="0"/>
              <a:t>上的传递关系。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4D435-4A59-481A-87D6-346E57FE1DFA}" type="slidenum">
              <a:rPr lang="zh-CN" altLang="en-US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关系性质成立的充要条件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5025987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zh-CN" altLang="en-US" dirty="0">
                <a:solidFill>
                  <a:srgbClr val="A50021"/>
                </a:solidFill>
              </a:rPr>
              <a:t>定理：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lvl="1" algn="just">
              <a:spcAft>
                <a:spcPts val="240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(1)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en-US" altLang="zh-CN" baseline="-30000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</a:p>
          <a:p>
            <a:pPr lvl="1" algn="just">
              <a:spcAft>
                <a:spcPts val="240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(2)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上反自反当且仅当</a:t>
            </a:r>
            <a:r>
              <a:rPr lang="en-US" altLang="zh-CN" dirty="0">
                <a:solidFill>
                  <a:srgbClr val="000000"/>
                </a:solidFill>
              </a:rPr>
              <a:t>R∩I</a:t>
            </a:r>
            <a:r>
              <a:rPr lang="en-US" altLang="zh-CN" baseline="-30000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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spcAft>
                <a:spcPts val="240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en-US" altLang="zh-CN" dirty="0">
                <a:solidFill>
                  <a:srgbClr val="000000"/>
                </a:solidFill>
              </a:rPr>
              <a:t>R=R</a:t>
            </a:r>
            <a:r>
              <a:rPr lang="en-US" altLang="zh-CN" baseline="30000" dirty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spcAft>
                <a:spcPts val="240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(4)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en-US" altLang="zh-CN" dirty="0">
                <a:solidFill>
                  <a:srgbClr val="000000"/>
                </a:solidFill>
              </a:rPr>
              <a:t>R∩R</a:t>
            </a:r>
            <a:r>
              <a:rPr lang="en-US" altLang="zh-CN" baseline="30000" dirty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I</a:t>
            </a:r>
            <a:r>
              <a:rPr lang="en-US" altLang="zh-CN" baseline="-30000" dirty="0">
                <a:solidFill>
                  <a:srgbClr val="000000"/>
                </a:solidFill>
              </a:rPr>
              <a:t>A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spcAft>
                <a:spcPts val="2400"/>
              </a:spcAft>
              <a:buNone/>
            </a:pPr>
            <a:r>
              <a:rPr lang="en-US" altLang="zh-CN" dirty="0">
                <a:solidFill>
                  <a:srgbClr val="000000"/>
                </a:solidFill>
              </a:rPr>
              <a:t>(5)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上传递当且仅当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sz="3200" baseline="-16000" dirty="0">
                <a:solidFill>
                  <a:srgbClr val="C00000"/>
                </a:solidFill>
                <a:sym typeface="Symbol" pitchFamily="18" charset="2"/>
              </a:rPr>
              <a:t>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R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BDB91-CAA8-4D5D-B049-860340146501}" type="slidenum">
              <a:rPr lang="zh-CN" altLang="en-US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4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关系性质的三种等价条件</a:t>
            </a:r>
            <a:endParaRPr lang="zh-CN" altLang="en-US"/>
          </a:p>
        </p:txBody>
      </p:sp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502C6-46EC-4FB1-BEA9-2D0DAB447AC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374983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72251"/>
              </p:ext>
            </p:extLst>
          </p:nvPr>
        </p:nvGraphicFramePr>
        <p:xfrm>
          <a:off x="250825" y="1412875"/>
          <a:ext cx="8713788" cy="4437319"/>
        </p:xfrm>
        <a:graphic>
          <a:graphicData uri="http://schemas.openxmlformats.org/drawingml/2006/table">
            <a:tbl>
              <a:tblPr/>
              <a:tblGrid>
                <a:gridCol w="990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自反性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反自反性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对称性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反对称性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传递性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集合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en-US" altLang="zh-CN" sz="2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R∩I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=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R=R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R∩R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I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A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200" b="0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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关系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矩阵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主对角线元素全是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主对角线元素全是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矩阵是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对称矩阵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若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ij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1,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且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i≠j,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则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kumimoji="0" lang="en-US" altLang="zh-CN" sz="22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ji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＝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kumimoji="0" lang="en-US" altLang="zh-CN" sz="2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中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位置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 M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中相应位置都是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关系图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每个顶点都有环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每个顶点都没有环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两点之间有边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是一对方向相反的边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两点之间有边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是一条有向边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点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到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有边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j</a:t>
                      </a:r>
                      <a:r>
                        <a:rPr kumimoji="0" lang="en-US" altLang="zh-CN" sz="2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到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有边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则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到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r>
                        <a:rPr kumimoji="0" lang="en-US" altLang="zh-CN" sz="2200" b="0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k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也有边 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DBD6A76A-D62A-4EA3-8F6D-07300B1DA815}"/>
              </a:ext>
            </a:extLst>
          </p:cNvPr>
          <p:cNvGrpSpPr/>
          <p:nvPr/>
        </p:nvGrpSpPr>
        <p:grpSpPr>
          <a:xfrm>
            <a:off x="178804" y="1350888"/>
            <a:ext cx="1165514" cy="521698"/>
            <a:chOff x="178804" y="1350888"/>
            <a:chExt cx="1165514" cy="52169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F14BA0-EEC7-4191-BB14-5C30FD1FF91C}"/>
                </a:ext>
              </a:extLst>
            </p:cNvPr>
            <p:cNvSpPr/>
            <p:nvPr/>
          </p:nvSpPr>
          <p:spPr>
            <a:xfrm>
              <a:off x="178804" y="1512546"/>
              <a:ext cx="64807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表示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9A402C-44A3-4E6F-BDC5-1255417D5B1B}"/>
                </a:ext>
              </a:extLst>
            </p:cNvPr>
            <p:cNvSpPr/>
            <p:nvPr/>
          </p:nvSpPr>
          <p:spPr>
            <a:xfrm>
              <a:off x="696246" y="1350888"/>
              <a:ext cx="648072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439900-0B25-4A9E-A72D-5F7E1ECD7F23}"/>
                </a:ext>
              </a:extLst>
            </p:cNvPr>
            <p:cNvCxnSpPr>
              <a:cxnSpLocks/>
            </p:cNvCxnSpPr>
            <p:nvPr/>
          </p:nvCxnSpPr>
          <p:spPr>
            <a:xfrm>
              <a:off x="250825" y="1412875"/>
              <a:ext cx="987425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557213" y="2500313"/>
            <a:ext cx="7886700" cy="919162"/>
          </a:xfrm>
        </p:spPr>
        <p:txBody>
          <a:bodyPr/>
          <a:lstStyle/>
          <a:p>
            <a:r>
              <a:rPr lang="en-US" altLang="zh-CN"/>
              <a:t>3.2</a:t>
            </a:r>
            <a:r>
              <a:rPr lang="zh-CN" altLang="en-US"/>
              <a:t>、关系的合成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28650" y="238426"/>
            <a:ext cx="7886700" cy="526278"/>
          </a:xfrm>
        </p:spPr>
        <p:txBody>
          <a:bodyPr/>
          <a:lstStyle/>
          <a:p>
            <a:r>
              <a:rPr lang="en-US" altLang="zh-CN" dirty="0"/>
              <a:t>3.2.1</a:t>
            </a:r>
            <a:r>
              <a:rPr lang="zh-CN" altLang="en-US" dirty="0"/>
              <a:t>、基本概念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1E1CE3"/>
              </a:buClr>
            </a:pPr>
            <a:r>
              <a:rPr lang="zh-CN" altLang="en-US" dirty="0">
                <a:solidFill>
                  <a:srgbClr val="A50021"/>
                </a:solidFill>
              </a:rPr>
              <a:t>定义：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定义域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值域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A50021"/>
                </a:solidFill>
              </a:rPr>
              <a:t>域</a:t>
            </a:r>
            <a:r>
              <a:rPr lang="zh-CN" altLang="en-US" dirty="0"/>
              <a:t>分别定义为</a:t>
            </a:r>
            <a:endParaRPr lang="zh-CN" altLang="en-US" dirty="0">
              <a:solidFill>
                <a:srgbClr val="A50021"/>
              </a:solidFill>
            </a:endParaRPr>
          </a:p>
          <a:p>
            <a:pPr marL="914400" lvl="1" indent="-457200"/>
            <a:r>
              <a:rPr lang="en-US" altLang="zh-CN" dirty="0" err="1"/>
              <a:t>domR</a:t>
            </a:r>
            <a:r>
              <a:rPr lang="en-US" altLang="zh-CN" dirty="0"/>
              <a:t>={x|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y(&lt;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R)}</a:t>
            </a:r>
          </a:p>
          <a:p>
            <a:pPr marL="914400" lvl="1" indent="-457200"/>
            <a:r>
              <a:rPr lang="en-US" altLang="zh-CN" dirty="0" err="1"/>
              <a:t>ranR</a:t>
            </a:r>
            <a:r>
              <a:rPr lang="en-US" altLang="zh-CN" dirty="0"/>
              <a:t>={y|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x(&lt;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R)}</a:t>
            </a:r>
          </a:p>
          <a:p>
            <a:pPr marL="914400" lvl="1" indent="-457200">
              <a:spcAft>
                <a:spcPts val="1200"/>
              </a:spcAft>
            </a:pPr>
            <a:r>
              <a:rPr lang="en-US" altLang="zh-CN" dirty="0" err="1"/>
              <a:t>fldR</a:t>
            </a:r>
            <a:r>
              <a:rPr lang="en-US" altLang="zh-CN" dirty="0"/>
              <a:t>=</a:t>
            </a:r>
            <a:r>
              <a:rPr lang="en-US" altLang="zh-CN" dirty="0" err="1"/>
              <a:t>domR</a:t>
            </a:r>
            <a:r>
              <a:rPr lang="el-GR" altLang="zh-CN" dirty="0"/>
              <a:t>∪</a:t>
            </a:r>
            <a:r>
              <a:rPr lang="en-US" altLang="zh-CN" dirty="0" err="1"/>
              <a:t>ranR</a:t>
            </a:r>
            <a:endParaRPr lang="en-US" altLang="zh-CN" dirty="0"/>
          </a:p>
          <a:p>
            <a:pPr marL="457200" indent="-457200">
              <a:buClr>
                <a:srgbClr val="1E1CE3"/>
              </a:buClr>
            </a:pPr>
            <a:r>
              <a:rPr lang="zh-CN" altLang="en-US" dirty="0">
                <a:solidFill>
                  <a:srgbClr val="A50021"/>
                </a:solidFill>
              </a:rPr>
              <a:t>例：</a:t>
            </a:r>
            <a:endParaRPr lang="en-US" altLang="zh-CN" dirty="0">
              <a:solidFill>
                <a:srgbClr val="A50021"/>
              </a:solidFill>
            </a:endParaRPr>
          </a:p>
          <a:p>
            <a:pPr marL="457200" indent="-457200">
              <a:buClr>
                <a:srgbClr val="1E1CE3"/>
              </a:buClr>
            </a:pPr>
            <a:r>
              <a:rPr lang="en-US" altLang="zh-CN" dirty="0"/>
              <a:t>R={&lt;1,2&gt;,&lt;1,3&gt;,&lt;2,4&gt;,&lt;4,3&gt;}, </a:t>
            </a:r>
            <a:r>
              <a:rPr lang="zh-CN" altLang="en-US" dirty="0"/>
              <a:t>则</a:t>
            </a:r>
            <a:endParaRPr lang="en-US" altLang="zh-CN" dirty="0"/>
          </a:p>
          <a:p>
            <a:pPr marL="914400" lvl="1" indent="-457200"/>
            <a:r>
              <a:rPr lang="en-US" altLang="zh-CN" dirty="0" err="1"/>
              <a:t>domR</a:t>
            </a:r>
            <a:r>
              <a:rPr lang="en-US" altLang="zh-CN" dirty="0"/>
              <a:t>={1, 2, 4}</a:t>
            </a:r>
          </a:p>
          <a:p>
            <a:pPr marL="914400" lvl="1" indent="-457200"/>
            <a:r>
              <a:rPr lang="en-US" altLang="zh-CN" dirty="0" err="1"/>
              <a:t>ranR</a:t>
            </a:r>
            <a:r>
              <a:rPr lang="en-US" altLang="zh-CN" dirty="0"/>
              <a:t>={2, 3, 4}</a:t>
            </a:r>
          </a:p>
          <a:p>
            <a:pPr marL="914400" lvl="1" indent="-457200"/>
            <a:r>
              <a:rPr lang="en-US" altLang="zh-CN" dirty="0" err="1"/>
              <a:t>fldR</a:t>
            </a:r>
            <a:r>
              <a:rPr lang="en-US" altLang="zh-CN" dirty="0"/>
              <a:t>={1, 2, 3, 4}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B65EB-AC70-4015-8AF4-A4E24B6AC0B1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35000" y="1147762"/>
            <a:ext cx="7867650" cy="38654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sz="3200" dirty="0"/>
              <a:t>3.1</a:t>
            </a:r>
            <a:r>
              <a:rPr lang="zh-CN" altLang="en-US" sz="3200" dirty="0"/>
              <a:t>、基本概念</a:t>
            </a:r>
            <a:endParaRPr lang="en-US" altLang="zh-CN" sz="3200" dirty="0"/>
          </a:p>
          <a:p>
            <a:pPr>
              <a:spcAft>
                <a:spcPts val="1800"/>
              </a:spcAft>
            </a:pPr>
            <a:r>
              <a:rPr lang="en-US" altLang="zh-CN" sz="3200" dirty="0"/>
              <a:t>3.2</a:t>
            </a:r>
            <a:r>
              <a:rPr lang="zh-CN" altLang="en-US" sz="3200" dirty="0"/>
              <a:t>、关系的合成</a:t>
            </a:r>
            <a:endParaRPr lang="en-US" altLang="zh-CN" sz="3200" dirty="0"/>
          </a:p>
          <a:p>
            <a:pPr>
              <a:spcAft>
                <a:spcPts val="1800"/>
              </a:spcAft>
            </a:pPr>
            <a:r>
              <a:rPr lang="en-US" altLang="zh-CN" sz="3200" dirty="0"/>
              <a:t>3.3</a:t>
            </a:r>
            <a:r>
              <a:rPr lang="zh-CN" altLang="en-US" sz="3200" dirty="0"/>
              <a:t>、关系上的闭包运算</a:t>
            </a:r>
            <a:endParaRPr lang="en-US" altLang="zh-CN" sz="3200" dirty="0"/>
          </a:p>
          <a:p>
            <a:pPr>
              <a:spcAft>
                <a:spcPts val="1800"/>
              </a:spcAft>
            </a:pPr>
            <a:r>
              <a:rPr lang="en-US" altLang="zh-CN" sz="3200" dirty="0"/>
              <a:t>3.4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次序关系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</a:pPr>
            <a:r>
              <a:rPr lang="en-US" altLang="zh-CN" sz="3200" dirty="0"/>
              <a:t>3.5</a:t>
            </a:r>
            <a:r>
              <a:rPr lang="zh-CN" altLang="en-US" sz="3200" dirty="0"/>
              <a:t>、</a:t>
            </a:r>
            <a:r>
              <a:rPr lang="zh-CN" altLang="en-US" sz="3200" dirty="0">
                <a:solidFill>
                  <a:srgbClr val="FF0000"/>
                </a:solidFill>
              </a:rPr>
              <a:t>等价关系和划分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FE78A-0867-41E1-BC2A-9F66D1EF0AFE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zh-CN" altLang="en-US"/>
              <a:t>关系的逆与合成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76238" y="1103312"/>
            <a:ext cx="8391525" cy="5242011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定义：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逆</a:t>
            </a:r>
            <a:endParaRPr lang="en-US" altLang="zh-CN" dirty="0">
              <a:solidFill>
                <a:srgbClr val="A50021"/>
              </a:solidFill>
            </a:endParaRPr>
          </a:p>
          <a:p>
            <a:pPr lvl="1"/>
            <a:r>
              <a:rPr lang="en-US" altLang="zh-CN" dirty="0"/>
              <a:t>R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={&lt;</a:t>
            </a:r>
            <a:r>
              <a:rPr lang="en-US" altLang="zh-CN" dirty="0" err="1"/>
              <a:t>y,x</a:t>
            </a:r>
            <a:r>
              <a:rPr lang="en-US" altLang="zh-CN" dirty="0"/>
              <a:t>&gt;|&lt;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R}</a:t>
            </a:r>
          </a:p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3.2-1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关系的</a:t>
            </a:r>
            <a:r>
              <a:rPr lang="zh-CN" altLang="en-US" dirty="0">
                <a:solidFill>
                  <a:srgbClr val="A50021"/>
                </a:solidFill>
              </a:rPr>
              <a:t>合成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S={&lt;</a:t>
            </a:r>
            <a:r>
              <a:rPr lang="en-US" altLang="zh-CN" dirty="0" err="1"/>
              <a:t>x,z</a:t>
            </a:r>
            <a:r>
              <a:rPr lang="en-US" altLang="zh-CN" dirty="0"/>
              <a:t>&gt;|</a:t>
            </a:r>
            <a:r>
              <a:rPr lang="en-US" altLang="zh-CN" dirty="0">
                <a:sym typeface="Symbol" pitchFamily="18" charset="2"/>
              </a:rPr>
              <a:t></a:t>
            </a:r>
            <a:r>
              <a:rPr lang="en-US" altLang="zh-CN" dirty="0"/>
              <a:t>y(&lt;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</a:t>
            </a:r>
            <a:r>
              <a:rPr lang="el-GR" altLang="zh-CN" dirty="0"/>
              <a:t>∧</a:t>
            </a:r>
            <a:r>
              <a:rPr lang="en-US" altLang="zh-CN" dirty="0"/>
              <a:t>&lt;</a:t>
            </a:r>
            <a:r>
              <a:rPr lang="en-US" altLang="zh-CN" dirty="0" err="1"/>
              <a:t>y,z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S)}</a:t>
            </a:r>
          </a:p>
          <a:p>
            <a:r>
              <a:rPr lang="zh-CN" altLang="en-US" dirty="0">
                <a:solidFill>
                  <a:srgbClr val="A50021"/>
                </a:solidFill>
              </a:rPr>
              <a:t>例：</a:t>
            </a:r>
            <a:endParaRPr lang="en-US" altLang="zh-CN" dirty="0">
              <a:solidFill>
                <a:srgbClr val="A50021"/>
              </a:solidFill>
            </a:endParaRPr>
          </a:p>
          <a:p>
            <a:pPr lvl="1"/>
            <a:r>
              <a:rPr lang="en-US" altLang="zh-CN" dirty="0"/>
              <a:t>R={&lt;1,2&gt;,&lt;2,3&gt;,&lt;1,4&gt;,&lt;2,2&gt;}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S={&lt;1,1&gt;,&lt;1,3&gt;,&lt;2,3&gt;,&lt;3,2&gt;,&lt;3,3&gt;} </a:t>
            </a:r>
          </a:p>
          <a:p>
            <a:r>
              <a:rPr lang="en-US" altLang="zh-CN" sz="2600" dirty="0"/>
              <a:t>R</a:t>
            </a:r>
            <a:r>
              <a:rPr lang="en-US" altLang="zh-CN" sz="2600" baseline="30000" dirty="0">
                <a:sym typeface="Symbol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={&lt;2,1&gt;,&lt;3,2&gt;,&lt;4,1&gt;,&lt;2,2&gt;} </a:t>
            </a:r>
          </a:p>
          <a:p>
            <a:r>
              <a:rPr lang="en-US" altLang="zh-CN" sz="2600" dirty="0"/>
              <a:t>R</a:t>
            </a:r>
            <a:r>
              <a:rPr lang="en-US" altLang="zh-CN" sz="2600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600" dirty="0"/>
              <a:t>S={&lt;1,3&gt;,&lt;2,2&gt;,&lt;2,3&gt;}</a:t>
            </a:r>
          </a:p>
          <a:p>
            <a:r>
              <a:rPr lang="en-US" altLang="zh-CN" sz="2600" dirty="0"/>
              <a:t>S</a:t>
            </a:r>
            <a:r>
              <a:rPr lang="en-US" altLang="zh-CN" sz="2600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600" dirty="0"/>
              <a:t>R={&lt;1,2&gt;,&lt;1,4&gt;,&lt;3,2&gt;,&lt;3,3&gt;}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C848E-32BF-4A1E-BC28-AC0FF0B0BC50}" type="slidenum">
              <a:rPr lang="zh-CN" altLang="en-US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0E09B20B-912E-46CC-873C-55341A5A1583}"/>
              </a:ext>
            </a:extLst>
          </p:cNvPr>
          <p:cNvSpPr/>
          <p:nvPr/>
        </p:nvSpPr>
        <p:spPr>
          <a:xfrm>
            <a:off x="255181" y="3594100"/>
            <a:ext cx="1525994" cy="1743444"/>
          </a:xfrm>
          <a:custGeom>
            <a:avLst/>
            <a:gdLst>
              <a:gd name="connsiteX0" fmla="*/ 1424763 w 1509824"/>
              <a:gd name="connsiteY0" fmla="*/ 1722474 h 1722474"/>
              <a:gd name="connsiteX1" fmla="*/ 1424763 w 1509824"/>
              <a:gd name="connsiteY1" fmla="*/ 1594883 h 1722474"/>
              <a:gd name="connsiteX2" fmla="*/ 0 w 1509824"/>
              <a:gd name="connsiteY2" fmla="*/ 1594883 h 1722474"/>
              <a:gd name="connsiteX3" fmla="*/ 0 w 1509824"/>
              <a:gd name="connsiteY3" fmla="*/ 0 h 1722474"/>
              <a:gd name="connsiteX4" fmla="*/ 1509824 w 1509824"/>
              <a:gd name="connsiteY4" fmla="*/ 0 h 1722474"/>
              <a:gd name="connsiteX5" fmla="*/ 1509824 w 1509824"/>
              <a:gd name="connsiteY5" fmla="*/ 148856 h 172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824" h="1722474">
                <a:moveTo>
                  <a:pt x="1424763" y="1722474"/>
                </a:moveTo>
                <a:lnTo>
                  <a:pt x="1424763" y="1594883"/>
                </a:lnTo>
                <a:lnTo>
                  <a:pt x="0" y="1594883"/>
                </a:lnTo>
                <a:lnTo>
                  <a:pt x="0" y="0"/>
                </a:lnTo>
                <a:lnTo>
                  <a:pt x="1509824" y="0"/>
                </a:lnTo>
                <a:lnTo>
                  <a:pt x="1509824" y="148856"/>
                </a:lnTo>
              </a:path>
            </a:pathLst>
          </a:custGeom>
          <a:noFill/>
          <a:ln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EC1F408A-C160-4FAB-9B33-30AD2FF7FD0E}"/>
              </a:ext>
            </a:extLst>
          </p:cNvPr>
          <p:cNvSpPr/>
          <p:nvPr/>
        </p:nvSpPr>
        <p:spPr>
          <a:xfrm>
            <a:off x="2020186" y="4476750"/>
            <a:ext cx="1719964" cy="863600"/>
          </a:xfrm>
          <a:custGeom>
            <a:avLst/>
            <a:gdLst>
              <a:gd name="connsiteX0" fmla="*/ 0 w 1796902"/>
              <a:gd name="connsiteY0" fmla="*/ 829340 h 829340"/>
              <a:gd name="connsiteX1" fmla="*/ 0 w 1796902"/>
              <a:gd name="connsiteY1" fmla="*/ 712381 h 829340"/>
              <a:gd name="connsiteX2" fmla="*/ 1796902 w 1796902"/>
              <a:gd name="connsiteY2" fmla="*/ 712381 h 829340"/>
              <a:gd name="connsiteX3" fmla="*/ 1796902 w 1796902"/>
              <a:gd name="connsiteY3" fmla="*/ 0 h 8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6902" h="829340">
                <a:moveTo>
                  <a:pt x="0" y="829340"/>
                </a:moveTo>
                <a:lnTo>
                  <a:pt x="0" y="712381"/>
                </a:lnTo>
                <a:lnTo>
                  <a:pt x="1796902" y="712381"/>
                </a:lnTo>
                <a:lnTo>
                  <a:pt x="1796902" y="0"/>
                </a:lnTo>
              </a:path>
            </a:pathLst>
          </a:custGeom>
          <a:noFill/>
          <a:ln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2303748" y="2924944"/>
            <a:ext cx="1764196" cy="18002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723900" y="2941320"/>
            <a:ext cx="2288540" cy="2453640"/>
          </a:xfrm>
          <a:custGeom>
            <a:avLst/>
            <a:gdLst>
              <a:gd name="connsiteX0" fmla="*/ 784860 w 2288540"/>
              <a:gd name="connsiteY0" fmla="*/ 45720 h 2453640"/>
              <a:gd name="connsiteX1" fmla="*/ 2004060 w 2288540"/>
              <a:gd name="connsiteY1" fmla="*/ 868680 h 2453640"/>
              <a:gd name="connsiteX2" fmla="*/ 1988820 w 2288540"/>
              <a:gd name="connsiteY2" fmla="*/ 2407920 h 2453640"/>
              <a:gd name="connsiteX3" fmla="*/ 205740 w 2288540"/>
              <a:gd name="connsiteY3" fmla="*/ 1143000 h 2453640"/>
              <a:gd name="connsiteX4" fmla="*/ 784860 w 2288540"/>
              <a:gd name="connsiteY4" fmla="*/ 4572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540" h="2453640">
                <a:moveTo>
                  <a:pt x="784860" y="45720"/>
                </a:moveTo>
                <a:cubicBezTo>
                  <a:pt x="1084580" y="0"/>
                  <a:pt x="1803400" y="474980"/>
                  <a:pt x="2004060" y="868680"/>
                </a:cubicBezTo>
                <a:cubicBezTo>
                  <a:pt x="2204720" y="1262380"/>
                  <a:pt x="2288540" y="2362200"/>
                  <a:pt x="1988820" y="2407920"/>
                </a:cubicBezTo>
                <a:cubicBezTo>
                  <a:pt x="1689100" y="2453640"/>
                  <a:pt x="411480" y="1534160"/>
                  <a:pt x="205740" y="1143000"/>
                </a:cubicBezTo>
                <a:cubicBezTo>
                  <a:pt x="0" y="751840"/>
                  <a:pt x="485140" y="91440"/>
                  <a:pt x="784860" y="457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zh-CN" altLang="en-US"/>
              <a:t>合成的图示法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103313"/>
            <a:ext cx="8391525" cy="1717675"/>
          </a:xfrm>
        </p:spPr>
        <p:txBody>
          <a:bodyPr/>
          <a:lstStyle/>
          <a:p>
            <a:r>
              <a:rPr lang="zh-CN" altLang="en-US" dirty="0"/>
              <a:t>利用图示（不是关系图）方法求合成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S={&lt;1,3&gt;,&lt;2,2&gt;,&lt;2,3&gt;}</a:t>
            </a:r>
          </a:p>
          <a:p>
            <a:r>
              <a:rPr lang="en-US" altLang="zh-CN" dirty="0"/>
              <a:t>S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R={&lt;1,2&gt;,&lt;1,4&gt;,&lt;3,2&gt;,&lt;3,3&gt;}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FB102-42CD-4A15-A6A7-D28A18104370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31749" name="组合 85"/>
          <p:cNvGrpSpPr>
            <a:grpSpLocks/>
          </p:cNvGrpSpPr>
          <p:nvPr/>
        </p:nvGrpSpPr>
        <p:grpSpPr bwMode="auto">
          <a:xfrm>
            <a:off x="1182688" y="2789238"/>
            <a:ext cx="6691312" cy="3230562"/>
            <a:chOff x="856660" y="3017064"/>
            <a:chExt cx="6691411" cy="3231937"/>
          </a:xfrm>
        </p:grpSpPr>
        <p:grpSp>
          <p:nvGrpSpPr>
            <p:cNvPr id="31750" name="组合 47"/>
            <p:cNvGrpSpPr>
              <a:grpSpLocks/>
            </p:cNvGrpSpPr>
            <p:nvPr/>
          </p:nvGrpSpPr>
          <p:grpSpPr bwMode="auto">
            <a:xfrm>
              <a:off x="856660" y="3081639"/>
              <a:ext cx="2865912" cy="2337293"/>
              <a:chOff x="1445584" y="2911161"/>
              <a:chExt cx="2865912" cy="2337293"/>
            </a:xfrm>
          </p:grpSpPr>
          <p:sp>
            <p:nvSpPr>
              <p:cNvPr id="31783" name="Text Box 18"/>
              <p:cNvSpPr txBox="1">
                <a:spLocks noChangeArrowheads="1"/>
              </p:cNvSpPr>
              <p:nvPr/>
            </p:nvSpPr>
            <p:spPr bwMode="auto">
              <a:xfrm>
                <a:off x="3890536" y="3130815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4" name="Text Box 18"/>
              <p:cNvSpPr txBox="1">
                <a:spLocks noChangeArrowheads="1"/>
              </p:cNvSpPr>
              <p:nvPr/>
            </p:nvSpPr>
            <p:spPr bwMode="auto">
              <a:xfrm>
                <a:off x="3890536" y="3670672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5" name="Text Box 18"/>
              <p:cNvSpPr txBox="1">
                <a:spLocks noChangeArrowheads="1"/>
              </p:cNvSpPr>
              <p:nvPr/>
            </p:nvSpPr>
            <p:spPr bwMode="auto">
              <a:xfrm>
                <a:off x="2543290" y="3473530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6" name="Text Box 18"/>
              <p:cNvSpPr txBox="1">
                <a:spLocks noChangeArrowheads="1"/>
              </p:cNvSpPr>
              <p:nvPr/>
            </p:nvSpPr>
            <p:spPr bwMode="auto">
              <a:xfrm>
                <a:off x="1448074" y="3117254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7" name="Text Box 18"/>
              <p:cNvSpPr txBox="1">
                <a:spLocks noChangeArrowheads="1"/>
              </p:cNvSpPr>
              <p:nvPr/>
            </p:nvSpPr>
            <p:spPr bwMode="auto">
              <a:xfrm>
                <a:off x="3890536" y="4231103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8" name="Text Box 18"/>
              <p:cNvSpPr txBox="1">
                <a:spLocks noChangeArrowheads="1"/>
              </p:cNvSpPr>
              <p:nvPr/>
            </p:nvSpPr>
            <p:spPr bwMode="auto">
              <a:xfrm>
                <a:off x="2557221" y="4700938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89" name="Text Box 18"/>
              <p:cNvSpPr txBox="1">
                <a:spLocks noChangeArrowheads="1"/>
              </p:cNvSpPr>
              <p:nvPr/>
            </p:nvSpPr>
            <p:spPr bwMode="auto">
              <a:xfrm>
                <a:off x="1445584" y="3671593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90" name="Text Box 18"/>
              <p:cNvSpPr txBox="1">
                <a:spLocks noChangeArrowheads="1"/>
              </p:cNvSpPr>
              <p:nvPr/>
            </p:nvSpPr>
            <p:spPr bwMode="auto">
              <a:xfrm>
                <a:off x="2544212" y="4046504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1791" name="Text Box 18"/>
              <p:cNvSpPr txBox="1">
                <a:spLocks noChangeArrowheads="1"/>
              </p:cNvSpPr>
              <p:nvPr/>
            </p:nvSpPr>
            <p:spPr bwMode="auto">
              <a:xfrm>
                <a:off x="2556850" y="2911161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grpSp>
            <p:nvGrpSpPr>
              <p:cNvPr id="31792" name="组合 46"/>
              <p:cNvGrpSpPr>
                <a:grpSpLocks/>
              </p:cNvGrpSpPr>
              <p:nvPr/>
            </p:nvGrpSpPr>
            <p:grpSpPr bwMode="auto">
              <a:xfrm>
                <a:off x="1879799" y="3318833"/>
                <a:ext cx="1979478" cy="1929621"/>
                <a:chOff x="1879799" y="3318833"/>
                <a:chExt cx="1979478" cy="1929621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2779103" y="3404034"/>
                  <a:ext cx="965214" cy="0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2779103" y="3475503"/>
                  <a:ext cx="942989" cy="975140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/>
                <p:cNvCxnSpPr>
                  <a:endCxn id="31810" idx="2"/>
                </p:cNvCxnSpPr>
                <p:nvPr/>
              </p:nvCxnSpPr>
              <p:spPr>
                <a:xfrm>
                  <a:off x="2812441" y="3972601"/>
                  <a:ext cx="882663" cy="520922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/>
              </p:nvCxnSpPr>
              <p:spPr>
                <a:xfrm flipV="1">
                  <a:off x="2817204" y="3977366"/>
                  <a:ext cx="892188" cy="481217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/>
                <p:cNvCxnSpPr/>
                <p:nvPr/>
              </p:nvCxnSpPr>
              <p:spPr>
                <a:xfrm>
                  <a:off x="2812441" y="4523699"/>
                  <a:ext cx="896951" cy="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/>
                <p:nvPr/>
              </p:nvCxnSpPr>
              <p:spPr>
                <a:xfrm>
                  <a:off x="2004392" y="3470738"/>
                  <a:ext cx="687397" cy="425631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/>
                <p:cNvCxnSpPr>
                  <a:endCxn id="31804" idx="1"/>
                </p:cNvCxnSpPr>
                <p:nvPr/>
              </p:nvCxnSpPr>
              <p:spPr>
                <a:xfrm>
                  <a:off x="1961528" y="3480267"/>
                  <a:ext cx="733436" cy="1626292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>
                  <a:endCxn id="31805" idx="1"/>
                </p:cNvCxnSpPr>
                <p:nvPr/>
              </p:nvCxnSpPr>
              <p:spPr>
                <a:xfrm>
                  <a:off x="2013917" y="3977366"/>
                  <a:ext cx="681047" cy="47010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/>
                <p:nvPr/>
              </p:nvCxnSpPr>
              <p:spPr>
                <a:xfrm flipV="1">
                  <a:off x="2032967" y="3948779"/>
                  <a:ext cx="650885" cy="0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headEnd type="none" w="med" len="med"/>
                  <a:tailEnd type="triangl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02" name="AutoShape 9"/>
                <p:cNvSpPr>
                  <a:spLocks noChangeArrowheads="1"/>
                </p:cNvSpPr>
                <p:nvPr/>
              </p:nvSpPr>
              <p:spPr bwMode="auto">
                <a:xfrm>
                  <a:off x="1879799" y="3318833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3" name="AutoShape 9"/>
                <p:cNvSpPr>
                  <a:spLocks noChangeArrowheads="1"/>
                </p:cNvSpPr>
                <p:nvPr/>
              </p:nvSpPr>
              <p:spPr bwMode="auto">
                <a:xfrm>
                  <a:off x="1879799" y="3860390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4" name="AutoShape 9"/>
                <p:cNvSpPr>
                  <a:spLocks noChangeArrowheads="1"/>
                </p:cNvSpPr>
                <p:nvPr/>
              </p:nvSpPr>
              <p:spPr bwMode="auto">
                <a:xfrm>
                  <a:off x="2671734" y="5082316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5" name="AutoShape 9"/>
                <p:cNvSpPr>
                  <a:spLocks noChangeArrowheads="1"/>
                </p:cNvSpPr>
                <p:nvPr/>
              </p:nvSpPr>
              <p:spPr bwMode="auto">
                <a:xfrm>
                  <a:off x="2671734" y="4423732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6" name="AutoShape 9"/>
                <p:cNvSpPr>
                  <a:spLocks noChangeArrowheads="1"/>
                </p:cNvSpPr>
                <p:nvPr/>
              </p:nvSpPr>
              <p:spPr bwMode="auto">
                <a:xfrm>
                  <a:off x="2671734" y="3860390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7" name="AutoShape 9"/>
                <p:cNvSpPr>
                  <a:spLocks noChangeArrowheads="1"/>
                </p:cNvSpPr>
                <p:nvPr/>
              </p:nvSpPr>
              <p:spPr bwMode="auto">
                <a:xfrm>
                  <a:off x="2671734" y="3318833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8" name="AutoShape 9"/>
                <p:cNvSpPr>
                  <a:spLocks noChangeArrowheads="1"/>
                </p:cNvSpPr>
                <p:nvPr/>
              </p:nvSpPr>
              <p:spPr bwMode="auto">
                <a:xfrm>
                  <a:off x="3695000" y="3318833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09" name="AutoShape 9"/>
                <p:cNvSpPr>
                  <a:spLocks noChangeArrowheads="1"/>
                </p:cNvSpPr>
                <p:nvPr/>
              </p:nvSpPr>
              <p:spPr bwMode="auto">
                <a:xfrm>
                  <a:off x="3695000" y="3860390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1810" name="AutoShape 9"/>
                <p:cNvSpPr>
                  <a:spLocks noChangeArrowheads="1"/>
                </p:cNvSpPr>
                <p:nvPr/>
              </p:nvSpPr>
              <p:spPr bwMode="auto">
                <a:xfrm>
                  <a:off x="3695000" y="4423732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200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31751" name="组合 82"/>
            <p:cNvGrpSpPr>
              <a:grpSpLocks/>
            </p:cNvGrpSpPr>
            <p:nvPr/>
          </p:nvGrpSpPr>
          <p:grpSpPr bwMode="auto">
            <a:xfrm>
              <a:off x="4682159" y="3017064"/>
              <a:ext cx="2865912" cy="2401815"/>
              <a:chOff x="4682159" y="3017064"/>
              <a:chExt cx="2865912" cy="2401815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 flipV="1">
                <a:off x="5277913" y="4619533"/>
                <a:ext cx="647709" cy="0"/>
              </a:xfrm>
              <a:prstGeom prst="straightConnector1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755" name="组合 48"/>
              <p:cNvGrpSpPr>
                <a:grpSpLocks/>
              </p:cNvGrpSpPr>
              <p:nvPr/>
            </p:nvGrpSpPr>
            <p:grpSpPr bwMode="auto">
              <a:xfrm>
                <a:off x="4682159" y="3017064"/>
                <a:ext cx="2865912" cy="2401815"/>
                <a:chOff x="1445584" y="2911161"/>
                <a:chExt cx="2865912" cy="2401815"/>
              </a:xfrm>
            </p:grpSpPr>
            <p:sp>
              <p:nvSpPr>
                <p:cNvPr id="3175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90536" y="4882089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4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5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90536" y="3670672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3290" y="3473530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8074" y="3117254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6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90536" y="4231103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6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56863" y="4297990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</a:p>
              </p:txBody>
            </p:sp>
            <p:sp>
              <p:nvSpPr>
                <p:cNvPr id="317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5584" y="3671593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6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4212" y="4046504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3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176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56850" y="2911161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grpSp>
              <p:nvGrpSpPr>
                <p:cNvPr id="31765" name="组合 46"/>
                <p:cNvGrpSpPr>
                  <a:grpSpLocks/>
                </p:cNvGrpSpPr>
                <p:nvPr/>
              </p:nvGrpSpPr>
              <p:grpSpPr bwMode="auto">
                <a:xfrm>
                  <a:off x="1879799" y="3318833"/>
                  <a:ext cx="1979478" cy="1855420"/>
                  <a:chOff x="1879799" y="3318833"/>
                  <a:chExt cx="1979478" cy="1855420"/>
                </a:xfrm>
              </p:grpSpPr>
              <p:cxnSp>
                <p:nvCxnSpPr>
                  <p:cNvPr id="60" name="直接箭头连接符 59"/>
                  <p:cNvCxnSpPr/>
                  <p:nvPr/>
                </p:nvCxnSpPr>
                <p:spPr>
                  <a:xfrm flipV="1">
                    <a:off x="1988950" y="3400319"/>
                    <a:ext cx="719148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箭头连接符 60"/>
                  <p:cNvCxnSpPr>
                    <a:endCxn id="31781" idx="1"/>
                  </p:cNvCxnSpPr>
                  <p:nvPr/>
                </p:nvCxnSpPr>
                <p:spPr>
                  <a:xfrm>
                    <a:off x="2809699" y="3425730"/>
                    <a:ext cx="909651" cy="458982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箭头连接符 61"/>
                  <p:cNvCxnSpPr>
                    <a:endCxn id="31782" idx="2"/>
                  </p:cNvCxnSpPr>
                  <p:nvPr/>
                </p:nvCxnSpPr>
                <p:spPr>
                  <a:xfrm>
                    <a:off x="2812874" y="3972062"/>
                    <a:ext cx="882663" cy="522509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箭头连接符 62"/>
                  <p:cNvCxnSpPr>
                    <a:endCxn id="31778" idx="3"/>
                  </p:cNvCxnSpPr>
                  <p:nvPr/>
                </p:nvCxnSpPr>
                <p:spPr>
                  <a:xfrm flipV="1">
                    <a:off x="2011175" y="4002237"/>
                    <a:ext cx="684222" cy="471689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/>
                  <p:cNvCxnSpPr>
                    <a:endCxn id="31763" idx="2"/>
                  </p:cNvCxnSpPr>
                  <p:nvPr/>
                </p:nvCxnSpPr>
                <p:spPr>
                  <a:xfrm>
                    <a:off x="2008000" y="3467022"/>
                    <a:ext cx="712797" cy="979904"/>
                  </a:xfrm>
                  <a:prstGeom prst="straightConnector1">
                    <a:avLst/>
                  </a:pr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箭头连接符 65"/>
                  <p:cNvCxnSpPr>
                    <a:endCxn id="31780" idx="1"/>
                  </p:cNvCxnSpPr>
                  <p:nvPr/>
                </p:nvCxnSpPr>
                <p:spPr>
                  <a:xfrm>
                    <a:off x="2770011" y="3476551"/>
                    <a:ext cx="949339" cy="1556413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箭头连接符 66"/>
                  <p:cNvCxnSpPr/>
                  <p:nvPr/>
                </p:nvCxnSpPr>
                <p:spPr>
                  <a:xfrm>
                    <a:off x="2017525" y="3976826"/>
                    <a:ext cx="677872" cy="500276"/>
                  </a:xfrm>
                  <a:prstGeom prst="straightConnector1">
                    <a:avLst/>
                  </a:pr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箭头连接符 67"/>
                  <p:cNvCxnSpPr/>
                  <p:nvPr/>
                </p:nvCxnSpPr>
                <p:spPr>
                  <a:xfrm flipV="1">
                    <a:off x="2811287" y="3948239"/>
                    <a:ext cx="900125" cy="0"/>
                  </a:xfrm>
                  <a:prstGeom prst="straightConnector1">
                    <a:avLst/>
                  </a:prstGeom>
                  <a:ln w="19050">
                    <a:solidFill>
                      <a:srgbClr val="00B050"/>
                    </a:solidFill>
                    <a:headEnd type="none" w="med" len="med"/>
                    <a:tailEnd type="triangle" w="sm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774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879799" y="3318833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7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879799" y="3860390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7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1896834" y="4431400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77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2671734" y="4423732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78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2671734" y="3860390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79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2671734" y="3318833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80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95000" y="5008115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8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95000" y="3860390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1782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3695000" y="4423732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200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</p:grpSp>
        <p:sp>
          <p:nvSpPr>
            <p:cNvPr id="31752" name="Text Box 18"/>
            <p:cNvSpPr txBox="1">
              <a:spLocks noChangeArrowheads="1"/>
            </p:cNvSpPr>
            <p:nvPr/>
          </p:nvSpPr>
          <p:spPr bwMode="auto">
            <a:xfrm>
              <a:off x="1761676" y="5818114"/>
              <a:ext cx="811043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2400" baseline="-16000" dirty="0">
                  <a:solidFill>
                    <a:srgbClr val="000000"/>
                  </a:solidFill>
                  <a:sym typeface="Symbol" pitchFamily="18" charset="2"/>
                </a:rPr>
                <a:t>  </a:t>
              </a:r>
              <a:r>
                <a:rPr lang="en-US" altLang="zh-CN" sz="22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31753" name="Text Box 18"/>
            <p:cNvSpPr txBox="1">
              <a:spLocks noChangeArrowheads="1"/>
            </p:cNvSpPr>
            <p:nvPr/>
          </p:nvSpPr>
          <p:spPr bwMode="auto">
            <a:xfrm>
              <a:off x="5602671" y="5818114"/>
              <a:ext cx="811043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baseline="-16000">
                  <a:solidFill>
                    <a:srgbClr val="000000"/>
                  </a:solidFill>
                  <a:sym typeface="Symbol" pitchFamily="18" charset="2"/>
                </a:rPr>
                <a:t>  </a:t>
              </a: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</a:p>
          </p:txBody>
        </p:sp>
      </p:grpSp>
      <p:sp>
        <p:nvSpPr>
          <p:cNvPr id="69" name="矩形 68"/>
          <p:cNvSpPr/>
          <p:nvPr/>
        </p:nvSpPr>
        <p:spPr>
          <a:xfrm>
            <a:off x="4716016" y="1526312"/>
            <a:ext cx="4356484" cy="6480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R={&lt;1,2&gt;,&lt;2,3&gt;,&lt;1,4&gt;,&lt;2,2&gt;}</a:t>
            </a:r>
          </a:p>
          <a:p>
            <a:pPr marL="0" lvl="1">
              <a:spcAft>
                <a:spcPts val="1200"/>
              </a:spcAft>
            </a:pP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S={&lt;1,1&gt;,&lt;1,3&gt;,&lt;2,3&gt;,&lt;3,2&gt;,&lt;3,3&gt;}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628650" y="183171"/>
            <a:ext cx="7886700" cy="617537"/>
          </a:xfrm>
        </p:spPr>
        <p:txBody>
          <a:bodyPr/>
          <a:lstStyle/>
          <a:p>
            <a:r>
              <a:rPr lang="zh-CN" altLang="en-US"/>
              <a:t>关系运算的性质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938" y="1001713"/>
            <a:ext cx="7997825" cy="3507407"/>
          </a:xfrm>
        </p:spPr>
        <p:txBody>
          <a:bodyPr/>
          <a:lstStyle/>
          <a:p>
            <a:pPr marL="176400" indent="-216000">
              <a:spcBef>
                <a:spcPts val="0"/>
              </a:spcBef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定理：</a:t>
            </a:r>
            <a:r>
              <a:rPr lang="zh-CN" altLang="en-US" dirty="0"/>
              <a:t>设</a:t>
            </a:r>
            <a:r>
              <a:rPr lang="en-US" altLang="zh-CN" dirty="0"/>
              <a:t>F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en-US" altLang="zh-CN" dirty="0"/>
          </a:p>
          <a:p>
            <a:pPr marL="358775" indent="-215900">
              <a:spcBef>
                <a:spcPts val="0"/>
              </a:spcBef>
              <a:buNone/>
              <a:defRPr/>
            </a:pPr>
            <a:r>
              <a:rPr lang="en-US" altLang="zh-CN" dirty="0"/>
              <a:t>(1)  (F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=F</a:t>
            </a:r>
          </a:p>
          <a:p>
            <a:pPr marL="358775" indent="-2159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zh-CN" dirty="0"/>
              <a:t>(2)  domF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ranF</a:t>
            </a:r>
            <a:r>
              <a:rPr lang="en-US" altLang="zh-CN" dirty="0"/>
              <a:t>, ranF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domF</a:t>
            </a:r>
            <a:endParaRPr lang="en-US" altLang="zh-CN" dirty="0"/>
          </a:p>
          <a:p>
            <a:pPr marL="1616075" indent="-1616075">
              <a:spcBef>
                <a:spcPts val="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3.2-2</a:t>
            </a:r>
            <a:r>
              <a:rPr lang="zh-CN" altLang="en-US">
                <a:solidFill>
                  <a:srgbClr val="A50021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F, G, H</a:t>
            </a:r>
            <a:r>
              <a:rPr lang="zh-CN" altLang="en-US"/>
              <a:t>是任意的关系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/>
              <a:t>(1) (F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G)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H=F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(G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H)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zh-CN" sz="2400"/>
              <a:t>(2) (F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G)</a:t>
            </a:r>
            <a:r>
              <a:rPr lang="en-US" altLang="zh-CN" sz="2400" baseline="30000">
                <a:sym typeface="Symbol" pitchFamily="18" charset="2"/>
              </a:rPr>
              <a:t></a:t>
            </a:r>
            <a:r>
              <a:rPr lang="en-US" altLang="zh-CN" sz="2400" baseline="30000"/>
              <a:t>1</a:t>
            </a:r>
            <a:r>
              <a:rPr lang="en-US" altLang="zh-CN" sz="2400"/>
              <a:t>=G</a:t>
            </a:r>
            <a:r>
              <a:rPr lang="en-US" altLang="zh-CN" sz="2400" baseline="30000">
                <a:sym typeface="Symbol" pitchFamily="18" charset="2"/>
              </a:rPr>
              <a:t></a:t>
            </a:r>
            <a:r>
              <a:rPr lang="en-US" altLang="zh-CN" sz="2400" baseline="30000"/>
              <a:t>1</a:t>
            </a:r>
            <a:r>
              <a:rPr lang="en-US" altLang="zh-CN" sz="24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/>
              <a:t>F</a:t>
            </a:r>
            <a:r>
              <a:rPr lang="en-US" altLang="zh-CN" sz="2400" baseline="30000">
                <a:sym typeface="Symbol" pitchFamily="18" charset="2"/>
              </a:rPr>
              <a:t></a:t>
            </a:r>
            <a:r>
              <a:rPr lang="en-US" altLang="zh-CN" sz="2400" baseline="30000"/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87209-47EE-4DE1-A63A-A44952B4EC3D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DCE878C-C8F1-4E74-BC66-FC061903E7CA}"/>
              </a:ext>
            </a:extLst>
          </p:cNvPr>
          <p:cNvGrpSpPr/>
          <p:nvPr/>
        </p:nvGrpSpPr>
        <p:grpSpPr>
          <a:xfrm>
            <a:off x="2555776" y="4669680"/>
            <a:ext cx="3481784" cy="1255712"/>
            <a:chOff x="2555776" y="4669680"/>
            <a:chExt cx="3481784" cy="125571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4EB49E3C-1448-43A8-9F3E-229323D96344}"/>
                </a:ext>
              </a:extLst>
            </p:cNvPr>
            <p:cNvSpPr/>
            <p:nvPr/>
          </p:nvSpPr>
          <p:spPr>
            <a:xfrm>
              <a:off x="2555776" y="4797152"/>
              <a:ext cx="576064" cy="1059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A9D0E7E-B8A4-4CD2-8F98-D6532AAFF904}"/>
                </a:ext>
              </a:extLst>
            </p:cNvPr>
            <p:cNvSpPr/>
            <p:nvPr/>
          </p:nvSpPr>
          <p:spPr>
            <a:xfrm>
              <a:off x="3997478" y="4797151"/>
              <a:ext cx="576064" cy="10591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CA39DF2-0B81-4A78-BCB2-5ABDDCA93DDF}"/>
                </a:ext>
              </a:extLst>
            </p:cNvPr>
            <p:cNvSpPr/>
            <p:nvPr/>
          </p:nvSpPr>
          <p:spPr>
            <a:xfrm>
              <a:off x="2843808" y="522920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F631F9-BA5B-49BD-898B-B4C93BC10EBF}"/>
                </a:ext>
              </a:extLst>
            </p:cNvPr>
            <p:cNvSpPr/>
            <p:nvPr/>
          </p:nvSpPr>
          <p:spPr>
            <a:xfrm>
              <a:off x="4249506" y="52308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B306B2-CDC9-4F53-BA16-AC6F7E14B2FA}"/>
                </a:ext>
              </a:extLst>
            </p:cNvPr>
            <p:cNvGrpSpPr/>
            <p:nvPr/>
          </p:nvGrpSpPr>
          <p:grpSpPr>
            <a:xfrm>
              <a:off x="5461496" y="4797152"/>
              <a:ext cx="576064" cy="1059135"/>
              <a:chOff x="5436096" y="4797152"/>
              <a:chExt cx="576064" cy="1059135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238D434-0FB6-424C-8031-6EC76BF3339B}"/>
                  </a:ext>
                </a:extLst>
              </p:cNvPr>
              <p:cNvSpPr/>
              <p:nvPr/>
            </p:nvSpPr>
            <p:spPr>
              <a:xfrm>
                <a:off x="5436096" y="4797152"/>
                <a:ext cx="576064" cy="10591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C91BBD84-CD91-4312-8836-112657254ED2}"/>
                  </a:ext>
                </a:extLst>
              </p:cNvPr>
              <p:cNvSpPr/>
              <p:nvPr/>
            </p:nvSpPr>
            <p:spPr>
              <a:xfrm>
                <a:off x="5688124" y="52292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F875F552-6937-431A-8375-8141547FBF12}"/>
                </a:ext>
              </a:extLst>
            </p:cNvPr>
            <p:cNvSpPr/>
            <p:nvPr/>
          </p:nvSpPr>
          <p:spPr>
            <a:xfrm>
              <a:off x="2774330" y="5010992"/>
              <a:ext cx="1575420" cy="914400"/>
            </a:xfrm>
            <a:prstGeom prst="arc">
              <a:avLst>
                <a:gd name="adj1" fmla="val 11664239"/>
                <a:gd name="adj2" fmla="val 20602101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4ABDFA9E-FA55-4CF0-919A-DB883AADD3AA}"/>
                </a:ext>
              </a:extLst>
            </p:cNvPr>
            <p:cNvSpPr/>
            <p:nvPr/>
          </p:nvSpPr>
          <p:spPr>
            <a:xfrm>
              <a:off x="4247720" y="4976439"/>
              <a:ext cx="1575420" cy="914400"/>
            </a:xfrm>
            <a:prstGeom prst="arc">
              <a:avLst>
                <a:gd name="adj1" fmla="val 11664239"/>
                <a:gd name="adj2" fmla="val 20602101"/>
              </a:avLst>
            </a:pr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96C8D49-A8C0-49A2-9489-E138BEB767F7}"/>
                </a:ext>
              </a:extLst>
            </p:cNvPr>
            <p:cNvSpPr/>
            <p:nvPr/>
          </p:nvSpPr>
          <p:spPr>
            <a:xfrm>
              <a:off x="3355479" y="4669680"/>
              <a:ext cx="396044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4788D3-6768-4BBA-9F2E-7BA0907F7575}"/>
                </a:ext>
              </a:extLst>
            </p:cNvPr>
            <p:cNvSpPr/>
            <p:nvPr/>
          </p:nvSpPr>
          <p:spPr>
            <a:xfrm>
              <a:off x="4871405" y="4669680"/>
              <a:ext cx="396044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B00668-5283-4704-953B-703FBEDDA29E}"/>
              </a:ext>
            </a:extLst>
          </p:cNvPr>
          <p:cNvGrpSpPr/>
          <p:nvPr/>
        </p:nvGrpSpPr>
        <p:grpSpPr>
          <a:xfrm>
            <a:off x="2806725" y="4638555"/>
            <a:ext cx="3017370" cy="1284246"/>
            <a:chOff x="2806725" y="4638555"/>
            <a:chExt cx="3017370" cy="128424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9A4F72-A7B8-4F56-B7CB-559F24F0A12C}"/>
                </a:ext>
              </a:extLst>
            </p:cNvPr>
            <p:cNvSpPr/>
            <p:nvPr/>
          </p:nvSpPr>
          <p:spPr>
            <a:xfrm>
              <a:off x="3270035" y="5598765"/>
              <a:ext cx="499860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baseline="30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endParaRPr lang="zh-CN" altLang="en-US" baseline="30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9EF818-5066-4F94-9CB7-9F423CE9F87A}"/>
                </a:ext>
              </a:extLst>
            </p:cNvPr>
            <p:cNvSpPr/>
            <p:nvPr/>
          </p:nvSpPr>
          <p:spPr>
            <a:xfrm>
              <a:off x="4779702" y="5598765"/>
              <a:ext cx="512378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baseline="30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endParaRPr lang="zh-CN" altLang="en-US" baseline="30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73278F46-2741-4F7B-944E-F1B967D12A75}"/>
                </a:ext>
              </a:extLst>
            </p:cNvPr>
            <p:cNvSpPr/>
            <p:nvPr/>
          </p:nvSpPr>
          <p:spPr>
            <a:xfrm flipV="1">
              <a:off x="2806725" y="4662140"/>
              <a:ext cx="1555725" cy="914400"/>
            </a:xfrm>
            <a:prstGeom prst="arc">
              <a:avLst>
                <a:gd name="adj1" fmla="val 11664239"/>
                <a:gd name="adj2" fmla="val 20717667"/>
              </a:avLst>
            </a:prstGeom>
            <a:noFill/>
            <a:ln w="12700">
              <a:solidFill>
                <a:srgbClr val="CC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C0099"/>
                </a:solidFill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9EBB311-CC0D-48DF-88D9-736091B55FE7}"/>
                </a:ext>
              </a:extLst>
            </p:cNvPr>
            <p:cNvSpPr/>
            <p:nvPr/>
          </p:nvSpPr>
          <p:spPr>
            <a:xfrm flipV="1">
              <a:off x="4248675" y="4638555"/>
              <a:ext cx="1575420" cy="914400"/>
            </a:xfrm>
            <a:prstGeom prst="arc">
              <a:avLst>
                <a:gd name="adj1" fmla="val 11664239"/>
                <a:gd name="adj2" fmla="val 20602101"/>
              </a:avLst>
            </a:prstGeom>
            <a:noFill/>
            <a:ln w="12700">
              <a:solidFill>
                <a:srgbClr val="CC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C0099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05D1880-CCFD-4CCE-B6F3-8162DC71F40A}"/>
              </a:ext>
            </a:extLst>
          </p:cNvPr>
          <p:cNvCxnSpPr/>
          <p:nvPr/>
        </p:nvCxnSpPr>
        <p:spPr>
          <a:xfrm>
            <a:off x="1907704" y="4214560"/>
            <a:ext cx="1862191" cy="0"/>
          </a:xfrm>
          <a:prstGeom prst="line">
            <a:avLst/>
          </a:prstGeom>
          <a:ln w="285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2E7F760-2F99-4287-89BA-1A913B5BFA6F}"/>
              </a:ext>
            </a:extLst>
          </p:cNvPr>
          <p:cNvGrpSpPr/>
          <p:nvPr/>
        </p:nvGrpSpPr>
        <p:grpSpPr>
          <a:xfrm>
            <a:off x="2879725" y="4221088"/>
            <a:ext cx="2863850" cy="1001787"/>
            <a:chOff x="2879725" y="4221088"/>
            <a:chExt cx="2863850" cy="1001787"/>
          </a:xfrm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1B87E7B-602C-4380-BCC7-E1850E451C98}"/>
                </a:ext>
              </a:extLst>
            </p:cNvPr>
            <p:cNvSpPr/>
            <p:nvPr/>
          </p:nvSpPr>
          <p:spPr>
            <a:xfrm>
              <a:off x="2879725" y="4556125"/>
              <a:ext cx="2863850" cy="666750"/>
            </a:xfrm>
            <a:custGeom>
              <a:avLst/>
              <a:gdLst>
                <a:gd name="connsiteX0" fmla="*/ 0 w 2851150"/>
                <a:gd name="connsiteY0" fmla="*/ 666750 h 666750"/>
                <a:gd name="connsiteX1" fmla="*/ 0 w 2851150"/>
                <a:gd name="connsiteY1" fmla="*/ 0 h 666750"/>
                <a:gd name="connsiteX2" fmla="*/ 2851150 w 2851150"/>
                <a:gd name="connsiteY2" fmla="*/ 0 h 666750"/>
                <a:gd name="connsiteX3" fmla="*/ 2851150 w 2851150"/>
                <a:gd name="connsiteY3" fmla="*/ 6635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150" h="666750">
                  <a:moveTo>
                    <a:pt x="0" y="666750"/>
                  </a:moveTo>
                  <a:lnTo>
                    <a:pt x="0" y="0"/>
                  </a:lnTo>
                  <a:lnTo>
                    <a:pt x="2851150" y="0"/>
                  </a:lnTo>
                  <a:lnTo>
                    <a:pt x="2851150" y="66357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triangle" w="sm" len="lg"/>
              <a:tailEnd type="non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86161DF-322D-44C3-B385-E460A6BB1EA3}"/>
                </a:ext>
              </a:extLst>
            </p:cNvPr>
            <p:cNvSpPr/>
            <p:nvPr/>
          </p:nvSpPr>
          <p:spPr>
            <a:xfrm>
              <a:off x="3851920" y="4221088"/>
              <a:ext cx="102475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(F</a:t>
              </a:r>
              <a:r>
                <a:rPr lang="en-US" altLang="zh-CN" sz="1800" baseline="-16000">
                  <a:solidFill>
                    <a:srgbClr val="000000"/>
                  </a:solidFill>
                  <a:sym typeface="Symbol" pitchFamily="18" charset="2"/>
                </a:rPr>
                <a:t>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G)</a:t>
              </a:r>
              <a:r>
                <a:rPr lang="en-US" altLang="zh-CN" baseline="30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endParaRPr lang="zh-CN" altLang="en-US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2768" name="组合 32767">
            <a:extLst>
              <a:ext uri="{FF2B5EF4-FFF2-40B4-BE49-F238E27FC236}">
                <a16:creationId xmlns:a16="http://schemas.microsoft.com/office/drawing/2014/main" id="{76E318D1-C91C-43AA-8359-80ADD3E9A71A}"/>
              </a:ext>
            </a:extLst>
          </p:cNvPr>
          <p:cNvGrpSpPr/>
          <p:nvPr/>
        </p:nvGrpSpPr>
        <p:grpSpPr>
          <a:xfrm>
            <a:off x="2879725" y="5311812"/>
            <a:ext cx="2863850" cy="973009"/>
            <a:chOff x="2879725" y="5311812"/>
            <a:chExt cx="2863850" cy="973009"/>
          </a:xfrm>
        </p:grpSpPr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046753E8-FF27-4BF4-A691-E94F97043E7D}"/>
                </a:ext>
              </a:extLst>
            </p:cNvPr>
            <p:cNvSpPr/>
            <p:nvPr/>
          </p:nvSpPr>
          <p:spPr>
            <a:xfrm flipV="1">
              <a:off x="2879725" y="5311812"/>
              <a:ext cx="2863850" cy="666000"/>
            </a:xfrm>
            <a:custGeom>
              <a:avLst/>
              <a:gdLst>
                <a:gd name="connsiteX0" fmla="*/ 0 w 2851150"/>
                <a:gd name="connsiteY0" fmla="*/ 666750 h 666750"/>
                <a:gd name="connsiteX1" fmla="*/ 0 w 2851150"/>
                <a:gd name="connsiteY1" fmla="*/ 0 h 666750"/>
                <a:gd name="connsiteX2" fmla="*/ 2851150 w 2851150"/>
                <a:gd name="connsiteY2" fmla="*/ 0 h 666750"/>
                <a:gd name="connsiteX3" fmla="*/ 2851150 w 2851150"/>
                <a:gd name="connsiteY3" fmla="*/ 663575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150" h="666750">
                  <a:moveTo>
                    <a:pt x="0" y="666750"/>
                  </a:moveTo>
                  <a:lnTo>
                    <a:pt x="0" y="0"/>
                  </a:lnTo>
                  <a:lnTo>
                    <a:pt x="2851150" y="0"/>
                  </a:lnTo>
                  <a:lnTo>
                    <a:pt x="2851150" y="663575"/>
                  </a:lnTo>
                </a:path>
              </a:pathLst>
            </a:custGeom>
            <a:noFill/>
            <a:ln w="6350">
              <a:solidFill>
                <a:srgbClr val="CC0099"/>
              </a:solidFill>
              <a:prstDash val="sysDash"/>
              <a:headEnd type="triangle" w="sm" len="lg"/>
              <a:tailEnd type="non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850C9F-0F9F-4001-9AF3-181E46DCA32A}"/>
                </a:ext>
              </a:extLst>
            </p:cNvPr>
            <p:cNvSpPr/>
            <p:nvPr/>
          </p:nvSpPr>
          <p:spPr>
            <a:xfrm>
              <a:off x="3887924" y="5960785"/>
              <a:ext cx="1024756" cy="324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baseline="30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r>
                <a:rPr lang="en-US" altLang="zh-CN" sz="1800" baseline="-16000">
                  <a:solidFill>
                    <a:srgbClr val="CC0099"/>
                  </a:solidFill>
                  <a:sym typeface="Symbol" pitchFamily="18" charset="2"/>
                </a:rPr>
                <a:t></a:t>
              </a:r>
              <a:r>
                <a:rPr lang="en-US" altLang="zh-CN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baseline="30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endParaRPr lang="zh-CN" altLang="en-US" baseline="30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630238"/>
          </a:xfrm>
        </p:spPr>
        <p:txBody>
          <a:bodyPr/>
          <a:lstStyle/>
          <a:p>
            <a:r>
              <a:rPr lang="zh-CN" altLang="en-US" dirty="0"/>
              <a:t>关系运算的性质</a:t>
            </a:r>
            <a:r>
              <a:rPr lang="zh-CN" altLang="en-US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914400"/>
            <a:ext cx="8391525" cy="5646948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 (1)  F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(G∪H)=F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G∪F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H     (2)  (G∪H)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F=G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F∪H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1E1CE3"/>
                </a:solidFill>
              </a:rPr>
              <a:t>(3)  F</a:t>
            </a:r>
            <a:r>
              <a:rPr lang="en-US" altLang="zh-CN" baseline="-16000" dirty="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dirty="0">
                <a:solidFill>
                  <a:srgbClr val="1E1CE3"/>
                </a:solidFill>
              </a:rPr>
              <a:t>(G∩H)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</a:t>
            </a:r>
            <a:r>
              <a:rPr lang="en-US" altLang="zh-CN" dirty="0">
                <a:solidFill>
                  <a:srgbClr val="1E1CE3"/>
                </a:solidFill>
              </a:rPr>
              <a:t>F</a:t>
            </a:r>
            <a:r>
              <a:rPr lang="en-US" altLang="zh-CN" baseline="-16000" dirty="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dirty="0">
                <a:solidFill>
                  <a:srgbClr val="1E1CE3"/>
                </a:solidFill>
              </a:rPr>
              <a:t>G∩F</a:t>
            </a:r>
            <a:r>
              <a:rPr lang="en-US" altLang="zh-CN" baseline="-16000" dirty="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dirty="0">
                <a:solidFill>
                  <a:srgbClr val="1E1CE3"/>
                </a:solidFill>
              </a:rPr>
              <a:t>H     </a:t>
            </a:r>
            <a:r>
              <a:rPr lang="en-US" altLang="zh-CN" dirty="0"/>
              <a:t>(4)  (G∩H)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G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F∩H</a:t>
            </a:r>
            <a:r>
              <a:rPr lang="en-US" altLang="zh-CN" baseline="-16000" dirty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dirty="0"/>
              <a:t>F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>
                <a:solidFill>
                  <a:srgbClr val="1E1CE3"/>
                </a:solidFill>
              </a:rPr>
              <a:t>结论可以推广到有限多个关系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(R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  <a:cs typeface="Times New Roman" pitchFamily="18" charset="0"/>
              </a:rPr>
              <a:t>∪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∪…∪R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>
                <a:solidFill>
                  <a:srgbClr val="1E1CE3"/>
                </a:solidFill>
              </a:rPr>
              <a:t>)=R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</a:rPr>
              <a:t>∪R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∪…∪R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endParaRPr lang="en-US" altLang="zh-CN" sz="2400">
              <a:solidFill>
                <a:srgbClr val="1E1CE3"/>
              </a:solidFill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zh-CN" sz="2400">
                <a:solidFill>
                  <a:srgbClr val="1E1CE3"/>
                </a:solidFill>
              </a:rPr>
              <a:t>(R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</a:rPr>
              <a:t>∪R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∪…∪R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>
                <a:solidFill>
                  <a:srgbClr val="1E1CE3"/>
                </a:solidFill>
              </a:rPr>
              <a:t>)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R=R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R∪R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R∪…∪R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(R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</a:rPr>
              <a:t>∩R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∩…∩R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>
                <a:solidFill>
                  <a:srgbClr val="1E1CE3"/>
                </a:solidFill>
              </a:rPr>
              <a:t>)</a:t>
            </a:r>
            <a:r>
              <a:rPr lang="en-US" altLang="zh-CN" sz="2400">
                <a:solidFill>
                  <a:srgbClr val="1E1CE3"/>
                </a:solidFill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</a:rPr>
              <a:t>∩R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∩…∩R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 altLang="zh-CN" sz="2400">
                <a:solidFill>
                  <a:srgbClr val="1E1CE3"/>
                </a:solidFill>
              </a:rPr>
              <a:t>(R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>
                <a:solidFill>
                  <a:srgbClr val="1E1CE3"/>
                </a:solidFill>
              </a:rPr>
              <a:t>∩R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>
                <a:solidFill>
                  <a:srgbClr val="1E1CE3"/>
                </a:solidFill>
              </a:rPr>
              <a:t>∩…∩R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>
                <a:solidFill>
                  <a:srgbClr val="1E1CE3"/>
                </a:solidFill>
              </a:rPr>
              <a:t>)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>
                <a:solidFill>
                  <a:srgbClr val="1E1CE3"/>
                </a:solidFill>
                <a:sym typeface="Symbol" pitchFamily="18" charset="2"/>
              </a:rPr>
              <a:t></a:t>
            </a:r>
            <a:r>
              <a:rPr lang="en-US" altLang="zh-CN" sz="2400">
                <a:solidFill>
                  <a:srgbClr val="1E1CE3"/>
                </a:solidFill>
              </a:rPr>
              <a:t>R</a:t>
            </a:r>
            <a:r>
              <a:rPr lang="en-US" altLang="zh-CN" sz="2400" baseline="-30000">
                <a:solidFill>
                  <a:srgbClr val="1E1CE3"/>
                </a:solidFill>
              </a:rPr>
              <a:t>1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R∩R</a:t>
            </a:r>
            <a:r>
              <a:rPr lang="en-US" altLang="zh-CN" sz="2400" baseline="-30000">
                <a:solidFill>
                  <a:srgbClr val="1E1CE3"/>
                </a:solidFill>
              </a:rPr>
              <a:t>2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R∩…∩R</a:t>
            </a:r>
            <a:r>
              <a:rPr lang="en-US" altLang="zh-CN" sz="2400" baseline="-30000">
                <a:solidFill>
                  <a:srgbClr val="1E1CE3"/>
                </a:solidFill>
              </a:rPr>
              <a:t>n</a:t>
            </a:r>
            <a:r>
              <a:rPr lang="en-US" altLang="zh-CN" sz="24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400">
                <a:solidFill>
                  <a:srgbClr val="1E1CE3"/>
                </a:solidFill>
              </a:rPr>
              <a:t>R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C3805-7F13-4716-99C3-6BD36A6F2FC8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en-US" altLang="zh-CN" dirty="0"/>
              <a:t>3.2.2</a:t>
            </a:r>
            <a:r>
              <a:rPr lang="zh-CN" altLang="en-US" dirty="0"/>
              <a:t>、关系</a:t>
            </a:r>
            <a:r>
              <a:rPr lang="en-US" altLang="zh-CN" dirty="0"/>
              <a:t>R</a:t>
            </a:r>
            <a:r>
              <a:rPr lang="zh-CN" altLang="en-US" dirty="0"/>
              <a:t>的幂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08988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3.2-2</a:t>
            </a:r>
          </a:p>
          <a:p>
            <a:pPr lvl="1"/>
            <a:r>
              <a:rPr lang="zh-CN" altLang="en-US" sz="2400" dirty="0"/>
              <a:t>设</a:t>
            </a:r>
            <a:r>
              <a:rPr lang="en-US" altLang="zh-CN" sz="2400" dirty="0"/>
              <a:t>R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上的关系</a:t>
            </a:r>
            <a:r>
              <a:rPr lang="en-US" altLang="zh-CN" sz="2400" dirty="0"/>
              <a:t>,n</a:t>
            </a:r>
            <a:r>
              <a:rPr lang="zh-CN" altLang="en-US" sz="2400" dirty="0"/>
              <a:t>为自然数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R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次幂</a:t>
            </a:r>
            <a:r>
              <a:rPr lang="zh-CN" altLang="en-US" sz="2400" dirty="0"/>
              <a:t>定义为：</a:t>
            </a:r>
            <a:endParaRPr lang="en-US" altLang="zh-CN" sz="2400" dirty="0"/>
          </a:p>
          <a:p>
            <a:pPr marL="898525" lvl="1">
              <a:buNone/>
            </a:pPr>
            <a:r>
              <a:rPr lang="en-US" altLang="zh-CN" sz="2400" dirty="0"/>
              <a:t>(1)  R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={&lt;</a:t>
            </a:r>
            <a:r>
              <a:rPr lang="en-US" altLang="zh-CN" sz="2400" dirty="0" err="1"/>
              <a:t>x,x</a:t>
            </a:r>
            <a:r>
              <a:rPr lang="en-US" altLang="zh-CN" sz="2400" dirty="0"/>
              <a:t>&gt;|</a:t>
            </a:r>
            <a:r>
              <a:rPr lang="en-US" altLang="zh-CN" sz="2400" dirty="0" err="1"/>
              <a:t>x∈A</a:t>
            </a:r>
            <a:r>
              <a:rPr lang="en-US" altLang="zh-CN" sz="2400" dirty="0"/>
              <a:t>}=I</a:t>
            </a:r>
            <a:r>
              <a:rPr lang="en-US" altLang="zh-CN" sz="2400" baseline="-25000" dirty="0"/>
              <a:t>A</a:t>
            </a:r>
          </a:p>
          <a:p>
            <a:pPr marL="898525" lvl="1">
              <a:spcAft>
                <a:spcPts val="1800"/>
              </a:spcAft>
              <a:buNone/>
            </a:pPr>
            <a:r>
              <a:rPr lang="en-US" altLang="zh-CN" sz="2400" dirty="0"/>
              <a:t>(2)  R</a:t>
            </a:r>
            <a:r>
              <a:rPr lang="en-US" altLang="zh-CN" sz="2400" baseline="30000" dirty="0"/>
              <a:t>n+1</a:t>
            </a:r>
            <a:r>
              <a:rPr lang="en-US" altLang="zh-CN" sz="2400" dirty="0"/>
              <a:t>=</a:t>
            </a:r>
            <a:r>
              <a:rPr lang="en-US" altLang="zh-CN" sz="2400" dirty="0" err="1"/>
              <a:t>R</a:t>
            </a:r>
            <a:r>
              <a:rPr lang="en-US" altLang="zh-CN" sz="2400" baseline="30000" dirty="0" err="1"/>
              <a:t>n</a:t>
            </a:r>
            <a:r>
              <a:rPr lang="en-US" altLang="zh-CN" sz="2400" baseline="-16000" dirty="0" err="1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400" dirty="0" err="1"/>
              <a:t>R</a:t>
            </a:r>
            <a:endParaRPr lang="en-US" altLang="zh-CN" sz="2400" dirty="0"/>
          </a:p>
          <a:p>
            <a:r>
              <a:rPr lang="zh-CN" altLang="en-US" dirty="0">
                <a:solidFill>
                  <a:srgbClr val="C00000"/>
                </a:solidFill>
              </a:rPr>
              <a:t>注意：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对于</a:t>
            </a:r>
            <a:r>
              <a:rPr lang="en-US" altLang="zh-CN" sz="2400" dirty="0"/>
              <a:t>A</a:t>
            </a:r>
            <a:r>
              <a:rPr lang="zh-CN" altLang="en-US" sz="2400" dirty="0"/>
              <a:t>上的任何关系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都有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=I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dirty="0"/>
              <a:t>对于</a:t>
            </a:r>
            <a:r>
              <a:rPr lang="en-US" altLang="zh-CN" sz="2400" dirty="0"/>
              <a:t>A</a:t>
            </a:r>
            <a:r>
              <a:rPr lang="zh-CN" altLang="en-US" sz="2400" dirty="0"/>
              <a:t>上的任何关系</a:t>
            </a:r>
            <a:r>
              <a:rPr lang="en-US" altLang="zh-CN" sz="2400" dirty="0"/>
              <a:t>R</a:t>
            </a:r>
            <a:r>
              <a:rPr lang="zh-CN" altLang="en-US" sz="2400" dirty="0"/>
              <a:t>都有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=R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F26D6-76A1-4AAB-98B4-8BEA57F6508C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62D0-3F85-4931-8A0C-CC4B73A8BB46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关系图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64135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en-US" altLang="zh-CN" baseline="30000" dirty="0"/>
              <a:t>0</a:t>
            </a:r>
            <a:r>
              <a:rPr lang="en-US" altLang="zh-CN" dirty="0"/>
              <a:t>, R</a:t>
            </a:r>
            <a:r>
              <a:rPr lang="en-US" altLang="zh-CN" baseline="30000" dirty="0"/>
              <a:t>1</a:t>
            </a:r>
            <a:r>
              <a:rPr lang="en-US" altLang="zh-CN" dirty="0"/>
              <a:t>, R</a:t>
            </a:r>
            <a:r>
              <a:rPr lang="en-US" altLang="zh-CN" baseline="30000" dirty="0"/>
              <a:t>2</a:t>
            </a:r>
            <a:r>
              <a:rPr lang="en-US" altLang="zh-CN" dirty="0"/>
              <a:t>, R</a:t>
            </a:r>
            <a:r>
              <a:rPr lang="en-US" altLang="zh-CN" baseline="30000" dirty="0"/>
              <a:t>3</a:t>
            </a:r>
            <a:r>
              <a:rPr lang="en-US" altLang="zh-CN" dirty="0"/>
              <a:t>,…</a:t>
            </a:r>
            <a:r>
              <a:rPr lang="zh-CN" altLang="en-US" dirty="0"/>
              <a:t>的关系图如下图所示</a:t>
            </a:r>
            <a:r>
              <a:rPr lang="en-US" altLang="zh-CN" dirty="0"/>
              <a:t>. 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2211388" y="3305175"/>
            <a:ext cx="378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30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0</a:t>
            </a:r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6588125" y="3284538"/>
            <a:ext cx="378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</a:p>
        </p:txBody>
      </p:sp>
      <p:sp>
        <p:nvSpPr>
          <p:cNvPr id="40967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03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=R</a:t>
            </a:r>
            <a:r>
              <a:rPr lang="en-US" altLang="zh-CN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=…</a:t>
            </a:r>
            <a:endParaRPr lang="en-US" altLang="zh-CN" baseline="30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968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03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=R</a:t>
            </a:r>
            <a:r>
              <a:rPr lang="en-US" altLang="zh-CN" baseline="30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=…</a:t>
            </a:r>
            <a:endParaRPr lang="en-US" altLang="zh-CN" baseline="300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0969" name="组合 109"/>
          <p:cNvGrpSpPr>
            <a:grpSpLocks/>
          </p:cNvGrpSpPr>
          <p:nvPr/>
        </p:nvGrpSpPr>
        <p:grpSpPr bwMode="auto">
          <a:xfrm>
            <a:off x="5156200" y="2535238"/>
            <a:ext cx="3114675" cy="569912"/>
            <a:chOff x="5155861" y="2535238"/>
            <a:chExt cx="3115172" cy="570172"/>
          </a:xfrm>
        </p:grpSpPr>
        <p:grpSp>
          <p:nvGrpSpPr>
            <p:cNvPr id="41013" name="组合 99"/>
            <p:cNvGrpSpPr>
              <a:grpSpLocks/>
            </p:cNvGrpSpPr>
            <p:nvPr/>
          </p:nvGrpSpPr>
          <p:grpSpPr bwMode="auto">
            <a:xfrm>
              <a:off x="5273510" y="2535238"/>
              <a:ext cx="2852421" cy="226402"/>
              <a:chOff x="5273510" y="2535238"/>
              <a:chExt cx="2852421" cy="226402"/>
            </a:xfrm>
          </p:grpSpPr>
          <p:sp>
            <p:nvSpPr>
              <p:cNvPr id="96" name="任意多边形 95"/>
              <p:cNvSpPr/>
              <p:nvPr/>
            </p:nvSpPr>
            <p:spPr>
              <a:xfrm>
                <a:off x="5400375" y="2535238"/>
                <a:ext cx="781175" cy="74646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 flipV="1">
                <a:off x="5405139" y="2686119"/>
                <a:ext cx="781175" cy="76235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6295868" y="2535238"/>
                <a:ext cx="781175" cy="74646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任意多边形 98"/>
              <p:cNvSpPr/>
              <p:nvPr/>
            </p:nvSpPr>
            <p:spPr>
              <a:xfrm>
                <a:off x="7196125" y="2535238"/>
                <a:ext cx="781175" cy="74646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22" name="AutoShape 9"/>
              <p:cNvSpPr>
                <a:spLocks noChangeArrowheads="1"/>
              </p:cNvSpPr>
              <p:nvPr/>
            </p:nvSpPr>
            <p:spPr bwMode="auto">
              <a:xfrm>
                <a:off x="5273510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23" name="AutoShape 9"/>
              <p:cNvSpPr>
                <a:spLocks noChangeArrowheads="1"/>
              </p:cNvSpPr>
              <p:nvPr/>
            </p:nvSpPr>
            <p:spPr bwMode="auto">
              <a:xfrm>
                <a:off x="6160715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24" name="AutoShape 9"/>
              <p:cNvSpPr>
                <a:spLocks noChangeArrowheads="1"/>
              </p:cNvSpPr>
              <p:nvPr/>
            </p:nvSpPr>
            <p:spPr bwMode="auto">
              <a:xfrm>
                <a:off x="7061526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25" name="AutoShape 9"/>
              <p:cNvSpPr>
                <a:spLocks noChangeArrowheads="1"/>
              </p:cNvSpPr>
              <p:nvPr/>
            </p:nvSpPr>
            <p:spPr bwMode="auto">
              <a:xfrm>
                <a:off x="7961654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014" name="Text Box 18"/>
            <p:cNvSpPr txBox="1">
              <a:spLocks noChangeArrowheads="1"/>
            </p:cNvSpPr>
            <p:nvPr/>
          </p:nvSpPr>
          <p:spPr bwMode="auto">
            <a:xfrm>
              <a:off x="5155861" y="2674523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15" name="Text Box 18"/>
            <p:cNvSpPr txBox="1">
              <a:spLocks noChangeArrowheads="1"/>
            </p:cNvSpPr>
            <p:nvPr/>
          </p:nvSpPr>
          <p:spPr bwMode="auto">
            <a:xfrm>
              <a:off x="6043051" y="2674523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16" name="Text Box 18"/>
            <p:cNvSpPr txBox="1">
              <a:spLocks noChangeArrowheads="1"/>
            </p:cNvSpPr>
            <p:nvPr/>
          </p:nvSpPr>
          <p:spPr bwMode="auto">
            <a:xfrm>
              <a:off x="6946560" y="2674523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17" name="Text Box 18"/>
            <p:cNvSpPr txBox="1">
              <a:spLocks noChangeArrowheads="1"/>
            </p:cNvSpPr>
            <p:nvPr/>
          </p:nvSpPr>
          <p:spPr bwMode="auto">
            <a:xfrm>
              <a:off x="7850073" y="2674523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0970" name="组合 108"/>
          <p:cNvGrpSpPr>
            <a:grpSpLocks/>
          </p:cNvGrpSpPr>
          <p:nvPr/>
        </p:nvGrpSpPr>
        <p:grpSpPr bwMode="auto">
          <a:xfrm>
            <a:off x="790575" y="2276475"/>
            <a:ext cx="3236913" cy="835025"/>
            <a:chOff x="790576" y="2276475"/>
            <a:chExt cx="3237140" cy="834374"/>
          </a:xfrm>
        </p:grpSpPr>
        <p:grpSp>
          <p:nvGrpSpPr>
            <p:cNvPr id="41000" name="组合 90"/>
            <p:cNvGrpSpPr>
              <a:grpSpLocks/>
            </p:cNvGrpSpPr>
            <p:nvPr/>
          </p:nvGrpSpPr>
          <p:grpSpPr bwMode="auto">
            <a:xfrm>
              <a:off x="790576" y="2276475"/>
              <a:ext cx="3237140" cy="462807"/>
              <a:chOff x="790576" y="2276475"/>
              <a:chExt cx="3237140" cy="462807"/>
            </a:xfrm>
          </p:grpSpPr>
          <p:sp>
            <p:nvSpPr>
              <p:cNvPr id="87" name="弧形 86"/>
              <p:cNvSpPr/>
              <p:nvPr/>
            </p:nvSpPr>
            <p:spPr>
              <a:xfrm>
                <a:off x="790576" y="2276475"/>
                <a:ext cx="523912" cy="364840"/>
              </a:xfrm>
              <a:prstGeom prst="arc">
                <a:avLst>
                  <a:gd name="adj1" fmla="val 6605226"/>
                  <a:gd name="adj2" fmla="val 4698031"/>
                </a:avLst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弧形 87"/>
              <p:cNvSpPr/>
              <p:nvPr/>
            </p:nvSpPr>
            <p:spPr>
              <a:xfrm>
                <a:off x="1676463" y="2276475"/>
                <a:ext cx="523912" cy="364840"/>
              </a:xfrm>
              <a:prstGeom prst="arc">
                <a:avLst>
                  <a:gd name="adj1" fmla="val 6605226"/>
                  <a:gd name="adj2" fmla="val 4698031"/>
                </a:avLst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弧形 88"/>
              <p:cNvSpPr/>
              <p:nvPr/>
            </p:nvSpPr>
            <p:spPr>
              <a:xfrm>
                <a:off x="2600453" y="2276475"/>
                <a:ext cx="523912" cy="364840"/>
              </a:xfrm>
              <a:prstGeom prst="arc">
                <a:avLst>
                  <a:gd name="adj1" fmla="val 6605226"/>
                  <a:gd name="adj2" fmla="val 4698031"/>
                </a:avLst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弧形 89"/>
              <p:cNvSpPr/>
              <p:nvPr/>
            </p:nvSpPr>
            <p:spPr>
              <a:xfrm>
                <a:off x="3503804" y="2276475"/>
                <a:ext cx="523912" cy="364840"/>
              </a:xfrm>
              <a:prstGeom prst="arc">
                <a:avLst>
                  <a:gd name="adj1" fmla="val 6605226"/>
                  <a:gd name="adj2" fmla="val 4698031"/>
                </a:avLst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09" name="AutoShape 9"/>
              <p:cNvSpPr>
                <a:spLocks noChangeArrowheads="1"/>
              </p:cNvSpPr>
              <p:nvPr/>
            </p:nvSpPr>
            <p:spPr bwMode="auto">
              <a:xfrm>
                <a:off x="957215" y="257314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10" name="AutoShape 9"/>
              <p:cNvSpPr>
                <a:spLocks noChangeArrowheads="1"/>
              </p:cNvSpPr>
              <p:nvPr/>
            </p:nvSpPr>
            <p:spPr bwMode="auto">
              <a:xfrm>
                <a:off x="1844420" y="257314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11" name="AutoShape 9"/>
              <p:cNvSpPr>
                <a:spLocks noChangeArrowheads="1"/>
              </p:cNvSpPr>
              <p:nvPr/>
            </p:nvSpPr>
            <p:spPr bwMode="auto">
              <a:xfrm>
                <a:off x="2764283" y="257314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012" name="AutoShape 9"/>
              <p:cNvSpPr>
                <a:spLocks noChangeArrowheads="1"/>
              </p:cNvSpPr>
              <p:nvPr/>
            </p:nvSpPr>
            <p:spPr bwMode="auto">
              <a:xfrm>
                <a:off x="3667817" y="257314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001" name="Text Box 18"/>
            <p:cNvSpPr txBox="1">
              <a:spLocks noChangeArrowheads="1"/>
            </p:cNvSpPr>
            <p:nvPr/>
          </p:nvSpPr>
          <p:spPr bwMode="auto">
            <a:xfrm>
              <a:off x="850561" y="2679962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02" name="Text Box 18"/>
            <p:cNvSpPr txBox="1">
              <a:spLocks noChangeArrowheads="1"/>
            </p:cNvSpPr>
            <p:nvPr/>
          </p:nvSpPr>
          <p:spPr bwMode="auto">
            <a:xfrm>
              <a:off x="1737751" y="2679962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03" name="Text Box 18"/>
            <p:cNvSpPr txBox="1">
              <a:spLocks noChangeArrowheads="1"/>
            </p:cNvSpPr>
            <p:nvPr/>
          </p:nvSpPr>
          <p:spPr bwMode="auto">
            <a:xfrm>
              <a:off x="2641260" y="2679962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004" name="Text Box 18"/>
            <p:cNvSpPr txBox="1">
              <a:spLocks noChangeArrowheads="1"/>
            </p:cNvSpPr>
            <p:nvPr/>
          </p:nvSpPr>
          <p:spPr bwMode="auto">
            <a:xfrm>
              <a:off x="3544773" y="2679962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40971" name="组合 126"/>
          <p:cNvGrpSpPr>
            <a:grpSpLocks/>
          </p:cNvGrpSpPr>
          <p:nvPr/>
        </p:nvGrpSpPr>
        <p:grpSpPr bwMode="auto">
          <a:xfrm>
            <a:off x="741363" y="4335463"/>
            <a:ext cx="3175000" cy="809625"/>
            <a:chOff x="741500" y="4335167"/>
            <a:chExt cx="3175157" cy="810559"/>
          </a:xfrm>
        </p:grpSpPr>
        <p:grpSp>
          <p:nvGrpSpPr>
            <p:cNvPr id="40986" name="组合 110"/>
            <p:cNvGrpSpPr>
              <a:grpSpLocks/>
            </p:cNvGrpSpPr>
            <p:nvPr/>
          </p:nvGrpSpPr>
          <p:grpSpPr bwMode="auto">
            <a:xfrm>
              <a:off x="741500" y="4335167"/>
              <a:ext cx="3175157" cy="810559"/>
              <a:chOff x="790576" y="2276475"/>
              <a:chExt cx="3175157" cy="810559"/>
            </a:xfrm>
          </p:grpSpPr>
          <p:grpSp>
            <p:nvGrpSpPr>
              <p:cNvPr id="40989" name="组合 90"/>
              <p:cNvGrpSpPr>
                <a:grpSpLocks/>
              </p:cNvGrpSpPr>
              <p:nvPr/>
            </p:nvGrpSpPr>
            <p:grpSpPr bwMode="auto">
              <a:xfrm>
                <a:off x="790576" y="2276475"/>
                <a:ext cx="3041518" cy="760932"/>
                <a:chOff x="790576" y="2276475"/>
                <a:chExt cx="3041518" cy="760932"/>
              </a:xfrm>
            </p:grpSpPr>
            <p:sp>
              <p:nvSpPr>
                <p:cNvPr id="117" name="弧形 116"/>
                <p:cNvSpPr/>
                <p:nvPr/>
              </p:nvSpPr>
              <p:spPr>
                <a:xfrm>
                  <a:off x="790576" y="2276475"/>
                  <a:ext cx="523901" cy="363956"/>
                </a:xfrm>
                <a:prstGeom prst="arc">
                  <a:avLst>
                    <a:gd name="adj1" fmla="val 6605226"/>
                    <a:gd name="adj2" fmla="val 4698031"/>
                  </a:avLst>
                </a:prstGeom>
                <a:ln w="19050">
                  <a:solidFill>
                    <a:srgbClr val="00206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8" name="弧形 117"/>
                <p:cNvSpPr/>
                <p:nvPr/>
              </p:nvSpPr>
              <p:spPr>
                <a:xfrm flipV="1">
                  <a:off x="1676445" y="2673808"/>
                  <a:ext cx="523901" cy="363956"/>
                </a:xfrm>
                <a:prstGeom prst="arc">
                  <a:avLst>
                    <a:gd name="adj1" fmla="val 6605226"/>
                    <a:gd name="adj2" fmla="val 4698031"/>
                  </a:avLst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0996" name="AutoShape 9"/>
                <p:cNvSpPr>
                  <a:spLocks noChangeArrowheads="1"/>
                </p:cNvSpPr>
                <p:nvPr/>
              </p:nvSpPr>
              <p:spPr bwMode="auto">
                <a:xfrm>
                  <a:off x="957215" y="2573144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97" name="AutoShape 9"/>
                <p:cNvSpPr>
                  <a:spLocks noChangeArrowheads="1"/>
                </p:cNvSpPr>
                <p:nvPr/>
              </p:nvSpPr>
              <p:spPr bwMode="auto">
                <a:xfrm>
                  <a:off x="1844420" y="2573144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98" name="AutoShape 9"/>
                <p:cNvSpPr>
                  <a:spLocks noChangeArrowheads="1"/>
                </p:cNvSpPr>
                <p:nvPr/>
              </p:nvSpPr>
              <p:spPr bwMode="auto">
                <a:xfrm>
                  <a:off x="2764283" y="2573144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0999" name="AutoShape 9"/>
                <p:cNvSpPr>
                  <a:spLocks noChangeArrowheads="1"/>
                </p:cNvSpPr>
                <p:nvPr/>
              </p:nvSpPr>
              <p:spPr bwMode="auto">
                <a:xfrm>
                  <a:off x="3667817" y="2573144"/>
                  <a:ext cx="164277" cy="16613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0990" name="Text Box 18"/>
              <p:cNvSpPr txBox="1">
                <a:spLocks noChangeArrowheads="1"/>
              </p:cNvSpPr>
              <p:nvPr/>
            </p:nvSpPr>
            <p:spPr bwMode="auto">
              <a:xfrm>
                <a:off x="850561" y="2656147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991" name="Text Box 18"/>
              <p:cNvSpPr txBox="1">
                <a:spLocks noChangeArrowheads="1"/>
              </p:cNvSpPr>
              <p:nvPr/>
            </p:nvSpPr>
            <p:spPr bwMode="auto">
              <a:xfrm>
                <a:off x="1737751" y="2656147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992" name="Text Box 18"/>
              <p:cNvSpPr txBox="1">
                <a:spLocks noChangeArrowheads="1"/>
              </p:cNvSpPr>
              <p:nvPr/>
            </p:nvSpPr>
            <p:spPr bwMode="auto">
              <a:xfrm>
                <a:off x="2641260" y="2656147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993" name="Text Box 18"/>
              <p:cNvSpPr txBox="1">
                <a:spLocks noChangeArrowheads="1"/>
              </p:cNvSpPr>
              <p:nvPr/>
            </p:nvSpPr>
            <p:spPr bwMode="auto">
              <a:xfrm>
                <a:off x="3544773" y="2656147"/>
                <a:ext cx="420960" cy="43088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  <a:endParaRPr lang="en-US" altLang="zh-CN" sz="2200" baseline="-250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sp>
          <p:nvSpPr>
            <p:cNvPr id="125" name="任意多边形 124"/>
            <p:cNvSpPr/>
            <p:nvPr/>
          </p:nvSpPr>
          <p:spPr>
            <a:xfrm>
              <a:off x="1066953" y="4589460"/>
              <a:ext cx="1652670" cy="139861"/>
            </a:xfrm>
            <a:custGeom>
              <a:avLst/>
              <a:gdLst>
                <a:gd name="connsiteX0" fmla="*/ 0 w 1652588"/>
                <a:gd name="connsiteY0" fmla="*/ 139700 h 139700"/>
                <a:gd name="connsiteX1" fmla="*/ 800100 w 1652588"/>
                <a:gd name="connsiteY1" fmla="*/ 6350 h 139700"/>
                <a:gd name="connsiteX2" fmla="*/ 1652588 w 1652588"/>
                <a:gd name="connsiteY2" fmla="*/ 1016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139700">
                  <a:moveTo>
                    <a:pt x="0" y="139700"/>
                  </a:moveTo>
                  <a:cubicBezTo>
                    <a:pt x="262334" y="76200"/>
                    <a:pt x="524669" y="12700"/>
                    <a:pt x="800100" y="6350"/>
                  </a:cubicBezTo>
                  <a:cubicBezTo>
                    <a:pt x="1075531" y="0"/>
                    <a:pt x="1364059" y="50800"/>
                    <a:pt x="1652588" y="101600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6" name="任意多边形 125"/>
            <p:cNvSpPr/>
            <p:nvPr/>
          </p:nvSpPr>
          <p:spPr>
            <a:xfrm flipV="1">
              <a:off x="1957585" y="4710249"/>
              <a:ext cx="1671720" cy="139861"/>
            </a:xfrm>
            <a:custGeom>
              <a:avLst/>
              <a:gdLst>
                <a:gd name="connsiteX0" fmla="*/ 0 w 1652588"/>
                <a:gd name="connsiteY0" fmla="*/ 139700 h 139700"/>
                <a:gd name="connsiteX1" fmla="*/ 800100 w 1652588"/>
                <a:gd name="connsiteY1" fmla="*/ 6350 h 139700"/>
                <a:gd name="connsiteX2" fmla="*/ 1652588 w 1652588"/>
                <a:gd name="connsiteY2" fmla="*/ 101600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139700">
                  <a:moveTo>
                    <a:pt x="0" y="139700"/>
                  </a:moveTo>
                  <a:cubicBezTo>
                    <a:pt x="262334" y="76200"/>
                    <a:pt x="524669" y="12700"/>
                    <a:pt x="800100" y="6350"/>
                  </a:cubicBezTo>
                  <a:cubicBezTo>
                    <a:pt x="1075531" y="0"/>
                    <a:pt x="1364059" y="50800"/>
                    <a:pt x="1652588" y="101600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0972" name="组合 127"/>
          <p:cNvGrpSpPr>
            <a:grpSpLocks/>
          </p:cNvGrpSpPr>
          <p:nvPr/>
        </p:nvGrpSpPr>
        <p:grpSpPr bwMode="auto">
          <a:xfrm>
            <a:off x="5106988" y="4408488"/>
            <a:ext cx="3114675" cy="723900"/>
            <a:chOff x="5155861" y="2349053"/>
            <a:chExt cx="3115172" cy="725361"/>
          </a:xfrm>
        </p:grpSpPr>
        <p:grpSp>
          <p:nvGrpSpPr>
            <p:cNvPr id="40973" name="组合 99"/>
            <p:cNvGrpSpPr>
              <a:grpSpLocks/>
            </p:cNvGrpSpPr>
            <p:nvPr/>
          </p:nvGrpSpPr>
          <p:grpSpPr bwMode="auto">
            <a:xfrm>
              <a:off x="5273510" y="2349053"/>
              <a:ext cx="2852421" cy="412587"/>
              <a:chOff x="5273510" y="2349053"/>
              <a:chExt cx="2852421" cy="412587"/>
            </a:xfrm>
          </p:grpSpPr>
          <p:sp>
            <p:nvSpPr>
              <p:cNvPr id="134" name="任意多边形 133"/>
              <p:cNvSpPr/>
              <p:nvPr/>
            </p:nvSpPr>
            <p:spPr>
              <a:xfrm>
                <a:off x="5400375" y="2535165"/>
                <a:ext cx="781175" cy="74764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 flipV="1">
                <a:off x="5405138" y="2686282"/>
                <a:ext cx="781175" cy="74763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任意多边形 135"/>
              <p:cNvSpPr/>
              <p:nvPr/>
            </p:nvSpPr>
            <p:spPr>
              <a:xfrm>
                <a:off x="6295868" y="2535165"/>
                <a:ext cx="781175" cy="74764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任意多边形 136"/>
              <p:cNvSpPr/>
              <p:nvPr/>
            </p:nvSpPr>
            <p:spPr>
              <a:xfrm>
                <a:off x="5363856" y="2349053"/>
                <a:ext cx="2600740" cy="294280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82" name="AutoShape 9"/>
              <p:cNvSpPr>
                <a:spLocks noChangeArrowheads="1"/>
              </p:cNvSpPr>
              <p:nvPr/>
            </p:nvSpPr>
            <p:spPr bwMode="auto">
              <a:xfrm>
                <a:off x="5273510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0983" name="AutoShape 9"/>
              <p:cNvSpPr>
                <a:spLocks noChangeArrowheads="1"/>
              </p:cNvSpPr>
              <p:nvPr/>
            </p:nvSpPr>
            <p:spPr bwMode="auto">
              <a:xfrm>
                <a:off x="6160715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0984" name="AutoShape 9"/>
              <p:cNvSpPr>
                <a:spLocks noChangeArrowheads="1"/>
              </p:cNvSpPr>
              <p:nvPr/>
            </p:nvSpPr>
            <p:spPr bwMode="auto">
              <a:xfrm>
                <a:off x="7061526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40985" name="AutoShape 9"/>
              <p:cNvSpPr>
                <a:spLocks noChangeArrowheads="1"/>
              </p:cNvSpPr>
              <p:nvPr/>
            </p:nvSpPr>
            <p:spPr bwMode="auto">
              <a:xfrm>
                <a:off x="7961654" y="2562254"/>
                <a:ext cx="164277" cy="16613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0974" name="Text Box 18"/>
            <p:cNvSpPr txBox="1">
              <a:spLocks noChangeArrowheads="1"/>
            </p:cNvSpPr>
            <p:nvPr/>
          </p:nvSpPr>
          <p:spPr bwMode="auto">
            <a:xfrm>
              <a:off x="5155861" y="2643527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975" name="Text Box 18"/>
            <p:cNvSpPr txBox="1">
              <a:spLocks noChangeArrowheads="1"/>
            </p:cNvSpPr>
            <p:nvPr/>
          </p:nvSpPr>
          <p:spPr bwMode="auto">
            <a:xfrm>
              <a:off x="6043051" y="2643527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976" name="Text Box 18"/>
            <p:cNvSpPr txBox="1">
              <a:spLocks noChangeArrowheads="1"/>
            </p:cNvSpPr>
            <p:nvPr/>
          </p:nvSpPr>
          <p:spPr bwMode="auto">
            <a:xfrm>
              <a:off x="6946560" y="2643527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977" name="Text Box 18"/>
            <p:cNvSpPr txBox="1">
              <a:spLocks noChangeArrowheads="1"/>
            </p:cNvSpPr>
            <p:nvPr/>
          </p:nvSpPr>
          <p:spPr bwMode="auto">
            <a:xfrm>
              <a:off x="7850073" y="2643527"/>
              <a:ext cx="420960" cy="430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en-US" altLang="zh-CN" sz="22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幂运算的性质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942975"/>
            <a:ext cx="8391525" cy="5399088"/>
          </a:xfrm>
        </p:spPr>
        <p:txBody>
          <a:bodyPr/>
          <a:lstStyle/>
          <a:p>
            <a:pPr marL="274638" indent="-274638"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3.2-3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>
                <a:solidFill>
                  <a:srgbClr val="1E1CE3"/>
                </a:solidFill>
              </a:rPr>
              <a:t>设 </a:t>
            </a:r>
            <a:r>
              <a:rPr lang="en-US" altLang="zh-CN" dirty="0">
                <a:solidFill>
                  <a:srgbClr val="1E1CE3"/>
                </a:solidFill>
              </a:rPr>
              <a:t>R </a:t>
            </a:r>
            <a:r>
              <a:rPr lang="zh-CN" altLang="en-US" dirty="0">
                <a:solidFill>
                  <a:srgbClr val="1E1CE3"/>
                </a:solidFill>
              </a:rPr>
              <a:t>是 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zh-CN" altLang="en-US" dirty="0">
                <a:solidFill>
                  <a:srgbClr val="1E1CE3"/>
                </a:solidFill>
              </a:rPr>
              <a:t>上的关系</a:t>
            </a:r>
            <a:r>
              <a:rPr lang="en-US" altLang="zh-CN" dirty="0">
                <a:solidFill>
                  <a:srgbClr val="1E1CE3"/>
                </a:solidFill>
              </a:rPr>
              <a:t>,   m, </a:t>
            </a:r>
            <a:r>
              <a:rPr lang="en-US" altLang="zh-CN" dirty="0" err="1">
                <a:solidFill>
                  <a:srgbClr val="1E1CE3"/>
                </a:solidFill>
              </a:rPr>
              <a:t>n∈N</a:t>
            </a:r>
            <a:r>
              <a:rPr lang="en-US" altLang="zh-CN" dirty="0">
                <a:solidFill>
                  <a:srgbClr val="1E1CE3"/>
                </a:solidFill>
              </a:rPr>
              <a:t>, </a:t>
            </a:r>
            <a:r>
              <a:rPr lang="zh-CN" altLang="en-US" dirty="0">
                <a:solidFill>
                  <a:srgbClr val="1E1CE3"/>
                </a:solidFill>
              </a:rPr>
              <a:t>则 </a:t>
            </a:r>
          </a:p>
          <a:p>
            <a:pPr marL="457200" lvl="1" indent="0">
              <a:buNone/>
              <a:defRPr/>
            </a:pPr>
            <a:r>
              <a:rPr lang="en-US" altLang="zh-CN" sz="2000" dirty="0">
                <a:solidFill>
                  <a:srgbClr val="1E1CE3"/>
                </a:solidFill>
              </a:rPr>
              <a:t>(1) </a:t>
            </a:r>
            <a:r>
              <a:rPr lang="en-US" altLang="zh-CN" sz="2000" dirty="0" err="1">
                <a:solidFill>
                  <a:srgbClr val="1E1CE3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1E1CE3"/>
                </a:solidFill>
              </a:rPr>
              <a:t>m</a:t>
            </a:r>
            <a:r>
              <a:rPr lang="en-US" altLang="zh-CN" baseline="-16000" dirty="0" err="1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000" dirty="0" err="1">
                <a:solidFill>
                  <a:srgbClr val="1E1CE3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1E1CE3"/>
                </a:solidFill>
              </a:rPr>
              <a:t>n</a:t>
            </a:r>
            <a:r>
              <a:rPr lang="en-US" altLang="zh-CN" sz="2000" baseline="30000" dirty="0">
                <a:solidFill>
                  <a:srgbClr val="1E1CE3"/>
                </a:solidFill>
              </a:rPr>
              <a:t> </a:t>
            </a:r>
            <a:r>
              <a:rPr lang="en-US" altLang="zh-CN" sz="2000" dirty="0">
                <a:solidFill>
                  <a:srgbClr val="1E1CE3"/>
                </a:solidFill>
              </a:rPr>
              <a:t>= </a:t>
            </a:r>
            <a:r>
              <a:rPr lang="en-US" altLang="zh-CN" sz="2000" dirty="0" err="1">
                <a:solidFill>
                  <a:srgbClr val="1E1CE3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1E1CE3"/>
                </a:solidFill>
              </a:rPr>
              <a:t>m+n</a:t>
            </a:r>
            <a:endParaRPr lang="en-US" altLang="zh-CN" sz="2000" dirty="0">
              <a:solidFill>
                <a:srgbClr val="1E1CE3"/>
              </a:solidFill>
            </a:endParaRPr>
          </a:p>
          <a:p>
            <a:pPr marL="457200" lvl="1" indent="0">
              <a:spcAft>
                <a:spcPts val="1200"/>
              </a:spcAft>
              <a:buNone/>
              <a:defRPr/>
            </a:pPr>
            <a:r>
              <a:rPr lang="en-US" altLang="zh-CN" sz="2000" dirty="0">
                <a:solidFill>
                  <a:srgbClr val="1E1CE3"/>
                </a:solidFill>
              </a:rPr>
              <a:t>(2) (</a:t>
            </a:r>
            <a:r>
              <a:rPr lang="en-US" altLang="zh-CN" sz="2000" dirty="0" err="1">
                <a:solidFill>
                  <a:srgbClr val="1E1CE3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1E1CE3"/>
                </a:solidFill>
              </a:rPr>
              <a:t>m</a:t>
            </a:r>
            <a:r>
              <a:rPr lang="en-US" altLang="zh-CN" sz="2000" dirty="0">
                <a:solidFill>
                  <a:srgbClr val="1E1CE3"/>
                </a:solidFill>
              </a:rPr>
              <a:t>)</a:t>
            </a:r>
            <a:r>
              <a:rPr lang="en-US" altLang="zh-CN" sz="2000" baseline="30000" dirty="0">
                <a:solidFill>
                  <a:srgbClr val="1E1CE3"/>
                </a:solidFill>
              </a:rPr>
              <a:t>n </a:t>
            </a:r>
            <a:r>
              <a:rPr lang="en-US" altLang="zh-CN" sz="2000" dirty="0">
                <a:solidFill>
                  <a:srgbClr val="1E1CE3"/>
                </a:solidFill>
              </a:rPr>
              <a:t>= </a:t>
            </a:r>
            <a:r>
              <a:rPr lang="en-US" altLang="zh-CN" sz="2000" dirty="0" err="1">
                <a:solidFill>
                  <a:srgbClr val="1E1CE3"/>
                </a:solidFill>
              </a:rPr>
              <a:t>R</a:t>
            </a:r>
            <a:r>
              <a:rPr lang="en-US" altLang="zh-CN" sz="2000" baseline="30000" dirty="0" err="1">
                <a:solidFill>
                  <a:srgbClr val="1E1CE3"/>
                </a:solidFill>
              </a:rPr>
              <a:t>mn</a:t>
            </a:r>
            <a:endParaRPr lang="en-US" altLang="zh-CN" sz="2000" baseline="30000" dirty="0">
              <a:solidFill>
                <a:srgbClr val="1E1CE3"/>
              </a:solidFill>
            </a:endParaRPr>
          </a:p>
          <a:p>
            <a:pPr marL="274638" indent="-274638">
              <a:defRPr/>
            </a:pPr>
            <a:r>
              <a:rPr lang="zh-CN" altLang="en-US">
                <a:solidFill>
                  <a:srgbClr val="C00000"/>
                </a:solidFill>
              </a:rPr>
              <a:t>证：</a:t>
            </a:r>
            <a:r>
              <a:rPr lang="zh-CN" altLang="en-US">
                <a:solidFill>
                  <a:srgbClr val="1E1CE3"/>
                </a:solidFill>
              </a:rPr>
              <a:t>只证</a:t>
            </a:r>
            <a:r>
              <a:rPr lang="en-US" altLang="zh-CN">
                <a:solidFill>
                  <a:srgbClr val="1E1CE3"/>
                </a:solidFill>
              </a:rPr>
              <a:t>(1)</a:t>
            </a:r>
            <a:r>
              <a:rPr lang="zh-CN" altLang="en-US">
                <a:solidFill>
                  <a:srgbClr val="1E1CE3"/>
                </a:solidFill>
              </a:rPr>
              <a:t>，用</a:t>
            </a:r>
            <a:r>
              <a:rPr lang="zh-CN" altLang="en-US" dirty="0">
                <a:solidFill>
                  <a:srgbClr val="FF0000"/>
                </a:solidFill>
              </a:rPr>
              <a:t>归纳法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1E1CE3"/>
                </a:solidFill>
              </a:rPr>
              <a:t>(1) </a:t>
            </a:r>
            <a:r>
              <a:rPr lang="zh-CN" altLang="en-US" dirty="0">
                <a:solidFill>
                  <a:srgbClr val="1E1CE3"/>
                </a:solidFill>
              </a:rPr>
              <a:t>对于任意给定的</a:t>
            </a:r>
            <a:r>
              <a:rPr lang="en-US" altLang="zh-CN" dirty="0" err="1">
                <a:solidFill>
                  <a:srgbClr val="1E1CE3"/>
                </a:solidFill>
              </a:rPr>
              <a:t>m∈N</a:t>
            </a:r>
            <a:r>
              <a:rPr lang="en-US" altLang="zh-CN" dirty="0">
                <a:solidFill>
                  <a:srgbClr val="1E1CE3"/>
                </a:solidFill>
              </a:rPr>
              <a:t>, </a:t>
            </a:r>
            <a:r>
              <a:rPr lang="zh-CN" altLang="en-US" dirty="0">
                <a:solidFill>
                  <a:srgbClr val="1E1CE3"/>
                </a:solidFill>
              </a:rPr>
              <a:t>施归纳于</a:t>
            </a:r>
            <a:r>
              <a:rPr lang="en-US" altLang="zh-CN" dirty="0">
                <a:solidFill>
                  <a:srgbClr val="1E1CE3"/>
                </a:solidFill>
              </a:rPr>
              <a:t>n</a:t>
            </a:r>
          </a:p>
          <a:p>
            <a:pPr marL="904875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1E1CE3"/>
                </a:solidFill>
              </a:rPr>
              <a:t>若</a:t>
            </a:r>
            <a:r>
              <a:rPr lang="en-US" altLang="zh-CN" dirty="0">
                <a:solidFill>
                  <a:srgbClr val="1E1CE3"/>
                </a:solidFill>
              </a:rPr>
              <a:t>n=0, </a:t>
            </a:r>
            <a:r>
              <a:rPr lang="zh-CN" altLang="en-US" dirty="0">
                <a:solidFill>
                  <a:srgbClr val="1E1CE3"/>
                </a:solidFill>
              </a:rPr>
              <a:t>则有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1E1CE3"/>
                </a:solidFill>
              </a:rPr>
              <a:t>           </a:t>
            </a:r>
            <a:r>
              <a:rPr lang="en-US" altLang="zh-CN" dirty="0">
                <a:solidFill>
                  <a:srgbClr val="1E1CE3"/>
                </a:solidFill>
              </a:rPr>
              <a:t>R</a:t>
            </a:r>
            <a:r>
              <a:rPr lang="en-US" altLang="zh-CN" baseline="30000" dirty="0">
                <a:solidFill>
                  <a:srgbClr val="1E1CE3"/>
                </a:solidFill>
              </a:rPr>
              <a:t>m</a:t>
            </a:r>
            <a:r>
              <a:rPr lang="en-US" altLang="zh-CN" sz="28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en-US" altLang="zh-CN" baseline="30000">
                <a:solidFill>
                  <a:srgbClr val="1E1CE3"/>
                </a:solidFill>
              </a:rPr>
              <a:t>0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 sz="2800" baseline="-16000" err="1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I</a:t>
            </a:r>
            <a:r>
              <a:rPr lang="en-US" altLang="zh-CN" baseline="-30000">
                <a:solidFill>
                  <a:srgbClr val="1E1CE3"/>
                </a:solidFill>
              </a:rPr>
              <a:t>A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 baseline="30000" dirty="0">
                <a:solidFill>
                  <a:srgbClr val="1E1CE3"/>
                </a:solidFill>
              </a:rPr>
              <a:t>+0</a:t>
            </a:r>
            <a:r>
              <a:rPr lang="en-US" altLang="zh-CN" dirty="0">
                <a:solidFill>
                  <a:srgbClr val="1E1CE3"/>
                </a:solidFill>
              </a:rPr>
              <a:t>  </a:t>
            </a:r>
          </a:p>
          <a:p>
            <a:pPr marL="904875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1E1CE3"/>
                </a:solidFill>
              </a:rPr>
              <a:t>假设 </a:t>
            </a:r>
            <a:r>
              <a:rPr lang="en-US" altLang="zh-CN" dirty="0" err="1">
                <a:solidFill>
                  <a:srgbClr val="C00000"/>
                </a:solidFill>
              </a:rPr>
              <a:t>R</a:t>
            </a:r>
            <a:r>
              <a:rPr lang="en-US" altLang="zh-CN" baseline="30000" dirty="0" err="1">
                <a:solidFill>
                  <a:srgbClr val="C00000"/>
                </a:solidFill>
              </a:rPr>
              <a:t>m</a:t>
            </a:r>
            <a:r>
              <a:rPr lang="en-US" altLang="zh-CN" sz="2800" baseline="-16000" err="1">
                <a:solidFill>
                  <a:srgbClr val="C00000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en-US" altLang="zh-CN" baseline="30000">
                <a:solidFill>
                  <a:srgbClr val="C00000"/>
                </a:solidFill>
              </a:rPr>
              <a:t>n</a:t>
            </a:r>
            <a:r>
              <a:rPr lang="en-US" altLang="zh-CN">
                <a:solidFill>
                  <a:srgbClr val="C00000"/>
                </a:solidFill>
              </a:rPr>
              <a:t>=R</a:t>
            </a:r>
            <a:r>
              <a:rPr lang="en-US" altLang="zh-CN" baseline="30000">
                <a:solidFill>
                  <a:srgbClr val="C00000"/>
                </a:solidFill>
              </a:rPr>
              <a:t>m</a:t>
            </a:r>
            <a:r>
              <a:rPr lang="en-US" altLang="zh-CN" baseline="30000" dirty="0" err="1">
                <a:solidFill>
                  <a:srgbClr val="C00000"/>
                </a:solidFill>
              </a:rPr>
              <a:t>+n</a:t>
            </a:r>
            <a:r>
              <a:rPr lang="en-US" altLang="zh-CN" dirty="0">
                <a:solidFill>
                  <a:srgbClr val="1E1CE3"/>
                </a:solidFill>
              </a:rPr>
              <a:t>, </a:t>
            </a:r>
            <a:r>
              <a:rPr lang="zh-CN" altLang="en-US" dirty="0">
                <a:solidFill>
                  <a:srgbClr val="1E1CE3"/>
                </a:solidFill>
              </a:rPr>
              <a:t>则有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  <a:buNone/>
              <a:defRPr/>
            </a:pPr>
            <a:r>
              <a:rPr lang="zh-CN" altLang="en-US" dirty="0">
                <a:solidFill>
                  <a:srgbClr val="1E1CE3"/>
                </a:solidFill>
              </a:rPr>
              <a:t>           </a:t>
            </a:r>
            <a:r>
              <a:rPr lang="en-US" altLang="zh-CN" dirty="0">
                <a:solidFill>
                  <a:srgbClr val="1E1CE3"/>
                </a:solidFill>
              </a:rPr>
              <a:t>R</a:t>
            </a:r>
            <a:r>
              <a:rPr lang="en-US" altLang="zh-CN" baseline="30000" dirty="0">
                <a:solidFill>
                  <a:srgbClr val="1E1CE3"/>
                </a:solidFill>
              </a:rPr>
              <a:t>m</a:t>
            </a:r>
            <a:r>
              <a:rPr lang="en-US" altLang="zh-CN" sz="2800" baseline="-16000" dirty="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dirty="0">
                <a:solidFill>
                  <a:srgbClr val="1E1CE3"/>
                </a:solidFill>
              </a:rPr>
              <a:t>R</a:t>
            </a:r>
            <a:r>
              <a:rPr lang="en-US" altLang="zh-CN" baseline="30000" dirty="0">
                <a:solidFill>
                  <a:srgbClr val="1E1CE3"/>
                </a:solidFill>
              </a:rPr>
              <a:t>n</a:t>
            </a:r>
            <a:r>
              <a:rPr lang="en-US" altLang="zh-CN" baseline="30000">
                <a:solidFill>
                  <a:srgbClr val="1E1CE3"/>
                </a:solidFill>
              </a:rPr>
              <a:t>+1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 sz="28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(R</a:t>
            </a:r>
            <a:r>
              <a:rPr lang="en-US" altLang="zh-CN" baseline="30000">
                <a:solidFill>
                  <a:srgbClr val="1E1CE3"/>
                </a:solidFill>
              </a:rPr>
              <a:t>n</a:t>
            </a:r>
            <a:r>
              <a:rPr lang="en-US" altLang="zh-CN" sz="28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R)=</a:t>
            </a:r>
            <a:r>
              <a:rPr lang="en-US" altLang="zh-CN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R</a:t>
            </a:r>
            <a:r>
              <a:rPr lang="en-US" altLang="zh-CN" baseline="30000" dirty="0" err="1">
                <a:solidFill>
                  <a:srgbClr val="C00000"/>
                </a:solidFill>
              </a:rPr>
              <a:t>m</a:t>
            </a:r>
            <a:r>
              <a:rPr lang="en-US" altLang="zh-CN" baseline="30000" dirty="0">
                <a:solidFill>
                  <a:srgbClr val="C00000"/>
                </a:solidFill>
              </a:rPr>
              <a:t> </a:t>
            </a:r>
            <a:r>
              <a:rPr lang="en-US" altLang="zh-CN" sz="2800" baseline="-16000" dirty="0">
                <a:solidFill>
                  <a:srgbClr val="C00000"/>
                </a:solidFill>
                <a:sym typeface="Symbol" pitchFamily="18" charset="2"/>
              </a:rPr>
              <a:t></a:t>
            </a:r>
            <a:r>
              <a:rPr lang="en-US" altLang="zh-CN" dirty="0" err="1">
                <a:solidFill>
                  <a:srgbClr val="C00000"/>
                </a:solidFill>
              </a:rPr>
              <a:t>R</a:t>
            </a:r>
            <a:r>
              <a:rPr lang="en-US" altLang="zh-CN" baseline="30000" dirty="0" err="1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sz="28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R=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en-US" altLang="zh-CN" baseline="30000">
                <a:solidFill>
                  <a:srgbClr val="C00000"/>
                </a:solidFill>
              </a:rPr>
              <a:t>m+n</a:t>
            </a:r>
            <a:r>
              <a:rPr lang="en-US" altLang="zh-CN" sz="28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 baseline="30000" dirty="0">
                <a:solidFill>
                  <a:srgbClr val="1E1CE3"/>
                </a:solidFill>
              </a:rPr>
              <a:t>+n+1</a:t>
            </a:r>
            <a:r>
              <a:rPr lang="en-US" altLang="zh-CN" dirty="0">
                <a:solidFill>
                  <a:srgbClr val="1E1CE3"/>
                </a:solidFill>
              </a:rPr>
              <a:t>  </a:t>
            </a:r>
          </a:p>
          <a:p>
            <a:pPr marL="904875" indent="-34290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1E1CE3"/>
                </a:solidFill>
              </a:rPr>
              <a:t>所以对一切</a:t>
            </a:r>
            <a:r>
              <a:rPr lang="en-US" altLang="zh-CN" dirty="0" err="1">
                <a:solidFill>
                  <a:srgbClr val="1E1CE3"/>
                </a:solidFill>
              </a:rPr>
              <a:t>m,n∈N</a:t>
            </a:r>
            <a:r>
              <a:rPr lang="en-US" altLang="zh-CN" dirty="0">
                <a:solidFill>
                  <a:srgbClr val="1E1CE3"/>
                </a:solidFill>
              </a:rPr>
              <a:t> </a:t>
            </a:r>
            <a:r>
              <a:rPr lang="zh-CN" altLang="en-US" dirty="0">
                <a:solidFill>
                  <a:srgbClr val="1E1CE3"/>
                </a:solidFill>
              </a:rPr>
              <a:t>有 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m</a:t>
            </a:r>
            <a:r>
              <a:rPr lang="en-US" altLang="zh-CN" sz="2800" baseline="-16000" err="1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en-US" altLang="zh-CN" baseline="30000">
                <a:solidFill>
                  <a:srgbClr val="1E1CE3"/>
                </a:solidFill>
              </a:rPr>
              <a:t>n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m</a:t>
            </a:r>
            <a:r>
              <a:rPr lang="en-US" altLang="zh-CN" baseline="30000" dirty="0" err="1">
                <a:solidFill>
                  <a:srgbClr val="1E1CE3"/>
                </a:solidFill>
              </a:rPr>
              <a:t>+n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AA59B-F040-48E7-8BB0-0C48868A2ABA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FC9E0D-F6F8-4EF0-A87B-799715088372}"/>
              </a:ext>
            </a:extLst>
          </p:cNvPr>
          <p:cNvGrpSpPr/>
          <p:nvPr/>
        </p:nvGrpSpPr>
        <p:grpSpPr>
          <a:xfrm>
            <a:off x="1763688" y="4495800"/>
            <a:ext cx="4472012" cy="946150"/>
            <a:chOff x="1763688" y="4495800"/>
            <a:chExt cx="4472012" cy="94615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61B4C72-A38E-47B7-A4B7-E911F3AC92B3}"/>
                </a:ext>
              </a:extLst>
            </p:cNvPr>
            <p:cNvCxnSpPr/>
            <p:nvPr/>
          </p:nvCxnSpPr>
          <p:spPr>
            <a:xfrm>
              <a:off x="1763688" y="4905164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5968EC-05C4-475A-B446-87B543A25FB1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5441950"/>
              <a:ext cx="9080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151F21E-756C-4392-93B0-3A64DB96F0C5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5441950"/>
              <a:ext cx="406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38007A2-E447-4287-8BAA-5F412279BB8D}"/>
                </a:ext>
              </a:extLst>
            </p:cNvPr>
            <p:cNvGrpSpPr/>
            <p:nvPr/>
          </p:nvGrpSpPr>
          <p:grpSpPr>
            <a:xfrm>
              <a:off x="2444750" y="4495800"/>
              <a:ext cx="3505200" cy="622300"/>
              <a:chOff x="2444750" y="4495800"/>
              <a:chExt cx="3505200" cy="6223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6ACDD369-1175-4E31-B7A0-5C18CDB052D1}"/>
                  </a:ext>
                </a:extLst>
              </p:cNvPr>
              <p:cNvSpPr/>
              <p:nvPr/>
            </p:nvSpPr>
            <p:spPr>
              <a:xfrm>
                <a:off x="2444750" y="4495800"/>
                <a:ext cx="3505200" cy="622300"/>
              </a:xfrm>
              <a:custGeom>
                <a:avLst/>
                <a:gdLst>
                  <a:gd name="connsiteX0" fmla="*/ 0 w 3505200"/>
                  <a:gd name="connsiteY0" fmla="*/ 152400 h 622300"/>
                  <a:gd name="connsiteX1" fmla="*/ 0 w 3505200"/>
                  <a:gd name="connsiteY1" fmla="*/ 0 h 622300"/>
                  <a:gd name="connsiteX2" fmla="*/ 3505200 w 3505200"/>
                  <a:gd name="connsiteY2" fmla="*/ 0 h 622300"/>
                  <a:gd name="connsiteX3" fmla="*/ 3505200 w 3505200"/>
                  <a:gd name="connsiteY3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05200" h="622300">
                    <a:moveTo>
                      <a:pt x="0" y="152400"/>
                    </a:moveTo>
                    <a:lnTo>
                      <a:pt x="0" y="0"/>
                    </a:lnTo>
                    <a:lnTo>
                      <a:pt x="3505200" y="0"/>
                    </a:lnTo>
                    <a:lnTo>
                      <a:pt x="3505200" y="62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DA9A96B-3EAE-46F0-A36E-09D95DF9B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0032" y="4495800"/>
                <a:ext cx="0" cy="62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422"/>
            <a:ext cx="7886700" cy="526278"/>
          </a:xfrm>
        </p:spPr>
        <p:txBody>
          <a:bodyPr/>
          <a:lstStyle/>
          <a:p>
            <a:r>
              <a:rPr lang="zh-CN" altLang="en-US" dirty="0"/>
              <a:t>中断调用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339" y="2528900"/>
            <a:ext cx="2755322" cy="1030197"/>
          </a:xfrm>
        </p:spPr>
        <p:txBody>
          <a:bodyPr/>
          <a:lstStyle/>
          <a:p>
            <a:pPr algn="ctr">
              <a:buNone/>
            </a:pPr>
            <a:r>
              <a:rPr lang="zh-CN" altLang="en-US" sz="4400" dirty="0"/>
              <a:t>鸽笼原理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aphicFrame>
        <p:nvGraphicFramePr>
          <p:cNvPr id="14337" name="Object 4">
            <a:hlinkClick r:id="rId2" action="ppaction://hlinkpres?slideindex=1&amp;slidetitle="/>
          </p:cNvPr>
          <p:cNvGraphicFramePr>
            <a:graphicFrameLocks noChangeAspect="1"/>
          </p:cNvGraphicFramePr>
          <p:nvPr/>
        </p:nvGraphicFramePr>
        <p:xfrm>
          <a:off x="3635375" y="3767633"/>
          <a:ext cx="20177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6544800" imgH="1706400" progId="">
                  <p:embed/>
                </p:oleObj>
              </mc:Choice>
              <mc:Fallback>
                <p:oleObj name="剪辑" r:id="rId3" imgW="6544800" imgH="1706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67633"/>
                        <a:ext cx="20177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幂运算的性质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1103312"/>
            <a:ext cx="8391525" cy="50259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3.2-4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元集合，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上的关系，则存在自然数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，使得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j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55000"/>
              </a:spcBef>
              <a:spcAft>
                <a:spcPts val="120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证：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714375" indent="-342900">
              <a:lnSpc>
                <a:spcPct val="120000"/>
              </a:lnSpc>
              <a:spcBef>
                <a:spcPct val="55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上的关系，由于</a:t>
            </a:r>
            <a:r>
              <a:rPr lang="en-US" altLang="zh-CN" dirty="0"/>
              <a:t>|A|=n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上的不同关系只有</a:t>
            </a:r>
            <a:r>
              <a:rPr lang="en-US" altLang="zh-CN" dirty="0"/>
              <a:t>2</a:t>
            </a:r>
            <a:r>
              <a:rPr lang="en-US" altLang="zh-CN" sz="3200" baseline="30000" dirty="0"/>
              <a:t>n</a:t>
            </a:r>
            <a:r>
              <a:rPr lang="en-US" altLang="zh-CN" baseline="50000" dirty="0"/>
              <a:t>2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622300" indent="-342900">
              <a:lnSpc>
                <a:spcPct val="120000"/>
              </a:lnSpc>
              <a:spcBef>
                <a:spcPct val="20000"/>
              </a:spcBef>
              <a:spcAft>
                <a:spcPct val="45000"/>
              </a:spcAft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/>
              <a:t>列出</a:t>
            </a:r>
            <a:r>
              <a:rPr lang="en-US" altLang="zh-CN" dirty="0"/>
              <a:t>R</a:t>
            </a:r>
            <a:r>
              <a:rPr lang="zh-CN" altLang="en-US" dirty="0"/>
              <a:t>的各次幂：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/>
              <a:t>                  </a:t>
            </a:r>
            <a:r>
              <a:rPr lang="en-US" altLang="zh-CN" dirty="0"/>
              <a:t>R</a:t>
            </a:r>
            <a:r>
              <a:rPr lang="en-US" altLang="zh-CN" baseline="30000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30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 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en-US" altLang="zh-CN" sz="2800" baseline="30000" dirty="0"/>
              <a:t>2</a:t>
            </a:r>
            <a:r>
              <a:rPr lang="en-US" altLang="zh-CN" sz="2800" baseline="50000" dirty="0"/>
              <a:t>n</a:t>
            </a:r>
            <a:r>
              <a:rPr lang="en-US" altLang="zh-CN" sz="2200" baseline="8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......</a:t>
            </a:r>
          </a:p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dirty="0"/>
              <a:t>  一共有</a:t>
            </a:r>
            <a:r>
              <a:rPr lang="en-US" altLang="zh-CN" dirty="0"/>
              <a:t>2</a:t>
            </a:r>
            <a:r>
              <a:rPr lang="en-US" altLang="zh-CN" sz="3200" baseline="30000" dirty="0"/>
              <a:t>n</a:t>
            </a:r>
            <a:r>
              <a:rPr lang="en-US" altLang="zh-CN" baseline="50000" dirty="0"/>
              <a:t>2 </a:t>
            </a:r>
            <a:r>
              <a:rPr lang="en-US" altLang="zh-CN" dirty="0"/>
              <a:t>+1</a:t>
            </a:r>
            <a:r>
              <a:rPr lang="zh-CN" altLang="en-US" dirty="0"/>
              <a:t>个幂，根据</a:t>
            </a:r>
            <a:r>
              <a:rPr lang="zh-CN" altLang="en-US" dirty="0">
                <a:solidFill>
                  <a:srgbClr val="FF0000"/>
                </a:solidFill>
              </a:rPr>
              <a:t>鸽笼原理</a:t>
            </a:r>
            <a:r>
              <a:rPr lang="zh-CN" altLang="en-US" dirty="0"/>
              <a:t>，必有两个相同的幂，即必存在自然数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使得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C4202-9B71-4785-BC7F-4BF8E668B596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819258" y="1772816"/>
            <a:ext cx="1173122" cy="1296144"/>
            <a:chOff x="30163" y="2300288"/>
            <a:chExt cx="1353142" cy="13329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101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1016001"/>
            <a:ext cx="8391525" cy="2485008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3.2-5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上的关系，若存在自然数</a:t>
            </a:r>
            <a:r>
              <a:rPr lang="en-US" altLang="zh-CN" dirty="0" err="1">
                <a:solidFill>
                  <a:srgbClr val="000000"/>
                </a:solidFill>
              </a:rPr>
              <a:t>s,t</a:t>
            </a:r>
            <a:r>
              <a:rPr lang="en-US" altLang="zh-CN">
                <a:solidFill>
                  <a:srgbClr val="000000"/>
                </a:solidFill>
              </a:rPr>
              <a:t>(s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marL="792163" lvl="1" indent="-334963"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对任何</a:t>
            </a:r>
            <a:r>
              <a:rPr lang="en-US" altLang="zh-CN" dirty="0" err="1">
                <a:solidFill>
                  <a:srgbClr val="000000"/>
                </a:solidFill>
              </a:rPr>
              <a:t>k∈N</a:t>
            </a:r>
            <a:r>
              <a:rPr lang="zh-CN" altLang="en-US" dirty="0">
                <a:solidFill>
                  <a:srgbClr val="000000"/>
                </a:solidFill>
              </a:rPr>
              <a:t>有：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s+k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t+k</a:t>
            </a:r>
            <a:endParaRPr lang="en-US" altLang="zh-CN" dirty="0">
              <a:solidFill>
                <a:srgbClr val="000000"/>
              </a:solidFill>
            </a:endParaRPr>
          </a:p>
          <a:p>
            <a:pPr marL="792163" lvl="1" indent="-334963"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</a:rPr>
              <a:t>对任何</a:t>
            </a:r>
            <a:r>
              <a:rPr lang="en-US" altLang="zh-CN" dirty="0" err="1">
                <a:solidFill>
                  <a:srgbClr val="000000"/>
                </a:solidFill>
              </a:rPr>
              <a:t>k,i∈N</a:t>
            </a:r>
            <a:r>
              <a:rPr lang="zh-CN" altLang="en-US" dirty="0">
                <a:solidFill>
                  <a:srgbClr val="000000"/>
                </a:solidFill>
              </a:rPr>
              <a:t>有：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s+i</a:t>
            </a:r>
            <a:r>
              <a:rPr lang="zh-CN" altLang="en-US" dirty="0">
                <a:solidFill>
                  <a:srgbClr val="000000"/>
                </a:solidFill>
              </a:rPr>
              <a:t>，其中</a:t>
            </a:r>
            <a:r>
              <a:rPr lang="en-US" altLang="zh-CN" dirty="0">
                <a:solidFill>
                  <a:srgbClr val="000000"/>
                </a:solidFill>
              </a:rPr>
              <a:t>p=</a:t>
            </a:r>
            <a:r>
              <a:rPr lang="en-US" altLang="zh-CN" dirty="0" err="1">
                <a:solidFill>
                  <a:srgbClr val="000000"/>
                </a:solidFill>
              </a:rPr>
              <a:t>t</a:t>
            </a:r>
            <a:r>
              <a:rPr lang="en-US" altLang="zh-CN" dirty="0" err="1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dirty="0" err="1">
                <a:solidFill>
                  <a:srgbClr val="000000"/>
                </a:solidFill>
              </a:rPr>
              <a:t>s</a:t>
            </a:r>
            <a:endParaRPr lang="en-US" altLang="zh-CN" dirty="0">
              <a:solidFill>
                <a:srgbClr val="000000"/>
              </a:solidFill>
            </a:endParaRPr>
          </a:p>
          <a:p>
            <a:pPr marL="792163" lvl="1" indent="-334963"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S={R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,R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,…,R</a:t>
            </a:r>
            <a:r>
              <a:rPr lang="en-US" altLang="zh-CN" baseline="30000" dirty="0">
                <a:solidFill>
                  <a:srgbClr val="000000"/>
                </a:solidFill>
              </a:rPr>
              <a:t>t</a:t>
            </a:r>
            <a:r>
              <a:rPr lang="en-US" altLang="zh-CN" baseline="30000" dirty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r>
              <a:rPr lang="zh-CN" altLang="en-US" dirty="0">
                <a:solidFill>
                  <a:srgbClr val="000000"/>
                </a:solidFill>
              </a:rPr>
              <a:t>，则对于任意的</a:t>
            </a:r>
            <a:r>
              <a:rPr lang="en-US" altLang="zh-CN" dirty="0" err="1">
                <a:solidFill>
                  <a:srgbClr val="000000"/>
                </a:solidFill>
              </a:rPr>
              <a:t>q∈N</a:t>
            </a:r>
            <a:r>
              <a:rPr lang="zh-CN" altLang="en-US" dirty="0">
                <a:solidFill>
                  <a:srgbClr val="000000"/>
                </a:solidFill>
              </a:rPr>
              <a:t>有：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err="1">
                <a:solidFill>
                  <a:srgbClr val="000000"/>
                </a:solidFill>
              </a:rPr>
              <a:t>∈</a:t>
            </a:r>
            <a:r>
              <a:rPr lang="en-US" altLang="zh-CN"/>
              <a:t>S</a:t>
            </a:r>
            <a:endParaRPr lang="en-US" altLang="zh-CN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幂运算的性质（续）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9AA1F-7AE8-4A7E-8380-8F4A789B1EC9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557213" y="2500313"/>
            <a:ext cx="7886700" cy="919162"/>
          </a:xfrm>
        </p:spPr>
        <p:txBody>
          <a:bodyPr/>
          <a:lstStyle/>
          <a:p>
            <a:r>
              <a:rPr lang="en-US" altLang="zh-CN"/>
              <a:t>3.1</a:t>
            </a:r>
            <a:r>
              <a:rPr lang="zh-CN" altLang="en-US"/>
              <a:t>、基本概念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1124013"/>
            <a:ext cx="8391525" cy="1440891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3.2-5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上的关系，若存在自然数</a:t>
            </a:r>
            <a:r>
              <a:rPr lang="en-US" altLang="zh-CN" dirty="0" err="1">
                <a:solidFill>
                  <a:srgbClr val="000000"/>
                </a:solidFill>
              </a:rPr>
              <a:t>s,t</a:t>
            </a:r>
            <a:r>
              <a:rPr lang="en-US" altLang="zh-CN">
                <a:solidFill>
                  <a:srgbClr val="000000"/>
                </a:solidFill>
              </a:rPr>
              <a:t>(s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marL="792163" lvl="1" indent="-334963"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000000"/>
                </a:solidFill>
                <a:cs typeface="Times New Roman" pitchFamily="18" charset="0"/>
              </a:rPr>
              <a:t>对任何</a:t>
            </a:r>
            <a:r>
              <a:rPr lang="en-US" altLang="zh-CN" dirty="0" err="1">
                <a:solidFill>
                  <a:srgbClr val="000000"/>
                </a:solidFill>
              </a:rPr>
              <a:t>k∈N</a:t>
            </a:r>
            <a:r>
              <a:rPr lang="zh-CN" altLang="en-US" dirty="0">
                <a:solidFill>
                  <a:srgbClr val="000000"/>
                </a:solidFill>
              </a:rPr>
              <a:t>有：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s+k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baseline="30000" err="1">
                <a:solidFill>
                  <a:srgbClr val="000000"/>
                </a:solidFill>
              </a:rPr>
              <a:t>+</a:t>
            </a:r>
            <a:r>
              <a:rPr lang="en-US" altLang="zh-CN" baseline="30000">
                <a:solidFill>
                  <a:srgbClr val="000000"/>
                </a:solidFill>
              </a:rPr>
              <a:t>k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通俗解析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8424" y="6345324"/>
            <a:ext cx="434606" cy="320897"/>
          </a:xfrm>
        </p:spPr>
        <p:txBody>
          <a:bodyPr/>
          <a:lstStyle/>
          <a:p>
            <a:pPr>
              <a:defRPr/>
            </a:pPr>
            <a:fld id="{F319AA1F-7AE8-4A7E-8380-8F4A789B1EC9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76996E-AA9E-4F68-9CD5-53EEAED11C11}"/>
              </a:ext>
            </a:extLst>
          </p:cNvPr>
          <p:cNvSpPr/>
          <p:nvPr/>
        </p:nvSpPr>
        <p:spPr>
          <a:xfrm>
            <a:off x="1871700" y="3799585"/>
            <a:ext cx="496855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s+k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.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t+k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5059" name="组合 45058">
            <a:extLst>
              <a:ext uri="{FF2B5EF4-FFF2-40B4-BE49-F238E27FC236}">
                <a16:creationId xmlns:a16="http://schemas.microsoft.com/office/drawing/2014/main" id="{F0060E9B-E474-45CA-817B-BFDBF59ED9A3}"/>
              </a:ext>
            </a:extLst>
          </p:cNvPr>
          <p:cNvGrpSpPr/>
          <p:nvPr/>
        </p:nvGrpSpPr>
        <p:grpSpPr>
          <a:xfrm>
            <a:off x="2807804" y="3284984"/>
            <a:ext cx="1872208" cy="667618"/>
            <a:chOff x="2807804" y="3973004"/>
            <a:chExt cx="1872208" cy="667618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134832E7-2C12-4DA5-85BA-8C4D6E6C8DD1}"/>
                </a:ext>
              </a:extLst>
            </p:cNvPr>
            <p:cNvSpPr/>
            <p:nvPr/>
          </p:nvSpPr>
          <p:spPr>
            <a:xfrm rot="5400000">
              <a:off x="3590891" y="3551501"/>
              <a:ext cx="306034" cy="1872208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A4E7136-C592-4A3B-B311-AC4E879EA24D}"/>
                </a:ext>
              </a:extLst>
            </p:cNvPr>
            <p:cNvSpPr/>
            <p:nvPr/>
          </p:nvSpPr>
          <p:spPr>
            <a:xfrm>
              <a:off x="3532138" y="3973004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060" name="组合 45059">
            <a:extLst>
              <a:ext uri="{FF2B5EF4-FFF2-40B4-BE49-F238E27FC236}">
                <a16:creationId xmlns:a16="http://schemas.microsoft.com/office/drawing/2014/main" id="{7B63AAB1-37D4-43DA-BD63-ECC7CDFE74DD}"/>
              </a:ext>
            </a:extLst>
          </p:cNvPr>
          <p:cNvGrpSpPr/>
          <p:nvPr/>
        </p:nvGrpSpPr>
        <p:grpSpPr>
          <a:xfrm>
            <a:off x="3606242" y="4271737"/>
            <a:ext cx="1872208" cy="629483"/>
            <a:chOff x="3606242" y="4959757"/>
            <a:chExt cx="1872208" cy="629483"/>
          </a:xfrm>
        </p:grpSpPr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F6896D5D-377D-45DF-B567-68F47FCA394C}"/>
                </a:ext>
              </a:extLst>
            </p:cNvPr>
            <p:cNvSpPr/>
            <p:nvPr/>
          </p:nvSpPr>
          <p:spPr>
            <a:xfrm rot="16200000">
              <a:off x="4389346" y="4176653"/>
              <a:ext cx="306000" cy="1872208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FD0506-57FB-4EAD-9497-DAB306562AED}"/>
                </a:ext>
              </a:extLst>
            </p:cNvPr>
            <p:cNvSpPr/>
            <p:nvPr/>
          </p:nvSpPr>
          <p:spPr>
            <a:xfrm>
              <a:off x="4332176" y="5227657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k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056" name="矩形 45055">
            <a:extLst>
              <a:ext uri="{FF2B5EF4-FFF2-40B4-BE49-F238E27FC236}">
                <a16:creationId xmlns:a16="http://schemas.microsoft.com/office/drawing/2014/main" id="{B504A493-D5E3-46D5-9BD1-BD41F366B6E3}"/>
              </a:ext>
            </a:extLst>
          </p:cNvPr>
          <p:cNvSpPr/>
          <p:nvPr/>
        </p:nvSpPr>
        <p:spPr>
          <a:xfrm>
            <a:off x="2987824" y="3898813"/>
            <a:ext cx="432048" cy="36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＝</a:t>
            </a:r>
            <a:endParaRPr lang="zh-CN" altLang="en-US" sz="2000">
              <a:solidFill>
                <a:srgbClr val="CC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2CAD1B-7111-4578-85C5-C0E41DEC4BFF}"/>
              </a:ext>
            </a:extLst>
          </p:cNvPr>
          <p:cNvSpPr/>
          <p:nvPr/>
        </p:nvSpPr>
        <p:spPr>
          <a:xfrm>
            <a:off x="5046402" y="3898813"/>
            <a:ext cx="432048" cy="36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＝</a:t>
            </a:r>
            <a:endParaRPr lang="zh-CN" altLang="en-US" sz="2000">
              <a:solidFill>
                <a:srgbClr val="CC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9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056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944724"/>
            <a:ext cx="8391525" cy="1377415"/>
          </a:xfrm>
        </p:spPr>
        <p:txBody>
          <a:bodyPr/>
          <a:lstStyle/>
          <a:p>
            <a:pPr>
              <a:defRPr/>
            </a:pPr>
            <a:r>
              <a:rPr lang="zh-CN" altLang="zh-CN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3.2-5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上的关系，若存在自然数</a:t>
            </a:r>
            <a:r>
              <a:rPr lang="en-US" altLang="zh-CN" dirty="0" err="1">
                <a:solidFill>
                  <a:srgbClr val="000000"/>
                </a:solidFill>
              </a:rPr>
              <a:t>s,t</a:t>
            </a:r>
            <a:r>
              <a:rPr lang="en-US" altLang="zh-CN">
                <a:solidFill>
                  <a:srgbClr val="000000"/>
                </a:solidFill>
              </a:rPr>
              <a:t>(s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＜</a:t>
            </a:r>
            <a:r>
              <a:rPr lang="en-US" altLang="zh-CN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，则</a:t>
            </a:r>
          </a:p>
          <a:p>
            <a:pPr marL="914400" lvl="1" indent="-457200">
              <a:buSzPct val="100000"/>
              <a:buFont typeface="+mj-lt"/>
              <a:buAutoNum type="arabicPeriod" startAt="2"/>
              <a:defRPr/>
            </a:pPr>
            <a:r>
              <a:rPr lang="zh-CN" altLang="en-US">
                <a:solidFill>
                  <a:srgbClr val="000000"/>
                </a:solidFill>
              </a:rPr>
              <a:t>对</a:t>
            </a:r>
            <a:r>
              <a:rPr lang="zh-CN" altLang="en-US" dirty="0">
                <a:solidFill>
                  <a:srgbClr val="000000"/>
                </a:solidFill>
              </a:rPr>
              <a:t>任何</a:t>
            </a:r>
            <a:r>
              <a:rPr lang="en-US" altLang="zh-CN" dirty="0" err="1">
                <a:solidFill>
                  <a:srgbClr val="000000"/>
                </a:solidFill>
              </a:rPr>
              <a:t>k,i∈N</a:t>
            </a:r>
            <a:r>
              <a:rPr lang="zh-CN" altLang="en-US" dirty="0">
                <a:solidFill>
                  <a:srgbClr val="000000"/>
                </a:solidFill>
              </a:rPr>
              <a:t>有：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dirty="0" err="1">
                <a:solidFill>
                  <a:srgbClr val="000000"/>
                </a:solidFill>
              </a:rPr>
              <a:t>R</a:t>
            </a:r>
            <a:r>
              <a:rPr lang="en-US" altLang="zh-CN" baseline="30000" dirty="0" err="1">
                <a:solidFill>
                  <a:srgbClr val="000000"/>
                </a:solidFill>
              </a:rPr>
              <a:t>s+i</a:t>
            </a:r>
            <a:r>
              <a:rPr lang="zh-CN" altLang="en-US" dirty="0">
                <a:solidFill>
                  <a:srgbClr val="000000"/>
                </a:solidFill>
              </a:rPr>
              <a:t>，其中</a:t>
            </a:r>
            <a:r>
              <a:rPr lang="en-US" altLang="zh-CN" dirty="0">
                <a:solidFill>
                  <a:srgbClr val="000000"/>
                </a:solidFill>
              </a:rPr>
              <a:t>p=</a:t>
            </a:r>
            <a:r>
              <a:rPr lang="en-US" altLang="zh-CN" dirty="0" err="1">
                <a:solidFill>
                  <a:srgbClr val="000000"/>
                </a:solidFill>
              </a:rPr>
              <a:t>t</a:t>
            </a:r>
            <a:r>
              <a:rPr lang="en-US" altLang="zh-CN" err="1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00"/>
                </a:solidFill>
              </a:rPr>
              <a:t>s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通俗解析（续）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7874" y="6384467"/>
            <a:ext cx="434606" cy="320897"/>
          </a:xfrm>
        </p:spPr>
        <p:txBody>
          <a:bodyPr/>
          <a:lstStyle/>
          <a:p>
            <a:pPr>
              <a:defRPr/>
            </a:pPr>
            <a:fld id="{F319AA1F-7AE8-4A7E-8380-8F4A789B1EC9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82C8C2-A32B-46C3-A539-773E8D842BB5}"/>
              </a:ext>
            </a:extLst>
          </p:cNvPr>
          <p:cNvSpPr/>
          <p:nvPr/>
        </p:nvSpPr>
        <p:spPr>
          <a:xfrm>
            <a:off x="827584" y="2903415"/>
            <a:ext cx="74888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s+i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s+p+i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s+2p+i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.......R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s+kp+i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zh-CN" altLang="en-US" sz="2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5057" name="组合 45056">
            <a:extLst>
              <a:ext uri="{FF2B5EF4-FFF2-40B4-BE49-F238E27FC236}">
                <a16:creationId xmlns:a16="http://schemas.microsoft.com/office/drawing/2014/main" id="{F318A68D-7119-4C42-BC4B-62B1FA18B905}"/>
              </a:ext>
            </a:extLst>
          </p:cNvPr>
          <p:cNvGrpSpPr/>
          <p:nvPr/>
        </p:nvGrpSpPr>
        <p:grpSpPr>
          <a:xfrm>
            <a:off x="1439652" y="2380630"/>
            <a:ext cx="576064" cy="678251"/>
            <a:chOff x="1439652" y="2772038"/>
            <a:chExt cx="576064" cy="678251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7B6E3ECC-BA8C-4765-910F-4BCD1F4D25AD}"/>
                </a:ext>
              </a:extLst>
            </p:cNvPr>
            <p:cNvSpPr/>
            <p:nvPr/>
          </p:nvSpPr>
          <p:spPr>
            <a:xfrm rot="5400000">
              <a:off x="1574667" y="3009240"/>
              <a:ext cx="306034" cy="576064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027C246-1DC1-4C40-A982-80C6EF6D1E6C}"/>
                </a:ext>
              </a:extLst>
            </p:cNvPr>
            <p:cNvSpPr/>
            <p:nvPr/>
          </p:nvSpPr>
          <p:spPr>
            <a:xfrm>
              <a:off x="1518010" y="2772038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061" name="组合 45060">
            <a:extLst>
              <a:ext uri="{FF2B5EF4-FFF2-40B4-BE49-F238E27FC236}">
                <a16:creationId xmlns:a16="http://schemas.microsoft.com/office/drawing/2014/main" id="{76134C97-257B-4F94-BE47-0DE88DE3D389}"/>
              </a:ext>
            </a:extLst>
          </p:cNvPr>
          <p:cNvGrpSpPr/>
          <p:nvPr/>
        </p:nvGrpSpPr>
        <p:grpSpPr>
          <a:xfrm>
            <a:off x="1422202" y="3371944"/>
            <a:ext cx="1637630" cy="568682"/>
            <a:chOff x="1422202" y="3787067"/>
            <a:chExt cx="1637630" cy="568682"/>
          </a:xfrm>
        </p:grpSpPr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A247AD47-DD20-4AC1-BDBB-EAB5A3512E6E}"/>
                </a:ext>
              </a:extLst>
            </p:cNvPr>
            <p:cNvSpPr/>
            <p:nvPr/>
          </p:nvSpPr>
          <p:spPr>
            <a:xfrm rot="16200000">
              <a:off x="2088017" y="3121252"/>
              <a:ext cx="306000" cy="1637630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53AE46E-C850-4401-968A-8B49FC91FC29}"/>
                </a:ext>
              </a:extLst>
            </p:cNvPr>
            <p:cNvSpPr/>
            <p:nvPr/>
          </p:nvSpPr>
          <p:spPr>
            <a:xfrm>
              <a:off x="2054255" y="4024114"/>
              <a:ext cx="386223" cy="3316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059" name="组合 45058">
            <a:extLst>
              <a:ext uri="{FF2B5EF4-FFF2-40B4-BE49-F238E27FC236}">
                <a16:creationId xmlns:a16="http://schemas.microsoft.com/office/drawing/2014/main" id="{69DBF3B8-36AD-4172-8998-F65225F4C123}"/>
              </a:ext>
            </a:extLst>
          </p:cNvPr>
          <p:cNvGrpSpPr/>
          <p:nvPr/>
        </p:nvGrpSpPr>
        <p:grpSpPr>
          <a:xfrm>
            <a:off x="2054256" y="2348880"/>
            <a:ext cx="1585894" cy="710001"/>
            <a:chOff x="2054256" y="2744924"/>
            <a:chExt cx="1585894" cy="710001"/>
          </a:xfrm>
        </p:grpSpPr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A5F8B5E2-7735-41CC-A7E0-371AA048E04D}"/>
                </a:ext>
              </a:extLst>
            </p:cNvPr>
            <p:cNvSpPr/>
            <p:nvPr/>
          </p:nvSpPr>
          <p:spPr>
            <a:xfrm rot="5400000">
              <a:off x="2694186" y="2508961"/>
              <a:ext cx="306034" cy="1585894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8FFAFE-2F97-498D-A12F-C4E090429B85}"/>
                </a:ext>
              </a:extLst>
            </p:cNvPr>
            <p:cNvSpPr/>
            <p:nvPr/>
          </p:nvSpPr>
          <p:spPr>
            <a:xfrm>
              <a:off x="2646834" y="2744924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060" name="组合 45059">
            <a:extLst>
              <a:ext uri="{FF2B5EF4-FFF2-40B4-BE49-F238E27FC236}">
                <a16:creationId xmlns:a16="http://schemas.microsoft.com/office/drawing/2014/main" id="{AE661295-B1A5-493E-B4C1-E0AF9C0796B6}"/>
              </a:ext>
            </a:extLst>
          </p:cNvPr>
          <p:cNvGrpSpPr/>
          <p:nvPr/>
        </p:nvGrpSpPr>
        <p:grpSpPr>
          <a:xfrm>
            <a:off x="3671900" y="2348880"/>
            <a:ext cx="1522400" cy="710001"/>
            <a:chOff x="3671900" y="2753370"/>
            <a:chExt cx="1522400" cy="710001"/>
          </a:xfrm>
        </p:grpSpPr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C805B135-EF1D-48D7-AA5D-247076992E77}"/>
                </a:ext>
              </a:extLst>
            </p:cNvPr>
            <p:cNvSpPr/>
            <p:nvPr/>
          </p:nvSpPr>
          <p:spPr>
            <a:xfrm rot="5400000">
              <a:off x="4280083" y="2549154"/>
              <a:ext cx="306034" cy="1522400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E2B561-2C87-4AE3-BB8A-EC1C06D2A062}"/>
                </a:ext>
              </a:extLst>
            </p:cNvPr>
            <p:cNvSpPr/>
            <p:nvPr/>
          </p:nvSpPr>
          <p:spPr>
            <a:xfrm>
              <a:off x="4224660" y="2753370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53283B2-6E97-4190-B777-7CAEBFE6274B}"/>
              </a:ext>
            </a:extLst>
          </p:cNvPr>
          <p:cNvSpPr/>
          <p:nvPr/>
        </p:nvSpPr>
        <p:spPr>
          <a:xfrm>
            <a:off x="683568" y="4821659"/>
            <a:ext cx="78960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s+1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s+2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t+2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t+p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t+p+1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t+p+2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t+2p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t+2p+1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t+2p+2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7BF33D7-1BDF-440B-9459-B5B2FD9EBC94}"/>
              </a:ext>
            </a:extLst>
          </p:cNvPr>
          <p:cNvGrpSpPr>
            <a:grpSpLocks noChangeAspect="1"/>
          </p:cNvGrpSpPr>
          <p:nvPr/>
        </p:nvGrpSpPr>
        <p:grpSpPr>
          <a:xfrm>
            <a:off x="1195041" y="5268445"/>
            <a:ext cx="1515591" cy="526303"/>
            <a:chOff x="1574602" y="4227499"/>
            <a:chExt cx="1637630" cy="568682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986DB6E0-0B4B-4233-A9AB-B5F41558E803}"/>
                </a:ext>
              </a:extLst>
            </p:cNvPr>
            <p:cNvSpPr/>
            <p:nvPr/>
          </p:nvSpPr>
          <p:spPr>
            <a:xfrm rot="16200000">
              <a:off x="2240417" y="3561684"/>
              <a:ext cx="306000" cy="1637630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5E7145-5D13-416C-80ED-7053BB82867D}"/>
                </a:ext>
              </a:extLst>
            </p:cNvPr>
            <p:cNvSpPr/>
            <p:nvPr/>
          </p:nvSpPr>
          <p:spPr>
            <a:xfrm>
              <a:off x="2206655" y="4464546"/>
              <a:ext cx="386223" cy="3316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056" name="组合 45055">
            <a:extLst>
              <a:ext uri="{FF2B5EF4-FFF2-40B4-BE49-F238E27FC236}">
                <a16:creationId xmlns:a16="http://schemas.microsoft.com/office/drawing/2014/main" id="{8488468E-67A4-44CA-94CF-A068D46E7FF2}"/>
              </a:ext>
            </a:extLst>
          </p:cNvPr>
          <p:cNvGrpSpPr>
            <a:grpSpLocks noChangeAspect="1"/>
          </p:cNvGrpSpPr>
          <p:nvPr/>
        </p:nvGrpSpPr>
        <p:grpSpPr>
          <a:xfrm>
            <a:off x="1547664" y="4293096"/>
            <a:ext cx="1493248" cy="668524"/>
            <a:chOff x="2206656" y="3185356"/>
            <a:chExt cx="1585894" cy="710001"/>
          </a:xfrm>
        </p:grpSpPr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09F42E6E-F487-4B0E-A590-392722B379EC}"/>
                </a:ext>
              </a:extLst>
            </p:cNvPr>
            <p:cNvSpPr/>
            <p:nvPr/>
          </p:nvSpPr>
          <p:spPr>
            <a:xfrm rot="5400000">
              <a:off x="2846586" y="2949393"/>
              <a:ext cx="306034" cy="1585894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6D0E94-ABB0-4100-8B44-EB556B474B61}"/>
                </a:ext>
              </a:extLst>
            </p:cNvPr>
            <p:cNvSpPr/>
            <p:nvPr/>
          </p:nvSpPr>
          <p:spPr>
            <a:xfrm>
              <a:off x="2799234" y="3185356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D379677-53A2-4A81-B6BC-36C918E745BA}"/>
              </a:ext>
            </a:extLst>
          </p:cNvPr>
          <p:cNvGrpSpPr>
            <a:grpSpLocks/>
          </p:cNvGrpSpPr>
          <p:nvPr/>
        </p:nvGrpSpPr>
        <p:grpSpPr>
          <a:xfrm>
            <a:off x="2738371" y="5268445"/>
            <a:ext cx="1515591" cy="526303"/>
            <a:chOff x="1574602" y="4227499"/>
            <a:chExt cx="1637630" cy="568682"/>
          </a:xfrm>
        </p:grpSpPr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E3776CFB-A9CC-46A6-B390-5BE21CEA94A0}"/>
                </a:ext>
              </a:extLst>
            </p:cNvPr>
            <p:cNvSpPr/>
            <p:nvPr/>
          </p:nvSpPr>
          <p:spPr>
            <a:xfrm rot="16200000">
              <a:off x="2240417" y="3561684"/>
              <a:ext cx="306000" cy="1637630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943A15-81F3-4C78-BD30-526753B99523}"/>
                </a:ext>
              </a:extLst>
            </p:cNvPr>
            <p:cNvSpPr/>
            <p:nvPr/>
          </p:nvSpPr>
          <p:spPr>
            <a:xfrm>
              <a:off x="2206655" y="4464546"/>
              <a:ext cx="386223" cy="3316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B3A3E24-25C6-4E66-81CB-EDF1B99C654D}"/>
              </a:ext>
            </a:extLst>
          </p:cNvPr>
          <p:cNvGrpSpPr>
            <a:grpSpLocks/>
          </p:cNvGrpSpPr>
          <p:nvPr/>
        </p:nvGrpSpPr>
        <p:grpSpPr>
          <a:xfrm>
            <a:off x="4293453" y="5268445"/>
            <a:ext cx="2042743" cy="502579"/>
            <a:chOff x="1574602" y="4227499"/>
            <a:chExt cx="1637630" cy="543048"/>
          </a:xfrm>
        </p:grpSpPr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5EE16E19-9B7C-4B50-9DFD-7BF7107A5B1E}"/>
                </a:ext>
              </a:extLst>
            </p:cNvPr>
            <p:cNvSpPr/>
            <p:nvPr/>
          </p:nvSpPr>
          <p:spPr>
            <a:xfrm rot="16200000">
              <a:off x="2240417" y="3561684"/>
              <a:ext cx="306000" cy="1637630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1B985B8-3503-49D6-AFF1-7E81E741C7F4}"/>
                </a:ext>
              </a:extLst>
            </p:cNvPr>
            <p:cNvSpPr/>
            <p:nvPr/>
          </p:nvSpPr>
          <p:spPr>
            <a:xfrm>
              <a:off x="2242623" y="4464546"/>
              <a:ext cx="305743" cy="306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A786993-9702-4D99-B7FC-8627C84A9910}"/>
              </a:ext>
            </a:extLst>
          </p:cNvPr>
          <p:cNvGrpSpPr>
            <a:grpSpLocks noChangeAspect="1"/>
          </p:cNvGrpSpPr>
          <p:nvPr/>
        </p:nvGrpSpPr>
        <p:grpSpPr>
          <a:xfrm>
            <a:off x="3158384" y="4293096"/>
            <a:ext cx="1493248" cy="668524"/>
            <a:chOff x="2206656" y="3185356"/>
            <a:chExt cx="1585894" cy="710001"/>
          </a:xfrm>
        </p:grpSpPr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1D69FB2-ECF8-4698-883B-24C0AC56D037}"/>
                </a:ext>
              </a:extLst>
            </p:cNvPr>
            <p:cNvSpPr/>
            <p:nvPr/>
          </p:nvSpPr>
          <p:spPr>
            <a:xfrm rot="5400000">
              <a:off x="2846586" y="2949393"/>
              <a:ext cx="306034" cy="1585894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CE455C-5786-4C95-9148-EF5F27894B67}"/>
                </a:ext>
              </a:extLst>
            </p:cNvPr>
            <p:cNvSpPr/>
            <p:nvPr/>
          </p:nvSpPr>
          <p:spPr>
            <a:xfrm>
              <a:off x="2799234" y="3185356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273F604-C963-465A-AE54-2FE7E41DABF8}"/>
              </a:ext>
            </a:extLst>
          </p:cNvPr>
          <p:cNvGrpSpPr>
            <a:grpSpLocks noChangeAspect="1"/>
          </p:cNvGrpSpPr>
          <p:nvPr/>
        </p:nvGrpSpPr>
        <p:grpSpPr>
          <a:xfrm>
            <a:off x="4842948" y="4293096"/>
            <a:ext cx="1925296" cy="668524"/>
            <a:chOff x="2206656" y="3185356"/>
            <a:chExt cx="1585894" cy="710001"/>
          </a:xfrm>
        </p:grpSpPr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026D1E2B-D0FC-4B30-BF6F-6815CF01C13B}"/>
                </a:ext>
              </a:extLst>
            </p:cNvPr>
            <p:cNvSpPr/>
            <p:nvPr/>
          </p:nvSpPr>
          <p:spPr>
            <a:xfrm rot="5400000">
              <a:off x="2846586" y="2949393"/>
              <a:ext cx="306034" cy="1585894"/>
            </a:xfrm>
            <a:prstGeom prst="leftBrace">
              <a:avLst>
                <a:gd name="adj1" fmla="val 19598"/>
                <a:gd name="adj2" fmla="val 50000"/>
              </a:avLst>
            </a:prstGeom>
            <a:ln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7D45A44-A8F0-4BF6-9599-E895BD3318DD}"/>
                </a:ext>
              </a:extLst>
            </p:cNvPr>
            <p:cNvSpPr/>
            <p:nvPr/>
          </p:nvSpPr>
          <p:spPr>
            <a:xfrm>
              <a:off x="2799234" y="3185356"/>
              <a:ext cx="432048" cy="361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CC0099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</a:t>
              </a:r>
              <a:endParaRPr lang="zh-CN" altLang="en-US" sz="2000">
                <a:solidFill>
                  <a:srgbClr val="CC0099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7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03DC31D-2496-4C6E-8161-EACA62049FDA}"/>
              </a:ext>
            </a:extLst>
          </p:cNvPr>
          <p:cNvGrpSpPr/>
          <p:nvPr/>
        </p:nvGrpSpPr>
        <p:grpSpPr>
          <a:xfrm>
            <a:off x="2892944" y="2690006"/>
            <a:ext cx="1612381" cy="216000"/>
            <a:chOff x="2739988" y="5390306"/>
            <a:chExt cx="1612381" cy="216000"/>
          </a:xfrm>
        </p:grpSpPr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E6457A3B-2D3A-41E8-A289-4C5E90142184}"/>
                </a:ext>
              </a:extLst>
            </p:cNvPr>
            <p:cNvSpPr/>
            <p:nvPr/>
          </p:nvSpPr>
          <p:spPr>
            <a:xfrm>
              <a:off x="2739988" y="5390306"/>
              <a:ext cx="576000" cy="2160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5538145E-CD1B-49EC-B639-7A7F69AF019D}"/>
                </a:ext>
              </a:extLst>
            </p:cNvPr>
            <p:cNvSpPr/>
            <p:nvPr/>
          </p:nvSpPr>
          <p:spPr>
            <a:xfrm>
              <a:off x="3777694" y="5390356"/>
              <a:ext cx="574675" cy="215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612EA-4E7B-44C6-8354-834CD01455F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证明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588" y="3529429"/>
            <a:ext cx="7092516" cy="2916994"/>
          </a:xfrm>
        </p:spPr>
        <p:txBody>
          <a:bodyPr/>
          <a:lstStyle/>
          <a:p>
            <a:pPr marL="265113" indent="-265113">
              <a:spcBef>
                <a:spcPts val="0"/>
              </a:spcBef>
              <a:buClr>
                <a:srgbClr val="1E1CE3"/>
              </a:buClr>
              <a:buSzPct val="100000"/>
              <a:buFont typeface="+mj-lt"/>
              <a:buAutoNum type="arabicPeriod" startAt="3"/>
            </a:pPr>
            <a:r>
              <a:rPr lang="zh-CN" altLang="en-US" sz="2200">
                <a:solidFill>
                  <a:srgbClr val="1E1CE3"/>
                </a:solidFill>
              </a:rPr>
              <a:t>任</a:t>
            </a:r>
            <a:r>
              <a:rPr lang="zh-CN" altLang="en-US" sz="2200" dirty="0">
                <a:solidFill>
                  <a:srgbClr val="1E1CE3"/>
                </a:solidFill>
              </a:rPr>
              <a:t>取</a:t>
            </a:r>
            <a:r>
              <a:rPr lang="en-US" altLang="zh-CN" sz="2200" dirty="0" err="1">
                <a:solidFill>
                  <a:srgbClr val="1E1CE3"/>
                </a:solidFill>
              </a:rPr>
              <a:t>q∈N</a:t>
            </a:r>
            <a:r>
              <a:rPr lang="en-US" altLang="zh-CN" sz="2200" dirty="0">
                <a:solidFill>
                  <a:srgbClr val="1E1CE3"/>
                </a:solidFill>
              </a:rPr>
              <a:t>,</a:t>
            </a:r>
          </a:p>
          <a:p>
            <a:pPr marL="542925" lvl="1">
              <a:spcBef>
                <a:spcPts val="0"/>
              </a:spcBef>
              <a:buSzPct val="60000"/>
              <a:buNone/>
            </a:pPr>
            <a:r>
              <a:rPr lang="zh-CN" altLang="en-US" dirty="0">
                <a:solidFill>
                  <a:srgbClr val="1E1CE3"/>
                </a:solidFill>
              </a:rPr>
              <a:t>若</a:t>
            </a:r>
            <a:r>
              <a:rPr lang="en-US" altLang="zh-CN" dirty="0">
                <a:solidFill>
                  <a:srgbClr val="1E1CE3"/>
                </a:solidFill>
              </a:rPr>
              <a:t>q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dirty="0">
                <a:solidFill>
                  <a:srgbClr val="1E1CE3"/>
                </a:solidFill>
              </a:rPr>
              <a:t>t</a:t>
            </a:r>
            <a:r>
              <a:rPr lang="zh-CN" altLang="en-US" dirty="0">
                <a:solidFill>
                  <a:srgbClr val="1E1CE3"/>
                </a:solidFill>
              </a:rPr>
              <a:t>，显然有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q</a:t>
            </a:r>
            <a:r>
              <a:rPr lang="en-US" altLang="zh-CN" dirty="0" err="1">
                <a:solidFill>
                  <a:srgbClr val="1E1CE3"/>
                </a:solidFill>
              </a:rPr>
              <a:t>∈S</a:t>
            </a:r>
            <a:r>
              <a:rPr lang="en-US" altLang="zh-CN" dirty="0">
                <a:solidFill>
                  <a:srgbClr val="1E1CE3"/>
                </a:solidFill>
              </a:rPr>
              <a:t>,</a:t>
            </a:r>
          </a:p>
          <a:p>
            <a:pPr marL="542925" lvl="1">
              <a:spcBef>
                <a:spcPts val="0"/>
              </a:spcBef>
              <a:buSzPct val="60000"/>
              <a:buNone/>
            </a:pPr>
            <a:r>
              <a:rPr lang="zh-CN" altLang="en-US" dirty="0">
                <a:solidFill>
                  <a:srgbClr val="1E1CE3"/>
                </a:solidFill>
              </a:rPr>
              <a:t>若</a:t>
            </a:r>
            <a:r>
              <a:rPr lang="en-US" altLang="zh-CN" dirty="0" err="1">
                <a:solidFill>
                  <a:srgbClr val="1E1CE3"/>
                </a:solidFill>
              </a:rPr>
              <a:t>q≥t</a:t>
            </a:r>
            <a:r>
              <a:rPr lang="zh-CN" altLang="en-US" dirty="0">
                <a:solidFill>
                  <a:srgbClr val="1E1CE3"/>
                </a:solidFill>
              </a:rPr>
              <a:t>，则存在自然数</a:t>
            </a:r>
            <a:r>
              <a:rPr lang="en-US" altLang="zh-CN" dirty="0">
                <a:solidFill>
                  <a:srgbClr val="1E1CE3"/>
                </a:solidFill>
              </a:rPr>
              <a:t>k</a:t>
            </a:r>
            <a:r>
              <a:rPr lang="zh-CN" altLang="en-US" dirty="0">
                <a:solidFill>
                  <a:srgbClr val="1E1CE3"/>
                </a:solidFill>
              </a:rPr>
              <a:t>和</a:t>
            </a:r>
            <a:r>
              <a:rPr lang="en-US" altLang="zh-CN" dirty="0" err="1">
                <a:solidFill>
                  <a:srgbClr val="1E1CE3"/>
                </a:solidFill>
              </a:rPr>
              <a:t>i</a:t>
            </a:r>
            <a:endParaRPr lang="en-US" altLang="zh-CN" dirty="0">
              <a:solidFill>
                <a:srgbClr val="1E1CE3"/>
              </a:solidFill>
            </a:endParaRPr>
          </a:p>
          <a:p>
            <a:pPr marL="989013" lvl="2">
              <a:spcBef>
                <a:spcPts val="0"/>
              </a:spcBef>
              <a:buClr>
                <a:srgbClr val="1E1CE3"/>
              </a:buClr>
              <a:buNone/>
            </a:pPr>
            <a:r>
              <a:rPr lang="en-US" altLang="zh-CN" sz="2200" dirty="0">
                <a:solidFill>
                  <a:srgbClr val="1E1CE3"/>
                </a:solidFill>
              </a:rPr>
              <a:t>q=</a:t>
            </a:r>
            <a:r>
              <a:rPr lang="en-US" altLang="zh-CN" sz="2200" dirty="0" err="1">
                <a:solidFill>
                  <a:srgbClr val="1E1CE3"/>
                </a:solidFill>
              </a:rPr>
              <a:t>s+kp+i</a:t>
            </a:r>
            <a:r>
              <a:rPr lang="zh-CN" altLang="en-US" sz="2200" dirty="0">
                <a:solidFill>
                  <a:srgbClr val="1E1CE3"/>
                </a:solidFill>
              </a:rPr>
              <a:t>，其中</a:t>
            </a:r>
            <a:r>
              <a:rPr lang="en-US" altLang="zh-CN" sz="2200" dirty="0">
                <a:solidFill>
                  <a:srgbClr val="1E1CE3"/>
                </a:solidFill>
              </a:rPr>
              <a:t>0≤i≤</a:t>
            </a:r>
            <a:r>
              <a:rPr lang="en-US" altLang="zh-CN" sz="2200" dirty="0">
                <a:solidFill>
                  <a:srgbClr val="C00000"/>
                </a:solidFill>
              </a:rPr>
              <a:t>p</a:t>
            </a:r>
            <a:r>
              <a:rPr lang="en-US" altLang="zh-CN" sz="2200" dirty="0">
                <a:solidFill>
                  <a:srgbClr val="C00000"/>
                </a:solidFill>
                <a:sym typeface="Symbol" pitchFamily="18" charset="2"/>
              </a:rPr>
              <a:t>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</a:p>
          <a:p>
            <a:pPr marL="542925" lvl="1">
              <a:spcBef>
                <a:spcPts val="0"/>
              </a:spcBef>
              <a:buSzPct val="60000"/>
              <a:buNone/>
            </a:pPr>
            <a:r>
              <a:rPr lang="zh-CN" altLang="en-US" dirty="0">
                <a:solidFill>
                  <a:srgbClr val="1E1CE3"/>
                </a:solidFill>
              </a:rPr>
              <a:t>于是，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q</a:t>
            </a:r>
            <a:r>
              <a:rPr lang="en-US" altLang="zh-CN" dirty="0">
                <a:solidFill>
                  <a:srgbClr val="1E1CE3"/>
                </a:solidFill>
              </a:rPr>
              <a:t>=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s+kp+i</a:t>
            </a:r>
            <a:r>
              <a:rPr lang="en-US" altLang="zh-CN" dirty="0">
                <a:solidFill>
                  <a:srgbClr val="1E1CE3"/>
                </a:solidFill>
              </a:rPr>
              <a:t>=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s+i</a:t>
            </a:r>
            <a:endParaRPr lang="en-US" altLang="zh-CN" dirty="0">
              <a:solidFill>
                <a:srgbClr val="1E1CE3"/>
              </a:solidFill>
            </a:endParaRPr>
          </a:p>
          <a:p>
            <a:pPr marL="989013" lvl="2">
              <a:spcBef>
                <a:spcPts val="0"/>
              </a:spcBef>
              <a:buClr>
                <a:srgbClr val="1E1CE3"/>
              </a:buClr>
              <a:buNone/>
            </a:pPr>
            <a:r>
              <a:rPr lang="zh-CN" altLang="en-US" sz="2200" dirty="0">
                <a:solidFill>
                  <a:srgbClr val="1E1CE3"/>
                </a:solidFill>
              </a:rPr>
              <a:t>而</a:t>
            </a:r>
            <a:r>
              <a:rPr lang="en-US" altLang="zh-CN" sz="2200" dirty="0">
                <a:solidFill>
                  <a:srgbClr val="1E1CE3"/>
                </a:solidFill>
              </a:rPr>
              <a:t>s+</a:t>
            </a:r>
            <a:r>
              <a:rPr lang="en-US" altLang="zh-CN" sz="2200" dirty="0">
                <a:solidFill>
                  <a:srgbClr val="C00000"/>
                </a:solidFill>
              </a:rPr>
              <a:t>i</a:t>
            </a:r>
            <a:r>
              <a:rPr lang="en-US" altLang="zh-CN" sz="2200" dirty="0">
                <a:solidFill>
                  <a:srgbClr val="1E1CE3"/>
                </a:solidFill>
              </a:rPr>
              <a:t>≤s+</a:t>
            </a:r>
            <a:r>
              <a:rPr lang="en-US" altLang="zh-CN" sz="2200" dirty="0">
                <a:solidFill>
                  <a:srgbClr val="C00000"/>
                </a:solidFill>
              </a:rPr>
              <a:t>p</a:t>
            </a:r>
            <a:r>
              <a:rPr lang="en-US" altLang="zh-CN" sz="2200" dirty="0">
                <a:solidFill>
                  <a:srgbClr val="C00000"/>
                </a:solidFill>
                <a:sym typeface="Symbol" pitchFamily="18" charset="2"/>
              </a:rPr>
              <a:t>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en-US" altLang="zh-CN" sz="2200" dirty="0">
                <a:solidFill>
                  <a:srgbClr val="1E1CE3"/>
                </a:solidFill>
              </a:rPr>
              <a:t>=s+t</a:t>
            </a:r>
            <a:r>
              <a:rPr lang="en-US" altLang="zh-CN" sz="2200" dirty="0">
                <a:solidFill>
                  <a:srgbClr val="1E1CE3"/>
                </a:solidFill>
                <a:sym typeface="Symbol" pitchFamily="18" charset="2"/>
              </a:rPr>
              <a:t></a:t>
            </a:r>
            <a:r>
              <a:rPr lang="en-US" altLang="zh-CN" sz="2200" dirty="0">
                <a:solidFill>
                  <a:srgbClr val="1E1CE3"/>
                </a:solidFill>
              </a:rPr>
              <a:t>s</a:t>
            </a:r>
            <a:r>
              <a:rPr lang="en-US" altLang="zh-CN" sz="2200" dirty="0">
                <a:solidFill>
                  <a:srgbClr val="1E1CE3"/>
                </a:solidFill>
                <a:sym typeface="Symbol" pitchFamily="18" charset="2"/>
              </a:rPr>
              <a:t></a:t>
            </a:r>
            <a:r>
              <a:rPr lang="en-US" altLang="zh-CN" sz="2200" dirty="0">
                <a:solidFill>
                  <a:srgbClr val="1E1CE3"/>
                </a:solidFill>
              </a:rPr>
              <a:t>1=t</a:t>
            </a:r>
            <a:r>
              <a:rPr lang="en-US" altLang="zh-CN" sz="2200" dirty="0">
                <a:solidFill>
                  <a:srgbClr val="1E1CE3"/>
                </a:solidFill>
                <a:sym typeface="Symbol" pitchFamily="18" charset="2"/>
              </a:rPr>
              <a:t></a:t>
            </a:r>
            <a:r>
              <a:rPr lang="en-US" altLang="zh-CN" sz="2200" dirty="0">
                <a:solidFill>
                  <a:srgbClr val="1E1CE3"/>
                </a:solidFill>
              </a:rPr>
              <a:t>1</a:t>
            </a:r>
          </a:p>
          <a:p>
            <a:pPr marL="542925" lvl="1">
              <a:spcBef>
                <a:spcPts val="0"/>
              </a:spcBef>
              <a:buSzPct val="60000"/>
              <a:buNone/>
            </a:pPr>
            <a:r>
              <a:rPr lang="zh-CN" altLang="en-US" dirty="0">
                <a:solidFill>
                  <a:srgbClr val="1E1CE3"/>
                </a:solidFill>
              </a:rPr>
              <a:t>从而证明了</a:t>
            </a:r>
            <a:r>
              <a:rPr lang="en-US" altLang="zh-CN" dirty="0" err="1">
                <a:solidFill>
                  <a:srgbClr val="1E1CE3"/>
                </a:solidFill>
              </a:rPr>
              <a:t>R</a:t>
            </a:r>
            <a:r>
              <a:rPr lang="en-US" altLang="zh-CN" baseline="30000" dirty="0" err="1">
                <a:solidFill>
                  <a:srgbClr val="1E1CE3"/>
                </a:solidFill>
              </a:rPr>
              <a:t>q</a:t>
            </a:r>
            <a:r>
              <a:rPr lang="en-US" altLang="zh-CN" dirty="0" err="1">
                <a:solidFill>
                  <a:srgbClr val="1E1CE3"/>
                </a:solidFill>
              </a:rPr>
              <a:t>∈S</a:t>
            </a:r>
            <a:endParaRPr lang="en-US" altLang="zh-CN" dirty="0">
              <a:solidFill>
                <a:srgbClr val="1E1CE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4489C1-6436-4726-BCD3-CAF9431B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0" y="964525"/>
            <a:ext cx="8229600" cy="256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spcBef>
                <a:spcPts val="0"/>
              </a:spcBef>
              <a:buClr>
                <a:srgbClr val="69B3F1"/>
              </a:buClr>
              <a:buFont typeface="Wingdings" pitchFamily="2" charset="2"/>
              <a:buNone/>
              <a:defRPr/>
            </a:pPr>
            <a:r>
              <a:rPr lang="zh-CN" altLang="en-US" sz="2200">
                <a:solidFill>
                  <a:srgbClr val="C00000"/>
                </a:solidFill>
              </a:rPr>
              <a:t>证：</a:t>
            </a:r>
            <a:endParaRPr lang="en-US" altLang="zh-CN" sz="2200">
              <a:solidFill>
                <a:srgbClr val="C00000"/>
              </a:solidFill>
            </a:endParaRPr>
          </a:p>
          <a:p>
            <a:pPr marL="625475" indent="-260350" defTabSz="914400">
              <a:spcBef>
                <a:spcPts val="0"/>
              </a:spcBef>
              <a:buClr>
                <a:srgbClr val="1E1CE3"/>
              </a:buClr>
              <a:buSzPct val="100000"/>
              <a:buFont typeface="+mj-lt"/>
              <a:buAutoNum type="arabicPeriod"/>
              <a:defRPr/>
            </a:pP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30000">
                <a:solidFill>
                  <a:srgbClr val="1E1CE3"/>
                </a:solidFill>
              </a:rPr>
              <a:t>s+k</a:t>
            </a:r>
            <a:r>
              <a:rPr lang="en-US" altLang="zh-CN" sz="2200">
                <a:solidFill>
                  <a:srgbClr val="1E1CE3"/>
                </a:solidFill>
              </a:rPr>
              <a:t>=R</a:t>
            </a:r>
            <a:r>
              <a:rPr lang="en-US" altLang="zh-CN" sz="2200" baseline="30000">
                <a:solidFill>
                  <a:srgbClr val="1E1CE3"/>
                </a:solidFill>
              </a:rPr>
              <a:t>s</a:t>
            </a:r>
            <a:r>
              <a:rPr lang="en-US" altLang="zh-CN" sz="22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30000">
                <a:solidFill>
                  <a:srgbClr val="1E1CE3"/>
                </a:solidFill>
              </a:rPr>
              <a:t>k</a:t>
            </a:r>
            <a:r>
              <a:rPr lang="en-US" altLang="zh-CN" sz="2200">
                <a:solidFill>
                  <a:srgbClr val="1E1CE3"/>
                </a:solidFill>
              </a:rPr>
              <a:t>=R</a:t>
            </a:r>
            <a:r>
              <a:rPr lang="en-US" altLang="zh-CN" sz="2200" baseline="30000">
                <a:solidFill>
                  <a:srgbClr val="1E1CE3"/>
                </a:solidFill>
              </a:rPr>
              <a:t>t</a:t>
            </a:r>
            <a:r>
              <a:rPr lang="en-US" altLang="zh-CN" sz="2200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30000">
                <a:solidFill>
                  <a:srgbClr val="1E1CE3"/>
                </a:solidFill>
              </a:rPr>
              <a:t>k</a:t>
            </a:r>
            <a:r>
              <a:rPr lang="en-US" altLang="zh-CN" sz="2200">
                <a:solidFill>
                  <a:srgbClr val="1E1CE3"/>
                </a:solidFill>
              </a:rPr>
              <a:t>=R</a:t>
            </a:r>
            <a:r>
              <a:rPr lang="en-US" altLang="zh-CN" sz="2200" baseline="30000">
                <a:solidFill>
                  <a:srgbClr val="1E1CE3"/>
                </a:solidFill>
              </a:rPr>
              <a:t>t+k</a:t>
            </a:r>
            <a:endParaRPr lang="en-US" altLang="zh-CN" sz="2200">
              <a:solidFill>
                <a:srgbClr val="1E1CE3"/>
              </a:solidFill>
            </a:endParaRPr>
          </a:p>
          <a:p>
            <a:pPr marL="625475" indent="-260350" defTabSz="914400">
              <a:spcBef>
                <a:spcPts val="0"/>
              </a:spcBef>
              <a:buClr>
                <a:srgbClr val="1E1CE3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200">
                <a:solidFill>
                  <a:srgbClr val="FF0000"/>
                </a:solidFill>
              </a:rPr>
              <a:t>对</a:t>
            </a:r>
            <a:r>
              <a:rPr lang="en-US" altLang="zh-CN" sz="2200">
                <a:solidFill>
                  <a:srgbClr val="FF0000"/>
                </a:solidFill>
              </a:rPr>
              <a:t>k</a:t>
            </a:r>
            <a:r>
              <a:rPr lang="zh-CN" altLang="en-US" sz="2200">
                <a:solidFill>
                  <a:srgbClr val="FF0000"/>
                </a:solidFill>
              </a:rPr>
              <a:t>归纳</a:t>
            </a:r>
            <a:r>
              <a:rPr lang="zh-CN" altLang="en-US" sz="2200">
                <a:solidFill>
                  <a:srgbClr val="1E1CE3"/>
                </a:solidFill>
              </a:rPr>
              <a:t>，若</a:t>
            </a:r>
            <a:r>
              <a:rPr lang="en-US" altLang="zh-CN" sz="2200">
                <a:solidFill>
                  <a:srgbClr val="1E1CE3"/>
                </a:solidFill>
              </a:rPr>
              <a:t>k=0</a:t>
            </a:r>
            <a:r>
              <a:rPr lang="zh-CN" altLang="en-US" sz="2200">
                <a:solidFill>
                  <a:srgbClr val="1E1CE3"/>
                </a:solidFill>
              </a:rPr>
              <a:t>，则有：</a:t>
            </a:r>
            <a:r>
              <a:rPr lang="en-US" altLang="zh-CN" sz="2200">
                <a:solidFill>
                  <a:srgbClr val="1E1CE3"/>
                </a:solidFill>
              </a:rPr>
              <a:t>R</a:t>
            </a:r>
            <a:r>
              <a:rPr lang="en-US" altLang="zh-CN" sz="2200" baseline="30000">
                <a:solidFill>
                  <a:srgbClr val="1E1CE3"/>
                </a:solidFill>
              </a:rPr>
              <a:t>s+0p+i</a:t>
            </a:r>
            <a:r>
              <a:rPr lang="en-US" altLang="zh-CN" sz="2200">
                <a:solidFill>
                  <a:srgbClr val="1E1CE3"/>
                </a:solidFill>
              </a:rPr>
              <a:t>=R</a:t>
            </a:r>
            <a:r>
              <a:rPr lang="en-US" altLang="zh-CN" sz="2200" baseline="30000">
                <a:solidFill>
                  <a:srgbClr val="1E1CE3"/>
                </a:solidFill>
              </a:rPr>
              <a:t>s+i</a:t>
            </a:r>
            <a:endParaRPr lang="en-US" altLang="zh-CN" sz="2200">
              <a:solidFill>
                <a:srgbClr val="1E1CE3"/>
              </a:solidFill>
            </a:endParaRPr>
          </a:p>
          <a:p>
            <a:pPr marL="944563" lvl="1" indent="-304800" defTabSz="914400">
              <a:spcBef>
                <a:spcPts val="0"/>
              </a:spcBef>
              <a:tabLst>
                <a:tab pos="639763" algn="l"/>
              </a:tabLst>
              <a:defRPr/>
            </a:pPr>
            <a:r>
              <a:rPr lang="zh-CN" altLang="en-US">
                <a:solidFill>
                  <a:srgbClr val="1E1CE3"/>
                </a:solidFill>
              </a:rPr>
              <a:t>假设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en-US" altLang="zh-CN" baseline="30000">
                <a:solidFill>
                  <a:srgbClr val="C00000"/>
                </a:solidFill>
              </a:rPr>
              <a:t>s+kp+i</a:t>
            </a:r>
            <a:r>
              <a:rPr lang="en-US" altLang="zh-CN">
                <a:solidFill>
                  <a:srgbClr val="C00000"/>
                </a:solidFill>
              </a:rPr>
              <a:t>=R</a:t>
            </a:r>
            <a:r>
              <a:rPr lang="en-US" altLang="zh-CN" baseline="30000">
                <a:solidFill>
                  <a:srgbClr val="C00000"/>
                </a:solidFill>
              </a:rPr>
              <a:t>s+i</a:t>
            </a:r>
            <a:r>
              <a:rPr lang="zh-CN" altLang="en-US">
                <a:solidFill>
                  <a:srgbClr val="1E1CE3"/>
                </a:solidFill>
              </a:rPr>
              <a:t>，其中</a:t>
            </a:r>
            <a:r>
              <a:rPr lang="en-US" altLang="zh-CN">
                <a:solidFill>
                  <a:srgbClr val="1E1CE3"/>
                </a:solidFill>
              </a:rPr>
              <a:t>p=t</a:t>
            </a:r>
            <a:r>
              <a:rPr lang="en-US" altLang="zh-CN">
                <a:solidFill>
                  <a:srgbClr val="1E1CE3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rgbClr val="1E1CE3"/>
                </a:solidFill>
              </a:rPr>
              <a:t>s,</a:t>
            </a:r>
            <a:r>
              <a:rPr lang="zh-CN" altLang="en-US">
                <a:solidFill>
                  <a:srgbClr val="1E1CE3"/>
                </a:solidFill>
              </a:rPr>
              <a:t>则：</a:t>
            </a:r>
            <a:endParaRPr lang="en-US" altLang="zh-CN">
              <a:solidFill>
                <a:srgbClr val="1E1CE3"/>
              </a:solidFill>
            </a:endParaRPr>
          </a:p>
          <a:p>
            <a:pPr marL="1006475" lvl="1" indent="-15875" defTabSz="914400">
              <a:spcBef>
                <a:spcPts val="0"/>
              </a:spcBef>
              <a:buFont typeface="Wingdings" pitchFamily="2" charset="2"/>
              <a:buNone/>
              <a:tabLst>
                <a:tab pos="2514600" algn="l"/>
              </a:tabLst>
              <a:defRPr/>
            </a:pP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en-US" altLang="zh-CN" baseline="30000">
                <a:solidFill>
                  <a:srgbClr val="1E1CE3"/>
                </a:solidFill>
              </a:rPr>
              <a:t>s+(k+1)p+i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s+kp+i+p</a:t>
            </a:r>
            <a:r>
              <a:rPr lang="en-US" altLang="zh-CN">
                <a:solidFill>
                  <a:srgbClr val="1E1CE3"/>
                </a:solidFill>
              </a:rPr>
              <a:t>=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en-US" altLang="zh-CN" baseline="30000">
                <a:solidFill>
                  <a:srgbClr val="C00000"/>
                </a:solidFill>
              </a:rPr>
              <a:t>s+kp+i</a:t>
            </a:r>
            <a:r>
              <a:rPr lang="en-US" altLang="zh-CN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en-US" altLang="zh-CN" baseline="30000">
                <a:solidFill>
                  <a:srgbClr val="1E1CE3"/>
                </a:solidFill>
              </a:rPr>
              <a:t>p</a:t>
            </a:r>
            <a:r>
              <a:rPr lang="en-US" altLang="zh-CN">
                <a:solidFill>
                  <a:srgbClr val="1E1CE3"/>
                </a:solidFill>
              </a:rPr>
              <a:t>=</a:t>
            </a:r>
            <a:r>
              <a:rPr lang="en-US" altLang="zh-CN">
                <a:solidFill>
                  <a:srgbClr val="C00000"/>
                </a:solidFill>
              </a:rPr>
              <a:t>R</a:t>
            </a:r>
            <a:r>
              <a:rPr lang="en-US" altLang="zh-CN" baseline="30000">
                <a:solidFill>
                  <a:srgbClr val="C00000"/>
                </a:solidFill>
              </a:rPr>
              <a:t>s+i</a:t>
            </a:r>
            <a:r>
              <a:rPr lang="en-US" altLang="zh-CN" baseline="-16000">
                <a:solidFill>
                  <a:srgbClr val="1E1CE3"/>
                </a:solidFill>
                <a:sym typeface="Symbol" pitchFamily="18" charset="2"/>
              </a:rPr>
              <a:t></a:t>
            </a: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en-US" altLang="zh-CN" baseline="30000">
                <a:solidFill>
                  <a:srgbClr val="1E1CE3"/>
                </a:solidFill>
              </a:rPr>
              <a:t>p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s+p+i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s+t</a:t>
            </a:r>
            <a:r>
              <a:rPr lang="en-US" altLang="zh-CN" baseline="30000">
                <a:solidFill>
                  <a:srgbClr val="1E1CE3"/>
                </a:solidFill>
                <a:sym typeface="Symbol" pitchFamily="18" charset="2"/>
              </a:rPr>
              <a:t></a:t>
            </a:r>
            <a:r>
              <a:rPr lang="en-US" altLang="zh-CN" baseline="30000">
                <a:solidFill>
                  <a:srgbClr val="1E1CE3"/>
                </a:solidFill>
              </a:rPr>
              <a:t>s+i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t+i</a:t>
            </a:r>
            <a:r>
              <a:rPr lang="en-US" altLang="zh-CN">
                <a:solidFill>
                  <a:srgbClr val="1E1CE3"/>
                </a:solidFill>
              </a:rPr>
              <a:t>=R</a:t>
            </a:r>
            <a:r>
              <a:rPr lang="en-US" altLang="zh-CN" baseline="30000">
                <a:solidFill>
                  <a:srgbClr val="1E1CE3"/>
                </a:solidFill>
              </a:rPr>
              <a:t>s+i</a:t>
            </a:r>
            <a:endParaRPr lang="en-US" altLang="zh-CN">
              <a:solidFill>
                <a:srgbClr val="1E1CE3"/>
              </a:solidFill>
            </a:endParaRPr>
          </a:p>
          <a:p>
            <a:pPr marL="960438" indent="-15875" defTabSz="914400">
              <a:spcBef>
                <a:spcPts val="0"/>
              </a:spcBef>
              <a:buClr>
                <a:srgbClr val="1E1CE3"/>
              </a:buClr>
              <a:buFont typeface="Wingdings" pitchFamily="2" charset="2"/>
              <a:buNone/>
              <a:tabLst>
                <a:tab pos="2514600" algn="l"/>
              </a:tabLst>
              <a:defRPr/>
            </a:pPr>
            <a:r>
              <a:rPr lang="zh-CN" altLang="en-US" sz="2200">
                <a:solidFill>
                  <a:srgbClr val="1E1CE3"/>
                </a:solidFill>
              </a:rPr>
              <a:t>由归纳法命题得证。</a:t>
            </a:r>
            <a:endParaRPr lang="en-US" altLang="zh-CN" sz="2200">
              <a:solidFill>
                <a:srgbClr val="1E1CE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6"/>
          <p:cNvSpPr>
            <a:spLocks noGrp="1"/>
          </p:cNvSpPr>
          <p:nvPr>
            <p:ph type="title"/>
          </p:nvPr>
        </p:nvSpPr>
        <p:spPr>
          <a:xfrm>
            <a:off x="628650" y="275245"/>
            <a:ext cx="7886700" cy="525463"/>
          </a:xfrm>
        </p:spPr>
        <p:txBody>
          <a:bodyPr/>
          <a:lstStyle/>
          <a:p>
            <a:r>
              <a:rPr lang="zh-CN" altLang="en-US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关系的性质和运算之间的联系</a:t>
            </a:r>
            <a:endParaRPr lang="zh-CN" altLang="en-US"/>
          </a:p>
        </p:txBody>
      </p:sp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87B1-8515-462A-A695-AB3E0339763B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graphicFrame>
        <p:nvGraphicFramePr>
          <p:cNvPr id="379108" name="Group 228"/>
          <p:cNvGraphicFramePr>
            <a:graphicFrameLocks noGrp="1"/>
          </p:cNvGraphicFramePr>
          <p:nvPr/>
        </p:nvGraphicFramePr>
        <p:xfrm>
          <a:off x="323850" y="1820863"/>
          <a:ext cx="8424863" cy="298608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反自反性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反对称性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传递性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US" altLang="zh-CN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∩R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∪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-16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宋体" pitchFamily="2" charset="-122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15901" y="1232756"/>
            <a:ext cx="68407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具有某种性质的关系在某种运算下的保持性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430"/>
            <a:ext cx="7886700" cy="526278"/>
          </a:xfrm>
        </p:spPr>
        <p:txBody>
          <a:bodyPr/>
          <a:lstStyle/>
          <a:p>
            <a:r>
              <a:rPr lang="en-US" altLang="zh-CN" dirty="0"/>
              <a:t>3.2.3</a:t>
            </a:r>
            <a:r>
              <a:rPr lang="zh-CN" altLang="en-US" dirty="0"/>
              <a:t>、合成关系的矩阵表达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506264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3.2-6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设</a:t>
            </a:r>
            <a:r>
              <a:rPr lang="en-US" altLang="zh-CN" dirty="0"/>
              <a:t>X={x</a:t>
            </a:r>
            <a:r>
              <a:rPr lang="en-US" altLang="zh-CN" baseline="-25000" dirty="0"/>
              <a:t>1</a:t>
            </a:r>
            <a:r>
              <a:rPr lang="en-US" altLang="zh-CN" dirty="0"/>
              <a:t>,x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Y={y</a:t>
            </a:r>
            <a:r>
              <a:rPr lang="en-US" altLang="zh-CN" baseline="-25000" dirty="0"/>
              <a:t>1</a:t>
            </a:r>
            <a:r>
              <a:rPr lang="en-US" altLang="zh-CN" dirty="0"/>
              <a:t>,y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y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Z={z</a:t>
            </a:r>
            <a:r>
              <a:rPr lang="en-US" altLang="zh-CN" baseline="-25000" dirty="0"/>
              <a:t>1</a:t>
            </a:r>
            <a:r>
              <a:rPr lang="en-US" altLang="zh-CN" dirty="0"/>
              <a:t>,z</a:t>
            </a:r>
            <a:r>
              <a:rPr lang="en-US" altLang="zh-CN" baseline="-25000" dirty="0"/>
              <a:t>2</a:t>
            </a:r>
            <a:r>
              <a:rPr lang="en-US" altLang="zh-CN" dirty="0"/>
              <a:t>,...,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p</a:t>
            </a:r>
            <a:r>
              <a:rPr lang="en-US" altLang="zh-CN" dirty="0"/>
              <a:t>}</a:t>
            </a:r>
            <a:r>
              <a:rPr lang="zh-CN" altLang="en-US" dirty="0"/>
              <a:t>为三个集合，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到</a:t>
            </a:r>
            <a:r>
              <a:rPr lang="en-US" altLang="zh-CN" dirty="0"/>
              <a:t>Y</a:t>
            </a:r>
            <a:r>
              <a:rPr lang="zh-CN" altLang="en-US" dirty="0"/>
              <a:t>的关系，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dirty="0"/>
              <a:t>=[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 err="1"/>
              <a:t>m×n</a:t>
            </a:r>
            <a:r>
              <a:rPr lang="zh-CN" altLang="en-US" dirty="0"/>
              <a:t>矩阵，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的关系，</a:t>
            </a:r>
            <a:r>
              <a:rPr lang="en-US" altLang="zh-CN" dirty="0"/>
              <a:t>M</a:t>
            </a:r>
            <a:r>
              <a:rPr lang="en-US" altLang="zh-CN" baseline="-25000" dirty="0"/>
              <a:t>S</a:t>
            </a:r>
            <a:r>
              <a:rPr lang="en-US" altLang="zh-CN" dirty="0"/>
              <a:t>=[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p</a:t>
            </a:r>
            <a:r>
              <a:rPr lang="zh-CN" altLang="en-US" dirty="0"/>
              <a:t>矩阵。</a:t>
            </a:r>
            <a:endParaRPr lang="en-US" altLang="zh-CN" dirty="0"/>
          </a:p>
          <a:p>
            <a:pPr marL="449263">
              <a:lnSpc>
                <a:spcPct val="120000"/>
              </a:lnSpc>
              <a:spcAft>
                <a:spcPts val="2400"/>
              </a:spcAft>
              <a:buNone/>
            </a:pPr>
            <a:r>
              <a:rPr lang="zh-CN" altLang="en-US" dirty="0"/>
              <a:t>则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baseline="-25000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</a:t>
            </a:r>
            <a:r>
              <a:rPr lang="en-US" altLang="zh-CN" baseline="-25000" dirty="0"/>
              <a:t>S</a:t>
            </a:r>
            <a:r>
              <a:rPr lang="en-US" altLang="zh-CN" dirty="0"/>
              <a:t>=[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en-US" altLang="zh-CN" dirty="0"/>
              <a:t>]=M</a:t>
            </a:r>
            <a:r>
              <a:rPr lang="en-US" altLang="zh-CN" baseline="-25000" dirty="0"/>
              <a:t>R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</a:t>
            </a:r>
            <a:r>
              <a:rPr lang="en-US" altLang="zh-CN" dirty="0"/>
              <a:t>M</a:t>
            </a:r>
            <a:r>
              <a:rPr lang="en-US" altLang="zh-CN" baseline="-25000" dirty="0"/>
              <a:t>S</a:t>
            </a:r>
            <a:r>
              <a:rPr lang="zh-CN" altLang="en-US" dirty="0"/>
              <a:t>，这里：</a:t>
            </a:r>
            <a:endParaRPr lang="en-US" altLang="zh-CN" dirty="0"/>
          </a:p>
          <a:p>
            <a:pPr marL="1614488">
              <a:lnSpc>
                <a:spcPct val="120000"/>
              </a:lnSpc>
              <a:spcAft>
                <a:spcPts val="4200"/>
              </a:spcAft>
              <a:buNone/>
            </a:pPr>
            <a:r>
              <a:rPr lang="en-US" altLang="zh-CN" dirty="0" err="1"/>
              <a:t>c</a:t>
            </a:r>
            <a:r>
              <a:rPr lang="en-US" altLang="zh-CN" baseline="-25000" dirty="0" err="1"/>
              <a:t>ij</a:t>
            </a:r>
            <a:r>
              <a:rPr lang="en-US" altLang="zh-CN" dirty="0"/>
              <a:t>=</a:t>
            </a:r>
            <a:r>
              <a:rPr lang="el-GR" altLang="zh-CN" dirty="0"/>
              <a:t>∨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ik</a:t>
            </a:r>
            <a:r>
              <a:rPr lang="el-GR" altLang="zh-CN" dirty="0"/>
              <a:t>∧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kj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=1,2,...,</a:t>
            </a:r>
            <a:r>
              <a:rPr lang="en-US" altLang="zh-CN" dirty="0" err="1"/>
              <a:t>m;j</a:t>
            </a:r>
            <a:r>
              <a:rPr lang="en-US" altLang="zh-CN" dirty="0"/>
              <a:t>=1,2,...,p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3.2-7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关系矩阵的乘法是</a:t>
            </a:r>
            <a:r>
              <a:rPr lang="zh-CN" altLang="en-US" dirty="0">
                <a:solidFill>
                  <a:srgbClr val="FF0000"/>
                </a:solidFill>
              </a:rPr>
              <a:t>可结合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2166938">
              <a:lnSpc>
                <a:spcPct val="120000"/>
              </a:lnSpc>
              <a:buNone/>
            </a:pPr>
            <a:r>
              <a:rPr lang="zh-CN" altLang="en-US" dirty="0"/>
              <a:t>即，</a:t>
            </a:r>
            <a:r>
              <a:rPr lang="en-US" altLang="zh-CN" dirty="0"/>
              <a:t> (M</a:t>
            </a:r>
            <a:r>
              <a:rPr lang="en-US" altLang="zh-CN" baseline="-25000" dirty="0"/>
              <a:t>R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</a:t>
            </a:r>
            <a:r>
              <a:rPr lang="en-US" altLang="zh-CN" dirty="0"/>
              <a:t>M</a:t>
            </a:r>
            <a:r>
              <a:rPr lang="en-US" altLang="zh-CN" baseline="-25000" dirty="0"/>
              <a:t>S</a:t>
            </a:r>
            <a:r>
              <a:rPr lang="en-US" altLang="zh-CN" dirty="0"/>
              <a:t>)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</a:t>
            </a:r>
            <a:r>
              <a:rPr lang="en-US" altLang="zh-CN" dirty="0"/>
              <a:t>M</a:t>
            </a:r>
            <a:r>
              <a:rPr lang="en-US" altLang="zh-CN" baseline="-25000" dirty="0"/>
              <a:t>T</a:t>
            </a:r>
            <a:r>
              <a:rPr lang="en-US" altLang="zh-CN" dirty="0"/>
              <a:t>=M</a:t>
            </a:r>
            <a:r>
              <a:rPr lang="en-US" altLang="zh-CN" baseline="-25000" dirty="0"/>
              <a:t>R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·(</a:t>
            </a:r>
            <a:r>
              <a:rPr lang="en-US" altLang="zh-CN" dirty="0"/>
              <a:t>M</a:t>
            </a:r>
            <a:r>
              <a:rPr lang="en-US" altLang="zh-CN" baseline="-25000" dirty="0"/>
              <a:t>S</a:t>
            </a:r>
            <a:r>
              <a:rPr lang="en-US" altLang="zh-CN" dirty="0">
                <a:latin typeface="Cambria Math" pitchFamily="18" charset="0"/>
                <a:ea typeface="Cambria Math" pitchFamily="18" charset="0"/>
                <a:sym typeface="Symbol" pitchFamily="18" charset="2"/>
              </a:rPr>
              <a:t>·</a:t>
            </a:r>
            <a:r>
              <a:rPr lang="en-US" altLang="zh-CN" dirty="0"/>
              <a:t>M</a:t>
            </a:r>
            <a:r>
              <a:rPr lang="en-US" altLang="zh-CN" baseline="-25000" dirty="0"/>
              <a:t>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71958" y="3861048"/>
            <a:ext cx="900100" cy="684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n</a:t>
            </a:r>
          </a:p>
          <a:p>
            <a:pPr algn="ctr">
              <a:spcAft>
                <a:spcPts val="1800"/>
              </a:spcAft>
            </a:pPr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k=1</a:t>
            </a:r>
            <a:endParaRPr lang="zh-CN" altLang="en-US" sz="16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665663"/>
            <a:ext cx="6265862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 dirty="0"/>
              <a:t>幂的求法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156686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</a:t>
            </a:r>
            <a:r>
              <a:rPr lang="en-US" altLang="zh-CN" dirty="0"/>
              <a:t>A = {</a:t>
            </a:r>
            <a:r>
              <a:rPr lang="en-US" altLang="zh-CN" dirty="0" err="1"/>
              <a:t>a,b,c,d</a:t>
            </a:r>
            <a:r>
              <a:rPr lang="en-US" altLang="zh-CN" dirty="0"/>
              <a:t>}, R ={&lt;</a:t>
            </a:r>
            <a:r>
              <a:rPr lang="en-US" altLang="zh-CN" dirty="0" err="1"/>
              <a:t>a,b</a:t>
            </a:r>
            <a:r>
              <a:rPr lang="en-US" altLang="zh-CN" dirty="0"/>
              <a:t>&gt;,&lt;</a:t>
            </a:r>
            <a:r>
              <a:rPr lang="en-US" altLang="zh-CN" dirty="0" err="1"/>
              <a:t>b,a</a:t>
            </a:r>
            <a:r>
              <a:rPr lang="en-US" altLang="zh-CN" dirty="0"/>
              <a:t>&gt;,&lt;</a:t>
            </a:r>
            <a:r>
              <a:rPr lang="en-US" altLang="zh-CN" dirty="0" err="1"/>
              <a:t>b,c</a:t>
            </a:r>
            <a:r>
              <a:rPr lang="en-US" altLang="zh-CN" dirty="0"/>
              <a:t>&gt;,&lt;</a:t>
            </a:r>
            <a:r>
              <a:rPr lang="en-US" altLang="zh-CN" dirty="0" err="1"/>
              <a:t>c,d</a:t>
            </a:r>
            <a:r>
              <a:rPr lang="en-US" altLang="zh-CN" dirty="0"/>
              <a:t>&gt;}, </a:t>
            </a:r>
          </a:p>
          <a:p>
            <a:r>
              <a:rPr lang="zh-CN" altLang="en-US" dirty="0"/>
              <a:t>求</a:t>
            </a:r>
            <a:r>
              <a:rPr lang="en-US" altLang="zh-CN" dirty="0"/>
              <a:t>R</a:t>
            </a:r>
            <a:r>
              <a:rPr lang="zh-CN" altLang="en-US" dirty="0"/>
              <a:t>的各次幂</a:t>
            </a:r>
            <a:r>
              <a:rPr lang="en-US" altLang="zh-CN" dirty="0"/>
              <a:t>, </a:t>
            </a:r>
            <a:r>
              <a:rPr lang="zh-CN" altLang="en-US" dirty="0"/>
              <a:t>分别用矩阵和关系图表示</a:t>
            </a:r>
            <a:r>
              <a:rPr lang="en-US" altLang="zh-CN" dirty="0"/>
              <a:t>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/>
              <a:t>R</a:t>
            </a:r>
            <a:r>
              <a:rPr lang="zh-CN" altLang="en-US"/>
              <a:t>与</a:t>
            </a:r>
            <a:r>
              <a:rPr lang="en-US" altLang="zh-CN"/>
              <a:t>R</a:t>
            </a:r>
            <a:r>
              <a:rPr lang="en-US" altLang="zh-CN" baseline="30000"/>
              <a:t>2</a:t>
            </a:r>
            <a:r>
              <a:rPr lang="zh-CN" altLang="en-US" dirty="0"/>
              <a:t>的关系矩阵分别是：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78BE8-3EDE-465E-B974-F64AEA2264F1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264" y="2744924"/>
            <a:ext cx="2379792" cy="179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5904148" y="2780928"/>
            <a:ext cx="1104899" cy="836356"/>
            <a:chOff x="5667375" y="1175657"/>
            <a:chExt cx="1255939" cy="95068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幂的求法（续）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5073650"/>
          </a:xfrm>
        </p:spPr>
        <p:txBody>
          <a:bodyPr/>
          <a:lstStyle/>
          <a:p>
            <a:r>
              <a:rPr lang="en-US" altLang="zh-CN"/>
              <a:t>R</a:t>
            </a:r>
            <a:r>
              <a:rPr lang="en-US" altLang="zh-CN" baseline="30000"/>
              <a:t>3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30000"/>
              <a:t>4</a:t>
            </a:r>
            <a:r>
              <a:rPr lang="zh-CN" altLang="en-US"/>
              <a:t>的矩阵是：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spcAft>
                <a:spcPts val="4200"/>
              </a:spcAft>
            </a:pPr>
            <a:endParaRPr lang="en-US" altLang="zh-CN"/>
          </a:p>
          <a:p>
            <a:r>
              <a:rPr lang="zh-CN" altLang="pt-BR"/>
              <a:t>因此</a:t>
            </a:r>
            <a:r>
              <a:rPr lang="pt-BR" altLang="zh-CN"/>
              <a:t>M</a:t>
            </a:r>
            <a:r>
              <a:rPr lang="pt-BR" altLang="zh-CN" baseline="30000"/>
              <a:t>4</a:t>
            </a:r>
            <a:r>
              <a:rPr lang="pt-BR" altLang="zh-CN"/>
              <a:t>=M</a:t>
            </a:r>
            <a:r>
              <a:rPr lang="pt-BR" altLang="zh-CN" baseline="30000"/>
              <a:t>2</a:t>
            </a:r>
            <a:r>
              <a:rPr lang="pt-BR" altLang="zh-CN"/>
              <a:t>, </a:t>
            </a:r>
            <a:r>
              <a:rPr lang="zh-CN" altLang="pt-BR"/>
              <a:t>即</a:t>
            </a:r>
            <a:r>
              <a:rPr lang="pt-BR" altLang="zh-CN"/>
              <a:t>R</a:t>
            </a:r>
            <a:r>
              <a:rPr lang="pt-BR" altLang="zh-CN" baseline="30000"/>
              <a:t>4</a:t>
            </a:r>
            <a:r>
              <a:rPr lang="pt-BR" altLang="zh-CN"/>
              <a:t>=R</a:t>
            </a:r>
            <a:r>
              <a:rPr lang="pt-BR" altLang="zh-CN" baseline="30000"/>
              <a:t>2</a:t>
            </a:r>
            <a:r>
              <a:rPr lang="zh-CN" altLang="en-US"/>
              <a:t>，计算</a:t>
            </a:r>
            <a:r>
              <a:rPr lang="zh-CN" altLang="pt-BR"/>
              <a:t>可</a:t>
            </a:r>
            <a:r>
              <a:rPr lang="zh-CN" altLang="en-US"/>
              <a:t>知</a:t>
            </a:r>
            <a:endParaRPr lang="en-US" altLang="zh-CN"/>
          </a:p>
          <a:p>
            <a:pPr lvl="1"/>
            <a:r>
              <a:rPr lang="pt-BR" altLang="zh-CN"/>
              <a:t>R</a:t>
            </a:r>
            <a:r>
              <a:rPr lang="pt-BR" altLang="zh-CN" baseline="30000"/>
              <a:t>2</a:t>
            </a:r>
            <a:r>
              <a:rPr lang="pt-BR" altLang="zh-CN"/>
              <a:t>=R</a:t>
            </a:r>
            <a:r>
              <a:rPr lang="pt-BR" altLang="zh-CN" baseline="30000"/>
              <a:t>4</a:t>
            </a:r>
            <a:r>
              <a:rPr lang="pt-BR" altLang="zh-CN"/>
              <a:t>=R</a:t>
            </a:r>
            <a:r>
              <a:rPr lang="pt-BR" altLang="zh-CN" baseline="30000"/>
              <a:t>6</a:t>
            </a:r>
            <a:r>
              <a:rPr lang="pt-BR" altLang="zh-CN"/>
              <a:t>=…</a:t>
            </a:r>
            <a:r>
              <a:rPr lang="zh-CN" altLang="pt-BR"/>
              <a:t>，</a:t>
            </a:r>
            <a:r>
              <a:rPr lang="pt-BR" altLang="zh-CN"/>
              <a:t>R</a:t>
            </a:r>
            <a:r>
              <a:rPr lang="pt-BR" altLang="zh-CN" baseline="30000"/>
              <a:t>3</a:t>
            </a:r>
            <a:r>
              <a:rPr lang="pt-BR" altLang="zh-CN"/>
              <a:t>=R</a:t>
            </a:r>
            <a:r>
              <a:rPr lang="pt-BR" altLang="zh-CN" baseline="30000"/>
              <a:t>5</a:t>
            </a:r>
            <a:r>
              <a:rPr lang="pt-BR" altLang="zh-CN"/>
              <a:t>=R</a:t>
            </a:r>
            <a:r>
              <a:rPr lang="pt-BR" altLang="zh-CN" baseline="30000"/>
              <a:t>7</a:t>
            </a:r>
            <a:r>
              <a:rPr lang="pt-BR" altLang="zh-CN"/>
              <a:t>=…</a:t>
            </a:r>
          </a:p>
          <a:p>
            <a:pPr lvl="1">
              <a:spcAft>
                <a:spcPts val="1800"/>
              </a:spcAft>
            </a:pPr>
            <a:endParaRPr lang="pt-BR" altLang="zh-CN"/>
          </a:p>
          <a:p>
            <a:r>
              <a:rPr lang="pt-BR" altLang="zh-CN"/>
              <a:t>R</a:t>
            </a:r>
            <a:r>
              <a:rPr lang="pt-BR" altLang="zh-CN" baseline="30000"/>
              <a:t>0</a:t>
            </a:r>
            <a:r>
              <a:rPr lang="zh-CN" altLang="en-US"/>
              <a:t>的关系矩阵是</a:t>
            </a:r>
            <a:br>
              <a:rPr lang="pt-BR" altLang="zh-CN"/>
            </a:br>
            <a:endParaRPr lang="pt-BR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32E2F-6F3D-45B1-AA8E-09B70A91BA6D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2313" y="1687513"/>
            <a:ext cx="5160962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9900" y="4605338"/>
            <a:ext cx="259238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CN" dirty="0"/>
              <a:t>Let </a:t>
            </a:r>
            <a:r>
              <a:rPr lang="en-US" altLang="zh-CN" dirty="0">
                <a:solidFill>
                  <a:srgbClr val="FF0000"/>
                </a:solidFill>
              </a:rPr>
              <a:t>X={2,3,4,5}</a:t>
            </a:r>
            <a:r>
              <a:rPr lang="en-US" altLang="zh-CN" dirty="0"/>
              <a:t> and </a:t>
            </a:r>
            <a:r>
              <a:rPr lang="en-US" altLang="zh-CN">
                <a:solidFill>
                  <a:srgbClr val="FF0000"/>
                </a:solidFill>
              </a:rPr>
              <a:t>R={&lt;x</a:t>
            </a:r>
            <a:r>
              <a:rPr lang="en-US" altLang="zh-CN" err="1">
                <a:solidFill>
                  <a:srgbClr val="FF0000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y&gt;|</a:t>
            </a:r>
            <a:r>
              <a:rPr lang="en-US" altLang="zh-CN" dirty="0" err="1">
                <a:solidFill>
                  <a:srgbClr val="FF0000"/>
                </a:solidFill>
              </a:rPr>
              <a:t>x+y</a:t>
            </a:r>
            <a:r>
              <a:rPr lang="en-US" altLang="zh-CN" dirty="0">
                <a:solidFill>
                  <a:srgbClr val="FF0000"/>
                </a:solidFill>
              </a:rPr>
              <a:t> divides 3}</a:t>
            </a:r>
            <a:r>
              <a:rPr lang="en-US" altLang="zh-CN" dirty="0"/>
              <a:t>. Please represent the relation as a matrix.</a:t>
            </a:r>
            <a:endParaRPr lang="zh-CN" altLang="en-US" dirty="0"/>
          </a:p>
          <a:p>
            <a:pPr marL="457200" indent="-45720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上的任意关系，请说明下列命题的真假并予以证明。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SzPct val="100000"/>
              <a:buFont typeface="+mj-lt"/>
              <a:buAutoNum type="alphaLcParenR"/>
            </a:pP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是自反的，则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sz="2400" baseline="-16000" dirty="0">
                <a:sym typeface="Symbol" pitchFamily="18" charset="2"/>
              </a:rPr>
              <a:t>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也是自反的；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SzPct val="100000"/>
              <a:buFont typeface="+mj-lt"/>
              <a:buAutoNum type="alphaLcParenR"/>
            </a:pP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是反自反的，则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sz="2400" baseline="-16000" dirty="0">
                <a:sym typeface="Symbol" pitchFamily="18" charset="2"/>
              </a:rPr>
              <a:t>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也是反自反的；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SzPct val="100000"/>
              <a:buFont typeface="+mj-lt"/>
              <a:buAutoNum type="alphaLcParenR"/>
            </a:pP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是对称的，则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sz="2400" baseline="-16000" dirty="0">
                <a:sym typeface="Symbol" pitchFamily="18" charset="2"/>
              </a:rPr>
              <a:t>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也是对称的；</a:t>
            </a:r>
            <a:endParaRPr lang="en-US" altLang="zh-CN" dirty="0"/>
          </a:p>
          <a:p>
            <a:pPr marL="800100" lvl="1" indent="-342900">
              <a:lnSpc>
                <a:spcPct val="120000"/>
              </a:lnSpc>
              <a:buSzPct val="100000"/>
              <a:buFont typeface="+mj-lt"/>
              <a:buAutoNum type="alphaLcParenR"/>
            </a:pP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是传递的，则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sz="2400" baseline="-16000" dirty="0">
                <a:sym typeface="Symbol" pitchFamily="18" charset="2"/>
              </a:rPr>
              <a:t>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也是传递的。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557213" y="2500313"/>
            <a:ext cx="7886700" cy="919162"/>
          </a:xfrm>
        </p:spPr>
        <p:txBody>
          <a:bodyPr/>
          <a:lstStyle/>
          <a:p>
            <a:r>
              <a:rPr lang="en-US" altLang="zh-CN"/>
              <a:t>3.3</a:t>
            </a:r>
            <a:r>
              <a:rPr lang="zh-CN" altLang="en-US"/>
              <a:t>、关系上的闭包运算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 dirty="0"/>
              <a:t>主要内容 </a:t>
            </a:r>
          </a:p>
        </p:txBody>
      </p:sp>
      <p:sp>
        <p:nvSpPr>
          <p:cNvPr id="49155" name="Rectangle 11"/>
          <p:cNvSpPr>
            <a:spLocks noGrp="1" noChangeArrowheads="1"/>
          </p:cNvSpPr>
          <p:nvPr>
            <p:ph idx="1"/>
          </p:nvPr>
        </p:nvSpPr>
        <p:spPr>
          <a:xfrm>
            <a:off x="491542" y="1149350"/>
            <a:ext cx="4908550" cy="427513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闭包定义</a:t>
            </a:r>
          </a:p>
          <a:p>
            <a:pPr>
              <a:spcAft>
                <a:spcPts val="1800"/>
              </a:spcAft>
            </a:pPr>
            <a:r>
              <a:rPr lang="zh-CN" altLang="en-US" sz="2800" dirty="0"/>
              <a:t>闭包的构造方法</a:t>
            </a:r>
          </a:p>
          <a:p>
            <a:pPr>
              <a:spcAft>
                <a:spcPts val="1800"/>
              </a:spcAft>
            </a:pPr>
            <a:r>
              <a:rPr lang="zh-CN" altLang="en-US" sz="2800" dirty="0"/>
              <a:t>集合表示</a:t>
            </a:r>
          </a:p>
          <a:p>
            <a:pPr>
              <a:spcAft>
                <a:spcPts val="1800"/>
              </a:spcAft>
            </a:pPr>
            <a:r>
              <a:rPr lang="zh-CN" altLang="en-US" sz="2800" dirty="0"/>
              <a:t>矩阵表示</a:t>
            </a:r>
          </a:p>
          <a:p>
            <a:pPr>
              <a:spcAft>
                <a:spcPts val="1800"/>
              </a:spcAft>
            </a:pPr>
            <a:r>
              <a:rPr lang="zh-CN" altLang="en-US" sz="2800" dirty="0"/>
              <a:t>图表示</a:t>
            </a:r>
          </a:p>
          <a:p>
            <a:pPr>
              <a:spcAft>
                <a:spcPts val="1800"/>
              </a:spcAft>
            </a:pPr>
            <a:r>
              <a:rPr lang="zh-CN" altLang="en-US" sz="2800" dirty="0"/>
              <a:t>闭包的性质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B975D-D07B-487D-8C21-E54D1F3CB872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>
                <a:latin typeface="宋体" pitchFamily="2" charset="-122"/>
              </a:rPr>
              <a:t>有序对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103312"/>
            <a:ext cx="8391525" cy="4089883"/>
          </a:xfrm>
        </p:spPr>
        <p:txBody>
          <a:bodyPr/>
          <a:lstStyle/>
          <a:p>
            <a:pPr marL="0" indent="230400" eaLnBrk="1" fontAlgn="auto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定义：</a:t>
            </a:r>
            <a:endParaRPr lang="en-US" altLang="zh-CN" dirty="0">
              <a:solidFill>
                <a:srgbClr val="A50021"/>
              </a:solidFill>
            </a:endParaRPr>
          </a:p>
          <a:p>
            <a:pPr marL="457200" lvl="1" indent="230400" eaLnBrk="1" fontAlgn="auto">
              <a:lnSpc>
                <a:spcPct val="120000"/>
              </a:lnSpc>
              <a:spcAft>
                <a:spcPts val="1200"/>
              </a:spcAft>
              <a:defRPr/>
            </a:pPr>
            <a:r>
              <a:rPr lang="zh-CN" altLang="en-US" dirty="0"/>
              <a:t>由两个元素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，按照一定的顺序组成的二元组称为</a:t>
            </a:r>
            <a:r>
              <a:rPr lang="zh-CN" altLang="en-US" dirty="0">
                <a:solidFill>
                  <a:srgbClr val="A50021"/>
                </a:solidFill>
              </a:rPr>
              <a:t>有序对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230400" eaLnBrk="1" fontAlgn="auto">
              <a:spcBef>
                <a:spcPct val="60000"/>
              </a:spcBef>
              <a:spcAft>
                <a:spcPts val="1800"/>
              </a:spcAft>
              <a:defRPr/>
            </a:pPr>
            <a:r>
              <a:rPr lang="zh-CN" altLang="en-US" dirty="0"/>
              <a:t>有序对性质</a:t>
            </a:r>
            <a:r>
              <a:rPr lang="en-US" altLang="zh-CN" dirty="0"/>
              <a:t>: </a:t>
            </a:r>
          </a:p>
          <a:p>
            <a:pPr marL="441325" indent="230188" eaLnBrk="1" fontAlgn="auto">
              <a:spcAft>
                <a:spcPts val="1800"/>
              </a:spcAft>
              <a:buSzPct val="100000"/>
              <a:buFont typeface="+mj-lt"/>
              <a:buAutoNum type="arabicPeriod"/>
              <a:defRPr/>
            </a:pPr>
            <a:r>
              <a:rPr lang="zh-CN" altLang="en-US" dirty="0"/>
              <a:t>有序性 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&lt;</a:t>
            </a:r>
            <a:r>
              <a:rPr lang="en-US" altLang="zh-CN" dirty="0" err="1"/>
              <a:t>y,x</a:t>
            </a:r>
            <a:r>
              <a:rPr lang="en-US" altLang="zh-CN" dirty="0"/>
              <a:t>&gt; </a:t>
            </a:r>
            <a:r>
              <a:rPr lang="zh-CN" altLang="en-US" dirty="0"/>
              <a:t>（当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</a:t>
            </a:r>
            <a:r>
              <a:rPr lang="en-US" altLang="zh-CN" dirty="0" err="1"/>
              <a:t>y</a:t>
            </a:r>
            <a:r>
              <a:rPr lang="zh-CN" altLang="en-US" dirty="0"/>
              <a:t>时）  </a:t>
            </a:r>
          </a:p>
          <a:p>
            <a:pPr marL="441325" indent="230188" eaLnBrk="1" fontAlgn="auto">
              <a:buSzPct val="100000"/>
              <a:buFont typeface="+mj-lt"/>
              <a:buAutoNum type="arabicPeriod"/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en-US" altLang="zh-CN" dirty="0" err="1"/>
              <a:t>u,v</a:t>
            </a:r>
            <a:r>
              <a:rPr lang="en-US" altLang="zh-CN" dirty="0"/>
              <a:t>&gt;</a:t>
            </a:r>
            <a:r>
              <a:rPr lang="zh-CN" altLang="en-US" dirty="0"/>
              <a:t>相等的充分必要条件是</a:t>
            </a:r>
            <a:endParaRPr lang="en-US" altLang="zh-CN" dirty="0"/>
          </a:p>
          <a:p>
            <a:pPr lvl="1" indent="230400" eaLnBrk="1" fontAlgn="auto">
              <a:buFont typeface="Wingdings" pitchFamily="2" charset="2"/>
              <a:buChar char="l"/>
              <a:defRPr/>
            </a:pP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&gt;=&lt;</a:t>
            </a:r>
            <a:r>
              <a:rPr lang="en-US" altLang="zh-CN" dirty="0" err="1"/>
              <a:t>u,v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</a:t>
            </a:r>
            <a:r>
              <a:rPr lang="en-US" altLang="zh-CN" dirty="0"/>
              <a:t>x=u</a:t>
            </a:r>
            <a:r>
              <a:rPr lang="el-GR" altLang="zh-CN" dirty="0"/>
              <a:t>∧</a:t>
            </a:r>
            <a:r>
              <a:rPr lang="en-US" altLang="zh-CN" dirty="0"/>
              <a:t>y=v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499-AD1C-4BC6-9651-2FDEED4A7E1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en-US" altLang="zh-CN" dirty="0"/>
              <a:t>3.3.1</a:t>
            </a:r>
            <a:r>
              <a:rPr lang="zh-CN" altLang="en-US" dirty="0"/>
              <a:t>、逆关系</a:t>
            </a: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376238" y="993775"/>
            <a:ext cx="8391525" cy="3500438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3.3-1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的二元关系，关系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逆</a:t>
            </a:r>
            <a:r>
              <a:rPr lang="zh-CN" altLang="en-US"/>
              <a:t>（或叫</a:t>
            </a:r>
            <a:r>
              <a:rPr lang="en-US" altLang="zh-CN"/>
              <a:t>R</a:t>
            </a:r>
            <a:r>
              <a:rPr lang="zh-CN" altLang="en-US"/>
              <a:t>的逆关系）记为</a:t>
            </a:r>
            <a:r>
              <a:rPr lang="en-US" altLang="zh-CN"/>
              <a:t>R</a:t>
            </a:r>
            <a:r>
              <a:rPr lang="en-US" altLang="zh-CN" baseline="30000"/>
              <a:t>-1</a:t>
            </a:r>
            <a:r>
              <a:rPr lang="zh-CN" altLang="en-US"/>
              <a:t>，是从</a:t>
            </a:r>
            <a:r>
              <a:rPr lang="en-US" altLang="zh-CN"/>
              <a:t>B</a:t>
            </a:r>
            <a:r>
              <a:rPr lang="zh-CN" altLang="en-US"/>
              <a:t>到</a:t>
            </a:r>
            <a:r>
              <a:rPr lang="en-US" altLang="zh-CN"/>
              <a:t>A</a:t>
            </a:r>
            <a:r>
              <a:rPr lang="zh-CN" altLang="en-US"/>
              <a:t>的二元关系，定义如下：</a:t>
            </a:r>
            <a:endParaRPr lang="en-US" altLang="zh-CN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/>
              <a:t>             R</a:t>
            </a:r>
            <a:r>
              <a:rPr lang="en-US" altLang="zh-CN" baseline="30000"/>
              <a:t>-1</a:t>
            </a:r>
            <a:r>
              <a:rPr lang="en-US" altLang="zh-CN"/>
              <a:t>={&lt;y</a:t>
            </a:r>
            <a:r>
              <a:rPr lang="zh-CN" altLang="en-US"/>
              <a:t>，</a:t>
            </a:r>
            <a:r>
              <a:rPr lang="en-US" altLang="zh-CN"/>
              <a:t>x&gt;|&lt;x</a:t>
            </a:r>
            <a:r>
              <a:rPr lang="zh-CN" altLang="en-US"/>
              <a:t>，</a:t>
            </a:r>
            <a:r>
              <a:rPr lang="en-US" altLang="zh-CN"/>
              <a:t>y&gt;</a:t>
            </a:r>
            <a:r>
              <a:rPr lang="zh-CN" altLang="en-US"/>
              <a:t>∈</a:t>
            </a:r>
            <a:r>
              <a:rPr lang="en-US" altLang="zh-CN"/>
              <a:t>R}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zh-CN" altLang="en-US">
                <a:solidFill>
                  <a:srgbClr val="C00000"/>
                </a:solidFill>
              </a:rPr>
              <a:t>例：</a:t>
            </a:r>
            <a:endParaRPr lang="en-US" altLang="zh-CN">
              <a:solidFill>
                <a:srgbClr val="C00000"/>
              </a:solidFill>
              <a:sym typeface="Symbol" pitchFamily="18" charset="2"/>
            </a:endParaRP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zh-CN" altLang="en-US"/>
              <a:t>集合</a:t>
            </a:r>
            <a:r>
              <a:rPr lang="en-US" altLang="zh-CN"/>
              <a:t>A={1,2,3}</a:t>
            </a:r>
            <a:r>
              <a:rPr lang="zh-CN" altLang="en-US"/>
              <a:t>到集合</a:t>
            </a:r>
            <a:r>
              <a:rPr lang="en-US" altLang="zh-CN"/>
              <a:t>B={a,b,c,d}</a:t>
            </a:r>
            <a:r>
              <a:rPr lang="zh-CN" altLang="en-US"/>
              <a:t>的关系：</a:t>
            </a:r>
            <a:r>
              <a:rPr lang="en-US" altLang="zh-CN">
                <a:solidFill>
                  <a:srgbClr val="002060"/>
                </a:solidFill>
              </a:rPr>
              <a:t>R={&lt;1,a&gt;,&lt;1,d&gt;,&lt;2,a&gt;,&lt;2,b&gt;,&lt;2,c&gt;}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则：</a:t>
            </a:r>
            <a:r>
              <a:rPr lang="en-US" altLang="zh-CN">
                <a:solidFill>
                  <a:srgbClr val="002060"/>
                </a:solidFill>
              </a:rPr>
              <a:t>R</a:t>
            </a:r>
            <a:r>
              <a:rPr lang="en-US" altLang="zh-CN" baseline="30000">
                <a:solidFill>
                  <a:srgbClr val="002060"/>
                </a:solidFill>
              </a:rPr>
              <a:t>-1</a:t>
            </a:r>
            <a:r>
              <a:rPr lang="en-US" altLang="zh-CN">
                <a:solidFill>
                  <a:srgbClr val="002060"/>
                </a:solidFill>
              </a:rPr>
              <a:t>={&lt;a,1&gt;,&lt;d,1&gt;,&lt;a,2&gt;,&lt;b,2&gt;,&lt;c,2&gt;}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48264-E0A3-402C-B0E3-D6FD2E84C551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graphicFrame>
        <p:nvGraphicFramePr>
          <p:cNvPr id="47109" name="Object 8"/>
          <p:cNvGraphicFramePr>
            <a:graphicFrameLocks noChangeAspect="1"/>
          </p:cNvGraphicFramePr>
          <p:nvPr/>
        </p:nvGraphicFramePr>
        <p:xfrm>
          <a:off x="2262188" y="4133850"/>
          <a:ext cx="4525962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059880" imgH="3270960" progId="">
                  <p:embed/>
                </p:oleObj>
              </mc:Choice>
              <mc:Fallback>
                <p:oleObj name="Visio" r:id="rId2" imgW="6059880" imgH="32709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133850"/>
                        <a:ext cx="4525962" cy="244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en-US" altLang="zh-CN"/>
              <a:t>3.3.2</a:t>
            </a:r>
            <a:r>
              <a:rPr lang="zh-CN" altLang="en-US"/>
              <a:t>、关系的闭包运算</a:t>
            </a:r>
            <a:endParaRPr lang="zh-CN" altLang="en-US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376238" y="1177925"/>
            <a:ext cx="8391525" cy="50673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rgbClr val="A50021"/>
                </a:solidFill>
              </a:rPr>
              <a:t>定义</a:t>
            </a:r>
            <a:r>
              <a:rPr lang="en-US" altLang="zh-CN" sz="2800" dirty="0">
                <a:solidFill>
                  <a:srgbClr val="A50021"/>
                </a:solidFill>
              </a:rPr>
              <a:t>3.3-2</a:t>
            </a:r>
            <a:r>
              <a:rPr lang="zh-CN" altLang="en-US" sz="2800" dirty="0">
                <a:solidFill>
                  <a:srgbClr val="A50021"/>
                </a:solidFill>
              </a:rPr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zh-CN" altLang="en-US" sz="2800" dirty="0"/>
              <a:t>是非空集合</a:t>
            </a:r>
            <a:r>
              <a:rPr lang="en-US" altLang="zh-CN" sz="2800" dirty="0"/>
              <a:t>A</a:t>
            </a:r>
            <a:r>
              <a:rPr lang="zh-CN" altLang="en-US" sz="2800" dirty="0"/>
              <a:t>上的关系</a:t>
            </a:r>
            <a:r>
              <a:rPr lang="en-US" altLang="zh-CN" sz="2800" dirty="0"/>
              <a:t>, 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A50021"/>
                </a:solidFill>
              </a:rPr>
              <a:t>自反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A50021"/>
                </a:solidFill>
              </a:rPr>
              <a:t>对称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A50021"/>
                </a:solidFill>
              </a:rPr>
              <a:t>传递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A50021"/>
                </a:solidFill>
              </a:rPr>
              <a:t>闭包</a:t>
            </a:r>
            <a:r>
              <a:rPr lang="zh-CN" altLang="en-US" sz="2800" dirty="0"/>
              <a:t>是</a:t>
            </a:r>
            <a:r>
              <a:rPr lang="en-US" altLang="zh-CN" sz="2800" dirty="0"/>
              <a:t>A</a:t>
            </a:r>
            <a:r>
              <a:rPr lang="zh-CN" altLang="en-US" sz="2800" dirty="0"/>
              <a:t>上的关系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itchFamily="18" charset="2"/>
              </a:rPr>
              <a:t>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itchFamily="18" charset="2"/>
              </a:rPr>
              <a:t></a:t>
            </a:r>
            <a:r>
              <a:rPr lang="zh-CN" altLang="en-US" sz="2800" dirty="0"/>
              <a:t>满足以下条件：</a:t>
            </a:r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zh-CN" altLang="en-US" sz="2400" dirty="0"/>
              <a:t>是自反的</a:t>
            </a:r>
            <a:r>
              <a:rPr lang="en-US" altLang="zh-CN" sz="2400" dirty="0"/>
              <a:t>(</a:t>
            </a:r>
            <a:r>
              <a:rPr lang="zh-CN" altLang="en-US" sz="2400" dirty="0"/>
              <a:t>对称的或传递的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</a:t>
            </a: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zh-CN" altLang="en-US" sz="2400" dirty="0">
                <a:sym typeface="Symbol" pitchFamily="18" charset="2"/>
              </a:rPr>
              <a:t>；</a:t>
            </a:r>
            <a:endParaRPr lang="en-US" altLang="zh-CN" sz="2400" dirty="0"/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  <a:defRPr/>
            </a:pPr>
            <a:r>
              <a:rPr lang="zh-CN" altLang="en-US" sz="2400" dirty="0"/>
              <a:t>对集合</a:t>
            </a:r>
            <a:r>
              <a:rPr lang="en-US" altLang="zh-CN" sz="2400" dirty="0"/>
              <a:t>A</a:t>
            </a:r>
            <a:r>
              <a:rPr lang="zh-CN" altLang="en-US" sz="2400" dirty="0"/>
              <a:t>上任何包含</a:t>
            </a:r>
            <a:r>
              <a:rPr lang="en-US" altLang="zh-CN" sz="2400" dirty="0"/>
              <a:t>R</a:t>
            </a:r>
            <a:r>
              <a:rPr lang="zh-CN" altLang="en-US" sz="2400" dirty="0"/>
              <a:t>的自反</a:t>
            </a:r>
            <a:r>
              <a:rPr lang="en-US" altLang="zh-CN" sz="2400" dirty="0"/>
              <a:t>(</a:t>
            </a:r>
            <a:r>
              <a:rPr lang="zh-CN" altLang="en-US" sz="2400" dirty="0"/>
              <a:t>对称或传递</a:t>
            </a:r>
            <a:r>
              <a:rPr lang="en-US" altLang="zh-CN" sz="2400" dirty="0"/>
              <a:t>)</a:t>
            </a: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</a:t>
            </a:r>
            <a:r>
              <a:rPr lang="zh-CN" altLang="en-US" sz="2400" dirty="0"/>
              <a:t>，有</a:t>
            </a: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</a:t>
            </a:r>
            <a:r>
              <a:rPr lang="en-US" altLang="zh-CN" sz="2400" dirty="0"/>
              <a:t>R</a:t>
            </a:r>
            <a:r>
              <a:rPr lang="en-US" altLang="zh-CN" sz="2400" dirty="0">
                <a:sym typeface="Symbol" pitchFamily="18" charset="2"/>
              </a:rPr>
              <a:t></a:t>
            </a:r>
            <a:r>
              <a:rPr lang="zh-CN" altLang="en-US" sz="2400" dirty="0">
                <a:sym typeface="Symbol" pitchFamily="18" charset="2"/>
              </a:rPr>
              <a:t>。</a:t>
            </a:r>
            <a:endParaRPr lang="en-US" altLang="zh-CN" sz="2400" dirty="0"/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的自反闭包记作</a:t>
            </a:r>
            <a:r>
              <a:rPr lang="en-US" altLang="zh-CN" sz="2400" dirty="0"/>
              <a:t>r(R), </a:t>
            </a:r>
            <a:r>
              <a:rPr lang="zh-CN" altLang="en-US" sz="2400"/>
              <a:t>对称闭包记作</a:t>
            </a:r>
            <a:r>
              <a:rPr lang="en-US" altLang="zh-CN" sz="2400" dirty="0"/>
              <a:t>s(R), </a:t>
            </a:r>
            <a:r>
              <a:rPr lang="zh-CN" altLang="en-US" sz="2400"/>
              <a:t>传递闭包记作</a:t>
            </a:r>
            <a:r>
              <a:rPr lang="en-US" altLang="zh-CN" sz="2400" dirty="0"/>
              <a:t>t(R)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F2371-5685-4EB7-813D-3BB5CB394DE8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重要定理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1211263"/>
            <a:ext cx="8391525" cy="469423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A50021"/>
                </a:solidFill>
              </a:rPr>
              <a:t>定理</a:t>
            </a:r>
            <a:r>
              <a:rPr lang="en-US" altLang="zh-CN" sz="2800" dirty="0">
                <a:solidFill>
                  <a:srgbClr val="A50021"/>
                </a:solidFill>
              </a:rPr>
              <a:t>3.3-5</a:t>
            </a:r>
            <a:r>
              <a:rPr lang="zh-CN" altLang="en-US" sz="2800" dirty="0">
                <a:solidFill>
                  <a:srgbClr val="A50021"/>
                </a:solidFill>
              </a:rPr>
              <a:t>、定理</a:t>
            </a:r>
            <a:r>
              <a:rPr lang="en-US" altLang="zh-CN" sz="2800" dirty="0">
                <a:solidFill>
                  <a:srgbClr val="A50021"/>
                </a:solidFill>
              </a:rPr>
              <a:t>3.3-6</a:t>
            </a:r>
            <a:r>
              <a:rPr lang="zh-CN" altLang="en-US" sz="2800" dirty="0">
                <a:solidFill>
                  <a:srgbClr val="A50021"/>
                </a:solidFill>
              </a:rPr>
              <a:t>、定理</a:t>
            </a:r>
            <a:r>
              <a:rPr lang="en-US" altLang="zh-CN" sz="2800" dirty="0">
                <a:solidFill>
                  <a:srgbClr val="A50021"/>
                </a:solidFill>
              </a:rPr>
              <a:t>3.3-7</a:t>
            </a:r>
            <a:r>
              <a:rPr lang="zh-CN" altLang="en-US" sz="2800" dirty="0">
                <a:solidFill>
                  <a:srgbClr val="A50021"/>
                </a:solidFill>
              </a:rPr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en-US" altLang="zh-CN" sz="2800" dirty="0"/>
              <a:t>A</a:t>
            </a:r>
            <a:r>
              <a:rPr lang="zh-CN" altLang="en-US" sz="2800" dirty="0"/>
              <a:t>上的关系</a:t>
            </a:r>
            <a:r>
              <a:rPr lang="en-US" altLang="zh-CN" sz="2800" dirty="0"/>
              <a:t>, </a:t>
            </a:r>
            <a:r>
              <a:rPr lang="zh-CN" altLang="en-US" sz="2800" dirty="0"/>
              <a:t>则有</a:t>
            </a:r>
            <a:endParaRPr lang="en-US" altLang="zh-CN" sz="2800" dirty="0"/>
          </a:p>
          <a:p>
            <a:pPr marL="992188" lvl="1" indent="-534988">
              <a:lnSpc>
                <a:spcPct val="120000"/>
              </a:lnSpc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r(R)=R∪R</a:t>
            </a:r>
            <a:r>
              <a:rPr lang="en-US" altLang="zh-CN" sz="2400" baseline="30000" dirty="0"/>
              <a:t>0</a:t>
            </a:r>
          </a:p>
          <a:p>
            <a:pPr marL="992188" lvl="1" indent="-534988">
              <a:lnSpc>
                <a:spcPct val="120000"/>
              </a:lnSpc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s(R)=R∪R</a:t>
            </a:r>
            <a:r>
              <a:rPr lang="en-US" altLang="zh-CN" sz="2400" baseline="30000" dirty="0">
                <a:sym typeface="Symbol" pitchFamily="18" charset="2"/>
              </a:rPr>
              <a:t></a:t>
            </a:r>
            <a:r>
              <a:rPr lang="en-US" altLang="zh-CN" sz="2400" baseline="30000" dirty="0"/>
              <a:t>1</a:t>
            </a:r>
          </a:p>
          <a:p>
            <a:pPr marL="992188" lvl="1" indent="-534988">
              <a:lnSpc>
                <a:spcPct val="120000"/>
              </a:lnSpc>
              <a:buSzPct val="100000"/>
              <a:buFont typeface="+mj-ea"/>
              <a:buAutoNum type="circleNumDbPlain"/>
              <a:defRPr/>
            </a:pPr>
            <a:r>
              <a:rPr lang="en-US" altLang="zh-CN" sz="2400" dirty="0"/>
              <a:t>t(R)=R∪R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∪R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∪…</a:t>
            </a:r>
            <a:r>
              <a:rPr lang="zh-CN" altLang="en-US" sz="2400" dirty="0"/>
              <a:t>，有时记为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*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说明：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600" dirty="0"/>
              <a:t>对有穷集</a:t>
            </a:r>
            <a:r>
              <a:rPr lang="en-US" altLang="zh-CN" sz="2600" dirty="0"/>
              <a:t>A</a:t>
            </a:r>
            <a:r>
              <a:rPr lang="zh-CN" altLang="en-US" sz="2600" dirty="0"/>
              <a:t>（</a:t>
            </a:r>
            <a:r>
              <a:rPr lang="zh-CN" altLang="en-US" sz="2600" dirty="0">
                <a:solidFill>
                  <a:srgbClr val="002060"/>
                </a:solidFill>
              </a:rPr>
              <a:t>集合</a:t>
            </a:r>
            <a:r>
              <a:rPr lang="en-US" altLang="zh-CN" sz="2600" dirty="0">
                <a:solidFill>
                  <a:srgbClr val="002060"/>
                </a:solidFill>
              </a:rPr>
              <a:t>A</a:t>
            </a:r>
            <a:r>
              <a:rPr lang="zh-CN" altLang="en-US" sz="2600" dirty="0">
                <a:solidFill>
                  <a:srgbClr val="002060"/>
                </a:solidFill>
              </a:rPr>
              <a:t>中元素个数有限，即</a:t>
            </a:r>
            <a:r>
              <a:rPr lang="en-US" altLang="zh-CN" sz="2600" dirty="0">
                <a:solidFill>
                  <a:srgbClr val="002060"/>
                </a:solidFill>
              </a:rPr>
              <a:t>|A|=n</a:t>
            </a:r>
            <a:r>
              <a:rPr lang="zh-CN" altLang="en-US" sz="2600" dirty="0"/>
              <a:t>）上的关系，③中</a:t>
            </a:r>
            <a:r>
              <a:rPr lang="zh-CN" altLang="en-US" sz="2600"/>
              <a:t>的</a:t>
            </a:r>
            <a:r>
              <a:rPr lang="zh-CN" altLang="en-US" sz="2600">
                <a:solidFill>
                  <a:srgbClr val="002060"/>
                </a:solidFill>
              </a:rPr>
              <a:t>并</a:t>
            </a:r>
            <a:r>
              <a:rPr lang="en-US" altLang="zh-CN" sz="2600">
                <a:solidFill>
                  <a:srgbClr val="002060"/>
                </a:solidFill>
              </a:rPr>
              <a:t>(∪)</a:t>
            </a:r>
            <a:r>
              <a:rPr lang="zh-CN" altLang="en-US" sz="2600">
                <a:solidFill>
                  <a:srgbClr val="FF0000"/>
                </a:solidFill>
              </a:rPr>
              <a:t>最多不超过</a:t>
            </a:r>
            <a:r>
              <a:rPr lang="en-US" altLang="zh-CN" sz="2600">
                <a:solidFill>
                  <a:srgbClr val="FF0000"/>
                </a:solidFill>
              </a:rPr>
              <a:t>R</a:t>
            </a:r>
            <a:r>
              <a:rPr lang="en-US" altLang="zh-CN" sz="2600" baseline="30000">
                <a:solidFill>
                  <a:srgbClr val="FF0000"/>
                </a:solidFill>
              </a:rPr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91706-B80E-45D5-AD79-BEEB5D2E3D5A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en-US" altLang="zh-CN"/>
              <a:t>Example Ⅰ</a:t>
            </a:r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392113" y="1055688"/>
            <a:ext cx="8391525" cy="5205412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Find the reflexive closure of relation </a:t>
            </a:r>
            <a:r>
              <a:rPr lang="en-US" altLang="zh-CN" sz="2800" dirty="0">
                <a:solidFill>
                  <a:srgbClr val="002060"/>
                </a:solidFill>
              </a:rPr>
              <a:t>R </a:t>
            </a:r>
            <a:r>
              <a:rPr lang="en-US" altLang="zh-CN" sz="2800">
                <a:solidFill>
                  <a:srgbClr val="002060"/>
                </a:solidFill>
              </a:rPr>
              <a:t>= {&lt;1,1&gt;,&lt;1,2&gt;,&lt;2,1&gt;,&lt;3,2&gt;}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on the set </a:t>
            </a:r>
            <a:r>
              <a:rPr lang="en-US" altLang="zh-CN" sz="2800" dirty="0">
                <a:solidFill>
                  <a:srgbClr val="002060"/>
                </a:solidFill>
              </a:rPr>
              <a:t>A={1,2,3}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</a:p>
          <a:p>
            <a:pPr>
              <a:spcAft>
                <a:spcPct val="0"/>
              </a:spcAft>
            </a:pPr>
            <a:r>
              <a:rPr lang="en-US" altLang="zh-CN" sz="2800" dirty="0">
                <a:solidFill>
                  <a:srgbClr val="C00000"/>
                </a:solidFill>
              </a:rPr>
              <a:t>Solution: </a:t>
            </a:r>
          </a:p>
          <a:p>
            <a:pPr lvl="1"/>
            <a:r>
              <a:rPr lang="en-US" altLang="zh-CN" sz="2400" dirty="0"/>
              <a:t>any reflexive relation on A must contain the </a:t>
            </a:r>
            <a:r>
              <a:rPr lang="en-US" altLang="zh-CN" sz="2400"/>
              <a:t>elements &lt;1,1&gt;, &lt;2,2&gt;,and &lt;3, 3&gt;.</a:t>
            </a:r>
            <a:endParaRPr lang="en-US" altLang="zh-CN" sz="2400" dirty="0"/>
          </a:p>
          <a:p>
            <a:pPr lvl="1"/>
            <a:r>
              <a:rPr lang="en-US" altLang="zh-CN" sz="2400" dirty="0"/>
              <a:t>By </a:t>
            </a:r>
            <a:r>
              <a:rPr lang="en-US" altLang="zh-CN" sz="2400"/>
              <a:t>adding &lt;2, 2&gt; and &lt;3, 3&gt; </a:t>
            </a:r>
            <a:r>
              <a:rPr lang="en-US" altLang="zh-CN" sz="2400" dirty="0"/>
              <a:t>to R, we obtain the reflexive relation S, which is given by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2060"/>
                </a:solidFill>
              </a:rPr>
              <a:t>S </a:t>
            </a:r>
            <a:r>
              <a:rPr lang="en-US" altLang="zh-CN" sz="2400">
                <a:solidFill>
                  <a:srgbClr val="002060"/>
                </a:solidFill>
              </a:rPr>
              <a:t>= {&lt;1, 1&gt;, &lt;1, 2&gt;, &lt;2, 1&gt;, &lt;2, 2&gt;, &lt;3, 2&gt;, &lt;3, 3&gt;}</a:t>
            </a:r>
            <a:r>
              <a:rPr lang="en-US" altLang="zh-CN" sz="2400"/>
              <a:t>.</a:t>
            </a:r>
            <a:endParaRPr lang="en-US" altLang="zh-CN" sz="2400" dirty="0"/>
          </a:p>
          <a:p>
            <a:pPr lvl="1"/>
            <a:r>
              <a:rPr lang="en-US" altLang="zh-CN" sz="2400" dirty="0"/>
              <a:t>S is the reflexive closure of R by examine the definition.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EBBEA-0275-482D-9DA0-B1FC58FAED97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4010E1B-10DA-464F-9E28-AAF4A96C7B60}"/>
              </a:ext>
            </a:extLst>
          </p:cNvPr>
          <p:cNvSpPr/>
          <p:nvPr/>
        </p:nvSpPr>
        <p:spPr>
          <a:xfrm>
            <a:off x="5688124" y="2204864"/>
            <a:ext cx="1836204" cy="6480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lnSpc>
                <a:spcPct val="120000"/>
              </a:lnSpc>
              <a:buSzPct val="100000"/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r(R)=R∪R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400" baseline="30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en-US" altLang="zh-CN"/>
              <a:t>Example 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398187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500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Find the symmetric closure of the relation 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R ={&lt;a</a:t>
            </a:r>
            <a:r>
              <a:rPr lang="en-US" altLang="zh-CN" sz="2800" err="1">
                <a:solidFill>
                  <a:srgbClr val="002060"/>
                </a:solidFill>
                <a:sym typeface="Symbol" pitchFamily="18" charset="2"/>
              </a:rPr>
              <a:t>,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b&gt;|a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＞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sym typeface="Symbol" pitchFamily="18" charset="2"/>
              </a:rPr>
              <a:t>} 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on the set of positive integers.</a:t>
            </a:r>
          </a:p>
          <a:p>
            <a:pPr eaLnBrk="1" hangingPunct="1">
              <a:lnSpc>
                <a:spcPct val="110000"/>
              </a:lnSpc>
              <a:spcAft>
                <a:spcPct val="2500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Solution: </a:t>
            </a:r>
          </a:p>
          <a:p>
            <a:pPr marL="806450" lvl="1" indent="-349250" eaLnBrk="1" hangingPunct="1">
              <a:lnSpc>
                <a:spcPct val="110000"/>
              </a:lnSpc>
              <a:spcAft>
                <a:spcPct val="25000"/>
              </a:spcAft>
              <a:defRPr/>
            </a:pPr>
            <a:r>
              <a:rPr lang="en-US" altLang="zh-CN" sz="2400" dirty="0">
                <a:sym typeface="Symbol" pitchFamily="18" charset="2"/>
              </a:rPr>
              <a:t>The symmetric closure of R is given by</a:t>
            </a:r>
          </a:p>
          <a:p>
            <a:pPr marL="806450" lvl="1" indent="-349250" eaLnBrk="1" hangingPunct="1">
              <a:lnSpc>
                <a:spcPct val="110000"/>
              </a:lnSpc>
              <a:spcAft>
                <a:spcPct val="25000"/>
              </a:spcAft>
              <a:defRPr/>
            </a:pP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R</a:t>
            </a:r>
            <a:r>
              <a:rPr lang="el-GR" altLang="zh-CN" sz="2400"/>
              <a:t>∪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R</a:t>
            </a:r>
            <a:r>
              <a:rPr lang="en-US" altLang="zh-CN" sz="2400" baseline="30000">
                <a:solidFill>
                  <a:srgbClr val="002060"/>
                </a:solidFill>
                <a:sym typeface="Symbol" pitchFamily="18" charset="2"/>
              </a:rPr>
              <a:t>-1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 = {&lt;a</a:t>
            </a:r>
            <a:r>
              <a:rPr lang="en-US" altLang="zh-CN" sz="2400" err="1">
                <a:solidFill>
                  <a:srgbClr val="002060"/>
                </a:solidFill>
                <a:sym typeface="Symbol" pitchFamily="18" charset="2"/>
              </a:rPr>
              <a:t>,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b&gt;|a</a:t>
            </a:r>
            <a:r>
              <a:rPr lang="zh-CN" altLang="en-US" sz="2400">
                <a:solidFill>
                  <a:schemeClr val="tx1"/>
                </a:solidFill>
                <a:sym typeface="Symbol" pitchFamily="18" charset="2"/>
              </a:rPr>
              <a:t>＞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b}</a:t>
            </a:r>
            <a:r>
              <a:rPr lang="el-GR" altLang="zh-CN" sz="2400"/>
              <a:t>∪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{&lt;b</a:t>
            </a:r>
            <a:r>
              <a:rPr lang="en-US" altLang="zh-CN" sz="2400" err="1">
                <a:solidFill>
                  <a:srgbClr val="002060"/>
                </a:solidFill>
                <a:sym typeface="Symbol" pitchFamily="18" charset="2"/>
              </a:rPr>
              <a:t>,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a&gt;|a</a:t>
            </a:r>
            <a:r>
              <a:rPr lang="zh-CN" altLang="en-US" sz="2400">
                <a:solidFill>
                  <a:schemeClr val="tx1"/>
                </a:solidFill>
                <a:sym typeface="Symbol" pitchFamily="18" charset="2"/>
              </a:rPr>
              <a:t>＞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b</a:t>
            </a:r>
            <a:r>
              <a:rPr lang="en-US" altLang="zh-CN" sz="2400" dirty="0">
                <a:solidFill>
                  <a:srgbClr val="002060"/>
                </a:solidFill>
                <a:sym typeface="Symbol" pitchFamily="18" charset="2"/>
              </a:rPr>
              <a:t>} </a:t>
            </a:r>
          </a:p>
          <a:p>
            <a:pPr lvl="1" eaLnBrk="1" hangingPunct="1">
              <a:lnSpc>
                <a:spcPct val="110000"/>
              </a:lnSpc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2060"/>
                </a:solidFill>
                <a:sym typeface="Symbol" pitchFamily="18" charset="2"/>
              </a:rPr>
              <a:t>        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= {&lt;a</a:t>
            </a:r>
            <a:r>
              <a:rPr lang="en-US" altLang="zh-CN" sz="2400" err="1">
                <a:solidFill>
                  <a:srgbClr val="002060"/>
                </a:solidFill>
                <a:sym typeface="Symbol" pitchFamily="18" charset="2"/>
              </a:rPr>
              <a:t>,</a:t>
            </a:r>
            <a:r>
              <a:rPr lang="en-US" altLang="zh-CN" sz="2400">
                <a:solidFill>
                  <a:srgbClr val="002060"/>
                </a:solidFill>
                <a:sym typeface="Symbol" pitchFamily="18" charset="2"/>
              </a:rPr>
              <a:t>b&gt;|</a:t>
            </a:r>
            <a:r>
              <a:rPr lang="en-US" altLang="zh-CN" sz="2400" dirty="0" err="1">
                <a:solidFill>
                  <a:srgbClr val="002060"/>
                </a:solidFill>
                <a:sym typeface="Symbol" pitchFamily="18" charset="2"/>
              </a:rPr>
              <a:t>ab</a:t>
            </a:r>
            <a:r>
              <a:rPr lang="en-US" altLang="zh-CN" sz="2400" dirty="0">
                <a:solidFill>
                  <a:srgbClr val="002060"/>
                </a:solidFill>
                <a:sym typeface="Symbol" pitchFamily="18" charset="2"/>
              </a:rPr>
              <a:t>}</a:t>
            </a:r>
          </a:p>
          <a:p>
            <a:pPr>
              <a:lnSpc>
                <a:spcPct val="110000"/>
              </a:lnSpc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F3C3E-62F2-40F6-822A-ABD60C28835D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EFEA386-0E3B-4190-AA6F-D8A7BD34887C}"/>
              </a:ext>
            </a:extLst>
          </p:cNvPr>
          <p:cNvSpPr/>
          <p:nvPr/>
        </p:nvSpPr>
        <p:spPr>
          <a:xfrm>
            <a:off x="5688124" y="2348880"/>
            <a:ext cx="1836204" cy="6480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20000"/>
              </a:lnSpc>
              <a:buSzPct val="100000"/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s(R)=R∪R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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aseline="30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en-US" altLang="zh-CN"/>
              <a:t>Example Ⅲ</a:t>
            </a:r>
            <a:endParaRPr lang="zh-CN" altLang="en-US"/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55295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Find the transitive closure of the relation 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R={&lt;1,3&gt;,&lt;1,4&gt;,&lt;2,1&gt;,&lt;3,2&gt;} </a:t>
            </a:r>
            <a:r>
              <a:rPr lang="en-US" altLang="zh-CN" sz="2800">
                <a:solidFill>
                  <a:srgbClr val="FF0000"/>
                </a:solidFill>
                <a:sym typeface="Symbol" pitchFamily="18" charset="2"/>
              </a:rPr>
              <a:t>on the set 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A={1,2,3,4}. </a:t>
            </a:r>
          </a:p>
          <a:p>
            <a:pPr eaLnBrk="1" hangingPunct="1"/>
            <a:r>
              <a:rPr lang="en-US" altLang="zh-CN" sz="2800">
                <a:solidFill>
                  <a:srgbClr val="C00000"/>
                </a:solidFill>
                <a:sym typeface="Symbol" pitchFamily="18" charset="2"/>
              </a:rPr>
              <a:t>Solution: </a:t>
            </a:r>
          </a:p>
          <a:p>
            <a:pPr lvl="1" eaLnBrk="1" hangingPunct="1"/>
            <a:r>
              <a:rPr lang="en-US" altLang="zh-CN" sz="2400">
                <a:sym typeface="Symbol" pitchFamily="18" charset="2"/>
              </a:rPr>
              <a:t>R would be transitive, if for all pairs &lt;a, b&gt; and &lt;b, c&gt; in R there were also a pair &lt;a, c&gt; in R.</a:t>
            </a:r>
          </a:p>
          <a:p>
            <a:pPr lvl="1" eaLnBrk="1" hangingPunct="1"/>
            <a:r>
              <a:rPr lang="en-US" altLang="zh-CN" sz="2400">
                <a:sym typeface="Symbol" pitchFamily="18" charset="2"/>
              </a:rPr>
              <a:t>If we add the missing pairs &lt;1, 2&gt;, &lt;2, 3&gt;, &lt;2, 4&gt;, and &lt;3, 1&gt;, will R be transitive?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525CB-CC3A-4DA2-9F12-DE109FE5B33F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DE5C69-F9B3-421B-A02E-80A852F0203B}"/>
              </a:ext>
            </a:extLst>
          </p:cNvPr>
          <p:cNvSpPr/>
          <p:nvPr/>
        </p:nvSpPr>
        <p:spPr>
          <a:xfrm>
            <a:off x="4932040" y="2312876"/>
            <a:ext cx="2988332" cy="64807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20000"/>
              </a:lnSpc>
              <a:buSzPct val="100000"/>
              <a:defRPr/>
            </a:pP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t(R)=R∪R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∪R</a:t>
            </a:r>
            <a:r>
              <a:rPr lang="en-US" altLang="zh-CN" sz="2400" baseline="30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∪…</a:t>
            </a:r>
            <a:endParaRPr lang="en-US" altLang="zh-CN" sz="2400" baseline="30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en-US" altLang="zh-CN"/>
              <a:t>Example Ⅲ(Cont.)</a:t>
            </a:r>
            <a:endParaRPr lang="zh-CN" altLang="en-US"/>
          </a:p>
        </p:txBody>
      </p:sp>
      <p:sp>
        <p:nvSpPr>
          <p:cNvPr id="2056" name="内容占位符 2"/>
          <p:cNvSpPr>
            <a:spLocks noGrp="1"/>
          </p:cNvSpPr>
          <p:nvPr>
            <p:ph idx="1"/>
          </p:nvPr>
        </p:nvSpPr>
        <p:spPr>
          <a:xfrm>
            <a:off x="376238" y="993775"/>
            <a:ext cx="8391525" cy="1144588"/>
          </a:xfrm>
        </p:spPr>
        <p:txBody>
          <a:bodyPr/>
          <a:lstStyle/>
          <a:p>
            <a:pPr marL="228600" lvl="1">
              <a:buClrTx/>
              <a:buFont typeface="Wingdings" pitchFamily="2" charset="2"/>
              <a:buChar char="n"/>
            </a:pPr>
            <a:r>
              <a:rPr lang="en-US" altLang="zh-CN" sz="2800">
                <a:sym typeface="Symbol" pitchFamily="18" charset="2"/>
              </a:rPr>
              <a:t>R can be represented by the following matrix M</a:t>
            </a:r>
            <a:r>
              <a:rPr lang="en-US" altLang="zh-CN" sz="2800" baseline="-25000">
                <a:sym typeface="Symbol" pitchFamily="18" charset="2"/>
              </a:rPr>
              <a:t>R</a:t>
            </a:r>
            <a:r>
              <a:rPr lang="en-US" altLang="zh-CN" sz="2800">
                <a:sym typeface="Symbol" pitchFamily="18" charset="2"/>
              </a:rPr>
              <a:t>:</a:t>
            </a:r>
            <a:endParaRPr lang="en-US" altLang="zh-CN" sz="2800" baseline="30000">
              <a:solidFill>
                <a:srgbClr val="66FF33"/>
              </a:solidFill>
              <a:sym typeface="Symbol" pitchFamily="18" charset="2"/>
            </a:endParaRPr>
          </a:p>
          <a:p>
            <a:endParaRPr lang="zh-CN" altLang="en-US"/>
          </a:p>
        </p:txBody>
      </p:sp>
      <p:graphicFrame>
        <p:nvGraphicFramePr>
          <p:cNvPr id="112642" name="Object 6"/>
          <p:cNvGraphicFramePr>
            <a:graphicFrameLocks noChangeAspect="1"/>
          </p:cNvGraphicFramePr>
          <p:nvPr/>
        </p:nvGraphicFramePr>
        <p:xfrm>
          <a:off x="2138363" y="1717675"/>
          <a:ext cx="224948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914400" progId="Equation.DSMT4">
                  <p:embed/>
                </p:oleObj>
              </mc:Choice>
              <mc:Fallback>
                <p:oleObj name="Equation" r:id="rId2" imgW="146016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717675"/>
                        <a:ext cx="224948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5705475" y="1717675"/>
          <a:ext cx="23669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914400" progId="Equation.DSMT4">
                  <p:embed/>
                </p:oleObj>
              </mc:Choice>
              <mc:Fallback>
                <p:oleObj name="Equation" r:id="rId4" imgW="153648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1717675"/>
                        <a:ext cx="2366963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9" name="Object 5"/>
          <p:cNvGraphicFramePr>
            <a:graphicFrameLocks noChangeAspect="1"/>
          </p:cNvGraphicFramePr>
          <p:nvPr/>
        </p:nvGraphicFramePr>
        <p:xfrm>
          <a:off x="495300" y="3451225"/>
          <a:ext cx="234791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914400" progId="Equation.DSMT4">
                  <p:embed/>
                </p:oleObj>
              </mc:Choice>
              <mc:Fallback>
                <p:oleObj name="Equation" r:id="rId6" imgW="152388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451225"/>
                        <a:ext cx="2347913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5"/>
          <p:cNvGraphicFramePr>
            <a:graphicFrameLocks noChangeAspect="1"/>
          </p:cNvGraphicFramePr>
          <p:nvPr/>
        </p:nvGraphicFramePr>
        <p:xfrm>
          <a:off x="3903663" y="3451225"/>
          <a:ext cx="23653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914400" progId="Equation.DSMT4">
                  <p:embed/>
                </p:oleObj>
              </mc:Choice>
              <mc:Fallback>
                <p:oleObj name="Equation" r:id="rId8" imgW="153648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451225"/>
                        <a:ext cx="236537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1" name="Object 7"/>
          <p:cNvGraphicFramePr>
            <a:graphicFrameLocks noChangeAspect="1"/>
          </p:cNvGraphicFramePr>
          <p:nvPr/>
        </p:nvGraphicFramePr>
        <p:xfrm>
          <a:off x="3570288" y="4864100"/>
          <a:ext cx="50307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160" imgH="914400" progId="Equation.DSMT4">
                  <p:embed/>
                </p:oleObj>
              </mc:Choice>
              <mc:Fallback>
                <p:oleObj name="Equation" r:id="rId10" imgW="303516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864100"/>
                        <a:ext cx="50307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74650" y="5300663"/>
            <a:ext cx="30194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Transitive closure</a:t>
            </a:r>
            <a:endParaRPr lang="zh-CN" altLang="en-US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闭包的矩阵表示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16557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设关系</a:t>
            </a:r>
            <a:r>
              <a:rPr lang="en-US" altLang="zh-CN"/>
              <a:t>R,r(R),s(R),t(R)</a:t>
            </a:r>
            <a:r>
              <a:rPr lang="zh-CN" altLang="en-US"/>
              <a:t>的关系矩阵分别为</a:t>
            </a:r>
            <a:r>
              <a:rPr lang="en-US" altLang="zh-CN"/>
              <a:t>M,M</a:t>
            </a:r>
            <a:r>
              <a:rPr lang="en-US" altLang="zh-CN" baseline="-25000"/>
              <a:t>r</a:t>
            </a:r>
            <a:r>
              <a:rPr lang="en-US" altLang="zh-CN"/>
              <a:t>,M</a:t>
            </a:r>
            <a:r>
              <a:rPr lang="en-US" altLang="zh-CN" baseline="-25000"/>
              <a:t>s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en-US" altLang="zh-CN" baseline="-25000"/>
              <a:t>t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则</a:t>
            </a:r>
            <a:r>
              <a:rPr lang="en-US" altLang="zh-CN"/>
              <a:t>M</a:t>
            </a:r>
            <a:r>
              <a:rPr lang="en-US" altLang="zh-CN" baseline="-25000"/>
              <a:t>r</a:t>
            </a:r>
            <a:r>
              <a:rPr lang="en-US" altLang="zh-CN"/>
              <a:t>=M+E</a:t>
            </a:r>
            <a:r>
              <a:rPr lang="zh-CN" altLang="en-US"/>
              <a:t>；</a:t>
            </a:r>
            <a:r>
              <a:rPr lang="en-US" altLang="zh-CN"/>
              <a:t>M</a:t>
            </a:r>
            <a:r>
              <a:rPr lang="en-US" altLang="zh-CN" baseline="-25000"/>
              <a:t>s</a:t>
            </a:r>
            <a:r>
              <a:rPr lang="en-US" altLang="zh-CN"/>
              <a:t>=M+M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’</a:t>
            </a:r>
            <a:r>
              <a:rPr lang="zh-CN" altLang="en-US"/>
              <a:t>；</a:t>
            </a:r>
            <a:r>
              <a:rPr lang="en-US" altLang="zh-CN"/>
              <a:t>M</a:t>
            </a:r>
            <a:r>
              <a:rPr lang="en-US" altLang="zh-CN" baseline="-25000"/>
              <a:t>t</a:t>
            </a:r>
            <a:r>
              <a:rPr lang="en-US" altLang="zh-CN"/>
              <a:t>=M+M</a:t>
            </a:r>
            <a:r>
              <a:rPr lang="en-US" altLang="zh-CN" baseline="30000"/>
              <a:t>2</a:t>
            </a:r>
            <a:r>
              <a:rPr lang="en-US" altLang="zh-CN"/>
              <a:t>+M</a:t>
            </a:r>
            <a:r>
              <a:rPr lang="en-US" altLang="zh-CN" baseline="30000"/>
              <a:t>3</a:t>
            </a:r>
            <a:r>
              <a:rPr lang="en-US" altLang="zh-CN"/>
              <a:t>+…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E</a:t>
            </a:r>
            <a:r>
              <a:rPr lang="zh-CN" altLang="en-US"/>
              <a:t>是单位矩阵</a:t>
            </a:r>
            <a:r>
              <a:rPr lang="en-US" altLang="zh-CN"/>
              <a:t>, M’</a:t>
            </a:r>
            <a:r>
              <a:rPr lang="zh-CN" altLang="en-US"/>
              <a:t>是转置矩阵，相加时使用</a:t>
            </a:r>
            <a:r>
              <a:rPr lang="zh-CN" altLang="en-US">
                <a:solidFill>
                  <a:srgbClr val="A50021"/>
                </a:solidFill>
              </a:rPr>
              <a:t>逻辑加。</a:t>
            </a:r>
            <a:endParaRPr lang="en-US" altLang="zh-CN">
              <a:solidFill>
                <a:srgbClr val="A5002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883C0-D656-4FFC-A71C-8C9D56F0CC1D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59075"/>
            <a:ext cx="2297113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" y="4524375"/>
            <a:ext cx="146526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4450" y="4559300"/>
            <a:ext cx="14652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8300" y="4537075"/>
            <a:ext cx="1465263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闭包的图表示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76238" y="1149350"/>
            <a:ext cx="8391525" cy="4763926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zh-CN" altLang="en-US" sz="2800" dirty="0"/>
              <a:t>设关系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r(R)</a:t>
            </a:r>
            <a:r>
              <a:rPr lang="zh-CN" altLang="en-US" sz="2800" dirty="0"/>
              <a:t>、</a:t>
            </a:r>
            <a:r>
              <a:rPr lang="en-US" altLang="zh-CN" sz="2800" dirty="0"/>
              <a:t>s(R)</a:t>
            </a:r>
            <a:r>
              <a:rPr lang="zh-CN" altLang="en-US" sz="2800" dirty="0"/>
              <a:t>、</a:t>
            </a:r>
            <a:r>
              <a:rPr lang="en-US" altLang="zh-CN" sz="2800" dirty="0"/>
              <a:t>t(R)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关系图</a:t>
            </a:r>
            <a:r>
              <a:rPr lang="zh-CN" altLang="en-US" sz="2800" dirty="0"/>
              <a:t>分别记为</a:t>
            </a:r>
            <a:r>
              <a:rPr lang="en-US" altLang="zh-CN" sz="2800" dirty="0"/>
              <a:t>G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G</a:t>
            </a:r>
            <a:r>
              <a:rPr lang="en-US" altLang="zh-CN" sz="2800" baseline="-250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t</a:t>
            </a:r>
            <a:r>
              <a:rPr lang="zh-CN" altLang="en-US" sz="2800" dirty="0"/>
              <a:t>、则</a:t>
            </a: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G</a:t>
            </a:r>
            <a:r>
              <a:rPr lang="en-US" altLang="zh-CN" sz="2800" baseline="-250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</a:t>
            </a:r>
            <a:r>
              <a:rPr lang="en-US" altLang="zh-CN" sz="2800" baseline="-25000" dirty="0" err="1"/>
              <a:t>t</a:t>
            </a:r>
            <a:r>
              <a:rPr lang="en-US" altLang="zh-CN" sz="2800" baseline="-25000" dirty="0"/>
              <a:t> </a:t>
            </a:r>
            <a:r>
              <a:rPr lang="zh-CN" altLang="en-US" sz="2800" dirty="0"/>
              <a:t>的顶点集与</a:t>
            </a:r>
            <a:r>
              <a:rPr lang="en-US" altLang="zh-CN" sz="2800" dirty="0"/>
              <a:t>G</a:t>
            </a:r>
            <a:r>
              <a:rPr lang="zh-CN" altLang="en-US" sz="2800" dirty="0"/>
              <a:t>的顶点集相等，除了</a:t>
            </a:r>
            <a:r>
              <a:rPr lang="en-US" altLang="zh-CN" sz="2800" dirty="0"/>
              <a:t>G</a:t>
            </a:r>
            <a:r>
              <a:rPr lang="zh-CN" altLang="en-US" sz="2800" dirty="0"/>
              <a:t>的边以外，以下述方法添加新的边：</a:t>
            </a:r>
            <a:endParaRPr lang="en-US" altLang="zh-CN" sz="2800" dirty="0"/>
          </a:p>
          <a:p>
            <a:pPr marL="914400" lvl="1" indent="-457200">
              <a:lnSpc>
                <a:spcPct val="114000"/>
              </a:lnSpc>
              <a:spcAft>
                <a:spcPts val="1200"/>
              </a:spcAft>
              <a:buSzTx/>
              <a:buFont typeface="Calibri Light" pitchFamily="34" charset="0"/>
              <a:buAutoNum type="arabicPeriod"/>
            </a:pPr>
            <a:r>
              <a:rPr lang="zh-CN" altLang="en-US" sz="2400" dirty="0"/>
              <a:t>考察</a:t>
            </a:r>
            <a:r>
              <a:rPr lang="en-US" altLang="zh-CN" sz="2400" dirty="0"/>
              <a:t>G</a:t>
            </a:r>
            <a:r>
              <a:rPr lang="zh-CN" altLang="en-US" sz="2400" dirty="0"/>
              <a:t>的每个顶点，若没环就加一个环，得到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r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 </a:t>
            </a:r>
          </a:p>
          <a:p>
            <a:pPr marL="914400" lvl="1" indent="-457200">
              <a:lnSpc>
                <a:spcPct val="114000"/>
              </a:lnSpc>
              <a:spcAft>
                <a:spcPts val="1200"/>
              </a:spcAft>
              <a:buSzTx/>
              <a:buFont typeface="Calibri Light" pitchFamily="34" charset="0"/>
              <a:buAutoNum type="arabicPeriod"/>
            </a:pPr>
            <a:r>
              <a:rPr lang="zh-CN" altLang="en-US" sz="2400" dirty="0"/>
              <a:t>考察</a:t>
            </a:r>
            <a:r>
              <a:rPr lang="en-US" altLang="zh-CN" sz="2400" dirty="0"/>
              <a:t>G</a:t>
            </a:r>
            <a:r>
              <a:rPr lang="zh-CN" altLang="en-US" sz="2400" dirty="0"/>
              <a:t>的每条边，若有一条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的单向边，</a:t>
            </a:r>
            <a:r>
              <a:rPr lang="en-US" altLang="zh-CN" sz="2400" dirty="0" err="1"/>
              <a:t>i≠j</a:t>
            </a:r>
            <a:r>
              <a:rPr lang="zh-CN" altLang="en-US" sz="2400" dirty="0"/>
              <a:t>，则在</a:t>
            </a:r>
            <a:r>
              <a:rPr lang="en-US" altLang="zh-CN" sz="2400" dirty="0"/>
              <a:t>G</a:t>
            </a:r>
            <a:r>
              <a:rPr lang="zh-CN" altLang="en-US" sz="2400" dirty="0"/>
              <a:t>中加一条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到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的反向边，得到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s</a:t>
            </a:r>
          </a:p>
          <a:p>
            <a:pPr marL="914400" lvl="1" indent="-457200">
              <a:lnSpc>
                <a:spcPct val="114000"/>
              </a:lnSpc>
              <a:spcAft>
                <a:spcPts val="1200"/>
              </a:spcAft>
              <a:buSzTx/>
              <a:buFont typeface="Calibri Light" pitchFamily="34" charset="0"/>
              <a:buAutoNum type="arabicPeriod"/>
            </a:pPr>
            <a:r>
              <a:rPr lang="zh-CN" altLang="en-US" sz="2400" dirty="0"/>
              <a:t>考察</a:t>
            </a:r>
            <a:r>
              <a:rPr lang="en-US" altLang="zh-CN" sz="2400" dirty="0"/>
              <a:t>G</a:t>
            </a:r>
            <a:r>
              <a:rPr lang="zh-CN" altLang="en-US" sz="2400" dirty="0"/>
              <a:t>的每个顶点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，寻找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可达的所有顶点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(</a:t>
            </a:r>
            <a:r>
              <a:rPr lang="zh-CN" altLang="en-US" sz="2400" dirty="0"/>
              <a:t>允许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=j)</a:t>
            </a:r>
            <a:r>
              <a:rPr lang="zh-CN" altLang="en-US" sz="2400" dirty="0"/>
              <a:t>，如果没有从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到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的边，就加上这条边，得到图</a:t>
            </a:r>
            <a:r>
              <a:rPr lang="en-US" altLang="zh-CN" sz="2400" dirty="0" err="1"/>
              <a:t>G</a:t>
            </a:r>
            <a:r>
              <a:rPr lang="en-US" altLang="zh-CN" sz="2400" baseline="-25000" dirty="0" err="1"/>
              <a:t>t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53372-A2AD-4DDD-B94D-DFFA55827AF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闭包的图表示例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1096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例：</a:t>
            </a:r>
            <a:r>
              <a:rPr lang="zh-CN" altLang="en-US"/>
              <a:t>设</a:t>
            </a:r>
            <a:r>
              <a:rPr lang="en-US" altLang="zh-CN"/>
              <a:t>A={a,b,c,d},R={&lt;a,b&gt;,&lt;b,a&gt;,&lt;b,c&gt;,&lt;c,d&gt;,&lt;d,b&gt;}, </a:t>
            </a:r>
          </a:p>
          <a:p>
            <a:pPr>
              <a:lnSpc>
                <a:spcPct val="90000"/>
              </a:lnSpc>
            </a:pP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r(R),s(R),t(R)</a:t>
            </a:r>
            <a:r>
              <a:rPr lang="zh-CN" altLang="en-US"/>
              <a:t>的关系图如下图所示。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33C168-3739-4061-8BC9-7AC713751978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grpSp>
        <p:nvGrpSpPr>
          <p:cNvPr id="59397" name="组合 163"/>
          <p:cNvGrpSpPr>
            <a:grpSpLocks/>
          </p:cNvGrpSpPr>
          <p:nvPr/>
        </p:nvGrpSpPr>
        <p:grpSpPr bwMode="auto">
          <a:xfrm>
            <a:off x="896938" y="4410075"/>
            <a:ext cx="7351712" cy="1836738"/>
            <a:chOff x="897513" y="4410764"/>
            <a:chExt cx="7351766" cy="1835819"/>
          </a:xfrm>
        </p:grpSpPr>
        <p:grpSp>
          <p:nvGrpSpPr>
            <p:cNvPr id="59437" name="组合 152"/>
            <p:cNvGrpSpPr>
              <a:grpSpLocks/>
            </p:cNvGrpSpPr>
            <p:nvPr/>
          </p:nvGrpSpPr>
          <p:grpSpPr bwMode="auto">
            <a:xfrm>
              <a:off x="5232000" y="4410764"/>
              <a:ext cx="2692800" cy="511200"/>
              <a:chOff x="5232003" y="4100513"/>
              <a:chExt cx="2692800" cy="511200"/>
            </a:xfrm>
          </p:grpSpPr>
          <p:cxnSp>
            <p:nvCxnSpPr>
              <p:cNvPr id="146" name="肘形连接符 145"/>
              <p:cNvCxnSpPr/>
              <p:nvPr/>
            </p:nvCxnSpPr>
            <p:spPr>
              <a:xfrm rot="5400000" flipH="1" flipV="1">
                <a:off x="6322967" y="3008969"/>
                <a:ext cx="510919" cy="2694007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7920668" y="4105274"/>
                <a:ext cx="0" cy="496638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38" name="组合 153"/>
            <p:cNvGrpSpPr>
              <a:grpSpLocks/>
            </p:cNvGrpSpPr>
            <p:nvPr/>
          </p:nvGrpSpPr>
          <p:grpSpPr bwMode="auto">
            <a:xfrm flipV="1">
              <a:off x="5232000" y="5060000"/>
              <a:ext cx="2692800" cy="511200"/>
              <a:chOff x="5232003" y="4100513"/>
              <a:chExt cx="2692800" cy="511200"/>
            </a:xfrm>
          </p:grpSpPr>
          <p:cxnSp>
            <p:nvCxnSpPr>
              <p:cNvPr id="155" name="肘形连接符 145"/>
              <p:cNvCxnSpPr/>
              <p:nvPr/>
            </p:nvCxnSpPr>
            <p:spPr>
              <a:xfrm rot="5400000" flipH="1" flipV="1">
                <a:off x="6322967" y="3009523"/>
                <a:ext cx="510919" cy="2694007"/>
              </a:xfrm>
              <a:prstGeom prst="bentConnector2">
                <a:avLst/>
              </a:prstGeom>
              <a:ln w="19050">
                <a:solidFill>
                  <a:srgbClr val="002060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7920668" y="4105827"/>
                <a:ext cx="0" cy="496638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39" name="组合 113"/>
            <p:cNvGrpSpPr>
              <a:grpSpLocks/>
            </p:cNvGrpSpPr>
            <p:nvPr/>
          </p:nvGrpSpPr>
          <p:grpSpPr bwMode="auto">
            <a:xfrm>
              <a:off x="897513" y="4545702"/>
              <a:ext cx="3115172" cy="857432"/>
              <a:chOff x="897513" y="4235451"/>
              <a:chExt cx="3115172" cy="857432"/>
            </a:xfrm>
          </p:grpSpPr>
          <p:sp>
            <p:nvSpPr>
              <p:cNvPr id="93" name="任意多边形 92"/>
              <p:cNvSpPr/>
              <p:nvPr/>
            </p:nvSpPr>
            <p:spPr>
              <a:xfrm flipV="1">
                <a:off x="2951753" y="4674900"/>
                <a:ext cx="781056" cy="58709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 flipV="1">
                <a:off x="2042108" y="4674900"/>
                <a:ext cx="781056" cy="58709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59470" name="组合 74"/>
              <p:cNvGrpSpPr>
                <a:grpSpLocks/>
              </p:cNvGrpSpPr>
              <p:nvPr/>
            </p:nvGrpSpPr>
            <p:grpSpPr bwMode="auto">
              <a:xfrm>
                <a:off x="897513" y="4580723"/>
                <a:ext cx="3115172" cy="512160"/>
                <a:chOff x="875745" y="2730152"/>
                <a:chExt cx="3115172" cy="512160"/>
              </a:xfrm>
            </p:grpSpPr>
            <p:sp>
              <p:nvSpPr>
                <p:cNvPr id="77" name="任意多边形 76"/>
                <p:cNvSpPr/>
                <p:nvPr/>
              </p:nvSpPr>
              <p:spPr>
                <a:xfrm>
                  <a:off x="2915697" y="2741820"/>
                  <a:ext cx="781056" cy="57121"/>
                </a:xfrm>
                <a:custGeom>
                  <a:avLst/>
                  <a:gdLst>
                    <a:gd name="connsiteX0" fmla="*/ 0 w 781050"/>
                    <a:gd name="connsiteY0" fmla="*/ 55562 h 74612"/>
                    <a:gd name="connsiteX1" fmla="*/ 404813 w 781050"/>
                    <a:gd name="connsiteY1" fmla="*/ 3175 h 74612"/>
                    <a:gd name="connsiteX2" fmla="*/ 781050 w 781050"/>
                    <a:gd name="connsiteY2" fmla="*/ 74612 h 7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050" h="74612">
                      <a:moveTo>
                        <a:pt x="0" y="55562"/>
                      </a:moveTo>
                      <a:cubicBezTo>
                        <a:pt x="137319" y="27781"/>
                        <a:pt x="274638" y="0"/>
                        <a:pt x="404813" y="3175"/>
                      </a:cubicBezTo>
                      <a:cubicBezTo>
                        <a:pt x="534988" y="6350"/>
                        <a:pt x="658019" y="40481"/>
                        <a:pt x="781050" y="74612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9474" name="组合 10"/>
                <p:cNvGrpSpPr>
                  <a:grpSpLocks/>
                </p:cNvGrpSpPr>
                <p:nvPr/>
              </p:nvGrpSpPr>
              <p:grpSpPr bwMode="auto">
                <a:xfrm>
                  <a:off x="875745" y="2730152"/>
                  <a:ext cx="3115172" cy="512160"/>
                  <a:chOff x="5155861" y="2562254"/>
                  <a:chExt cx="3115172" cy="512160"/>
                </a:xfrm>
              </p:grpSpPr>
              <p:grpSp>
                <p:nvGrpSpPr>
                  <p:cNvPr id="59475" name="组合 99"/>
                  <p:cNvGrpSpPr>
                    <a:grpSpLocks/>
                  </p:cNvGrpSpPr>
                  <p:nvPr/>
                </p:nvGrpSpPr>
                <p:grpSpPr bwMode="auto">
                  <a:xfrm>
                    <a:off x="5273510" y="2562254"/>
                    <a:ext cx="2852421" cy="166138"/>
                    <a:chOff x="5273510" y="2562254"/>
                    <a:chExt cx="2852421" cy="166138"/>
                  </a:xfrm>
                </p:grpSpPr>
                <p:sp>
                  <p:nvSpPr>
                    <p:cNvPr id="83" name="任意多边形 82"/>
                    <p:cNvSpPr/>
                    <p:nvPr/>
                  </p:nvSpPr>
                  <p:spPr>
                    <a:xfrm>
                      <a:off x="5395575" y="2569163"/>
                      <a:ext cx="781056" cy="57121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none" w="med" len="med"/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4" name="任意多边形 83"/>
                    <p:cNvSpPr/>
                    <p:nvPr/>
                  </p:nvSpPr>
                  <p:spPr>
                    <a:xfrm flipV="1">
                      <a:off x="5405100" y="2656431"/>
                      <a:ext cx="781056" cy="58709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triangle" w="sm" len="med"/>
                      <a:tailEnd type="non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85" name="任意多边形 84"/>
                    <p:cNvSpPr/>
                    <p:nvPr/>
                  </p:nvSpPr>
                  <p:spPr>
                    <a:xfrm>
                      <a:off x="6300457" y="2569163"/>
                      <a:ext cx="781056" cy="57121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none" w="med" len="med"/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59483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3510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84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0715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85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1526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86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1654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sp>
                <p:nvSpPr>
                  <p:cNvPr id="5947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55861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7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43051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7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6560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c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7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50073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  <p:sp>
            <p:nvSpPr>
              <p:cNvPr id="112" name="任意多边形 111"/>
              <p:cNvSpPr/>
              <p:nvPr/>
            </p:nvSpPr>
            <p:spPr>
              <a:xfrm>
                <a:off x="1996071" y="4235383"/>
                <a:ext cx="1746263" cy="369702"/>
              </a:xfrm>
              <a:custGeom>
                <a:avLst/>
                <a:gdLst>
                  <a:gd name="connsiteX0" fmla="*/ 0 w 1747838"/>
                  <a:gd name="connsiteY0" fmla="*/ 350838 h 369888"/>
                  <a:gd name="connsiteX1" fmla="*/ 876300 w 1747838"/>
                  <a:gd name="connsiteY1" fmla="*/ 3175 h 369888"/>
                  <a:gd name="connsiteX2" fmla="*/ 1747838 w 1747838"/>
                  <a:gd name="connsiteY2" fmla="*/ 369888 h 36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7838" h="369888">
                    <a:moveTo>
                      <a:pt x="0" y="350838"/>
                    </a:moveTo>
                    <a:cubicBezTo>
                      <a:pt x="292497" y="175419"/>
                      <a:pt x="584994" y="0"/>
                      <a:pt x="876300" y="3175"/>
                    </a:cubicBezTo>
                    <a:cubicBezTo>
                      <a:pt x="1167606" y="6350"/>
                      <a:pt x="1457722" y="188119"/>
                      <a:pt x="1747838" y="369888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 flipV="1">
                <a:off x="1991308" y="4728848"/>
                <a:ext cx="1746263" cy="337969"/>
              </a:xfrm>
              <a:custGeom>
                <a:avLst/>
                <a:gdLst>
                  <a:gd name="connsiteX0" fmla="*/ 0 w 1747838"/>
                  <a:gd name="connsiteY0" fmla="*/ 350838 h 369888"/>
                  <a:gd name="connsiteX1" fmla="*/ 876300 w 1747838"/>
                  <a:gd name="connsiteY1" fmla="*/ 3175 h 369888"/>
                  <a:gd name="connsiteX2" fmla="*/ 1747838 w 1747838"/>
                  <a:gd name="connsiteY2" fmla="*/ 369888 h 36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7838" h="369888">
                    <a:moveTo>
                      <a:pt x="0" y="350838"/>
                    </a:moveTo>
                    <a:cubicBezTo>
                      <a:pt x="292497" y="175419"/>
                      <a:pt x="584994" y="0"/>
                      <a:pt x="876300" y="3175"/>
                    </a:cubicBezTo>
                    <a:cubicBezTo>
                      <a:pt x="1167606" y="6350"/>
                      <a:pt x="1457722" y="188119"/>
                      <a:pt x="1747838" y="369888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9440" name="组合 114"/>
            <p:cNvGrpSpPr>
              <a:grpSpLocks/>
            </p:cNvGrpSpPr>
            <p:nvPr/>
          </p:nvGrpSpPr>
          <p:grpSpPr bwMode="auto">
            <a:xfrm>
              <a:off x="4915009" y="4596052"/>
              <a:ext cx="3334270" cy="828854"/>
              <a:chOff x="778438" y="4264029"/>
              <a:chExt cx="3334270" cy="828854"/>
            </a:xfrm>
          </p:grpSpPr>
          <p:sp>
            <p:nvSpPr>
              <p:cNvPr id="119" name="任意多边形 118"/>
              <p:cNvSpPr/>
              <p:nvPr/>
            </p:nvSpPr>
            <p:spPr>
              <a:xfrm>
                <a:off x="2060056" y="4264386"/>
                <a:ext cx="1671649" cy="369702"/>
              </a:xfrm>
              <a:custGeom>
                <a:avLst/>
                <a:gdLst>
                  <a:gd name="connsiteX0" fmla="*/ 0 w 1747838"/>
                  <a:gd name="connsiteY0" fmla="*/ 350838 h 369888"/>
                  <a:gd name="connsiteX1" fmla="*/ 876300 w 1747838"/>
                  <a:gd name="connsiteY1" fmla="*/ 3175 h 369888"/>
                  <a:gd name="connsiteX2" fmla="*/ 1747838 w 1747838"/>
                  <a:gd name="connsiteY2" fmla="*/ 369888 h 36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7838" h="369888">
                    <a:moveTo>
                      <a:pt x="0" y="350838"/>
                    </a:moveTo>
                    <a:cubicBezTo>
                      <a:pt x="292497" y="175419"/>
                      <a:pt x="584994" y="0"/>
                      <a:pt x="876300" y="3175"/>
                    </a:cubicBezTo>
                    <a:cubicBezTo>
                      <a:pt x="1167606" y="6350"/>
                      <a:pt x="1457722" y="188119"/>
                      <a:pt x="1747838" y="369888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任意多边形 115"/>
              <p:cNvSpPr/>
              <p:nvPr/>
            </p:nvSpPr>
            <p:spPr>
              <a:xfrm flipV="1">
                <a:off x="2952238" y="4675342"/>
                <a:ext cx="781056" cy="50775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 flipV="1">
                <a:off x="2042593" y="4675342"/>
                <a:ext cx="781056" cy="50775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59452" name="组合 74"/>
              <p:cNvGrpSpPr>
                <a:grpSpLocks/>
              </p:cNvGrpSpPr>
              <p:nvPr/>
            </p:nvGrpSpPr>
            <p:grpSpPr bwMode="auto">
              <a:xfrm>
                <a:off x="778438" y="4580723"/>
                <a:ext cx="3334270" cy="512160"/>
                <a:chOff x="756670" y="2730152"/>
                <a:chExt cx="3334270" cy="512160"/>
              </a:xfrm>
            </p:grpSpPr>
            <p:sp>
              <p:nvSpPr>
                <p:cNvPr id="121" name="任意多边形 120"/>
                <p:cNvSpPr/>
                <p:nvPr/>
              </p:nvSpPr>
              <p:spPr>
                <a:xfrm>
                  <a:off x="2916182" y="2754956"/>
                  <a:ext cx="781056" cy="50775"/>
                </a:xfrm>
                <a:custGeom>
                  <a:avLst/>
                  <a:gdLst>
                    <a:gd name="connsiteX0" fmla="*/ 0 w 781050"/>
                    <a:gd name="connsiteY0" fmla="*/ 55562 h 74612"/>
                    <a:gd name="connsiteX1" fmla="*/ 404813 w 781050"/>
                    <a:gd name="connsiteY1" fmla="*/ 3175 h 74612"/>
                    <a:gd name="connsiteX2" fmla="*/ 781050 w 781050"/>
                    <a:gd name="connsiteY2" fmla="*/ 74612 h 7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050" h="74612">
                      <a:moveTo>
                        <a:pt x="0" y="55562"/>
                      </a:moveTo>
                      <a:cubicBezTo>
                        <a:pt x="137319" y="27781"/>
                        <a:pt x="274638" y="0"/>
                        <a:pt x="404813" y="3175"/>
                      </a:cubicBezTo>
                      <a:cubicBezTo>
                        <a:pt x="534988" y="6350"/>
                        <a:pt x="658019" y="40481"/>
                        <a:pt x="781050" y="74612"/>
                      </a:cubicBezTo>
                    </a:path>
                  </a:pathLst>
                </a:custGeom>
                <a:ln w="19050">
                  <a:solidFill>
                    <a:srgbClr val="00206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9455" name="组合 10"/>
                <p:cNvGrpSpPr>
                  <a:grpSpLocks/>
                </p:cNvGrpSpPr>
                <p:nvPr/>
              </p:nvGrpSpPr>
              <p:grpSpPr bwMode="auto">
                <a:xfrm>
                  <a:off x="756670" y="2730152"/>
                  <a:ext cx="3334270" cy="512160"/>
                  <a:chOff x="5036786" y="2562254"/>
                  <a:chExt cx="3334270" cy="512160"/>
                </a:xfrm>
              </p:grpSpPr>
              <p:grpSp>
                <p:nvGrpSpPr>
                  <p:cNvPr id="59456" name="组合 99"/>
                  <p:cNvGrpSpPr>
                    <a:grpSpLocks/>
                  </p:cNvGrpSpPr>
                  <p:nvPr/>
                </p:nvGrpSpPr>
                <p:grpSpPr bwMode="auto">
                  <a:xfrm>
                    <a:off x="5273510" y="2562254"/>
                    <a:ext cx="2852421" cy="166138"/>
                    <a:chOff x="5273510" y="2562254"/>
                    <a:chExt cx="2852421" cy="166138"/>
                  </a:xfrm>
                </p:grpSpPr>
                <p:sp>
                  <p:nvSpPr>
                    <p:cNvPr id="128" name="任意多边形 127"/>
                    <p:cNvSpPr/>
                    <p:nvPr/>
                  </p:nvSpPr>
                  <p:spPr>
                    <a:xfrm>
                      <a:off x="5396060" y="2572778"/>
                      <a:ext cx="781056" cy="50775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none" w="med" len="med"/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9" name="任意多边形 128"/>
                    <p:cNvSpPr/>
                    <p:nvPr/>
                  </p:nvSpPr>
                  <p:spPr>
                    <a:xfrm flipV="1">
                      <a:off x="5405585" y="2656873"/>
                      <a:ext cx="781056" cy="50775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triangle" w="sm" len="med"/>
                      <a:tailEnd type="non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30" name="任意多边形 129"/>
                    <p:cNvSpPr/>
                    <p:nvPr/>
                  </p:nvSpPr>
                  <p:spPr>
                    <a:xfrm>
                      <a:off x="6300942" y="2582298"/>
                      <a:ext cx="781056" cy="50775"/>
                    </a:xfrm>
                    <a:custGeom>
                      <a:avLst/>
                      <a:gdLst>
                        <a:gd name="connsiteX0" fmla="*/ 0 w 781050"/>
                        <a:gd name="connsiteY0" fmla="*/ 55562 h 74612"/>
                        <a:gd name="connsiteX1" fmla="*/ 404813 w 781050"/>
                        <a:gd name="connsiteY1" fmla="*/ 3175 h 74612"/>
                        <a:gd name="connsiteX2" fmla="*/ 781050 w 781050"/>
                        <a:gd name="connsiteY2" fmla="*/ 74612 h 746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81050" h="74612">
                          <a:moveTo>
                            <a:pt x="0" y="55562"/>
                          </a:moveTo>
                          <a:cubicBezTo>
                            <a:pt x="137319" y="27781"/>
                            <a:pt x="274638" y="0"/>
                            <a:pt x="404813" y="3175"/>
                          </a:cubicBezTo>
                          <a:cubicBezTo>
                            <a:pt x="534988" y="6350"/>
                            <a:pt x="658019" y="40481"/>
                            <a:pt x="781050" y="74612"/>
                          </a:cubicBezTo>
                        </a:path>
                      </a:pathLst>
                    </a:custGeom>
                    <a:ln w="19050">
                      <a:solidFill>
                        <a:srgbClr val="002060"/>
                      </a:solidFill>
                      <a:headEnd type="none" w="med" len="med"/>
                      <a:tailEnd type="triangle" w="sm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59464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73510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65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0715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66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1526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  <p:sp>
                  <p:nvSpPr>
                    <p:cNvPr id="59467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61654" y="2562254"/>
                      <a:ext cx="164277" cy="166138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sm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00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sp>
                <p:nvSpPr>
                  <p:cNvPr id="5945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36786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a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5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43051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b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5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6560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c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46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50096" y="2643527"/>
                    <a:ext cx="420960" cy="43088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med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200">
                        <a:solidFill>
                          <a:srgbClr val="0000FF"/>
                        </a:solidFill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  <a:endParaRPr lang="en-US" altLang="zh-CN" sz="2200" baseline="-250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</p:grpSp>
          <p:sp>
            <p:nvSpPr>
              <p:cNvPr id="120" name="任意多边形 119"/>
              <p:cNvSpPr/>
              <p:nvPr/>
            </p:nvSpPr>
            <p:spPr>
              <a:xfrm flipV="1">
                <a:off x="2044181" y="4705490"/>
                <a:ext cx="1670062" cy="369702"/>
              </a:xfrm>
              <a:custGeom>
                <a:avLst/>
                <a:gdLst>
                  <a:gd name="connsiteX0" fmla="*/ 0 w 1747838"/>
                  <a:gd name="connsiteY0" fmla="*/ 350838 h 369888"/>
                  <a:gd name="connsiteX1" fmla="*/ 876300 w 1747838"/>
                  <a:gd name="connsiteY1" fmla="*/ 3175 h 369888"/>
                  <a:gd name="connsiteX2" fmla="*/ 1747838 w 1747838"/>
                  <a:gd name="connsiteY2" fmla="*/ 369888 h 36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7838" h="369888">
                    <a:moveTo>
                      <a:pt x="0" y="350838"/>
                    </a:moveTo>
                    <a:cubicBezTo>
                      <a:pt x="292497" y="175419"/>
                      <a:pt x="584994" y="0"/>
                      <a:pt x="876300" y="3175"/>
                    </a:cubicBezTo>
                    <a:cubicBezTo>
                      <a:pt x="1167606" y="6350"/>
                      <a:pt x="1457722" y="188119"/>
                      <a:pt x="1747838" y="369888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triangle" w="sm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35" name="弧形 134"/>
            <p:cNvSpPr/>
            <p:nvPr/>
          </p:nvSpPr>
          <p:spPr>
            <a:xfrm>
              <a:off x="5066319" y="4663051"/>
              <a:ext cx="296864" cy="255459"/>
            </a:xfrm>
            <a:prstGeom prst="arc">
              <a:avLst>
                <a:gd name="adj1" fmla="val 5996519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6" name="弧形 135"/>
            <p:cNvSpPr/>
            <p:nvPr/>
          </p:nvSpPr>
          <p:spPr>
            <a:xfrm>
              <a:off x="5956912" y="4669398"/>
              <a:ext cx="298452" cy="255459"/>
            </a:xfrm>
            <a:prstGeom prst="arc">
              <a:avLst>
                <a:gd name="adj1" fmla="val 6016257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7" name="弧形 136"/>
            <p:cNvSpPr/>
            <p:nvPr/>
          </p:nvSpPr>
          <p:spPr>
            <a:xfrm>
              <a:off x="6876082" y="4669398"/>
              <a:ext cx="298452" cy="255459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8" name="弧形 137"/>
            <p:cNvSpPr/>
            <p:nvPr/>
          </p:nvSpPr>
          <p:spPr>
            <a:xfrm>
              <a:off x="7784139" y="4669398"/>
              <a:ext cx="298452" cy="255459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5296507" y="4591648"/>
              <a:ext cx="1671650" cy="369703"/>
            </a:xfrm>
            <a:custGeom>
              <a:avLst/>
              <a:gdLst>
                <a:gd name="connsiteX0" fmla="*/ 0 w 1747838"/>
                <a:gd name="connsiteY0" fmla="*/ 350838 h 369888"/>
                <a:gd name="connsiteX1" fmla="*/ 876300 w 1747838"/>
                <a:gd name="connsiteY1" fmla="*/ 3175 h 369888"/>
                <a:gd name="connsiteX2" fmla="*/ 1747838 w 1747838"/>
                <a:gd name="connsiteY2" fmla="*/ 369888 h 3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838" h="369888">
                  <a:moveTo>
                    <a:pt x="0" y="350838"/>
                  </a:moveTo>
                  <a:cubicBezTo>
                    <a:pt x="292497" y="175419"/>
                    <a:pt x="584994" y="0"/>
                    <a:pt x="876300" y="3175"/>
                  </a:cubicBezTo>
                  <a:cubicBezTo>
                    <a:pt x="1167606" y="6350"/>
                    <a:pt x="1457722" y="188119"/>
                    <a:pt x="1747838" y="369888"/>
                  </a:cubicBezTo>
                </a:path>
              </a:pathLst>
            </a:cu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0" name="任意多边形 139"/>
            <p:cNvSpPr/>
            <p:nvPr/>
          </p:nvSpPr>
          <p:spPr>
            <a:xfrm flipV="1">
              <a:off x="5279045" y="5027993"/>
              <a:ext cx="1671649" cy="371289"/>
            </a:xfrm>
            <a:custGeom>
              <a:avLst/>
              <a:gdLst>
                <a:gd name="connsiteX0" fmla="*/ 0 w 1747838"/>
                <a:gd name="connsiteY0" fmla="*/ 350838 h 369888"/>
                <a:gd name="connsiteX1" fmla="*/ 876300 w 1747838"/>
                <a:gd name="connsiteY1" fmla="*/ 3175 h 369888"/>
                <a:gd name="connsiteX2" fmla="*/ 1747838 w 1747838"/>
                <a:gd name="connsiteY2" fmla="*/ 369888 h 3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838" h="369888">
                  <a:moveTo>
                    <a:pt x="0" y="350838"/>
                  </a:moveTo>
                  <a:cubicBezTo>
                    <a:pt x="292497" y="175419"/>
                    <a:pt x="584994" y="0"/>
                    <a:pt x="876300" y="3175"/>
                  </a:cubicBezTo>
                  <a:cubicBezTo>
                    <a:pt x="1167606" y="6350"/>
                    <a:pt x="1457722" y="188119"/>
                    <a:pt x="1747838" y="369888"/>
                  </a:cubicBezTo>
                </a:path>
              </a:pathLst>
            </a:custGeom>
            <a:ln w="19050">
              <a:solidFill>
                <a:srgbClr val="002060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9447" name="Text Box 18"/>
            <p:cNvSpPr txBox="1">
              <a:spLocks noChangeArrowheads="1"/>
            </p:cNvSpPr>
            <p:nvPr/>
          </p:nvSpPr>
          <p:spPr bwMode="auto">
            <a:xfrm>
              <a:off x="1986076" y="5723363"/>
              <a:ext cx="855089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s(R)</a:t>
              </a:r>
              <a:endParaRPr lang="en-US" altLang="zh-CN" sz="28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448" name="Text Box 18"/>
            <p:cNvSpPr txBox="1">
              <a:spLocks noChangeArrowheads="1"/>
            </p:cNvSpPr>
            <p:nvPr/>
          </p:nvSpPr>
          <p:spPr bwMode="auto">
            <a:xfrm>
              <a:off x="6106319" y="5723363"/>
              <a:ext cx="855089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t(R)</a:t>
              </a:r>
              <a:endParaRPr lang="en-US" altLang="zh-CN" sz="28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9398" name="组合 162"/>
          <p:cNvGrpSpPr>
            <a:grpSpLocks/>
          </p:cNvGrpSpPr>
          <p:nvPr/>
        </p:nvGrpSpPr>
        <p:grpSpPr bwMode="auto">
          <a:xfrm>
            <a:off x="876300" y="2459038"/>
            <a:ext cx="7281863" cy="1441450"/>
            <a:chOff x="875745" y="2458752"/>
            <a:chExt cx="7281633" cy="1441950"/>
          </a:xfrm>
        </p:grpSpPr>
        <p:sp>
          <p:nvSpPr>
            <p:cNvPr id="162" name="任意多边形 161"/>
            <p:cNvSpPr/>
            <p:nvPr/>
          </p:nvSpPr>
          <p:spPr>
            <a:xfrm flipV="1">
              <a:off x="6147666" y="2844648"/>
              <a:ext cx="1747782" cy="336667"/>
            </a:xfrm>
            <a:custGeom>
              <a:avLst/>
              <a:gdLst>
                <a:gd name="connsiteX0" fmla="*/ 0 w 1747838"/>
                <a:gd name="connsiteY0" fmla="*/ 350838 h 369888"/>
                <a:gd name="connsiteX1" fmla="*/ 876300 w 1747838"/>
                <a:gd name="connsiteY1" fmla="*/ 3175 h 369888"/>
                <a:gd name="connsiteX2" fmla="*/ 1747838 w 1747838"/>
                <a:gd name="connsiteY2" fmla="*/ 369888 h 3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838" h="369888">
                  <a:moveTo>
                    <a:pt x="0" y="350838"/>
                  </a:moveTo>
                  <a:cubicBezTo>
                    <a:pt x="292497" y="175419"/>
                    <a:pt x="584994" y="0"/>
                    <a:pt x="876300" y="3175"/>
                  </a:cubicBezTo>
                  <a:cubicBezTo>
                    <a:pt x="1167606" y="6350"/>
                    <a:pt x="1457722" y="188119"/>
                    <a:pt x="1747838" y="369888"/>
                  </a:cubicBezTo>
                </a:path>
              </a:pathLst>
            </a:custGeom>
            <a:ln w="19050">
              <a:solidFill>
                <a:srgbClr val="002060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" name="弧形 70"/>
            <p:cNvSpPr/>
            <p:nvPr/>
          </p:nvSpPr>
          <p:spPr>
            <a:xfrm>
              <a:off x="5093600" y="2458752"/>
              <a:ext cx="300028" cy="255676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2" name="弧形 71"/>
            <p:cNvSpPr/>
            <p:nvPr/>
          </p:nvSpPr>
          <p:spPr>
            <a:xfrm>
              <a:off x="5979397" y="2463516"/>
              <a:ext cx="300028" cy="255677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3" name="弧形 72"/>
            <p:cNvSpPr/>
            <p:nvPr/>
          </p:nvSpPr>
          <p:spPr>
            <a:xfrm>
              <a:off x="6884243" y="2458752"/>
              <a:ext cx="300028" cy="255676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4" name="弧形 73"/>
            <p:cNvSpPr/>
            <p:nvPr/>
          </p:nvSpPr>
          <p:spPr>
            <a:xfrm>
              <a:off x="7784327" y="2458752"/>
              <a:ext cx="298441" cy="255676"/>
            </a:xfrm>
            <a:prstGeom prst="arc">
              <a:avLst>
                <a:gd name="adj1" fmla="val 6605226"/>
                <a:gd name="adj2" fmla="val 4698031"/>
              </a:avLst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1" name="任意多边形 160"/>
            <p:cNvSpPr/>
            <p:nvPr/>
          </p:nvSpPr>
          <p:spPr>
            <a:xfrm flipV="1">
              <a:off x="1975848" y="2877997"/>
              <a:ext cx="1747782" cy="336667"/>
            </a:xfrm>
            <a:custGeom>
              <a:avLst/>
              <a:gdLst>
                <a:gd name="connsiteX0" fmla="*/ 0 w 1747838"/>
                <a:gd name="connsiteY0" fmla="*/ 350838 h 369888"/>
                <a:gd name="connsiteX1" fmla="*/ 876300 w 1747838"/>
                <a:gd name="connsiteY1" fmla="*/ 3175 h 369888"/>
                <a:gd name="connsiteX2" fmla="*/ 1747838 w 1747838"/>
                <a:gd name="connsiteY2" fmla="*/ 369888 h 36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7838" h="369888">
                  <a:moveTo>
                    <a:pt x="0" y="350838"/>
                  </a:moveTo>
                  <a:cubicBezTo>
                    <a:pt x="292497" y="175419"/>
                    <a:pt x="584994" y="0"/>
                    <a:pt x="876300" y="3175"/>
                  </a:cubicBezTo>
                  <a:cubicBezTo>
                    <a:pt x="1167606" y="6350"/>
                    <a:pt x="1457722" y="188119"/>
                    <a:pt x="1747838" y="369888"/>
                  </a:cubicBezTo>
                </a:path>
              </a:pathLst>
            </a:custGeom>
            <a:ln w="19050">
              <a:solidFill>
                <a:srgbClr val="002060"/>
              </a:solidFill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9405" name="组合 39"/>
            <p:cNvGrpSpPr>
              <a:grpSpLocks/>
            </p:cNvGrpSpPr>
            <p:nvPr/>
          </p:nvGrpSpPr>
          <p:grpSpPr bwMode="auto">
            <a:xfrm>
              <a:off x="875745" y="2703136"/>
              <a:ext cx="3115172" cy="539176"/>
              <a:chOff x="875745" y="2703136"/>
              <a:chExt cx="3115172" cy="539176"/>
            </a:xfrm>
          </p:grpSpPr>
          <p:grpSp>
            <p:nvGrpSpPr>
              <p:cNvPr id="59423" name="组合 10"/>
              <p:cNvGrpSpPr>
                <a:grpSpLocks/>
              </p:cNvGrpSpPr>
              <p:nvPr/>
            </p:nvGrpSpPr>
            <p:grpSpPr bwMode="auto">
              <a:xfrm>
                <a:off x="875745" y="2703136"/>
                <a:ext cx="3115172" cy="539176"/>
                <a:chOff x="5155861" y="2535238"/>
                <a:chExt cx="3115172" cy="539176"/>
              </a:xfrm>
            </p:grpSpPr>
            <p:grpSp>
              <p:nvGrpSpPr>
                <p:cNvPr id="59425" name="组合 99"/>
                <p:cNvGrpSpPr>
                  <a:grpSpLocks/>
                </p:cNvGrpSpPr>
                <p:nvPr/>
              </p:nvGrpSpPr>
              <p:grpSpPr bwMode="auto">
                <a:xfrm>
                  <a:off x="5273510" y="2535238"/>
                  <a:ext cx="2852421" cy="226402"/>
                  <a:chOff x="5273510" y="2535238"/>
                  <a:chExt cx="2852421" cy="226402"/>
                </a:xfrm>
              </p:grpSpPr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5400328" y="2535414"/>
                    <a:ext cx="781025" cy="74638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任意多边形 17"/>
                  <p:cNvSpPr/>
                  <p:nvPr/>
                </p:nvSpPr>
                <p:spPr>
                  <a:xfrm flipV="1">
                    <a:off x="5405091" y="2686279"/>
                    <a:ext cx="781025" cy="74639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triangle" w="sm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任意多边形 18"/>
                  <p:cNvSpPr/>
                  <p:nvPr/>
                </p:nvSpPr>
                <p:spPr>
                  <a:xfrm>
                    <a:off x="6295650" y="2535414"/>
                    <a:ext cx="781025" cy="74638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9433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5273510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34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6160715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35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7061526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3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7961654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5942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155861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043051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2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946560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c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2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50073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39" name="任意多边形 38"/>
              <p:cNvSpPr/>
              <p:nvPr/>
            </p:nvSpPr>
            <p:spPr>
              <a:xfrm>
                <a:off x="2920381" y="2708076"/>
                <a:ext cx="781025" cy="74639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59406" name="组合 54"/>
            <p:cNvGrpSpPr>
              <a:grpSpLocks/>
            </p:cNvGrpSpPr>
            <p:nvPr/>
          </p:nvGrpSpPr>
          <p:grpSpPr bwMode="auto">
            <a:xfrm>
              <a:off x="5042206" y="2696574"/>
              <a:ext cx="3115172" cy="512160"/>
              <a:chOff x="875745" y="2730152"/>
              <a:chExt cx="3115172" cy="512160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2920976" y="2741653"/>
                <a:ext cx="781025" cy="74639"/>
              </a:xfrm>
              <a:custGeom>
                <a:avLst/>
                <a:gdLst>
                  <a:gd name="connsiteX0" fmla="*/ 0 w 781050"/>
                  <a:gd name="connsiteY0" fmla="*/ 55562 h 74612"/>
                  <a:gd name="connsiteX1" fmla="*/ 404813 w 781050"/>
                  <a:gd name="connsiteY1" fmla="*/ 3175 h 74612"/>
                  <a:gd name="connsiteX2" fmla="*/ 781050 w 781050"/>
                  <a:gd name="connsiteY2" fmla="*/ 74612 h 7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1050" h="74612">
                    <a:moveTo>
                      <a:pt x="0" y="55562"/>
                    </a:moveTo>
                    <a:cubicBezTo>
                      <a:pt x="137319" y="27781"/>
                      <a:pt x="274638" y="0"/>
                      <a:pt x="404813" y="3175"/>
                    </a:cubicBezTo>
                    <a:cubicBezTo>
                      <a:pt x="534988" y="6350"/>
                      <a:pt x="658019" y="40481"/>
                      <a:pt x="781050" y="74612"/>
                    </a:cubicBezTo>
                  </a:path>
                </a:pathLst>
              </a:custGeom>
              <a:ln w="19050">
                <a:solidFill>
                  <a:srgbClr val="00206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pSp>
            <p:nvGrpSpPr>
              <p:cNvPr id="59410" name="组合 10"/>
              <p:cNvGrpSpPr>
                <a:grpSpLocks/>
              </p:cNvGrpSpPr>
              <p:nvPr/>
            </p:nvGrpSpPr>
            <p:grpSpPr bwMode="auto">
              <a:xfrm>
                <a:off x="875745" y="2730152"/>
                <a:ext cx="3115172" cy="512160"/>
                <a:chOff x="5155861" y="2562254"/>
                <a:chExt cx="3115172" cy="512160"/>
              </a:xfrm>
            </p:grpSpPr>
            <p:grpSp>
              <p:nvGrpSpPr>
                <p:cNvPr id="59411" name="组合 99"/>
                <p:cNvGrpSpPr>
                  <a:grpSpLocks/>
                </p:cNvGrpSpPr>
                <p:nvPr/>
              </p:nvGrpSpPr>
              <p:grpSpPr bwMode="auto">
                <a:xfrm>
                  <a:off x="5273510" y="2562254"/>
                  <a:ext cx="2852421" cy="166138"/>
                  <a:chOff x="5273510" y="2562254"/>
                  <a:chExt cx="2852421" cy="166138"/>
                </a:xfrm>
              </p:grpSpPr>
              <p:sp>
                <p:nvSpPr>
                  <p:cNvPr id="63" name="任意多边形 62"/>
                  <p:cNvSpPr/>
                  <p:nvPr/>
                </p:nvSpPr>
                <p:spPr>
                  <a:xfrm>
                    <a:off x="5400923" y="2568991"/>
                    <a:ext cx="781025" cy="74638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4" name="任意多边形 63"/>
                  <p:cNvSpPr/>
                  <p:nvPr/>
                </p:nvSpPr>
                <p:spPr>
                  <a:xfrm flipV="1">
                    <a:off x="5415210" y="2653158"/>
                    <a:ext cx="781025" cy="74639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triangle" w="sm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5" name="任意多边形 64"/>
                  <p:cNvSpPr/>
                  <p:nvPr/>
                </p:nvSpPr>
                <p:spPr>
                  <a:xfrm>
                    <a:off x="6296245" y="2568991"/>
                    <a:ext cx="781025" cy="74638"/>
                  </a:xfrm>
                  <a:custGeom>
                    <a:avLst/>
                    <a:gdLst>
                      <a:gd name="connsiteX0" fmla="*/ 0 w 781050"/>
                      <a:gd name="connsiteY0" fmla="*/ 55562 h 74612"/>
                      <a:gd name="connsiteX1" fmla="*/ 404813 w 781050"/>
                      <a:gd name="connsiteY1" fmla="*/ 3175 h 74612"/>
                      <a:gd name="connsiteX2" fmla="*/ 781050 w 781050"/>
                      <a:gd name="connsiteY2" fmla="*/ 74612 h 7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81050" h="74612">
                        <a:moveTo>
                          <a:pt x="0" y="55562"/>
                        </a:moveTo>
                        <a:cubicBezTo>
                          <a:pt x="137319" y="27781"/>
                          <a:pt x="274638" y="0"/>
                          <a:pt x="404813" y="3175"/>
                        </a:cubicBezTo>
                        <a:cubicBezTo>
                          <a:pt x="534988" y="6350"/>
                          <a:pt x="658019" y="40481"/>
                          <a:pt x="781050" y="74612"/>
                        </a:cubicBezTo>
                      </a:path>
                    </a:pathLst>
                  </a:custGeom>
                  <a:ln w="19050">
                    <a:solidFill>
                      <a:srgbClr val="002060"/>
                    </a:solidFill>
                    <a:headEnd type="none" w="med" len="med"/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9419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5273510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20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6160715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21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7061526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59422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7961654" y="2562254"/>
                    <a:ext cx="164277" cy="166138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anchor="ctr"/>
                  <a:lstStyle/>
                  <a:p>
                    <a:endParaRPr lang="zh-CN" altLang="en-US" sz="2000">
                      <a:solidFill>
                        <a:srgbClr val="0000FF"/>
                      </a:solidFill>
                    </a:endParaRPr>
                  </a:p>
                </p:txBody>
              </p:sp>
            </p:grpSp>
            <p:sp>
              <p:nvSpPr>
                <p:cNvPr id="5941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155861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043051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946560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c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41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850073" y="2643527"/>
                  <a:ext cx="420960" cy="4308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med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20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endParaRPr lang="en-US" altLang="zh-CN" sz="2200" baseline="-2500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</p:grpSp>
        <p:sp>
          <p:nvSpPr>
            <p:cNvPr id="59407" name="Text Box 18"/>
            <p:cNvSpPr txBox="1">
              <a:spLocks noChangeArrowheads="1"/>
            </p:cNvSpPr>
            <p:nvPr/>
          </p:nvSpPr>
          <p:spPr bwMode="auto">
            <a:xfrm>
              <a:off x="2203140" y="3377482"/>
              <a:ext cx="42096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en-US" altLang="zh-CN" sz="28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408" name="Text Box 18"/>
            <p:cNvSpPr txBox="1">
              <a:spLocks noChangeArrowheads="1"/>
            </p:cNvSpPr>
            <p:nvPr/>
          </p:nvSpPr>
          <p:spPr bwMode="auto">
            <a:xfrm>
              <a:off x="6106319" y="3377482"/>
              <a:ext cx="855089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med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r(R)</a:t>
              </a:r>
              <a:endParaRPr lang="en-US" altLang="zh-CN" sz="2800" baseline="-2500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定义：</a:t>
            </a:r>
            <a:r>
              <a:rPr lang="zh-CN" altLang="en-US" dirty="0"/>
              <a:t>设</a:t>
            </a:r>
            <a:r>
              <a:rPr lang="en-US" altLang="zh-CN" dirty="0"/>
              <a:t>A,B</a:t>
            </a:r>
            <a:r>
              <a:rPr lang="zh-CN" altLang="en-US" dirty="0"/>
              <a:t>为集合，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 = {&lt;</a:t>
            </a:r>
            <a:r>
              <a:rPr lang="en-US" altLang="zh-CN" dirty="0" err="1"/>
              <a:t>x,y</a:t>
            </a:r>
            <a:r>
              <a:rPr lang="en-US" altLang="zh-CN" dirty="0"/>
              <a:t>&gt;| 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l-GR" altLang="zh-CN" dirty="0"/>
              <a:t>∧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B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A50021"/>
                </a:solidFill>
              </a:rPr>
              <a:t>例：</a:t>
            </a:r>
            <a:r>
              <a:rPr lang="en-US" altLang="zh-CN" dirty="0"/>
              <a:t> A={1, 2, 3}, B={a, b, c}</a:t>
            </a:r>
          </a:p>
          <a:p>
            <a:pPr>
              <a:defRPr/>
            </a:pP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B=</a:t>
            </a:r>
          </a:p>
          <a:p>
            <a:pPr marL="449263" lvl="1">
              <a:buNone/>
              <a:defRPr/>
            </a:pPr>
            <a:r>
              <a:rPr lang="en-US" altLang="zh-CN" dirty="0"/>
              <a:t>{&lt;1,a&gt;,&lt;1,b&gt;,&lt;1,c&gt;,&lt;2,a&gt;,&lt;2,b&gt;,&lt;2,c&gt;,&lt;3,a&gt;,&lt;3,b&gt;,&lt;3,c&gt;} </a:t>
            </a:r>
          </a:p>
          <a:p>
            <a:pPr>
              <a:defRPr/>
            </a:pP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A=</a:t>
            </a:r>
          </a:p>
          <a:p>
            <a:pPr marL="449263" lvl="1">
              <a:buNone/>
              <a:tabLst>
                <a:tab pos="441325" algn="l"/>
              </a:tabLst>
              <a:defRPr/>
            </a:pPr>
            <a:r>
              <a:rPr lang="pt-BR" altLang="zh-CN" dirty="0"/>
              <a:t>{&lt;a,1&gt;,&lt;b,1&gt;,&lt;c,1&gt;,&lt;a,2&gt;,&lt;b,2&gt;,&lt;c,2&gt;,&lt;a,3&gt;,&lt;b,3&gt;,&lt;c,3&gt;} </a:t>
            </a:r>
            <a:endParaRPr lang="en-US" altLang="zh-CN" dirty="0"/>
          </a:p>
          <a:p>
            <a:pPr marL="228600" lvl="1">
              <a:defRPr/>
            </a:pPr>
            <a:r>
              <a:rPr lang="en-US" altLang="zh-CN" dirty="0"/>
              <a:t>A={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},  B=</a:t>
            </a:r>
            <a:r>
              <a:rPr lang="en-US" altLang="zh-CN" dirty="0">
                <a:sym typeface="Symbol" pitchFamily="18" charset="2"/>
              </a:rPr>
              <a:t></a:t>
            </a:r>
          </a:p>
          <a:p>
            <a:pPr marL="449263" lvl="1">
              <a:defRPr/>
            </a:pPr>
            <a:r>
              <a:rPr lang="en-US" altLang="zh-CN" dirty="0"/>
              <a:t>P(A)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A={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,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}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/>
              <a:t>}={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rgbClr val="FF0000"/>
                </a:solidFill>
              </a:rPr>
              <a:t>&gt;, &lt;{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rgbClr val="FF0000"/>
                </a:solidFill>
              </a:rPr>
              <a:t>},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}</a:t>
            </a:r>
          </a:p>
          <a:p>
            <a:pPr marL="449263" lvl="1">
              <a:defRPr/>
            </a:pPr>
            <a:r>
              <a:rPr lang="en-US" altLang="zh-CN" dirty="0"/>
              <a:t>P(A)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B=</a:t>
            </a:r>
            <a:r>
              <a:rPr lang="en-US" altLang="zh-CN">
                <a:sym typeface="Symbol" pitchFamily="18" charset="2"/>
              </a:rPr>
              <a:t>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A94B6-B1AC-431A-BE8D-E42BB01959FD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闭包的性质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50736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3.3-4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(1) R</a:t>
            </a:r>
            <a:r>
              <a:rPr lang="zh-CN" altLang="en-US" dirty="0"/>
              <a:t>是自反的当且仅当 </a:t>
            </a:r>
            <a:r>
              <a:rPr lang="en-US" altLang="zh-CN" dirty="0"/>
              <a:t>r(R)=R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(2) R</a:t>
            </a:r>
            <a:r>
              <a:rPr lang="zh-CN" altLang="en-US" dirty="0"/>
              <a:t>是对称的当且仅当 </a:t>
            </a:r>
            <a:r>
              <a:rPr lang="en-US" altLang="zh-CN" dirty="0"/>
              <a:t>s(R)=R 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(3) R</a:t>
            </a:r>
            <a:r>
              <a:rPr lang="zh-CN" altLang="en-US" dirty="0"/>
              <a:t>是传递的当且仅当 </a:t>
            </a:r>
            <a:r>
              <a:rPr lang="en-US" altLang="zh-CN" dirty="0"/>
              <a:t>t(R)=R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定理：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是非空集合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且 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endParaRPr lang="en-US" altLang="zh-CN" dirty="0"/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(1) r(R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r(R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(2) s(R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s(R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/>
              <a:t>(3) t(R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t(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EFA1D-E6D7-459A-AD29-D71A08D17E9E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1A174-A521-422E-8234-1A8AF866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闭包的性质（续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603CF-5149-470E-B0E9-1FB9DC1A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3.3-8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上的二元关系，</a:t>
            </a:r>
            <a:r>
              <a:rPr lang="en-US" altLang="zh-CN"/>
              <a:t>A</a:t>
            </a:r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个元素，则：</a:t>
            </a:r>
            <a:endParaRPr lang="en-US" altLang="zh-CN"/>
          </a:p>
          <a:p>
            <a:pPr marL="3317875" indent="0">
              <a:spcAft>
                <a:spcPts val="1200"/>
              </a:spcAft>
              <a:buNone/>
            </a:pPr>
            <a:r>
              <a:rPr lang="en-US" altLang="zh-CN"/>
              <a:t>t(R)=</a:t>
            </a:r>
            <a:r>
              <a:rPr lang="zh-CN" altLang="en-US"/>
              <a:t>∪</a:t>
            </a:r>
            <a:r>
              <a:rPr lang="en-US" altLang="zh-CN"/>
              <a:t>R</a:t>
            </a:r>
            <a:r>
              <a:rPr lang="en-US" altLang="zh-CN" baseline="30000"/>
              <a:t>i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en-US" altLang="zh-CN">
              <a:solidFill>
                <a:srgbClr val="FF0000"/>
              </a:solidFill>
            </a:endParaRPr>
          </a:p>
          <a:p>
            <a:pPr marL="627063" indent="0">
              <a:lnSpc>
                <a:spcPct val="110000"/>
              </a:lnSpc>
              <a:buNone/>
            </a:pPr>
            <a:r>
              <a:rPr lang="zh-CN" altLang="en-US"/>
              <a:t>设</a:t>
            </a:r>
            <a:r>
              <a:rPr lang="en-US" altLang="zh-CN"/>
              <a:t>&lt;x,y&gt;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t(R)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，于是必存在最小的正整数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，使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&lt;x,y&gt;</a:t>
            </a:r>
            <a:r>
              <a:rPr lang="el-GR" altLang="zh-CN"/>
              <a:t>∈</a:t>
            </a:r>
            <a:r>
              <a:rPr lang="en-US" altLang="zh-CN"/>
              <a:t>R</a:t>
            </a:r>
            <a:r>
              <a:rPr lang="en-US" altLang="zh-CN" baseline="30000"/>
              <a:t>k</a:t>
            </a:r>
            <a:r>
              <a:rPr lang="zh-CN" altLang="en-US"/>
              <a:t>，可以证明：</a:t>
            </a:r>
            <a:r>
              <a:rPr lang="en-US" altLang="zh-CN"/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/>
              <a:t>n</a:t>
            </a:r>
          </a:p>
          <a:p>
            <a:pPr marL="627063" indent="0">
              <a:lnSpc>
                <a:spcPct val="110000"/>
              </a:lnSpc>
              <a:buNone/>
            </a:pPr>
            <a:r>
              <a:rPr lang="zh-CN" altLang="en-US"/>
              <a:t>如果</a:t>
            </a:r>
            <a:r>
              <a:rPr lang="en-US" altLang="zh-CN"/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则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的元素序列</a:t>
            </a:r>
            <a:r>
              <a:rPr lang="en-US" altLang="zh-CN">
                <a:solidFill>
                  <a:srgbClr val="FF0000"/>
                </a:solidFill>
              </a:rPr>
              <a:t>x=a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,a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,a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,...,a</a:t>
            </a:r>
            <a:r>
              <a:rPr lang="en-US" altLang="zh-CN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=y</a:t>
            </a:r>
            <a:r>
              <a:rPr lang="zh-CN" altLang="en-US">
                <a:solidFill>
                  <a:srgbClr val="FF0000"/>
                </a:solidFill>
              </a:rPr>
              <a:t>中必有相同者</a:t>
            </a:r>
            <a:r>
              <a:rPr lang="zh-CN" altLang="en-US"/>
              <a:t>，不妨设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en-US" altLang="zh-CN"/>
              <a:t>=a</a:t>
            </a:r>
            <a:r>
              <a:rPr lang="en-US" altLang="zh-CN" baseline="-25000"/>
              <a:t>j</a:t>
            </a:r>
            <a:r>
              <a:rPr lang="zh-CN" altLang="en-US"/>
              <a:t>，</a:t>
            </a:r>
            <a:r>
              <a:rPr lang="en-US" altLang="zh-CN">
                <a:sym typeface="Symbol" pitchFamily="18" charset="2"/>
              </a:rPr>
              <a:t>0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j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，于是有：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254125" indent="0">
              <a:lnSpc>
                <a:spcPct val="110000"/>
              </a:lnSpc>
              <a:buNone/>
            </a:pPr>
            <a:r>
              <a:rPr lang="en-US" altLang="zh-CN">
                <a:sym typeface="Symbol" pitchFamily="18" charset="2"/>
              </a:rPr>
              <a:t>xRa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,a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Ra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,...,a</a:t>
            </a:r>
            <a:r>
              <a:rPr lang="en-US" altLang="zh-CN" baseline="-25000">
                <a:sym typeface="Symbol" pitchFamily="18" charset="2"/>
              </a:rPr>
              <a:t>i-1</a:t>
            </a:r>
            <a:r>
              <a:rPr lang="en-US" altLang="zh-CN">
                <a:sym typeface="Symbol" pitchFamily="18" charset="2"/>
              </a:rPr>
              <a:t>Ra</a:t>
            </a:r>
            <a:r>
              <a:rPr lang="en-US" altLang="zh-CN" baseline="-25000">
                <a:sym typeface="Symbol" pitchFamily="18" charset="2"/>
              </a:rPr>
              <a:t>i</a:t>
            </a:r>
            <a:r>
              <a:rPr lang="en-US" altLang="zh-CN">
                <a:sym typeface="Symbol" pitchFamily="18" charset="2"/>
              </a:rPr>
              <a:t>,...,a</a:t>
            </a:r>
            <a:r>
              <a:rPr lang="en-US" altLang="zh-CN" baseline="-25000">
                <a:sym typeface="Symbol" pitchFamily="18" charset="2"/>
              </a:rPr>
              <a:t>j</a:t>
            </a:r>
            <a:r>
              <a:rPr lang="en-US" altLang="zh-CN">
                <a:sym typeface="Symbol" pitchFamily="18" charset="2"/>
              </a:rPr>
              <a:t>Ra</a:t>
            </a:r>
            <a:r>
              <a:rPr lang="en-US" altLang="zh-CN" baseline="-25000">
                <a:sym typeface="Symbol" pitchFamily="18" charset="2"/>
              </a:rPr>
              <a:t>j+1</a:t>
            </a:r>
            <a:r>
              <a:rPr lang="en-US" altLang="zh-CN">
                <a:sym typeface="Symbol" pitchFamily="18" charset="2"/>
              </a:rPr>
              <a:t>,...,a</a:t>
            </a:r>
            <a:r>
              <a:rPr lang="en-US" altLang="zh-CN" baseline="-25000">
                <a:sym typeface="Symbol" pitchFamily="18" charset="2"/>
              </a:rPr>
              <a:t>k-1</a:t>
            </a:r>
            <a:r>
              <a:rPr lang="en-US" altLang="zh-CN">
                <a:sym typeface="Symbol" pitchFamily="18" charset="2"/>
              </a:rPr>
              <a:t>Ry</a:t>
            </a:r>
          </a:p>
          <a:p>
            <a:pPr marL="627063" indent="0">
              <a:lnSpc>
                <a:spcPct val="110000"/>
              </a:lnSpc>
              <a:buNone/>
            </a:pPr>
            <a:r>
              <a:rPr lang="zh-CN" altLang="en-US">
                <a:sym typeface="Symbol" pitchFamily="18" charset="2"/>
              </a:rPr>
              <a:t>即</a:t>
            </a:r>
            <a:r>
              <a:rPr lang="en-US" altLang="zh-CN">
                <a:sym typeface="Symbol" pitchFamily="18" charset="2"/>
              </a:rPr>
              <a:t>&lt;x,y&gt;</a:t>
            </a:r>
            <a:r>
              <a:rPr lang="el-GR" altLang="zh-CN"/>
              <a:t>∈</a:t>
            </a:r>
            <a:r>
              <a:rPr lang="en-US" altLang="zh-CN"/>
              <a:t>R</a:t>
            </a:r>
            <a:r>
              <a:rPr lang="en-US" altLang="zh-CN" baseline="30000"/>
              <a:t>s</a:t>
            </a:r>
            <a:r>
              <a:rPr lang="zh-CN" altLang="en-US"/>
              <a:t>，其中，</a:t>
            </a:r>
            <a:r>
              <a:rPr lang="en-US" altLang="zh-CN"/>
              <a:t>s=k-(j-i)</a:t>
            </a:r>
            <a:r>
              <a:rPr lang="zh-CN" altLang="en-US"/>
              <a:t>，但这与</a:t>
            </a:r>
            <a:r>
              <a:rPr lang="en-US" altLang="zh-CN"/>
              <a:t>k</a:t>
            </a:r>
            <a:r>
              <a:rPr lang="zh-CN" altLang="en-US"/>
              <a:t>是最小的假设矛盾，于是</a:t>
            </a:r>
            <a:r>
              <a:rPr lang="en-US" altLang="zh-CN"/>
              <a:t>k</a:t>
            </a:r>
            <a:r>
              <a:rPr lang="zh-CN" altLang="en-US">
                <a:sym typeface="Symbol" pitchFamily="18" charset="2"/>
              </a:rPr>
              <a:t>≤</a:t>
            </a:r>
            <a:r>
              <a:rPr lang="en-US" altLang="zh-CN"/>
              <a:t>n</a:t>
            </a:r>
            <a:r>
              <a:rPr lang="zh-CN" altLang="en-US"/>
              <a:t>，又</a:t>
            </a:r>
            <a:r>
              <a:rPr lang="en-US" altLang="zh-CN"/>
              <a:t>&lt;x,y&gt;</a:t>
            </a:r>
            <a:r>
              <a:rPr lang="zh-CN" altLang="en-US"/>
              <a:t>是</a:t>
            </a:r>
            <a:r>
              <a:rPr lang="zh-CN" altLang="en-US" u="sng"/>
              <a:t>任意的</a:t>
            </a:r>
            <a:r>
              <a:rPr lang="zh-CN" altLang="en-US"/>
              <a:t>，故定理得证。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E760F-CEE3-4472-A341-FF763A2A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309B3E-3842-490B-8FAB-7359B4FB690F}"/>
              </a:ext>
            </a:extLst>
          </p:cNvPr>
          <p:cNvSpPr/>
          <p:nvPr/>
        </p:nvSpPr>
        <p:spPr>
          <a:xfrm>
            <a:off x="4319972" y="1546159"/>
            <a:ext cx="756084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500"/>
              </a:spcAft>
            </a:pPr>
            <a:r>
              <a:rPr lang="en-US" altLang="zh-CN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  <a:p>
            <a:pPr algn="ctr">
              <a:spcAft>
                <a:spcPts val="1500"/>
              </a:spcAft>
            </a:pPr>
            <a:r>
              <a:rPr lang="en-US" altLang="zh-CN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i=1</a:t>
            </a:r>
            <a:endParaRPr lang="zh-CN" altLang="en-US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67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056" name="内容占位符 2"/>
          <p:cNvSpPr>
            <a:spLocks noGrp="1"/>
          </p:cNvSpPr>
          <p:nvPr>
            <p:ph idx="1"/>
          </p:nvPr>
        </p:nvSpPr>
        <p:spPr>
          <a:xfrm>
            <a:off x="376238" y="993775"/>
            <a:ext cx="8391525" cy="525463"/>
          </a:xfrm>
        </p:spPr>
        <p:txBody>
          <a:bodyPr/>
          <a:lstStyle/>
          <a:p>
            <a:pPr marL="228600" lvl="1">
              <a:buClrTx/>
              <a:buFont typeface="Wingdings" pitchFamily="2" charset="2"/>
              <a:buChar char="n"/>
            </a:pP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A={1,2,3,4}</a:t>
            </a:r>
            <a:r>
              <a:rPr lang="zh-CN" altLang="en-US" sz="2800">
                <a:solidFill>
                  <a:srgbClr val="002060"/>
                </a:solidFill>
                <a:sym typeface="Symbol" pitchFamily="18" charset="2"/>
              </a:rPr>
              <a:t>，</a:t>
            </a:r>
            <a:r>
              <a:rPr lang="en-US" altLang="zh-CN" sz="2800">
                <a:solidFill>
                  <a:srgbClr val="002060"/>
                </a:solidFill>
                <a:sym typeface="Symbol" pitchFamily="18" charset="2"/>
              </a:rPr>
              <a:t>R={&lt;1,3&gt;,&lt;1,4&gt;,&lt;2,1&gt;,&lt;3,2&gt;}</a:t>
            </a:r>
            <a:endParaRPr lang="zh-CN" altLang="en-US"/>
          </a:p>
        </p:txBody>
      </p:sp>
      <p:graphicFrame>
        <p:nvGraphicFramePr>
          <p:cNvPr id="112642" name="Object 6"/>
          <p:cNvGraphicFramePr>
            <a:graphicFrameLocks noChangeAspect="1"/>
          </p:cNvGraphicFramePr>
          <p:nvPr/>
        </p:nvGraphicFramePr>
        <p:xfrm>
          <a:off x="2138363" y="1717675"/>
          <a:ext cx="2249487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914400" progId="Equation.DSMT4">
                  <p:embed/>
                </p:oleObj>
              </mc:Choice>
              <mc:Fallback>
                <p:oleObj name="Equation" r:id="rId2" imgW="1460160" imgH="914400" progId="Equation.DSMT4">
                  <p:embed/>
                  <p:pic>
                    <p:nvPicPr>
                      <p:cNvPr id="1126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717675"/>
                        <a:ext cx="2249487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8" name="Object 4"/>
          <p:cNvGraphicFramePr>
            <a:graphicFrameLocks noChangeAspect="1"/>
          </p:cNvGraphicFramePr>
          <p:nvPr/>
        </p:nvGraphicFramePr>
        <p:xfrm>
          <a:off x="5705475" y="1717675"/>
          <a:ext cx="23669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914400" progId="Equation.DSMT4">
                  <p:embed/>
                </p:oleObj>
              </mc:Choice>
              <mc:Fallback>
                <p:oleObj name="Equation" r:id="rId4" imgW="1536480" imgH="914400" progId="Equation.DSMT4">
                  <p:embed/>
                  <p:pic>
                    <p:nvPicPr>
                      <p:cNvPr id="69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1717675"/>
                        <a:ext cx="2366963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29" name="Object 5"/>
          <p:cNvGraphicFramePr>
            <a:graphicFrameLocks noChangeAspect="1"/>
          </p:cNvGraphicFramePr>
          <p:nvPr/>
        </p:nvGraphicFramePr>
        <p:xfrm>
          <a:off x="495300" y="3451225"/>
          <a:ext cx="234791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914400" progId="Equation.DSMT4">
                  <p:embed/>
                </p:oleObj>
              </mc:Choice>
              <mc:Fallback>
                <p:oleObj name="Equation" r:id="rId6" imgW="1523880" imgH="914400" progId="Equation.DSMT4">
                  <p:embed/>
                  <p:pic>
                    <p:nvPicPr>
                      <p:cNvPr id="69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451225"/>
                        <a:ext cx="2347913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0" name="Object 5"/>
          <p:cNvGraphicFramePr>
            <a:graphicFrameLocks noChangeAspect="1"/>
          </p:cNvGraphicFramePr>
          <p:nvPr/>
        </p:nvGraphicFramePr>
        <p:xfrm>
          <a:off x="3903663" y="3451225"/>
          <a:ext cx="23653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914400" progId="Equation.DSMT4">
                  <p:embed/>
                </p:oleObj>
              </mc:Choice>
              <mc:Fallback>
                <p:oleObj name="Equation" r:id="rId8" imgW="1536480" imgH="914400" progId="Equation.DSMT4">
                  <p:embed/>
                  <p:pic>
                    <p:nvPicPr>
                      <p:cNvPr id="6922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3451225"/>
                        <a:ext cx="2365375" cy="140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31" name="Object 7"/>
          <p:cNvGraphicFramePr>
            <a:graphicFrameLocks noChangeAspect="1"/>
          </p:cNvGraphicFramePr>
          <p:nvPr/>
        </p:nvGraphicFramePr>
        <p:xfrm>
          <a:off x="3570288" y="4864100"/>
          <a:ext cx="503078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160" imgH="914400" progId="Equation.DSMT4">
                  <p:embed/>
                </p:oleObj>
              </mc:Choice>
              <mc:Fallback>
                <p:oleObj name="Equation" r:id="rId10" imgW="3035160" imgH="914400" progId="Equation.DSMT4">
                  <p:embed/>
                  <p:pic>
                    <p:nvPicPr>
                      <p:cNvPr id="69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864100"/>
                        <a:ext cx="5030787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2560204" y="5322474"/>
            <a:ext cx="12557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t(R)=</a:t>
            </a:r>
            <a:endParaRPr lang="zh-CN" altLang="en-US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DD274A6-AF74-4117-A95E-19221E654530}"/>
              </a:ext>
            </a:extLst>
          </p:cNvPr>
          <p:cNvSpPr txBox="1">
            <a:spLocks/>
          </p:cNvSpPr>
          <p:nvPr/>
        </p:nvSpPr>
        <p:spPr bwMode="auto">
          <a:xfrm>
            <a:off x="1193681" y="2142372"/>
            <a:ext cx="571739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endParaRPr lang="zh-CN" altLang="en-US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7E1159A7-3981-4992-86F8-D8776EA8C1F1}"/>
              </a:ext>
            </a:extLst>
          </p:cNvPr>
          <p:cNvSpPr txBox="1">
            <a:spLocks/>
          </p:cNvSpPr>
          <p:nvPr/>
        </p:nvSpPr>
        <p:spPr bwMode="auto">
          <a:xfrm>
            <a:off x="4968044" y="2157361"/>
            <a:ext cx="571739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2</a:t>
            </a:r>
            <a:endParaRPr lang="zh-CN" altLang="en-US" sz="2400" baseline="30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D7499DD-1950-4046-BA3C-D8499CFF7D42}"/>
              </a:ext>
            </a:extLst>
          </p:cNvPr>
          <p:cNvSpPr txBox="1">
            <a:spLocks/>
          </p:cNvSpPr>
          <p:nvPr/>
        </p:nvSpPr>
        <p:spPr bwMode="auto">
          <a:xfrm>
            <a:off x="513275" y="4736362"/>
            <a:ext cx="571739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3</a:t>
            </a:r>
            <a:endParaRPr lang="zh-CN" altLang="en-US" sz="2400" baseline="30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2ED3731-857B-47A0-997B-CBC0006C5B26}"/>
              </a:ext>
            </a:extLst>
          </p:cNvPr>
          <p:cNvSpPr txBox="1">
            <a:spLocks/>
          </p:cNvSpPr>
          <p:nvPr/>
        </p:nvSpPr>
        <p:spPr bwMode="auto">
          <a:xfrm>
            <a:off x="6480212" y="3906837"/>
            <a:ext cx="571739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4</a:t>
            </a:r>
            <a:endParaRPr lang="zh-CN" altLang="en-US" sz="2400" baseline="30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70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闭包的性质（续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43967" y="3460786"/>
            <a:ext cx="4460082" cy="289556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/>
              <a:t>说明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542925" lvl="1"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若进行</a:t>
            </a:r>
            <a:r>
              <a:rPr lang="zh-CN" altLang="en-US" dirty="0"/>
              <a:t>多个闭包运算，比如求</a:t>
            </a:r>
            <a:r>
              <a:rPr lang="en-US" altLang="zh-CN"/>
              <a:t>R</a:t>
            </a:r>
            <a:r>
              <a:rPr lang="zh-CN" altLang="en-US"/>
              <a:t>的自反</a:t>
            </a:r>
            <a:r>
              <a:rPr lang="zh-CN" altLang="en-US" dirty="0"/>
              <a:t>、对称、传递的闭包 </a:t>
            </a:r>
            <a:r>
              <a:rPr lang="en-US" altLang="zh-CN" dirty="0" err="1"/>
              <a:t>tsr</a:t>
            </a:r>
            <a:r>
              <a:rPr lang="en-US" altLang="zh-CN" dirty="0"/>
              <a:t>(R)</a:t>
            </a:r>
            <a:r>
              <a:rPr lang="zh-CN" altLang="en-US" dirty="0"/>
              <a:t>，</a:t>
            </a:r>
            <a:r>
              <a:rPr lang="zh-CN" altLang="en-US"/>
              <a:t>运算顺序为：</a:t>
            </a:r>
            <a:endParaRPr lang="en-US" altLang="zh-CN"/>
          </a:p>
          <a:p>
            <a:pPr marL="116998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/>
              <a:t>ts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 dirty="0"/>
              <a:t>(</a:t>
            </a:r>
            <a:r>
              <a:rPr lang="en-US" altLang="zh-CN"/>
              <a:t>R)=t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s(R)=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dirty="0" err="1"/>
              <a:t>ts</a:t>
            </a:r>
            <a:r>
              <a:rPr lang="en-US" altLang="zh-CN" dirty="0"/>
              <a:t>(</a:t>
            </a:r>
            <a:r>
              <a:rPr lang="en-US" altLang="zh-CN"/>
              <a:t>R)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3.3.10</a:t>
            </a:r>
            <a:r>
              <a:rPr lang="zh-CN" altLang="en-US" sz="2200"/>
              <a:t>证明了该运算次序的合法性。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B029E-4434-496D-A8D5-A3856C1DBEDC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784478-459B-4C12-B6CB-D2192374B05E}"/>
              </a:ext>
            </a:extLst>
          </p:cNvPr>
          <p:cNvSpPr txBox="1">
            <a:spLocks/>
          </p:cNvSpPr>
          <p:nvPr/>
        </p:nvSpPr>
        <p:spPr bwMode="auto">
          <a:xfrm>
            <a:off x="528638" y="1255713"/>
            <a:ext cx="8391525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10000"/>
              </a:lnSpc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3.3-9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上的关系</a:t>
            </a:r>
            <a:r>
              <a:rPr lang="en-US" altLang="zh-CN"/>
              <a:t>,</a:t>
            </a:r>
          </a:p>
          <a:p>
            <a:pPr marL="457200" lvl="1" indent="0" defTabSz="914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en-US" altLang="zh-CN"/>
              <a:t>R</a:t>
            </a:r>
            <a:r>
              <a:rPr lang="zh-CN" altLang="en-US"/>
              <a:t>是自反的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s(R)</a:t>
            </a:r>
            <a:r>
              <a:rPr lang="zh-CN" altLang="en-US"/>
              <a:t>与</a:t>
            </a:r>
            <a:r>
              <a:rPr lang="en-US" altLang="zh-CN"/>
              <a:t>t(R)</a:t>
            </a:r>
            <a:r>
              <a:rPr lang="zh-CN" altLang="en-US"/>
              <a:t>也是自反的</a:t>
            </a:r>
          </a:p>
          <a:p>
            <a:pPr marL="457200" lvl="1" indent="0" defTabSz="914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en-US" altLang="zh-CN"/>
              <a:t>R</a:t>
            </a:r>
            <a:r>
              <a:rPr lang="zh-CN" altLang="en-US"/>
              <a:t>是对称的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r(R)</a:t>
            </a:r>
            <a:r>
              <a:rPr lang="zh-CN" altLang="en-US"/>
              <a:t>与</a:t>
            </a:r>
            <a:r>
              <a:rPr lang="en-US" altLang="zh-CN"/>
              <a:t>t(R)</a:t>
            </a:r>
            <a:r>
              <a:rPr lang="zh-CN" altLang="en-US"/>
              <a:t>也是对称的</a:t>
            </a:r>
          </a:p>
          <a:p>
            <a:pPr marL="457200" lvl="1" indent="0" defTabSz="914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/>
              <a:t>(3) </a:t>
            </a:r>
            <a:r>
              <a:rPr lang="zh-CN" altLang="en-US"/>
              <a:t>若</a:t>
            </a:r>
            <a:r>
              <a:rPr lang="en-US" altLang="zh-CN"/>
              <a:t>R</a:t>
            </a:r>
            <a:r>
              <a:rPr lang="zh-CN" altLang="en-US"/>
              <a:t>是传递的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r(R)</a:t>
            </a:r>
            <a:r>
              <a:rPr lang="zh-CN" altLang="en-US"/>
              <a:t>是传递的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9FC1E6-53E2-424F-A280-DF286BFDA65B}"/>
              </a:ext>
            </a:extLst>
          </p:cNvPr>
          <p:cNvGrpSpPr/>
          <p:nvPr/>
        </p:nvGrpSpPr>
        <p:grpSpPr>
          <a:xfrm>
            <a:off x="1627882" y="3244850"/>
            <a:ext cx="7192590" cy="2209371"/>
            <a:chOff x="1627882" y="3244850"/>
            <a:chExt cx="7192590" cy="220937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8AABCE-9CE5-4F22-A025-2A2D4A4BBDD7}"/>
                </a:ext>
              </a:extLst>
            </p:cNvPr>
            <p:cNvGrpSpPr/>
            <p:nvPr/>
          </p:nvGrpSpPr>
          <p:grpSpPr>
            <a:xfrm>
              <a:off x="1627882" y="3248980"/>
              <a:ext cx="7192590" cy="2205241"/>
              <a:chOff x="1627882" y="3248980"/>
              <a:chExt cx="7192590" cy="2205241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696FC0-23F6-489E-89A6-5A9C2D8033E6}"/>
                  </a:ext>
                </a:extLst>
              </p:cNvPr>
              <p:cNvSpPr/>
              <p:nvPr/>
            </p:nvSpPr>
            <p:spPr>
              <a:xfrm>
                <a:off x="5112060" y="3913884"/>
                <a:ext cx="3708412" cy="15403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但</a:t>
                </a:r>
                <a:r>
                  <a:rPr lang="en-US" altLang="zh-CN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s(R)</a:t>
                </a: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不一定传递。</a:t>
                </a:r>
                <a:endParaRPr lang="en-US" altLang="zh-CN" sz="200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例如：</a:t>
                </a:r>
                <a:r>
                  <a:rPr lang="en-US" altLang="zh-CN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R={&lt;x,y&gt;}</a:t>
                </a: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</a:t>
                </a:r>
                <a:r>
                  <a:rPr lang="en-US" altLang="zh-CN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s(R)={&lt;x,y&gt;,&lt;y,x&gt;}</a:t>
                </a: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不是传递的，因为少了</a:t>
                </a:r>
                <a:r>
                  <a:rPr lang="en-US" altLang="zh-CN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&lt;x,x&gt;</a:t>
                </a: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:r>
                  <a:rPr lang="en-US" altLang="zh-CN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&lt;y,y&gt;</a:t>
                </a:r>
                <a:r>
                  <a:rPr lang="zh-CN" altLang="en-US"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C0236EDA-3330-491E-8BF9-98633D491844}"/>
                  </a:ext>
                </a:extLst>
              </p:cNvPr>
              <p:cNvCxnSpPr/>
              <p:nvPr/>
            </p:nvCxnSpPr>
            <p:spPr>
              <a:xfrm>
                <a:off x="1627882" y="3248980"/>
                <a:ext cx="3780420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CD0D8E9-6F8A-4B27-8CCE-AE715A50017D}"/>
                </a:ext>
              </a:extLst>
            </p:cNvPr>
            <p:cNvSpPr/>
            <p:nvPr/>
          </p:nvSpPr>
          <p:spPr>
            <a:xfrm>
              <a:off x="3257550" y="3244850"/>
              <a:ext cx="3594100" cy="666750"/>
            </a:xfrm>
            <a:custGeom>
              <a:avLst/>
              <a:gdLst>
                <a:gd name="connsiteX0" fmla="*/ 3594100 w 3594100"/>
                <a:gd name="connsiteY0" fmla="*/ 666750 h 666750"/>
                <a:gd name="connsiteX1" fmla="*/ 3594100 w 3594100"/>
                <a:gd name="connsiteY1" fmla="*/ 381000 h 666750"/>
                <a:gd name="connsiteX2" fmla="*/ 0 w 3594100"/>
                <a:gd name="connsiteY2" fmla="*/ 381000 h 666750"/>
                <a:gd name="connsiteX3" fmla="*/ 0 w 3594100"/>
                <a:gd name="connsiteY3" fmla="*/ 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4100" h="666750">
                  <a:moveTo>
                    <a:pt x="3594100" y="666750"/>
                  </a:moveTo>
                  <a:lnTo>
                    <a:pt x="3594100" y="381000"/>
                  </a:lnTo>
                  <a:lnTo>
                    <a:pt x="0" y="38100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EF419-0F01-40D1-ACAE-0F0F2693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闭包的性质（续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3C848-8167-4BDB-AEBF-12C357D4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6895782" cy="2578369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3.3-10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是集合</a:t>
            </a:r>
            <a:r>
              <a:rPr lang="en-US" altLang="zh-CN"/>
              <a:t>A</a:t>
            </a:r>
            <a:r>
              <a:rPr lang="zh-CN" altLang="en-US"/>
              <a:t>上的二元关系，那么</a:t>
            </a:r>
            <a:endParaRPr lang="en-US" altLang="zh-CN"/>
          </a:p>
          <a:p>
            <a:pPr marL="1169988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/>
              <a:t>rs(R)=sr(R)</a:t>
            </a:r>
          </a:p>
          <a:p>
            <a:pPr marL="1169988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/>
              <a:t>rt(R)=tr(R)</a:t>
            </a:r>
          </a:p>
          <a:p>
            <a:pPr marL="1169988" indent="-4572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/>
              <a:t>ts(R)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st(R)</a:t>
            </a:r>
          </a:p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21B98-3CBA-4B97-880A-81C6E197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7866CE0-D62E-47DC-B59B-2AB7E3C3D305}"/>
              </a:ext>
            </a:extLst>
          </p:cNvPr>
          <p:cNvSpPr txBox="1">
            <a:spLocks/>
          </p:cNvSpPr>
          <p:nvPr/>
        </p:nvSpPr>
        <p:spPr bwMode="auto">
          <a:xfrm>
            <a:off x="1007604" y="3787328"/>
            <a:ext cx="3708412" cy="2578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spcBef>
                <a:spcPts val="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altLang="zh-CN" sz="2200"/>
              <a:t>sr(R)=s(R</a:t>
            </a:r>
            <a:r>
              <a:rPr lang="el-GR" altLang="zh-CN" sz="2200"/>
              <a:t>∪</a:t>
            </a:r>
            <a:r>
              <a:rPr lang="en-US" altLang="zh-CN" sz="2200"/>
              <a:t>E)</a:t>
            </a:r>
          </a:p>
          <a:p>
            <a:pPr marL="1138238" indent="0" defTabSz="914400">
              <a:spcBef>
                <a:spcPts val="0"/>
              </a:spcBef>
              <a:buNone/>
            </a:pPr>
            <a:r>
              <a:rPr lang="en-US" altLang="zh-CN" sz="2200"/>
              <a:t>=(R</a:t>
            </a:r>
            <a:r>
              <a:rPr lang="el-GR" altLang="zh-CN" sz="2200"/>
              <a:t>∪</a:t>
            </a:r>
            <a:r>
              <a:rPr lang="en-US" altLang="zh-CN" sz="2200"/>
              <a:t>E)</a:t>
            </a:r>
            <a:r>
              <a:rPr lang="el-GR" altLang="zh-CN" sz="2200"/>
              <a:t>∪</a:t>
            </a:r>
            <a:r>
              <a:rPr lang="zh-CN" altLang="en-US" sz="2200">
                <a:sym typeface="Symbol" pitchFamily="18" charset="2"/>
              </a:rPr>
              <a:t></a:t>
            </a:r>
            <a:r>
              <a:rPr lang="en-US" altLang="zh-CN" sz="2200"/>
              <a:t>(R</a:t>
            </a:r>
            <a:r>
              <a:rPr lang="el-GR" altLang="zh-CN" sz="2200"/>
              <a:t>∪</a:t>
            </a:r>
            <a:r>
              <a:rPr lang="en-US" altLang="zh-CN" sz="2200"/>
              <a:t>E)</a:t>
            </a:r>
          </a:p>
          <a:p>
            <a:pPr marL="1138238" indent="0" defTabSz="914400">
              <a:spcBef>
                <a:spcPts val="0"/>
              </a:spcBef>
              <a:buNone/>
            </a:pPr>
            <a:r>
              <a:rPr lang="en-US" altLang="zh-CN" sz="2200"/>
              <a:t>=R</a:t>
            </a:r>
            <a:r>
              <a:rPr lang="el-GR" altLang="zh-CN" sz="2200"/>
              <a:t>∪</a:t>
            </a:r>
            <a:r>
              <a:rPr lang="en-US" altLang="zh-CN" sz="2200"/>
              <a:t>E</a:t>
            </a:r>
            <a:r>
              <a:rPr lang="el-GR" altLang="zh-CN" sz="2200"/>
              <a:t>∪</a:t>
            </a:r>
            <a:r>
              <a:rPr lang="zh-CN" altLang="en-US" sz="2200">
                <a:sym typeface="Symbol" pitchFamily="18" charset="2"/>
              </a:rPr>
              <a:t></a:t>
            </a:r>
            <a:r>
              <a:rPr lang="en-US" altLang="zh-CN" sz="2200"/>
              <a:t>R</a:t>
            </a:r>
            <a:r>
              <a:rPr lang="el-GR" altLang="zh-CN" sz="2200"/>
              <a:t>∪</a:t>
            </a:r>
            <a:r>
              <a:rPr lang="zh-CN" altLang="en-US" sz="2200">
                <a:sym typeface="Symbol" pitchFamily="18" charset="2"/>
              </a:rPr>
              <a:t></a:t>
            </a:r>
            <a:r>
              <a:rPr lang="en-US" altLang="zh-CN" sz="2200"/>
              <a:t>E)</a:t>
            </a:r>
          </a:p>
          <a:p>
            <a:pPr marL="1138238" indent="0" defTabSz="914400">
              <a:spcBef>
                <a:spcPts val="0"/>
              </a:spcBef>
              <a:buNone/>
            </a:pPr>
            <a:r>
              <a:rPr lang="en-US" altLang="zh-CN" sz="2200"/>
              <a:t>= R</a:t>
            </a:r>
            <a:r>
              <a:rPr lang="el-GR" altLang="zh-CN" sz="2200"/>
              <a:t>∪</a:t>
            </a:r>
            <a:r>
              <a:rPr lang="zh-CN" altLang="en-US" sz="2200">
                <a:sym typeface="Symbol" pitchFamily="18" charset="2"/>
              </a:rPr>
              <a:t></a:t>
            </a:r>
            <a:r>
              <a:rPr lang="en-US" altLang="zh-CN" sz="2200"/>
              <a:t>R</a:t>
            </a:r>
            <a:r>
              <a:rPr lang="el-GR" altLang="zh-CN" sz="2200"/>
              <a:t>∪</a:t>
            </a:r>
            <a:r>
              <a:rPr lang="en-US" altLang="zh-CN" sz="2200"/>
              <a:t>E</a:t>
            </a:r>
          </a:p>
          <a:p>
            <a:pPr marL="1138238" indent="0" defTabSz="914400">
              <a:spcBef>
                <a:spcPts val="0"/>
              </a:spcBef>
              <a:buNone/>
            </a:pPr>
            <a:r>
              <a:rPr lang="en-US" altLang="zh-CN" sz="2200"/>
              <a:t>=r(R</a:t>
            </a:r>
            <a:r>
              <a:rPr lang="el-GR" altLang="zh-CN" sz="2200"/>
              <a:t>∪</a:t>
            </a:r>
            <a:r>
              <a:rPr lang="zh-CN" altLang="en-US" sz="2200">
                <a:sym typeface="Symbol" pitchFamily="18" charset="2"/>
              </a:rPr>
              <a:t></a:t>
            </a:r>
            <a:r>
              <a:rPr lang="en-US" altLang="zh-CN" sz="2200"/>
              <a:t>R)</a:t>
            </a:r>
          </a:p>
          <a:p>
            <a:pPr marL="1138238" indent="0" defTabSz="914400">
              <a:spcBef>
                <a:spcPts val="0"/>
              </a:spcBef>
              <a:buNone/>
            </a:pPr>
            <a:r>
              <a:rPr lang="en-US" altLang="zh-CN" sz="2200"/>
              <a:t>=rs(R)</a:t>
            </a:r>
            <a:endParaRPr lang="zh-CN" altLang="en-US" sz="220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F47CF0B-09C1-47C3-AE95-20FE2F9797DF}"/>
              </a:ext>
            </a:extLst>
          </p:cNvPr>
          <p:cNvGrpSpPr/>
          <p:nvPr/>
        </p:nvGrpSpPr>
        <p:grpSpPr>
          <a:xfrm>
            <a:off x="4932040" y="2005130"/>
            <a:ext cx="4085542" cy="3908146"/>
            <a:chOff x="4932040" y="2005130"/>
            <a:chExt cx="4085542" cy="3908146"/>
          </a:xfrm>
        </p:grpSpPr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78CE1733-BC28-4C5D-97B6-35CE7322758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932040" y="2005130"/>
              <a:ext cx="4085542" cy="3908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E1CE3"/>
                </a:buClr>
                <a:buSzPct val="50000"/>
                <a:buFont typeface="Wingdings" pitchFamily="2" charset="2"/>
                <a:buChar char="Ø"/>
                <a:defRPr sz="22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l"/>
                <a:defRPr sz="21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defTabSz="914400">
                <a:lnSpc>
                  <a:spcPct val="130000"/>
                </a:lnSpc>
                <a:buClr>
                  <a:srgbClr val="C00000"/>
                </a:buClr>
                <a:buSzPct val="100000"/>
                <a:buFont typeface="+mj-lt"/>
                <a:buAutoNum type="arabicPeriod" startAt="2"/>
              </a:pPr>
              <a:r>
                <a:rPr lang="zh-CN" altLang="en-US" sz="2200"/>
                <a:t>由</a:t>
              </a:r>
              <a:r>
                <a:rPr lang="en-US" altLang="zh-CN" sz="2200"/>
                <a:t>RE=ER=R</a:t>
              </a:r>
              <a:r>
                <a:rPr lang="zh-CN" altLang="en-US" sz="2200"/>
                <a:t>和</a:t>
              </a:r>
              <a:r>
                <a:rPr lang="en-US" altLang="zh-CN" sz="2200"/>
                <a:t>E</a:t>
              </a:r>
              <a:r>
                <a:rPr lang="en-US" altLang="zh-CN" sz="2200" baseline="30000"/>
                <a:t>n</a:t>
              </a:r>
              <a:r>
                <a:rPr lang="en-US" altLang="zh-CN" sz="2200"/>
                <a:t>=E</a:t>
              </a:r>
              <a:r>
                <a:rPr lang="zh-CN" altLang="en-US" sz="2200"/>
                <a:t>，可得：</a:t>
              </a:r>
              <a:r>
                <a:rPr lang="en-US" altLang="zh-CN" sz="2200"/>
                <a:t>(R</a:t>
              </a:r>
              <a:r>
                <a:rPr lang="el-GR" altLang="zh-CN" sz="2200"/>
                <a:t>∪</a:t>
              </a:r>
              <a:r>
                <a:rPr lang="en-US" altLang="zh-CN" sz="2200"/>
                <a:t>E)</a:t>
              </a:r>
              <a:r>
                <a:rPr lang="en-US" altLang="zh-CN" sz="2200" baseline="30000"/>
                <a:t>n</a:t>
              </a:r>
              <a:r>
                <a:rPr lang="en-US" altLang="zh-CN" sz="2200"/>
                <a:t>=E</a:t>
              </a:r>
              <a:r>
                <a:rPr lang="el-GR" altLang="zh-CN" sz="2200"/>
                <a:t>∪</a:t>
              </a:r>
              <a:r>
                <a:rPr lang="en-US" altLang="zh-CN" sz="2200"/>
                <a:t>(</a:t>
              </a:r>
              <a:r>
                <a:rPr lang="el-GR" altLang="zh-CN" sz="2200">
                  <a:solidFill>
                    <a:srgbClr val="FF0000"/>
                  </a:solidFill>
                </a:rPr>
                <a:t>∪</a:t>
              </a:r>
              <a:r>
                <a:rPr lang="en-US" altLang="zh-CN" sz="2200"/>
                <a:t>R</a:t>
              </a:r>
              <a:r>
                <a:rPr lang="en-US" altLang="zh-CN" sz="2200" baseline="30000"/>
                <a:t>i</a:t>
              </a:r>
              <a:r>
                <a:rPr lang="en-US" altLang="zh-CN" sz="2200"/>
                <a:t>)</a:t>
              </a:r>
              <a:r>
                <a:rPr lang="zh-CN" altLang="en-US" sz="2200"/>
                <a:t>，于是</a:t>
              </a:r>
              <a:endParaRPr lang="en-US" altLang="zh-CN" sz="2200"/>
            </a:p>
            <a:p>
              <a:pPr marL="0" indent="0" defTabSz="914400">
                <a:lnSpc>
                  <a:spcPct val="130000"/>
                </a:lnSpc>
                <a:buNone/>
              </a:pPr>
              <a:r>
                <a:rPr lang="en-US" altLang="zh-CN" sz="2200"/>
                <a:t>tr(R)=t(R</a:t>
              </a:r>
              <a:r>
                <a:rPr lang="el-GR" altLang="zh-CN" sz="2200"/>
                <a:t>∪</a:t>
              </a:r>
              <a:r>
                <a:rPr lang="en-US" altLang="zh-CN" sz="2200"/>
                <a:t>E)</a:t>
              </a:r>
            </a:p>
            <a:p>
              <a:pPr marL="681038" indent="0" defTabSz="914400">
                <a:lnSpc>
                  <a:spcPct val="13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altLang="zh-CN" sz="2200"/>
                <a:t>=</a:t>
              </a:r>
              <a:r>
                <a:rPr lang="el-GR" altLang="zh-CN" sz="2200">
                  <a:solidFill>
                    <a:srgbClr val="FF0000"/>
                  </a:solidFill>
                </a:rPr>
                <a:t>∪</a:t>
              </a:r>
              <a:r>
                <a:rPr lang="en-US" altLang="zh-CN" sz="2200"/>
                <a:t>(R</a:t>
              </a:r>
              <a:r>
                <a:rPr lang="el-GR" altLang="zh-CN" sz="2200"/>
                <a:t>∪</a:t>
              </a:r>
              <a:r>
                <a:rPr lang="en-US" altLang="zh-CN" sz="2200"/>
                <a:t>E)</a:t>
              </a:r>
              <a:r>
                <a:rPr lang="en-US" altLang="zh-CN" sz="2200" baseline="30000"/>
                <a:t>i</a:t>
              </a:r>
            </a:p>
            <a:p>
              <a:pPr marL="681038" indent="0" defTabSz="914400">
                <a:lnSpc>
                  <a:spcPct val="130000"/>
                </a:lnSpc>
                <a:buNone/>
              </a:pPr>
              <a:r>
                <a:rPr lang="en-US" altLang="zh-CN" sz="2200"/>
                <a:t>=</a:t>
              </a:r>
              <a:r>
                <a:rPr lang="el-GR" altLang="zh-CN" sz="2200">
                  <a:solidFill>
                    <a:srgbClr val="FF0000"/>
                  </a:solidFill>
                </a:rPr>
                <a:t>∪</a:t>
              </a:r>
              <a:r>
                <a:rPr lang="en-US" altLang="zh-CN" sz="2200"/>
                <a:t>(E</a:t>
              </a:r>
              <a:r>
                <a:rPr lang="el-GR" altLang="zh-CN" sz="2200"/>
                <a:t>∪</a:t>
              </a:r>
              <a:r>
                <a:rPr lang="en-US" altLang="zh-CN" sz="2200"/>
                <a:t>(</a:t>
              </a:r>
              <a:r>
                <a:rPr lang="el-GR" altLang="zh-CN" sz="2200">
                  <a:solidFill>
                    <a:srgbClr val="FF0000"/>
                  </a:solidFill>
                </a:rPr>
                <a:t>∪</a:t>
              </a:r>
              <a:r>
                <a:rPr lang="en-US" altLang="zh-CN" sz="2200"/>
                <a:t>R</a:t>
              </a:r>
              <a:r>
                <a:rPr lang="en-US" altLang="zh-CN" sz="2200" baseline="30000"/>
                <a:t>j</a:t>
              </a:r>
              <a:r>
                <a:rPr lang="en-US" altLang="zh-CN" sz="2200"/>
                <a:t>))</a:t>
              </a:r>
            </a:p>
            <a:p>
              <a:pPr marL="681038" indent="0" defTabSz="914400">
                <a:lnSpc>
                  <a:spcPct val="130000"/>
                </a:lnSpc>
                <a:spcAft>
                  <a:spcPts val="0"/>
                </a:spcAft>
                <a:buNone/>
              </a:pPr>
              <a:r>
                <a:rPr lang="en-US" altLang="zh-CN" sz="2200"/>
                <a:t>=E</a:t>
              </a:r>
              <a:r>
                <a:rPr lang="el-GR" altLang="zh-CN" sz="2200"/>
                <a:t>∪</a:t>
              </a:r>
              <a:r>
                <a:rPr lang="en-US" altLang="zh-CN" sz="2200"/>
                <a:t>t(R)</a:t>
              </a:r>
            </a:p>
            <a:p>
              <a:pPr marL="681038" indent="0" defTabSz="914400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altLang="zh-CN" sz="2200"/>
                <a:t>=rt(R)</a:t>
              </a:r>
              <a:endParaRPr lang="zh-CN" altLang="en-US" sz="2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7BFDC3B-410C-4E5B-B823-6906C38C6797}"/>
                </a:ext>
              </a:extLst>
            </p:cNvPr>
            <p:cNvSpPr/>
            <p:nvPr/>
          </p:nvSpPr>
          <p:spPr>
            <a:xfrm>
              <a:off x="6872992" y="2336565"/>
              <a:ext cx="756084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i=1</a:t>
              </a:r>
              <a:endParaRPr lang="zh-CN" altLang="en-US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128D340-0D2C-41D2-9038-19C905C475D9}"/>
                </a:ext>
              </a:extLst>
            </p:cNvPr>
            <p:cNvSpPr/>
            <p:nvPr/>
          </p:nvSpPr>
          <p:spPr>
            <a:xfrm>
              <a:off x="5605483" y="3423574"/>
              <a:ext cx="756084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i=1</a:t>
              </a:r>
              <a:endParaRPr lang="zh-CN" altLang="en-US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3CCF313-D724-4FF7-955A-7F263D21D351}"/>
                </a:ext>
              </a:extLst>
            </p:cNvPr>
            <p:cNvSpPr/>
            <p:nvPr/>
          </p:nvSpPr>
          <p:spPr>
            <a:xfrm>
              <a:off x="5602347" y="4121286"/>
              <a:ext cx="756084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i=1</a:t>
              </a:r>
              <a:endParaRPr lang="zh-CN" altLang="en-US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E7A820-7142-470C-B467-1799260EF91D}"/>
                </a:ext>
              </a:extLst>
            </p:cNvPr>
            <p:cNvSpPr/>
            <p:nvPr/>
          </p:nvSpPr>
          <p:spPr>
            <a:xfrm>
              <a:off x="6620504" y="4121286"/>
              <a:ext cx="687349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</a:p>
            <a:p>
              <a:pPr algn="ctr">
                <a:spcAft>
                  <a:spcPts val="1500"/>
                </a:spcAft>
              </a:pPr>
              <a:r>
                <a:rPr lang="en-US" altLang="zh-CN">
                  <a:solidFill>
                    <a:srgbClr val="1E1CE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j=1</a:t>
              </a:r>
              <a:endParaRPr lang="zh-CN" altLang="en-US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F5E34A-567C-4584-BE61-03FAFB1B8593}"/>
              </a:ext>
            </a:extLst>
          </p:cNvPr>
          <p:cNvGrpSpPr/>
          <p:nvPr/>
        </p:nvGrpSpPr>
        <p:grpSpPr>
          <a:xfrm>
            <a:off x="2533382" y="2623276"/>
            <a:ext cx="2290646" cy="1757338"/>
            <a:chOff x="2533382" y="2623276"/>
            <a:chExt cx="2290646" cy="1757338"/>
          </a:xfrm>
        </p:grpSpPr>
        <p:sp>
          <p:nvSpPr>
            <p:cNvPr id="12" name="内容占位符 2">
              <a:extLst>
                <a:ext uri="{FF2B5EF4-FFF2-40B4-BE49-F238E27FC236}">
                  <a16:creationId xmlns:a16="http://schemas.microsoft.com/office/drawing/2014/main" id="{9BC515C2-EAD4-49CE-8AEA-107A696F37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3382" y="2623276"/>
              <a:ext cx="2290646" cy="10577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E1CE3"/>
                </a:buClr>
                <a:buSzPct val="50000"/>
                <a:buFont typeface="Wingdings" pitchFamily="2" charset="2"/>
                <a:buChar char="Ø"/>
                <a:defRPr sz="22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l"/>
                <a:defRPr sz="21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50000"/>
                <a:buFont typeface="Wingdings" pitchFamily="2" charset="2"/>
                <a:buChar char="n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spcBef>
                  <a:spcPts val="0"/>
                </a:spcBef>
                <a:spcAft>
                  <a:spcPts val="1200"/>
                </a:spcAft>
              </a:pPr>
              <a:r>
                <a:rPr lang="zh-CN" altLang="en-US" sz="1800">
                  <a:solidFill>
                    <a:schemeClr val="tx1"/>
                  </a:solidFill>
                  <a:sym typeface="Symbol" pitchFamily="18" charset="2"/>
                </a:rPr>
                <a:t>是关系取逆，不是逻辑取非，所以</a:t>
              </a:r>
              <a:endParaRPr lang="en-US" altLang="zh-CN" sz="1800">
                <a:solidFill>
                  <a:schemeClr val="tx1"/>
                </a:solidFill>
                <a:sym typeface="Symbol" pitchFamily="18" charset="2"/>
              </a:endParaRPr>
            </a:p>
            <a:p>
              <a:pPr marL="0" indent="0" defTabSz="91440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CN" altLang="en-US" sz="1800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r>
                <a:rPr lang="en-US" altLang="zh-CN" sz="1800">
                  <a:solidFill>
                    <a:schemeClr val="tx1"/>
                  </a:solidFill>
                </a:rPr>
                <a:t>(R</a:t>
              </a:r>
              <a:r>
                <a:rPr lang="el-GR" altLang="zh-CN" sz="1800">
                  <a:solidFill>
                    <a:schemeClr val="tx1"/>
                  </a:solidFill>
                </a:rPr>
                <a:t>∪</a:t>
              </a:r>
              <a:r>
                <a:rPr lang="en-US" altLang="zh-CN" sz="1800">
                  <a:solidFill>
                    <a:schemeClr val="tx1"/>
                  </a:solidFill>
                </a:rPr>
                <a:t>E)=</a:t>
              </a:r>
              <a:r>
                <a:rPr lang="zh-CN" altLang="en-US" sz="1800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l-GR" altLang="zh-CN" sz="1800">
                  <a:solidFill>
                    <a:schemeClr val="tx1"/>
                  </a:solidFill>
                </a:rPr>
                <a:t>∪</a:t>
              </a:r>
              <a:r>
                <a:rPr lang="zh-CN" altLang="en-US" sz="1800">
                  <a:solidFill>
                    <a:schemeClr val="tx1"/>
                  </a:solidFill>
                  <a:sym typeface="Symbol" pitchFamily="18" charset="2"/>
                </a:rPr>
                <a:t></a:t>
              </a:r>
              <a:r>
                <a:rPr lang="en-US" altLang="zh-CN" sz="1800">
                  <a:solidFill>
                    <a:schemeClr val="tx1"/>
                  </a:solidFill>
                </a:rPr>
                <a:t>E)</a:t>
              </a:r>
            </a:p>
            <a:p>
              <a:pPr defTabSz="914400">
                <a:spcBef>
                  <a:spcPts val="0"/>
                </a:spcBef>
                <a:spcAft>
                  <a:spcPts val="1200"/>
                </a:spcAft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C6139BE-D0FF-4D0B-A68E-0E07AEEC2D74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3615070" y="3681028"/>
              <a:ext cx="63635" cy="69958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05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3DD3E-1FCE-4574-A59B-9410AFD7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650401"/>
          </a:xfrm>
        </p:spPr>
        <p:txBody>
          <a:bodyPr/>
          <a:lstStyle/>
          <a:p>
            <a:r>
              <a:rPr lang="zh-CN" altLang="en-US"/>
              <a:t>闭包的性质（续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6D703-B174-42DF-A82D-181E9E82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4990637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zh-CN" altLang="en-US"/>
              <a:t>已知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⊇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zh-CN" altLang="en-US"/>
              <a:t>，则有：</a:t>
            </a:r>
            <a:r>
              <a:rPr lang="en-US" altLang="zh-CN"/>
              <a:t>s(R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l-GR" altLang="zh-CN"/>
              <a:t>⊇</a:t>
            </a:r>
            <a:r>
              <a:rPr lang="en-US" altLang="zh-CN"/>
              <a:t>s(R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t(R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l-GR" altLang="zh-CN"/>
              <a:t>⊇</a:t>
            </a:r>
            <a:r>
              <a:rPr lang="en-US" altLang="zh-CN"/>
              <a:t>t(R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 marL="446088" indent="0">
              <a:buNone/>
            </a:pPr>
            <a:r>
              <a:rPr lang="zh-CN" altLang="en-US"/>
              <a:t>由</a:t>
            </a:r>
            <a:r>
              <a:rPr lang="en-US" altLang="zh-CN"/>
              <a:t>s(R)</a:t>
            </a:r>
            <a:r>
              <a:rPr lang="el-GR" altLang="zh-CN"/>
              <a:t>⊇</a:t>
            </a:r>
            <a:r>
              <a:rPr lang="en-US" altLang="zh-CN"/>
              <a:t>R</a:t>
            </a:r>
            <a:r>
              <a:rPr lang="zh-CN" altLang="en-US"/>
              <a:t>，应用上述公式，得：</a:t>
            </a:r>
            <a:endParaRPr lang="en-US" altLang="zh-CN"/>
          </a:p>
          <a:p>
            <a:pPr marL="446088" indent="0">
              <a:buNone/>
            </a:pPr>
            <a:r>
              <a:rPr lang="en-US" altLang="zh-CN"/>
              <a:t>ts(R)</a:t>
            </a:r>
            <a:r>
              <a:rPr lang="el-GR" altLang="zh-CN"/>
              <a:t>⊇</a:t>
            </a:r>
            <a:r>
              <a:rPr lang="en-US" altLang="zh-CN"/>
              <a:t>t(R)</a:t>
            </a:r>
            <a:r>
              <a:rPr lang="zh-CN" altLang="en-US"/>
              <a:t>，</a:t>
            </a:r>
            <a:r>
              <a:rPr lang="en-US" altLang="zh-CN"/>
              <a:t>sts(R)</a:t>
            </a:r>
            <a:r>
              <a:rPr lang="el-GR" altLang="zh-CN"/>
              <a:t>⊇</a:t>
            </a:r>
            <a:r>
              <a:rPr lang="en-US" altLang="zh-CN"/>
              <a:t>st(R)</a:t>
            </a:r>
            <a:r>
              <a:rPr lang="zh-CN" altLang="en-US"/>
              <a:t>，</a:t>
            </a:r>
            <a:endParaRPr lang="en-US" altLang="zh-CN"/>
          </a:p>
          <a:p>
            <a:pPr marL="446088" indent="0">
              <a:buNone/>
            </a:pPr>
            <a:r>
              <a:rPr lang="zh-CN" altLang="en-US" u="sng"/>
              <a:t>由定理</a:t>
            </a:r>
            <a:r>
              <a:rPr lang="en-US" altLang="zh-CN" u="sng"/>
              <a:t>3.3-9</a:t>
            </a:r>
            <a:r>
              <a:rPr lang="zh-CN" altLang="en-US" u="sng"/>
              <a:t>知</a:t>
            </a:r>
            <a:r>
              <a:rPr lang="zh-CN" altLang="en-US"/>
              <a:t>：</a:t>
            </a:r>
            <a:r>
              <a:rPr lang="en-US" altLang="zh-CN"/>
              <a:t>ts(R)</a:t>
            </a:r>
            <a:r>
              <a:rPr lang="zh-CN" altLang="en-US"/>
              <a:t>是对称的，故</a:t>
            </a:r>
            <a:r>
              <a:rPr lang="en-US" altLang="zh-CN"/>
              <a:t>sts(R)=ts(R)</a:t>
            </a:r>
            <a:r>
              <a:rPr lang="zh-CN" altLang="en-US"/>
              <a:t>，</a:t>
            </a:r>
            <a:endParaRPr lang="en-US" altLang="zh-CN"/>
          </a:p>
          <a:p>
            <a:pPr marL="446088" indent="0">
              <a:spcAft>
                <a:spcPts val="1800"/>
              </a:spcAft>
              <a:buNone/>
            </a:pPr>
            <a:r>
              <a:rPr lang="zh-CN" altLang="en-US"/>
              <a:t>因此，</a:t>
            </a:r>
            <a:r>
              <a:rPr lang="en-US" altLang="zh-CN"/>
              <a:t>ts(R)</a:t>
            </a:r>
            <a:r>
              <a:rPr lang="el-GR" altLang="zh-CN"/>
              <a:t>⊇</a:t>
            </a:r>
            <a:r>
              <a:rPr lang="en-US" altLang="zh-CN"/>
              <a:t>st(R) 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证毕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一般而言，</a:t>
            </a:r>
            <a:r>
              <a:rPr lang="en-US" altLang="zh-CN"/>
              <a:t>st(R)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</a:t>
            </a:r>
            <a:r>
              <a:rPr lang="en-US" altLang="zh-CN"/>
              <a:t>ts(R)</a:t>
            </a:r>
          </a:p>
          <a:p>
            <a:r>
              <a:rPr lang="zh-CN" altLang="en-US">
                <a:solidFill>
                  <a:srgbClr val="C00000"/>
                </a:solidFill>
              </a:rPr>
              <a:t>例如：</a:t>
            </a:r>
            <a:r>
              <a:rPr lang="zh-CN" altLang="en-US"/>
              <a:t>集合</a:t>
            </a:r>
            <a:r>
              <a:rPr lang="en-US" altLang="zh-CN"/>
              <a:t>A={1,2,3}</a:t>
            </a:r>
            <a:r>
              <a:rPr lang="zh-CN" altLang="en-US"/>
              <a:t>上的</a:t>
            </a:r>
            <a:r>
              <a:rPr lang="en-US" altLang="zh-CN"/>
              <a:t>R={&lt;1,2&gt;,&lt;2,3&gt;}</a:t>
            </a:r>
          </a:p>
          <a:p>
            <a:pPr marL="180975" indent="0">
              <a:buNone/>
            </a:pPr>
            <a:r>
              <a:rPr lang="en-US" altLang="zh-CN"/>
              <a:t>t(R)={&lt;1,2&gt;,&lt;2,3&gt;,&lt;1,3&gt;}</a:t>
            </a:r>
            <a:r>
              <a:rPr lang="zh-CN" altLang="en-US"/>
              <a:t>；</a:t>
            </a:r>
            <a:r>
              <a:rPr lang="en-US" altLang="zh-CN">
                <a:solidFill>
                  <a:srgbClr val="C00000"/>
                </a:solidFill>
              </a:rPr>
              <a:t>st(R)</a:t>
            </a:r>
            <a:r>
              <a:rPr lang="en-US" altLang="zh-CN"/>
              <a:t>=t(R)</a:t>
            </a:r>
            <a:r>
              <a:rPr lang="el-GR" altLang="zh-CN" sz="2400"/>
              <a:t>∪</a:t>
            </a:r>
            <a:r>
              <a:rPr lang="zh-CN" altLang="en-US" sz="2400">
                <a:sym typeface="Symbol" pitchFamily="18" charset="2"/>
              </a:rPr>
              <a:t></a:t>
            </a:r>
            <a:r>
              <a:rPr lang="en-US" altLang="zh-CN" sz="2400">
                <a:sym typeface="Symbol" pitchFamily="18" charset="2"/>
              </a:rPr>
              <a:t>t(R)</a:t>
            </a:r>
            <a:endParaRPr lang="en-US" altLang="zh-CN"/>
          </a:p>
          <a:p>
            <a:pPr marL="180975" indent="0">
              <a:buNone/>
            </a:pPr>
            <a:r>
              <a:rPr lang="en-US" altLang="zh-CN"/>
              <a:t>s(R)={&lt;1,2&gt;,&lt;2,3&gt;,&lt;2,1&gt;,&lt;3,2&gt;}</a:t>
            </a:r>
            <a:r>
              <a:rPr lang="zh-CN" altLang="en-US"/>
              <a:t>；</a:t>
            </a:r>
            <a:r>
              <a:rPr lang="en-US" altLang="zh-CN">
                <a:solidFill>
                  <a:srgbClr val="C00000"/>
                </a:solidFill>
              </a:rPr>
              <a:t>ts(R)</a:t>
            </a:r>
            <a:r>
              <a:rPr lang="en-US" altLang="zh-CN"/>
              <a:t>={&lt;1,1&gt;,...}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B695D-1588-4A98-849E-3F33093E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06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8" y="1102659"/>
            <a:ext cx="8263934" cy="5314674"/>
          </a:xfrm>
        </p:spPr>
        <p:txBody>
          <a:bodyPr/>
          <a:lstStyle/>
          <a:p>
            <a:pPr marL="274638" indent="-274638">
              <a:buSzPct val="100000"/>
              <a:buFont typeface="+mj-lt"/>
              <a:buAutoNum type="arabicPeriod"/>
            </a:pPr>
            <a:r>
              <a:rPr lang="zh-CN" altLang="en-US" sz="2200" dirty="0"/>
              <a:t>集合</a:t>
            </a:r>
            <a:r>
              <a:rPr lang="en-US" altLang="zh-CN" sz="2200" dirty="0"/>
              <a:t>A={</a:t>
            </a:r>
            <a:r>
              <a:rPr lang="en-US" altLang="zh-CN" sz="2200" dirty="0" err="1"/>
              <a:t>a,b,c,d</a:t>
            </a:r>
            <a:r>
              <a:rPr lang="en-US" altLang="zh-CN" sz="2200" dirty="0"/>
              <a:t>}</a:t>
            </a:r>
            <a:r>
              <a:rPr lang="zh-CN" altLang="en-US" sz="2200" dirty="0"/>
              <a:t>上的关系</a:t>
            </a:r>
            <a:r>
              <a:rPr lang="en-US" altLang="zh-CN" sz="2200" dirty="0"/>
              <a:t>R={&lt;</a:t>
            </a:r>
            <a:r>
              <a:rPr lang="en-US" altLang="zh-CN" sz="2200" dirty="0" err="1"/>
              <a:t>a,b</a:t>
            </a:r>
            <a:r>
              <a:rPr lang="en-US" altLang="zh-CN" sz="2200" dirty="0"/>
              <a:t>&gt;, &lt;</a:t>
            </a:r>
            <a:r>
              <a:rPr lang="en-US" altLang="zh-CN" sz="2200" dirty="0" err="1"/>
              <a:t>b,a</a:t>
            </a:r>
            <a:r>
              <a:rPr lang="en-US" altLang="zh-CN" sz="2200" dirty="0"/>
              <a:t>&gt;, &lt;</a:t>
            </a:r>
            <a:r>
              <a:rPr lang="en-US" altLang="zh-CN" sz="2200" dirty="0" err="1"/>
              <a:t>b,c</a:t>
            </a:r>
            <a:r>
              <a:rPr lang="en-US" altLang="zh-CN" sz="2200" dirty="0"/>
              <a:t>&gt;, &lt;</a:t>
            </a:r>
            <a:r>
              <a:rPr lang="en-US" altLang="zh-CN" sz="2200" dirty="0" err="1"/>
              <a:t>c,d</a:t>
            </a:r>
            <a:r>
              <a:rPr lang="en-US" altLang="zh-CN" sz="2200" dirty="0"/>
              <a:t>&gt;}</a:t>
            </a:r>
            <a:r>
              <a:rPr lang="zh-CN" altLang="en-US" sz="2200" dirty="0"/>
              <a:t>，用矩阵运算，求出</a:t>
            </a:r>
            <a:r>
              <a:rPr lang="en-US" altLang="zh-CN" sz="2200" dirty="0"/>
              <a:t>R</a:t>
            </a:r>
            <a:r>
              <a:rPr lang="zh-CN" altLang="en-US" sz="2200" dirty="0"/>
              <a:t>的传递闭包</a:t>
            </a:r>
            <a:r>
              <a:rPr lang="en-US" altLang="zh-CN" sz="2200" dirty="0"/>
              <a:t>t(R)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274638" indent="-274638">
              <a:buSzPct val="100000"/>
              <a:buFont typeface="+mj-lt"/>
              <a:buAutoNum type="arabicPeriod"/>
            </a:pPr>
            <a:r>
              <a:rPr lang="zh-CN" altLang="en-US" sz="2200" dirty="0"/>
              <a:t>设</a:t>
            </a:r>
            <a:r>
              <a:rPr lang="en-US" altLang="zh-CN" sz="2200" dirty="0"/>
              <a:t>A={0,1,2,3}</a:t>
            </a:r>
            <a:r>
              <a:rPr lang="zh-CN" altLang="en-US" sz="2200" dirty="0"/>
              <a:t>，</a:t>
            </a:r>
            <a:r>
              <a:rPr lang="en-US" altLang="zh-CN" sz="2200" dirty="0"/>
              <a:t>R={&lt;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&gt;|x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 err="1"/>
              <a:t>A,y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A</a:t>
            </a:r>
            <a:r>
              <a:rPr lang="zh-CN" altLang="en-US" sz="2200" dirty="0"/>
              <a:t>且</a:t>
            </a:r>
            <a:r>
              <a:rPr lang="en-US" altLang="zh-CN" sz="2200" dirty="0" err="1"/>
              <a:t>x+y</a:t>
            </a:r>
            <a:r>
              <a:rPr lang="zh-CN" altLang="en-US" sz="2200" dirty="0">
                <a:latin typeface="宋体" pitchFamily="2" charset="-122"/>
                <a:sym typeface="Symbol" pitchFamily="18" charset="2"/>
              </a:rPr>
              <a:t>＜</a:t>
            </a:r>
            <a:r>
              <a:rPr lang="en-US" altLang="zh-CN" sz="2200" dirty="0"/>
              <a:t>0}</a:t>
            </a:r>
            <a:r>
              <a:rPr lang="zh-CN" altLang="en-US" sz="2200" dirty="0"/>
              <a:t>，</a:t>
            </a:r>
            <a:r>
              <a:rPr lang="en-US" altLang="zh-CN" sz="2200" dirty="0"/>
              <a:t>S={&lt;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&gt;|x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 err="1"/>
              <a:t>A,y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/>
              <a:t>A</a:t>
            </a:r>
            <a:r>
              <a:rPr lang="zh-CN" altLang="en-US" sz="2200" dirty="0"/>
              <a:t>且</a:t>
            </a:r>
            <a:r>
              <a:rPr lang="en-US" altLang="zh-CN" sz="2200" dirty="0" err="1"/>
              <a:t>x+y</a:t>
            </a:r>
            <a:r>
              <a:rPr lang="zh-CN" altLang="en-US" sz="2200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200" dirty="0"/>
              <a:t>3}</a:t>
            </a:r>
            <a:r>
              <a:rPr lang="zh-CN" altLang="en-US" sz="2200" dirty="0"/>
              <a:t>，求</a:t>
            </a:r>
            <a:r>
              <a:rPr lang="en-US" altLang="zh-CN" sz="2200" dirty="0"/>
              <a:t>R</a:t>
            </a:r>
            <a:r>
              <a:rPr lang="zh-CN" altLang="en-US" sz="2200" dirty="0"/>
              <a:t>，</a:t>
            </a:r>
            <a:r>
              <a:rPr lang="en-US" altLang="zh-CN" sz="2200" dirty="0"/>
              <a:t>S</a:t>
            </a:r>
            <a:r>
              <a:rPr lang="zh-CN" altLang="en-US" sz="2200" dirty="0"/>
              <a:t>，</a:t>
            </a:r>
            <a:r>
              <a:rPr lang="en-US" altLang="zh-CN" sz="2200" dirty="0"/>
              <a:t>R</a:t>
            </a:r>
            <a:r>
              <a:rPr lang="en-US" altLang="zh-CN" sz="2200" dirty="0">
                <a:sym typeface="Symbol" pitchFamily="18" charset="2"/>
              </a:rPr>
              <a:t>·</a:t>
            </a:r>
            <a:r>
              <a:rPr lang="en-US" altLang="zh-CN" sz="2200" dirty="0"/>
              <a:t>S</a:t>
            </a:r>
            <a:r>
              <a:rPr lang="zh-CN" altLang="en-US" sz="2200" dirty="0"/>
              <a:t>，</a:t>
            </a:r>
            <a:r>
              <a:rPr lang="en-US" altLang="zh-CN" sz="2200" dirty="0"/>
              <a:t>R</a:t>
            </a:r>
            <a:r>
              <a:rPr lang="en-US" altLang="zh-CN" sz="2200" baseline="30000" dirty="0"/>
              <a:t>-1</a:t>
            </a:r>
            <a:r>
              <a:rPr lang="zh-CN" altLang="en-US" sz="2200" dirty="0"/>
              <a:t>，</a:t>
            </a:r>
            <a:r>
              <a:rPr lang="en-US" altLang="zh-CN" sz="2200" dirty="0"/>
              <a:t>S</a:t>
            </a:r>
            <a:r>
              <a:rPr lang="en-US" altLang="zh-CN" sz="2200" baseline="30000" dirty="0"/>
              <a:t>-1</a:t>
            </a:r>
            <a:r>
              <a:rPr lang="zh-CN" altLang="en-US" sz="2200" dirty="0"/>
              <a:t>，</a:t>
            </a:r>
            <a:r>
              <a:rPr lang="en-US" altLang="zh-CN" sz="2200" dirty="0"/>
              <a:t>r(R)</a:t>
            </a:r>
          </a:p>
          <a:p>
            <a:pPr marL="274638" indent="-274638"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设集合</a:t>
            </a:r>
            <a:r>
              <a:rPr lang="en-US" altLang="zh-CN" sz="2200" dirty="0"/>
              <a:t>A={</a:t>
            </a:r>
            <a:r>
              <a:rPr lang="en-US" altLang="zh-CN" sz="2200" dirty="0" err="1"/>
              <a:t>a,b,c,d</a:t>
            </a:r>
            <a:r>
              <a:rPr lang="en-US" altLang="zh-CN" sz="2200" dirty="0"/>
              <a:t>}</a:t>
            </a:r>
            <a:r>
              <a:rPr lang="zh-CN" altLang="en-US" sz="2200" dirty="0"/>
              <a:t>上的二元关系</a:t>
            </a:r>
            <a:r>
              <a:rPr lang="en-US" altLang="zh-CN" sz="2200" dirty="0"/>
              <a:t>R</a:t>
            </a:r>
            <a:r>
              <a:rPr lang="zh-CN" altLang="en-US" sz="2200" dirty="0"/>
              <a:t>的关系图如图所示；</a:t>
            </a:r>
            <a:endParaRPr lang="en-US" altLang="zh-CN" sz="2200" dirty="0"/>
          </a:p>
          <a:p>
            <a:pPr>
              <a:spcAft>
                <a:spcPts val="0"/>
              </a:spcAft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）写出</a:t>
            </a:r>
            <a:r>
              <a:rPr lang="en-US" altLang="zh-CN" sz="2200" dirty="0"/>
              <a:t>R</a:t>
            </a:r>
            <a:r>
              <a:rPr lang="zh-CN" altLang="en-US" sz="2200" dirty="0"/>
              <a:t>的表达式；</a:t>
            </a:r>
            <a:endParaRPr lang="en-US" altLang="zh-CN" sz="2200" dirty="0"/>
          </a:p>
          <a:p>
            <a:pPr>
              <a:spcAft>
                <a:spcPts val="0"/>
              </a:spcAft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）写出</a:t>
            </a:r>
            <a:r>
              <a:rPr lang="en-US" altLang="zh-CN" sz="2200" dirty="0"/>
              <a:t>R</a:t>
            </a:r>
            <a:r>
              <a:rPr lang="zh-CN" altLang="en-US" sz="2200" dirty="0"/>
              <a:t>的关系矩阵；</a:t>
            </a:r>
            <a:endParaRPr lang="en-US" altLang="zh-CN" sz="2200" dirty="0"/>
          </a:p>
          <a:p>
            <a:pPr>
              <a:spcAft>
                <a:spcPts val="1200"/>
              </a:spcAft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）求出</a:t>
            </a:r>
            <a:r>
              <a:rPr lang="en-US" altLang="zh-CN" sz="2200" dirty="0"/>
              <a:t>R</a:t>
            </a:r>
            <a:r>
              <a:rPr lang="en-US" altLang="zh-CN" sz="2200" baseline="30000" dirty="0"/>
              <a:t>2</a:t>
            </a:r>
          </a:p>
          <a:p>
            <a:pPr marL="274638" indent="-274638">
              <a:spcBef>
                <a:spcPts val="400"/>
              </a:spcBef>
              <a:buSzPct val="100000"/>
              <a:buFont typeface="+mj-lt"/>
              <a:buAutoNum type="arabicPeriod" startAt="4"/>
            </a:pPr>
            <a:r>
              <a:rPr lang="zh-CN" altLang="en-US" sz="2200" dirty="0"/>
              <a:t>设集合</a:t>
            </a:r>
            <a:r>
              <a:rPr lang="en-US" altLang="zh-CN" sz="2200" dirty="0"/>
              <a:t>A={1,2,3,4}</a:t>
            </a:r>
            <a:r>
              <a:rPr lang="zh-CN" altLang="en-US" sz="2200" dirty="0"/>
              <a:t>，</a:t>
            </a:r>
            <a:r>
              <a:rPr lang="en-US" altLang="zh-CN" sz="2200" dirty="0"/>
              <a:t>R={&lt;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&gt;|</a:t>
            </a:r>
            <a:r>
              <a:rPr lang="en-US" altLang="zh-CN" sz="2200" dirty="0" err="1"/>
              <a:t>x,y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 err="1"/>
              <a:t>A,|x</a:t>
            </a:r>
            <a:r>
              <a:rPr lang="en-US" altLang="zh-CN" sz="2200" dirty="0"/>
              <a:t>-y|=1</a:t>
            </a:r>
            <a:r>
              <a:rPr lang="zh-CN" altLang="en-US" sz="2200" dirty="0"/>
              <a:t>或</a:t>
            </a:r>
            <a:r>
              <a:rPr lang="en-US" altLang="zh-CN" sz="2200" dirty="0"/>
              <a:t>x-y=0}</a:t>
            </a:r>
            <a:r>
              <a:rPr lang="zh-CN" altLang="en-US" sz="2200" dirty="0"/>
              <a:t>，</a:t>
            </a:r>
            <a:endParaRPr lang="en-US" altLang="zh-CN" sz="2200" dirty="0"/>
          </a:p>
          <a:p>
            <a:pPr>
              <a:spcBef>
                <a:spcPts val="4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）写出</a:t>
            </a:r>
            <a:r>
              <a:rPr lang="en-US" altLang="zh-CN" sz="2200" dirty="0"/>
              <a:t>R</a:t>
            </a:r>
            <a:r>
              <a:rPr lang="zh-CN" altLang="en-US" sz="2200" dirty="0"/>
              <a:t>的有序对表示；</a:t>
            </a:r>
            <a:endParaRPr lang="en-US" altLang="zh-CN" sz="2200" dirty="0"/>
          </a:p>
          <a:p>
            <a:pPr>
              <a:spcBef>
                <a:spcPts val="4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）画出</a:t>
            </a:r>
            <a:r>
              <a:rPr lang="en-US" altLang="zh-CN" sz="2200" dirty="0"/>
              <a:t>R</a:t>
            </a:r>
            <a:r>
              <a:rPr lang="zh-CN" altLang="en-US" sz="2200" dirty="0"/>
              <a:t>的关系图；</a:t>
            </a:r>
            <a:endParaRPr lang="en-US" altLang="zh-CN" sz="2200" dirty="0"/>
          </a:p>
          <a:p>
            <a:pPr>
              <a:spcBef>
                <a:spcPts val="400"/>
              </a:spcBef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）说明</a:t>
            </a:r>
            <a:r>
              <a:rPr lang="en-US" altLang="zh-CN" sz="2200" dirty="0"/>
              <a:t>R</a:t>
            </a:r>
            <a:r>
              <a:rPr lang="zh-CN" altLang="en-US" sz="2200" dirty="0"/>
              <a:t>满足自反性，不满足传递性。</a:t>
            </a:r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788025" y="3315794"/>
            <a:ext cx="1584176" cy="853011"/>
            <a:chOff x="1203475" y="4517645"/>
            <a:chExt cx="2632417" cy="1417445"/>
          </a:xfrm>
        </p:grpSpPr>
        <p:cxnSp>
          <p:nvCxnSpPr>
            <p:cNvPr id="6" name="AutoShape 23"/>
            <p:cNvCxnSpPr>
              <a:cxnSpLocks noChangeShapeType="1"/>
            </p:cNvCxnSpPr>
            <p:nvPr/>
          </p:nvCxnSpPr>
          <p:spPr bwMode="auto">
            <a:xfrm rot="10800000" flipH="1" flipV="1">
              <a:off x="1813416" y="4802561"/>
              <a:ext cx="133199" cy="2212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chemeClr val="hlink"/>
              </a:solidFill>
              <a:round/>
              <a:headEnd type="none" w="med" len="med"/>
              <a:tailEnd type="triangle" w="sm" len="lg"/>
            </a:ln>
          </p:spPr>
        </p:cxnSp>
        <p:cxnSp>
          <p:nvCxnSpPr>
            <p:cNvPr id="7" name="AutoShape 23"/>
            <p:cNvCxnSpPr>
              <a:cxnSpLocks noChangeShapeType="1"/>
            </p:cNvCxnSpPr>
            <p:nvPr/>
          </p:nvCxnSpPr>
          <p:spPr bwMode="auto">
            <a:xfrm rot="10800000" flipH="1" flipV="1">
              <a:off x="3177599" y="4810496"/>
              <a:ext cx="133199" cy="2212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noFill/>
            <a:ln w="25400">
              <a:solidFill>
                <a:schemeClr val="hlink"/>
              </a:solidFill>
              <a:round/>
              <a:headEnd type="none" w="med" len="med"/>
              <a:tailEnd type="triangle" w="sm" len="lg"/>
            </a:ln>
          </p:spPr>
        </p:cxn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1203475" y="4517645"/>
              <a:ext cx="2632417" cy="1417445"/>
              <a:chOff x="776" y="2106"/>
              <a:chExt cx="1419" cy="641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078" y="2209"/>
                <a:ext cx="107" cy="90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0" name="AutoShape 10"/>
              <p:cNvSpPr>
                <a:spLocks noChangeArrowheads="1"/>
              </p:cNvSpPr>
              <p:nvPr/>
            </p:nvSpPr>
            <p:spPr bwMode="auto">
              <a:xfrm>
                <a:off x="1078" y="2657"/>
                <a:ext cx="107" cy="90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cxnSp>
            <p:nvCxnSpPr>
              <p:cNvPr id="11" name="AutoShape 14"/>
              <p:cNvCxnSpPr>
                <a:cxnSpLocks noChangeShapeType="1"/>
              </p:cNvCxnSpPr>
              <p:nvPr/>
            </p:nvCxnSpPr>
            <p:spPr bwMode="auto">
              <a:xfrm>
                <a:off x="1174" y="2283"/>
                <a:ext cx="659" cy="387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med" len="med"/>
                <a:tailEnd type="triangle" w="sm" len="lg"/>
              </a:ln>
            </p:spPr>
          </p:cxnSp>
          <p:sp>
            <p:nvSpPr>
              <p:cNvPr id="12" name="AutoShape 17"/>
              <p:cNvSpPr>
                <a:spLocks noChangeArrowheads="1"/>
              </p:cNvSpPr>
              <p:nvPr/>
            </p:nvSpPr>
            <p:spPr bwMode="auto">
              <a:xfrm>
                <a:off x="1811" y="2209"/>
                <a:ext cx="107" cy="90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cxnSp>
            <p:nvCxnSpPr>
              <p:cNvPr id="13" name="AutoShape 20"/>
              <p:cNvCxnSpPr>
                <a:cxnSpLocks noChangeShapeType="1"/>
                <a:stCxn id="10" idx="6"/>
                <a:endCxn id="18" idx="2"/>
              </p:cNvCxnSpPr>
              <p:nvPr/>
            </p:nvCxnSpPr>
            <p:spPr bwMode="auto">
              <a:xfrm>
                <a:off x="1185" y="2702"/>
                <a:ext cx="631" cy="0"/>
              </a:xfrm>
              <a:prstGeom prst="straightConnector1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med" len="med"/>
                <a:tailEnd type="triangle" w="sm" len="lg"/>
              </a:ln>
            </p:spPr>
          </p:cxn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776" y="2114"/>
                <a:ext cx="230" cy="29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15" name="Text Box 25"/>
              <p:cNvSpPr txBox="1">
                <a:spLocks noChangeArrowheads="1"/>
              </p:cNvSpPr>
              <p:nvPr/>
            </p:nvSpPr>
            <p:spPr bwMode="auto">
              <a:xfrm>
                <a:off x="993" y="2418"/>
                <a:ext cx="223" cy="29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16" name="Text Box 26"/>
              <p:cNvSpPr txBox="1">
                <a:spLocks noChangeArrowheads="1"/>
              </p:cNvSpPr>
              <p:nvPr/>
            </p:nvSpPr>
            <p:spPr bwMode="auto">
              <a:xfrm>
                <a:off x="1732" y="2417"/>
                <a:ext cx="230" cy="29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1965" y="2106"/>
                <a:ext cx="230" cy="29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d</a:t>
                </a:r>
              </a:p>
            </p:txBody>
          </p:sp>
          <p:sp>
            <p:nvSpPr>
              <p:cNvPr id="18" name="AutoShape 18"/>
              <p:cNvSpPr>
                <a:spLocks noChangeArrowheads="1"/>
              </p:cNvSpPr>
              <p:nvPr/>
            </p:nvSpPr>
            <p:spPr bwMode="auto">
              <a:xfrm>
                <a:off x="1816" y="2658"/>
                <a:ext cx="107" cy="89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557213" y="2500313"/>
            <a:ext cx="7886700" cy="919162"/>
          </a:xfrm>
        </p:spPr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次序关系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007B2-80B3-4396-8872-267724C1BF17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750888"/>
          </a:xfrm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63492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50863" y="1044575"/>
            <a:ext cx="8074025" cy="4749800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1E1CE3"/>
              </a:buClr>
            </a:pPr>
            <a:r>
              <a:rPr lang="zh-CN" altLang="en-US" dirty="0"/>
              <a:t>偏序关系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偏序关系的定义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偏序关系的实例</a:t>
            </a:r>
          </a:p>
          <a:p>
            <a:pPr>
              <a:spcAft>
                <a:spcPts val="1200"/>
              </a:spcAft>
              <a:buClr>
                <a:srgbClr val="1E1CE3"/>
              </a:buClr>
            </a:pPr>
            <a:r>
              <a:rPr lang="zh-CN" altLang="en-US" dirty="0">
                <a:solidFill>
                  <a:srgbClr val="FF0000"/>
                </a:solidFill>
              </a:rPr>
              <a:t>偏序集与哈斯图</a:t>
            </a:r>
          </a:p>
          <a:p>
            <a:pPr>
              <a:spcAft>
                <a:spcPts val="1200"/>
              </a:spcAft>
              <a:buClr>
                <a:srgbClr val="1E1CE3"/>
              </a:buClr>
            </a:pPr>
            <a:r>
              <a:rPr lang="zh-CN" altLang="en-US" dirty="0"/>
              <a:t>偏序集中的特殊元素及其性质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极大元、极小元、最大元、最小元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上界、下界、最小上界、最大下界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en-US" altLang="zh-CN" dirty="0"/>
              <a:t>3.4.1</a:t>
            </a:r>
            <a:r>
              <a:rPr lang="zh-CN" altLang="en-US" dirty="0"/>
              <a:t>、偏序关系集合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66594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3.4-1 </a:t>
            </a:r>
          </a:p>
          <a:p>
            <a:pPr lvl="1"/>
            <a:r>
              <a:rPr lang="zh-CN" altLang="en-US" sz="2300" dirty="0">
                <a:solidFill>
                  <a:srgbClr val="A50021"/>
                </a:solidFill>
              </a:rPr>
              <a:t>偏序关系</a:t>
            </a:r>
            <a:r>
              <a:rPr lang="zh-CN" altLang="en-US" sz="2300" dirty="0"/>
              <a:t>：非空集合</a:t>
            </a:r>
            <a:r>
              <a:rPr lang="en-US" altLang="zh-CN" sz="2300" dirty="0"/>
              <a:t>A</a:t>
            </a:r>
            <a:r>
              <a:rPr lang="zh-CN" altLang="en-US" sz="2300" dirty="0"/>
              <a:t>上的</a:t>
            </a:r>
            <a:r>
              <a:rPr lang="zh-CN" altLang="en-US" sz="2300" u="sng" dirty="0"/>
              <a:t>自反、反对称和传递</a:t>
            </a:r>
            <a:r>
              <a:rPr lang="zh-CN" altLang="en-US" sz="2300" dirty="0"/>
              <a:t>的关系，记作≼或</a:t>
            </a:r>
            <a:r>
              <a:rPr lang="en-US" altLang="zh-CN" sz="2300" dirty="0"/>
              <a:t>R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 lvl="1"/>
            <a:r>
              <a:rPr lang="zh-CN" altLang="en-US" sz="2300" dirty="0"/>
              <a:t>设≼为偏序关系</a:t>
            </a:r>
            <a:r>
              <a:rPr lang="en-US" altLang="zh-CN" sz="2300" dirty="0"/>
              <a:t>,</a:t>
            </a:r>
            <a:r>
              <a:rPr lang="zh-CN" altLang="en-US" sz="2300" dirty="0"/>
              <a:t>如果</a:t>
            </a:r>
            <a:r>
              <a:rPr lang="en-US" altLang="zh-CN" sz="2300" dirty="0"/>
              <a:t>&lt;</a:t>
            </a:r>
            <a:r>
              <a:rPr lang="en-US" altLang="zh-CN" sz="2300" dirty="0" err="1"/>
              <a:t>x,y</a:t>
            </a:r>
            <a:r>
              <a:rPr lang="en-US" altLang="zh-CN" sz="2300" dirty="0"/>
              <a:t>&gt;∈≼,</a:t>
            </a:r>
            <a:r>
              <a:rPr lang="zh-CN" altLang="en-US" sz="2300" dirty="0"/>
              <a:t>则记作</a:t>
            </a:r>
            <a:r>
              <a:rPr lang="en-US" altLang="zh-CN" sz="2300" dirty="0" err="1"/>
              <a:t>x≼y</a:t>
            </a:r>
            <a:r>
              <a:rPr lang="en-US" altLang="zh-CN" sz="2300" dirty="0"/>
              <a:t>,</a:t>
            </a:r>
            <a:r>
              <a:rPr lang="zh-CN" altLang="en-US" sz="2300" dirty="0"/>
              <a:t>读作</a:t>
            </a:r>
            <a:r>
              <a:rPr lang="en-US" altLang="zh-CN" sz="2300" dirty="0"/>
              <a:t>x“</a:t>
            </a:r>
            <a:r>
              <a:rPr lang="zh-CN" altLang="en-US" sz="2300" dirty="0"/>
              <a:t>小于或等于”</a:t>
            </a:r>
            <a:r>
              <a:rPr lang="en-US" altLang="zh-CN" sz="2300" dirty="0"/>
              <a:t>y</a:t>
            </a:r>
            <a:r>
              <a:rPr lang="zh-CN" altLang="en-US" sz="2300" dirty="0"/>
              <a:t>；</a:t>
            </a:r>
            <a:endParaRPr lang="en-US" altLang="zh-CN" sz="2300" dirty="0"/>
          </a:p>
          <a:p>
            <a:pPr lvl="1">
              <a:spcAft>
                <a:spcPts val="1200"/>
              </a:spcAft>
            </a:pPr>
            <a:r>
              <a:rPr lang="en-US" altLang="zh-CN" sz="2300" dirty="0"/>
              <a:t> </a:t>
            </a:r>
            <a:r>
              <a:rPr lang="zh-CN" altLang="en-US" sz="2300" dirty="0"/>
              <a:t>称序偶</a:t>
            </a:r>
            <a:r>
              <a:rPr lang="en-US" altLang="zh-CN" sz="2300" dirty="0"/>
              <a:t>&lt;A</a:t>
            </a:r>
            <a:r>
              <a:rPr lang="zh-CN" altLang="en-US" sz="2300" dirty="0"/>
              <a:t>，≼ </a:t>
            </a:r>
            <a:r>
              <a:rPr lang="en-US" altLang="zh-CN" sz="2300" dirty="0"/>
              <a:t>&gt;</a:t>
            </a:r>
            <a:r>
              <a:rPr lang="zh-CN" altLang="en-US" sz="2300" dirty="0"/>
              <a:t>或</a:t>
            </a:r>
            <a:r>
              <a:rPr lang="en-US" altLang="zh-CN" sz="2300" dirty="0"/>
              <a:t>&lt;A</a:t>
            </a:r>
            <a:r>
              <a:rPr lang="zh-CN" altLang="en-US" sz="2300" dirty="0"/>
              <a:t>，</a:t>
            </a:r>
            <a:r>
              <a:rPr lang="en-US" altLang="zh-CN" sz="2300" dirty="0"/>
              <a:t>R&gt;</a:t>
            </a:r>
            <a:r>
              <a:rPr lang="zh-CN" altLang="en-US" sz="2300" dirty="0"/>
              <a:t>为</a:t>
            </a:r>
            <a:r>
              <a:rPr lang="zh-CN" altLang="en-US" sz="2300" dirty="0">
                <a:solidFill>
                  <a:srgbClr val="FF0000"/>
                </a:solidFill>
              </a:rPr>
              <a:t>偏序集合</a:t>
            </a:r>
            <a:r>
              <a:rPr lang="zh-CN" altLang="en-US" sz="2300" dirty="0"/>
              <a:t>或</a:t>
            </a:r>
            <a:r>
              <a:rPr lang="zh-CN" altLang="en-US" sz="2300" dirty="0">
                <a:solidFill>
                  <a:srgbClr val="FF0000"/>
                </a:solidFill>
              </a:rPr>
              <a:t>偏序集</a:t>
            </a:r>
            <a:r>
              <a:rPr lang="zh-CN" altLang="en-US" sz="2300" dirty="0"/>
              <a:t>。</a:t>
            </a:r>
            <a:endParaRPr lang="en-US" altLang="zh-CN" sz="2300" dirty="0"/>
          </a:p>
          <a:p>
            <a:r>
              <a:rPr lang="zh-CN" altLang="en-US" dirty="0">
                <a:solidFill>
                  <a:srgbClr val="FF0000"/>
                </a:solidFill>
              </a:rPr>
              <a:t>实例</a:t>
            </a:r>
          </a:p>
          <a:p>
            <a:pPr lvl="1"/>
            <a:r>
              <a:rPr lang="zh-CN" altLang="en-US" sz="2300" dirty="0"/>
              <a:t>集合</a:t>
            </a:r>
            <a:r>
              <a:rPr lang="en-US" altLang="zh-CN" sz="2300" dirty="0"/>
              <a:t>A</a:t>
            </a:r>
            <a:r>
              <a:rPr lang="zh-CN" altLang="en-US" sz="2300" dirty="0"/>
              <a:t>上的</a:t>
            </a:r>
            <a:r>
              <a:rPr lang="zh-CN" altLang="en-US" sz="2300"/>
              <a:t>恒等关系</a:t>
            </a:r>
            <a:r>
              <a:rPr lang="en-US" altLang="zh-CN" sz="2300"/>
              <a:t>I</a:t>
            </a:r>
            <a:r>
              <a:rPr lang="en-US" altLang="zh-CN" sz="2300" baseline="-25000"/>
              <a:t>A</a:t>
            </a:r>
            <a:r>
              <a:rPr lang="zh-CN" altLang="en-US" sz="2300"/>
              <a:t>是</a:t>
            </a:r>
            <a:r>
              <a:rPr lang="en-US" altLang="zh-CN" sz="2300"/>
              <a:t>A</a:t>
            </a:r>
            <a:r>
              <a:rPr lang="zh-CN" altLang="en-US" sz="2300" dirty="0"/>
              <a:t>上的偏序关系。</a:t>
            </a:r>
            <a:endParaRPr lang="en-US" altLang="zh-CN" sz="2300" dirty="0"/>
          </a:p>
          <a:p>
            <a:pPr lvl="1"/>
            <a:r>
              <a:rPr lang="zh-CN" altLang="en-US" sz="2300" u="sng" dirty="0"/>
              <a:t>小于或等于关系</a:t>
            </a:r>
            <a:r>
              <a:rPr lang="en-US" altLang="zh-CN" sz="2300" dirty="0"/>
              <a:t>, </a:t>
            </a:r>
            <a:r>
              <a:rPr lang="zh-CN" altLang="en-US" sz="2300" u="sng" dirty="0"/>
              <a:t>整除关系</a:t>
            </a:r>
            <a:r>
              <a:rPr lang="zh-CN" altLang="en-US" sz="2300" dirty="0"/>
              <a:t>和包含关系也是相应集合上的偏序关系。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74272-5E1C-4EF9-A21E-4275AE1C3290}" type="slidenum">
              <a:rPr lang="zh-CN" altLang="en-US"/>
              <a:pPr>
                <a:defRPr/>
              </a:pPr>
              <a:t>59</a:t>
            </a:fld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CAC2C2-FA0C-428F-B17C-64995DDC0985}"/>
              </a:ext>
            </a:extLst>
          </p:cNvPr>
          <p:cNvSpPr/>
          <p:nvPr/>
        </p:nvSpPr>
        <p:spPr>
          <a:xfrm>
            <a:off x="2447764" y="3897052"/>
            <a:ext cx="5148572" cy="4680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={&lt;1,2&gt;,&lt;1,3&gt;,&lt;2,3&gt;,&lt;1,1&gt;,&lt;2,2&gt;,&lt;3,3&gt;}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F738F2-73BB-4AC2-B98F-D4AE6D8B531A}"/>
              </a:ext>
            </a:extLst>
          </p:cNvPr>
          <p:cNvSpPr/>
          <p:nvPr/>
        </p:nvSpPr>
        <p:spPr>
          <a:xfrm>
            <a:off x="2753798" y="5594753"/>
            <a:ext cx="4536504" cy="4680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={&lt;1,2&gt;,&lt;1,3&gt;,&lt;1,1&gt;,&lt;2,2&gt;,&lt;3,3&gt;}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</a:t>
            </a:r>
            <a:r>
              <a:rPr lang="zh-CN" altLang="en-US" dirty="0"/>
              <a:t>、关系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3.1-1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endParaRPr lang="en-US" altLang="zh-CN" dirty="0">
              <a:solidFill>
                <a:srgbClr val="A50021"/>
              </a:solidFill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1E1CE3"/>
                </a:solidFill>
              </a:rPr>
              <a:t>设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zh-CN" altLang="en-US" dirty="0">
                <a:solidFill>
                  <a:srgbClr val="1E1CE3"/>
                </a:solidFill>
              </a:rPr>
              <a:t>，</a:t>
            </a:r>
            <a:r>
              <a:rPr lang="en-US" altLang="zh-CN" dirty="0">
                <a:solidFill>
                  <a:srgbClr val="1E1CE3"/>
                </a:solidFill>
              </a:rPr>
              <a:t>B</a:t>
            </a:r>
            <a:r>
              <a:rPr lang="zh-CN" altLang="en-US" dirty="0">
                <a:solidFill>
                  <a:srgbClr val="1E1CE3"/>
                </a:solidFill>
              </a:rPr>
              <a:t>为集合，</a:t>
            </a:r>
            <a:r>
              <a:rPr lang="en-US" altLang="zh-CN" dirty="0">
                <a:solidFill>
                  <a:srgbClr val="1E1CE3"/>
                </a:solidFill>
              </a:rPr>
              <a:t>A×B</a:t>
            </a:r>
            <a:r>
              <a:rPr lang="zh-CN" altLang="en-US" dirty="0">
                <a:solidFill>
                  <a:srgbClr val="1E1CE3"/>
                </a:solidFill>
              </a:rPr>
              <a:t>的子集叫做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zh-CN" altLang="en-US" dirty="0">
                <a:solidFill>
                  <a:srgbClr val="1E1CE3"/>
                </a:solidFill>
              </a:rPr>
              <a:t>到</a:t>
            </a:r>
            <a:r>
              <a:rPr lang="en-US" altLang="zh-CN" dirty="0">
                <a:solidFill>
                  <a:srgbClr val="1E1CE3"/>
                </a:solidFill>
              </a:rPr>
              <a:t>B</a:t>
            </a:r>
            <a:r>
              <a:rPr lang="zh-CN" altLang="en-US" dirty="0">
                <a:solidFill>
                  <a:srgbClr val="1E1CE3"/>
                </a:solidFill>
              </a:rPr>
              <a:t>的二元关系；如果</a:t>
            </a:r>
            <a:r>
              <a:rPr lang="en-US" altLang="zh-CN" dirty="0">
                <a:solidFill>
                  <a:srgbClr val="1E1CE3"/>
                </a:solidFill>
              </a:rPr>
              <a:t>A=B</a:t>
            </a:r>
            <a:r>
              <a:rPr lang="zh-CN" altLang="en-US" dirty="0">
                <a:solidFill>
                  <a:srgbClr val="1E1CE3"/>
                </a:solidFill>
              </a:rPr>
              <a:t>，则称子集为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上的关系</a:t>
            </a:r>
            <a:r>
              <a:rPr lang="zh-CN" altLang="en-US" dirty="0">
                <a:solidFill>
                  <a:srgbClr val="1E1CE3"/>
                </a:solidFill>
              </a:rPr>
              <a:t>；</a:t>
            </a:r>
            <a:endParaRPr lang="en-US" altLang="zh-CN" dirty="0">
              <a:solidFill>
                <a:srgbClr val="1E1CE3"/>
              </a:solidFill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en-US" altLang="zh-CN" baseline="-25000" dirty="0">
                <a:solidFill>
                  <a:srgbClr val="1E1CE3"/>
                </a:solidFill>
              </a:rPr>
              <a:t>1</a:t>
            </a:r>
            <a:r>
              <a:rPr lang="en-US" altLang="zh-CN" dirty="0">
                <a:solidFill>
                  <a:srgbClr val="1E1CE3"/>
                </a:solidFill>
              </a:rPr>
              <a:t>×A</a:t>
            </a:r>
            <a:r>
              <a:rPr lang="en-US" altLang="zh-CN" baseline="-25000" dirty="0">
                <a:solidFill>
                  <a:srgbClr val="1E1CE3"/>
                </a:solidFill>
              </a:rPr>
              <a:t>2</a:t>
            </a:r>
            <a:r>
              <a:rPr lang="en-US" altLang="zh-CN" dirty="0">
                <a:solidFill>
                  <a:srgbClr val="1E1CE3"/>
                </a:solidFill>
              </a:rPr>
              <a:t>×... ×A</a:t>
            </a:r>
            <a:r>
              <a:rPr lang="en-US" altLang="zh-CN" baseline="-25000" dirty="0">
                <a:solidFill>
                  <a:srgbClr val="1E1CE3"/>
                </a:solidFill>
              </a:rPr>
              <a:t>n</a:t>
            </a:r>
            <a:r>
              <a:rPr lang="en-US" altLang="zh-CN" dirty="0">
                <a:solidFill>
                  <a:srgbClr val="1E1CE3"/>
                </a:solidFill>
              </a:rPr>
              <a:t>(n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>
                <a:solidFill>
                  <a:srgbClr val="1E1CE3"/>
                </a:solidFill>
              </a:rPr>
              <a:t>1)</a:t>
            </a:r>
            <a:r>
              <a:rPr lang="zh-CN" altLang="en-US" dirty="0">
                <a:solidFill>
                  <a:srgbClr val="1E1CE3"/>
                </a:solidFill>
              </a:rPr>
              <a:t>的子集叫做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en-US" altLang="zh-CN" baseline="-25000" dirty="0">
                <a:solidFill>
                  <a:srgbClr val="1E1CE3"/>
                </a:solidFill>
              </a:rPr>
              <a:t>1</a:t>
            </a:r>
            <a:r>
              <a:rPr lang="en-US" altLang="zh-CN" dirty="0">
                <a:solidFill>
                  <a:srgbClr val="1E1CE3"/>
                </a:solidFill>
              </a:rPr>
              <a:t>×A</a:t>
            </a:r>
            <a:r>
              <a:rPr lang="en-US" altLang="zh-CN" baseline="-25000" dirty="0">
                <a:solidFill>
                  <a:srgbClr val="1E1CE3"/>
                </a:solidFill>
              </a:rPr>
              <a:t>2</a:t>
            </a:r>
            <a:r>
              <a:rPr lang="en-US" altLang="zh-CN" dirty="0">
                <a:solidFill>
                  <a:srgbClr val="1E1CE3"/>
                </a:solidFill>
              </a:rPr>
              <a:t>×... ×A</a:t>
            </a:r>
            <a:r>
              <a:rPr lang="en-US" altLang="zh-CN" baseline="-25000" dirty="0">
                <a:solidFill>
                  <a:srgbClr val="1E1CE3"/>
                </a:solidFill>
              </a:rPr>
              <a:t>n</a:t>
            </a:r>
            <a:r>
              <a:rPr lang="zh-CN" altLang="en-US" dirty="0">
                <a:solidFill>
                  <a:srgbClr val="1E1CE3"/>
                </a:solidFill>
              </a:rPr>
              <a:t>上的一个</a:t>
            </a:r>
            <a:r>
              <a:rPr lang="en-US" altLang="zh-CN" dirty="0">
                <a:solidFill>
                  <a:srgbClr val="1E1CE3"/>
                </a:solidFill>
              </a:rPr>
              <a:t>n</a:t>
            </a:r>
            <a:r>
              <a:rPr lang="zh-CN" altLang="en-US" dirty="0">
                <a:solidFill>
                  <a:srgbClr val="1E1CE3"/>
                </a:solidFill>
              </a:rPr>
              <a:t>元关系；</a:t>
            </a:r>
            <a:endParaRPr lang="en-US" altLang="zh-CN" dirty="0">
              <a:solidFill>
                <a:srgbClr val="1E1CE3"/>
              </a:solidFill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en-US" altLang="zh-CN" baseline="30000" dirty="0">
                <a:solidFill>
                  <a:srgbClr val="1E1CE3"/>
                </a:solidFill>
              </a:rPr>
              <a:t>n</a:t>
            </a:r>
            <a:r>
              <a:rPr lang="en-US" altLang="zh-CN" dirty="0">
                <a:solidFill>
                  <a:srgbClr val="1E1CE3"/>
                </a:solidFill>
              </a:rPr>
              <a:t>=A×A×... ×A</a:t>
            </a:r>
            <a:r>
              <a:rPr lang="zh-CN" altLang="en-US" dirty="0">
                <a:solidFill>
                  <a:srgbClr val="1E1CE3"/>
                </a:solidFill>
              </a:rPr>
              <a:t>的子集叫做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zh-CN" altLang="en-US" dirty="0">
                <a:solidFill>
                  <a:srgbClr val="1E1CE3"/>
                </a:solidFill>
              </a:rPr>
              <a:t>上的</a:t>
            </a:r>
            <a:r>
              <a:rPr lang="en-US" altLang="zh-CN" dirty="0">
                <a:solidFill>
                  <a:srgbClr val="1E1CE3"/>
                </a:solidFill>
              </a:rPr>
              <a:t>n</a:t>
            </a:r>
            <a:r>
              <a:rPr lang="zh-CN" altLang="en-US" dirty="0">
                <a:solidFill>
                  <a:srgbClr val="1E1CE3"/>
                </a:solidFill>
              </a:rPr>
              <a:t>元关系。</a:t>
            </a:r>
            <a:endParaRPr lang="en-US" altLang="zh-CN" dirty="0">
              <a:solidFill>
                <a:srgbClr val="1E1CE3"/>
              </a:solidFill>
            </a:endParaRP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zh-CN" altLang="en-US" dirty="0"/>
              <a:t>关系记作</a:t>
            </a:r>
            <a:r>
              <a:rPr lang="en-US" altLang="zh-CN" dirty="0"/>
              <a:t>R</a:t>
            </a:r>
            <a:r>
              <a:rPr lang="zh-CN" altLang="en-US" dirty="0"/>
              <a:t>，如果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&gt;∈R, </a:t>
            </a:r>
            <a:r>
              <a:rPr lang="zh-CN" altLang="en-US" dirty="0"/>
              <a:t>可记作</a:t>
            </a:r>
            <a:r>
              <a:rPr lang="en-US" altLang="zh-CN" dirty="0" err="1"/>
              <a:t>xRy</a:t>
            </a:r>
            <a:r>
              <a:rPr lang="zh-CN" altLang="en-US" dirty="0"/>
              <a:t>；如果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</a:t>
            </a:r>
            <a:r>
              <a:rPr lang="en-US" altLang="zh-CN" dirty="0">
                <a:sym typeface="Symbol" pitchFamily="18" charset="2"/>
              </a:rPr>
              <a:t></a:t>
            </a:r>
            <a:r>
              <a:rPr lang="en-US" altLang="zh-CN" dirty="0"/>
              <a:t>R, </a:t>
            </a:r>
            <a:r>
              <a:rPr lang="zh-CN" altLang="en-US" dirty="0"/>
              <a:t>称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没有</a:t>
            </a:r>
            <a:r>
              <a:rPr lang="en-US" altLang="zh-CN" dirty="0"/>
              <a:t>R</a:t>
            </a:r>
            <a:r>
              <a:rPr lang="zh-CN" altLang="en-US" dirty="0"/>
              <a:t>关系。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A={1,2}</a:t>
            </a:r>
            <a:r>
              <a:rPr lang="zh-CN" altLang="en-US" dirty="0"/>
              <a:t>；</a:t>
            </a:r>
            <a:r>
              <a:rPr lang="en-US" altLang="zh-CN" dirty="0"/>
              <a:t>B={a</a:t>
            </a:r>
            <a:r>
              <a:rPr lang="zh-CN" altLang="en-US" dirty="0"/>
              <a:t>，</a:t>
            </a:r>
            <a:r>
              <a:rPr lang="en-US" altLang="zh-CN" dirty="0"/>
              <a:t>b}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R={&lt;1,a&gt;,&lt;1,b&gt;}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是二元关系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zh-CN" altLang="en-US" dirty="0"/>
              <a:t>可以写</a:t>
            </a:r>
            <a:r>
              <a:rPr lang="en-US" altLang="zh-CN" dirty="0"/>
              <a:t>1Ra, 1Rb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ADDB2-A61F-4F6E-90B0-7AD939B3C48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50736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试证明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是偏序关系，即证明满足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rgbClr val="C00000"/>
                </a:solidFill>
              </a:rPr>
              <a:t>自反性：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</a:p>
          <a:p>
            <a:pPr lvl="1">
              <a:buNone/>
            </a:pPr>
            <a:r>
              <a:rPr lang="zh-CN" altLang="en-US" dirty="0">
                <a:solidFill>
                  <a:srgbClr val="C00000"/>
                </a:solidFill>
              </a:rPr>
              <a:t>反对称性：若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，则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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</a:p>
          <a:p>
            <a:pPr lvl="1">
              <a:buNone/>
            </a:pPr>
            <a:r>
              <a:rPr lang="zh-CN" altLang="en-US" dirty="0">
                <a:solidFill>
                  <a:srgbClr val="C00000"/>
                </a:solidFill>
              </a:rPr>
              <a:t>传递性：若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，则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</a:p>
          <a:p>
            <a:r>
              <a:rPr lang="zh-CN" altLang="en-US">
                <a:solidFill>
                  <a:srgbClr val="C00000"/>
                </a:solidFill>
              </a:rPr>
              <a:t>证：</a:t>
            </a:r>
            <a:r>
              <a:rPr lang="zh-CN" altLang="en-US">
                <a:solidFill>
                  <a:schemeClr val="tx1"/>
                </a:solidFill>
              </a:rPr>
              <a:t>自反性证明：</a:t>
            </a:r>
            <a:r>
              <a:rPr lang="zh-CN" altLang="en-US">
                <a:solidFill>
                  <a:srgbClr val="1E1CE3"/>
                </a:solidFill>
              </a:rPr>
              <a:t>由定义可显见。</a:t>
            </a:r>
            <a:endParaRPr lang="en-US" altLang="zh-CN" dirty="0">
              <a:solidFill>
                <a:srgbClr val="1E1CE3"/>
              </a:solidFill>
            </a:endParaRPr>
          </a:p>
          <a:p>
            <a:pPr marL="212725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反对称性的证明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B</a:t>
            </a:r>
            <a:r>
              <a:rPr lang="zh-CN" altLang="en-US" dirty="0"/>
              <a:t>且</a:t>
            </a: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A</a:t>
            </a:r>
          </a:p>
          <a:p>
            <a:pPr lvl="1">
              <a:buNone/>
            </a:pP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B</a:t>
            </a:r>
            <a:r>
              <a:rPr lang="zh-CN" altLang="en-US" dirty="0"/>
              <a:t>含义是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/>
              <a:t>B</a:t>
            </a:r>
            <a:r>
              <a:rPr lang="zh-CN" altLang="en-US" dirty="0"/>
              <a:t>永真</a:t>
            </a:r>
            <a:r>
              <a:rPr lang="en-US" altLang="zh-CN" dirty="0"/>
              <a:t>1</a:t>
            </a:r>
            <a:r>
              <a:rPr lang="zh-CN" altLang="en-US" dirty="0"/>
              <a:t>，类似地，</a:t>
            </a:r>
            <a:r>
              <a:rPr lang="en-US" altLang="zh-CN" dirty="0"/>
              <a:t>B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zh-CN" altLang="en-US" dirty="0">
                <a:sym typeface="Symbol" pitchFamily="18" charset="2"/>
              </a:rPr>
              <a:t>永真</a:t>
            </a:r>
            <a:r>
              <a:rPr lang="en-US" altLang="zh-CN" dirty="0">
                <a:sym typeface="Symbol" pitchFamily="18" charset="2"/>
              </a:rPr>
              <a:t>1</a:t>
            </a:r>
          </a:p>
          <a:p>
            <a:pPr lvl="1">
              <a:buNone/>
            </a:pPr>
            <a:r>
              <a:rPr lang="zh-CN" altLang="en-US" dirty="0">
                <a:sym typeface="Symbol" pitchFamily="18" charset="2"/>
              </a:rPr>
              <a:t>于是，</a:t>
            </a:r>
            <a:r>
              <a:rPr lang="en-US" altLang="zh-CN" dirty="0">
                <a:sym typeface="Symbol" pitchFamily="18" charset="2"/>
              </a:rPr>
              <a:t>AB(A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B)</a:t>
            </a:r>
            <a:r>
              <a:rPr lang="el-GR" altLang="zh-CN" dirty="0"/>
              <a:t>∧</a:t>
            </a:r>
            <a:r>
              <a:rPr lang="en-US" altLang="zh-CN" dirty="0">
                <a:sym typeface="Symbol" pitchFamily="18" charset="2"/>
              </a:rPr>
              <a:t>(B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A)1</a:t>
            </a:r>
            <a:r>
              <a:rPr lang="el-GR" altLang="zh-CN" dirty="0"/>
              <a:t>∧</a:t>
            </a:r>
            <a:r>
              <a:rPr lang="en-US" altLang="zh-CN" dirty="0"/>
              <a:t>1</a:t>
            </a:r>
            <a:r>
              <a:rPr lang="en-US" altLang="zh-CN" dirty="0">
                <a:sym typeface="Symbol" pitchFamily="18" charset="2"/>
              </a:rPr>
              <a:t>1</a:t>
            </a:r>
          </a:p>
          <a:p>
            <a:pPr lvl="1">
              <a:buNone/>
            </a:pPr>
            <a:r>
              <a:rPr lang="zh-CN" altLang="en-US" dirty="0">
                <a:sym typeface="Symbol" pitchFamily="18" charset="2"/>
              </a:rPr>
              <a:t>因此，</a:t>
            </a:r>
            <a:r>
              <a:rPr lang="en-US" altLang="zh-CN" dirty="0">
                <a:sym typeface="Symbol" pitchFamily="18" charset="2"/>
              </a:rPr>
              <a:t>AB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AB4A2-25DA-420D-AD50-590CB9922E6F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 dirty="0"/>
              <a:t>例题（续）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8099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传递性的证明：</a:t>
            </a:r>
            <a:endParaRPr lang="en-US" altLang="zh-CN" dirty="0">
              <a:solidFill>
                <a:schemeClr val="tx1"/>
              </a:solidFill>
            </a:endParaRPr>
          </a:p>
          <a:p>
            <a:pPr marL="685800" lvl="2">
              <a:buNone/>
            </a:pPr>
            <a:r>
              <a:rPr lang="zh-CN" altLang="en-US" sz="2200" dirty="0"/>
              <a:t>设</a:t>
            </a:r>
            <a:r>
              <a:rPr lang="en-US" altLang="zh-CN" sz="2200" dirty="0"/>
              <a:t>A</a:t>
            </a:r>
            <a:r>
              <a:rPr lang="en-US" altLang="zh-CN" sz="2200" dirty="0">
                <a:sym typeface="Symbol" pitchFamily="18" charset="2"/>
              </a:rPr>
              <a:t></a:t>
            </a:r>
            <a:r>
              <a:rPr lang="en-US" altLang="zh-CN" sz="2200" dirty="0"/>
              <a:t>B</a:t>
            </a:r>
            <a:r>
              <a:rPr lang="zh-CN" altLang="en-US" sz="2200" dirty="0"/>
              <a:t>，</a:t>
            </a:r>
            <a:r>
              <a:rPr lang="en-US" altLang="zh-CN" sz="2200" dirty="0"/>
              <a:t>B</a:t>
            </a:r>
            <a:r>
              <a:rPr lang="en-US" altLang="zh-CN" sz="2200" dirty="0">
                <a:sym typeface="Symbol" pitchFamily="18" charset="2"/>
              </a:rPr>
              <a:t>C</a:t>
            </a:r>
          </a:p>
          <a:p>
            <a:pPr marL="685800" lvl="2">
              <a:buNone/>
            </a:pPr>
            <a:r>
              <a:rPr lang="zh-CN" altLang="en-US" sz="2200" dirty="0">
                <a:sym typeface="Symbol" pitchFamily="18" charset="2"/>
              </a:rPr>
              <a:t>则</a:t>
            </a:r>
            <a:r>
              <a:rPr lang="en-US" altLang="zh-CN" sz="2200" dirty="0"/>
              <a:t>A</a:t>
            </a:r>
            <a:r>
              <a:rPr lang="zh-CN" altLang="en-US" sz="2200" dirty="0">
                <a:sym typeface="Symbol" pitchFamily="18" charset="2"/>
              </a:rPr>
              <a:t></a:t>
            </a:r>
            <a:r>
              <a:rPr lang="en-US" altLang="zh-CN" sz="2200" dirty="0"/>
              <a:t>B</a:t>
            </a:r>
            <a:r>
              <a:rPr lang="en-US" altLang="zh-CN" sz="2200" dirty="0">
                <a:sym typeface="Symbol" pitchFamily="18" charset="2"/>
              </a:rPr>
              <a:t>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B</a:t>
            </a:r>
            <a:r>
              <a:rPr lang="zh-CN" altLang="en-US" sz="2200" dirty="0">
                <a:sym typeface="Symbol" pitchFamily="18" charset="2"/>
              </a:rPr>
              <a:t></a:t>
            </a:r>
            <a:r>
              <a:rPr lang="en-US" altLang="zh-CN" sz="2200" dirty="0">
                <a:sym typeface="Symbol" pitchFamily="18" charset="2"/>
              </a:rPr>
              <a:t>C</a:t>
            </a:r>
            <a:r>
              <a:rPr lang="en-US" altLang="zh-CN" sz="2200" dirty="0"/>
              <a:t>1</a:t>
            </a:r>
          </a:p>
          <a:p>
            <a:pPr marL="685800" lvl="2">
              <a:buNone/>
            </a:pPr>
            <a:r>
              <a:rPr lang="zh-CN" altLang="en-US" sz="2200" dirty="0"/>
              <a:t>于是，</a:t>
            </a:r>
            <a:r>
              <a:rPr lang="en-US" altLang="zh-CN" sz="2200" dirty="0"/>
              <a:t>A</a:t>
            </a:r>
            <a:r>
              <a:rPr lang="zh-CN" altLang="en-US" sz="2200" dirty="0">
                <a:sym typeface="Symbol" pitchFamily="18" charset="2"/>
              </a:rPr>
              <a:t></a:t>
            </a:r>
            <a:r>
              <a:rPr lang="en-US" altLang="zh-CN" sz="2200" dirty="0">
                <a:sym typeface="Symbol" pitchFamily="18" charset="2"/>
              </a:rPr>
              <a:t>C</a:t>
            </a:r>
            <a:r>
              <a:rPr lang="zh-CN" altLang="en-US" sz="2200" dirty="0">
                <a:sym typeface="Symbol" pitchFamily="18" charset="2"/>
              </a:rPr>
              <a:t></a:t>
            </a:r>
            <a:r>
              <a:rPr lang="en-US" altLang="zh-CN" sz="2200" dirty="0">
                <a:sym typeface="Symbol" pitchFamily="18" charset="2"/>
              </a:rPr>
              <a:t>A</a:t>
            </a:r>
            <a:r>
              <a:rPr lang="el-GR" altLang="zh-CN" sz="2200" dirty="0"/>
              <a:t>∨</a:t>
            </a:r>
            <a:r>
              <a:rPr lang="en-US" altLang="zh-CN" sz="2200" dirty="0">
                <a:sym typeface="Symbol" pitchFamily="18" charset="2"/>
              </a:rPr>
              <a:t>C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(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C)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(B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B)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zh-CN" altLang="en-US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l-GR" altLang="zh-CN" sz="2200" u="sng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u="sng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l-GR" altLang="zh-CN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C)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l-GR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zh-CN" altLang="en-US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l-GR" altLang="zh-CN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u="sng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r>
              <a:rPr lang="en-US" altLang="zh-CN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((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C)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 u="sng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))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(1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C)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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∨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1)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1</a:t>
            </a:r>
            <a:r>
              <a:rPr lang="el-GR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</a:p>
          <a:p>
            <a:pPr marL="2138363" lvl="5">
              <a:buNone/>
            </a:pPr>
            <a:r>
              <a:rPr lang="en-US" altLang="zh-CN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1</a:t>
            </a:r>
          </a:p>
          <a:p>
            <a:pPr marL="685800" lvl="2">
              <a:buNone/>
            </a:pPr>
            <a:r>
              <a:rPr lang="zh-CN" altLang="en-US" sz="2200" dirty="0">
                <a:sym typeface="Symbol" pitchFamily="18" charset="2"/>
              </a:rPr>
              <a:t>因此，</a:t>
            </a:r>
            <a:r>
              <a:rPr lang="en-US" altLang="zh-CN" sz="2200" dirty="0"/>
              <a:t>A</a:t>
            </a:r>
            <a:r>
              <a:rPr lang="en-US" altLang="zh-CN" sz="2200" dirty="0">
                <a:sym typeface="Symbol" pitchFamily="18" charset="2"/>
              </a:rPr>
              <a:t>C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62065-DFE9-434B-B547-CA88A9630557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偏序集与哈斯图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35115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itchFamily="18" charset="0"/>
              </a:rPr>
              <a:t>哈斯图</a:t>
            </a:r>
            <a:r>
              <a:rPr lang="en-US" altLang="zh-CN" dirty="0">
                <a:latin typeface="Times New Roman" pitchFamily="18" charset="0"/>
              </a:rPr>
              <a:t>: </a:t>
            </a:r>
          </a:p>
          <a:p>
            <a:pPr lvl="1"/>
            <a:r>
              <a:rPr lang="zh-CN" altLang="en-US" sz="2300" dirty="0">
                <a:latin typeface="Times New Roman" pitchFamily="18" charset="0"/>
              </a:rPr>
              <a:t>利用偏序关系的自反、反对称、传递性进行</a:t>
            </a:r>
            <a:r>
              <a:rPr lang="zh-CN" altLang="en-US" sz="2300" u="sng" dirty="0">
                <a:latin typeface="Times New Roman" pitchFamily="18" charset="0"/>
              </a:rPr>
              <a:t>简化的关系图</a:t>
            </a:r>
            <a:endParaRPr lang="en-US" altLang="zh-CN" sz="2300" u="sng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特点：</a:t>
            </a:r>
            <a:endParaRPr lang="en-US" altLang="zh-CN" dirty="0">
              <a:latin typeface="Times New Roman" pitchFamily="18" charset="0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z="2300" dirty="0">
                <a:latin typeface="Times New Roman" pitchFamily="18" charset="0"/>
              </a:rPr>
              <a:t>每个结点没有环；</a:t>
            </a:r>
            <a:endParaRPr lang="en-US" altLang="zh-CN" sz="2300" dirty="0">
              <a:latin typeface="Times New Roman" pitchFamily="18" charset="0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z="2300" dirty="0">
                <a:latin typeface="Times New Roman" pitchFamily="18" charset="0"/>
              </a:rPr>
              <a:t>两个连通的结点之间的序关系通过结点位置的高低来表示，位置低的元素的顺序在前；</a:t>
            </a:r>
            <a:endParaRPr lang="en-US" altLang="zh-CN" sz="2300" dirty="0">
              <a:latin typeface="Times New Roman" pitchFamily="18" charset="0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z="2300" dirty="0">
                <a:latin typeface="Times New Roman" pitchFamily="18" charset="0"/>
              </a:rPr>
              <a:t>具有覆盖关系的两个结点之间连</a:t>
            </a:r>
            <a:r>
              <a:rPr lang="zh-CN" altLang="en-US" sz="2300">
                <a:latin typeface="Times New Roman" pitchFamily="18" charset="0"/>
              </a:rPr>
              <a:t>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AB4CA-2CA1-48B6-89BB-85C96F744A2A}" type="slidenum">
              <a:rPr lang="zh-CN" altLang="en-US"/>
              <a:pPr>
                <a:defRPr/>
              </a:pPr>
              <a:t>62</a:t>
            </a:fld>
            <a:endParaRPr lang="zh-CN" altLang="en-US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5184068" y="512676"/>
            <a:ext cx="1104899" cy="836356"/>
            <a:chOff x="5667375" y="1175657"/>
            <a:chExt cx="1255939" cy="95068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67375" y="1838325"/>
              <a:ext cx="311150" cy="265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5972629" y="1175657"/>
              <a:ext cx="950685" cy="950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endParaRPr lang="zh-CN" altLang="en-US"/>
          </a:p>
        </p:txBody>
      </p:sp>
      <p:sp>
        <p:nvSpPr>
          <p:cNvPr id="3077" name="内容占位符 2"/>
          <p:cNvSpPr>
            <a:spLocks noGrp="1"/>
          </p:cNvSpPr>
          <p:nvPr>
            <p:ph idx="1"/>
          </p:nvPr>
        </p:nvSpPr>
        <p:spPr>
          <a:xfrm>
            <a:off x="539552" y="1103313"/>
            <a:ext cx="7886699" cy="571016"/>
          </a:xfrm>
        </p:spPr>
        <p:txBody>
          <a:bodyPr/>
          <a:lstStyle/>
          <a:p>
            <a:r>
              <a:rPr lang="zh-CN" altLang="en-US" sz="2600">
                <a:solidFill>
                  <a:srgbClr val="C00000"/>
                </a:solidFill>
              </a:rPr>
              <a:t>例</a:t>
            </a:r>
            <a:r>
              <a:rPr lang="en-US" altLang="zh-CN" sz="2600">
                <a:solidFill>
                  <a:srgbClr val="C00000"/>
                </a:solidFill>
              </a:rPr>
              <a:t>1</a:t>
            </a:r>
            <a:r>
              <a:rPr lang="zh-CN" altLang="en-US" sz="2600">
                <a:solidFill>
                  <a:srgbClr val="0000CC"/>
                </a:solidFill>
              </a:rPr>
              <a:t>：偏序集</a:t>
            </a:r>
            <a:r>
              <a:rPr lang="en-US" altLang="zh-CN" sz="2600">
                <a:solidFill>
                  <a:srgbClr val="0000CC"/>
                </a:solidFill>
              </a:rPr>
              <a:t>&lt;A,R&gt;=&lt;</a:t>
            </a:r>
            <a:r>
              <a:rPr lang="en-US" altLang="zh-CN" sz="2600"/>
              <a:t>{1,2,3,4,6,8,12},</a:t>
            </a:r>
            <a:r>
              <a:rPr lang="zh-CN" altLang="en-US" sz="2600"/>
              <a:t>整除关系</a:t>
            </a:r>
            <a:r>
              <a:rPr lang="en-US" altLang="zh-CN" sz="2600"/>
              <a:t>&gt;</a:t>
            </a:r>
            <a:endParaRPr lang="zh-CN" altLang="en-US" sz="2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0C849-EE2A-4AA5-9BFB-FBB4575C797F}" type="slidenum">
              <a:rPr lang="zh-CN" altLang="en-US"/>
              <a:pPr>
                <a:defRPr/>
              </a:pPr>
              <a:t>63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54818" y="2168860"/>
            <a:ext cx="3665154" cy="3589008"/>
            <a:chOff x="2995621" y="1814516"/>
            <a:chExt cx="3665154" cy="3589008"/>
          </a:xfrm>
        </p:grpSpPr>
        <p:sp>
          <p:nvSpPr>
            <p:cNvPr id="8" name="椭圆 7"/>
            <p:cNvSpPr/>
            <p:nvPr/>
          </p:nvSpPr>
          <p:spPr>
            <a:xfrm>
              <a:off x="3564608" y="2619213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267558" y="3763505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46902" y="4706311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370150" y="4703735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972009" y="3895246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891937" y="2854276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3600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42485" y="2045778"/>
              <a:ext cx="406800" cy="402956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12</a:t>
              </a:r>
              <a:endPara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5" name="直接箭头连接符 14"/>
            <p:cNvCxnSpPr>
              <a:endCxn id="14" idx="2"/>
            </p:cNvCxnSpPr>
            <p:nvPr/>
          </p:nvCxnSpPr>
          <p:spPr>
            <a:xfrm flipV="1">
              <a:off x="3933454" y="2247256"/>
              <a:ext cx="809031" cy="45213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968984" y="2802049"/>
              <a:ext cx="1941279" cy="16498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957637" y="2895600"/>
              <a:ext cx="2054523" cy="110946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779912" y="3032956"/>
              <a:ext cx="311076" cy="168191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1" idx="1"/>
            </p:cNvCxnSpPr>
            <p:nvPr/>
          </p:nvCxnSpPr>
          <p:spPr>
            <a:xfrm>
              <a:off x="3890963" y="2986088"/>
              <a:ext cx="1538762" cy="1776658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9" idx="0"/>
            </p:cNvCxnSpPr>
            <p:nvPr/>
          </p:nvCxnSpPr>
          <p:spPr>
            <a:xfrm flipH="1">
              <a:off x="3470958" y="2996952"/>
              <a:ext cx="200942" cy="76655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3590925" y="2371725"/>
              <a:ext cx="1195388" cy="142875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3657600" y="3124200"/>
              <a:ext cx="2252663" cy="75723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12" idx="2"/>
            </p:cNvCxnSpPr>
            <p:nvPr/>
          </p:nvCxnSpPr>
          <p:spPr>
            <a:xfrm>
              <a:off x="3683233" y="4002199"/>
              <a:ext cx="2288776" cy="94525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1" idx="2"/>
            </p:cNvCxnSpPr>
            <p:nvPr/>
          </p:nvCxnSpPr>
          <p:spPr>
            <a:xfrm>
              <a:off x="3607033" y="4106974"/>
              <a:ext cx="1763117" cy="798239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248150" y="2438400"/>
              <a:ext cx="633413" cy="2290763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4333875" y="4167188"/>
              <a:ext cx="1652588" cy="647701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 flipV="1">
              <a:off x="4991100" y="2433638"/>
              <a:ext cx="559034" cy="2263887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5667375" y="3228975"/>
              <a:ext cx="323850" cy="1495425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5100638" y="2381250"/>
              <a:ext cx="992420" cy="1535225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/>
            <p:cNvSpPr/>
            <p:nvPr/>
          </p:nvSpPr>
          <p:spPr>
            <a:xfrm>
              <a:off x="4767249" y="1814516"/>
              <a:ext cx="360000" cy="360000"/>
            </a:xfrm>
            <a:prstGeom prst="arc">
              <a:avLst>
                <a:gd name="adj1" fmla="val 8706159"/>
                <a:gd name="adj2" fmla="val 2228698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>
              <a:off x="6229337" y="2867061"/>
              <a:ext cx="360000" cy="360000"/>
            </a:xfrm>
            <a:prstGeom prst="arc">
              <a:avLst>
                <a:gd name="adj1" fmla="val 13107828"/>
                <a:gd name="adj2" fmla="val 8311660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/>
            <p:cNvSpPr/>
            <p:nvPr/>
          </p:nvSpPr>
          <p:spPr>
            <a:xfrm>
              <a:off x="6300775" y="3900524"/>
              <a:ext cx="360000" cy="360000"/>
            </a:xfrm>
            <a:prstGeom prst="arc">
              <a:avLst>
                <a:gd name="adj1" fmla="val 13107828"/>
                <a:gd name="adj2" fmla="val 8311660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>
              <a:off x="5391137" y="5038761"/>
              <a:ext cx="360000" cy="360000"/>
            </a:xfrm>
            <a:prstGeom prst="arc">
              <a:avLst>
                <a:gd name="adj1" fmla="val 18435072"/>
                <a:gd name="adj2" fmla="val 14088695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/>
          </p:nvSpPr>
          <p:spPr>
            <a:xfrm>
              <a:off x="3962387" y="5043524"/>
              <a:ext cx="360000" cy="360000"/>
            </a:xfrm>
            <a:prstGeom prst="arc">
              <a:avLst>
                <a:gd name="adj1" fmla="val 18435072"/>
                <a:gd name="adj2" fmla="val 14088695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>
              <a:off x="2995621" y="3786197"/>
              <a:ext cx="360000" cy="360000"/>
            </a:xfrm>
            <a:prstGeom prst="arc">
              <a:avLst>
                <a:gd name="adj1" fmla="val 2481452"/>
                <a:gd name="adj2" fmla="val 18980121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弧形 35"/>
            <p:cNvSpPr/>
            <p:nvPr/>
          </p:nvSpPr>
          <p:spPr>
            <a:xfrm>
              <a:off x="3329010" y="2438406"/>
              <a:ext cx="360000" cy="360000"/>
            </a:xfrm>
            <a:prstGeom prst="arc">
              <a:avLst>
                <a:gd name="adj1" fmla="val 4399406"/>
                <a:gd name="adj2" fmla="val 187482"/>
              </a:avLst>
            </a:prstGeom>
            <a:ln w="19050">
              <a:solidFill>
                <a:srgbClr val="002060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5076056" y="2204864"/>
            <a:ext cx="3132348" cy="3821757"/>
            <a:chOff x="899592" y="2384884"/>
            <a:chExt cx="3132348" cy="3821757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709738" y="3582542"/>
              <a:ext cx="1508399" cy="989458"/>
            </a:xfrm>
            <a:prstGeom prst="line">
              <a:avLst/>
            </a:prstGeom>
            <a:ln w="3429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709738" y="2617860"/>
              <a:ext cx="1508399" cy="989458"/>
            </a:xfrm>
            <a:prstGeom prst="line">
              <a:avLst/>
            </a:prstGeom>
            <a:ln w="3429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43"/>
            <p:cNvGrpSpPr>
              <a:grpSpLocks noChangeAspect="1"/>
            </p:cNvGrpSpPr>
            <p:nvPr/>
          </p:nvGrpSpPr>
          <p:grpSpPr>
            <a:xfrm>
              <a:off x="899592" y="2384884"/>
              <a:ext cx="3132348" cy="3821757"/>
              <a:chOff x="899592" y="2384884"/>
              <a:chExt cx="3132348" cy="3821757"/>
            </a:xfrm>
          </p:grpSpPr>
          <p:grpSp>
            <p:nvGrpSpPr>
              <p:cNvPr id="41" name="组合 35"/>
              <p:cNvGrpSpPr/>
              <p:nvPr/>
            </p:nvGrpSpPr>
            <p:grpSpPr>
              <a:xfrm>
                <a:off x="1547664" y="2456892"/>
                <a:ext cx="1827820" cy="3326276"/>
                <a:chOff x="1547664" y="2456892"/>
                <a:chExt cx="1827820" cy="3326276"/>
              </a:xfrm>
            </p:grpSpPr>
            <p:cxnSp>
              <p:nvCxnSpPr>
                <p:cNvPr id="49" name="直接连接符 48"/>
                <p:cNvCxnSpPr/>
                <p:nvPr/>
              </p:nvCxnSpPr>
              <p:spPr>
                <a:xfrm flipH="1">
                  <a:off x="3213484" y="2660296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flipH="1">
                  <a:off x="3213484" y="3632975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flipH="1">
                  <a:off x="1709664" y="3632975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flipH="1">
                  <a:off x="1709664" y="2660296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2500313" y="4567238"/>
                  <a:ext cx="715724" cy="1050810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>
                  <a:off x="1709738" y="4567238"/>
                  <a:ext cx="716400" cy="1051200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组合 7"/>
                <p:cNvGrpSpPr/>
                <p:nvPr/>
              </p:nvGrpSpPr>
              <p:grpSpPr>
                <a:xfrm>
                  <a:off x="1547664" y="245689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74" name="椭圆 5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椭圆 6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6" name="组合 8"/>
                <p:cNvGrpSpPr/>
                <p:nvPr/>
              </p:nvGrpSpPr>
              <p:grpSpPr>
                <a:xfrm>
                  <a:off x="1547664" y="3415190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72" name="椭圆 71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椭圆 72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7" name="组合 11"/>
                <p:cNvGrpSpPr/>
                <p:nvPr/>
              </p:nvGrpSpPr>
              <p:grpSpPr>
                <a:xfrm>
                  <a:off x="1547664" y="4404821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70" name="椭圆 69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椭圆 70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14"/>
                <p:cNvGrpSpPr/>
                <p:nvPr/>
              </p:nvGrpSpPr>
              <p:grpSpPr>
                <a:xfrm>
                  <a:off x="2303748" y="545913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68" name="椭圆 67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椭圆 68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" name="组合 17"/>
                <p:cNvGrpSpPr/>
                <p:nvPr/>
              </p:nvGrpSpPr>
              <p:grpSpPr>
                <a:xfrm>
                  <a:off x="3051484" y="245689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66" name="椭圆 65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19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" name="组合 20"/>
                <p:cNvGrpSpPr/>
                <p:nvPr/>
              </p:nvGrpSpPr>
              <p:grpSpPr>
                <a:xfrm>
                  <a:off x="3051484" y="3415190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64" name="椭圆 21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椭圆 22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1" name="组合 23"/>
                <p:cNvGrpSpPr/>
                <p:nvPr/>
              </p:nvGrpSpPr>
              <p:grpSpPr>
                <a:xfrm>
                  <a:off x="3051484" y="4404821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62" name="椭圆 24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椭圆 25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42" name="矩形 41"/>
              <p:cNvSpPr/>
              <p:nvPr/>
            </p:nvSpPr>
            <p:spPr>
              <a:xfrm>
                <a:off x="899592" y="3347467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99592" y="2384884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8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19872" y="3347467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19872" y="4310050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99592" y="4310050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159732" y="5774593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419872" y="2384884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12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例子（续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376238" y="973138"/>
            <a:ext cx="8391525" cy="184308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zh-CN" altLang="en-US">
                <a:solidFill>
                  <a:srgbClr val="A50021"/>
                </a:solidFill>
              </a:rPr>
              <a:t>：</a:t>
            </a:r>
            <a:endParaRPr lang="en-US" altLang="zh-CN">
              <a:solidFill>
                <a:srgbClr val="A50021"/>
              </a:solidFill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/>
              <a:t>偏序集</a:t>
            </a:r>
            <a:r>
              <a:rPr lang="en-US" altLang="zh-CN"/>
              <a:t>&lt;{1,2,3,4,5,6,7,8,9}, R</a:t>
            </a:r>
            <a:r>
              <a:rPr lang="zh-CN" altLang="en-US"/>
              <a:t>（整除）</a:t>
            </a:r>
            <a:r>
              <a:rPr lang="en-US" altLang="zh-CN"/>
              <a:t>&gt;</a:t>
            </a:r>
            <a:r>
              <a:rPr lang="zh-CN" altLang="en-US"/>
              <a:t>的哈斯图；</a:t>
            </a:r>
            <a:endParaRPr lang="en-US" altLang="zh-CN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/>
              <a:t>偏序集</a:t>
            </a:r>
            <a:r>
              <a:rPr lang="en-US" altLang="zh-CN"/>
              <a:t>&lt;P({a,b,c}),R</a:t>
            </a:r>
            <a:r>
              <a:rPr lang="en-US" altLang="zh-CN" baseline="-25000">
                <a:sym typeface="Symbol" pitchFamily="18" charset="2"/>
              </a:rPr>
              <a:t>  </a:t>
            </a:r>
            <a:r>
              <a:rPr lang="en-US" altLang="zh-CN"/>
              <a:t>&gt;</a:t>
            </a:r>
            <a:r>
              <a:rPr lang="zh-CN" altLang="en-US"/>
              <a:t>的哈斯图。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6DC51-E49F-4C3D-8FA4-FEC27E6DC0DB}" type="slidenum">
              <a:rPr lang="zh-CN" altLang="en-US"/>
              <a:pPr>
                <a:defRPr/>
              </a:pPr>
              <a:t>64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2932D8-74C3-45A6-A779-30A6B90D16C2}"/>
              </a:ext>
            </a:extLst>
          </p:cNvPr>
          <p:cNvGrpSpPr>
            <a:grpSpLocks noChangeAspect="1"/>
          </p:cNvGrpSpPr>
          <p:nvPr/>
        </p:nvGrpSpPr>
        <p:grpSpPr>
          <a:xfrm>
            <a:off x="4605576" y="3140075"/>
            <a:ext cx="3198663" cy="2281039"/>
            <a:chOff x="5792285" y="3427721"/>
            <a:chExt cx="3198663" cy="228103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E3BA6E6-5D8C-416A-A340-1E1A208E3A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69727" y="3794323"/>
              <a:ext cx="1932505" cy="1837095"/>
              <a:chOff x="6556945" y="5183257"/>
              <a:chExt cx="902546" cy="1160315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3059EB1-F2B3-4FAA-A6EF-F291233A5D81}"/>
                  </a:ext>
                </a:extLst>
              </p:cNvPr>
              <p:cNvCxnSpPr/>
              <p:nvPr/>
            </p:nvCxnSpPr>
            <p:spPr>
              <a:xfrm flipV="1">
                <a:off x="7008375" y="5951369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6DC8987-900B-45DC-91E9-299116EE922C}"/>
                  </a:ext>
                </a:extLst>
              </p:cNvPr>
              <p:cNvCxnSpPr/>
              <p:nvPr/>
            </p:nvCxnSpPr>
            <p:spPr>
              <a:xfrm>
                <a:off x="7017273" y="5953088"/>
                <a:ext cx="0" cy="35242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E530D6F3-F81D-40B8-B61A-B13C7CF78429}"/>
                  </a:ext>
                </a:extLst>
              </p:cNvPr>
              <p:cNvCxnSpPr/>
              <p:nvPr/>
            </p:nvCxnSpPr>
            <p:spPr>
              <a:xfrm>
                <a:off x="6583922" y="5591888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8B1DBFE-A059-4FCD-BF58-A6340B6F6C4E}"/>
                  </a:ext>
                </a:extLst>
              </p:cNvPr>
              <p:cNvCxnSpPr/>
              <p:nvPr/>
            </p:nvCxnSpPr>
            <p:spPr>
              <a:xfrm flipV="1">
                <a:off x="7006444" y="5593257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C3AD146B-6D3F-4879-B3C9-CD1782000010}"/>
                  </a:ext>
                </a:extLst>
              </p:cNvPr>
              <p:cNvCxnSpPr/>
              <p:nvPr/>
            </p:nvCxnSpPr>
            <p:spPr>
              <a:xfrm>
                <a:off x="7017934" y="5229200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344532-2BFF-4450-A678-DA9F1B71FED7}"/>
                  </a:ext>
                </a:extLst>
              </p:cNvPr>
              <p:cNvCxnSpPr/>
              <p:nvPr/>
            </p:nvCxnSpPr>
            <p:spPr>
              <a:xfrm>
                <a:off x="6584597" y="5606006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6F1D5AC-0A44-41C8-8B0E-26BABD40BE2F}"/>
                  </a:ext>
                </a:extLst>
              </p:cNvPr>
              <p:cNvCxnSpPr/>
              <p:nvPr/>
            </p:nvCxnSpPr>
            <p:spPr>
              <a:xfrm flipH="1">
                <a:off x="6593269" y="5589240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5EB65CC-8C0D-499C-9B60-92F5BB93FAA7}"/>
                  </a:ext>
                </a:extLst>
              </p:cNvPr>
              <p:cNvCxnSpPr/>
              <p:nvPr/>
            </p:nvCxnSpPr>
            <p:spPr>
              <a:xfrm>
                <a:off x="7009927" y="5587235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utoShape 33">
                <a:extLst>
                  <a:ext uri="{FF2B5EF4-FFF2-40B4-BE49-F238E27FC236}">
                    <a16:creationId xmlns:a16="http://schemas.microsoft.com/office/drawing/2014/main" id="{3970059D-6470-482C-BA92-A5B54776E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384" y="5919528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893F4A4-BD8E-4AFD-8C79-B1AEC3E9E849}"/>
                  </a:ext>
                </a:extLst>
              </p:cNvPr>
              <p:cNvCxnSpPr/>
              <p:nvPr/>
            </p:nvCxnSpPr>
            <p:spPr>
              <a:xfrm flipV="1">
                <a:off x="6584371" y="5223208"/>
                <a:ext cx="436181" cy="36477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1152F1A-C9D1-4502-BAA6-680EE41172D2}"/>
                  </a:ext>
                </a:extLst>
              </p:cNvPr>
              <p:cNvCxnSpPr/>
              <p:nvPr/>
            </p:nvCxnSpPr>
            <p:spPr>
              <a:xfrm>
                <a:off x="6579159" y="5947449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7171637-9E50-40CE-B453-0E1C32401751}"/>
                  </a:ext>
                </a:extLst>
              </p:cNvPr>
              <p:cNvCxnSpPr/>
              <p:nvPr/>
            </p:nvCxnSpPr>
            <p:spPr>
              <a:xfrm>
                <a:off x="7009475" y="5217191"/>
                <a:ext cx="435600" cy="3636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utoShape 29">
                <a:extLst>
                  <a:ext uri="{FF2B5EF4-FFF2-40B4-BE49-F238E27FC236}">
                    <a16:creationId xmlns:a16="http://schemas.microsoft.com/office/drawing/2014/main" id="{05A47F41-AA43-4DE2-AC84-7A296858A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375" y="5183257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33">
                <a:extLst>
                  <a:ext uri="{FF2B5EF4-FFF2-40B4-BE49-F238E27FC236}">
                    <a16:creationId xmlns:a16="http://schemas.microsoft.com/office/drawing/2014/main" id="{C52980A9-2C9D-42E5-8978-FA2F3083B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953" y="5923321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B435489-D82F-40B9-B3C6-D23B10C25D89}"/>
                  </a:ext>
                </a:extLst>
              </p:cNvPr>
              <p:cNvCxnSpPr/>
              <p:nvPr/>
            </p:nvCxnSpPr>
            <p:spPr>
              <a:xfrm>
                <a:off x="7435613" y="5597983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utoShape 29">
                <a:extLst>
                  <a:ext uri="{FF2B5EF4-FFF2-40B4-BE49-F238E27FC236}">
                    <a16:creationId xmlns:a16="http://schemas.microsoft.com/office/drawing/2014/main" id="{46E0F418-4F9D-44A1-9E4A-AF6050C3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384" y="5549562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AutoShape 29">
                <a:extLst>
                  <a:ext uri="{FF2B5EF4-FFF2-40B4-BE49-F238E27FC236}">
                    <a16:creationId xmlns:a16="http://schemas.microsoft.com/office/drawing/2014/main" id="{E2C80542-388C-49CF-A632-EBE01EABD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9051" y="5551688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29">
                <a:extLst>
                  <a:ext uri="{FF2B5EF4-FFF2-40B4-BE49-F238E27FC236}">
                    <a16:creationId xmlns:a16="http://schemas.microsoft.com/office/drawing/2014/main" id="{E04B9F23-DE78-4E05-95EA-DFA156CFB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945" y="5563685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29">
                <a:extLst>
                  <a:ext uri="{FF2B5EF4-FFF2-40B4-BE49-F238E27FC236}">
                    <a16:creationId xmlns:a16="http://schemas.microsoft.com/office/drawing/2014/main" id="{5C745A23-DB0C-4A3E-B0D0-A7710F92F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1384" y="6275359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29">
                <a:extLst>
                  <a:ext uri="{FF2B5EF4-FFF2-40B4-BE49-F238E27FC236}">
                    <a16:creationId xmlns:a16="http://schemas.microsoft.com/office/drawing/2014/main" id="{3055506F-D08D-45A7-9456-617EAFF92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9049" y="5923329"/>
                <a:ext cx="50440" cy="68213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78197CA-ECDC-4DE1-8F6D-BBC2340D38AD}"/>
                </a:ext>
              </a:extLst>
            </p:cNvPr>
            <p:cNvSpPr/>
            <p:nvPr/>
          </p:nvSpPr>
          <p:spPr>
            <a:xfrm>
              <a:off x="6850588" y="3427721"/>
              <a:ext cx="1259218" cy="379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{a,b,c}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1A2F85-BEB4-4A16-B961-DCF195273FBF}"/>
                </a:ext>
              </a:extLst>
            </p:cNvPr>
            <p:cNvSpPr/>
            <p:nvPr/>
          </p:nvSpPr>
          <p:spPr>
            <a:xfrm>
              <a:off x="5792285" y="4005820"/>
              <a:ext cx="859731" cy="379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{a,b}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BDA6F12-2737-48BA-8D82-E271A585BEB6}"/>
                </a:ext>
              </a:extLst>
            </p:cNvPr>
            <p:cNvSpPr/>
            <p:nvPr/>
          </p:nvSpPr>
          <p:spPr>
            <a:xfrm>
              <a:off x="7392325" y="4911534"/>
              <a:ext cx="653874" cy="379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{b}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E073185-382F-479B-9544-F4F0C9B5D5D1}"/>
                </a:ext>
              </a:extLst>
            </p:cNvPr>
            <p:cNvSpPr/>
            <p:nvPr/>
          </p:nvSpPr>
          <p:spPr>
            <a:xfrm>
              <a:off x="8318938" y="4912598"/>
              <a:ext cx="595259" cy="36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{c}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BA3F6AF-CF4C-41BC-8DC1-22D358CB13F8}"/>
                </a:ext>
              </a:extLst>
            </p:cNvPr>
            <p:cNvSpPr/>
            <p:nvPr/>
          </p:nvSpPr>
          <p:spPr>
            <a:xfrm>
              <a:off x="8166255" y="4005950"/>
              <a:ext cx="824693" cy="360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{b,c}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D26B450-779C-4293-9E4D-11AFD441C656}"/>
                </a:ext>
              </a:extLst>
            </p:cNvPr>
            <p:cNvSpPr/>
            <p:nvPr/>
          </p:nvSpPr>
          <p:spPr>
            <a:xfrm>
              <a:off x="5946030" y="4896247"/>
              <a:ext cx="589432" cy="3790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{a}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7C36477-2787-40D3-B2B5-E322FF12612E}"/>
                </a:ext>
              </a:extLst>
            </p:cNvPr>
            <p:cNvSpPr/>
            <p:nvPr/>
          </p:nvSpPr>
          <p:spPr>
            <a:xfrm>
              <a:off x="6663436" y="4155827"/>
              <a:ext cx="932694" cy="391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{a,c}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6DF7B46-EB1A-47DE-9C39-CC6947A2EAB9}"/>
                </a:ext>
              </a:extLst>
            </p:cNvPr>
            <p:cNvSpPr/>
            <p:nvPr/>
          </p:nvSpPr>
          <p:spPr>
            <a:xfrm>
              <a:off x="7456783" y="5422693"/>
              <a:ext cx="530324" cy="286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Φ</a:t>
              </a:r>
              <a:endParaRPr lang="zh-CN" altLang="en-US" baseline="-25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965FE2B-1DA3-471A-87D4-FB29097C7A8B}"/>
              </a:ext>
            </a:extLst>
          </p:cNvPr>
          <p:cNvGrpSpPr>
            <a:grpSpLocks noChangeAspect="1"/>
          </p:cNvGrpSpPr>
          <p:nvPr/>
        </p:nvGrpSpPr>
        <p:grpSpPr>
          <a:xfrm>
            <a:off x="1516486" y="3604828"/>
            <a:ext cx="1994989" cy="1538732"/>
            <a:chOff x="2719016" y="4137370"/>
            <a:chExt cx="1994989" cy="1538732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7C7895-F626-4FD7-9A26-394B454BC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54107" y="5153499"/>
              <a:ext cx="0" cy="3524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082A055-0DE5-442D-90E8-0F77DBCAA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50" y="4676775"/>
              <a:ext cx="415925" cy="43815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3A6D335-07F6-45BB-9FF1-449D76D47087}"/>
                </a:ext>
              </a:extLst>
            </p:cNvPr>
            <p:cNvCxnSpPr>
              <a:cxnSpLocks/>
            </p:cNvCxnSpPr>
            <p:nvPr/>
          </p:nvCxnSpPr>
          <p:spPr>
            <a:xfrm>
              <a:off x="3854107" y="4317824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2A0094-03E9-4974-9028-71B39D3C845B}"/>
                </a:ext>
              </a:extLst>
            </p:cNvPr>
            <p:cNvCxnSpPr/>
            <p:nvPr/>
          </p:nvCxnSpPr>
          <p:spPr>
            <a:xfrm>
              <a:off x="3437442" y="4718794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133FC4B-9C1E-4110-A30F-188DCC799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06725" y="4683125"/>
              <a:ext cx="434976" cy="43497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7BF2BD-F3A1-4D8F-9501-10BD1129D642}"/>
                </a:ext>
              </a:extLst>
            </p:cNvPr>
            <p:cNvCxnSpPr>
              <a:cxnSpLocks/>
            </p:cNvCxnSpPr>
            <p:nvPr/>
          </p:nvCxnSpPr>
          <p:spPr>
            <a:xfrm>
              <a:off x="3438525" y="5121275"/>
              <a:ext cx="412750" cy="4159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utoShape 33">
              <a:extLst>
                <a:ext uri="{FF2B5EF4-FFF2-40B4-BE49-F238E27FC236}">
                  <a16:creationId xmlns:a16="http://schemas.microsoft.com/office/drawing/2014/main" id="{BB3B110F-2A2B-41BC-B396-E74CB8EA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7" y="5048701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FF0CB8A-AE2B-4781-888D-C457953F8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3975" y="5114925"/>
              <a:ext cx="558800" cy="431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E0C90D8-4819-4F52-86AE-816117DA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854107" y="4737937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B881168-D8C2-43A6-93FC-1C0F92D4D8EF}"/>
                </a:ext>
              </a:extLst>
            </p:cNvPr>
            <p:cNvCxnSpPr>
              <a:cxnSpLocks/>
            </p:cNvCxnSpPr>
            <p:nvPr/>
          </p:nvCxnSpPr>
          <p:spPr>
            <a:xfrm>
              <a:off x="3013075" y="5121275"/>
              <a:ext cx="831850" cy="42862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utoShape 29">
              <a:extLst>
                <a:ext uri="{FF2B5EF4-FFF2-40B4-BE49-F238E27FC236}">
                  <a16:creationId xmlns:a16="http://schemas.microsoft.com/office/drawing/2014/main" id="{16350007-61CA-4711-8407-E2ADC810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100" y="4614676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33">
              <a:extLst>
                <a:ext uri="{FF2B5EF4-FFF2-40B4-BE49-F238E27FC236}">
                  <a16:creationId xmlns:a16="http://schemas.microsoft.com/office/drawing/2014/main" id="{4EA23E0E-E726-47DF-8D53-C43A33CCD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193" y="5048701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29">
              <a:extLst>
                <a:ext uri="{FF2B5EF4-FFF2-40B4-BE49-F238E27FC236}">
                  <a16:creationId xmlns:a16="http://schemas.microsoft.com/office/drawing/2014/main" id="{7F82839D-378B-46F1-816E-C1E60E04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245" y="4614676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AutoShape 29">
              <a:extLst>
                <a:ext uri="{FF2B5EF4-FFF2-40B4-BE49-F238E27FC236}">
                  <a16:creationId xmlns:a16="http://schemas.microsoft.com/office/drawing/2014/main" id="{FB8D0428-CBDF-4DB6-859B-83E7F464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7" y="4614676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AutoShape 29">
              <a:extLst>
                <a:ext uri="{FF2B5EF4-FFF2-40B4-BE49-F238E27FC236}">
                  <a16:creationId xmlns:a16="http://schemas.microsoft.com/office/drawing/2014/main" id="{65F40119-972A-4FF0-8407-E0B2E7EFB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593" y="5048701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AutoShape 29">
              <a:extLst>
                <a:ext uri="{FF2B5EF4-FFF2-40B4-BE49-F238E27FC236}">
                  <a16:creationId xmlns:a16="http://schemas.microsoft.com/office/drawing/2014/main" id="{732E11F5-708A-48A6-8412-DEFAC2DE1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100" y="548122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AutoShape 29">
              <a:extLst>
                <a:ext uri="{FF2B5EF4-FFF2-40B4-BE49-F238E27FC236}">
                  <a16:creationId xmlns:a16="http://schemas.microsoft.com/office/drawing/2014/main" id="{439CFF62-BEAA-4A74-94FC-02AB4637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100" y="5048701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utoShape 29">
              <a:extLst>
                <a:ext uri="{FF2B5EF4-FFF2-40B4-BE49-F238E27FC236}">
                  <a16:creationId xmlns:a16="http://schemas.microsoft.com/office/drawing/2014/main" id="{25A75A4A-3417-46A5-9866-750B2501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100" y="4228632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9766D7A-0E7F-404D-B877-8E6B7B41858A}"/>
                </a:ext>
              </a:extLst>
            </p:cNvPr>
            <p:cNvSpPr/>
            <p:nvPr/>
          </p:nvSpPr>
          <p:spPr>
            <a:xfrm>
              <a:off x="2719016" y="4978372"/>
              <a:ext cx="273366" cy="254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9B62246-08E5-41FD-A10D-0637A2B15291}"/>
                </a:ext>
              </a:extLst>
            </p:cNvPr>
            <p:cNvSpPr/>
            <p:nvPr/>
          </p:nvSpPr>
          <p:spPr>
            <a:xfrm>
              <a:off x="3920772" y="5000293"/>
              <a:ext cx="235074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11C1925-C985-41DC-A824-F24F535B58E1}"/>
                </a:ext>
              </a:extLst>
            </p:cNvPr>
            <p:cNvSpPr/>
            <p:nvPr/>
          </p:nvSpPr>
          <p:spPr>
            <a:xfrm>
              <a:off x="4477767" y="5000293"/>
              <a:ext cx="236238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1FC5A01-3041-422E-A4CD-21A7C7A50898}"/>
                </a:ext>
              </a:extLst>
            </p:cNvPr>
            <p:cNvSpPr/>
            <p:nvPr/>
          </p:nvSpPr>
          <p:spPr>
            <a:xfrm>
              <a:off x="3825333" y="4476324"/>
              <a:ext cx="425952" cy="36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647C9D2-6406-4D6C-9BD3-CF015D153E52}"/>
                </a:ext>
              </a:extLst>
            </p:cNvPr>
            <p:cNvSpPr/>
            <p:nvPr/>
          </p:nvSpPr>
          <p:spPr>
            <a:xfrm>
              <a:off x="3239852" y="4359488"/>
              <a:ext cx="325570" cy="225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AE62329-1FA7-4FD5-99EB-142E69BBD405}"/>
                </a:ext>
              </a:extLst>
            </p:cNvPr>
            <p:cNvSpPr/>
            <p:nvPr/>
          </p:nvSpPr>
          <p:spPr>
            <a:xfrm>
              <a:off x="2811582" y="4391627"/>
              <a:ext cx="248250" cy="20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9316359-E7E3-4509-99B0-B74A795EA3C8}"/>
                </a:ext>
              </a:extLst>
            </p:cNvPr>
            <p:cNvSpPr/>
            <p:nvPr/>
          </p:nvSpPr>
          <p:spPr>
            <a:xfrm>
              <a:off x="3875757" y="4137370"/>
              <a:ext cx="325104" cy="227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2BA8EA7-BFCF-4DE6-8CE2-D27349527DB3}"/>
                </a:ext>
              </a:extLst>
            </p:cNvPr>
            <p:cNvSpPr/>
            <p:nvPr/>
          </p:nvSpPr>
          <p:spPr>
            <a:xfrm>
              <a:off x="3464262" y="5005506"/>
              <a:ext cx="280574" cy="20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D99F58B-9710-45AB-B09E-84C30B42B5FA}"/>
                </a:ext>
              </a:extLst>
            </p:cNvPr>
            <p:cNvSpPr/>
            <p:nvPr/>
          </p:nvSpPr>
          <p:spPr>
            <a:xfrm>
              <a:off x="3908181" y="5445224"/>
              <a:ext cx="260256" cy="230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例子（续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376238" y="1103312"/>
            <a:ext cx="8391525" cy="28657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zh-CN" altLang="en-US">
                <a:solidFill>
                  <a:srgbClr val="A50021"/>
                </a:solidFill>
              </a:rPr>
              <a:t>：</a:t>
            </a:r>
            <a:r>
              <a:rPr lang="zh-CN" altLang="en-US" dirty="0"/>
              <a:t>已知偏序集</a:t>
            </a:r>
            <a:r>
              <a:rPr lang="en-US" altLang="zh-CN" dirty="0"/>
              <a:t>&lt;A,R&gt;</a:t>
            </a:r>
            <a:r>
              <a:rPr lang="zh-CN" altLang="en-US" dirty="0"/>
              <a:t>的哈斯图如下图所示</a:t>
            </a:r>
            <a:r>
              <a:rPr lang="en-US" altLang="zh-CN" dirty="0"/>
              <a:t>, </a:t>
            </a:r>
            <a:r>
              <a:rPr lang="zh-CN" altLang="en-US" dirty="0"/>
              <a:t>试求出集合</a:t>
            </a:r>
            <a:r>
              <a:rPr lang="en-US" altLang="zh-CN" dirty="0"/>
              <a:t>A</a:t>
            </a:r>
            <a:r>
              <a:rPr lang="zh-CN" altLang="en-US" dirty="0"/>
              <a:t>和关系</a:t>
            </a:r>
            <a:r>
              <a:rPr lang="en-US" altLang="zh-CN" dirty="0"/>
              <a:t>R</a:t>
            </a:r>
            <a:r>
              <a:rPr lang="zh-CN" altLang="en-US" dirty="0"/>
              <a:t>的表达式。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解：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23838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A={ a, b, c, d, e, f, g, h }</a:t>
            </a:r>
          </a:p>
          <a:p>
            <a:pPr marL="446088" lvl="1" indent="-222250">
              <a:lnSpc>
                <a:spcPct val="120000"/>
              </a:lnSpc>
              <a:buNone/>
            </a:pPr>
            <a:r>
              <a:rPr lang="en-US" altLang="zh-CN" dirty="0"/>
              <a:t>R={&lt;</a:t>
            </a:r>
            <a:r>
              <a:rPr lang="en-US" altLang="zh-CN" dirty="0" err="1"/>
              <a:t>b,d</a:t>
            </a:r>
            <a:r>
              <a:rPr lang="en-US" altLang="zh-CN" dirty="0"/>
              <a:t>&gt;,&lt;</a:t>
            </a:r>
            <a:r>
              <a:rPr lang="en-US" altLang="zh-CN" dirty="0" err="1"/>
              <a:t>b,e</a:t>
            </a:r>
            <a:r>
              <a:rPr lang="en-US" altLang="zh-CN" dirty="0"/>
              <a:t>&gt;,&lt;</a:t>
            </a:r>
            <a:r>
              <a:rPr lang="en-US" altLang="zh-CN" dirty="0" err="1"/>
              <a:t>b,f</a:t>
            </a:r>
            <a:r>
              <a:rPr lang="en-US" altLang="zh-CN" dirty="0"/>
              <a:t>&gt;,&lt;</a:t>
            </a:r>
            <a:r>
              <a:rPr lang="en-US" altLang="zh-CN" dirty="0" err="1"/>
              <a:t>c,d</a:t>
            </a:r>
            <a:r>
              <a:rPr lang="en-US" altLang="zh-CN" dirty="0"/>
              <a:t>&gt;,&lt;</a:t>
            </a:r>
            <a:r>
              <a:rPr lang="en-US" altLang="zh-CN" dirty="0" err="1"/>
              <a:t>c,e</a:t>
            </a:r>
            <a:r>
              <a:rPr lang="en-US" altLang="zh-CN" dirty="0"/>
              <a:t>&gt;,&lt;</a:t>
            </a:r>
            <a:r>
              <a:rPr lang="en-US" altLang="zh-CN" dirty="0" err="1"/>
              <a:t>c,f</a:t>
            </a:r>
            <a:r>
              <a:rPr lang="en-US" altLang="zh-CN" dirty="0"/>
              <a:t>&gt;,&lt;</a:t>
            </a:r>
            <a:r>
              <a:rPr lang="en-US" altLang="zh-CN" dirty="0" err="1"/>
              <a:t>d,f</a:t>
            </a:r>
            <a:r>
              <a:rPr lang="en-US" altLang="zh-CN" dirty="0"/>
              <a:t>&gt;,&lt;</a:t>
            </a:r>
            <a:r>
              <a:rPr lang="en-US" altLang="zh-CN" dirty="0" err="1"/>
              <a:t>e,f</a:t>
            </a:r>
            <a:r>
              <a:rPr lang="en-US" altLang="zh-CN" dirty="0"/>
              <a:t>&gt;,&lt;</a:t>
            </a:r>
            <a:r>
              <a:rPr lang="en-US" altLang="zh-CN" dirty="0" err="1"/>
              <a:t>g,h</a:t>
            </a:r>
            <a:r>
              <a:rPr lang="en-US" altLang="zh-CN" dirty="0"/>
              <a:t>&gt;}∪I</a:t>
            </a:r>
            <a:r>
              <a:rPr lang="en-US" altLang="zh-CN" baseline="-25000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50856-C00E-495D-B96F-2FB46B89346F}" type="slidenum">
              <a:rPr lang="zh-CN" altLang="en-US"/>
              <a:pPr>
                <a:defRPr/>
              </a:pPr>
              <a:t>65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9B68BA-F064-40F5-AAE3-73E64A4D4536}"/>
              </a:ext>
            </a:extLst>
          </p:cNvPr>
          <p:cNvGrpSpPr/>
          <p:nvPr/>
        </p:nvGrpSpPr>
        <p:grpSpPr>
          <a:xfrm>
            <a:off x="3095836" y="3867853"/>
            <a:ext cx="2193091" cy="1886835"/>
            <a:chOff x="5223225" y="3593444"/>
            <a:chExt cx="2193091" cy="188683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31FCD7-A295-4211-B1D2-4CD27EC62471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7098281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5A6318E-24E0-4795-B5D3-AA3649A7BFC2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>
              <a:off x="5908950" y="4369095"/>
              <a:ext cx="584163" cy="65489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8D29A4B-B992-4919-B1ED-CDDDE0B8B813}"/>
                </a:ext>
              </a:extLst>
            </p:cNvPr>
            <p:cNvCxnSpPr>
              <a:cxnSpLocks/>
              <a:stCxn id="17" idx="4"/>
              <a:endCxn id="11" idx="0"/>
            </p:cNvCxnSpPr>
            <p:nvPr/>
          </p:nvCxnSpPr>
          <p:spPr>
            <a:xfrm>
              <a:off x="5862276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A15FCB0-02F0-4557-AD4A-96F4879B2EC3}"/>
                </a:ext>
              </a:extLst>
            </p:cNvPr>
            <p:cNvCxnSpPr>
              <a:cxnSpLocks/>
              <a:stCxn id="17" idx="0"/>
              <a:endCxn id="21" idx="3"/>
            </p:cNvCxnSpPr>
            <p:nvPr/>
          </p:nvCxnSpPr>
          <p:spPr>
            <a:xfrm flipV="1">
              <a:off x="5862276" y="3765949"/>
              <a:ext cx="304779" cy="49046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33">
              <a:extLst>
                <a:ext uri="{FF2B5EF4-FFF2-40B4-BE49-F238E27FC236}">
                  <a16:creationId xmlns:a16="http://schemas.microsoft.com/office/drawing/2014/main" id="{087FC6E8-A89F-42C6-B6B3-568FAB4C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68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01DD1CE-7746-408E-9D99-3ABF7BE711DB}"/>
                </a:ext>
              </a:extLst>
            </p:cNvPr>
            <p:cNvCxnSpPr>
              <a:cxnSpLocks/>
              <a:stCxn id="11" idx="7"/>
              <a:endCxn id="18" idx="3"/>
            </p:cNvCxnSpPr>
            <p:nvPr/>
          </p:nvCxnSpPr>
          <p:spPr>
            <a:xfrm flipV="1">
              <a:off x="5908950" y="4369095"/>
              <a:ext cx="584163" cy="65489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9C532D-7193-4FAF-8DEB-137F26F1DC71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6539788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C909528-691B-4DEB-B2C4-82B6D4E4A445}"/>
                </a:ext>
              </a:extLst>
            </p:cNvPr>
            <p:cNvCxnSpPr>
              <a:cxnSpLocks/>
              <a:stCxn id="21" idx="5"/>
              <a:endCxn id="18" idx="0"/>
            </p:cNvCxnSpPr>
            <p:nvPr/>
          </p:nvCxnSpPr>
          <p:spPr>
            <a:xfrm>
              <a:off x="6260404" y="3765949"/>
              <a:ext cx="279384" cy="49046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utoShape 29">
              <a:extLst>
                <a:ext uri="{FF2B5EF4-FFF2-40B4-BE49-F238E27FC236}">
                  <a16:creationId xmlns:a16="http://schemas.microsoft.com/office/drawing/2014/main" id="{74519A1B-54F1-4FD8-97C7-21428AC3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273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A2E10307-D299-473A-9837-1D192A2FF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194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9">
              <a:extLst>
                <a:ext uri="{FF2B5EF4-FFF2-40B4-BE49-F238E27FC236}">
                  <a16:creationId xmlns:a16="http://schemas.microsoft.com/office/drawing/2014/main" id="{BBF49DAE-5106-4162-9793-F90A74A0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68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F50158F0-DAEA-4C74-87F9-1E379BD2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780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29">
              <a:extLst>
                <a:ext uri="{FF2B5EF4-FFF2-40B4-BE49-F238E27FC236}">
                  <a16:creationId xmlns:a16="http://schemas.microsoft.com/office/drawing/2014/main" id="{6A4C7EC7-A695-40E6-A8D6-CAAE050B5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273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9">
              <a:extLst>
                <a:ext uri="{FF2B5EF4-FFF2-40B4-BE49-F238E27FC236}">
                  <a16:creationId xmlns:a16="http://schemas.microsoft.com/office/drawing/2014/main" id="{23EC8291-D2CC-49B7-972C-C048B9EA9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780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>
              <a:extLst>
                <a:ext uri="{FF2B5EF4-FFF2-40B4-BE49-F238E27FC236}">
                  <a16:creationId xmlns:a16="http://schemas.microsoft.com/office/drawing/2014/main" id="{D099849E-DDF7-421C-B2BC-AA177DABA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722" y="365326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9C87BF1-0FD9-469B-988A-D1FCBC42ACCC}"/>
                </a:ext>
              </a:extLst>
            </p:cNvPr>
            <p:cNvSpPr/>
            <p:nvPr/>
          </p:nvSpPr>
          <p:spPr>
            <a:xfrm>
              <a:off x="7181242" y="4107619"/>
              <a:ext cx="235074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3B6129-041F-4041-94EF-1F9A6CD29C2B}"/>
                </a:ext>
              </a:extLst>
            </p:cNvPr>
            <p:cNvSpPr/>
            <p:nvPr/>
          </p:nvSpPr>
          <p:spPr>
            <a:xfrm>
              <a:off x="6369557" y="5191283"/>
              <a:ext cx="236238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BE00652-5901-4593-B333-A768D5863D6C}"/>
                </a:ext>
              </a:extLst>
            </p:cNvPr>
            <p:cNvSpPr/>
            <p:nvPr/>
          </p:nvSpPr>
          <p:spPr>
            <a:xfrm>
              <a:off x="5223225" y="5112978"/>
              <a:ext cx="425952" cy="36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783DD5-8568-4A20-96AC-A45533E21018}"/>
                </a:ext>
              </a:extLst>
            </p:cNvPr>
            <p:cNvSpPr/>
            <p:nvPr/>
          </p:nvSpPr>
          <p:spPr>
            <a:xfrm>
              <a:off x="5506570" y="4092481"/>
              <a:ext cx="325570" cy="225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A07CD1-F952-4D4D-835F-00E5A9677507}"/>
                </a:ext>
              </a:extLst>
            </p:cNvPr>
            <p:cNvSpPr/>
            <p:nvPr/>
          </p:nvSpPr>
          <p:spPr>
            <a:xfrm>
              <a:off x="5841355" y="3593444"/>
              <a:ext cx="248250" cy="20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0EE783-DCA5-48DE-AF6A-704D521D54F8}"/>
                </a:ext>
              </a:extLst>
            </p:cNvPr>
            <p:cNvSpPr/>
            <p:nvPr/>
          </p:nvSpPr>
          <p:spPr>
            <a:xfrm>
              <a:off x="6577203" y="4090575"/>
              <a:ext cx="325104" cy="227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25C510-7F71-486A-A671-993C6E56077F}"/>
                </a:ext>
              </a:extLst>
            </p:cNvPr>
            <p:cNvSpPr/>
            <p:nvPr/>
          </p:nvSpPr>
          <p:spPr>
            <a:xfrm>
              <a:off x="5721988" y="5196496"/>
              <a:ext cx="280574" cy="20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DE6D9A6-D734-4901-BFAE-4684AFCD7616}"/>
                </a:ext>
              </a:extLst>
            </p:cNvPr>
            <p:cNvSpPr/>
            <p:nvPr/>
          </p:nvSpPr>
          <p:spPr>
            <a:xfrm>
              <a:off x="6986629" y="5181189"/>
              <a:ext cx="260256" cy="230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偏序集的特殊元素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5022850" cy="5181600"/>
          </a:xfrm>
        </p:spPr>
        <p:txBody>
          <a:bodyPr/>
          <a:lstStyle/>
          <a:p>
            <a:pPr>
              <a:lnSpc>
                <a:spcPct val="114000"/>
              </a:lnSpc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3.4-2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&lt;A</a:t>
            </a:r>
            <a:r>
              <a:rPr lang="en-US" altLang="zh-CN"/>
              <a:t>,≼&gt;</a:t>
            </a:r>
            <a:r>
              <a:rPr lang="zh-CN" altLang="en-US" dirty="0"/>
              <a:t>为偏序集</a:t>
            </a:r>
            <a:r>
              <a:rPr lang="en-US" altLang="zh-CN" dirty="0"/>
              <a:t>, B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A</a:t>
            </a:r>
            <a:r>
              <a:rPr lang="en-US" altLang="zh-CN"/>
              <a:t>, </a:t>
            </a:r>
            <a:r>
              <a:rPr lang="en-US" altLang="zh-CN" dirty="0"/>
              <a:t>b</a:t>
            </a:r>
            <a:r>
              <a:rPr lang="en-US" altLang="zh-CN"/>
              <a:t>∈</a:t>
            </a:r>
            <a:r>
              <a:rPr lang="en-US" altLang="zh-CN" dirty="0" err="1"/>
              <a:t>B</a:t>
            </a:r>
            <a:endParaRPr lang="en-US" altLang="zh-CN" dirty="0"/>
          </a:p>
          <a:p>
            <a:pPr marL="712788" lvl="1" indent="-349250">
              <a:lnSpc>
                <a:spcPct val="114000"/>
              </a:lnSpc>
              <a:buSzPct val="100000"/>
              <a:buFont typeface="+mj-ea"/>
              <a:buAutoNum type="circleNumDbPlain"/>
              <a:defRPr/>
            </a:pPr>
            <a:r>
              <a:rPr lang="zh-CN" altLang="en-US"/>
              <a:t>若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/>
              <a:t>x(x∈B</a:t>
            </a:r>
            <a:r>
              <a:rPr lang="en-US" altLang="zh-CN">
                <a:latin typeface="Comic Sans MS" pitchFamily="66" charset="0"/>
              </a:rPr>
              <a:t>→</a:t>
            </a:r>
            <a:r>
              <a:rPr lang="en-US" altLang="zh-CN"/>
              <a:t>x≼b)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最大元素</a:t>
            </a:r>
            <a:endParaRPr lang="en-US" altLang="zh-CN" dirty="0">
              <a:solidFill>
                <a:srgbClr val="A50021"/>
              </a:solidFill>
            </a:endParaRPr>
          </a:p>
          <a:p>
            <a:pPr marL="712788" lvl="1" indent="-349250">
              <a:lnSpc>
                <a:spcPct val="114000"/>
              </a:lnSpc>
              <a:buSzPct val="100000"/>
              <a:buFont typeface="+mj-ea"/>
              <a:buAutoNum type="circleNumDbPlain"/>
              <a:defRPr/>
            </a:pPr>
            <a:r>
              <a:rPr lang="zh-CN" altLang="en-US"/>
              <a:t>若</a:t>
            </a:r>
            <a:r>
              <a:rPr lang="zh-CN" altLang="en-US">
                <a:sym typeface="Symbol" pitchFamily="18" charset="2"/>
              </a:rPr>
              <a:t></a:t>
            </a:r>
            <a:r>
              <a:rPr lang="en-US" altLang="zh-CN"/>
              <a:t>x(x∈B</a:t>
            </a:r>
            <a:r>
              <a:rPr lang="en-US" altLang="zh-CN">
                <a:latin typeface="Comic Sans MS" pitchFamily="66" charset="0"/>
              </a:rPr>
              <a:t>→</a:t>
            </a:r>
            <a:r>
              <a:rPr lang="en-US" altLang="zh-CN"/>
              <a:t>b≼x)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最小元素</a:t>
            </a:r>
            <a:endParaRPr lang="en-US" altLang="zh-CN" dirty="0">
              <a:solidFill>
                <a:srgbClr val="A50021"/>
              </a:solidFill>
            </a:endParaRPr>
          </a:p>
          <a:p>
            <a:pPr>
              <a:lnSpc>
                <a:spcPct val="114000"/>
              </a:lnSpc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3.4-3</a:t>
            </a:r>
            <a:endParaRPr lang="en-US" altLang="zh-CN" dirty="0"/>
          </a:p>
          <a:p>
            <a:pPr marL="712788" lvl="1" indent="-363538">
              <a:lnSpc>
                <a:spcPct val="114000"/>
              </a:lnSpc>
              <a:buSzPct val="100000"/>
              <a:buFont typeface="+mj-ea"/>
              <a:buAutoNum type="circleNumDbPlain" startAt="3"/>
              <a:defRPr/>
            </a:pPr>
            <a:r>
              <a:rPr lang="en-US" altLang="zh-CN"/>
              <a:t>B</a:t>
            </a:r>
            <a:r>
              <a:rPr lang="zh-CN" altLang="en-US"/>
              <a:t>中不存在</a:t>
            </a:r>
            <a:r>
              <a:rPr lang="en-US" altLang="zh-CN"/>
              <a:t>x</a:t>
            </a:r>
            <a:r>
              <a:rPr lang="zh-CN" altLang="en-US"/>
              <a:t>使得</a:t>
            </a:r>
            <a:r>
              <a:rPr lang="en-US" altLang="zh-CN"/>
              <a:t>(b</a:t>
            </a:r>
            <a:r>
              <a:rPr lang="zh-CN" altLang="en-US"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x)</a:t>
            </a:r>
            <a:r>
              <a:rPr lang="en-US" altLang="zh-CN"/>
              <a:t>∧(b≼x)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极大元素</a:t>
            </a:r>
            <a:endParaRPr lang="en-US" altLang="zh-CN" dirty="0">
              <a:solidFill>
                <a:srgbClr val="A50021"/>
              </a:solidFill>
            </a:endParaRPr>
          </a:p>
          <a:p>
            <a:pPr marL="712788" lvl="1" indent="-363538">
              <a:lnSpc>
                <a:spcPct val="114000"/>
              </a:lnSpc>
              <a:buSzPct val="100000"/>
              <a:buFont typeface="+mj-ea"/>
              <a:buAutoNum type="circleNumDbPlain" startAt="3"/>
              <a:defRPr/>
            </a:pPr>
            <a:r>
              <a:rPr lang="en-US" altLang="zh-CN"/>
              <a:t>B</a:t>
            </a:r>
            <a:r>
              <a:rPr lang="zh-CN" altLang="en-US"/>
              <a:t>中不存在</a:t>
            </a:r>
            <a:r>
              <a:rPr lang="en-US" altLang="zh-CN"/>
              <a:t>x</a:t>
            </a:r>
            <a:r>
              <a:rPr lang="zh-CN" altLang="en-US"/>
              <a:t>使得</a:t>
            </a:r>
            <a:r>
              <a:rPr lang="en-US" altLang="zh-CN"/>
              <a:t>(b</a:t>
            </a:r>
            <a:r>
              <a:rPr lang="zh-CN" altLang="en-US"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x)</a:t>
            </a:r>
            <a:r>
              <a:rPr lang="en-US" altLang="zh-CN"/>
              <a:t>∧(x≼b)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极小元素</a:t>
            </a:r>
            <a:endParaRPr lang="en-US" altLang="zh-CN" dirty="0">
              <a:solidFill>
                <a:srgbClr val="A5002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37E69-5C2B-4634-A822-66EE8E78490A}" type="slidenum">
              <a:rPr lang="zh-CN" altLang="en-US"/>
              <a:pPr>
                <a:defRPr/>
              </a:pPr>
              <a:t>66</a:t>
            </a:fld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5563540" y="1911499"/>
            <a:ext cx="2772413" cy="3605733"/>
            <a:chOff x="996510" y="2384884"/>
            <a:chExt cx="2938512" cy="38217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709738" y="3582542"/>
              <a:ext cx="1508399" cy="989458"/>
            </a:xfrm>
            <a:prstGeom prst="line">
              <a:avLst/>
            </a:prstGeom>
            <a:ln w="3429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709738" y="2617860"/>
              <a:ext cx="1508399" cy="989458"/>
            </a:xfrm>
            <a:prstGeom prst="line">
              <a:avLst/>
            </a:prstGeom>
            <a:ln w="34290">
              <a:solidFill>
                <a:srgbClr val="1E1C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43"/>
            <p:cNvGrpSpPr>
              <a:grpSpLocks noChangeAspect="1"/>
            </p:cNvGrpSpPr>
            <p:nvPr/>
          </p:nvGrpSpPr>
          <p:grpSpPr>
            <a:xfrm>
              <a:off x="996510" y="2384884"/>
              <a:ext cx="2938512" cy="3821757"/>
              <a:chOff x="996510" y="2384884"/>
              <a:chExt cx="2938512" cy="3821757"/>
            </a:xfrm>
          </p:grpSpPr>
          <p:grpSp>
            <p:nvGrpSpPr>
              <p:cNvPr id="10" name="组合 35"/>
              <p:cNvGrpSpPr/>
              <p:nvPr/>
            </p:nvGrpSpPr>
            <p:grpSpPr>
              <a:xfrm>
                <a:off x="1547664" y="2456892"/>
                <a:ext cx="1827820" cy="3326276"/>
                <a:chOff x="1547664" y="2456892"/>
                <a:chExt cx="1827820" cy="3326276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3213484" y="2660296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H="1">
                  <a:off x="3213484" y="3632975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flipH="1">
                  <a:off x="1709664" y="3632975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 flipH="1">
                  <a:off x="1709664" y="2660296"/>
                  <a:ext cx="0" cy="907386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2500313" y="4567238"/>
                  <a:ext cx="715724" cy="1050810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1709738" y="4567238"/>
                  <a:ext cx="716400" cy="1051200"/>
                </a:xfrm>
                <a:prstGeom prst="line">
                  <a:avLst/>
                </a:prstGeom>
                <a:ln w="34290">
                  <a:solidFill>
                    <a:srgbClr val="1E1CE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7"/>
                <p:cNvGrpSpPr/>
                <p:nvPr/>
              </p:nvGrpSpPr>
              <p:grpSpPr>
                <a:xfrm>
                  <a:off x="1547664" y="245689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43" name="椭圆 5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椭圆 6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" name="组合 8"/>
                <p:cNvGrpSpPr/>
                <p:nvPr/>
              </p:nvGrpSpPr>
              <p:grpSpPr>
                <a:xfrm>
                  <a:off x="1547664" y="3415190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41" name="椭圆 40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椭圆 41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11"/>
                <p:cNvGrpSpPr/>
                <p:nvPr/>
              </p:nvGrpSpPr>
              <p:grpSpPr>
                <a:xfrm>
                  <a:off x="1547664" y="4404821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39" name="椭圆 38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14"/>
                <p:cNvGrpSpPr/>
                <p:nvPr/>
              </p:nvGrpSpPr>
              <p:grpSpPr>
                <a:xfrm>
                  <a:off x="2303748" y="545913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37" name="椭圆 36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17"/>
                <p:cNvGrpSpPr/>
                <p:nvPr/>
              </p:nvGrpSpPr>
              <p:grpSpPr>
                <a:xfrm>
                  <a:off x="3051484" y="2456892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35" name="椭圆 34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椭圆 19"/>
                  <p:cNvSpPr>
                    <a:spLocks noChangeAspect="1"/>
                  </p:cNvSpPr>
                  <p:nvPr/>
                </p:nvSpPr>
                <p:spPr>
                  <a:xfrm>
                    <a:off x="1601669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0"/>
                <p:cNvGrpSpPr/>
                <p:nvPr/>
              </p:nvGrpSpPr>
              <p:grpSpPr>
                <a:xfrm>
                  <a:off x="3051484" y="3415190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33" name="椭圆 21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椭圆 22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3"/>
                <p:cNvGrpSpPr/>
                <p:nvPr/>
              </p:nvGrpSpPr>
              <p:grpSpPr>
                <a:xfrm>
                  <a:off x="3051484" y="4404821"/>
                  <a:ext cx="324000" cy="324036"/>
                  <a:chOff x="1511660" y="3392996"/>
                  <a:chExt cx="324000" cy="324036"/>
                </a:xfrm>
              </p:grpSpPr>
              <p:sp>
                <p:nvSpPr>
                  <p:cNvPr id="31" name="椭圆 24"/>
                  <p:cNvSpPr>
                    <a:spLocks noChangeAspect="1"/>
                  </p:cNvSpPr>
                  <p:nvPr/>
                </p:nvSpPr>
                <p:spPr>
                  <a:xfrm>
                    <a:off x="1511660" y="3392996"/>
                    <a:ext cx="324000" cy="3240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25"/>
                  <p:cNvSpPr>
                    <a:spLocks noChangeAspect="1"/>
                  </p:cNvSpPr>
                  <p:nvPr/>
                </p:nvSpPr>
                <p:spPr>
                  <a:xfrm>
                    <a:off x="1601668" y="3483014"/>
                    <a:ext cx="143984" cy="144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286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1" name="矩形 10"/>
              <p:cNvSpPr/>
              <p:nvPr/>
            </p:nvSpPr>
            <p:spPr>
              <a:xfrm>
                <a:off x="996510" y="3347467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996510" y="2384884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8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22954" y="3347467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322954" y="4310050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96510" y="4310050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59732" y="5774593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22954" y="2384884"/>
                <a:ext cx="612068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12</a:t>
                </a:r>
                <a:endParaRPr lang="zh-CN" altLang="en-US" sz="28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偏序集（哈斯图）性质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438150" y="1033134"/>
            <a:ext cx="8286750" cy="3007934"/>
          </a:xfrm>
        </p:spPr>
        <p:txBody>
          <a:bodyPr/>
          <a:lstStyle/>
          <a:p>
            <a:pPr marL="457200" indent="-457200">
              <a:buSzTx/>
              <a:buFont typeface="Calibri Light" pitchFamily="34" charset="0"/>
              <a:buAutoNum type="arabicPeriod"/>
            </a:pPr>
            <a:r>
              <a:rPr lang="zh-CN" altLang="en-US"/>
              <a:t>最小元和最大元</a:t>
            </a:r>
            <a:r>
              <a:rPr lang="zh-CN" altLang="en-US">
                <a:solidFill>
                  <a:srgbClr val="C00000"/>
                </a:solidFill>
              </a:rPr>
              <a:t>不一定存在</a:t>
            </a:r>
            <a:r>
              <a:rPr lang="zh-CN" altLang="en-US"/>
              <a:t>，</a:t>
            </a:r>
            <a:r>
              <a:rPr lang="zh-CN" altLang="en-US" u="sng"/>
              <a:t>如果存在一定</a:t>
            </a:r>
            <a:r>
              <a:rPr lang="zh-CN" altLang="en-US" u="sng">
                <a:solidFill>
                  <a:srgbClr val="C00000"/>
                </a:solidFill>
              </a:rPr>
              <a:t>唯一</a:t>
            </a:r>
            <a:r>
              <a:rPr lang="zh-CN" altLang="en-US"/>
              <a:t>。</a:t>
            </a:r>
            <a:endParaRPr lang="en-US" altLang="zh-CN"/>
          </a:p>
          <a:p>
            <a:pPr marL="808038" lvl="1" indent="-350838">
              <a:buSzPct val="70000"/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000000"/>
                </a:solidFill>
              </a:rPr>
              <a:t>定理</a:t>
            </a:r>
            <a:r>
              <a:rPr lang="en-US" altLang="zh-CN">
                <a:solidFill>
                  <a:srgbClr val="000000"/>
                </a:solidFill>
              </a:rPr>
              <a:t>3.4-1</a:t>
            </a:r>
          </a:p>
          <a:p>
            <a:pPr marL="457200" indent="-457200">
              <a:buSzTx/>
              <a:buFont typeface="Calibri Light" pitchFamily="34" charset="0"/>
              <a:buAutoNum type="arabicPeriod"/>
            </a:pPr>
            <a:r>
              <a:rPr lang="zh-CN" altLang="en-US" u="sng"/>
              <a:t>有穷偏序集</a:t>
            </a:r>
            <a:r>
              <a:rPr lang="zh-CN" altLang="en-US"/>
              <a:t>中，极小元和极大元</a:t>
            </a:r>
            <a:r>
              <a:rPr lang="zh-CN" altLang="en-US">
                <a:solidFill>
                  <a:srgbClr val="C00000"/>
                </a:solidFill>
              </a:rPr>
              <a:t>必存在</a:t>
            </a:r>
            <a:r>
              <a:rPr lang="zh-CN" altLang="en-US"/>
              <a:t>，可能存在</a:t>
            </a:r>
            <a:r>
              <a:rPr lang="zh-CN" altLang="en-US">
                <a:solidFill>
                  <a:srgbClr val="C00000"/>
                </a:solidFill>
              </a:rPr>
              <a:t>多个</a:t>
            </a:r>
            <a:r>
              <a:rPr lang="zh-CN" altLang="en-US"/>
              <a:t>。</a:t>
            </a:r>
            <a:endParaRPr lang="en-US" altLang="zh-CN"/>
          </a:p>
          <a:p>
            <a:pPr marL="808038" lvl="1" indent="-350838">
              <a:buSzPct val="70000"/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000000"/>
                </a:solidFill>
              </a:rPr>
              <a:t>定理</a:t>
            </a:r>
            <a:r>
              <a:rPr lang="en-US" altLang="zh-CN">
                <a:solidFill>
                  <a:srgbClr val="000000"/>
                </a:solidFill>
              </a:rPr>
              <a:t>3.4-2</a:t>
            </a:r>
          </a:p>
          <a:p>
            <a:pPr marL="457200" indent="-457200">
              <a:buSzTx/>
              <a:buFont typeface="Calibri Light" pitchFamily="34" charset="0"/>
              <a:buAutoNum type="arabicPeriod"/>
            </a:pPr>
            <a:r>
              <a:rPr lang="zh-CN" altLang="en-US"/>
              <a:t>最小元一定是极小元；最大元一定是极大元。</a:t>
            </a:r>
            <a:endParaRPr lang="en-US" altLang="zh-CN"/>
          </a:p>
          <a:p>
            <a:pPr marL="457200" indent="-457200">
              <a:buSzTx/>
              <a:buFont typeface="Calibri Light" pitchFamily="34" charset="0"/>
              <a:buAutoNum type="arabicPeriod"/>
            </a:pPr>
            <a:r>
              <a:rPr lang="zh-CN" altLang="en-US"/>
              <a:t>孤立结点既是极小元，也是极大元。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3C155-71F3-4C65-B3B6-2888362647F7}" type="slidenum">
              <a:rPr lang="zh-CN" altLang="en-US"/>
              <a:pPr>
                <a:defRPr/>
              </a:pPr>
              <a:t>67</a:t>
            </a:fld>
            <a:endParaRPr lang="zh-CN" altLang="en-US"/>
          </a:p>
        </p:txBody>
      </p:sp>
      <p:grpSp>
        <p:nvGrpSpPr>
          <p:cNvPr id="70661" name="组合 33"/>
          <p:cNvGrpSpPr>
            <a:grpSpLocks noChangeAspect="1"/>
          </p:cNvGrpSpPr>
          <p:nvPr/>
        </p:nvGrpSpPr>
        <p:grpSpPr bwMode="auto">
          <a:xfrm>
            <a:off x="2681790" y="4401108"/>
            <a:ext cx="3780420" cy="1744993"/>
            <a:chOff x="1404257" y="3412899"/>
            <a:chExt cx="6057043" cy="2795223"/>
          </a:xfrm>
        </p:grpSpPr>
        <p:grpSp>
          <p:nvGrpSpPr>
            <p:cNvPr id="70662" name="组合 41"/>
            <p:cNvGrpSpPr>
              <a:grpSpLocks/>
            </p:cNvGrpSpPr>
            <p:nvPr/>
          </p:nvGrpSpPr>
          <p:grpSpPr bwMode="auto">
            <a:xfrm>
              <a:off x="4626656" y="3434442"/>
              <a:ext cx="2834644" cy="2773680"/>
              <a:chOff x="2562236" y="3390920"/>
              <a:chExt cx="2834644" cy="2773680"/>
            </a:xfrm>
          </p:grpSpPr>
          <p:sp>
            <p:nvSpPr>
              <p:cNvPr id="70675" name="Line 4"/>
              <p:cNvSpPr>
                <a:spLocks noChangeShapeType="1"/>
              </p:cNvSpPr>
              <p:nvPr/>
            </p:nvSpPr>
            <p:spPr bwMode="auto">
              <a:xfrm>
                <a:off x="3400436" y="3695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6" name="Line 5"/>
              <p:cNvSpPr>
                <a:spLocks noChangeShapeType="1"/>
              </p:cNvSpPr>
              <p:nvPr/>
            </p:nvSpPr>
            <p:spPr bwMode="auto">
              <a:xfrm>
                <a:off x="3400436" y="5219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7" name="Line 6"/>
              <p:cNvSpPr>
                <a:spLocks noChangeShapeType="1"/>
              </p:cNvSpPr>
              <p:nvPr/>
            </p:nvSpPr>
            <p:spPr bwMode="auto">
              <a:xfrm>
                <a:off x="3400436" y="4457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8" name="Line 7"/>
              <p:cNvSpPr>
                <a:spLocks noChangeShapeType="1"/>
              </p:cNvSpPr>
              <p:nvPr/>
            </p:nvSpPr>
            <p:spPr bwMode="auto">
              <a:xfrm>
                <a:off x="4238636" y="3695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9" name="Line 8"/>
              <p:cNvSpPr>
                <a:spLocks noChangeShapeType="1"/>
              </p:cNvSpPr>
              <p:nvPr/>
            </p:nvSpPr>
            <p:spPr bwMode="auto">
              <a:xfrm>
                <a:off x="4238636" y="5219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0" name="Line 9"/>
              <p:cNvSpPr>
                <a:spLocks noChangeShapeType="1"/>
              </p:cNvSpPr>
              <p:nvPr/>
            </p:nvSpPr>
            <p:spPr bwMode="auto">
              <a:xfrm>
                <a:off x="4238636" y="4457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1" name="Line 10"/>
              <p:cNvSpPr>
                <a:spLocks noChangeShapeType="1"/>
              </p:cNvSpPr>
              <p:nvPr/>
            </p:nvSpPr>
            <p:spPr bwMode="auto">
              <a:xfrm>
                <a:off x="3400436" y="3695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2" name="Line 11"/>
              <p:cNvSpPr>
                <a:spLocks noChangeShapeType="1"/>
              </p:cNvSpPr>
              <p:nvPr/>
            </p:nvSpPr>
            <p:spPr bwMode="auto">
              <a:xfrm>
                <a:off x="3400436" y="4457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3" name="Line 12"/>
              <p:cNvSpPr>
                <a:spLocks noChangeShapeType="1"/>
              </p:cNvSpPr>
              <p:nvPr/>
            </p:nvSpPr>
            <p:spPr bwMode="auto">
              <a:xfrm>
                <a:off x="2562236" y="5219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4" name="Line 13"/>
              <p:cNvSpPr>
                <a:spLocks noChangeShapeType="1"/>
              </p:cNvSpPr>
              <p:nvPr/>
            </p:nvSpPr>
            <p:spPr bwMode="auto">
              <a:xfrm flipV="1">
                <a:off x="2562236" y="4457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5" name="Line 14"/>
              <p:cNvSpPr>
                <a:spLocks noChangeShapeType="1"/>
              </p:cNvSpPr>
              <p:nvPr/>
            </p:nvSpPr>
            <p:spPr bwMode="auto">
              <a:xfrm flipV="1">
                <a:off x="4238636" y="4457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6" name="Oval 17"/>
              <p:cNvSpPr>
                <a:spLocks noChangeArrowheads="1"/>
              </p:cNvSpPr>
              <p:nvPr/>
            </p:nvSpPr>
            <p:spPr bwMode="auto">
              <a:xfrm>
                <a:off x="3110880" y="3390920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7" name="Oval 18"/>
              <p:cNvSpPr>
                <a:spLocks noChangeArrowheads="1"/>
              </p:cNvSpPr>
              <p:nvPr/>
            </p:nvSpPr>
            <p:spPr bwMode="auto">
              <a:xfrm>
                <a:off x="4787280" y="4152920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8" name="Oval 19"/>
              <p:cNvSpPr>
                <a:spLocks noChangeArrowheads="1"/>
              </p:cNvSpPr>
              <p:nvPr/>
            </p:nvSpPr>
            <p:spPr bwMode="auto">
              <a:xfrm>
                <a:off x="3933818" y="3390920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9" name="Oval 23"/>
              <p:cNvSpPr>
                <a:spLocks noChangeArrowheads="1"/>
              </p:cNvSpPr>
              <p:nvPr/>
            </p:nvSpPr>
            <p:spPr bwMode="auto">
              <a:xfrm>
                <a:off x="3217566" y="5783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0" name="Oval 24"/>
              <p:cNvSpPr>
                <a:spLocks noChangeArrowheads="1"/>
              </p:cNvSpPr>
              <p:nvPr/>
            </p:nvSpPr>
            <p:spPr bwMode="auto">
              <a:xfrm>
                <a:off x="4055766" y="578360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663" name="组合 16"/>
            <p:cNvGrpSpPr>
              <a:grpSpLocks/>
            </p:cNvGrpSpPr>
            <p:nvPr/>
          </p:nvGrpSpPr>
          <p:grpSpPr bwMode="auto">
            <a:xfrm>
              <a:off x="1404257" y="3412899"/>
              <a:ext cx="1676400" cy="2768282"/>
              <a:chOff x="5110178" y="3467125"/>
              <a:chExt cx="1676400" cy="2768135"/>
            </a:xfrm>
          </p:grpSpPr>
          <p:sp>
            <p:nvSpPr>
              <p:cNvPr id="70664" name="Line 4"/>
              <p:cNvSpPr>
                <a:spLocks noChangeShapeType="1"/>
              </p:cNvSpPr>
              <p:nvPr/>
            </p:nvSpPr>
            <p:spPr bwMode="auto">
              <a:xfrm>
                <a:off x="5948378" y="37719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5" name="Line 5"/>
              <p:cNvSpPr>
                <a:spLocks noChangeShapeType="1"/>
              </p:cNvSpPr>
              <p:nvPr/>
            </p:nvSpPr>
            <p:spPr bwMode="auto">
              <a:xfrm>
                <a:off x="5948378" y="52959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6" name="Line 6"/>
              <p:cNvSpPr>
                <a:spLocks noChangeShapeType="1"/>
              </p:cNvSpPr>
              <p:nvPr/>
            </p:nvSpPr>
            <p:spPr bwMode="auto">
              <a:xfrm>
                <a:off x="5948378" y="45339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7" name="Line 7"/>
              <p:cNvSpPr>
                <a:spLocks noChangeShapeType="1"/>
              </p:cNvSpPr>
              <p:nvPr/>
            </p:nvSpPr>
            <p:spPr bwMode="auto">
              <a:xfrm flipH="1">
                <a:off x="5948378" y="52959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8" name="Line 8"/>
              <p:cNvSpPr>
                <a:spLocks noChangeShapeType="1"/>
              </p:cNvSpPr>
              <p:nvPr/>
            </p:nvSpPr>
            <p:spPr bwMode="auto">
              <a:xfrm>
                <a:off x="6786578" y="45339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69" name="Line 9"/>
              <p:cNvSpPr>
                <a:spLocks noChangeShapeType="1"/>
              </p:cNvSpPr>
              <p:nvPr/>
            </p:nvSpPr>
            <p:spPr bwMode="auto">
              <a:xfrm>
                <a:off x="5948378" y="37719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0" name="Line 10"/>
              <p:cNvSpPr>
                <a:spLocks noChangeShapeType="1"/>
              </p:cNvSpPr>
              <p:nvPr/>
            </p:nvSpPr>
            <p:spPr bwMode="auto">
              <a:xfrm>
                <a:off x="5948378" y="45339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1" name="Line 11"/>
              <p:cNvSpPr>
                <a:spLocks noChangeShapeType="1"/>
              </p:cNvSpPr>
              <p:nvPr/>
            </p:nvSpPr>
            <p:spPr bwMode="auto">
              <a:xfrm>
                <a:off x="5110178" y="52959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2" name="Line 12"/>
              <p:cNvSpPr>
                <a:spLocks noChangeShapeType="1"/>
              </p:cNvSpPr>
              <p:nvPr/>
            </p:nvSpPr>
            <p:spPr bwMode="auto">
              <a:xfrm flipV="1">
                <a:off x="5110178" y="45339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3" name="Oval 13"/>
              <p:cNvSpPr>
                <a:spLocks noChangeArrowheads="1"/>
              </p:cNvSpPr>
              <p:nvPr/>
            </p:nvSpPr>
            <p:spPr bwMode="auto">
              <a:xfrm>
                <a:off x="5643578" y="3467125"/>
                <a:ext cx="609600" cy="6096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74" name="Oval 14"/>
              <p:cNvSpPr>
                <a:spLocks noChangeArrowheads="1"/>
              </p:cNvSpPr>
              <p:nvPr/>
            </p:nvSpPr>
            <p:spPr bwMode="auto">
              <a:xfrm>
                <a:off x="5762636" y="5854260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7A691-8247-4CB6-BA72-61976D6A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4644"/>
            <a:ext cx="7886700" cy="526278"/>
          </a:xfrm>
        </p:spPr>
        <p:txBody>
          <a:bodyPr/>
          <a:lstStyle/>
          <a:p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两个定理的证明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78A72-5378-4C50-99A1-D31BF665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3.4-1</a:t>
            </a:r>
            <a:r>
              <a:rPr lang="zh-CN" altLang="en-US" sz="2200"/>
              <a:t>：最大（最小）元素若存在则</a:t>
            </a:r>
            <a:r>
              <a:rPr lang="zh-CN" altLang="en-US" sz="2200">
                <a:solidFill>
                  <a:srgbClr val="FF0000"/>
                </a:solidFill>
              </a:rPr>
              <a:t>唯一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1800"/>
              </a:spcAft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r>
              <a:rPr lang="zh-CN" altLang="en-US" sz="2200"/>
              <a:t>设</a:t>
            </a:r>
            <a:r>
              <a:rPr lang="en-US" altLang="zh-CN" sz="2200"/>
              <a:t>a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/>
              <a:t>都是偏序集</a:t>
            </a:r>
            <a:r>
              <a:rPr lang="en-US" altLang="zh-CN" sz="2200"/>
              <a:t>B</a:t>
            </a:r>
            <a:r>
              <a:rPr lang="zh-CN" altLang="en-US" sz="2200"/>
              <a:t>的最大元素，根据最大元定义，有</a:t>
            </a:r>
            <a:r>
              <a:rPr lang="en-US" altLang="zh-CN" sz="2200"/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≤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，偏序关系是反对称的，故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a=b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，同理证最小元</a:t>
            </a:r>
            <a:endParaRPr lang="en-US" altLang="zh-CN" sz="22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定理</a:t>
            </a:r>
            <a:r>
              <a:rPr lang="en-US" altLang="zh-CN" sz="2200">
                <a:solidFill>
                  <a:srgbClr val="FF0000"/>
                </a:solidFill>
                <a:sym typeface="Symbol" pitchFamily="18" charset="2"/>
              </a:rPr>
              <a:t>3.4-2</a:t>
            </a:r>
            <a:r>
              <a:rPr lang="zh-CN" altLang="en-US" sz="2200">
                <a:sym typeface="Symbol" pitchFamily="18" charset="2"/>
              </a:rPr>
              <a:t>：</a:t>
            </a:r>
            <a:r>
              <a:rPr lang="zh-CN" altLang="en-US" sz="2200" u="sng"/>
              <a:t>有穷偏序集</a:t>
            </a:r>
            <a:r>
              <a:rPr lang="zh-CN" altLang="en-US" sz="2200"/>
              <a:t>中，极小元和极大元</a:t>
            </a:r>
            <a:r>
              <a:rPr lang="zh-CN" altLang="en-US" sz="2200">
                <a:solidFill>
                  <a:srgbClr val="C00000"/>
                </a:solidFill>
              </a:rPr>
              <a:t>必存在。</a:t>
            </a:r>
            <a:endParaRPr lang="en-US" altLang="zh-CN" sz="220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证：</a:t>
            </a:r>
            <a:r>
              <a:rPr lang="zh-CN" altLang="en-US" sz="2200">
                <a:sym typeface="Symbol" pitchFamily="18" charset="2"/>
              </a:rPr>
              <a:t>任取偏序集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zh-CN" altLang="en-US" sz="2200">
                <a:sym typeface="Symbol" pitchFamily="18" charset="2"/>
              </a:rPr>
              <a:t>中的元素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，若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不是极大元素，则：</a:t>
            </a:r>
            <a:endParaRPr lang="en-US" altLang="zh-CN" sz="2200">
              <a:sym typeface="Symbol" pitchFamily="18" charset="2"/>
            </a:endParaRPr>
          </a:p>
          <a:p>
            <a:pPr marL="542925" indent="-3619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>
                <a:sym typeface="Symbol" pitchFamily="18" charset="2"/>
              </a:rPr>
              <a:t>不存在其他元素与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有关，根据自反性，有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，此时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就是极大元素；</a:t>
            </a:r>
            <a:endParaRPr lang="en-US" altLang="zh-CN" sz="2200">
              <a:sym typeface="Symbol" pitchFamily="18" charset="2"/>
            </a:endParaRPr>
          </a:p>
          <a:p>
            <a:pPr marL="542925" indent="-361950">
              <a:lnSpc>
                <a:spcPct val="110000"/>
              </a:lnSpc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zh-CN" altLang="en-US" sz="2200">
                <a:sym typeface="Symbol" pitchFamily="18" charset="2"/>
              </a:rPr>
              <a:t>存在另一元素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，使得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是极大元素；若不然，因为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zh-CN" altLang="en-US" sz="2200">
                <a:sym typeface="Symbol" pitchFamily="18" charset="2"/>
              </a:rPr>
              <a:t>是有限的，则必有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3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≥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latin typeface="楷体" pitchFamily="49" charset="-122"/>
                <a:ea typeface="楷体" pitchFamily="49" charset="-122"/>
                <a:sym typeface="Symbol" pitchFamily="18" charset="2"/>
              </a:rPr>
              <a:t>，再不然，继续类推，可得极大元素必存在。</a:t>
            </a:r>
            <a:endParaRPr lang="en-US" altLang="zh-CN" sz="220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80975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sz="2200">
                <a:sym typeface="Symbol" pitchFamily="18" charset="2"/>
              </a:rPr>
              <a:t>同理可证极小元素存在。</a:t>
            </a:r>
            <a:endParaRPr lang="zh-CN" altLang="en-US" sz="22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4E0FF-2CE9-44FE-8FD0-D3FD5005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9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偏序集的界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431539" y="1088740"/>
            <a:ext cx="4996123" cy="4824536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zh-CN" altLang="en-US" sz="2600" dirty="0">
                <a:solidFill>
                  <a:srgbClr val="A50021"/>
                </a:solidFill>
              </a:rPr>
              <a:t>定义</a:t>
            </a:r>
            <a:r>
              <a:rPr lang="en-US" altLang="zh-CN" sz="2600" dirty="0">
                <a:solidFill>
                  <a:srgbClr val="A50021"/>
                </a:solidFill>
              </a:rPr>
              <a:t>3.4-4</a:t>
            </a:r>
            <a:r>
              <a:rPr lang="zh-CN" altLang="en-US" sz="2600" dirty="0">
                <a:solidFill>
                  <a:srgbClr val="A50021"/>
                </a:solidFill>
              </a:rPr>
              <a:t>：</a:t>
            </a:r>
            <a:r>
              <a:rPr lang="zh-CN" altLang="en-US" sz="2600" dirty="0"/>
              <a:t>设</a:t>
            </a:r>
            <a:r>
              <a:rPr lang="en-US" altLang="zh-CN" sz="2600" dirty="0"/>
              <a:t>&lt;A, ≼&gt;</a:t>
            </a:r>
            <a:r>
              <a:rPr lang="zh-CN" altLang="en-US" sz="2600" dirty="0"/>
              <a:t>为一偏序集</a:t>
            </a:r>
            <a:r>
              <a:rPr lang="en-US" altLang="zh-CN" sz="2600" dirty="0"/>
              <a:t>, B</a:t>
            </a:r>
            <a:r>
              <a:rPr lang="en-US" altLang="zh-CN" sz="2600" dirty="0">
                <a:sym typeface="Symbol" pitchFamily="18" charset="2"/>
              </a:rPr>
              <a:t></a:t>
            </a:r>
            <a:r>
              <a:rPr lang="en-US" altLang="zh-CN" sz="2600" dirty="0"/>
              <a:t>A</a:t>
            </a:r>
            <a:r>
              <a:rPr lang="en-US" altLang="zh-CN" sz="2600"/>
              <a:t>, </a:t>
            </a:r>
            <a:r>
              <a:rPr lang="en-US" altLang="zh-CN" sz="2600" b="1">
                <a:solidFill>
                  <a:srgbClr val="00B050"/>
                </a:solidFill>
              </a:rPr>
              <a:t>y∈</a:t>
            </a:r>
            <a:r>
              <a:rPr lang="en-US" altLang="zh-CN" sz="2600" b="1" dirty="0" err="1">
                <a:solidFill>
                  <a:srgbClr val="00B050"/>
                </a:solidFill>
              </a:rPr>
              <a:t>A</a:t>
            </a:r>
            <a:endParaRPr lang="en-US" altLang="zh-CN" sz="2600" b="1" dirty="0">
              <a:solidFill>
                <a:srgbClr val="00B050"/>
              </a:solidFill>
            </a:endParaRPr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x(</a:t>
            </a:r>
            <a:r>
              <a:rPr lang="en-US" altLang="zh-CN" dirty="0" err="1"/>
              <a:t>x∈B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x≼y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上界</a:t>
            </a:r>
            <a:r>
              <a:rPr lang="zh-CN" altLang="en-US" dirty="0"/>
              <a:t>；</a:t>
            </a:r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dirty="0"/>
              <a:t>若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x(</a:t>
            </a:r>
            <a:r>
              <a:rPr lang="en-US" altLang="zh-CN" dirty="0" err="1"/>
              <a:t>x∈B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y≼x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下界。</a:t>
            </a:r>
            <a:r>
              <a:rPr lang="zh-CN" altLang="en-US" dirty="0"/>
              <a:t> </a:t>
            </a:r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dirty="0"/>
              <a:t>令</a:t>
            </a:r>
            <a:r>
              <a:rPr lang="en-US" altLang="zh-CN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{y| y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的上界</a:t>
            </a:r>
            <a:r>
              <a:rPr lang="en-US" altLang="zh-CN" dirty="0"/>
              <a:t>}, C</a:t>
            </a:r>
            <a:r>
              <a:rPr lang="zh-CN" altLang="en-US" dirty="0"/>
              <a:t>的最小元为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最小上界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上确界</a:t>
            </a:r>
            <a:r>
              <a:rPr lang="zh-CN" altLang="en-US" dirty="0"/>
              <a:t>；</a:t>
            </a:r>
          </a:p>
          <a:p>
            <a:pPr marL="914400" lvl="1" indent="-457200">
              <a:lnSpc>
                <a:spcPct val="110000"/>
              </a:lnSpc>
              <a:buSzPct val="100000"/>
              <a:buFont typeface="+mj-ea"/>
              <a:buAutoNum type="circleNumDbPlain"/>
            </a:pPr>
            <a:r>
              <a:rPr lang="zh-CN" altLang="en-US" dirty="0"/>
              <a:t>令</a:t>
            </a:r>
            <a:r>
              <a:rPr lang="en-US" altLang="zh-CN" dirty="0"/>
              <a:t>D</a:t>
            </a:r>
            <a:r>
              <a:rPr lang="zh-CN" altLang="en-US" dirty="0"/>
              <a:t>＝</a:t>
            </a:r>
            <a:r>
              <a:rPr lang="en-US" altLang="zh-CN" dirty="0"/>
              <a:t>{y| y</a:t>
            </a:r>
            <a:r>
              <a:rPr lang="zh-CN" altLang="en-US" dirty="0"/>
              <a:t>为</a:t>
            </a:r>
            <a:r>
              <a:rPr lang="en-US" altLang="zh-CN" dirty="0"/>
              <a:t>B</a:t>
            </a:r>
            <a:r>
              <a:rPr lang="zh-CN" altLang="en-US" dirty="0"/>
              <a:t>的下界</a:t>
            </a:r>
            <a:r>
              <a:rPr lang="en-US" altLang="zh-CN" dirty="0"/>
              <a:t>}, D</a:t>
            </a:r>
            <a:r>
              <a:rPr lang="zh-CN" altLang="en-US" dirty="0"/>
              <a:t>的最大元为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最大下界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下确界。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DE46A-B297-4390-B5BA-39BED19EADCC}" type="slidenum">
              <a:rPr lang="zh-CN" altLang="en-US"/>
              <a:pPr>
                <a:defRPr/>
              </a:pPr>
              <a:t>69</a:t>
            </a:fld>
            <a:endParaRPr lang="zh-CN" altLang="en-US"/>
          </a:p>
        </p:txBody>
      </p:sp>
      <p:grpSp>
        <p:nvGrpSpPr>
          <p:cNvPr id="71685" name="组合 16"/>
          <p:cNvGrpSpPr>
            <a:grpSpLocks/>
          </p:cNvGrpSpPr>
          <p:nvPr/>
        </p:nvGrpSpPr>
        <p:grpSpPr bwMode="auto">
          <a:xfrm>
            <a:off x="6138863" y="2254250"/>
            <a:ext cx="1866900" cy="3057208"/>
            <a:chOff x="5110178" y="3474435"/>
            <a:chExt cx="1676400" cy="2763749"/>
          </a:xfrm>
        </p:grpSpPr>
        <p:sp>
          <p:nvSpPr>
            <p:cNvPr id="71686" name="Line 4"/>
            <p:cNvSpPr>
              <a:spLocks noChangeShapeType="1"/>
            </p:cNvSpPr>
            <p:nvPr/>
          </p:nvSpPr>
          <p:spPr bwMode="auto">
            <a:xfrm>
              <a:off x="5948378" y="37719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Line 5"/>
            <p:cNvSpPr>
              <a:spLocks noChangeShapeType="1"/>
            </p:cNvSpPr>
            <p:nvPr/>
          </p:nvSpPr>
          <p:spPr bwMode="auto">
            <a:xfrm>
              <a:off x="5948378" y="52959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>
              <a:off x="5948378" y="45339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 flipH="1">
              <a:off x="5948378" y="52959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>
              <a:off x="6786578" y="45339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9"/>
            <p:cNvSpPr>
              <a:spLocks noChangeShapeType="1"/>
            </p:cNvSpPr>
            <p:nvPr/>
          </p:nvSpPr>
          <p:spPr bwMode="auto">
            <a:xfrm>
              <a:off x="5948378" y="37719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>
              <a:off x="5948378" y="45339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3" name="Line 11"/>
            <p:cNvSpPr>
              <a:spLocks noChangeShapeType="1"/>
            </p:cNvSpPr>
            <p:nvPr/>
          </p:nvSpPr>
          <p:spPr bwMode="auto">
            <a:xfrm>
              <a:off x="5110178" y="52959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Line 12"/>
            <p:cNvSpPr>
              <a:spLocks noChangeShapeType="1"/>
            </p:cNvSpPr>
            <p:nvPr/>
          </p:nvSpPr>
          <p:spPr bwMode="auto">
            <a:xfrm flipV="1">
              <a:off x="5110178" y="45339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Oval 13"/>
            <p:cNvSpPr>
              <a:spLocks noChangeArrowheads="1"/>
            </p:cNvSpPr>
            <p:nvPr/>
          </p:nvSpPr>
          <p:spPr bwMode="auto">
            <a:xfrm>
              <a:off x="5657263" y="3474435"/>
              <a:ext cx="6096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Oval 14"/>
            <p:cNvSpPr>
              <a:spLocks noChangeArrowheads="1"/>
            </p:cNvSpPr>
            <p:nvPr/>
          </p:nvSpPr>
          <p:spPr bwMode="auto">
            <a:xfrm>
              <a:off x="5762636" y="5857184"/>
              <a:ext cx="381000" cy="381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066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恒等关系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pt-BR" altLang="zh-CN" dirty="0"/>
              <a:t>{&lt;x,x&gt;|x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pt-BR" altLang="zh-CN" dirty="0"/>
              <a:t>A}</a:t>
            </a:r>
            <a:r>
              <a:rPr lang="zh-CN" altLang="en-US" dirty="0"/>
              <a:t>；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恒等关系通常记为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例如：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A={1,2,3}</a:t>
            </a:r>
            <a:r>
              <a:rPr lang="zh-CN" altLang="en-US" dirty="0"/>
              <a:t>，则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={&lt;1,1&gt;,&lt;2,2&gt;,&lt;3,3&gt;}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3.1-2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是的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en-US" altLang="zh-CN" baseline="-25000" dirty="0">
                <a:solidFill>
                  <a:srgbClr val="1E1CE3"/>
                </a:solidFill>
              </a:rPr>
              <a:t>1</a:t>
            </a:r>
            <a:r>
              <a:rPr lang="en-US" altLang="zh-CN" dirty="0">
                <a:solidFill>
                  <a:srgbClr val="1E1CE3"/>
                </a:solidFill>
              </a:rPr>
              <a:t>×A</a:t>
            </a:r>
            <a:r>
              <a:rPr lang="en-US" altLang="zh-CN" baseline="-25000" dirty="0">
                <a:solidFill>
                  <a:srgbClr val="1E1CE3"/>
                </a:solidFill>
              </a:rPr>
              <a:t>2</a:t>
            </a:r>
            <a:r>
              <a:rPr lang="en-US" altLang="zh-CN" dirty="0">
                <a:solidFill>
                  <a:srgbClr val="1E1CE3"/>
                </a:solidFill>
              </a:rPr>
              <a:t>×... ×A</a:t>
            </a:r>
            <a:r>
              <a:rPr lang="en-US" altLang="zh-CN" baseline="-25000" dirty="0">
                <a:solidFill>
                  <a:srgbClr val="1E1CE3"/>
                </a:solidFill>
              </a:rPr>
              <a:t>n</a:t>
            </a:r>
            <a:r>
              <a:rPr lang="en-US" altLang="zh-CN" dirty="0">
                <a:solidFill>
                  <a:srgbClr val="1E1CE3"/>
                </a:solidFill>
              </a:rPr>
              <a:t>(n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dirty="0">
                <a:solidFill>
                  <a:srgbClr val="1E1CE3"/>
                </a:solidFill>
              </a:rPr>
              <a:t>1)</a:t>
            </a:r>
            <a:r>
              <a:rPr lang="zh-CN" altLang="en-US" dirty="0"/>
              <a:t>子集，如果</a:t>
            </a:r>
            <a:r>
              <a:rPr lang="en-US" altLang="zh-CN" dirty="0"/>
              <a:t>R=</a:t>
            </a:r>
            <a:r>
              <a:rPr lang="el-GR" altLang="zh-CN" dirty="0"/>
              <a:t>Φ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空关系</a:t>
            </a:r>
            <a:r>
              <a:rPr lang="zh-CN" altLang="en-US" dirty="0"/>
              <a:t>，若</a:t>
            </a:r>
            <a:r>
              <a:rPr lang="en-US" altLang="zh-CN" dirty="0"/>
              <a:t>R=</a:t>
            </a:r>
            <a:r>
              <a:rPr lang="en-US" altLang="zh-CN" dirty="0">
                <a:solidFill>
                  <a:srgbClr val="1E1CE3"/>
                </a:solidFill>
              </a:rPr>
              <a:t>A</a:t>
            </a:r>
            <a:r>
              <a:rPr lang="en-US" altLang="zh-CN" baseline="-25000" dirty="0">
                <a:solidFill>
                  <a:srgbClr val="1E1CE3"/>
                </a:solidFill>
              </a:rPr>
              <a:t>1</a:t>
            </a:r>
            <a:r>
              <a:rPr lang="en-US" altLang="zh-CN" dirty="0">
                <a:solidFill>
                  <a:srgbClr val="1E1CE3"/>
                </a:solidFill>
              </a:rPr>
              <a:t>×A</a:t>
            </a:r>
            <a:r>
              <a:rPr lang="en-US" altLang="zh-CN" baseline="-25000" dirty="0">
                <a:solidFill>
                  <a:srgbClr val="1E1CE3"/>
                </a:solidFill>
              </a:rPr>
              <a:t>2</a:t>
            </a:r>
            <a:r>
              <a:rPr lang="en-US" altLang="zh-CN" dirty="0">
                <a:solidFill>
                  <a:srgbClr val="1E1CE3"/>
                </a:solidFill>
              </a:rPr>
              <a:t>×... ×A</a:t>
            </a:r>
            <a:r>
              <a:rPr lang="en-US" altLang="zh-CN" baseline="-25000" dirty="0">
                <a:solidFill>
                  <a:srgbClr val="1E1CE3"/>
                </a:solidFill>
              </a:rPr>
              <a:t>n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全域关系</a:t>
            </a:r>
            <a:r>
              <a:rPr lang="zh-CN" altLang="en-US" dirty="0">
                <a:solidFill>
                  <a:srgbClr val="1E1CE3"/>
                </a:solidFill>
              </a:rPr>
              <a:t>，记作</a:t>
            </a:r>
            <a:r>
              <a:rPr lang="en-US" altLang="zh-CN" dirty="0">
                <a:solidFill>
                  <a:srgbClr val="1E1CE3"/>
                </a:solidFill>
              </a:rPr>
              <a:t>E</a:t>
            </a:r>
            <a:r>
              <a:rPr lang="en-US" altLang="zh-CN" baseline="-25000" dirty="0">
                <a:solidFill>
                  <a:srgbClr val="1E1CE3"/>
                </a:solidFill>
              </a:rPr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3.1-3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关系相等，集合相等且关系中的有序对集合相等。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093248" y="2384884"/>
            <a:ext cx="5935136" cy="2376264"/>
            <a:chOff x="2093248" y="2420888"/>
            <a:chExt cx="5935136" cy="2376264"/>
          </a:xfrm>
        </p:grpSpPr>
        <p:grpSp>
          <p:nvGrpSpPr>
            <p:cNvPr id="13" name="组合 12"/>
            <p:cNvGrpSpPr/>
            <p:nvPr/>
          </p:nvGrpSpPr>
          <p:grpSpPr>
            <a:xfrm>
              <a:off x="2093248" y="2420888"/>
              <a:ext cx="5935136" cy="2376264"/>
              <a:chOff x="2093248" y="2420888"/>
              <a:chExt cx="5935136" cy="2376264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7061800" y="2420888"/>
                <a:ext cx="966584" cy="908288"/>
                <a:chOff x="6696236" y="2523376"/>
                <a:chExt cx="966584" cy="908288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6696236" y="2523376"/>
                  <a:ext cx="648072" cy="908288"/>
                  <a:chOff x="6696236" y="2523376"/>
                  <a:chExt cx="648072" cy="908288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6696236" y="2744924"/>
                    <a:ext cx="648072" cy="4680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8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×</a:t>
                    </a:r>
                    <a:endParaRPr lang="zh-CN" altLang="en-US" sz="28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6696236" y="3107628"/>
                    <a:ext cx="648072" cy="32403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 err="1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</a:t>
                    </a:r>
                    <a:r>
                      <a:rPr lang="en-US" altLang="zh-CN" sz="20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=1</a:t>
                    </a:r>
                    <a:endParaRPr lang="zh-CN" altLang="en-US" sz="20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6786246" y="2523376"/>
                    <a:ext cx="468052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n</a:t>
                    </a:r>
                    <a:endParaRPr lang="zh-CN" altLang="en-US" sz="20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>
                <a:xfrm>
                  <a:off x="7014748" y="2739400"/>
                  <a:ext cx="648072" cy="4680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  <a:r>
                    <a:rPr lang="en-US" altLang="zh-CN" sz="2800" baseline="-250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800" baseline="-250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2093248" y="4797152"/>
                <a:ext cx="21242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任意多边形 13"/>
            <p:cNvSpPr/>
            <p:nvPr/>
          </p:nvSpPr>
          <p:spPr>
            <a:xfrm>
              <a:off x="3322320" y="3230880"/>
              <a:ext cx="3779520" cy="1249680"/>
            </a:xfrm>
            <a:custGeom>
              <a:avLst/>
              <a:gdLst>
                <a:gd name="connsiteX0" fmla="*/ 3779520 w 3779520"/>
                <a:gd name="connsiteY0" fmla="*/ 0 h 1249680"/>
                <a:gd name="connsiteX1" fmla="*/ 2987040 w 3779520"/>
                <a:gd name="connsiteY1" fmla="*/ 594360 h 1249680"/>
                <a:gd name="connsiteX2" fmla="*/ 1219200 w 3779520"/>
                <a:gd name="connsiteY2" fmla="*/ 746760 h 1249680"/>
                <a:gd name="connsiteX3" fmla="*/ 0 w 3779520"/>
                <a:gd name="connsiteY3" fmla="*/ 124968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9520" h="1249680">
                  <a:moveTo>
                    <a:pt x="3779520" y="0"/>
                  </a:moveTo>
                  <a:cubicBezTo>
                    <a:pt x="3596640" y="234950"/>
                    <a:pt x="3413760" y="469900"/>
                    <a:pt x="2987040" y="594360"/>
                  </a:cubicBezTo>
                  <a:cubicBezTo>
                    <a:pt x="2560320" y="718820"/>
                    <a:pt x="1717040" y="637540"/>
                    <a:pt x="1219200" y="746760"/>
                  </a:cubicBezTo>
                  <a:cubicBezTo>
                    <a:pt x="721360" y="855980"/>
                    <a:pt x="360680" y="1052830"/>
                    <a:pt x="0" y="1249680"/>
                  </a:cubicBezTo>
                </a:path>
              </a:pathLst>
            </a:custGeom>
            <a:ln w="19050">
              <a:solidFill>
                <a:srgbClr val="C0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界的性质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376238" y="971550"/>
            <a:ext cx="8391525" cy="2602942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600" dirty="0"/>
              <a:t>下界、上界、下确界、上确界</a:t>
            </a:r>
            <a:r>
              <a:rPr lang="zh-CN" altLang="en-US" sz="2600" dirty="0">
                <a:solidFill>
                  <a:srgbClr val="C00000"/>
                </a:solidFill>
              </a:rPr>
              <a:t>不一定存在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600" dirty="0"/>
              <a:t>下界</a:t>
            </a:r>
            <a:r>
              <a:rPr lang="zh-CN" altLang="en-US" sz="2600"/>
              <a:t>、上界若存在也</a:t>
            </a:r>
            <a:r>
              <a:rPr lang="zh-CN" altLang="en-US" sz="2600">
                <a:solidFill>
                  <a:srgbClr val="C00000"/>
                </a:solidFill>
              </a:rPr>
              <a:t>不一定唯一</a:t>
            </a:r>
            <a:r>
              <a:rPr lang="zh-CN" altLang="en-US" sz="2600"/>
              <a:t>；</a:t>
            </a:r>
            <a:endParaRPr lang="en-US" altLang="zh-CN" sz="2600" dirty="0"/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600" dirty="0"/>
              <a:t>下确界、上确界如果存在，则</a:t>
            </a:r>
            <a:r>
              <a:rPr lang="zh-CN" altLang="en-US" sz="2600" dirty="0">
                <a:solidFill>
                  <a:srgbClr val="C00000"/>
                </a:solidFill>
              </a:rPr>
              <a:t>惟一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514350" indent="-51435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600" dirty="0"/>
              <a:t>集合的最小元是其下确界，最大元是其上确界，反之不对。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514BD-A875-4E43-BF81-470492898191}" type="slidenum">
              <a:rPr lang="zh-CN" altLang="en-US"/>
              <a:pPr>
                <a:defRPr/>
              </a:pPr>
              <a:t>70</a:t>
            </a:fld>
            <a:endParaRPr lang="zh-CN" altLang="en-US"/>
          </a:p>
        </p:txBody>
      </p:sp>
      <p:grpSp>
        <p:nvGrpSpPr>
          <p:cNvPr id="72709" name="组合 41"/>
          <p:cNvGrpSpPr>
            <a:grpSpLocks/>
          </p:cNvGrpSpPr>
          <p:nvPr/>
        </p:nvGrpSpPr>
        <p:grpSpPr bwMode="auto">
          <a:xfrm>
            <a:off x="3494088" y="3609020"/>
            <a:ext cx="2644775" cy="2608897"/>
            <a:chOff x="2562236" y="3374546"/>
            <a:chExt cx="2819400" cy="2803026"/>
          </a:xfrm>
        </p:grpSpPr>
        <p:sp>
          <p:nvSpPr>
            <p:cNvPr id="72710" name="Line 4"/>
            <p:cNvSpPr>
              <a:spLocks noChangeShapeType="1"/>
            </p:cNvSpPr>
            <p:nvPr/>
          </p:nvSpPr>
          <p:spPr bwMode="auto">
            <a:xfrm>
              <a:off x="3400436" y="3695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1" name="Line 5"/>
            <p:cNvSpPr>
              <a:spLocks noChangeShapeType="1"/>
            </p:cNvSpPr>
            <p:nvPr/>
          </p:nvSpPr>
          <p:spPr bwMode="auto">
            <a:xfrm>
              <a:off x="3400436" y="5219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Line 6"/>
            <p:cNvSpPr>
              <a:spLocks noChangeShapeType="1"/>
            </p:cNvSpPr>
            <p:nvPr/>
          </p:nvSpPr>
          <p:spPr bwMode="auto">
            <a:xfrm>
              <a:off x="3400436" y="4457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Line 7"/>
            <p:cNvSpPr>
              <a:spLocks noChangeShapeType="1"/>
            </p:cNvSpPr>
            <p:nvPr/>
          </p:nvSpPr>
          <p:spPr bwMode="auto">
            <a:xfrm>
              <a:off x="4238636" y="3695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Line 8"/>
            <p:cNvSpPr>
              <a:spLocks noChangeShapeType="1"/>
            </p:cNvSpPr>
            <p:nvPr/>
          </p:nvSpPr>
          <p:spPr bwMode="auto">
            <a:xfrm>
              <a:off x="4238636" y="5219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Line 9"/>
            <p:cNvSpPr>
              <a:spLocks noChangeShapeType="1"/>
            </p:cNvSpPr>
            <p:nvPr/>
          </p:nvSpPr>
          <p:spPr bwMode="auto">
            <a:xfrm>
              <a:off x="4238636" y="4457720"/>
              <a:ext cx="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Line 10"/>
            <p:cNvSpPr>
              <a:spLocks noChangeShapeType="1"/>
            </p:cNvSpPr>
            <p:nvPr/>
          </p:nvSpPr>
          <p:spPr bwMode="auto">
            <a:xfrm>
              <a:off x="3400436" y="36957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7" name="Line 11"/>
            <p:cNvSpPr>
              <a:spLocks noChangeShapeType="1"/>
            </p:cNvSpPr>
            <p:nvPr/>
          </p:nvSpPr>
          <p:spPr bwMode="auto">
            <a:xfrm>
              <a:off x="3400436" y="44577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Line 12"/>
            <p:cNvSpPr>
              <a:spLocks noChangeShapeType="1"/>
            </p:cNvSpPr>
            <p:nvPr/>
          </p:nvSpPr>
          <p:spPr bwMode="auto">
            <a:xfrm>
              <a:off x="2562236" y="52197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13"/>
            <p:cNvSpPr>
              <a:spLocks noChangeShapeType="1"/>
            </p:cNvSpPr>
            <p:nvPr/>
          </p:nvSpPr>
          <p:spPr bwMode="auto">
            <a:xfrm flipV="1">
              <a:off x="2562236" y="44577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14"/>
            <p:cNvSpPr>
              <a:spLocks noChangeShapeType="1"/>
            </p:cNvSpPr>
            <p:nvPr/>
          </p:nvSpPr>
          <p:spPr bwMode="auto">
            <a:xfrm flipV="1">
              <a:off x="4238636" y="4457720"/>
              <a:ext cx="838200" cy="76200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3111882" y="3385250"/>
              <a:ext cx="6096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Oval 18"/>
            <p:cNvSpPr>
              <a:spLocks noChangeArrowheads="1"/>
            </p:cNvSpPr>
            <p:nvPr/>
          </p:nvSpPr>
          <p:spPr bwMode="auto">
            <a:xfrm>
              <a:off x="4772036" y="4152920"/>
              <a:ext cx="6096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Oval 19"/>
            <p:cNvSpPr>
              <a:spLocks noChangeArrowheads="1"/>
            </p:cNvSpPr>
            <p:nvPr/>
          </p:nvSpPr>
          <p:spPr bwMode="auto">
            <a:xfrm>
              <a:off x="3945051" y="3374546"/>
              <a:ext cx="6096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Oval 23"/>
            <p:cNvSpPr>
              <a:spLocks noChangeArrowheads="1"/>
            </p:cNvSpPr>
            <p:nvPr/>
          </p:nvSpPr>
          <p:spPr bwMode="auto">
            <a:xfrm>
              <a:off x="3220574" y="5796572"/>
              <a:ext cx="381000" cy="381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5" name="Oval 24"/>
            <p:cNvSpPr>
              <a:spLocks noChangeArrowheads="1"/>
            </p:cNvSpPr>
            <p:nvPr/>
          </p:nvSpPr>
          <p:spPr bwMode="auto">
            <a:xfrm>
              <a:off x="4042529" y="5796572"/>
              <a:ext cx="381000" cy="3810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376238" y="985838"/>
            <a:ext cx="8391525" cy="52546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例：</a:t>
            </a:r>
            <a:r>
              <a:rPr lang="zh-CN" altLang="en-US" dirty="0"/>
              <a:t>设偏序集</a:t>
            </a:r>
            <a:r>
              <a:rPr lang="en-US" altLang="zh-CN" dirty="0"/>
              <a:t>&lt;A,≼ &gt;</a:t>
            </a:r>
            <a:r>
              <a:rPr lang="zh-CN" altLang="en-US" dirty="0"/>
              <a:t>，求</a:t>
            </a:r>
            <a:r>
              <a:rPr lang="en-US" altLang="zh-CN" dirty="0"/>
              <a:t>A</a:t>
            </a:r>
            <a:r>
              <a:rPr lang="zh-CN" altLang="en-US" dirty="0"/>
              <a:t>的极小元、最小元、极大元、最大元，设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dirty="0" err="1"/>
              <a:t>b,c,d</a:t>
            </a:r>
            <a:r>
              <a:rPr lang="en-US" altLang="zh-CN"/>
              <a:t>}, </a:t>
            </a:r>
            <a:r>
              <a:rPr lang="zh-CN" altLang="en-US"/>
              <a:t>请求得</a:t>
            </a:r>
            <a:r>
              <a:rPr lang="en-US" altLang="zh-CN"/>
              <a:t>B</a:t>
            </a:r>
            <a:r>
              <a:rPr lang="zh-CN" altLang="en-US" dirty="0"/>
              <a:t>的下界、上界、下确界、上确界。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解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Times New Roman" pitchFamily="18" charset="0"/>
              </a:rPr>
              <a:t>极小元：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</a:rPr>
              <a:t> 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</a:rPr>
              <a:t>极大元：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h</a:t>
            </a:r>
            <a:endParaRPr lang="zh-CN" altLang="en-US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</a:rPr>
              <a:t>没有最小元与最大元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</a:rPr>
              <a:t>的下界和最大下界都不存在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</a:rPr>
              <a:t>上界有 </a:t>
            </a:r>
            <a:r>
              <a:rPr lang="en-US" altLang="zh-CN" dirty="0">
                <a:latin typeface="Times New Roman" pitchFamily="18" charset="0"/>
              </a:rPr>
              <a:t>d </a:t>
            </a:r>
            <a:r>
              <a:rPr lang="zh-CN" altLang="en-US" dirty="0">
                <a:latin typeface="Times New Roman" pitchFamily="18" charset="0"/>
              </a:rPr>
              <a:t>和 </a:t>
            </a:r>
            <a:r>
              <a:rPr lang="en-US" altLang="zh-CN" dirty="0">
                <a:latin typeface="Times New Roman" pitchFamily="18" charset="0"/>
              </a:rPr>
              <a:t>f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</a:rPr>
              <a:t>最小上界为 </a:t>
            </a:r>
            <a:r>
              <a:rPr lang="en-US" altLang="zh-CN" dirty="0">
                <a:latin typeface="Times New Roman" pitchFamily="18" charset="0"/>
              </a:rPr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D2FFF2-5083-45F5-B974-4D2816DAA235}" type="slidenum">
              <a:rPr lang="zh-CN" altLang="en-US"/>
              <a:pPr>
                <a:defRPr/>
              </a:pPr>
              <a:t>71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A178FD6-DA61-4215-876B-9F2B7B4640E8}"/>
              </a:ext>
            </a:extLst>
          </p:cNvPr>
          <p:cNvGrpSpPr/>
          <p:nvPr/>
        </p:nvGrpSpPr>
        <p:grpSpPr>
          <a:xfrm>
            <a:off x="5511257" y="3593444"/>
            <a:ext cx="2193091" cy="1886835"/>
            <a:chOff x="5223225" y="3593444"/>
            <a:chExt cx="2193091" cy="1886835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D1CD05F-51F6-4236-90CC-0765D6E310E3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7098281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DB52E6A-93EF-4AD2-8F08-89FB415BDC55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>
              <a:off x="5908950" y="4369095"/>
              <a:ext cx="584163" cy="65489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F2E299-E346-47B6-B821-A2C93A032080}"/>
                </a:ext>
              </a:extLst>
            </p:cNvPr>
            <p:cNvCxnSpPr>
              <a:cxnSpLocks/>
              <a:stCxn id="17" idx="4"/>
              <a:endCxn id="11" idx="0"/>
            </p:cNvCxnSpPr>
            <p:nvPr/>
          </p:nvCxnSpPr>
          <p:spPr>
            <a:xfrm>
              <a:off x="5862276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1753573-BB4B-4F72-AA6B-8A0ADBDB27F9}"/>
                </a:ext>
              </a:extLst>
            </p:cNvPr>
            <p:cNvCxnSpPr>
              <a:cxnSpLocks/>
              <a:stCxn id="17" idx="0"/>
              <a:endCxn id="21" idx="3"/>
            </p:cNvCxnSpPr>
            <p:nvPr/>
          </p:nvCxnSpPr>
          <p:spPr>
            <a:xfrm flipV="1">
              <a:off x="5862276" y="3765949"/>
              <a:ext cx="304779" cy="49046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33">
              <a:extLst>
                <a:ext uri="{FF2B5EF4-FFF2-40B4-BE49-F238E27FC236}">
                  <a16:creationId xmlns:a16="http://schemas.microsoft.com/office/drawing/2014/main" id="{FCD035B7-4D4A-4437-B4FB-1B9048C6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68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BAA011-4E4D-4FAF-9D14-8E20069019DC}"/>
                </a:ext>
              </a:extLst>
            </p:cNvPr>
            <p:cNvCxnSpPr>
              <a:cxnSpLocks/>
              <a:stCxn id="11" idx="7"/>
              <a:endCxn id="18" idx="3"/>
            </p:cNvCxnSpPr>
            <p:nvPr/>
          </p:nvCxnSpPr>
          <p:spPr>
            <a:xfrm flipV="1">
              <a:off x="5908950" y="4369095"/>
              <a:ext cx="584163" cy="65489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F322825-235B-47C4-AB28-DE56240A770D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6539788" y="4388428"/>
              <a:ext cx="0" cy="61623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E9E49A5-265B-4FDA-A583-D0F84DA2110C}"/>
                </a:ext>
              </a:extLst>
            </p:cNvPr>
            <p:cNvCxnSpPr>
              <a:cxnSpLocks/>
              <a:stCxn id="21" idx="5"/>
              <a:endCxn id="18" idx="0"/>
            </p:cNvCxnSpPr>
            <p:nvPr/>
          </p:nvCxnSpPr>
          <p:spPr>
            <a:xfrm>
              <a:off x="6260404" y="3765949"/>
              <a:ext cx="279384" cy="49046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utoShape 29">
              <a:extLst>
                <a:ext uri="{FF2B5EF4-FFF2-40B4-BE49-F238E27FC236}">
                  <a16:creationId xmlns:a16="http://schemas.microsoft.com/office/drawing/2014/main" id="{5152F580-7149-4556-B44C-057FFE594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273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33">
              <a:extLst>
                <a:ext uri="{FF2B5EF4-FFF2-40B4-BE49-F238E27FC236}">
                  <a16:creationId xmlns:a16="http://schemas.microsoft.com/office/drawing/2014/main" id="{0D59165C-2093-4536-822A-10BAEE98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194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9">
              <a:extLst>
                <a:ext uri="{FF2B5EF4-FFF2-40B4-BE49-F238E27FC236}">
                  <a16:creationId xmlns:a16="http://schemas.microsoft.com/office/drawing/2014/main" id="{F79E2679-3583-47AC-8A6C-3C29D44E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68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utoShape 29">
              <a:extLst>
                <a:ext uri="{FF2B5EF4-FFF2-40B4-BE49-F238E27FC236}">
                  <a16:creationId xmlns:a16="http://schemas.microsoft.com/office/drawing/2014/main" id="{60C229F9-5375-440D-9CDD-28E2F4EB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780" y="4256414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29">
              <a:extLst>
                <a:ext uri="{FF2B5EF4-FFF2-40B4-BE49-F238E27FC236}">
                  <a16:creationId xmlns:a16="http://schemas.microsoft.com/office/drawing/2014/main" id="{B401E757-49FF-49A5-9DCA-75FFBC651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273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9">
              <a:extLst>
                <a:ext uri="{FF2B5EF4-FFF2-40B4-BE49-F238E27FC236}">
                  <a16:creationId xmlns:a16="http://schemas.microsoft.com/office/drawing/2014/main" id="{F10DE16F-C9C9-4A0B-A9C8-6B98884CD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780" y="500465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>
              <a:extLst>
                <a:ext uri="{FF2B5EF4-FFF2-40B4-BE49-F238E27FC236}">
                  <a16:creationId xmlns:a16="http://schemas.microsoft.com/office/drawing/2014/main" id="{1EAA655E-6EBE-4926-8A35-A551CB3B7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722" y="3653268"/>
              <a:ext cx="132015" cy="13201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8C366EF-453E-4A38-AC93-53CD4C9FCE3A}"/>
                </a:ext>
              </a:extLst>
            </p:cNvPr>
            <p:cNvSpPr/>
            <p:nvPr/>
          </p:nvSpPr>
          <p:spPr>
            <a:xfrm>
              <a:off x="7181242" y="4107619"/>
              <a:ext cx="235074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7B2732-D9A1-4EB3-938D-9B9AA31EC245}"/>
                </a:ext>
              </a:extLst>
            </p:cNvPr>
            <p:cNvSpPr/>
            <p:nvPr/>
          </p:nvSpPr>
          <p:spPr>
            <a:xfrm>
              <a:off x="6369557" y="5191283"/>
              <a:ext cx="236238" cy="2106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5594F2-9CF3-4A50-B9F8-DEE0C8AF3B5A}"/>
                </a:ext>
              </a:extLst>
            </p:cNvPr>
            <p:cNvSpPr/>
            <p:nvPr/>
          </p:nvSpPr>
          <p:spPr>
            <a:xfrm>
              <a:off x="5223225" y="5112978"/>
              <a:ext cx="425952" cy="367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0B8689-024D-4C2A-BE44-BC08A25C9F77}"/>
                </a:ext>
              </a:extLst>
            </p:cNvPr>
            <p:cNvSpPr/>
            <p:nvPr/>
          </p:nvSpPr>
          <p:spPr>
            <a:xfrm>
              <a:off x="5506570" y="4092481"/>
              <a:ext cx="325570" cy="2258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BE67D97-05EA-469B-9B5B-0A851F0EC601}"/>
                </a:ext>
              </a:extLst>
            </p:cNvPr>
            <p:cNvSpPr/>
            <p:nvPr/>
          </p:nvSpPr>
          <p:spPr>
            <a:xfrm>
              <a:off x="5841355" y="3593444"/>
              <a:ext cx="248250" cy="20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80DADA-D59C-4814-B7AB-37E0453A3DF4}"/>
                </a:ext>
              </a:extLst>
            </p:cNvPr>
            <p:cNvSpPr/>
            <p:nvPr/>
          </p:nvSpPr>
          <p:spPr>
            <a:xfrm>
              <a:off x="6577203" y="4090575"/>
              <a:ext cx="325104" cy="2277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FC5276-68BE-41D1-A6A0-02CED6A427FD}"/>
                </a:ext>
              </a:extLst>
            </p:cNvPr>
            <p:cNvSpPr/>
            <p:nvPr/>
          </p:nvSpPr>
          <p:spPr>
            <a:xfrm>
              <a:off x="5721988" y="5196496"/>
              <a:ext cx="280574" cy="20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C3870EB-15CE-4F9A-94F9-3F22A78CE6E3}"/>
                </a:ext>
              </a:extLst>
            </p:cNvPr>
            <p:cNvSpPr/>
            <p:nvPr/>
          </p:nvSpPr>
          <p:spPr>
            <a:xfrm>
              <a:off x="6986629" y="5181189"/>
              <a:ext cx="260256" cy="2308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endPara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EBF4540-62AE-4761-9A16-342A358C401C}"/>
              </a:ext>
            </a:extLst>
          </p:cNvPr>
          <p:cNvGrpSpPr/>
          <p:nvPr/>
        </p:nvGrpSpPr>
        <p:grpSpPr>
          <a:xfrm>
            <a:off x="6084300" y="4255947"/>
            <a:ext cx="809527" cy="880258"/>
            <a:chOff x="6236700" y="4408814"/>
            <a:chExt cx="809527" cy="880258"/>
          </a:xfrm>
          <a:solidFill>
            <a:srgbClr val="FF0000"/>
          </a:solidFill>
        </p:grpSpPr>
        <p:sp>
          <p:nvSpPr>
            <p:cNvPr id="30" name="AutoShape 33">
              <a:extLst>
                <a:ext uri="{FF2B5EF4-FFF2-40B4-BE49-F238E27FC236}">
                  <a16:creationId xmlns:a16="http://schemas.microsoft.com/office/drawing/2014/main" id="{36279CAD-6BCB-4251-ACDC-91C591358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00" y="5157058"/>
              <a:ext cx="132015" cy="132014"/>
            </a:xfrm>
            <a:prstGeom prst="flowChartConnector">
              <a:avLst/>
            </a:prstGeom>
            <a:grp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29">
              <a:extLst>
                <a:ext uri="{FF2B5EF4-FFF2-40B4-BE49-F238E27FC236}">
                  <a16:creationId xmlns:a16="http://schemas.microsoft.com/office/drawing/2014/main" id="{223C5E86-10F1-4479-80EF-0B6A4F63F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00" y="4408814"/>
              <a:ext cx="132015" cy="132014"/>
            </a:xfrm>
            <a:prstGeom prst="flowChartConnector">
              <a:avLst/>
            </a:prstGeom>
            <a:grp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29">
              <a:extLst>
                <a:ext uri="{FF2B5EF4-FFF2-40B4-BE49-F238E27FC236}">
                  <a16:creationId xmlns:a16="http://schemas.microsoft.com/office/drawing/2014/main" id="{969C0DD4-4454-4D2C-83EC-FB3DB6C8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212" y="5157058"/>
              <a:ext cx="132015" cy="132014"/>
            </a:xfrm>
            <a:prstGeom prst="flowChartConnector">
              <a:avLst/>
            </a:prstGeom>
            <a:grp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zh-CN" altLang="en-US"/>
              <a:t>例（续）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96411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>
                <a:solidFill>
                  <a:srgbClr val="A50021"/>
                </a:solidFill>
              </a:rPr>
              <a:t>例：</a:t>
            </a: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为集合</a:t>
            </a:r>
            <a:r>
              <a:rPr lang="en-US" altLang="zh-CN"/>
              <a:t>, A</a:t>
            </a:r>
            <a:r>
              <a:rPr lang="zh-CN" altLang="en-US"/>
              <a:t>＝</a:t>
            </a:r>
            <a:r>
              <a:rPr lang="en-US" altLang="zh-CN"/>
              <a:t>P(X)</a:t>
            </a:r>
            <a:r>
              <a:rPr lang="zh-CN" altLang="en-US"/>
              <a:t>－</a:t>
            </a:r>
            <a:r>
              <a:rPr lang="en-US" altLang="zh-CN"/>
              <a:t>{</a:t>
            </a:r>
            <a:r>
              <a:rPr lang="en-US" altLang="zh-CN">
                <a:sym typeface="Symbol" pitchFamily="18" charset="2"/>
              </a:rPr>
              <a:t></a:t>
            </a:r>
            <a:r>
              <a:rPr lang="en-US" altLang="zh-CN"/>
              <a:t>}</a:t>
            </a:r>
            <a:r>
              <a:rPr lang="zh-CN" altLang="en-US"/>
              <a:t>－</a:t>
            </a:r>
            <a:r>
              <a:rPr lang="en-US" altLang="zh-CN"/>
              <a:t>{X}, </a:t>
            </a:r>
            <a:r>
              <a:rPr lang="zh-CN" altLang="en-US"/>
              <a:t>且</a:t>
            </a:r>
            <a:r>
              <a:rPr lang="en-US" altLang="zh-CN"/>
              <a:t>A≠</a:t>
            </a:r>
            <a:r>
              <a:rPr lang="en-US" altLang="zh-CN">
                <a:sym typeface="Symbol" pitchFamily="18" charset="2"/>
              </a:rPr>
              <a:t></a:t>
            </a:r>
            <a:r>
              <a:rPr lang="zh-CN" altLang="en-US"/>
              <a:t>，若</a:t>
            </a:r>
            <a:r>
              <a:rPr lang="en-US" altLang="zh-CN"/>
              <a:t>|X|=n,</a:t>
            </a:r>
          </a:p>
          <a:p>
            <a:pPr marL="744538" indent="0">
              <a:spcBef>
                <a:spcPts val="0"/>
              </a:spcBef>
              <a:buNone/>
            </a:pPr>
            <a:r>
              <a:rPr lang="en-US" altLang="zh-CN"/>
              <a:t> n≥2</a:t>
            </a:r>
            <a:r>
              <a:rPr lang="zh-CN" altLang="en-US"/>
              <a:t>，问：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(1)</a:t>
            </a:r>
            <a:r>
              <a:rPr lang="zh-CN" altLang="en-US"/>
              <a:t>偏序集</a:t>
            </a:r>
            <a:r>
              <a:rPr lang="en-US" altLang="zh-CN"/>
              <a:t>&lt;A, R</a:t>
            </a:r>
            <a:r>
              <a:rPr lang="en-US" altLang="zh-CN" baseline="-25000">
                <a:sym typeface="Symbol" pitchFamily="18" charset="2"/>
              </a:rPr>
              <a:t></a:t>
            </a:r>
            <a:r>
              <a:rPr lang="en-US" altLang="zh-CN"/>
              <a:t>&gt;</a:t>
            </a:r>
            <a:r>
              <a:rPr lang="zh-CN" altLang="en-US"/>
              <a:t>是否存在最大元？ </a:t>
            </a:r>
          </a:p>
          <a:p>
            <a:pPr marL="457200" lvl="1" indent="0">
              <a:buNone/>
            </a:pPr>
            <a:r>
              <a:rPr lang="en-US" altLang="zh-CN"/>
              <a:t>(2)</a:t>
            </a:r>
            <a:r>
              <a:rPr lang="zh-CN" altLang="en-US"/>
              <a:t>偏序集</a:t>
            </a:r>
            <a:r>
              <a:rPr lang="en-US" altLang="zh-CN"/>
              <a:t>&lt;A, R</a:t>
            </a:r>
            <a:r>
              <a:rPr lang="en-US" altLang="zh-CN" baseline="-25000">
                <a:sym typeface="Symbol" pitchFamily="18" charset="2"/>
              </a:rPr>
              <a:t></a:t>
            </a:r>
            <a:r>
              <a:rPr lang="en-US" altLang="zh-CN"/>
              <a:t>&gt;</a:t>
            </a:r>
            <a:r>
              <a:rPr lang="zh-CN" altLang="en-US"/>
              <a:t>是否存在最小元？ </a:t>
            </a:r>
          </a:p>
          <a:p>
            <a:pPr marL="893763" lvl="1" indent="-436563">
              <a:buNone/>
            </a:pPr>
            <a:r>
              <a:rPr lang="en-US" altLang="zh-CN"/>
              <a:t>(3)</a:t>
            </a:r>
            <a:r>
              <a:rPr lang="zh-CN" altLang="en-US"/>
              <a:t>偏序集</a:t>
            </a:r>
            <a:r>
              <a:rPr lang="en-US" altLang="zh-CN"/>
              <a:t>&lt;A, R</a:t>
            </a:r>
            <a:r>
              <a:rPr lang="en-US" altLang="zh-CN" baseline="-25000">
                <a:sym typeface="Symbol" pitchFamily="18" charset="2"/>
              </a:rPr>
              <a:t></a:t>
            </a:r>
            <a:r>
              <a:rPr lang="en-US" altLang="zh-CN"/>
              <a:t>&gt;</a:t>
            </a:r>
            <a:r>
              <a:rPr lang="zh-CN" altLang="en-US"/>
              <a:t>中极大元和极小元的一般形式是什么？并说明理由。</a:t>
            </a:r>
            <a:endParaRPr lang="en-US" altLang="zh-CN"/>
          </a:p>
          <a:p>
            <a:pPr>
              <a:spcBef>
                <a:spcPct val="25000"/>
              </a:spcBef>
            </a:pPr>
            <a:r>
              <a:rPr lang="zh-CN" altLang="en-US">
                <a:solidFill>
                  <a:srgbClr val="FF0000"/>
                </a:solidFill>
              </a:rPr>
              <a:t>解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spcBef>
                <a:spcPct val="25000"/>
              </a:spcBef>
              <a:buNone/>
            </a:pPr>
            <a:r>
              <a:rPr lang="en-US" altLang="zh-CN"/>
              <a:t>(1) &lt;A, R</a:t>
            </a:r>
            <a:r>
              <a:rPr lang="en-US" altLang="zh-CN" baseline="-25000">
                <a:sym typeface="Symbol" pitchFamily="18" charset="2"/>
              </a:rPr>
              <a:t> </a:t>
            </a:r>
            <a:r>
              <a:rPr lang="en-US" altLang="zh-CN"/>
              <a:t>&gt;</a:t>
            </a:r>
            <a:r>
              <a:rPr lang="zh-CN" altLang="en-US"/>
              <a:t>不存在最小元和最大元</a:t>
            </a:r>
            <a:endParaRPr lang="en-US" altLang="zh-CN"/>
          </a:p>
          <a:p>
            <a:pPr marL="457200" lvl="1" indent="0">
              <a:spcBef>
                <a:spcPct val="25000"/>
              </a:spcBef>
              <a:buNone/>
            </a:pPr>
            <a:r>
              <a:rPr lang="en-US" altLang="zh-CN"/>
              <a:t>(2) &lt;A, R</a:t>
            </a:r>
            <a:r>
              <a:rPr lang="en-US" altLang="zh-CN" baseline="-25000">
                <a:sym typeface="Symbol" pitchFamily="18" charset="2"/>
              </a:rPr>
              <a:t> </a:t>
            </a:r>
            <a:r>
              <a:rPr lang="en-US" altLang="zh-CN"/>
              <a:t>&gt;</a:t>
            </a:r>
            <a:r>
              <a:rPr lang="zh-CN" altLang="en-US"/>
              <a:t>的极小元就是</a:t>
            </a:r>
            <a:r>
              <a:rPr lang="en-US" altLang="zh-CN"/>
              <a:t>X</a:t>
            </a:r>
            <a:r>
              <a:rPr lang="zh-CN" altLang="en-US"/>
              <a:t>的所有单元集，即</a:t>
            </a:r>
            <a:r>
              <a:rPr lang="en-US" altLang="zh-CN"/>
              <a:t>{x},x∈X</a:t>
            </a:r>
          </a:p>
          <a:p>
            <a:pPr marL="457200" lvl="1" indent="0">
              <a:spcBef>
                <a:spcPct val="25000"/>
              </a:spcBef>
              <a:buNone/>
            </a:pPr>
            <a:r>
              <a:rPr lang="en-US" altLang="zh-CN"/>
              <a:t>(3) &lt;A, R</a:t>
            </a:r>
            <a:r>
              <a:rPr lang="en-US" altLang="zh-CN" baseline="-25000">
                <a:sym typeface="Symbol" pitchFamily="18" charset="2"/>
              </a:rPr>
              <a:t> </a:t>
            </a:r>
            <a:r>
              <a:rPr lang="en-US" altLang="zh-CN"/>
              <a:t>&gt;</a:t>
            </a:r>
            <a:r>
              <a:rPr lang="zh-CN" altLang="en-US"/>
              <a:t>的极大元恰好比</a:t>
            </a:r>
            <a:r>
              <a:rPr lang="en-US" altLang="zh-CN"/>
              <a:t>X</a:t>
            </a:r>
            <a:r>
              <a:rPr lang="zh-CN" altLang="en-US"/>
              <a:t>少一个元素，即</a:t>
            </a:r>
            <a:r>
              <a:rPr lang="en-US" altLang="zh-CN"/>
              <a:t>X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{x},x∈X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289BD-76F3-4213-BE96-9FA573DF4BF7}" type="slidenum">
              <a:rPr lang="zh-CN" altLang="en-US"/>
              <a:pPr>
                <a:defRPr/>
              </a:pPr>
              <a:t>72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628650" y="239241"/>
            <a:ext cx="7886700" cy="525463"/>
          </a:xfrm>
        </p:spPr>
        <p:txBody>
          <a:bodyPr/>
          <a:lstStyle/>
          <a:p>
            <a:r>
              <a:rPr lang="en-US" altLang="zh-CN" dirty="0"/>
              <a:t>3.4.2</a:t>
            </a:r>
            <a:r>
              <a:rPr lang="zh-CN" altLang="en-US" dirty="0"/>
              <a:t>、拟序集合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412588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3.4-5</a:t>
            </a:r>
            <a:r>
              <a:rPr lang="zh-CN" altLang="en-US"/>
              <a:t>：若集合</a:t>
            </a:r>
            <a:r>
              <a:rPr lang="en-US" altLang="zh-CN" dirty="0"/>
              <a:t>A</a:t>
            </a:r>
            <a:r>
              <a:rPr lang="zh-CN" altLang="en-US" dirty="0"/>
              <a:t>上的二元关系</a:t>
            </a:r>
            <a:r>
              <a:rPr lang="en-US" altLang="zh-CN" dirty="0"/>
              <a:t>R</a:t>
            </a:r>
            <a:r>
              <a:rPr lang="zh-CN" altLang="en-US" dirty="0"/>
              <a:t>是传递的和反自反的，那么</a:t>
            </a:r>
            <a:r>
              <a:rPr lang="en-US" altLang="zh-CN" dirty="0"/>
              <a:t>R</a:t>
            </a:r>
            <a:r>
              <a:rPr lang="zh-CN" altLang="en-US" dirty="0"/>
              <a:t>叫做</a:t>
            </a:r>
            <a:r>
              <a:rPr lang="en-US" altLang="zh-CN" dirty="0"/>
              <a:t>A</a:t>
            </a:r>
            <a:r>
              <a:rPr lang="zh-CN" altLang="en-US" dirty="0"/>
              <a:t>上的拟序，</a:t>
            </a:r>
            <a:r>
              <a:rPr lang="en-US" altLang="zh-CN" dirty="0"/>
              <a:t>&lt;A,R&gt;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拟序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vl="1"/>
            <a:r>
              <a:rPr lang="zh-CN" altLang="en-US"/>
              <a:t>常用符号</a:t>
            </a:r>
            <a:r>
              <a:rPr lang="zh-CN" altLang="en-US">
                <a:sym typeface="Symbol" pitchFamily="18" charset="2"/>
              </a:rPr>
              <a:t>＜</a:t>
            </a:r>
            <a:r>
              <a:rPr lang="zh-CN" altLang="en-US"/>
              <a:t>表示</a:t>
            </a:r>
            <a:r>
              <a:rPr lang="zh-CN" altLang="en-US" dirty="0"/>
              <a:t>拟序。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拟序是反对称的</a:t>
            </a:r>
            <a:endParaRPr lang="en-US" altLang="zh-CN" dirty="0"/>
          </a:p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：实数集合上的小于关系是拟序的。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3.4-5</a:t>
            </a:r>
            <a:r>
              <a:rPr lang="zh-CN" altLang="en-US" dirty="0"/>
              <a:t>：在集合</a:t>
            </a:r>
            <a:r>
              <a:rPr lang="en-US" altLang="zh-CN" dirty="0"/>
              <a:t>A</a:t>
            </a:r>
            <a:r>
              <a:rPr lang="zh-CN" altLang="en-US" dirty="0"/>
              <a:t>上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如果</a:t>
            </a:r>
            <a:r>
              <a:rPr lang="en-US" altLang="zh-CN" dirty="0"/>
              <a:t>R</a:t>
            </a:r>
            <a:r>
              <a:rPr lang="zh-CN" altLang="en-US" dirty="0"/>
              <a:t>是一拟序，那么</a:t>
            </a:r>
            <a:r>
              <a:rPr lang="en-US" altLang="zh-CN" dirty="0"/>
              <a:t>r(R)=R</a:t>
            </a:r>
            <a:r>
              <a:rPr lang="zh-CN" altLang="en-US" dirty="0"/>
              <a:t>∪</a:t>
            </a:r>
            <a:r>
              <a:rPr lang="en-US" altLang="zh-CN" dirty="0"/>
              <a:t>E</a:t>
            </a:r>
            <a:r>
              <a:rPr lang="zh-CN" altLang="en-US" dirty="0"/>
              <a:t>是偏序；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(2)</a:t>
            </a:r>
            <a:r>
              <a:rPr lang="zh-CN" altLang="en-US" dirty="0"/>
              <a:t>如果</a:t>
            </a:r>
            <a:r>
              <a:rPr lang="en-US" altLang="zh-CN" dirty="0"/>
              <a:t>R</a:t>
            </a:r>
            <a:r>
              <a:rPr lang="zh-CN" altLang="en-US" dirty="0"/>
              <a:t>是一偏序，那么</a:t>
            </a:r>
            <a:r>
              <a:rPr lang="en-US" altLang="zh-CN" dirty="0"/>
              <a:t>R-E</a:t>
            </a:r>
            <a:r>
              <a:rPr lang="zh-CN" altLang="en-US" dirty="0"/>
              <a:t>是一拟序。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780B8-9336-4E07-9C51-C1C60E8A8EE6}" type="slidenum">
              <a:rPr lang="zh-CN" altLang="en-US"/>
              <a:pPr>
                <a:defRPr/>
              </a:pPr>
              <a:t>73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en-US" altLang="zh-CN" dirty="0"/>
              <a:t>3.4.3</a:t>
            </a:r>
            <a:r>
              <a:rPr lang="zh-CN" altLang="en-US" dirty="0"/>
              <a:t>、线序集合和良序集合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376238" y="973138"/>
            <a:ext cx="8391525" cy="5383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定义：</a:t>
            </a:r>
            <a:r>
              <a:rPr lang="zh-CN" altLang="en-US" dirty="0"/>
              <a:t>设 </a:t>
            </a:r>
            <a:r>
              <a:rPr lang="en-US" altLang="zh-CN" dirty="0"/>
              <a:t>R </a:t>
            </a:r>
            <a:r>
              <a:rPr lang="zh-CN" altLang="en-US" dirty="0"/>
              <a:t>为非空集合</a:t>
            </a:r>
            <a:r>
              <a:rPr lang="en-US" altLang="zh-CN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</a:p>
          <a:p>
            <a:pPr marL="914400" lvl="1" indent="-457200">
              <a:lnSpc>
                <a:spcPct val="120000"/>
              </a:lnSpc>
              <a:spcBef>
                <a:spcPct val="0"/>
              </a:spcBef>
              <a:buSzPct val="100000"/>
              <a:buFont typeface="+mj-lt"/>
              <a:buAutoNum type="arabicPeriod"/>
            </a:pPr>
            <a:r>
              <a:rPr lang="en-US" altLang="zh-CN" dirty="0" err="1"/>
              <a:t>x,y∈A,x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>
                <a:solidFill>
                  <a:srgbClr val="A50021"/>
                </a:solidFill>
              </a:rPr>
              <a:t>可比</a:t>
            </a:r>
            <a:r>
              <a:rPr lang="zh-CN" altLang="en-US" dirty="0">
                <a:sym typeface="Symbol" pitchFamily="18" charset="2"/>
              </a:rPr>
              <a:t></a:t>
            </a:r>
            <a:r>
              <a:rPr lang="en-US" altLang="zh-CN" dirty="0" err="1"/>
              <a:t>x≼y∨y≼x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dirty="0"/>
              <a:t>任取元素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y,</a:t>
            </a:r>
            <a:r>
              <a:rPr lang="zh-CN" altLang="en-US" dirty="0"/>
              <a:t>可能有下述几种情况发生：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200" dirty="0" err="1"/>
              <a:t>x≺y</a:t>
            </a:r>
            <a:r>
              <a:rPr lang="en-US" altLang="zh-CN" sz="2200" dirty="0"/>
              <a:t>(</a:t>
            </a:r>
            <a:r>
              <a:rPr lang="zh-CN" altLang="en-US" sz="2200" dirty="0"/>
              <a:t>或</a:t>
            </a:r>
            <a:r>
              <a:rPr lang="en-US" altLang="zh-CN" sz="2200" dirty="0" err="1"/>
              <a:t>y≺</a:t>
            </a:r>
            <a:r>
              <a:rPr lang="en-US" altLang="zh-CN" sz="2200" err="1"/>
              <a:t>x</a:t>
            </a:r>
            <a:r>
              <a:rPr lang="en-US" altLang="zh-CN" sz="2200"/>
              <a:t>)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altLang="zh-CN" sz="2200"/>
              <a:t>x</a:t>
            </a:r>
            <a:r>
              <a:rPr lang="zh-CN" altLang="en-US" sz="2200"/>
              <a:t>＝</a:t>
            </a:r>
            <a:r>
              <a:rPr lang="en-US" altLang="zh-CN" sz="2200"/>
              <a:t>y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200"/>
              <a:t>x</a:t>
            </a:r>
            <a:r>
              <a:rPr lang="zh-CN" altLang="en-US" sz="2200" dirty="0"/>
              <a:t>与</a:t>
            </a:r>
            <a:r>
              <a:rPr lang="en-US" altLang="zh-CN" sz="2200" dirty="0"/>
              <a:t>y</a:t>
            </a:r>
            <a:r>
              <a:rPr lang="zh-CN" altLang="en-US" sz="2200" dirty="0"/>
              <a:t>不是可比的</a:t>
            </a:r>
            <a:endParaRPr lang="en-US" altLang="zh-CN" sz="22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3.4-6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en-US" altLang="zh-CN" dirty="0"/>
              <a:t>R </a:t>
            </a:r>
            <a:r>
              <a:rPr lang="zh-CN" altLang="en-US" dirty="0"/>
              <a:t>为非空集合</a:t>
            </a:r>
            <a:r>
              <a:rPr lang="en-US" altLang="zh-CN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SzPct val="70000"/>
            </a:pP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x,y∈A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都是可比的，则称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全序</a:t>
            </a:r>
            <a:r>
              <a:rPr lang="zh-CN" altLang="en-US" dirty="0"/>
              <a:t>（或</a:t>
            </a:r>
            <a:r>
              <a:rPr lang="zh-CN" altLang="en-US" dirty="0">
                <a:solidFill>
                  <a:srgbClr val="FF0000"/>
                </a:solidFill>
              </a:rPr>
              <a:t>线序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实例：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数集上的小于或等于关系是全序关系，整除关系不是正整数集合上的全序关系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7EDCC-4AB2-4EB3-ACC8-B046809DC77F}" type="slidenum">
              <a:rPr lang="zh-CN" altLang="en-US"/>
              <a:pPr>
                <a:defRPr/>
              </a:pPr>
              <a:t>74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628650" y="203237"/>
            <a:ext cx="7886700" cy="525463"/>
          </a:xfrm>
        </p:spPr>
        <p:txBody>
          <a:bodyPr/>
          <a:lstStyle/>
          <a:p>
            <a:r>
              <a:rPr lang="zh-CN" altLang="en-US"/>
              <a:t>盖住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30097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定义：</a:t>
            </a:r>
            <a:endParaRPr lang="en-US" altLang="zh-CN" dirty="0">
              <a:solidFill>
                <a:srgbClr val="A5002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x,y∈A</a:t>
            </a:r>
            <a:r>
              <a:rPr lang="zh-CN" altLang="en-US" dirty="0"/>
              <a:t>，如果 </a:t>
            </a:r>
            <a:r>
              <a:rPr lang="en-US" altLang="zh-CN" dirty="0" err="1"/>
              <a:t>x≺y</a:t>
            </a:r>
            <a:r>
              <a:rPr lang="en-US" altLang="zh-CN" dirty="0"/>
              <a:t> </a:t>
            </a:r>
            <a:r>
              <a:rPr lang="zh-CN" altLang="en-US" dirty="0"/>
              <a:t>且不存在 </a:t>
            </a:r>
            <a:r>
              <a:rPr lang="en-US" altLang="zh-CN" dirty="0" err="1"/>
              <a:t>z∈A</a:t>
            </a:r>
            <a:r>
              <a:rPr lang="en-US" altLang="zh-CN" dirty="0"/>
              <a:t> </a:t>
            </a:r>
            <a:r>
              <a:rPr lang="zh-CN" altLang="en-US" dirty="0"/>
              <a:t>使得 </a:t>
            </a:r>
            <a:r>
              <a:rPr lang="en-US" altLang="zh-CN" dirty="0" err="1"/>
              <a:t>x≺z≺y</a:t>
            </a:r>
            <a:r>
              <a:rPr lang="zh-CN" altLang="en-US" dirty="0"/>
              <a:t>，则称 </a:t>
            </a:r>
            <a:r>
              <a:rPr lang="en-US" altLang="zh-CN" dirty="0"/>
              <a:t>y</a:t>
            </a:r>
            <a:r>
              <a:rPr lang="zh-CN" altLang="en-US" dirty="0">
                <a:solidFill>
                  <a:srgbClr val="A50021"/>
                </a:solidFill>
              </a:rPr>
              <a:t>盖住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6}</a:t>
            </a:r>
            <a:r>
              <a:rPr lang="zh-CN" altLang="en-US" dirty="0"/>
              <a:t>集合上整除关系，</a:t>
            </a:r>
            <a:r>
              <a:rPr lang="en-US" altLang="zh-CN" dirty="0"/>
              <a:t>2</a:t>
            </a:r>
            <a:r>
              <a:rPr lang="zh-CN" altLang="en-US" dirty="0"/>
              <a:t>盖住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4</a:t>
            </a:r>
            <a:r>
              <a:rPr lang="zh-CN" altLang="en-US" dirty="0"/>
              <a:t>；</a:t>
            </a:r>
            <a:r>
              <a:rPr lang="en-US" altLang="zh-CN" dirty="0"/>
              <a:t>6</a:t>
            </a:r>
            <a:r>
              <a:rPr lang="zh-CN" altLang="en-US" dirty="0"/>
              <a:t>盖住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 4</a:t>
            </a:r>
            <a:r>
              <a:rPr lang="zh-CN" altLang="en-US" dirty="0"/>
              <a:t>不盖住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BB410-05B0-4520-913B-2A63A5B0F88F}" type="slidenum">
              <a:rPr lang="zh-CN" altLang="en-US"/>
              <a:pPr>
                <a:defRPr/>
              </a:pPr>
              <a:t>75</a:t>
            </a:fld>
            <a:endParaRPr lang="zh-CN" altLang="en-US"/>
          </a:p>
        </p:txBody>
      </p:sp>
      <p:grpSp>
        <p:nvGrpSpPr>
          <p:cNvPr id="77829" name="组合 25"/>
          <p:cNvGrpSpPr>
            <a:grpSpLocks/>
          </p:cNvGrpSpPr>
          <p:nvPr/>
        </p:nvGrpSpPr>
        <p:grpSpPr bwMode="auto">
          <a:xfrm>
            <a:off x="3657600" y="4064000"/>
            <a:ext cx="2054225" cy="2060575"/>
            <a:chOff x="3657596" y="4194629"/>
            <a:chExt cx="2053779" cy="2061029"/>
          </a:xfrm>
        </p:grpSpPr>
        <p:grpSp>
          <p:nvGrpSpPr>
            <p:cNvPr id="77830" name="组合 41"/>
            <p:cNvGrpSpPr>
              <a:grpSpLocks/>
            </p:cNvGrpSpPr>
            <p:nvPr/>
          </p:nvGrpSpPr>
          <p:grpSpPr bwMode="auto">
            <a:xfrm>
              <a:off x="4034971" y="4607400"/>
              <a:ext cx="1204686" cy="1419064"/>
              <a:chOff x="3400436" y="4457720"/>
              <a:chExt cx="1676400" cy="1524000"/>
            </a:xfrm>
          </p:grpSpPr>
          <p:sp>
            <p:nvSpPr>
              <p:cNvPr id="77835" name="Line 8"/>
              <p:cNvSpPr>
                <a:spLocks noChangeShapeType="1"/>
              </p:cNvSpPr>
              <p:nvPr/>
            </p:nvSpPr>
            <p:spPr bwMode="auto">
              <a:xfrm>
                <a:off x="4238636" y="5219720"/>
                <a:ext cx="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6" name="Line 11"/>
              <p:cNvSpPr>
                <a:spLocks noChangeShapeType="1"/>
              </p:cNvSpPr>
              <p:nvPr/>
            </p:nvSpPr>
            <p:spPr bwMode="auto">
              <a:xfrm>
                <a:off x="3400436" y="4457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37" name="Line 14"/>
              <p:cNvSpPr>
                <a:spLocks noChangeShapeType="1"/>
              </p:cNvSpPr>
              <p:nvPr/>
            </p:nvSpPr>
            <p:spPr bwMode="auto">
              <a:xfrm flipV="1">
                <a:off x="4238636" y="4457720"/>
                <a:ext cx="838200" cy="76200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oval" w="med" len="med"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657596" y="4194629"/>
              <a:ext cx="392028" cy="42078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</a:rPr>
                <a:t>6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319348" y="4288313"/>
              <a:ext cx="392027" cy="2905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</a:rPr>
                <a:t>4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8495" y="5268015"/>
              <a:ext cx="392028" cy="29057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</a:rPr>
                <a:t>2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224211" y="5965082"/>
              <a:ext cx="392027" cy="29057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srgbClr val="C00000"/>
                  </a:solidFill>
                </a:rPr>
                <a:t>1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良序集合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066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3.4-7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R</a:t>
            </a:r>
            <a:r>
              <a:rPr lang="zh-CN" altLang="en-US" dirty="0"/>
              <a:t>是一线序，且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每一非空子集</a:t>
            </a:r>
            <a:r>
              <a:rPr lang="zh-CN" altLang="en-US" dirty="0"/>
              <a:t>都有一</a:t>
            </a:r>
            <a:r>
              <a:rPr lang="zh-CN" altLang="en-US" u="sng" dirty="0"/>
              <a:t>最小元素</a:t>
            </a:r>
            <a:r>
              <a:rPr lang="zh-CN" altLang="en-US" dirty="0"/>
              <a:t>，那么，</a:t>
            </a:r>
            <a:r>
              <a:rPr lang="en-US" altLang="zh-CN" dirty="0"/>
              <a:t>R</a:t>
            </a:r>
            <a:r>
              <a:rPr lang="zh-CN" altLang="en-US" dirty="0"/>
              <a:t>叫做</a:t>
            </a:r>
            <a:r>
              <a:rPr lang="en-US" altLang="zh-CN" dirty="0"/>
              <a:t>A</a:t>
            </a:r>
            <a:r>
              <a:rPr lang="zh-CN" altLang="en-US" dirty="0"/>
              <a:t>上的良序，序偶</a:t>
            </a:r>
            <a:r>
              <a:rPr lang="en-US" altLang="zh-CN" dirty="0"/>
              <a:t>&lt;A,R&gt;</a:t>
            </a:r>
            <a:r>
              <a:rPr lang="zh-CN" altLang="en-US" dirty="0"/>
              <a:t>叫做良序集合。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3.4-6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/>
              <a:t>&lt;N,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&gt;</a:t>
            </a:r>
            <a:r>
              <a:rPr lang="zh-CN" altLang="en-US" dirty="0"/>
              <a:t>是良序集合。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15913" lvl="1" indent="0">
              <a:lnSpc>
                <a:spcPct val="110000"/>
              </a:lnSpc>
              <a:buNone/>
            </a:pPr>
            <a:r>
              <a:rPr lang="zh-CN" altLang="en-US" dirty="0"/>
              <a:t>取</a:t>
            </a:r>
            <a:r>
              <a:rPr lang="en-US" altLang="zh-CN" dirty="0"/>
              <a:t>A</a:t>
            </a:r>
            <a:r>
              <a:rPr lang="zh-CN" altLang="en-US" dirty="0"/>
              <a:t>中任意非空子集</a:t>
            </a:r>
            <a:r>
              <a:rPr lang="en-US" altLang="zh-CN" dirty="0"/>
              <a:t>S</a:t>
            </a:r>
            <a:r>
              <a:rPr lang="zh-CN" altLang="en-US" dirty="0"/>
              <a:t>，在</a:t>
            </a:r>
            <a:r>
              <a:rPr lang="en-US" altLang="zh-CN" dirty="0"/>
              <a:t>S</a:t>
            </a:r>
            <a:r>
              <a:rPr lang="zh-CN" altLang="en-US" dirty="0"/>
              <a:t>中可以取一个数</a:t>
            </a:r>
            <a:r>
              <a:rPr lang="en-US" altLang="zh-CN" dirty="0"/>
              <a:t>n</a:t>
            </a:r>
            <a:r>
              <a:rPr lang="zh-CN" altLang="en-US" dirty="0"/>
              <a:t>，显然，</a:t>
            </a:r>
            <a:r>
              <a:rPr lang="en-US" altLang="zh-CN" dirty="0"/>
              <a:t>S</a:t>
            </a:r>
            <a:r>
              <a:rPr lang="zh-CN" altLang="en-US" dirty="0"/>
              <a:t>中所有不大于</a:t>
            </a:r>
            <a:r>
              <a:rPr lang="en-US" altLang="zh-CN" dirty="0"/>
              <a:t>n</a:t>
            </a:r>
            <a:r>
              <a:rPr lang="zh-CN" altLang="en-US" dirty="0"/>
              <a:t>的数形成非空集</a:t>
            </a: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S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15913" lvl="1" indent="0">
              <a:lnSpc>
                <a:spcPct val="110000"/>
              </a:lnSpc>
              <a:buNone/>
            </a:pPr>
            <a:r>
              <a:rPr lang="zh-CN" altLang="en-US" dirty="0"/>
              <a:t>如果</a:t>
            </a:r>
            <a:r>
              <a:rPr lang="en-US" altLang="zh-CN" dirty="0"/>
              <a:t>T</a:t>
            </a:r>
            <a:r>
              <a:rPr lang="zh-CN" altLang="en-US" dirty="0"/>
              <a:t>是最小数，那么，这个最小数就是</a:t>
            </a:r>
            <a:r>
              <a:rPr lang="en-US" altLang="zh-CN" dirty="0"/>
              <a:t>S</a:t>
            </a:r>
            <a:r>
              <a:rPr lang="zh-CN" altLang="en-US" dirty="0"/>
              <a:t>中的最小数；</a:t>
            </a:r>
            <a:endParaRPr lang="en-US" altLang="zh-CN" dirty="0"/>
          </a:p>
          <a:p>
            <a:pPr marL="315913" lvl="1" indent="0">
              <a:lnSpc>
                <a:spcPct val="110000"/>
              </a:lnSpc>
              <a:buNone/>
            </a:pPr>
            <a:r>
              <a:rPr lang="zh-CN" altLang="en-US" dirty="0"/>
              <a:t>若不是，但从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只有</a:t>
            </a:r>
            <a:r>
              <a:rPr lang="en-US" altLang="zh-CN" dirty="0"/>
              <a:t>n+1</a:t>
            </a:r>
            <a:r>
              <a:rPr lang="zh-CN" altLang="en-US" dirty="0"/>
              <a:t>个自然数，于是</a:t>
            </a:r>
            <a:r>
              <a:rPr lang="en-US" altLang="zh-CN" dirty="0"/>
              <a:t>T</a:t>
            </a:r>
            <a:r>
              <a:rPr lang="zh-CN" altLang="en-US" dirty="0"/>
              <a:t>中所含的数最多是</a:t>
            </a:r>
            <a:r>
              <a:rPr lang="en-US" altLang="zh-CN" dirty="0"/>
              <a:t>n+1</a:t>
            </a:r>
            <a:r>
              <a:rPr lang="zh-CN" altLang="en-US" dirty="0"/>
              <a:t>个，所以，</a:t>
            </a:r>
            <a:r>
              <a:rPr lang="en-US" altLang="zh-CN" dirty="0"/>
              <a:t>T</a:t>
            </a:r>
            <a:r>
              <a:rPr lang="zh-CN" altLang="en-US" dirty="0"/>
              <a:t>有最小数；</a:t>
            </a:r>
            <a:endParaRPr lang="en-US" altLang="zh-CN" dirty="0"/>
          </a:p>
          <a:p>
            <a:pPr marL="315913" lvl="1" indent="0">
              <a:lnSpc>
                <a:spcPct val="110000"/>
              </a:lnSpc>
              <a:buNone/>
            </a:pPr>
            <a:r>
              <a:rPr lang="zh-CN" altLang="en-US" dirty="0"/>
              <a:t>因此，定理成立。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</a:t>
            </a:r>
            <a:r>
              <a:rPr lang="zh-CN" altLang="en-US" dirty="0"/>
              <a:t>、词典序和标准序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在已知的线序和良序集合上可以诱导出新集合上的良序；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3.4-8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533400" lvl="1">
              <a:lnSpc>
                <a:spcPct val="110000"/>
              </a:lnSpc>
              <a:buNone/>
            </a:pPr>
            <a:r>
              <a:rPr lang="zh-CN" altLang="en-US" dirty="0"/>
              <a:t>设</a:t>
            </a:r>
            <a:r>
              <a:rPr lang="en-US" altLang="zh-CN" dirty="0"/>
              <a:t>Σ</a:t>
            </a:r>
            <a:r>
              <a:rPr lang="zh-CN" altLang="en-US" dirty="0"/>
              <a:t>是一有限字母表，指定了字母表序（线序），若</a:t>
            </a:r>
            <a:r>
              <a:rPr lang="en-US" altLang="zh-CN" dirty="0" err="1"/>
              <a:t>x,y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，</a:t>
            </a:r>
            <a:endParaRPr lang="en-US" altLang="zh-CN" dirty="0"/>
          </a:p>
          <a:p>
            <a:pPr marL="7620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y</a:t>
            </a:r>
            <a:r>
              <a:rPr lang="zh-CN" altLang="en-US" dirty="0"/>
              <a:t>的词头，或</a:t>
            </a:r>
            <a:endParaRPr lang="en-US" altLang="zh-CN" dirty="0"/>
          </a:p>
          <a:p>
            <a:pPr marL="7620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 dirty="0"/>
              <a:t>x=</a:t>
            </a:r>
            <a:r>
              <a:rPr lang="en-US" altLang="zh-CN" dirty="0" err="1"/>
              <a:t>zu</a:t>
            </a:r>
            <a:r>
              <a:rPr lang="zh-CN" altLang="en-US" dirty="0"/>
              <a:t>和</a:t>
            </a:r>
            <a:r>
              <a:rPr lang="en-US" altLang="zh-CN" dirty="0"/>
              <a:t>y=</a:t>
            </a:r>
            <a:r>
              <a:rPr lang="en-US" altLang="zh-CN" dirty="0" err="1"/>
              <a:t>zv</a:t>
            </a:r>
            <a:r>
              <a:rPr lang="zh-CN" altLang="en-US" dirty="0"/>
              <a:t>，这里</a:t>
            </a:r>
            <a:r>
              <a:rPr lang="en-US" altLang="zh-CN" dirty="0"/>
              <a:t>z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的最长公共词头，且在字母表序中</a:t>
            </a:r>
            <a:r>
              <a:rPr lang="en-US" altLang="zh-CN" dirty="0"/>
              <a:t>u</a:t>
            </a:r>
            <a:r>
              <a:rPr lang="zh-CN" altLang="en-US" dirty="0"/>
              <a:t>的第一个字符位于</a:t>
            </a:r>
            <a:r>
              <a:rPr lang="en-US" altLang="zh-CN" dirty="0"/>
              <a:t>v</a:t>
            </a:r>
            <a:r>
              <a:rPr lang="zh-CN" altLang="en-US" dirty="0"/>
              <a:t>的第一个字符之前，那么</a:t>
            </a:r>
            <a:r>
              <a:rPr lang="en-US" altLang="zh-CN" dirty="0"/>
              <a:t>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≤叫做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词典序（或字典序）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。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例：</a:t>
            </a:r>
            <a:endParaRPr lang="en-US" altLang="zh-CN" dirty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Symbol" pitchFamily="18" charset="2"/>
              </a:rPr>
              <a:t>star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>
                <a:sym typeface="Symbol" pitchFamily="18" charset="2"/>
              </a:rPr>
              <a:t>study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>
                <a:sym typeface="Symbol" pitchFamily="18" charset="2"/>
              </a:rPr>
              <a:t>cctv</a:t>
            </a:r>
            <a:r>
              <a:rPr lang="zh-CN" altLang="en-US" dirty="0">
                <a:sym typeface="Symbol" pitchFamily="18" charset="2"/>
              </a:rPr>
              <a:t>≤</a:t>
            </a:r>
            <a:r>
              <a:rPr lang="en-US" altLang="zh-CN" dirty="0" err="1">
                <a:sym typeface="Symbol" pitchFamily="18" charset="2"/>
              </a:rPr>
              <a:t>csu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016732"/>
            <a:ext cx="8390964" cy="54946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3.4-9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Σ</a:t>
            </a:r>
            <a:r>
              <a:rPr lang="zh-CN" altLang="en-US" dirty="0"/>
              <a:t>是一有限字母表，指定了字母表序，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，如果</a:t>
            </a:r>
            <a:r>
              <a:rPr lang="en-US" altLang="zh-CN" dirty="0" err="1"/>
              <a:t>x,y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，有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/>
              <a:t>x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zh-CN" altLang="en-US">
                <a:sym typeface="Symbol" pitchFamily="18" charset="2"/>
              </a:rPr>
              <a:t>＜</a:t>
            </a: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zh-CN" altLang="en-US" dirty="0"/>
              <a:t>，或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 dirty="0"/>
              <a:t>x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 dirty="0"/>
              <a:t>=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en-US" altLang="zh-CN" dirty="0"/>
              <a:t>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||</a:t>
            </a:r>
            <a:r>
              <a:rPr lang="zh-CN" altLang="en-US" dirty="0"/>
              <a:t>且在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的词典序中</a:t>
            </a:r>
            <a:r>
              <a:rPr lang="en-US" altLang="zh-CN" dirty="0"/>
              <a:t>x</a:t>
            </a:r>
            <a:r>
              <a:rPr lang="zh-CN" altLang="en-US" dirty="0"/>
              <a:t>位于</a:t>
            </a:r>
            <a:r>
              <a:rPr lang="en-US" altLang="zh-CN" dirty="0"/>
              <a:t>y</a:t>
            </a:r>
            <a:r>
              <a:rPr lang="zh-CN" altLang="en-US" dirty="0"/>
              <a:t>之前。那么</a:t>
            </a:r>
            <a:r>
              <a:rPr lang="en-US" altLang="zh-CN" dirty="0"/>
              <a:t>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≤叫做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标准序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。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词典序不是良序；</a:t>
            </a:r>
            <a:endParaRPr lang="en-US" altLang="zh-CN" dirty="0">
              <a:solidFill>
                <a:schemeClr val="tx1"/>
              </a:solidFill>
              <a:latin typeface="宋体" pitchFamily="2" charset="-122"/>
              <a:sym typeface="Symbol" pitchFamily="18" charset="2"/>
            </a:endParaRPr>
          </a:p>
          <a:p>
            <a:pPr marL="533400" lvl="1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反例</a:t>
            </a:r>
            <a:endParaRPr lang="en-US" altLang="zh-CN" dirty="0">
              <a:solidFill>
                <a:srgbClr val="FF0000"/>
              </a:solidFill>
              <a:latin typeface="宋体" pitchFamily="2" charset="-122"/>
              <a:sym typeface="Symbol" pitchFamily="18" charset="2"/>
            </a:endParaRPr>
          </a:p>
          <a:p>
            <a:pPr marL="808038" lvl="2">
              <a:lnSpc>
                <a:spcPct val="110000"/>
              </a:lnSpc>
            </a:pPr>
            <a:r>
              <a:rPr lang="en-US" altLang="zh-CN" dirty="0"/>
              <a:t>Σ={</a:t>
            </a:r>
            <a:r>
              <a:rPr lang="en-US" altLang="zh-CN" dirty="0" err="1"/>
              <a:t>a,b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>
              <a:latin typeface="宋体" pitchFamily="2" charset="-122"/>
              <a:sym typeface="Symbol" pitchFamily="18" charset="2"/>
            </a:endParaRPr>
          </a:p>
          <a:p>
            <a:pPr marL="808038" lvl="2">
              <a:lnSpc>
                <a:spcPct val="110000"/>
              </a:lnSpc>
            </a:pPr>
            <a:r>
              <a:rPr lang="en-US" altLang="zh-CN" dirty="0">
                <a:sym typeface="Symbol" pitchFamily="18" charset="2"/>
              </a:rPr>
              <a:t>{</a:t>
            </a:r>
            <a:r>
              <a:rPr lang="en-US" altLang="zh-CN" dirty="0" err="1">
                <a:sym typeface="Symbol" pitchFamily="18" charset="2"/>
              </a:rPr>
              <a:t>b,ab,aab,aaab</a:t>
            </a:r>
            <a:r>
              <a:rPr lang="en-US" altLang="zh-CN" dirty="0">
                <a:sym typeface="Symbol" pitchFamily="18" charset="2"/>
              </a:rPr>
              <a:t>,...}</a:t>
            </a:r>
            <a:r>
              <a:rPr lang="zh-CN" altLang="en-US" dirty="0">
                <a:sym typeface="Symbol" pitchFamily="18" charset="2"/>
              </a:rPr>
              <a:t>，此集合是</a:t>
            </a:r>
            <a:r>
              <a:rPr lang="en-US" altLang="zh-CN" dirty="0"/>
              <a:t>Σ</a:t>
            </a:r>
            <a:r>
              <a:rPr lang="en-US" altLang="zh-CN" baseline="30000" dirty="0"/>
              <a:t>*</a:t>
            </a:r>
            <a:r>
              <a:rPr lang="zh-CN" altLang="en-US" dirty="0"/>
              <a:t>的子集；</a:t>
            </a:r>
            <a:endParaRPr lang="en-US" altLang="zh-CN" dirty="0"/>
          </a:p>
          <a:p>
            <a:pPr marL="808038" lvl="2">
              <a:lnSpc>
                <a:spcPct val="110000"/>
              </a:lnSpc>
            </a:pPr>
            <a:r>
              <a:rPr lang="en-US" altLang="zh-CN" dirty="0"/>
              <a:t>...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 err="1">
                <a:sym typeface="Symbol" pitchFamily="18" charset="2"/>
              </a:rPr>
              <a:t>aaab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 err="1">
                <a:sym typeface="Symbol" pitchFamily="18" charset="2"/>
              </a:rPr>
              <a:t>aab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 ≤</a:t>
            </a:r>
            <a:r>
              <a:rPr lang="en-US" altLang="zh-CN" dirty="0" err="1">
                <a:sym typeface="Symbol" pitchFamily="18" charset="2"/>
              </a:rPr>
              <a:t>ab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dirty="0"/>
              <a:t>没有最小元素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宋体" pitchFamily="2" charset="-122"/>
                <a:sym typeface="Symbol" pitchFamily="18" charset="2"/>
              </a:rPr>
              <a:t>标准序是良序。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3.4.5</a:t>
            </a:r>
            <a:r>
              <a:rPr lang="zh-CN" altLang="en-US" dirty="0"/>
              <a:t>、数学归纳法的推广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24703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给定一个良序集合，如果对于它的任一元素</a:t>
            </a:r>
            <a:r>
              <a:rPr lang="en-US" altLang="zh-CN" dirty="0"/>
              <a:t>x</a:t>
            </a:r>
            <a:r>
              <a:rPr lang="zh-CN" altLang="en-US" dirty="0"/>
              <a:t>，取该集合的</a:t>
            </a:r>
            <a:r>
              <a:rPr lang="zh-CN" altLang="en-US" u="sng" dirty="0"/>
              <a:t>最小元素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zh-CN" altLang="en-US" dirty="0"/>
              <a:t>，取</a:t>
            </a:r>
            <a:r>
              <a:rPr lang="en-US" altLang="zh-CN" dirty="0"/>
              <a:t>m</a:t>
            </a:r>
            <a:r>
              <a:rPr lang="en-US" altLang="zh-CN" baseline="-25000" dirty="0"/>
              <a:t>0</a:t>
            </a:r>
            <a:r>
              <a:rPr lang="zh-CN" altLang="en-US" dirty="0"/>
              <a:t>的后继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。再取后继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，如此以往，最终会遇到</a:t>
            </a:r>
            <a:r>
              <a:rPr lang="en-US" altLang="zh-CN" dirty="0"/>
              <a:t>x</a:t>
            </a:r>
            <a:r>
              <a:rPr lang="zh-CN" altLang="en-US" dirty="0"/>
              <a:t>，称这样的良序集是</a:t>
            </a:r>
            <a:r>
              <a:rPr lang="zh-CN" altLang="en-US" dirty="0">
                <a:solidFill>
                  <a:srgbClr val="FF0000"/>
                </a:solidFill>
              </a:rPr>
              <a:t>“像自然数”的良序集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对于像自然数的良序集，可以应用数学归纳法第一原理；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15816" y="4041068"/>
            <a:ext cx="3348372" cy="1548172"/>
            <a:chOff x="2915816" y="4041068"/>
            <a:chExt cx="3348372" cy="1548172"/>
          </a:xfrm>
        </p:grpSpPr>
        <p:sp>
          <p:nvSpPr>
            <p:cNvPr id="5" name="矩形 4"/>
            <p:cNvSpPr/>
            <p:nvPr/>
          </p:nvSpPr>
          <p:spPr>
            <a:xfrm>
              <a:off x="2987824" y="4041068"/>
              <a:ext cx="3276364" cy="1548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P(m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x[P(x)P(S(x))]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所以，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xP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(x)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915816" y="5121188"/>
              <a:ext cx="288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7233"/>
            <a:ext cx="7886700" cy="525463"/>
          </a:xfrm>
        </p:spPr>
        <p:txBody>
          <a:bodyPr/>
          <a:lstStyle/>
          <a:p>
            <a:r>
              <a:rPr lang="en-US" altLang="zh-CN" dirty="0"/>
              <a:t>3.1.2</a:t>
            </a:r>
            <a:r>
              <a:rPr lang="zh-CN" altLang="en-US" dirty="0"/>
              <a:t>、二元关系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76238" y="1103312"/>
            <a:ext cx="8391525" cy="524201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对于二元关系</a:t>
            </a:r>
            <a:r>
              <a:rPr lang="en-US" altLang="zh-CN" dirty="0"/>
              <a:t>R={&lt;</a:t>
            </a:r>
            <a:r>
              <a:rPr lang="en-US" altLang="zh-CN" dirty="0" err="1"/>
              <a:t>x,y</a:t>
            </a:r>
            <a:r>
              <a:rPr lang="en-US" altLang="zh-CN" dirty="0"/>
              <a:t>&gt;|x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 err="1"/>
              <a:t>A,y</a:t>
            </a:r>
            <a:r>
              <a:rPr lang="zh-CN" altLang="en-US" dirty="0">
                <a:sym typeface="Symbol" pitchFamily="18" charset="2"/>
              </a:rPr>
              <a:t>∈</a:t>
            </a:r>
            <a:r>
              <a:rPr lang="en-US" altLang="zh-CN" dirty="0">
                <a:sym typeface="Symbol" pitchFamily="18" charset="2"/>
              </a:rPr>
              <a:t>B</a:t>
            </a:r>
            <a:r>
              <a:rPr lang="en-US" altLang="zh-CN" dirty="0"/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A</a:t>
            </a:r>
            <a:r>
              <a:rPr lang="zh-CN" altLang="en-US" dirty="0"/>
              <a:t>叫做关系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前域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FF0000"/>
                </a:solidFill>
              </a:rPr>
              <a:t>陪域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D(R)={R</a:t>
            </a:r>
            <a:r>
              <a:rPr lang="zh-CN" altLang="en-US" dirty="0"/>
              <a:t>中所有的</a:t>
            </a:r>
            <a:r>
              <a:rPr lang="en-US" altLang="zh-CN" dirty="0"/>
              <a:t>x</a:t>
            </a:r>
            <a:r>
              <a:rPr lang="zh-CN" altLang="en-US" dirty="0"/>
              <a:t>构成的集合</a:t>
            </a:r>
            <a:r>
              <a:rPr lang="en-US" altLang="zh-CN" dirty="0"/>
              <a:t>}</a:t>
            </a:r>
            <a:r>
              <a:rPr lang="zh-CN" altLang="en-US" dirty="0"/>
              <a:t>叫做关系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定义域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R(R)={R</a:t>
            </a:r>
            <a:r>
              <a:rPr lang="zh-CN" altLang="en-US" dirty="0"/>
              <a:t>中所有</a:t>
            </a:r>
            <a:r>
              <a:rPr lang="en-US" altLang="zh-CN" dirty="0"/>
              <a:t>y</a:t>
            </a:r>
            <a:r>
              <a:rPr lang="zh-CN" altLang="en-US" dirty="0"/>
              <a:t>构成的集合</a:t>
            </a:r>
            <a:r>
              <a:rPr lang="en-US" altLang="zh-CN" dirty="0"/>
              <a:t>}</a:t>
            </a:r>
            <a:r>
              <a:rPr lang="zh-CN" altLang="en-US" dirty="0"/>
              <a:t>叫做关系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值域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计数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|A|=n</a:t>
            </a:r>
            <a:r>
              <a:rPr lang="zh-CN" altLang="en-US" dirty="0"/>
              <a:t>，</a:t>
            </a:r>
            <a:r>
              <a:rPr lang="en-US" altLang="zh-CN" dirty="0"/>
              <a:t>|A×A|=n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A×A</a:t>
            </a:r>
            <a:r>
              <a:rPr lang="zh-CN" altLang="en-US" dirty="0"/>
              <a:t>的子集有</a:t>
            </a:r>
            <a:r>
              <a:rPr lang="en-US" altLang="zh-CN" dirty="0"/>
              <a:t>2</a:t>
            </a:r>
            <a:r>
              <a:rPr lang="en-US" altLang="zh-CN" baseline="38000" dirty="0"/>
              <a:t>n</a:t>
            </a:r>
            <a:r>
              <a:rPr lang="en-US" altLang="zh-CN" baseline="60000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所以 </a:t>
            </a:r>
            <a:r>
              <a:rPr lang="en-US" altLang="zh-CN" dirty="0"/>
              <a:t>A</a:t>
            </a:r>
            <a:r>
              <a:rPr lang="zh-CN" altLang="en-US" dirty="0"/>
              <a:t>上有</a:t>
            </a:r>
            <a:r>
              <a:rPr lang="en-US" altLang="zh-CN" dirty="0"/>
              <a:t>2</a:t>
            </a:r>
            <a:r>
              <a:rPr lang="en-US" altLang="zh-CN" baseline="38000" dirty="0"/>
              <a:t>n</a:t>
            </a:r>
            <a:r>
              <a:rPr lang="en-US" altLang="zh-CN" baseline="60000" dirty="0"/>
              <a:t>2</a:t>
            </a:r>
            <a:r>
              <a:rPr lang="zh-CN" altLang="en-US" dirty="0"/>
              <a:t>个不同的二元关系。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A={a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c}</a:t>
            </a:r>
          </a:p>
          <a:p>
            <a:pPr lvl="1">
              <a:lnSpc>
                <a:spcPct val="110000"/>
              </a:lnSpc>
              <a:spcAft>
                <a:spcPts val="1800"/>
              </a:spcAft>
            </a:pPr>
            <a:r>
              <a:rPr lang="en-US" altLang="zh-CN" dirty="0"/>
              <a:t>|A|=3</a:t>
            </a:r>
            <a:r>
              <a:rPr lang="zh-CN" altLang="en-US" dirty="0"/>
              <a:t>；</a:t>
            </a:r>
            <a:r>
              <a:rPr lang="en-US" altLang="zh-CN" dirty="0"/>
              <a:t>|A×A|=3</a:t>
            </a:r>
            <a:r>
              <a:rPr lang="en-US" altLang="zh-CN" baseline="30000" dirty="0"/>
              <a:t>2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上有</a:t>
            </a:r>
            <a:r>
              <a:rPr lang="en-US" altLang="zh-CN" dirty="0"/>
              <a:t>=512</a:t>
            </a:r>
            <a:r>
              <a:rPr lang="zh-CN" altLang="en-US" dirty="0"/>
              <a:t>个不同的二元关系。</a:t>
            </a: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E7020-0810-46D4-80D6-CD8800D16D39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第二原理的推广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518" y="944724"/>
            <a:ext cx="8390964" cy="53866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不像自然数</a:t>
            </a:r>
            <a:r>
              <a:rPr lang="zh-CN" altLang="en-US" dirty="0"/>
              <a:t>的良序集，不能推广数学归纳法第一原理，因为，</a:t>
            </a:r>
            <a:r>
              <a:rPr lang="zh-CN" altLang="en-US" u="sng" dirty="0"/>
              <a:t>有些元素不能由后继运算得到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但第二原理对</a:t>
            </a:r>
            <a:r>
              <a:rPr lang="zh-CN" altLang="en-US" dirty="0">
                <a:solidFill>
                  <a:srgbClr val="FF0000"/>
                </a:solidFill>
              </a:rPr>
              <a:t>所有良序集</a:t>
            </a:r>
            <a:r>
              <a:rPr lang="zh-CN" altLang="en-US" dirty="0"/>
              <a:t>适合；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&lt;S,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&gt;</a:t>
            </a:r>
            <a:r>
              <a:rPr lang="zh-CN" altLang="en-US" dirty="0"/>
              <a:t>是良序集合</a:t>
            </a:r>
            <a:r>
              <a:rPr lang="zh-CN" altLang="en-US"/>
              <a:t>，“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zh-CN" altLang="en-US"/>
              <a:t>”</a:t>
            </a:r>
            <a:r>
              <a:rPr lang="zh-CN" altLang="en-US" dirty="0"/>
              <a:t>表示排除了相等关系（</a:t>
            </a:r>
            <a:r>
              <a:rPr lang="en-US" altLang="zh-CN" dirty="0"/>
              <a:t>-E</a:t>
            </a:r>
            <a:r>
              <a:rPr lang="zh-CN" altLang="en-US" dirty="0"/>
              <a:t>），</a:t>
            </a:r>
            <a:r>
              <a:rPr lang="zh-CN" altLang="en-US"/>
              <a:t>即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＜</a:t>
            </a:r>
            <a:r>
              <a:rPr lang="en-US" altLang="zh-CN"/>
              <a:t>y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dirty="0"/>
              <a:t>y</a:t>
            </a:r>
            <a:r>
              <a:rPr lang="zh-CN" altLang="en-US" dirty="0"/>
              <a:t>且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</a:t>
            </a:r>
            <a:r>
              <a:rPr lang="en-US" altLang="zh-CN" dirty="0" err="1"/>
              <a:t>y</a:t>
            </a:r>
            <a:r>
              <a:rPr lang="zh-CN" altLang="en-US" dirty="0"/>
              <a:t>，则推理规则如下：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即，若</a:t>
            </a:r>
            <a:r>
              <a:rPr lang="zh-CN" altLang="en-US" u="sng" dirty="0"/>
              <a:t>每一小于</a:t>
            </a:r>
            <a:r>
              <a:rPr lang="en-US" altLang="zh-CN" u="sng" dirty="0"/>
              <a:t>x</a:t>
            </a:r>
            <a:r>
              <a:rPr lang="zh-CN" altLang="en-US" u="sng" dirty="0"/>
              <a:t>的元素</a:t>
            </a:r>
            <a:r>
              <a:rPr lang="zh-CN" altLang="en-US" dirty="0"/>
              <a:t>有性质</a:t>
            </a:r>
            <a:r>
              <a:rPr lang="en-US" altLang="zh-CN" dirty="0"/>
              <a:t>P</a:t>
            </a:r>
            <a:r>
              <a:rPr lang="zh-CN" altLang="en-US" dirty="0"/>
              <a:t>，如果能证明任意元素</a:t>
            </a:r>
            <a:r>
              <a:rPr lang="en-US" altLang="zh-CN" dirty="0"/>
              <a:t>x</a:t>
            </a:r>
            <a:r>
              <a:rPr lang="zh-CN" altLang="en-US" dirty="0"/>
              <a:t>有性质</a:t>
            </a:r>
            <a:r>
              <a:rPr lang="en-US" altLang="zh-CN" dirty="0"/>
              <a:t>P</a:t>
            </a:r>
            <a:r>
              <a:rPr lang="zh-CN" altLang="en-US" dirty="0"/>
              <a:t>，则得出了良序集</a:t>
            </a:r>
            <a:r>
              <a:rPr lang="en-US" altLang="zh-CN" dirty="0"/>
              <a:t>S</a:t>
            </a:r>
            <a:r>
              <a:rPr lang="zh-CN" altLang="en-US" dirty="0"/>
              <a:t>中的每一元素有性质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非良序集</a:t>
            </a:r>
            <a:r>
              <a:rPr lang="zh-CN" altLang="en-US" dirty="0"/>
              <a:t>，第二原理也不能用。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339752" y="3501008"/>
            <a:ext cx="4032448" cy="1296144"/>
            <a:chOff x="2915816" y="4041068"/>
            <a:chExt cx="4032448" cy="1296144"/>
          </a:xfrm>
        </p:grpSpPr>
        <p:sp>
          <p:nvSpPr>
            <p:cNvPr id="6" name="矩形 5"/>
            <p:cNvSpPr/>
            <p:nvPr/>
          </p:nvSpPr>
          <p:spPr>
            <a:xfrm>
              <a:off x="2987824" y="4041068"/>
              <a:ext cx="3960440" cy="12961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x[y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[y</a:t>
              </a:r>
              <a:r>
                <a:rPr lang="zh-CN" altLang="en-US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＜</a:t>
              </a:r>
              <a:r>
                <a:rPr lang="en-US" altLang="zh-CN" sz="24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</a:t>
              </a:r>
              <a:r>
                <a:rPr lang="en-US" altLang="zh-CN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P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(y)]P(x)]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所以，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</a:t>
              </a:r>
              <a:r>
                <a:rPr lang="en-US" altLang="zh-CN" sz="24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xP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(x)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915816" y="4700188"/>
              <a:ext cx="38393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557213" y="2500313"/>
            <a:ext cx="7886700" cy="919162"/>
          </a:xfrm>
        </p:spPr>
        <p:txBody>
          <a:bodyPr/>
          <a:lstStyle/>
          <a:p>
            <a:r>
              <a:rPr lang="en-US" altLang="zh-CN"/>
              <a:t>3.5</a:t>
            </a:r>
            <a:r>
              <a:rPr lang="zh-CN" altLang="en-US"/>
              <a:t>、等价关系和划分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9875" name="Rectangle 12"/>
          <p:cNvSpPr>
            <a:spLocks noGrp="1" noChangeArrowheads="1"/>
          </p:cNvSpPr>
          <p:nvPr>
            <p:ph idx="1"/>
          </p:nvPr>
        </p:nvSpPr>
        <p:spPr>
          <a:xfrm>
            <a:off x="700274" y="1175321"/>
            <a:ext cx="7328110" cy="304576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rgbClr val="1E1CE3"/>
              </a:buClr>
            </a:pPr>
            <a:r>
              <a:rPr lang="zh-CN" altLang="en-US" sz="2800" dirty="0"/>
              <a:t>等价关系的定义与实例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1E1CE3"/>
              </a:buClr>
            </a:pPr>
            <a:r>
              <a:rPr lang="zh-CN" altLang="en-US" sz="2800" dirty="0"/>
              <a:t>等价类及其性质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1E1CE3"/>
              </a:buClr>
            </a:pPr>
            <a:r>
              <a:rPr lang="zh-CN" altLang="en-US" sz="2800" dirty="0">
                <a:solidFill>
                  <a:srgbClr val="C00000"/>
                </a:solidFill>
              </a:rPr>
              <a:t>商集</a:t>
            </a:r>
            <a:r>
              <a:rPr lang="zh-CN" altLang="en-US" sz="2800" dirty="0"/>
              <a:t>与集合的划分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rgbClr val="1E1CE3"/>
              </a:buClr>
            </a:pPr>
            <a:r>
              <a:rPr lang="zh-CN" altLang="en-US" sz="2800" dirty="0"/>
              <a:t>等价关系与划分的一一对应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ED467D-4248-43F0-8E78-15198DDE09E8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graphicFrame>
        <p:nvGraphicFramePr>
          <p:cNvPr id="83970" name="Object 6"/>
          <p:cNvGraphicFramePr>
            <a:graphicFrameLocks noChangeAspect="1"/>
          </p:cNvGraphicFramePr>
          <p:nvPr/>
        </p:nvGraphicFramePr>
        <p:xfrm>
          <a:off x="6516216" y="4509120"/>
          <a:ext cx="785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3467160" imgH="5018040" progId="">
                  <p:embed/>
                </p:oleObj>
              </mc:Choice>
              <mc:Fallback>
                <p:oleObj name="剪辑" r:id="rId3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509120"/>
                        <a:ext cx="7858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3.5.1</a:t>
            </a:r>
            <a:r>
              <a:rPr lang="zh-CN" altLang="en-US" dirty="0"/>
              <a:t>、等价关系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3866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3.5-1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为非空集合上的关系，如果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u="sng" dirty="0"/>
              <a:t>自反的、对称的和传递的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等价关系。</a:t>
            </a:r>
            <a:endParaRPr lang="en-US" altLang="zh-CN" dirty="0">
              <a:solidFill>
                <a:srgbClr val="A5002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是一个等价关系，若</a:t>
            </a:r>
            <a:r>
              <a:rPr lang="en-US" altLang="zh-CN" dirty="0"/>
              <a:t>&lt;</a:t>
            </a:r>
            <a:r>
              <a:rPr lang="en-US" altLang="zh-CN" dirty="0" err="1"/>
              <a:t>x,y</a:t>
            </a:r>
            <a:r>
              <a:rPr lang="en-US" altLang="zh-CN" dirty="0"/>
              <a:t>&gt;∈R</a:t>
            </a:r>
            <a:r>
              <a:rPr lang="zh-CN" altLang="en-US" dirty="0"/>
              <a:t>，称</a:t>
            </a:r>
            <a:r>
              <a:rPr lang="en-US" altLang="zh-CN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等价于</a:t>
            </a:r>
            <a:r>
              <a:rPr lang="en-US" altLang="zh-CN" dirty="0">
                <a:solidFill>
                  <a:srgbClr val="A50021"/>
                </a:solidFill>
              </a:rPr>
              <a:t>y</a:t>
            </a:r>
            <a:r>
              <a:rPr lang="zh-CN" altLang="en-US" dirty="0"/>
              <a:t>，记做</a:t>
            </a:r>
            <a:r>
              <a:rPr lang="en-US" altLang="zh-CN" dirty="0"/>
              <a:t>x</a:t>
            </a:r>
            <a:r>
              <a:rPr lang="zh-CN" altLang="en-US" dirty="0"/>
              <a:t>～</a:t>
            </a:r>
            <a:r>
              <a:rPr lang="en-US" altLang="zh-CN" dirty="0"/>
              <a:t>y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实例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zh-CN" altLang="en-US" sz="2300" dirty="0"/>
              <a:t>设 </a:t>
            </a:r>
            <a:r>
              <a:rPr lang="en-US" altLang="zh-CN" sz="2300" dirty="0"/>
              <a:t>A={1,2,…,8}</a:t>
            </a:r>
            <a:r>
              <a:rPr lang="zh-CN" altLang="en-US" sz="2300" dirty="0"/>
              <a:t>，如下定义</a:t>
            </a:r>
            <a:r>
              <a:rPr lang="en-US" altLang="zh-CN" sz="2300" dirty="0"/>
              <a:t>A</a:t>
            </a:r>
            <a:r>
              <a:rPr lang="zh-CN" altLang="en-US" sz="2300" dirty="0"/>
              <a:t>上的关系</a:t>
            </a:r>
            <a:r>
              <a:rPr lang="en-US" altLang="zh-CN" sz="2300" dirty="0"/>
              <a:t>R</a:t>
            </a:r>
            <a:r>
              <a:rPr lang="zh-CN" altLang="en-US" sz="2300" dirty="0"/>
              <a:t>：</a:t>
            </a:r>
            <a:endParaRPr lang="en-US" altLang="zh-CN" sz="2300" dirty="0"/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fr-FR" altLang="zh-CN" sz="2300" dirty="0"/>
              <a:t>R={&lt;x,y&gt;|x,y∈A∧x≡y(mod 3)}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不难验证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上的等价关系，因为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en-US" altLang="zh-CN" sz="2300" dirty="0">
                <a:sym typeface="Symbol" pitchFamily="18" charset="2"/>
              </a:rPr>
              <a:t></a:t>
            </a:r>
            <a:r>
              <a:rPr lang="en-US" altLang="zh-CN" sz="2300" dirty="0" err="1"/>
              <a:t>x∈A</a:t>
            </a:r>
            <a:r>
              <a:rPr lang="zh-CN" altLang="en-US" sz="2300" dirty="0"/>
              <a:t>，有 </a:t>
            </a:r>
            <a:r>
              <a:rPr lang="en-US" altLang="zh-CN" sz="2300" dirty="0" err="1"/>
              <a:t>x≡x</a:t>
            </a:r>
            <a:r>
              <a:rPr lang="en-US" altLang="zh-CN" sz="2300" dirty="0"/>
              <a:t>(mod 3)</a:t>
            </a:r>
          </a:p>
          <a:p>
            <a:pPr marL="914400" lvl="1" indent="-457200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en-US" altLang="zh-CN" sz="2300" dirty="0">
                <a:sym typeface="Symbol" pitchFamily="18" charset="2"/>
              </a:rPr>
              <a:t></a:t>
            </a:r>
            <a:r>
              <a:rPr lang="en-US" altLang="zh-CN" sz="2300" dirty="0" err="1"/>
              <a:t>x,y∈A</a:t>
            </a:r>
            <a:r>
              <a:rPr lang="zh-CN" altLang="en-US" sz="2300" dirty="0"/>
              <a:t>，若</a:t>
            </a:r>
            <a:r>
              <a:rPr lang="en-US" altLang="zh-CN" sz="2300" dirty="0" err="1"/>
              <a:t>x≡y</a:t>
            </a:r>
            <a:r>
              <a:rPr lang="en-US" altLang="zh-CN" sz="2300" dirty="0"/>
              <a:t>(mod 3), </a:t>
            </a:r>
            <a:r>
              <a:rPr lang="zh-CN" altLang="en-US" sz="2300" dirty="0"/>
              <a:t>则有</a:t>
            </a:r>
            <a:r>
              <a:rPr lang="en-US" altLang="zh-CN" sz="2300" dirty="0" err="1"/>
              <a:t>y≡x</a:t>
            </a:r>
            <a:r>
              <a:rPr lang="en-US" altLang="zh-CN" sz="2300" dirty="0"/>
              <a:t>(mod 3)</a:t>
            </a:r>
          </a:p>
          <a:p>
            <a:pPr marL="914400" lvl="1" indent="-457200">
              <a:lnSpc>
                <a:spcPct val="110000"/>
              </a:lnSpc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en-US" altLang="zh-CN" sz="2300" dirty="0">
                <a:sym typeface="Symbol" pitchFamily="18" charset="2"/>
              </a:rPr>
              <a:t></a:t>
            </a:r>
            <a:r>
              <a:rPr lang="en-US" altLang="zh-CN" sz="2300" dirty="0" err="1"/>
              <a:t>x,y,z∈A</a:t>
            </a:r>
            <a:r>
              <a:rPr lang="zh-CN" altLang="en-US" sz="2300" dirty="0"/>
              <a:t>，若</a:t>
            </a:r>
            <a:r>
              <a:rPr lang="en-US" altLang="zh-CN" sz="2300" dirty="0" err="1"/>
              <a:t>x≡y</a:t>
            </a:r>
            <a:r>
              <a:rPr lang="en-US" altLang="zh-CN" sz="2300" dirty="0"/>
              <a:t>(mod 3)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y≡z</a:t>
            </a:r>
            <a:r>
              <a:rPr lang="en-US" altLang="zh-CN" sz="2300" dirty="0"/>
              <a:t>(mod 3)</a:t>
            </a:r>
            <a:r>
              <a:rPr lang="zh-CN" altLang="en-US" sz="2300" dirty="0"/>
              <a:t>，则有</a:t>
            </a:r>
            <a:r>
              <a:rPr lang="en-US" altLang="zh-CN" sz="2300" dirty="0" err="1"/>
              <a:t>x≡z</a:t>
            </a:r>
            <a:r>
              <a:rPr lang="en-US" altLang="zh-CN" sz="2300" dirty="0"/>
              <a:t>(mod 3)</a:t>
            </a:r>
            <a:endParaRPr lang="zh-CN" altLang="en-US" sz="2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999F7-A517-4DBE-B3E2-DB74433BB86E}" type="slidenum">
              <a:rPr lang="zh-CN" altLang="en-US"/>
              <a:pPr>
                <a:defRPr/>
              </a:pPr>
              <a:t>83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347663" y="1465263"/>
            <a:ext cx="8391525" cy="625475"/>
          </a:xfrm>
        </p:spPr>
        <p:txBody>
          <a:bodyPr/>
          <a:lstStyle/>
          <a:p>
            <a:r>
              <a:rPr lang="zh-CN" altLang="en-US"/>
              <a:t>模</a:t>
            </a:r>
            <a:r>
              <a:rPr lang="en-US" altLang="zh-CN"/>
              <a:t>3</a:t>
            </a:r>
            <a:r>
              <a:rPr lang="zh-CN" altLang="en-US"/>
              <a:t>等价关系的关系图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2E62-EB62-4FA9-A35C-1E97DFCB89A1}" type="slidenum">
              <a:rPr lang="zh-CN" altLang="en-US"/>
              <a:pPr>
                <a:defRPr/>
              </a:pPr>
              <a:t>84</a:t>
            </a:fld>
            <a:endParaRPr lang="zh-CN" altLang="en-US"/>
          </a:p>
        </p:txBody>
      </p:sp>
      <p:pic>
        <p:nvPicPr>
          <p:cNvPr id="81925" name="Picture 10" descr="7-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572" y="2888940"/>
            <a:ext cx="7615237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BE188-8D20-4D97-B732-47E6D750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526278"/>
          </a:xfrm>
        </p:spPr>
        <p:txBody>
          <a:bodyPr/>
          <a:lstStyle/>
          <a:p>
            <a:r>
              <a:rPr lang="zh-CN" altLang="en-US"/>
              <a:t>模相等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E3FF1-4698-46E0-8434-FF8BBAB7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3.5-2</a:t>
            </a:r>
            <a:r>
              <a:rPr lang="zh-CN" altLang="en-US"/>
              <a:t>：设</a:t>
            </a:r>
            <a:r>
              <a:rPr lang="en-US" altLang="zh-CN"/>
              <a:t>k</a:t>
            </a:r>
            <a:r>
              <a:rPr lang="zh-CN" altLang="en-US"/>
              <a:t>是一正整数而</a:t>
            </a:r>
            <a:r>
              <a:rPr lang="en-US" altLang="zh-CN"/>
              <a:t>a,b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I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，若有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a-b=m</a:t>
            </a:r>
            <a:r>
              <a:rPr lang="en-US" altLang="zh-CN" sz="16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，其中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m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是某整数，那么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是模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等价，写成：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2690813" indent="0">
              <a:buNone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b(mod k)</a:t>
            </a:r>
          </a:p>
          <a:p>
            <a:pPr marL="180975" indent="0">
              <a:buNone/>
            </a:pPr>
            <a:r>
              <a:rPr lang="zh-CN" altLang="en-US">
                <a:sym typeface="Symbol" pitchFamily="18" charset="2"/>
              </a:rPr>
              <a:t>整数</a:t>
            </a:r>
            <a:r>
              <a:rPr lang="en-US" altLang="zh-CN">
                <a:sym typeface="Symbol" pitchFamily="18" charset="2"/>
              </a:rPr>
              <a:t>k</a:t>
            </a:r>
            <a:r>
              <a:rPr lang="zh-CN" altLang="en-US">
                <a:sym typeface="Symbol" pitchFamily="18" charset="2"/>
              </a:rPr>
              <a:t>叫做等价的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模数</a:t>
            </a:r>
            <a:r>
              <a:rPr lang="zh-CN" altLang="en-US">
                <a:sym typeface="Symbol" pitchFamily="18" charset="2"/>
              </a:rPr>
              <a:t>。</a:t>
            </a:r>
            <a:endParaRPr lang="en-US" altLang="zh-CN">
              <a:sym typeface="Symbol" pitchFamily="18" charset="2"/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3.5-1</a:t>
            </a:r>
            <a:r>
              <a:rPr lang="zh-CN" altLang="en-US"/>
              <a:t>：模</a:t>
            </a:r>
            <a:r>
              <a:rPr lang="en-US" altLang="zh-CN"/>
              <a:t>k</a:t>
            </a:r>
            <a:r>
              <a:rPr lang="zh-CN" altLang="en-US"/>
              <a:t>等价是任何集合</a:t>
            </a:r>
            <a:r>
              <a:rPr lang="en-US" altLang="zh-CN"/>
              <a:t>A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</a:t>
            </a:r>
            <a:r>
              <a:rPr lang="en-US" altLang="zh-CN"/>
              <a:t>I</a:t>
            </a:r>
            <a:r>
              <a:rPr lang="zh-CN" altLang="en-US"/>
              <a:t>上的等价关系。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证：</a:t>
            </a:r>
            <a:r>
              <a:rPr lang="zh-CN" altLang="en-US">
                <a:solidFill>
                  <a:srgbClr val="1E1CE3"/>
                </a:solidFill>
              </a:rPr>
              <a:t>记关系为</a:t>
            </a:r>
            <a:r>
              <a:rPr lang="en-US" altLang="zh-CN">
                <a:solidFill>
                  <a:srgbClr val="1E1CE3"/>
                </a:solidFill>
              </a:rPr>
              <a:t>R</a:t>
            </a:r>
            <a:r>
              <a:rPr lang="zh-CN" altLang="en-US">
                <a:solidFill>
                  <a:srgbClr val="1E1CE3"/>
                </a:solidFill>
              </a:rPr>
              <a:t>，</a:t>
            </a:r>
            <a:r>
              <a:rPr lang="zh-CN" altLang="en-US" u="sng"/>
              <a:t>如果</a:t>
            </a:r>
            <a:r>
              <a:rPr lang="en-US" altLang="zh-CN" u="sng"/>
              <a:t>A=</a:t>
            </a:r>
            <a:r>
              <a:rPr lang="el-GR" altLang="zh-CN" u="sng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zh-CN" altLang="en-US"/>
              <a:t>恒假，故</a:t>
            </a:r>
            <a:endParaRPr lang="en-US" altLang="zh-CN"/>
          </a:p>
          <a:p>
            <a:pPr marL="989013" indent="-457200">
              <a:spcAft>
                <a:spcPts val="0"/>
              </a:spcAft>
              <a:buSzPct val="100000"/>
              <a:buFont typeface="+mj-ea"/>
              <a:buAutoNum type="circleNumDbPlain"/>
            </a:pPr>
            <a:r>
              <a:rPr lang="zh-CN" altLang="en-US"/>
              <a:t>具有自反性，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x(mod k)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，即，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1973263" indent="0">
              <a:buNone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x(x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xRx)</a:t>
            </a:r>
          </a:p>
          <a:p>
            <a:pPr marL="989013" indent="-457200" defTabSz="1073150">
              <a:spcAft>
                <a:spcPts val="0"/>
              </a:spcAft>
              <a:buSzPct val="100000"/>
              <a:buFont typeface="+mj-ea"/>
              <a:buAutoNum type="circleNumDbPlain" startAt="2"/>
            </a:pPr>
            <a:r>
              <a:rPr lang="zh-CN" altLang="en-US"/>
              <a:t>具有对称性，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(mod k)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x(mod k)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即，</a:t>
            </a:r>
            <a:endParaRPr lang="en-US" altLang="zh-CN">
              <a:sym typeface="Symbol" pitchFamily="18" charset="2"/>
            </a:endParaRPr>
          </a:p>
          <a:p>
            <a:pPr marL="1795463" indent="0">
              <a:buNone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 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/>
              <a:t>,y(x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l-GR" altLang="zh-CN"/>
              <a:t>∧</a:t>
            </a:r>
            <a:r>
              <a:rPr lang="en-US" altLang="zh-CN"/>
              <a:t>y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l-GR" altLang="zh-CN"/>
              <a:t>∧</a:t>
            </a:r>
            <a:r>
              <a:rPr lang="en-US" altLang="zh-CN"/>
              <a:t>xRy</a:t>
            </a:r>
            <a:r>
              <a:rPr lang="en-US" altLang="zh-CN">
                <a:sym typeface="Symbol" pitchFamily="18" charset="2"/>
              </a:rPr>
              <a:t>yRx</a:t>
            </a:r>
            <a:r>
              <a:rPr lang="en-US" altLang="zh-CN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B1370-6481-4FDE-9BA8-C1329A8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03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A2277-1132-4002-BF7F-6600DDB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模相等（续）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E06BD-A3E7-4781-BD71-615F0F5D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4486581"/>
          </a:xfrm>
        </p:spPr>
        <p:txBody>
          <a:bodyPr/>
          <a:lstStyle/>
          <a:p>
            <a:pPr marL="712788" indent="-457200">
              <a:buSzPct val="100000"/>
              <a:buFont typeface="+mj-ea"/>
              <a:buAutoNum type="circleNumDbPlain" startAt="3"/>
            </a:pPr>
            <a:r>
              <a:rPr lang="zh-CN" altLang="en-US"/>
              <a:t>具有传递性，</a:t>
            </a:r>
            <a:r>
              <a:rPr lang="en-US" altLang="zh-CN"/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y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且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>
                <a:sym typeface="Symbol" pitchFamily="18" charset="2"/>
              </a:rPr>
              <a:t>x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z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lang="zh-CN" altLang="en-US">
                <a:sym typeface="Symbol" pitchFamily="18" charset="2"/>
              </a:rPr>
              <a:t>省略了</a:t>
            </a:r>
            <a:r>
              <a:rPr lang="en-US" altLang="zh-CN">
                <a:sym typeface="Symbol" pitchFamily="18" charset="2"/>
              </a:rPr>
              <a:t>mod k</a:t>
            </a:r>
            <a:r>
              <a:rPr lang="zh-CN" altLang="en-US">
                <a:sym typeface="Symbol" pitchFamily="18" charset="2"/>
              </a:rPr>
              <a:t>，即，</a:t>
            </a:r>
            <a:endParaRPr lang="en-US" altLang="zh-CN">
              <a:sym typeface="Symbol" pitchFamily="18" charset="2"/>
            </a:endParaRPr>
          </a:p>
          <a:p>
            <a:pPr marL="1160463" indent="0">
              <a:buNone/>
            </a:pP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/>
              <a:t>,y,z(x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l-GR" altLang="zh-CN"/>
              <a:t>∧</a:t>
            </a:r>
            <a:r>
              <a:rPr lang="en-US" altLang="zh-CN"/>
              <a:t>y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l-GR" altLang="zh-CN"/>
              <a:t>∧</a:t>
            </a:r>
            <a:r>
              <a:rPr lang="en-US" altLang="zh-CN"/>
              <a:t>z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el-GR" altLang="zh-CN"/>
              <a:t>∧</a:t>
            </a:r>
            <a:r>
              <a:rPr lang="en-US" altLang="zh-CN">
                <a:solidFill>
                  <a:srgbClr val="FF0000"/>
                </a:solidFill>
              </a:rPr>
              <a:t>xRy</a:t>
            </a:r>
            <a:r>
              <a:rPr lang="el-GR" altLang="zh-CN">
                <a:solidFill>
                  <a:srgbClr val="FF0000"/>
                </a:solidFill>
              </a:rPr>
              <a:t>∧</a:t>
            </a:r>
            <a:r>
              <a:rPr lang="en-US" altLang="zh-CN">
                <a:solidFill>
                  <a:srgbClr val="FF0000"/>
                </a:solidFill>
              </a:rPr>
              <a:t>yRz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xRz</a:t>
            </a:r>
            <a:r>
              <a:rPr lang="en-US" altLang="zh-CN"/>
              <a:t>)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 u="sng"/>
              <a:t>如果</a:t>
            </a:r>
            <a:r>
              <a:rPr lang="en-US" altLang="zh-CN" u="sng"/>
              <a:t>A</a:t>
            </a:r>
            <a:r>
              <a:rPr lang="zh-CN" altLang="en-US" u="sng"/>
              <a:t>非空</a:t>
            </a:r>
            <a:r>
              <a:rPr lang="zh-CN" altLang="en-US"/>
              <a:t>，则有：</a:t>
            </a:r>
            <a:endParaRPr lang="en-US" altLang="zh-CN"/>
          </a:p>
          <a:p>
            <a:pPr marL="712788" indent="-457200">
              <a:buSzPct val="100000"/>
              <a:buFont typeface="+mj-ea"/>
              <a:buAutoNum type="circleNumDbPlain"/>
            </a:pPr>
            <a:r>
              <a:rPr lang="zh-CN" altLang="en-US"/>
              <a:t>自反，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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a-a=0</a:t>
            </a:r>
            <a:r>
              <a:rPr lang="en-US" altLang="zh-CN" sz="16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，有</a:t>
            </a:r>
            <a:r>
              <a:rPr lang="en-US" altLang="zh-CN"/>
              <a:t>a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(mod k)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，即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aRa</a:t>
            </a:r>
          </a:p>
          <a:p>
            <a:pPr marL="712788" indent="-457200">
              <a:buSzPct val="100000"/>
              <a:buFont typeface="+mj-ea"/>
              <a:buAutoNum type="circleNumDbPlain"/>
            </a:pPr>
            <a:r>
              <a:rPr lang="zh-CN" altLang="en-US"/>
              <a:t>对称，</a:t>
            </a:r>
            <a:r>
              <a:rPr lang="en-US" altLang="zh-CN">
                <a:sym typeface="Symbol" pitchFamily="18" charset="2"/>
              </a:rPr>
              <a:t>a,b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b(mod k)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zh-CN" altLang="en-US"/>
              <a:t>即</a:t>
            </a:r>
            <a:r>
              <a:rPr lang="en-US" altLang="zh-CN">
                <a:solidFill>
                  <a:srgbClr val="FF0000"/>
                </a:solidFill>
              </a:rPr>
              <a:t>aRb</a:t>
            </a:r>
            <a:r>
              <a:rPr lang="zh-CN" altLang="en-US"/>
              <a:t>，或</a:t>
            </a:r>
            <a:r>
              <a:rPr lang="en-US" altLang="zh-CN">
                <a:sym typeface="Symbol" pitchFamily="18" charset="2"/>
              </a:rPr>
              <a:t>a</a:t>
            </a:r>
            <a:r>
              <a:rPr lang="en-US" altLang="zh-CN"/>
              <a:t>-b=m</a:t>
            </a:r>
            <a:r>
              <a:rPr lang="en-US" altLang="zh-CN" sz="16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，则有</a:t>
            </a:r>
            <a:r>
              <a:rPr lang="en-US" altLang="zh-CN"/>
              <a:t>b-a=-m</a:t>
            </a:r>
            <a:r>
              <a:rPr lang="en-US" altLang="zh-CN" sz="16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，即</a:t>
            </a:r>
            <a:r>
              <a:rPr lang="en-US" altLang="zh-CN">
                <a:solidFill>
                  <a:srgbClr val="FF0000"/>
                </a:solidFill>
              </a:rPr>
              <a:t>bRa</a:t>
            </a:r>
          </a:p>
          <a:p>
            <a:pPr marL="712788" indent="-457200">
              <a:buSzPct val="100000"/>
              <a:buFont typeface="+mj-ea"/>
              <a:buAutoNum type="circleNumDbPlain"/>
            </a:pP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传递，</a:t>
            </a:r>
            <a:r>
              <a:rPr lang="en-US" altLang="zh-CN">
                <a:sym typeface="Symbol" pitchFamily="18" charset="2"/>
              </a:rPr>
              <a:t>a,b,c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b(mod k)</a:t>
            </a:r>
            <a:r>
              <a:rPr lang="zh-CN" altLang="en-US"/>
              <a:t>且</a:t>
            </a:r>
            <a:r>
              <a:rPr lang="en-US" altLang="zh-CN"/>
              <a:t>a</a:t>
            </a:r>
            <a:r>
              <a:rPr lang="zh-CN" altLang="en-US"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b(mod k)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aRb</a:t>
            </a:r>
            <a:r>
              <a:rPr lang="zh-CN" altLang="en-US">
                <a:sym typeface="Symbol" pitchFamily="18" charset="2"/>
              </a:rPr>
              <a:t>，同时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bRc</a:t>
            </a:r>
            <a:r>
              <a:rPr lang="zh-CN" altLang="en-US">
                <a:sym typeface="Symbol" pitchFamily="18" charset="2"/>
              </a:rPr>
              <a:t>，按定义有</a:t>
            </a:r>
            <a:r>
              <a:rPr lang="en-US" altLang="zh-CN"/>
              <a:t>a-b=m</a:t>
            </a:r>
            <a:r>
              <a:rPr lang="en-US" altLang="zh-CN" baseline="-25000"/>
              <a:t>1</a:t>
            </a:r>
            <a:r>
              <a:rPr lang="en-US" altLang="zh-CN" sz="16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且</a:t>
            </a:r>
            <a:r>
              <a:rPr lang="en-US" altLang="zh-CN"/>
              <a:t>b-c=m</a:t>
            </a:r>
            <a:r>
              <a:rPr lang="en-US" altLang="zh-CN" baseline="-25000"/>
              <a:t>2</a:t>
            </a:r>
            <a:r>
              <a:rPr lang="en-US" altLang="zh-CN" sz="160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，等式两边相加</a:t>
            </a:r>
            <a:endParaRPr lang="en-US" altLang="zh-CN"/>
          </a:p>
          <a:p>
            <a:pPr marL="627063" indent="0">
              <a:buNone/>
            </a:pPr>
            <a:r>
              <a:rPr lang="zh-CN" altLang="en-US"/>
              <a:t>有：</a:t>
            </a:r>
            <a:r>
              <a:rPr lang="en-US" altLang="zh-CN"/>
              <a:t>a-c=(m</a:t>
            </a:r>
            <a:r>
              <a:rPr lang="en-US" altLang="zh-CN" baseline="-25000"/>
              <a:t>1</a:t>
            </a:r>
            <a:r>
              <a:rPr lang="en-US" altLang="zh-CN"/>
              <a:t>+m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sz="1600">
                <a:solidFill>
                  <a:srgbClr val="1E1CE3"/>
                </a:solidFill>
                <a:sym typeface="Symbol" pitchFamily="18" charset="2"/>
              </a:rPr>
              <a:t>·</a:t>
            </a:r>
            <a:r>
              <a:rPr lang="en-US" altLang="zh-CN"/>
              <a:t>k</a:t>
            </a:r>
            <a:r>
              <a:rPr lang="zh-CN" altLang="en-US"/>
              <a:t>，所以，</a:t>
            </a:r>
            <a:r>
              <a:rPr lang="en-US" altLang="zh-CN"/>
              <a:t>a</a:t>
            </a:r>
            <a:r>
              <a:rPr lang="zh-CN" altLang="en-US">
                <a:sym typeface="Symbol" pitchFamily="18" charset="2"/>
              </a:rPr>
              <a:t>≡</a:t>
            </a:r>
            <a:r>
              <a:rPr lang="en-US" altLang="zh-CN">
                <a:sym typeface="Symbol" pitchFamily="18" charset="2"/>
              </a:rPr>
              <a:t>c(mod k)</a:t>
            </a:r>
            <a:r>
              <a:rPr lang="zh-CN" altLang="en-US">
                <a:sym typeface="Symbol" pitchFamily="18" charset="2"/>
              </a:rPr>
              <a:t>，即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aRc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54402D-15AB-4FFE-803C-588AE3DD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916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等价类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376238" y="1103313"/>
            <a:ext cx="8391525" cy="51530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3.5-3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为非空集合</a:t>
            </a:r>
            <a:r>
              <a:rPr lang="en-US" altLang="zh-CN"/>
              <a:t>A</a:t>
            </a:r>
            <a:r>
              <a:rPr lang="zh-CN" altLang="en-US"/>
              <a:t>上的等价关系</a:t>
            </a:r>
            <a:r>
              <a:rPr lang="en-US" altLang="zh-CN"/>
              <a:t>, </a:t>
            </a:r>
            <a:r>
              <a:rPr lang="en-US" altLang="zh-CN">
                <a:sym typeface="Symbol" pitchFamily="18" charset="2"/>
              </a:rPr>
              <a:t></a:t>
            </a:r>
            <a:r>
              <a:rPr lang="en-US" altLang="zh-CN"/>
              <a:t>x∈A</a:t>
            </a:r>
            <a:r>
              <a:rPr lang="zh-CN" altLang="en-US"/>
              <a:t>，令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     [x]</a:t>
            </a:r>
            <a:r>
              <a:rPr lang="en-US" altLang="zh-CN" baseline="-25000"/>
              <a:t>R</a:t>
            </a:r>
            <a:r>
              <a:rPr lang="en-US" altLang="zh-CN"/>
              <a:t> ={y|y∈A∧xRy}</a:t>
            </a:r>
          </a:p>
          <a:p>
            <a:pPr>
              <a:lnSpc>
                <a:spcPct val="120000"/>
              </a:lnSpc>
            </a:pPr>
            <a:r>
              <a:rPr lang="zh-CN" altLang="en-US"/>
              <a:t>称</a:t>
            </a:r>
            <a:r>
              <a:rPr lang="en-US" altLang="zh-CN"/>
              <a:t>[x]</a:t>
            </a:r>
            <a:r>
              <a:rPr lang="en-US" altLang="zh-CN" baseline="-25000"/>
              <a:t>R </a:t>
            </a:r>
            <a:r>
              <a:rPr lang="zh-CN" altLang="en-US"/>
              <a:t>为</a:t>
            </a:r>
            <a:r>
              <a:rPr lang="en-US" altLang="zh-CN"/>
              <a:t>x</a:t>
            </a:r>
            <a:r>
              <a:rPr lang="zh-CN" altLang="en-US"/>
              <a:t>关于</a:t>
            </a:r>
            <a:r>
              <a:rPr lang="en-US" altLang="zh-CN"/>
              <a:t>R</a:t>
            </a:r>
            <a:r>
              <a:rPr lang="zh-CN" altLang="en-US"/>
              <a:t>的等价类</a:t>
            </a:r>
            <a:r>
              <a:rPr lang="en-US" altLang="zh-CN"/>
              <a:t>, </a:t>
            </a:r>
            <a:r>
              <a:rPr lang="zh-CN" altLang="en-US"/>
              <a:t>简称为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等价类</a:t>
            </a:r>
            <a:r>
              <a:rPr lang="en-US" altLang="zh-CN"/>
              <a:t>,</a:t>
            </a:r>
            <a:r>
              <a:rPr lang="zh-CN" altLang="en-US"/>
              <a:t>简记为</a:t>
            </a:r>
            <a:r>
              <a:rPr lang="en-US" altLang="zh-CN"/>
              <a:t>[x],</a:t>
            </a:r>
            <a:r>
              <a:rPr lang="zh-CN" altLang="en-US"/>
              <a:t>称</a:t>
            </a:r>
            <a:r>
              <a:rPr lang="en-US" altLang="zh-CN"/>
              <a:t>x</a:t>
            </a:r>
            <a:r>
              <a:rPr lang="zh-CN" altLang="en-US"/>
              <a:t>该等价类的</a:t>
            </a:r>
            <a:r>
              <a:rPr lang="zh-CN" altLang="en-US">
                <a:solidFill>
                  <a:srgbClr val="C00000"/>
                </a:solidFill>
              </a:rPr>
              <a:t>表示元素</a:t>
            </a:r>
            <a:r>
              <a:rPr lang="zh-CN" altLang="en-US"/>
              <a:t>；</a:t>
            </a:r>
            <a:r>
              <a:rPr lang="en-US" altLang="zh-CN"/>
              <a:t>A</a:t>
            </a:r>
            <a:r>
              <a:rPr lang="zh-CN" altLang="en-US"/>
              <a:t>中不同等价类的个数叫做</a:t>
            </a:r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秩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olidFill>
                  <a:srgbClr val="CC0099"/>
                </a:solidFill>
              </a:rPr>
              <a:t>实例</a:t>
            </a:r>
            <a:endParaRPr lang="en-US" altLang="zh-CN">
              <a:solidFill>
                <a:srgbClr val="CC0099"/>
              </a:solidFill>
            </a:endParaRPr>
          </a:p>
          <a:p>
            <a:r>
              <a:rPr lang="en-US" altLang="zh-CN"/>
              <a:t>A={1, 2, … , 8}</a:t>
            </a:r>
            <a:r>
              <a:rPr lang="zh-CN" altLang="en-US"/>
              <a:t>上模</a:t>
            </a:r>
            <a:r>
              <a:rPr lang="en-US" altLang="zh-CN"/>
              <a:t>3</a:t>
            </a:r>
            <a:r>
              <a:rPr lang="zh-CN" altLang="en-US"/>
              <a:t>等价关系的等价类：</a:t>
            </a:r>
            <a:endParaRPr lang="en-US" altLang="zh-CN"/>
          </a:p>
          <a:p>
            <a:pPr lvl="1">
              <a:buSzPct val="75000"/>
            </a:pPr>
            <a:r>
              <a:rPr lang="en-US" altLang="zh-CN"/>
              <a:t>[1]=[4]=[7]={1, 4, 7}</a:t>
            </a:r>
          </a:p>
          <a:p>
            <a:pPr lvl="1">
              <a:buSzPct val="75000"/>
            </a:pPr>
            <a:r>
              <a:rPr lang="en-US" altLang="zh-CN"/>
              <a:t>[2]=[5]=[8]={2, 5, 8}</a:t>
            </a:r>
          </a:p>
          <a:p>
            <a:pPr lvl="1">
              <a:buSzPct val="75000"/>
            </a:pPr>
            <a:r>
              <a:rPr lang="en-US" altLang="zh-CN"/>
              <a:t>[3]=[6]={3, 6}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AB08A-46AC-4DAD-AFE6-AD88DB420E52}" type="slidenum">
              <a:rPr lang="zh-CN" altLang="en-US"/>
              <a:pPr>
                <a:defRPr/>
              </a:pPr>
              <a:t>87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等价类的性质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376238" y="885825"/>
            <a:ext cx="8391525" cy="5602288"/>
          </a:xfrm>
        </p:spPr>
        <p:txBody>
          <a:bodyPr/>
          <a:lstStyle/>
          <a:p>
            <a:r>
              <a:rPr lang="zh-CN" altLang="en-US" sz="2200">
                <a:solidFill>
                  <a:srgbClr val="A50021"/>
                </a:solidFill>
              </a:rPr>
              <a:t>定理</a:t>
            </a:r>
            <a:r>
              <a:rPr lang="en-US" altLang="zh-CN" sz="2200">
                <a:solidFill>
                  <a:srgbClr val="A50021"/>
                </a:solidFill>
              </a:rPr>
              <a:t>3.5-</a:t>
            </a:r>
            <a:r>
              <a:rPr lang="en-US" altLang="zh-CN" sz="2200">
                <a:solidFill>
                  <a:srgbClr val="00B050"/>
                </a:solidFill>
              </a:rPr>
              <a:t>3</a:t>
            </a:r>
            <a:r>
              <a:rPr lang="zh-CN" altLang="en-US" sz="2200">
                <a:solidFill>
                  <a:srgbClr val="00B050"/>
                </a:solidFill>
              </a:rPr>
              <a:t>、</a:t>
            </a:r>
            <a:r>
              <a:rPr lang="en-US" altLang="zh-CN" sz="2200">
                <a:solidFill>
                  <a:srgbClr val="00B050"/>
                </a:solidFill>
              </a:rPr>
              <a:t>4</a:t>
            </a:r>
            <a:r>
              <a:rPr lang="en-US" altLang="zh-CN" sz="2200">
                <a:solidFill>
                  <a:srgbClr val="A50021"/>
                </a:solidFill>
              </a:rPr>
              <a:t>:</a:t>
            </a:r>
            <a:r>
              <a:rPr lang="zh-CN" altLang="en-US" sz="2200" dirty="0"/>
              <a:t>设</a:t>
            </a:r>
            <a:r>
              <a:rPr lang="en-US" altLang="zh-CN" sz="2200" dirty="0"/>
              <a:t>R</a:t>
            </a:r>
            <a:r>
              <a:rPr lang="zh-CN" altLang="en-US" sz="2200" dirty="0"/>
              <a:t>是非空集合</a:t>
            </a:r>
            <a:r>
              <a:rPr lang="en-US" altLang="zh-CN" sz="2200" dirty="0"/>
              <a:t>A</a:t>
            </a:r>
            <a:r>
              <a:rPr lang="zh-CN" altLang="en-US" sz="2200" dirty="0"/>
              <a:t>上的等价关系</a:t>
            </a:r>
            <a:r>
              <a:rPr lang="en-US" altLang="zh-CN" sz="2200" dirty="0"/>
              <a:t>, </a:t>
            </a:r>
            <a:r>
              <a:rPr lang="zh-CN" altLang="en-US" sz="2200" dirty="0"/>
              <a:t>则</a:t>
            </a:r>
            <a:endParaRPr lang="en-US" altLang="zh-CN" sz="2200" dirty="0"/>
          </a:p>
          <a:p>
            <a:pPr marL="808038" lvl="1">
              <a:buNone/>
            </a:pPr>
            <a:r>
              <a:rPr lang="en-US" altLang="zh-CN" dirty="0"/>
              <a:t>(1)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,[x]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的非空子集</a:t>
            </a:r>
          </a:p>
          <a:p>
            <a:pPr marL="808038" lvl="1">
              <a:buNone/>
            </a:pPr>
            <a:r>
              <a:rPr lang="en-US" altLang="zh-CN" dirty="0"/>
              <a:t>(2)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x,y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 err="1"/>
              <a:t>xRy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r>
              <a:rPr lang="en-US" altLang="zh-CN" dirty="0"/>
              <a:t>[x]=[y]</a:t>
            </a:r>
          </a:p>
          <a:p>
            <a:pPr marL="808038" lvl="1">
              <a:buNone/>
            </a:pPr>
            <a:r>
              <a:rPr lang="en-US" altLang="zh-CN" dirty="0"/>
              <a:t>(3)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x,y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没有关系</a:t>
            </a:r>
            <a:r>
              <a:rPr lang="en-US" altLang="zh-CN" dirty="0"/>
              <a:t>R,</a:t>
            </a:r>
            <a:r>
              <a:rPr lang="zh-CN" altLang="en-US" dirty="0"/>
              <a:t>则</a:t>
            </a:r>
            <a:r>
              <a:rPr lang="en-US" altLang="zh-CN" dirty="0"/>
              <a:t>[x]</a:t>
            </a:r>
            <a:r>
              <a:rPr lang="zh-CN" altLang="en-US" dirty="0"/>
              <a:t>与</a:t>
            </a:r>
            <a:r>
              <a:rPr lang="en-US" altLang="zh-CN" dirty="0"/>
              <a:t>[y]</a:t>
            </a:r>
            <a:r>
              <a:rPr lang="zh-CN" altLang="en-US" dirty="0"/>
              <a:t>不交</a:t>
            </a:r>
          </a:p>
          <a:p>
            <a:pPr marL="808038" lvl="1">
              <a:buNone/>
            </a:pPr>
            <a:r>
              <a:rPr lang="en-US" altLang="zh-CN" dirty="0"/>
              <a:t>(4) ∪{[x]|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}=A</a:t>
            </a:r>
          </a:p>
          <a:p>
            <a:pPr>
              <a:spcAft>
                <a:spcPct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证</a:t>
            </a:r>
            <a:endParaRPr lang="en-US" altLang="zh-CN" dirty="0">
              <a:solidFill>
                <a:srgbClr val="C00000"/>
              </a:solidFill>
            </a:endParaRPr>
          </a:p>
          <a:p>
            <a:pPr marL="898525" lvl="1">
              <a:spcBef>
                <a:spcPct val="0"/>
              </a:spcBef>
              <a:buNone/>
            </a:pPr>
            <a:r>
              <a:rPr lang="en-US" altLang="zh-CN" dirty="0"/>
              <a:t>(1) </a:t>
            </a:r>
            <a:r>
              <a:rPr lang="zh-CN" altLang="en-US" dirty="0"/>
              <a:t>由定义</a:t>
            </a:r>
            <a:r>
              <a:rPr lang="en-US" altLang="zh-CN" dirty="0"/>
              <a:t>, </a:t>
            </a: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zh-CN" altLang="en-US" dirty="0"/>
              <a:t>有</a:t>
            </a:r>
            <a:r>
              <a:rPr lang="en-US" altLang="zh-CN" dirty="0"/>
              <a:t>[x]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A</a:t>
            </a:r>
            <a:r>
              <a:rPr lang="zh-CN" altLang="en-US" dirty="0"/>
              <a:t>，又</a:t>
            </a:r>
            <a:r>
              <a:rPr lang="en-US" altLang="zh-CN" dirty="0"/>
              <a:t>x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[x]</a:t>
            </a:r>
            <a:r>
              <a:rPr lang="zh-CN" altLang="en-US" dirty="0"/>
              <a:t>，即</a:t>
            </a:r>
            <a:r>
              <a:rPr lang="en-US" altLang="zh-CN" dirty="0"/>
              <a:t>[x]</a:t>
            </a:r>
            <a:r>
              <a:rPr lang="zh-CN" altLang="en-US" dirty="0"/>
              <a:t>非空</a:t>
            </a:r>
            <a:endParaRPr lang="en-US" altLang="zh-CN" dirty="0"/>
          </a:p>
          <a:p>
            <a:pPr marL="898525" lvl="1">
              <a:buNone/>
            </a:pPr>
            <a:r>
              <a:rPr lang="en-US" altLang="zh-CN" dirty="0"/>
              <a:t>(2) </a:t>
            </a:r>
            <a:r>
              <a:rPr lang="zh-CN" altLang="en-US"/>
              <a:t>任取</a:t>
            </a:r>
            <a:r>
              <a:rPr lang="en-US" altLang="zh-CN"/>
              <a:t>z</a:t>
            </a:r>
            <a:r>
              <a:rPr lang="zh-CN" altLang="en-US"/>
              <a:t>，则</a:t>
            </a:r>
            <a:r>
              <a:rPr lang="zh-CN" altLang="en-US" dirty="0"/>
              <a:t>有 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</a:t>
            </a:r>
            <a:r>
              <a:rPr lang="zh-CN" altLang="fr-FR" dirty="0"/>
              <a:t>        </a:t>
            </a:r>
            <a:r>
              <a:rPr lang="fr-FR" altLang="zh-CN" dirty="0"/>
              <a:t>z∈[</a:t>
            </a:r>
            <a:r>
              <a:rPr lang="fr-FR" altLang="zh-CN"/>
              <a:t>x]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fr-FR" altLang="zh-CN"/>
              <a:t>&lt;</a:t>
            </a:r>
            <a:r>
              <a:rPr lang="fr-FR" altLang="zh-CN" dirty="0"/>
              <a:t>x,z&gt;</a:t>
            </a:r>
            <a:r>
              <a:rPr lang="fr-FR" altLang="zh-CN"/>
              <a:t>∈R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fr-FR" altLang="zh-CN"/>
              <a:t>&lt;</a:t>
            </a:r>
            <a:r>
              <a:rPr lang="fr-FR" altLang="zh-CN" dirty="0"/>
              <a:t>z,x&gt;∈R</a:t>
            </a:r>
          </a:p>
          <a:p>
            <a:pPr lvl="1">
              <a:buFont typeface="Wingdings" pitchFamily="2" charset="2"/>
              <a:buNone/>
            </a:pPr>
            <a:r>
              <a:rPr lang="fr-FR" altLang="zh-CN" dirty="0"/>
              <a:t>          </a:t>
            </a:r>
            <a:r>
              <a:rPr lang="fr-FR" altLang="zh-CN" dirty="0">
                <a:solidFill>
                  <a:srgbClr val="FF0000"/>
                </a:solidFill>
              </a:rPr>
              <a:t>&lt;z,x&gt;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fr-FR" altLang="zh-CN" dirty="0">
                <a:solidFill>
                  <a:srgbClr val="FF0000"/>
                </a:solidFill>
              </a:rPr>
              <a:t>R</a:t>
            </a:r>
            <a:r>
              <a:rPr lang="fr-FR" altLang="zh-CN" dirty="0"/>
              <a:t>∧</a:t>
            </a:r>
            <a:r>
              <a:rPr lang="fr-FR" altLang="zh-CN" dirty="0">
                <a:solidFill>
                  <a:srgbClr val="FF0000"/>
                </a:solidFill>
              </a:rPr>
              <a:t>&lt;x,y&gt;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fr-FR" altLang="zh-CN">
                <a:solidFill>
                  <a:srgbClr val="FF0000"/>
                </a:solidFill>
              </a:rPr>
              <a:t>R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fr-FR" altLang="zh-CN"/>
              <a:t>&lt;</a:t>
            </a:r>
            <a:r>
              <a:rPr lang="fr-FR" altLang="zh-CN" dirty="0"/>
              <a:t>z,y&gt;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fr-FR" altLang="zh-CN"/>
              <a:t>R</a:t>
            </a:r>
            <a:r>
              <a:rPr lang="en-US" altLang="zh-CN">
                <a:sym typeface="Symbol" pitchFamily="18" charset="2"/>
              </a:rPr>
              <a:t></a:t>
            </a:r>
            <a:r>
              <a:rPr lang="fr-FR" altLang="zh-CN"/>
              <a:t>&lt;</a:t>
            </a:r>
            <a:r>
              <a:rPr lang="fr-FR" altLang="zh-CN" dirty="0"/>
              <a:t>y,z&gt;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fr-FR" altLang="zh-CN" dirty="0"/>
              <a:t>R</a:t>
            </a:r>
          </a:p>
          <a:p>
            <a:r>
              <a:rPr lang="zh-CN" altLang="fr-FR" sz="2200" dirty="0"/>
              <a:t>从而证明了</a:t>
            </a:r>
            <a:r>
              <a:rPr lang="en-US" altLang="zh-CN" sz="2200" dirty="0"/>
              <a:t>z∈[y]</a:t>
            </a:r>
            <a:r>
              <a:rPr lang="zh-CN" altLang="en-US" sz="2200" dirty="0"/>
              <a:t>，综上所述必有</a:t>
            </a:r>
            <a:r>
              <a:rPr lang="en-US" altLang="zh-CN" sz="2200" dirty="0"/>
              <a:t>[x]</a:t>
            </a:r>
            <a:r>
              <a:rPr lang="en-US" altLang="zh-CN" sz="2200" dirty="0">
                <a:sym typeface="Symbol" pitchFamily="18" charset="2"/>
              </a:rPr>
              <a:t></a:t>
            </a:r>
            <a:r>
              <a:rPr lang="en-US" altLang="zh-CN" sz="2200" dirty="0"/>
              <a:t>[y]</a:t>
            </a:r>
            <a:r>
              <a:rPr lang="zh-CN" altLang="en-US" sz="2200" dirty="0"/>
              <a:t>；同理可证</a:t>
            </a:r>
            <a:r>
              <a:rPr lang="en-US" altLang="zh-CN" sz="2200" dirty="0"/>
              <a:t>[y]</a:t>
            </a:r>
            <a:r>
              <a:rPr lang="en-US" altLang="zh-CN" sz="2200" dirty="0">
                <a:sym typeface="Symbol" pitchFamily="18" charset="2"/>
              </a:rPr>
              <a:t></a:t>
            </a:r>
            <a:r>
              <a:rPr lang="en-US" altLang="zh-CN" sz="2200" dirty="0"/>
              <a:t>[x]</a:t>
            </a:r>
            <a:r>
              <a:rPr lang="zh-CN" altLang="en-US" sz="22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340D3-94CA-4C42-854C-6EF6826E1995}" type="slidenum">
              <a:rPr lang="zh-CN" altLang="en-US"/>
              <a:pPr>
                <a:defRPr/>
              </a:pPr>
              <a:t>88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证明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376238" y="1043322"/>
            <a:ext cx="8391525" cy="5338006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altLang="zh-CN" sz="2200" dirty="0"/>
              <a:t>(3) </a:t>
            </a:r>
            <a:r>
              <a:rPr lang="zh-CN" altLang="en-US" sz="2200" dirty="0"/>
              <a:t>假设</a:t>
            </a:r>
            <a:r>
              <a:rPr lang="en-US" altLang="zh-CN" sz="2200" dirty="0"/>
              <a:t>[x]∩[y]≠</a:t>
            </a:r>
            <a:r>
              <a:rPr lang="en-US" altLang="zh-CN" sz="2200" dirty="0">
                <a:sym typeface="Symbol" pitchFamily="18" charset="2"/>
              </a:rPr>
              <a:t></a:t>
            </a:r>
            <a:r>
              <a:rPr lang="en-US" altLang="zh-CN" sz="2200" dirty="0"/>
              <a:t>,</a:t>
            </a:r>
            <a:r>
              <a:rPr lang="zh-CN" altLang="en-US" sz="2200" dirty="0"/>
              <a:t>则存在</a:t>
            </a:r>
            <a:r>
              <a:rPr lang="en-US" altLang="zh-CN" sz="2200" dirty="0"/>
              <a:t>z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[x]∩[y],</a:t>
            </a:r>
            <a:r>
              <a:rPr lang="zh-CN" altLang="en-US" sz="2200" dirty="0"/>
              <a:t>从而有</a:t>
            </a:r>
            <a:r>
              <a:rPr lang="en-US" altLang="zh-CN" sz="2200" dirty="0"/>
              <a:t>z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[x]∧z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[y],</a:t>
            </a:r>
            <a:r>
              <a:rPr lang="zh-CN" altLang="en-US" sz="2200" dirty="0"/>
              <a:t>即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x,z</a:t>
            </a:r>
            <a:r>
              <a:rPr lang="en-US" altLang="zh-CN" sz="2200" dirty="0"/>
              <a:t>&gt;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R∧&lt;</a:t>
            </a:r>
            <a:r>
              <a:rPr lang="en-US" altLang="zh-CN" sz="2200" dirty="0" err="1"/>
              <a:t>y,z</a:t>
            </a:r>
            <a:r>
              <a:rPr lang="en-US" altLang="zh-CN" sz="2200" dirty="0"/>
              <a:t>&gt;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R</a:t>
            </a:r>
            <a:r>
              <a:rPr lang="zh-CN" altLang="en-US" sz="2200" dirty="0"/>
              <a:t>成立，根据</a:t>
            </a:r>
            <a:r>
              <a:rPr lang="en-US" altLang="zh-CN" sz="2200" dirty="0"/>
              <a:t>R</a:t>
            </a:r>
            <a:r>
              <a:rPr lang="zh-CN" altLang="en-US" sz="2200" dirty="0"/>
              <a:t>的对称性和传递性必有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x,y</a:t>
            </a:r>
            <a:r>
              <a:rPr lang="en-US" altLang="zh-CN" sz="2200" dirty="0"/>
              <a:t>&gt;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dirty="0"/>
              <a:t>R,</a:t>
            </a:r>
            <a:r>
              <a:rPr lang="zh-CN" altLang="en-US" sz="2200" dirty="0"/>
              <a:t>与“</a:t>
            </a:r>
            <a:r>
              <a:rPr lang="en-US" altLang="zh-CN" sz="2200" dirty="0"/>
              <a:t>x</a:t>
            </a:r>
            <a:r>
              <a:rPr lang="zh-CN" altLang="en-US" sz="2200" dirty="0"/>
              <a:t>和</a:t>
            </a:r>
            <a:r>
              <a:rPr lang="en-US" altLang="zh-CN" sz="2200" dirty="0"/>
              <a:t>y</a:t>
            </a:r>
            <a:r>
              <a:rPr lang="zh-CN" altLang="en-US" sz="2200" dirty="0"/>
              <a:t>没有</a:t>
            </a:r>
            <a:r>
              <a:rPr lang="en-US" altLang="zh-CN" sz="2200" dirty="0"/>
              <a:t>R</a:t>
            </a:r>
            <a:r>
              <a:rPr lang="zh-CN" altLang="en-US" sz="2200" dirty="0"/>
              <a:t>关系”矛盾。</a:t>
            </a:r>
            <a:endParaRPr lang="en-US" altLang="zh-CN" sz="2200" dirty="0"/>
          </a:p>
          <a:p>
            <a:pPr>
              <a:lnSpc>
                <a:spcPct val="120000"/>
              </a:lnSpc>
              <a:buNone/>
            </a:pPr>
            <a:r>
              <a:rPr lang="en-US" altLang="zh-CN" sz="2200" dirty="0"/>
              <a:t>(4) </a:t>
            </a:r>
            <a:r>
              <a:rPr lang="zh-CN" altLang="en-US" sz="2200" dirty="0"/>
              <a:t>先证∪</a:t>
            </a:r>
            <a:r>
              <a:rPr lang="en-US" altLang="zh-CN" sz="2200" dirty="0"/>
              <a:t>{[x]|</a:t>
            </a:r>
            <a:r>
              <a:rPr lang="en-US" altLang="zh-CN" sz="2200" dirty="0" err="1"/>
              <a:t>x</a:t>
            </a:r>
            <a:r>
              <a:rPr lang="en-US" altLang="zh-CN" sz="2200" dirty="0" err="1">
                <a:sym typeface="Symbol" pitchFamily="18" charset="2"/>
              </a:rPr>
              <a:t></a:t>
            </a:r>
            <a:r>
              <a:rPr lang="en-US" altLang="zh-CN" sz="2200" dirty="0" err="1"/>
              <a:t>A</a:t>
            </a:r>
            <a:r>
              <a:rPr lang="en-US" altLang="zh-CN" sz="2200" dirty="0"/>
              <a:t>}</a:t>
            </a:r>
            <a:r>
              <a:rPr lang="en-US" altLang="zh-CN" sz="2200" dirty="0">
                <a:sym typeface="Symbol" pitchFamily="18" charset="2"/>
              </a:rPr>
              <a:t></a:t>
            </a:r>
            <a:r>
              <a:rPr lang="en-US" altLang="zh-CN" sz="2200" dirty="0"/>
              <a:t>A</a:t>
            </a:r>
            <a:r>
              <a:rPr lang="zh-CN" altLang="en-US" sz="2200" dirty="0"/>
              <a:t>，任取</a:t>
            </a:r>
            <a:r>
              <a:rPr lang="en-US" altLang="zh-CN" sz="2200" dirty="0"/>
              <a:t>y</a:t>
            </a:r>
            <a:r>
              <a:rPr lang="zh-CN" altLang="en-US" sz="2200" dirty="0"/>
              <a:t>，</a:t>
            </a:r>
            <a:endParaRPr lang="en-US" altLang="zh-CN" sz="2200" dirty="0"/>
          </a:p>
          <a:p>
            <a:pPr marL="1082675" lvl="1">
              <a:lnSpc>
                <a:spcPct val="120000"/>
              </a:lnSpc>
              <a:buNone/>
            </a:pPr>
            <a:r>
              <a:rPr lang="en-US" altLang="zh-CN" dirty="0"/>
              <a:t>y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∪{[x]|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}</a:t>
            </a:r>
            <a:r>
              <a:rPr lang="en-US" altLang="zh-CN" dirty="0">
                <a:sym typeface="Symbol" pitchFamily="18" charset="2"/>
              </a:rPr>
              <a:t>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A∧y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[x])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dirty="0"/>
              <a:t>y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[x]∧[x]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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endParaRPr lang="en-US" altLang="zh-CN" dirty="0"/>
          </a:p>
          <a:p>
            <a:pPr marL="1082675" lvl="1">
              <a:lnSpc>
                <a:spcPct val="120000"/>
              </a:lnSpc>
              <a:buNone/>
            </a:pPr>
            <a:r>
              <a:rPr lang="zh-CN" altLang="en-US" dirty="0"/>
              <a:t>从而有∪</a:t>
            </a:r>
            <a:r>
              <a:rPr lang="en-US" altLang="zh-CN" dirty="0"/>
              <a:t>{[x]|</a:t>
            </a:r>
            <a:r>
              <a:rPr lang="en-US" altLang="zh-CN" dirty="0" err="1"/>
              <a:t>x∈A</a:t>
            </a:r>
            <a:r>
              <a:rPr lang="en-US" altLang="zh-CN" dirty="0"/>
              <a:t>}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A </a:t>
            </a:r>
          </a:p>
          <a:p>
            <a:pPr marL="792163">
              <a:lnSpc>
                <a:spcPct val="120000"/>
              </a:lnSpc>
              <a:buNone/>
            </a:pPr>
            <a:r>
              <a:rPr lang="zh-CN" altLang="en-US" sz="2200" dirty="0"/>
              <a:t>再</a:t>
            </a:r>
            <a:r>
              <a:rPr lang="zh-CN" altLang="en-US" sz="2200"/>
              <a:t>证</a:t>
            </a:r>
            <a:r>
              <a:rPr lang="en-US" altLang="zh-CN" sz="2200"/>
              <a:t>A</a:t>
            </a:r>
            <a:r>
              <a:rPr lang="en-US" altLang="zh-CN" sz="2200">
                <a:sym typeface="Symbol" pitchFamily="18" charset="2"/>
              </a:rPr>
              <a:t></a:t>
            </a:r>
            <a:r>
              <a:rPr lang="en-US" altLang="zh-CN" sz="2200"/>
              <a:t>∪</a:t>
            </a:r>
            <a:r>
              <a:rPr lang="en-US" altLang="zh-CN" sz="2200" dirty="0"/>
              <a:t>{[x]|</a:t>
            </a:r>
            <a:r>
              <a:rPr lang="en-US" altLang="zh-CN" sz="2200" dirty="0" err="1"/>
              <a:t>x∈A</a:t>
            </a:r>
            <a:r>
              <a:rPr lang="en-US" altLang="zh-CN" sz="2200" dirty="0"/>
              <a:t>}</a:t>
            </a:r>
            <a:r>
              <a:rPr lang="zh-CN" altLang="en-US" sz="2200" dirty="0"/>
              <a:t>，任取</a:t>
            </a:r>
            <a:r>
              <a:rPr lang="en-US" altLang="zh-CN" sz="2200" dirty="0"/>
              <a:t>y</a:t>
            </a:r>
            <a:r>
              <a:rPr lang="zh-CN" altLang="en-US" sz="2200" dirty="0"/>
              <a:t>，</a:t>
            </a:r>
            <a:endParaRPr lang="en-US" altLang="zh-CN" sz="2200" dirty="0"/>
          </a:p>
          <a:p>
            <a:pPr marL="1082675" lvl="1">
              <a:lnSpc>
                <a:spcPct val="120000"/>
              </a:lnSpc>
              <a:buNone/>
            </a:pP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</a:t>
            </a:r>
            <a:r>
              <a:rPr lang="en-US" altLang="zh-CN" dirty="0" err="1"/>
              <a:t>y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[y]∧</a:t>
            </a:r>
            <a:r>
              <a:rPr lang="en-US" altLang="zh-CN" dirty="0" err="1"/>
              <a:t>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itchFamily="18" charset="2"/>
              </a:rPr>
              <a:t></a:t>
            </a:r>
            <a:r>
              <a:rPr lang="en-US" altLang="zh-CN" dirty="0" err="1"/>
              <a:t>y</a:t>
            </a:r>
            <a:r>
              <a:rPr lang="en-US" altLang="zh-CN" dirty="0"/>
              <a:t>∈∪{[x]|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}  </a:t>
            </a:r>
          </a:p>
          <a:p>
            <a:pPr marL="1082675" lvl="1">
              <a:lnSpc>
                <a:spcPct val="120000"/>
              </a:lnSpc>
              <a:buNone/>
            </a:pPr>
            <a:r>
              <a:rPr lang="zh-CN" altLang="en-US"/>
              <a:t>从而有</a:t>
            </a:r>
            <a:r>
              <a:rPr lang="en-US" altLang="zh-CN"/>
              <a:t>A</a:t>
            </a:r>
            <a:r>
              <a:rPr lang="en-US" altLang="zh-CN">
                <a:sym typeface="Symbol" pitchFamily="18" charset="2"/>
              </a:rPr>
              <a:t></a:t>
            </a:r>
            <a:r>
              <a:rPr lang="zh-CN" altLang="en-US"/>
              <a:t>∪</a:t>
            </a:r>
            <a:r>
              <a:rPr lang="en-US" altLang="zh-CN" dirty="0"/>
              <a:t>{[x]|</a:t>
            </a:r>
            <a:r>
              <a:rPr lang="en-US" altLang="zh-CN" dirty="0" err="1"/>
              <a:t>x∈</a:t>
            </a:r>
            <a:r>
              <a:rPr lang="en-US" altLang="zh-CN" err="1"/>
              <a:t>A</a:t>
            </a:r>
            <a:r>
              <a:rPr lang="en-US" altLang="zh-CN"/>
              <a:t>}</a:t>
            </a:r>
            <a:r>
              <a:rPr lang="zh-CN" altLang="en-US"/>
              <a:t>成立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综上所述得∪</a:t>
            </a:r>
            <a:r>
              <a:rPr lang="en-US" altLang="zh-CN" sz="2200" dirty="0"/>
              <a:t>{[x]|</a:t>
            </a:r>
            <a:r>
              <a:rPr lang="en-US" altLang="zh-CN" sz="2200" dirty="0" err="1"/>
              <a:t>x</a:t>
            </a:r>
            <a:r>
              <a:rPr lang="en-US" altLang="zh-CN" sz="2200" dirty="0" err="1">
                <a:sym typeface="Symbol" pitchFamily="18" charset="2"/>
              </a:rPr>
              <a:t></a:t>
            </a:r>
            <a:r>
              <a:rPr lang="en-US" altLang="zh-CN" sz="2200" dirty="0" err="1"/>
              <a:t>A</a:t>
            </a:r>
            <a:r>
              <a:rPr lang="en-US" altLang="zh-CN" sz="2200" dirty="0"/>
              <a:t>}=A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9E9DE-6A1E-48A7-93A5-EB654510C064}" type="slidenum">
              <a:rPr lang="zh-CN" altLang="en-US"/>
              <a:pPr>
                <a:defRPr/>
              </a:pPr>
              <a:t>89</a:t>
            </a:fld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A7F6D33-843B-4E2B-890E-02369C7C6DA3}"/>
              </a:ext>
            </a:extLst>
          </p:cNvPr>
          <p:cNvSpPr/>
          <p:nvPr/>
        </p:nvSpPr>
        <p:spPr>
          <a:xfrm>
            <a:off x="5688508" y="1928946"/>
            <a:ext cx="3079254" cy="9721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lvl="1" indent="-446088"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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A,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没有关系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R,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[x]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[y]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不交。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A59D90-1628-4F51-B32D-D096B7A3E6BA}"/>
              </a:ext>
            </a:extLst>
          </p:cNvPr>
          <p:cNvSpPr/>
          <p:nvPr/>
        </p:nvSpPr>
        <p:spPr>
          <a:xfrm>
            <a:off x="5929688" y="4041068"/>
            <a:ext cx="2596894" cy="4860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buNone/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 ∪{[x]|x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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A}=A</a:t>
            </a:r>
            <a:endParaRPr lang="en-US" altLang="zh-CN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28650" y="167233"/>
            <a:ext cx="7886700" cy="525463"/>
          </a:xfrm>
        </p:spPr>
        <p:txBody>
          <a:bodyPr/>
          <a:lstStyle/>
          <a:p>
            <a:r>
              <a:rPr lang="zh-CN" altLang="en-US" dirty="0"/>
              <a:t>重要二元关系的实例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76238" y="1103312"/>
            <a:ext cx="8391525" cy="5170003"/>
          </a:xfrm>
        </p:spPr>
        <p:txBody>
          <a:bodyPr/>
          <a:lstStyle/>
          <a:p>
            <a:pPr marL="274638" indent="-274638"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小于等于关系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altLang="zh-CN" baseline="-25000" dirty="0"/>
              <a:t>A</a:t>
            </a:r>
            <a:r>
              <a:rPr lang="en-US" altLang="zh-CN" dirty="0"/>
              <a:t>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x,y∈A∧x≤y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为实数子集；</a:t>
            </a:r>
          </a:p>
          <a:p>
            <a:pPr marL="274638" indent="-274638"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整除</a:t>
            </a:r>
            <a:r>
              <a:rPr lang="zh-CN" altLang="en-US">
                <a:solidFill>
                  <a:srgbClr val="A50021"/>
                </a:solidFill>
              </a:rPr>
              <a:t>关系 </a:t>
            </a:r>
            <a:r>
              <a:rPr lang="en-US" altLang="zh-CN"/>
              <a:t>D</a:t>
            </a:r>
            <a:r>
              <a:rPr lang="en-US" altLang="zh-CN" baseline="-25000"/>
              <a:t>A</a:t>
            </a:r>
            <a:r>
              <a:rPr lang="en-US" altLang="zh-CN"/>
              <a:t>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x,</a:t>
            </a:r>
            <a:r>
              <a:rPr lang="en-US" altLang="zh-CN" err="1"/>
              <a:t>y</a:t>
            </a:r>
            <a:r>
              <a:rPr lang="en-US" altLang="zh-CN"/>
              <a:t>∈A∧</a:t>
            </a:r>
            <a:r>
              <a:rPr lang="en-US" altLang="zh-CN" dirty="0" err="1"/>
              <a:t>x</a:t>
            </a:r>
            <a:r>
              <a:rPr lang="zh-CN" altLang="en-US" dirty="0"/>
              <a:t>整除</a:t>
            </a:r>
            <a:r>
              <a:rPr lang="en-US" altLang="zh-CN" dirty="0"/>
              <a:t>y}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为非</a:t>
            </a:r>
            <a:r>
              <a:rPr lang="en-US" altLang="zh-CN" dirty="0"/>
              <a:t>0</a:t>
            </a:r>
            <a:r>
              <a:rPr lang="zh-CN" altLang="en-US" dirty="0"/>
              <a:t>整数子集；</a:t>
            </a:r>
          </a:p>
          <a:p>
            <a:pPr marL="274638" indent="-274638"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包含关系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zh-CN" baseline="-25000" dirty="0">
                <a:sym typeface="Symbol" pitchFamily="18" charset="2"/>
              </a:rPr>
              <a:t></a:t>
            </a:r>
            <a:r>
              <a:rPr lang="en-US" altLang="zh-CN" dirty="0"/>
              <a:t>={&lt;</a:t>
            </a:r>
            <a:r>
              <a:rPr lang="en-US" altLang="zh-CN" dirty="0" err="1"/>
              <a:t>x,y</a:t>
            </a:r>
            <a:r>
              <a:rPr lang="en-US" altLang="zh-CN" dirty="0"/>
              <a:t>&gt;|</a:t>
            </a:r>
            <a:r>
              <a:rPr lang="en-US" altLang="zh-CN" dirty="0" err="1"/>
              <a:t>x,y∈A∧x</a:t>
            </a:r>
            <a:r>
              <a:rPr lang="en-US" altLang="zh-CN" dirty="0" err="1">
                <a:sym typeface="Symbol" pitchFamily="18" charset="2"/>
              </a:rPr>
              <a:t></a:t>
            </a:r>
            <a:r>
              <a:rPr lang="en-US" altLang="zh-CN" dirty="0" err="1"/>
              <a:t>y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集合族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638" indent="-274638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A={1,2,3},</a:t>
            </a:r>
            <a:r>
              <a:rPr lang="zh-CN" altLang="en-US" dirty="0"/>
              <a:t>则</a:t>
            </a:r>
            <a:endParaRPr lang="en-US" altLang="zh-CN" dirty="0"/>
          </a:p>
          <a:p>
            <a:pPr marL="715963" lvl="1" indent="-258763">
              <a:lnSpc>
                <a:spcPct val="110000"/>
              </a:lnSpc>
            </a:pPr>
            <a:r>
              <a:rPr lang="en-US" altLang="zh-CN" dirty="0"/>
              <a:t>L</a:t>
            </a:r>
            <a:r>
              <a:rPr lang="en-US" altLang="zh-CN" baseline="-25000" dirty="0"/>
              <a:t>A </a:t>
            </a:r>
            <a:r>
              <a:rPr lang="en-US" altLang="zh-CN" dirty="0"/>
              <a:t>= {&lt;1,1&gt;,&lt;1,2&gt;,&lt;1,3&gt;,&lt;2,2&gt;,&lt;2,3&gt;,&lt;3,3&gt;}</a:t>
            </a:r>
          </a:p>
          <a:p>
            <a:pPr marL="715963" lvl="1" indent="-258763">
              <a:lnSpc>
                <a:spcPct val="110000"/>
              </a:lnSpc>
            </a:pPr>
            <a:r>
              <a:rPr lang="en-US" altLang="zh-CN" dirty="0"/>
              <a:t>D</a:t>
            </a:r>
            <a:r>
              <a:rPr lang="en-US" altLang="zh-CN" baseline="-25000" dirty="0"/>
              <a:t>A </a:t>
            </a:r>
            <a:r>
              <a:rPr lang="en-US" altLang="zh-CN" dirty="0"/>
              <a:t>= {&lt;1,1&gt;,&lt;1,2&gt;,&lt;1,3&gt;,&lt;2,2&gt;,&lt;3,3&gt;}</a:t>
            </a:r>
          </a:p>
          <a:p>
            <a:pPr marL="274638" indent="-274638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zh-CN" altLang="en-US" dirty="0"/>
              <a:t>：</a:t>
            </a:r>
            <a:r>
              <a:rPr lang="en-US" altLang="zh-CN" dirty="0"/>
              <a:t>B={1},A=P(B)={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,{1}},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上的包含关系是</a:t>
            </a:r>
            <a:endParaRPr lang="en-US" altLang="zh-CN" dirty="0"/>
          </a:p>
          <a:p>
            <a:pPr marL="715963" lvl="1" indent="-258763">
              <a:lnSpc>
                <a:spcPct val="110000"/>
              </a:lnSpc>
            </a:pPr>
            <a:r>
              <a:rPr lang="en-US" altLang="zh-CN" dirty="0"/>
              <a:t>R</a:t>
            </a:r>
            <a:r>
              <a:rPr lang="en-US" altLang="zh-CN" baseline="-25000" dirty="0">
                <a:sym typeface="Symbol" pitchFamily="18" charset="2"/>
              </a:rPr>
              <a:t></a:t>
            </a:r>
            <a:r>
              <a:rPr lang="en-US" altLang="zh-CN" dirty="0"/>
              <a:t>={&lt;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&gt;,&lt;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,{1}&gt;,&lt;{1},{1}&gt;}</a:t>
            </a:r>
          </a:p>
          <a:p>
            <a:pPr marL="274638" indent="-274638">
              <a:lnSpc>
                <a:spcPct val="110000"/>
              </a:lnSpc>
            </a:pPr>
            <a:r>
              <a:rPr lang="zh-CN" altLang="en-US" dirty="0"/>
              <a:t>类似的还可以定义：大于等于关系、小于关系、大于关系、</a:t>
            </a:r>
            <a:r>
              <a:rPr lang="en-US" altLang="zh-CN" dirty="0"/>
              <a:t> </a:t>
            </a:r>
            <a:r>
              <a:rPr lang="zh-CN" altLang="en-US" dirty="0"/>
              <a:t>真包含关系</a:t>
            </a:r>
            <a:r>
              <a:rPr lang="zh-CN" altLang="en-US"/>
              <a:t>等。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80B4C-B45B-4BB1-9522-AFB8CC2265FF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0100-AA56-410B-8AE4-4259D8DF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关系相等与等价类相等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3D5A-92B3-4B68-95B5-7559D237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778169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3.5-5</a:t>
            </a:r>
            <a:r>
              <a:rPr lang="zh-CN" altLang="en-US" sz="2000"/>
              <a:t>：设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zh-CN" altLang="en-US" sz="2000"/>
              <a:t>和</a:t>
            </a:r>
            <a:r>
              <a:rPr lang="en-US" altLang="zh-CN" sz="2000"/>
              <a:t>R</a:t>
            </a:r>
            <a:r>
              <a:rPr lang="en-US" altLang="zh-CN" sz="2000" baseline="-25000"/>
              <a:t>2</a:t>
            </a:r>
            <a:r>
              <a:rPr lang="zh-CN" altLang="en-US" sz="2000"/>
              <a:t>是集合</a:t>
            </a:r>
            <a:r>
              <a:rPr lang="en-US" altLang="zh-CN" sz="2000"/>
              <a:t>A</a:t>
            </a:r>
            <a:r>
              <a:rPr lang="zh-CN" altLang="en-US" sz="2000"/>
              <a:t>上的等价关系，那么</a:t>
            </a:r>
            <a:r>
              <a:rPr lang="en-US" altLang="zh-CN" sz="2000"/>
              <a:t>R</a:t>
            </a:r>
            <a:r>
              <a:rPr lang="en-US" altLang="zh-CN" sz="2000" baseline="-25000"/>
              <a:t>1</a:t>
            </a:r>
            <a:r>
              <a:rPr lang="en-US" altLang="zh-CN" sz="2000"/>
              <a:t>=R</a:t>
            </a:r>
            <a:r>
              <a:rPr lang="en-US" altLang="zh-CN" sz="2000" baseline="-25000"/>
              <a:t>2</a:t>
            </a:r>
            <a:r>
              <a:rPr lang="zh-CN" altLang="en-US" sz="2000"/>
              <a:t>，当且仅当</a:t>
            </a:r>
            <a:r>
              <a:rPr lang="en-US" altLang="zh-CN" sz="2000"/>
              <a:t>{[a]</a:t>
            </a:r>
            <a:r>
              <a:rPr lang="en-US" altLang="zh-CN" sz="2000" baseline="-25000"/>
              <a:t>R1</a:t>
            </a:r>
            <a:r>
              <a:rPr lang="en-US" altLang="zh-CN" sz="2000"/>
              <a:t>|a</a:t>
            </a:r>
            <a:r>
              <a:rPr lang="zh-CN" altLang="en-US" sz="2000">
                <a:sym typeface="Symbol" pitchFamily="18" charset="2"/>
              </a:rPr>
              <a:t>∈</a:t>
            </a:r>
            <a:r>
              <a:rPr lang="en-US" altLang="zh-CN" sz="2000"/>
              <a:t>A}={[a]</a:t>
            </a:r>
            <a:r>
              <a:rPr lang="en-US" altLang="zh-CN" sz="2000" baseline="-25000"/>
              <a:t>R2</a:t>
            </a:r>
            <a:r>
              <a:rPr lang="en-US" altLang="zh-CN" sz="2000"/>
              <a:t>|a</a:t>
            </a:r>
            <a:r>
              <a:rPr lang="zh-CN" altLang="en-US" sz="2000">
                <a:sym typeface="Symbol" pitchFamily="18" charset="2"/>
              </a:rPr>
              <a:t>∈</a:t>
            </a:r>
            <a:r>
              <a:rPr lang="en-US" altLang="zh-CN" sz="2000"/>
              <a:t>A}</a:t>
            </a:r>
            <a:r>
              <a:rPr lang="zh-CN" altLang="en-US" sz="20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9B5904-5C36-4957-BBA9-C7B95A31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E9000B-4C8F-4114-AD1E-CA293F10AC9A}"/>
              </a:ext>
            </a:extLst>
          </p:cNvPr>
          <p:cNvSpPr txBox="1">
            <a:spLocks/>
          </p:cNvSpPr>
          <p:nvPr/>
        </p:nvSpPr>
        <p:spPr bwMode="auto">
          <a:xfrm>
            <a:off x="376518" y="1916832"/>
            <a:ext cx="8390964" cy="20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定理</a:t>
            </a:r>
            <a:r>
              <a:rPr lang="en-US" altLang="zh-CN" sz="2000">
                <a:solidFill>
                  <a:srgbClr val="FF0000"/>
                </a:solidFill>
              </a:rPr>
              <a:t>3.5-6</a:t>
            </a:r>
            <a:r>
              <a:rPr lang="zh-CN" altLang="en-US" sz="2000"/>
              <a:t>：设</a:t>
            </a:r>
            <a:r>
              <a:rPr lang="en-US" altLang="zh-CN" sz="2000"/>
              <a:t>R</a:t>
            </a:r>
            <a:r>
              <a:rPr lang="zh-CN" altLang="en-US" sz="2000"/>
              <a:t>是</a:t>
            </a:r>
            <a:r>
              <a:rPr lang="en-US" altLang="zh-CN" sz="2000"/>
              <a:t>A</a:t>
            </a:r>
            <a:r>
              <a:rPr lang="zh-CN" altLang="en-US" sz="2000"/>
              <a:t>上的二元关系，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000"/>
              <a:t>=tsr(R)</a:t>
            </a:r>
            <a:r>
              <a:rPr lang="zh-CN" altLang="en-US" sz="2000"/>
              <a:t>是</a:t>
            </a:r>
            <a:r>
              <a:rPr lang="en-US" altLang="zh-CN" sz="2000"/>
              <a:t>R</a:t>
            </a:r>
            <a:r>
              <a:rPr lang="zh-CN" altLang="en-US" sz="2000"/>
              <a:t>的自反对称传递闭包，那么，</a:t>
            </a:r>
            <a:endParaRPr lang="en-US" altLang="zh-CN" sz="2000"/>
          </a:p>
          <a:p>
            <a:pPr marL="180975" indent="0" defTabSz="9144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000"/>
              <a:t>是</a:t>
            </a:r>
            <a:r>
              <a:rPr lang="en-US" altLang="zh-CN" sz="2000"/>
              <a:t>A</a:t>
            </a:r>
            <a:r>
              <a:rPr lang="zh-CN" altLang="en-US" sz="2000"/>
              <a:t>上的等价关系，叫做</a:t>
            </a:r>
            <a:r>
              <a:rPr lang="en-US" altLang="zh-CN" sz="2000"/>
              <a:t>R</a:t>
            </a:r>
            <a:r>
              <a:rPr lang="zh-CN" altLang="en-US" sz="2000"/>
              <a:t>诱导的等价关系。</a:t>
            </a:r>
            <a:endParaRPr lang="en-US" altLang="zh-CN" sz="2000"/>
          </a:p>
          <a:p>
            <a:pPr marL="893763" indent="-712788" defTabSz="91440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zh-CN" altLang="en-US" sz="2000"/>
              <a:t>是一等价关系且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l-GR" altLang="zh-CN" sz="2000"/>
              <a:t>⊇</a:t>
            </a:r>
            <a:r>
              <a:rPr lang="en-US" altLang="zh-CN" sz="2000"/>
              <a:t>R</a:t>
            </a:r>
            <a:r>
              <a:rPr lang="zh-CN" altLang="en-US" sz="2000"/>
              <a:t>，那么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’’</a:t>
            </a:r>
            <a:r>
              <a:rPr lang="el-GR" altLang="zh-CN" sz="2000"/>
              <a:t>⊇</a:t>
            </a:r>
            <a:r>
              <a:rPr lang="en-US" altLang="zh-CN" sz="2000"/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000">
                <a:cs typeface="Arial" panose="020B0604020202020204" pitchFamily="34" charset="0"/>
              </a:rPr>
              <a:t>，就是说，</a:t>
            </a:r>
            <a:r>
              <a:rPr lang="en-US" altLang="zh-CN" sz="2000">
                <a:cs typeface="Arial" panose="020B0604020202020204" pitchFamily="34" charset="0"/>
              </a:rPr>
              <a:t>R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000">
                <a:cs typeface="Arial" panose="020B0604020202020204" pitchFamily="34" charset="0"/>
              </a:rPr>
              <a:t>是包含</a:t>
            </a:r>
            <a:r>
              <a:rPr lang="en-US" altLang="zh-CN" sz="2000">
                <a:cs typeface="Arial" panose="020B0604020202020204" pitchFamily="34" charset="0"/>
              </a:rPr>
              <a:t>R</a:t>
            </a:r>
            <a:r>
              <a:rPr lang="zh-CN" altLang="en-US" sz="2000">
                <a:cs typeface="Arial" panose="020B0604020202020204" pitchFamily="34" charset="0"/>
              </a:rPr>
              <a:t>的最小等价关系。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229C153-7192-4C17-8EC7-897F80F7C24B}"/>
              </a:ext>
            </a:extLst>
          </p:cNvPr>
          <p:cNvSpPr txBox="1">
            <a:spLocks/>
          </p:cNvSpPr>
          <p:nvPr/>
        </p:nvSpPr>
        <p:spPr bwMode="auto">
          <a:xfrm>
            <a:off x="376518" y="4041068"/>
            <a:ext cx="8390964" cy="924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例</a:t>
            </a:r>
            <a:r>
              <a:rPr lang="en-US" altLang="zh-CN" sz="2000">
                <a:solidFill>
                  <a:srgbClr val="FF0000"/>
                </a:solidFill>
              </a:rPr>
              <a:t>3.5-4</a:t>
            </a:r>
            <a:r>
              <a:rPr lang="zh-CN" altLang="en-US" sz="2000"/>
              <a:t>：设</a:t>
            </a:r>
            <a:r>
              <a:rPr lang="en-US" altLang="zh-CN" sz="2000"/>
              <a:t>A={a,b,c}</a:t>
            </a:r>
            <a:r>
              <a:rPr lang="zh-CN" altLang="en-US" sz="2000"/>
              <a:t>且</a:t>
            </a:r>
            <a:r>
              <a:rPr lang="en-US" altLang="zh-CN" sz="2000"/>
              <a:t>A</a:t>
            </a:r>
            <a:r>
              <a:rPr lang="zh-CN" altLang="en-US" sz="2000"/>
              <a:t>上的二元关系</a:t>
            </a:r>
            <a:r>
              <a:rPr lang="en-US" altLang="zh-CN" sz="2000"/>
              <a:t>R</a:t>
            </a:r>
            <a:r>
              <a:rPr lang="zh-CN" altLang="en-US" sz="2000"/>
              <a:t>如左图所示，则</a:t>
            </a:r>
            <a:r>
              <a:rPr lang="en-US" altLang="zh-CN" sz="2000"/>
              <a:t>tsr(R)</a:t>
            </a:r>
            <a:r>
              <a:rPr lang="zh-CN" altLang="en-US" sz="2000"/>
              <a:t>如右图所示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B8BB4D9-5ABE-4A73-A882-A7D98DA3920B}"/>
              </a:ext>
            </a:extLst>
          </p:cNvPr>
          <p:cNvGrpSpPr/>
          <p:nvPr/>
        </p:nvGrpSpPr>
        <p:grpSpPr>
          <a:xfrm>
            <a:off x="1547664" y="4910247"/>
            <a:ext cx="2072254" cy="1044162"/>
            <a:chOff x="1542016" y="4775613"/>
            <a:chExt cx="2072254" cy="1044162"/>
          </a:xfrm>
        </p:grpSpPr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F2039FBD-9A14-4F35-A726-627FC6FE1E61}"/>
                </a:ext>
              </a:extLst>
            </p:cNvPr>
            <p:cNvSpPr/>
            <p:nvPr/>
          </p:nvSpPr>
          <p:spPr>
            <a:xfrm>
              <a:off x="2004696" y="4775613"/>
              <a:ext cx="1609574" cy="1044162"/>
            </a:xfrm>
            <a:prstGeom prst="arc">
              <a:avLst>
                <a:gd name="adj1" fmla="val 14063349"/>
                <a:gd name="adj2" fmla="val 18191854"/>
              </a:avLst>
            </a:prstGeom>
            <a:ln w="12700">
              <a:solidFill>
                <a:srgbClr val="C0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9B569D7-6B61-4541-AB33-D57C7488380C}"/>
                </a:ext>
              </a:extLst>
            </p:cNvPr>
            <p:cNvGrpSpPr/>
            <p:nvPr/>
          </p:nvGrpSpPr>
          <p:grpSpPr>
            <a:xfrm>
              <a:off x="1542016" y="4804020"/>
              <a:ext cx="1689586" cy="455692"/>
              <a:chOff x="1542016" y="4804020"/>
              <a:chExt cx="1689586" cy="455692"/>
            </a:xfrm>
          </p:grpSpPr>
          <p:cxnSp>
            <p:nvCxnSpPr>
              <p:cNvPr id="10" name="AutoShape 23">
                <a:extLst>
                  <a:ext uri="{FF2B5EF4-FFF2-40B4-BE49-F238E27FC236}">
                    <a16:creationId xmlns:a16="http://schemas.microsoft.com/office/drawing/2014/main" id="{76EC6753-3420-4E13-8F0E-3DECEBDD83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3125255" y="4879477"/>
                <a:ext cx="80159" cy="1331"/>
              </a:xfrm>
              <a:prstGeom prst="curvedConnector5">
                <a:avLst>
                  <a:gd name="adj1" fmla="val -150000"/>
                  <a:gd name="adj2" fmla="val -19200009"/>
                  <a:gd name="adj3" fmla="val 190587"/>
                </a:avLst>
              </a:prstGeom>
              <a:noFill/>
              <a:ln w="12700">
                <a:solidFill>
                  <a:srgbClr val="C00000"/>
                </a:solidFill>
                <a:round/>
                <a:headEnd type="none" w="med" len="med"/>
                <a:tailEnd type="triangle" w="sm" len="lg"/>
              </a:ln>
            </p:spPr>
          </p:cxnSp>
          <p:sp>
            <p:nvSpPr>
              <p:cNvPr id="11" name="AutoShape 8">
                <a:extLst>
                  <a:ext uri="{FF2B5EF4-FFF2-40B4-BE49-F238E27FC236}">
                    <a16:creationId xmlns:a16="http://schemas.microsoft.com/office/drawing/2014/main" id="{EC388ECC-8252-4E2B-8675-CE2EA7CA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853" y="4804020"/>
                <a:ext cx="119455" cy="11976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2" name="AutoShape 10">
                <a:extLst>
                  <a:ext uri="{FF2B5EF4-FFF2-40B4-BE49-F238E27FC236}">
                    <a16:creationId xmlns:a16="http://schemas.microsoft.com/office/drawing/2014/main" id="{70415E1B-E7C5-4659-AAC9-5203D3645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4804020"/>
                <a:ext cx="119455" cy="119768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13" name="Text Box 24">
                <a:extLst>
                  <a:ext uri="{FF2B5EF4-FFF2-40B4-BE49-F238E27FC236}">
                    <a16:creationId xmlns:a16="http://schemas.microsoft.com/office/drawing/2014/main" id="{8484EF1D-28FC-489B-9030-9E070B8A61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2016" y="4873794"/>
                <a:ext cx="256773" cy="38591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a</a:t>
                </a:r>
              </a:p>
            </p:txBody>
          </p:sp>
          <p:sp>
            <p:nvSpPr>
              <p:cNvPr id="14" name="Text Box 25">
                <a:extLst>
                  <a:ext uri="{FF2B5EF4-FFF2-40B4-BE49-F238E27FC236}">
                    <a16:creationId xmlns:a16="http://schemas.microsoft.com/office/drawing/2014/main" id="{A72EAFFF-56CB-40CD-926B-AA9656032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0101" y="4873794"/>
                <a:ext cx="248958" cy="38591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b</a:t>
                </a:r>
              </a:p>
            </p:txBody>
          </p:sp>
          <p:sp>
            <p:nvSpPr>
              <p:cNvPr id="15" name="Text Box 26">
                <a:extLst>
                  <a:ext uri="{FF2B5EF4-FFF2-40B4-BE49-F238E27FC236}">
                    <a16:creationId xmlns:a16="http://schemas.microsoft.com/office/drawing/2014/main" id="{02B0BF1D-1AD6-4CAB-A176-8A14E0C93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829" y="4873793"/>
                <a:ext cx="256773" cy="38591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</a:p>
            </p:txBody>
          </p:sp>
          <p:sp>
            <p:nvSpPr>
              <p:cNvPr id="16" name="AutoShape 18">
                <a:extLst>
                  <a:ext uri="{FF2B5EF4-FFF2-40B4-BE49-F238E27FC236}">
                    <a16:creationId xmlns:a16="http://schemas.microsoft.com/office/drawing/2014/main" id="{44100A81-2259-459B-9600-6834F8DB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372" y="4814575"/>
                <a:ext cx="119455" cy="118437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E9270D-6379-4782-B6AC-56291CE4C5BD}"/>
              </a:ext>
            </a:extLst>
          </p:cNvPr>
          <p:cNvGrpSpPr/>
          <p:nvPr/>
        </p:nvGrpSpPr>
        <p:grpSpPr>
          <a:xfrm>
            <a:off x="5169706" y="4023484"/>
            <a:ext cx="2072238" cy="1905641"/>
            <a:chOff x="4136874" y="3888850"/>
            <a:chExt cx="2072238" cy="190564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5A87E78-0BFE-4A46-BA77-5EC13B63A237}"/>
                </a:ext>
              </a:extLst>
            </p:cNvPr>
            <p:cNvGrpSpPr/>
            <p:nvPr/>
          </p:nvGrpSpPr>
          <p:grpSpPr>
            <a:xfrm>
              <a:off x="4136874" y="3888850"/>
              <a:ext cx="2072238" cy="1905641"/>
              <a:chOff x="4136874" y="3888850"/>
              <a:chExt cx="2072238" cy="1905641"/>
            </a:xfrm>
          </p:grpSpPr>
          <p:sp>
            <p:nvSpPr>
              <p:cNvPr id="20" name="弧形 19">
                <a:extLst>
                  <a:ext uri="{FF2B5EF4-FFF2-40B4-BE49-F238E27FC236}">
                    <a16:creationId xmlns:a16="http://schemas.microsoft.com/office/drawing/2014/main" id="{3EC7AC9C-B7D9-4B46-9A71-12CE9B913D09}"/>
                  </a:ext>
                </a:extLst>
              </p:cNvPr>
              <p:cNvSpPr/>
              <p:nvPr/>
            </p:nvSpPr>
            <p:spPr>
              <a:xfrm flipV="1">
                <a:off x="4574128" y="3888850"/>
                <a:ext cx="1609574" cy="1044162"/>
              </a:xfrm>
              <a:prstGeom prst="arc">
                <a:avLst>
                  <a:gd name="adj1" fmla="val 14063349"/>
                  <a:gd name="adj2" fmla="val 18191854"/>
                </a:avLst>
              </a:prstGeom>
              <a:ln w="12700">
                <a:solidFill>
                  <a:srgbClr val="C00000"/>
                </a:solidFill>
                <a:headEnd type="triangle" w="sm" len="lg"/>
                <a:tailEnd type="non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3FDB8BED-2810-44B2-8900-761A52504025}"/>
                  </a:ext>
                </a:extLst>
              </p:cNvPr>
              <p:cNvSpPr/>
              <p:nvPr/>
            </p:nvSpPr>
            <p:spPr>
              <a:xfrm>
                <a:off x="4599538" y="4750329"/>
                <a:ext cx="1609574" cy="1044162"/>
              </a:xfrm>
              <a:prstGeom prst="arc">
                <a:avLst>
                  <a:gd name="adj1" fmla="val 14063349"/>
                  <a:gd name="adj2" fmla="val 18191854"/>
                </a:avLst>
              </a:prstGeom>
              <a:ln w="12700">
                <a:solidFill>
                  <a:srgbClr val="C0000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AutoShape 23">
                <a:extLst>
                  <a:ext uri="{FF2B5EF4-FFF2-40B4-BE49-F238E27FC236}">
                    <a16:creationId xmlns:a16="http://schemas.microsoft.com/office/drawing/2014/main" id="{8CBA174C-8A83-4645-9172-9CB09B2DCA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4205272" y="4827638"/>
                <a:ext cx="80159" cy="1331"/>
              </a:xfrm>
              <a:prstGeom prst="curvedConnector5">
                <a:avLst>
                  <a:gd name="adj1" fmla="val -150000"/>
                  <a:gd name="adj2" fmla="val -19200009"/>
                  <a:gd name="adj3" fmla="val 190587"/>
                </a:avLst>
              </a:prstGeom>
              <a:noFill/>
              <a:ln w="12700">
                <a:solidFill>
                  <a:srgbClr val="C00000"/>
                </a:solidFill>
                <a:round/>
                <a:headEnd type="none" w="med" len="med"/>
                <a:tailEnd type="triangle" w="sm" len="lg"/>
              </a:ln>
            </p:spPr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C6D23FB5-EC85-4F7B-B912-C295964A0EC7}"/>
                  </a:ext>
                </a:extLst>
              </p:cNvPr>
              <p:cNvGrpSpPr/>
              <p:nvPr/>
            </p:nvGrpSpPr>
            <p:grpSpPr>
              <a:xfrm>
                <a:off x="4136874" y="4775613"/>
                <a:ext cx="1689586" cy="455692"/>
                <a:chOff x="1542016" y="4804020"/>
                <a:chExt cx="1689586" cy="455692"/>
              </a:xfrm>
            </p:grpSpPr>
            <p:cxnSp>
              <p:nvCxnSpPr>
                <p:cNvPr id="24" name="AutoShape 23">
                  <a:extLst>
                    <a:ext uri="{FF2B5EF4-FFF2-40B4-BE49-F238E27FC236}">
                      <a16:creationId xmlns:a16="http://schemas.microsoft.com/office/drawing/2014/main" id="{BC22A6F1-1EDE-425C-8FD7-E1B0E4FDE56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3125255" y="4879477"/>
                  <a:ext cx="80159" cy="1331"/>
                </a:xfrm>
                <a:prstGeom prst="curvedConnector5">
                  <a:avLst>
                    <a:gd name="adj1" fmla="val -150000"/>
                    <a:gd name="adj2" fmla="val -19200009"/>
                    <a:gd name="adj3" fmla="val 190587"/>
                  </a:avLst>
                </a:prstGeom>
                <a:noFill/>
                <a:ln w="12700">
                  <a:solidFill>
                    <a:srgbClr val="C00000"/>
                  </a:solidFill>
                  <a:round/>
                  <a:headEnd type="none" w="med" len="med"/>
                  <a:tailEnd type="triangle" w="sm" len="lg"/>
                </a:ln>
              </p:spPr>
            </p:cxnSp>
            <p:sp>
              <p:nvSpPr>
                <p:cNvPr id="25" name="AutoShape 8">
                  <a:extLst>
                    <a:ext uri="{FF2B5EF4-FFF2-40B4-BE49-F238E27FC236}">
                      <a16:creationId xmlns:a16="http://schemas.microsoft.com/office/drawing/2014/main" id="{662CEF88-42FE-4A8E-A88F-C82619E81F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4853" y="4804020"/>
                  <a:ext cx="119455" cy="11976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6" name="AutoShape 10">
                  <a:extLst>
                    <a:ext uri="{FF2B5EF4-FFF2-40B4-BE49-F238E27FC236}">
                      <a16:creationId xmlns:a16="http://schemas.microsoft.com/office/drawing/2014/main" id="{5DC4E558-0EE5-4CBE-B6FE-C4279AECD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9672" y="4804020"/>
                  <a:ext cx="119455" cy="119768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  <p:sp>
              <p:nvSpPr>
                <p:cNvPr id="27" name="Text Box 24">
                  <a:extLst>
                    <a:ext uri="{FF2B5EF4-FFF2-40B4-BE49-F238E27FC236}">
                      <a16:creationId xmlns:a16="http://schemas.microsoft.com/office/drawing/2014/main" id="{098C306F-EB9D-45B7-9655-4A9BB77338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42016" y="4873794"/>
                  <a:ext cx="256773" cy="3859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a</a:t>
                  </a:r>
                </a:p>
              </p:txBody>
            </p:sp>
            <p:sp>
              <p:nvSpPr>
                <p:cNvPr id="28" name="Text Box 25">
                  <a:extLst>
                    <a:ext uri="{FF2B5EF4-FFF2-40B4-BE49-F238E27FC236}">
                      <a16:creationId xmlns:a16="http://schemas.microsoft.com/office/drawing/2014/main" id="{5B7E1A8C-573F-40EC-B1E3-51922CDF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0101" y="4873794"/>
                  <a:ext cx="248958" cy="3859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08FAFC3-FF8D-4D03-B839-D7059DF0A6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4829" y="4873793"/>
                  <a:ext cx="256773" cy="3859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000" dirty="0">
                      <a:solidFill>
                        <a:srgbClr val="0000FF"/>
                      </a:solidFill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30" name="AutoShape 18">
                  <a:extLst>
                    <a:ext uri="{FF2B5EF4-FFF2-40B4-BE49-F238E27FC236}">
                      <a16:creationId xmlns:a16="http://schemas.microsoft.com/office/drawing/2014/main" id="{6FCCFB21-36CC-4F95-A8D9-61A043D2A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0372" y="4814575"/>
                  <a:ext cx="119455" cy="118437"/>
                </a:xfrm>
                <a:prstGeom prst="flowChartConnector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000"/>
                </a:p>
              </p:txBody>
            </p:sp>
          </p:grpSp>
        </p:grpSp>
        <p:cxnSp>
          <p:nvCxnSpPr>
            <p:cNvPr id="19" name="AutoShape 23">
              <a:extLst>
                <a:ext uri="{FF2B5EF4-FFF2-40B4-BE49-F238E27FC236}">
                  <a16:creationId xmlns:a16="http://schemas.microsoft.com/office/drawing/2014/main" id="{15F54869-AF9D-4ABF-9BAE-3FBAC269A9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4946149" y="4827637"/>
              <a:ext cx="80159" cy="1331"/>
            </a:xfrm>
            <a:prstGeom prst="curvedConnector5">
              <a:avLst>
                <a:gd name="adj1" fmla="val -150000"/>
                <a:gd name="adj2" fmla="val -19200009"/>
                <a:gd name="adj3" fmla="val 190587"/>
              </a:avLst>
            </a:prstGeom>
            <a:noFill/>
            <a:ln w="12700">
              <a:solidFill>
                <a:srgbClr val="C00000"/>
              </a:solidFill>
              <a:round/>
              <a:headEnd type="none" w="med" len="med"/>
              <a:tailEnd type="triangle" w="sm" len="lg"/>
            </a:ln>
          </p:spPr>
        </p:cxnSp>
      </p:grp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8EF305FD-E89F-4821-A2B0-D225DE2B3104}"/>
              </a:ext>
            </a:extLst>
          </p:cNvPr>
          <p:cNvSpPr txBox="1">
            <a:spLocks/>
          </p:cNvSpPr>
          <p:nvPr/>
        </p:nvSpPr>
        <p:spPr bwMode="auto">
          <a:xfrm>
            <a:off x="580335" y="5625244"/>
            <a:ext cx="8390964" cy="77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E1CE3"/>
              </a:buClr>
              <a:buSzPct val="50000"/>
              <a:buFont typeface="Wingdings" pitchFamily="2" charset="2"/>
              <a:buChar char="Ø"/>
              <a:defRPr sz="22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l"/>
              <a:defRPr sz="21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/>
              <a:t>tsr(R)</a:t>
            </a:r>
            <a:r>
              <a:rPr lang="zh-CN" altLang="en-US" sz="2000"/>
              <a:t>的等价类是</a:t>
            </a:r>
            <a:r>
              <a:rPr lang="en-US" altLang="zh-CN" sz="2000"/>
              <a:t>{a}</a:t>
            </a:r>
            <a:r>
              <a:rPr lang="zh-CN" altLang="en-US" sz="2000"/>
              <a:t>和</a:t>
            </a:r>
            <a:r>
              <a:rPr lang="en-US" altLang="zh-CN" sz="2000"/>
              <a:t>{b,c}</a:t>
            </a:r>
            <a:r>
              <a:rPr lang="zh-CN" altLang="en-US" sz="2000"/>
              <a:t>，诱导出的等价关系的每一等价类是</a:t>
            </a:r>
            <a:r>
              <a:rPr lang="en-US" altLang="zh-CN" sz="2000"/>
              <a:t>&lt;A,R&gt;</a:t>
            </a:r>
            <a:r>
              <a:rPr lang="zh-CN" altLang="en-US" sz="2000"/>
              <a:t>有向图的一个</a:t>
            </a:r>
            <a:r>
              <a:rPr lang="zh-CN" altLang="en-US" sz="2000" u="sng"/>
              <a:t>分图的结点集合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3.5.2</a:t>
            </a:r>
            <a:r>
              <a:rPr lang="zh-CN" altLang="en-US" dirty="0"/>
              <a:t>、划分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06264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dirty="0">
                <a:solidFill>
                  <a:srgbClr val="A50021"/>
                </a:solidFill>
              </a:rPr>
              <a:t>定义</a:t>
            </a:r>
            <a:r>
              <a:rPr lang="en-US" altLang="zh-CN" sz="2200" dirty="0">
                <a:solidFill>
                  <a:srgbClr val="A50021"/>
                </a:solidFill>
              </a:rPr>
              <a:t>3.5-5</a:t>
            </a:r>
            <a:r>
              <a:rPr lang="zh-CN" altLang="en-US" sz="2200" dirty="0">
                <a:solidFill>
                  <a:srgbClr val="A50021"/>
                </a:solidFill>
              </a:rPr>
              <a:t>：</a:t>
            </a:r>
            <a:r>
              <a:rPr lang="zh-CN" altLang="en-US" sz="2200" dirty="0"/>
              <a:t>设</a:t>
            </a:r>
            <a:r>
              <a:rPr lang="en-US" altLang="zh-CN" sz="2200" dirty="0"/>
              <a:t>A</a:t>
            </a:r>
            <a:r>
              <a:rPr lang="zh-CN" altLang="en-US" sz="2200" dirty="0"/>
              <a:t>为</a:t>
            </a:r>
            <a:r>
              <a:rPr lang="zh-CN" altLang="en-US" sz="2200" dirty="0">
                <a:solidFill>
                  <a:srgbClr val="FF0000"/>
                </a:solidFill>
              </a:rPr>
              <a:t>非空</a:t>
            </a:r>
            <a:r>
              <a:rPr lang="zh-CN" altLang="en-US" sz="2200" dirty="0"/>
              <a:t>集合</a:t>
            </a:r>
            <a:r>
              <a:rPr lang="en-US" altLang="zh-CN" sz="2200" dirty="0"/>
              <a:t>, </a:t>
            </a:r>
            <a:r>
              <a:rPr lang="zh-CN" altLang="en-US" sz="2200" dirty="0"/>
              <a:t>若</a:t>
            </a:r>
            <a:r>
              <a:rPr lang="en-US" altLang="zh-CN" sz="2200" dirty="0"/>
              <a:t>A</a:t>
            </a:r>
            <a:r>
              <a:rPr lang="zh-CN" altLang="en-US" sz="2200" dirty="0"/>
              <a:t>的子集族</a:t>
            </a:r>
            <a:r>
              <a:rPr lang="en-US" altLang="zh-CN" sz="2200" dirty="0"/>
              <a:t>π(</a:t>
            </a:r>
            <a:r>
              <a:rPr lang="en-US" altLang="zh-CN" sz="2200" dirty="0" err="1"/>
              <a:t>π</a:t>
            </a:r>
            <a:r>
              <a:rPr lang="en-US" altLang="zh-CN" sz="2200" dirty="0" err="1">
                <a:sym typeface="Symbol" pitchFamily="18" charset="2"/>
              </a:rPr>
              <a:t></a:t>
            </a:r>
            <a:r>
              <a:rPr lang="en-US" altLang="zh-CN" sz="2200" dirty="0" err="1"/>
              <a:t>P</a:t>
            </a:r>
            <a:r>
              <a:rPr lang="en-US" altLang="zh-CN" sz="2200" dirty="0"/>
              <a:t>(A))</a:t>
            </a:r>
            <a:r>
              <a:rPr lang="zh-CN" altLang="en-US" sz="2200" dirty="0"/>
              <a:t>满足：</a:t>
            </a:r>
            <a:endParaRPr lang="en-US" altLang="zh-CN" sz="2200" dirty="0"/>
          </a:p>
          <a:p>
            <a:pPr marL="914400" lvl="1" indent="-457200">
              <a:lnSpc>
                <a:spcPct val="110000"/>
              </a:lnSpc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altLang="zh-CN" dirty="0">
                <a:sym typeface="Symbol" pitchFamily="18" charset="2"/>
              </a:rPr>
              <a:t></a:t>
            </a:r>
            <a:r>
              <a:rPr lang="en-US" altLang="zh-CN" dirty="0"/>
              <a:t>π </a:t>
            </a:r>
          </a:p>
          <a:p>
            <a:pPr marL="914400" lvl="1" indent="-457200">
              <a:lnSpc>
                <a:spcPct val="110000"/>
              </a:lnSpc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altLang="zh-CN" dirty="0">
                <a:sym typeface="Symbol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itchFamily="18" charset="2"/>
              </a:rPr>
              <a:t></a:t>
            </a:r>
            <a:r>
              <a:rPr lang="en-US" altLang="zh-CN" dirty="0" err="1"/>
              <a:t>y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π∧x≠y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x∩y</a:t>
            </a:r>
            <a:r>
              <a:rPr lang="en-US" altLang="zh-CN" dirty="0"/>
              <a:t>=</a:t>
            </a:r>
            <a:r>
              <a:rPr lang="en-US" altLang="zh-CN" dirty="0">
                <a:sym typeface="Symbol" pitchFamily="18" charset="2"/>
              </a:rPr>
              <a:t></a:t>
            </a:r>
            <a:r>
              <a:rPr lang="en-US" altLang="zh-CN" dirty="0"/>
              <a:t>)</a:t>
            </a:r>
          </a:p>
          <a:p>
            <a:pPr marL="914400" lvl="1" indent="-457200">
              <a:lnSpc>
                <a:spcPct val="110000"/>
              </a:lnSpc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altLang="zh-CN" dirty="0"/>
              <a:t>∪π=A</a:t>
            </a:r>
          </a:p>
          <a:p>
            <a:pPr marL="893763" lvl="1" indent="3175" defTabSz="993775">
              <a:lnSpc>
                <a:spcPct val="110000"/>
              </a:lnSpc>
              <a:spcBef>
                <a:spcPts val="400"/>
              </a:spcBef>
              <a:buNone/>
            </a:pPr>
            <a:r>
              <a:rPr lang="zh-CN" altLang="en-US" dirty="0"/>
              <a:t>则称</a:t>
            </a:r>
            <a:r>
              <a:rPr lang="en-US" altLang="zh-CN" dirty="0"/>
              <a:t>π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A50021"/>
                </a:solidFill>
              </a:rPr>
              <a:t>划分</a:t>
            </a:r>
            <a:r>
              <a:rPr lang="en-US" altLang="zh-CN" dirty="0"/>
              <a:t>, </a:t>
            </a:r>
            <a:r>
              <a:rPr lang="zh-CN" altLang="en-US" dirty="0"/>
              <a:t>称</a:t>
            </a:r>
            <a:r>
              <a:rPr lang="en-US" altLang="zh-CN" dirty="0"/>
              <a:t>π</a:t>
            </a:r>
            <a:r>
              <a:rPr lang="zh-CN" altLang="en-US" dirty="0"/>
              <a:t>中的元素为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划分</a:t>
            </a:r>
            <a:r>
              <a:rPr lang="zh-CN" altLang="en-US">
                <a:solidFill>
                  <a:srgbClr val="A50021"/>
                </a:solidFill>
              </a:rPr>
              <a:t>块</a:t>
            </a:r>
            <a:r>
              <a:rPr lang="zh-CN" altLang="en-US"/>
              <a:t>。划分也是集合，对于有限划分集合，其基叫做划分的</a:t>
            </a:r>
            <a:r>
              <a:rPr lang="zh-CN" altLang="en-US">
                <a:solidFill>
                  <a:srgbClr val="FF0000"/>
                </a:solidFill>
              </a:rPr>
              <a:t>秩</a:t>
            </a:r>
            <a:r>
              <a:rPr lang="zh-CN" altLang="en-US"/>
              <a:t>。</a:t>
            </a:r>
            <a:endParaRPr lang="en-US" altLang="zh-CN" dirty="0"/>
          </a:p>
          <a:p>
            <a:pPr defTabSz="993775">
              <a:lnSpc>
                <a:spcPct val="110000"/>
              </a:lnSpc>
              <a:spcBef>
                <a:spcPts val="4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en-US" altLang="zh-CN" dirty="0">
              <a:solidFill>
                <a:srgbClr val="FF0000"/>
              </a:solidFill>
            </a:endParaRPr>
          </a:p>
          <a:p>
            <a:pPr defTabSz="993775">
              <a:lnSpc>
                <a:spcPct val="110000"/>
              </a:lnSpc>
              <a:spcBef>
                <a:spcPts val="400"/>
              </a:spcBef>
            </a:pPr>
            <a:r>
              <a:rPr lang="zh-CN" altLang="en-US" dirty="0"/>
              <a:t>集合</a:t>
            </a:r>
            <a:r>
              <a:rPr lang="en-US" altLang="zh-CN" dirty="0"/>
              <a:t>A={1,2,3,4,5,6}</a:t>
            </a:r>
          </a:p>
          <a:p>
            <a:pPr lvl="1" defTabSz="993775">
              <a:lnSpc>
                <a:spcPct val="110000"/>
              </a:lnSpc>
              <a:spcBef>
                <a:spcPts val="400"/>
              </a:spcBef>
            </a:pP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={1,2}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={3,4,5,6}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的一</a:t>
            </a:r>
            <a:r>
              <a:rPr lang="zh-CN" altLang="en-US"/>
              <a:t>个划分，秩为</a:t>
            </a:r>
            <a:r>
              <a:rPr lang="en-US" altLang="zh-CN"/>
              <a:t>2</a:t>
            </a:r>
            <a:r>
              <a:rPr lang="zh-CN" altLang="en-US"/>
              <a:t>；</a:t>
            </a:r>
            <a:endParaRPr lang="en-US" altLang="zh-CN" dirty="0"/>
          </a:p>
          <a:p>
            <a:pPr lvl="1" defTabSz="993775">
              <a:lnSpc>
                <a:spcPct val="110000"/>
              </a:lnSpc>
              <a:spcBef>
                <a:spcPts val="400"/>
              </a:spcBef>
            </a:pP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={1}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={2,3}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en-US" altLang="zh-CN" dirty="0"/>
              <a:t>={4,5,6}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的一</a:t>
            </a:r>
            <a:r>
              <a:rPr lang="zh-CN" altLang="en-US"/>
              <a:t>个划分，秩为</a:t>
            </a:r>
            <a:r>
              <a:rPr lang="en-US" altLang="zh-CN"/>
              <a:t>3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E6314-BCF9-4E9E-8BC3-EB4C92E832D7}" type="slidenum">
              <a:rPr lang="zh-CN" altLang="en-US"/>
              <a:pPr>
                <a:defRPr/>
              </a:pPr>
              <a:t>91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BF2D28-31CD-482A-8C2C-DCFDD884246C}"/>
              </a:ext>
            </a:extLst>
          </p:cNvPr>
          <p:cNvGrpSpPr/>
          <p:nvPr/>
        </p:nvGrpSpPr>
        <p:grpSpPr>
          <a:xfrm>
            <a:off x="4463988" y="3969060"/>
            <a:ext cx="3752912" cy="1568140"/>
            <a:chOff x="4463988" y="3969060"/>
            <a:chExt cx="3752912" cy="156814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39CB33-29A4-4731-B609-789716C3D8B5}"/>
                </a:ext>
              </a:extLst>
            </p:cNvPr>
            <p:cNvSpPr/>
            <p:nvPr/>
          </p:nvSpPr>
          <p:spPr>
            <a:xfrm>
              <a:off x="4463988" y="3969060"/>
              <a:ext cx="1800200" cy="8640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π={C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,C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  <a:endPara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π={B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,B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1CF865D-E182-4D25-86B4-EE68CCF503C6}"/>
                </a:ext>
              </a:extLst>
            </p:cNvPr>
            <p:cNvSpPr/>
            <p:nvPr/>
          </p:nvSpPr>
          <p:spPr>
            <a:xfrm>
              <a:off x="5759450" y="4654550"/>
              <a:ext cx="1651000" cy="387350"/>
            </a:xfrm>
            <a:custGeom>
              <a:avLst/>
              <a:gdLst>
                <a:gd name="connsiteX0" fmla="*/ 0 w 1619250"/>
                <a:gd name="connsiteY0" fmla="*/ 0 h 387350"/>
                <a:gd name="connsiteX1" fmla="*/ 1619250 w 1619250"/>
                <a:gd name="connsiteY1" fmla="*/ 0 h 387350"/>
                <a:gd name="connsiteX2" fmla="*/ 1619250 w 1619250"/>
                <a:gd name="connsiteY2" fmla="*/ 387350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0" h="387350">
                  <a:moveTo>
                    <a:pt x="0" y="0"/>
                  </a:moveTo>
                  <a:lnTo>
                    <a:pt x="1619250" y="0"/>
                  </a:lnTo>
                  <a:lnTo>
                    <a:pt x="1619250" y="387350"/>
                  </a:lnTo>
                </a:path>
              </a:pathLst>
            </a:custGeom>
            <a:noFill/>
            <a:ln>
              <a:solidFill>
                <a:srgbClr val="CC0099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AD650E9-7207-4F06-97A6-BBC971C865D2}"/>
                </a:ext>
              </a:extLst>
            </p:cNvPr>
            <p:cNvSpPr/>
            <p:nvPr/>
          </p:nvSpPr>
          <p:spPr>
            <a:xfrm>
              <a:off x="6070600" y="4197350"/>
              <a:ext cx="2146300" cy="1339850"/>
            </a:xfrm>
            <a:custGeom>
              <a:avLst/>
              <a:gdLst>
                <a:gd name="connsiteX0" fmla="*/ 0 w 2171700"/>
                <a:gd name="connsiteY0" fmla="*/ 0 h 1339850"/>
                <a:gd name="connsiteX1" fmla="*/ 2171700 w 2171700"/>
                <a:gd name="connsiteY1" fmla="*/ 0 h 1339850"/>
                <a:gd name="connsiteX2" fmla="*/ 2171700 w 2171700"/>
                <a:gd name="connsiteY2" fmla="*/ 1339850 h 133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1700" h="1339850">
                  <a:moveTo>
                    <a:pt x="0" y="0"/>
                  </a:moveTo>
                  <a:lnTo>
                    <a:pt x="2171700" y="0"/>
                  </a:lnTo>
                  <a:lnTo>
                    <a:pt x="2171700" y="1339850"/>
                  </a:lnTo>
                </a:path>
              </a:pathLst>
            </a:custGeom>
            <a:noFill/>
            <a:ln>
              <a:solidFill>
                <a:srgbClr val="CC0099"/>
              </a:solidFill>
              <a:tailEnd type="triangle"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F03FD-FD2E-45E4-8926-8152E239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等价类和划分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F40E2-1B14-47B0-A07C-BCB74494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3478469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3.5-7</a:t>
            </a:r>
            <a:r>
              <a:rPr lang="zh-CN" altLang="en-US"/>
              <a:t>：设</a:t>
            </a:r>
            <a:r>
              <a:rPr lang="en-US" altLang="zh-CN"/>
              <a:t>A</a:t>
            </a:r>
            <a:r>
              <a:rPr lang="zh-CN" altLang="en-US"/>
              <a:t>是非空集合，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上的等价关系，</a:t>
            </a:r>
            <a:r>
              <a:rPr lang="en-US" altLang="zh-CN"/>
              <a:t>R</a:t>
            </a:r>
            <a:r>
              <a:rPr lang="zh-CN" altLang="en-US"/>
              <a:t>的等价类集合</a:t>
            </a:r>
            <a:r>
              <a:rPr lang="en-US" altLang="zh-CN"/>
              <a:t>{[a]</a:t>
            </a:r>
            <a:r>
              <a:rPr lang="en-US" altLang="zh-CN" baseline="-25000"/>
              <a:t>R</a:t>
            </a:r>
            <a:r>
              <a:rPr lang="en-US" altLang="zh-CN"/>
              <a:t>|a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∈</a:t>
            </a:r>
            <a:r>
              <a:rPr lang="en-US" altLang="zh-CN"/>
              <a:t>A}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的划分。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</a:rPr>
              <a:t>例：</a:t>
            </a:r>
            <a:r>
              <a:rPr lang="zh-CN" altLang="en-US"/>
              <a:t>设 </a:t>
            </a:r>
            <a:r>
              <a:rPr lang="en-US" altLang="zh-CN"/>
              <a:t>A={1,2,…,8}</a:t>
            </a:r>
            <a:r>
              <a:rPr lang="zh-CN" altLang="en-US"/>
              <a:t>，如下定义</a:t>
            </a:r>
            <a:r>
              <a:rPr lang="en-US" altLang="zh-CN"/>
              <a:t>A</a:t>
            </a:r>
            <a:r>
              <a:rPr lang="zh-CN" altLang="en-US"/>
              <a:t>上的关系</a:t>
            </a:r>
            <a:r>
              <a:rPr lang="en-US" altLang="zh-CN"/>
              <a:t>R</a:t>
            </a:r>
            <a:r>
              <a:rPr lang="zh-CN" altLang="en-US"/>
              <a:t>：</a:t>
            </a:r>
            <a:endParaRPr lang="en-US" altLang="zh-CN"/>
          </a:p>
          <a:p>
            <a:pPr marL="133985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fr-FR" altLang="zh-CN"/>
              <a:t>R={&lt;x,y&gt;|x,y∈A∧x≡y(mod 3)}</a:t>
            </a:r>
          </a:p>
          <a:p>
            <a:pPr marL="201613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/>
              <a:t>前面已知，</a:t>
            </a:r>
            <a:r>
              <a:rPr lang="en-US" altLang="zh-CN"/>
              <a:t>R</a:t>
            </a:r>
            <a:r>
              <a:rPr lang="zh-CN" altLang="en-US"/>
              <a:t>是等价关系，等价类为</a:t>
            </a:r>
            <a:endParaRPr lang="en-US" altLang="zh-CN"/>
          </a:p>
          <a:p>
            <a:pPr marL="627063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/>
              <a:t>{1,4,7}</a:t>
            </a:r>
            <a:r>
              <a:rPr lang="zh-CN" altLang="en-US"/>
              <a:t>、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2 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/>
              <a:t>{2,5,8}</a:t>
            </a:r>
            <a:r>
              <a:rPr lang="zh-CN" altLang="en-US"/>
              <a:t>、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>
                <a:sym typeface="Symbol" pitchFamily="18" charset="2"/>
              </a:rPr>
              <a:t>=</a:t>
            </a:r>
            <a:r>
              <a:rPr lang="en-US" altLang="zh-CN"/>
              <a:t>{3,6}</a:t>
            </a:r>
          </a:p>
          <a:p>
            <a:pPr marL="212725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/>
              <a:t>显然，</a:t>
            </a:r>
            <a:r>
              <a:rPr lang="zh-CN" altLang="en-US">
                <a:sym typeface="Symbol" pitchFamily="18" charset="2"/>
              </a:rPr>
              <a:t> </a:t>
            </a:r>
            <a:r>
              <a:rPr lang="en-US" altLang="zh-CN">
                <a:sym typeface="Symbol" pitchFamily="18" charset="2"/>
              </a:rPr>
              <a:t>={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en-US" altLang="zh-CN" baseline="-25000"/>
              <a:t>1</a:t>
            </a:r>
            <a:r>
              <a:rPr lang="zh-CN" altLang="en-US"/>
              <a:t>、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2</a:t>
            </a:r>
            <a:r>
              <a:rPr lang="zh-CN" altLang="en-US"/>
              <a:t>、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  <a:r>
              <a:rPr lang="zh-CN" altLang="en-US"/>
              <a:t>是划分。</a:t>
            </a:r>
            <a:endParaRPr lang="fr-FR" altLang="zh-CN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6C0AA-890D-4C11-A294-A6736992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  <p:pic>
        <p:nvPicPr>
          <p:cNvPr id="7" name="Picture 10" descr="7-55">
            <a:extLst>
              <a:ext uri="{FF2B5EF4-FFF2-40B4-BE49-F238E27FC236}">
                <a16:creationId xmlns:a16="http://schemas.microsoft.com/office/drawing/2014/main" id="{54690B99-EC73-4C14-B81C-C75A14D6A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0027" y="4761148"/>
            <a:ext cx="5223946" cy="136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88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商集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31467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3.5-6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endParaRPr lang="en-US" altLang="zh-CN" dirty="0">
              <a:solidFill>
                <a:srgbClr val="A5002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为非空集合</a:t>
            </a:r>
            <a:r>
              <a:rPr lang="en-US" altLang="zh-CN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</a:t>
            </a:r>
            <a:r>
              <a:rPr lang="zh-CN" altLang="en-US" dirty="0"/>
              <a:t>以</a:t>
            </a:r>
            <a:r>
              <a:rPr lang="en-US" altLang="zh-CN" dirty="0"/>
              <a:t>R</a:t>
            </a:r>
            <a:r>
              <a:rPr lang="zh-CN" altLang="en-US" dirty="0"/>
              <a:t>的所有</a:t>
            </a:r>
            <a:r>
              <a:rPr lang="zh-CN" altLang="en-US" dirty="0">
                <a:solidFill>
                  <a:srgbClr val="C00000"/>
                </a:solidFill>
              </a:rPr>
              <a:t>等价类作为元素</a:t>
            </a:r>
            <a:r>
              <a:rPr lang="zh-CN" altLang="en-US" dirty="0"/>
              <a:t>的集合称为</a:t>
            </a:r>
            <a:r>
              <a:rPr lang="en-US" altLang="zh-CN" dirty="0"/>
              <a:t>A</a:t>
            </a:r>
            <a:r>
              <a:rPr lang="zh-CN" altLang="en-US" dirty="0"/>
              <a:t>关于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商集</a:t>
            </a:r>
            <a:r>
              <a:rPr lang="en-US" altLang="zh-CN" dirty="0"/>
              <a:t>,</a:t>
            </a:r>
            <a:r>
              <a:rPr lang="zh-CN" altLang="en-US" dirty="0"/>
              <a:t>记做</a:t>
            </a:r>
            <a:r>
              <a:rPr lang="en-US" altLang="zh-CN" dirty="0"/>
              <a:t>A/R</a:t>
            </a:r>
            <a:r>
              <a:rPr lang="zh-CN" altLang="en-US" dirty="0"/>
              <a:t>，</a:t>
            </a:r>
            <a:r>
              <a:rPr lang="en-US" altLang="zh-CN" dirty="0"/>
              <a:t>A/R={[x]</a:t>
            </a:r>
            <a:r>
              <a:rPr lang="en-US" altLang="zh-CN" baseline="-25000" dirty="0" err="1"/>
              <a:t>R</a:t>
            </a:r>
            <a:r>
              <a:rPr lang="en-US" altLang="zh-CN" dirty="0" err="1"/>
              <a:t>|x∈A</a:t>
            </a:r>
            <a:r>
              <a:rPr lang="en-US" altLang="zh-CN" dirty="0"/>
              <a:t>}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设 </a:t>
            </a:r>
            <a:r>
              <a:rPr lang="en-US" altLang="zh-CN" dirty="0"/>
              <a:t>A={1,2,…,8}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关于模</a:t>
            </a:r>
            <a:r>
              <a:rPr lang="en-US" altLang="zh-CN" dirty="0"/>
              <a:t>3</a:t>
            </a:r>
            <a:r>
              <a:rPr lang="zh-CN" altLang="en-US" dirty="0"/>
              <a:t>等价关系</a:t>
            </a:r>
            <a:r>
              <a:rPr lang="en-US" altLang="zh-CN" dirty="0"/>
              <a:t>R</a:t>
            </a:r>
            <a:r>
              <a:rPr lang="zh-CN" altLang="en-US" dirty="0"/>
              <a:t>的商集为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A/R={{1,4,7},{2,5,8},{3,6}}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dirty="0"/>
              <a:t>A</a:t>
            </a:r>
            <a:r>
              <a:rPr lang="zh-CN" altLang="en-US" dirty="0"/>
              <a:t>关于恒等关系和全域关系的商集为：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A/I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={{1},{2},…,{8}}</a:t>
            </a:r>
            <a:r>
              <a:rPr lang="zh-CN" altLang="en-US" sz="2400" dirty="0"/>
              <a:t>，</a:t>
            </a:r>
            <a:r>
              <a:rPr lang="en-US" altLang="zh-CN" sz="2400" dirty="0"/>
              <a:t>A/E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={{1,2,…,</a:t>
            </a:r>
            <a:r>
              <a:rPr lang="en-US" altLang="zh-CN" sz="2400"/>
              <a:t>8}}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E6314-BCF9-4E9E-8BC3-EB4C92E832D7}" type="slidenum">
              <a:rPr lang="zh-CN" altLang="en-US"/>
              <a:pPr>
                <a:defRPr/>
              </a:pPr>
              <a:t>93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376238" y="1030288"/>
            <a:ext cx="8391525" cy="5254625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600"/>
              <a:t>设 </a:t>
            </a:r>
            <a:r>
              <a:rPr lang="en-US" altLang="zh-CN" sz="2600"/>
              <a:t>A</a:t>
            </a:r>
            <a:r>
              <a:rPr lang="zh-CN" altLang="en-US" sz="2600"/>
              <a:t>＝</a:t>
            </a:r>
            <a:r>
              <a:rPr lang="en-US" altLang="zh-CN" sz="2600"/>
              <a:t>{a,b,c,d },</a:t>
            </a:r>
            <a:r>
              <a:rPr lang="zh-CN" altLang="en-US" sz="2600"/>
              <a:t>给定</a:t>
            </a:r>
            <a:r>
              <a:rPr lang="zh-CN" altLang="en-US" sz="2600">
                <a:sym typeface="Symbol" pitchFamily="18" charset="2"/>
              </a:rPr>
              <a:t></a:t>
            </a:r>
            <a:r>
              <a:rPr lang="en-US" altLang="zh-CN" sz="2600" baseline="-25000"/>
              <a:t>1</a:t>
            </a:r>
            <a:r>
              <a:rPr lang="en-US" altLang="zh-CN" sz="2600"/>
              <a:t>,</a:t>
            </a:r>
            <a:r>
              <a:rPr lang="en-US" altLang="zh-CN" sz="2600">
                <a:sym typeface="Symbol" pitchFamily="18" charset="2"/>
              </a:rPr>
              <a:t></a:t>
            </a:r>
            <a:r>
              <a:rPr lang="en-US" altLang="zh-CN" sz="2600" baseline="-25000"/>
              <a:t>2</a:t>
            </a:r>
            <a:r>
              <a:rPr lang="en-US" altLang="zh-CN" sz="2600"/>
              <a:t>,</a:t>
            </a:r>
            <a:r>
              <a:rPr lang="en-US" altLang="zh-CN" sz="2600">
                <a:sym typeface="Symbol" pitchFamily="18" charset="2"/>
              </a:rPr>
              <a:t></a:t>
            </a:r>
            <a:r>
              <a:rPr lang="en-US" altLang="zh-CN" sz="2600" baseline="-25000"/>
              <a:t>3</a:t>
            </a:r>
            <a:r>
              <a:rPr lang="en-US" altLang="zh-CN" sz="2600"/>
              <a:t>,</a:t>
            </a:r>
            <a:r>
              <a:rPr lang="en-US" altLang="zh-CN" sz="2600">
                <a:sym typeface="Symbol" pitchFamily="18" charset="2"/>
              </a:rPr>
              <a:t></a:t>
            </a:r>
            <a:r>
              <a:rPr lang="en-US" altLang="zh-CN" sz="2600" baseline="-25000"/>
              <a:t>4</a:t>
            </a:r>
            <a:r>
              <a:rPr lang="en-US" altLang="zh-CN" sz="2600"/>
              <a:t>,</a:t>
            </a:r>
            <a:r>
              <a:rPr lang="en-US" altLang="zh-CN" sz="2600">
                <a:sym typeface="Symbol" pitchFamily="18" charset="2"/>
              </a:rPr>
              <a:t></a:t>
            </a:r>
            <a:r>
              <a:rPr lang="en-US" altLang="zh-CN" sz="2600" baseline="-25000"/>
              <a:t>5</a:t>
            </a:r>
            <a:r>
              <a:rPr lang="en-US" altLang="zh-CN" sz="2600"/>
              <a:t>,</a:t>
            </a:r>
            <a:r>
              <a:rPr lang="en-US" altLang="zh-CN" sz="2600">
                <a:sym typeface="Symbol" pitchFamily="18" charset="2"/>
              </a:rPr>
              <a:t></a:t>
            </a:r>
            <a:r>
              <a:rPr lang="en-US" altLang="zh-CN" sz="2600" baseline="-25000"/>
              <a:t>6</a:t>
            </a:r>
            <a:r>
              <a:rPr lang="zh-CN" altLang="en-US" sz="2600"/>
              <a:t>如下：</a:t>
            </a:r>
            <a:endParaRPr lang="en-US" altLang="zh-CN" sz="2600"/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>
                <a:solidFill>
                  <a:srgbClr val="C00000"/>
                </a:solidFill>
                <a:sym typeface="Symbol" pitchFamily="18" charset="2"/>
              </a:rPr>
              <a:t></a:t>
            </a:r>
            <a:r>
              <a:rPr lang="en-US" altLang="zh-CN" baseline="-25000">
                <a:solidFill>
                  <a:srgbClr val="C00000"/>
                </a:solidFill>
              </a:rPr>
              <a:t>1</a:t>
            </a:r>
            <a:r>
              <a:rPr lang="en-US" altLang="zh-CN">
                <a:solidFill>
                  <a:srgbClr val="C00000"/>
                </a:solidFill>
              </a:rPr>
              <a:t>={{a,b,c},{d}}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   </a:t>
            </a:r>
            <a:r>
              <a:rPr lang="en-US" altLang="zh-CN">
                <a:solidFill>
                  <a:srgbClr val="C00000"/>
                </a:solidFill>
                <a:sym typeface="Symbol" pitchFamily="18" charset="2"/>
              </a:rPr>
              <a:t></a:t>
            </a:r>
            <a:r>
              <a:rPr lang="en-US" altLang="zh-CN" baseline="-25000">
                <a:solidFill>
                  <a:srgbClr val="C00000"/>
                </a:solidFill>
              </a:rPr>
              <a:t>2</a:t>
            </a:r>
            <a:r>
              <a:rPr lang="en-US" altLang="zh-CN">
                <a:solidFill>
                  <a:srgbClr val="C00000"/>
                </a:solidFill>
              </a:rPr>
              <a:t>={{a,b},{c},{d}}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/>
              <a:t>   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3</a:t>
            </a:r>
            <a:r>
              <a:rPr lang="en-US" altLang="zh-CN"/>
              <a:t>={{a},{a,b,c,d}}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/>
              <a:t>   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4</a:t>
            </a:r>
            <a:r>
              <a:rPr lang="en-US" altLang="zh-CN"/>
              <a:t>={{a,b},{c}}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/>
              <a:t>   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5</a:t>
            </a:r>
            <a:r>
              <a:rPr lang="en-US" altLang="zh-CN"/>
              <a:t>={</a:t>
            </a:r>
            <a:r>
              <a:rPr lang="en-US" altLang="zh-CN">
                <a:sym typeface="Symbol" pitchFamily="18" charset="2"/>
              </a:rPr>
              <a:t></a:t>
            </a:r>
            <a:r>
              <a:rPr lang="en-US" altLang="zh-CN"/>
              <a:t>,{a,b},{c,d}}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altLang="zh-CN"/>
              <a:t>   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 baseline="-25000"/>
              <a:t>6</a:t>
            </a:r>
            <a:r>
              <a:rPr lang="en-US" altLang="zh-CN"/>
              <a:t>={{a,{a}},{b,c,d}}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600"/>
              <a:t>则</a:t>
            </a:r>
            <a:r>
              <a:rPr lang="zh-CN" altLang="en-US" sz="2600">
                <a:sym typeface="Symbol" pitchFamily="18" charset="2"/>
              </a:rPr>
              <a:t></a:t>
            </a:r>
            <a:r>
              <a:rPr lang="en-US" altLang="zh-CN" sz="2600" baseline="-25000"/>
              <a:t>1</a:t>
            </a:r>
            <a:r>
              <a:rPr lang="zh-CN" altLang="en-US" sz="2600"/>
              <a:t>和</a:t>
            </a:r>
            <a:r>
              <a:rPr lang="zh-CN" altLang="en-US" sz="2600">
                <a:sym typeface="Symbol" pitchFamily="18" charset="2"/>
              </a:rPr>
              <a:t></a:t>
            </a:r>
            <a:r>
              <a:rPr lang="en-US" altLang="zh-CN" sz="2600" baseline="-25000"/>
              <a:t>2</a:t>
            </a:r>
            <a:r>
              <a:rPr lang="zh-CN" altLang="en-US" sz="2600"/>
              <a:t>是</a:t>
            </a:r>
            <a:r>
              <a:rPr lang="en-US" altLang="zh-CN" sz="2600"/>
              <a:t>A</a:t>
            </a:r>
            <a:r>
              <a:rPr lang="zh-CN" altLang="en-US" sz="2600"/>
              <a:t>的划分，其他都不是</a:t>
            </a:r>
            <a:r>
              <a:rPr lang="en-US" altLang="zh-CN" sz="2600"/>
              <a:t>A</a:t>
            </a:r>
            <a:r>
              <a:rPr lang="zh-CN" altLang="en-US" sz="2600"/>
              <a:t>的划分。</a:t>
            </a:r>
            <a:r>
              <a:rPr lang="en-US" altLang="zh-CN" sz="2600"/>
              <a:t> 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F9F07-9BEF-4E56-BF42-9162FC2FE7F5}" type="slidenum">
              <a:rPr lang="zh-CN" altLang="en-US"/>
              <a:pPr>
                <a:defRPr/>
              </a:pPr>
              <a:t>94</a:t>
            </a:fld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628650" y="123825"/>
            <a:ext cx="7886700" cy="525463"/>
          </a:xfrm>
        </p:spPr>
        <p:txBody>
          <a:bodyPr/>
          <a:lstStyle/>
          <a:p>
            <a:r>
              <a:rPr lang="zh-CN" altLang="en-US"/>
              <a:t>示例（续）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376238" y="1030288"/>
            <a:ext cx="8391525" cy="323691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zh-CN" altLang="en-US" dirty="0"/>
              <a:t>：给出 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上</a:t>
            </a:r>
            <a:r>
              <a:rPr lang="zh-CN" altLang="en-US" u="sng" dirty="0"/>
              <a:t>所有的等价关系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解</a:t>
            </a:r>
            <a:r>
              <a:rPr lang="zh-CN" altLang="en-US" dirty="0"/>
              <a:t>：先做出</a:t>
            </a:r>
            <a:r>
              <a:rPr lang="en-US" altLang="zh-CN" dirty="0"/>
              <a:t>A</a:t>
            </a:r>
            <a:r>
              <a:rPr lang="zh-CN" altLang="en-US" dirty="0"/>
              <a:t>的划分，从左到右分别记作 </a:t>
            </a:r>
            <a:r>
              <a:rPr lang="zh-CN" altLang="en-US" dirty="0">
                <a:sym typeface="Symbol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3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4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5</a:t>
            </a:r>
            <a:endParaRPr lang="en-US" altLang="zh-CN" dirty="0"/>
          </a:p>
          <a:p>
            <a:pPr marL="1127125">
              <a:lnSpc>
                <a:spcPct val="110000"/>
              </a:lnSpc>
              <a:buNone/>
            </a:pP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E</a:t>
            </a:r>
            <a:r>
              <a:rPr lang="en-US" altLang="zh-CN" baseline="-25000" dirty="0"/>
              <a:t>A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/>
              <a:t>5 </a:t>
            </a:r>
            <a:r>
              <a:rPr lang="zh-CN" altLang="en-US" dirty="0"/>
              <a:t>对应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zh-CN" altLang="en-US" dirty="0"/>
              <a:t>；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Symbol" pitchFamily="18" charset="2"/>
              </a:rPr>
              <a:t></a:t>
            </a:r>
            <a:r>
              <a:rPr lang="en-US" altLang="zh-CN" baseline="-25000" dirty="0">
                <a:sym typeface="Symbol" pitchFamily="18" charset="2"/>
              </a:rPr>
              <a:t>3</a:t>
            </a:r>
            <a:r>
              <a:rPr lang="zh-CN" altLang="en-US" dirty="0"/>
              <a:t>和</a:t>
            </a:r>
            <a:r>
              <a:rPr lang="zh-CN" altLang="en-US" dirty="0">
                <a:sym typeface="Symbol" pitchFamily="18" charset="2"/>
              </a:rPr>
              <a:t></a:t>
            </a:r>
            <a:r>
              <a:rPr lang="en-US" altLang="zh-CN" baseline="-25000" dirty="0">
                <a:sym typeface="Symbol" pitchFamily="18" charset="2"/>
              </a:rPr>
              <a:t>4</a:t>
            </a:r>
            <a:r>
              <a:rPr lang="zh-CN" altLang="en-US" dirty="0"/>
              <a:t>分别对应 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,R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4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   R</a:t>
            </a:r>
            <a:r>
              <a:rPr lang="en-US" altLang="zh-CN" baseline="-25000" dirty="0"/>
              <a:t>2</a:t>
            </a:r>
            <a:r>
              <a:rPr lang="en-US" altLang="zh-CN" dirty="0"/>
              <a:t>={&lt;2,3&gt;,&lt;3,2&gt;}∪I</a:t>
            </a:r>
            <a:r>
              <a:rPr lang="en-US" altLang="zh-CN" baseline="-25000" dirty="0"/>
              <a:t>A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   R</a:t>
            </a:r>
            <a:r>
              <a:rPr lang="en-US" altLang="zh-CN" baseline="-25000" dirty="0"/>
              <a:t>3</a:t>
            </a:r>
            <a:r>
              <a:rPr lang="en-US" altLang="zh-CN" dirty="0"/>
              <a:t>={&lt;1,3&gt;,&lt;3,1&gt;}∪I</a:t>
            </a:r>
            <a:r>
              <a:rPr lang="en-US" altLang="zh-CN" baseline="-25000" dirty="0"/>
              <a:t>A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   R</a:t>
            </a:r>
            <a:r>
              <a:rPr lang="en-US" altLang="zh-CN" baseline="-25000" dirty="0"/>
              <a:t>4</a:t>
            </a:r>
            <a:r>
              <a:rPr lang="en-US" altLang="zh-CN" dirty="0"/>
              <a:t>={&lt;1,2&gt;,&lt;2,1&gt;}∪I</a:t>
            </a:r>
            <a:r>
              <a:rPr lang="en-US" altLang="zh-CN" baseline="-25000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F6C0C-E672-4F0C-9531-FD3B135DF61A}" type="slidenum">
              <a:rPr lang="zh-CN" altLang="en-US"/>
              <a:pPr>
                <a:defRPr/>
              </a:pPr>
              <a:t>95</a:t>
            </a:fld>
            <a:endParaRPr lang="zh-CN" altLang="en-US"/>
          </a:p>
        </p:txBody>
      </p:sp>
      <p:grpSp>
        <p:nvGrpSpPr>
          <p:cNvPr id="88069" name="Group 91"/>
          <p:cNvGrpSpPr>
            <a:grpSpLocks/>
          </p:cNvGrpSpPr>
          <p:nvPr/>
        </p:nvGrpSpPr>
        <p:grpSpPr bwMode="auto">
          <a:xfrm>
            <a:off x="711200" y="4498975"/>
            <a:ext cx="7688263" cy="1593850"/>
            <a:chOff x="249" y="1561"/>
            <a:chExt cx="5307" cy="1189"/>
          </a:xfrm>
        </p:grpSpPr>
        <p:grpSp>
          <p:nvGrpSpPr>
            <p:cNvPr id="88070" name="Group 83"/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88109" name="Group 46"/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88111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112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1</a:t>
                  </a:r>
                </a:p>
              </p:txBody>
            </p:sp>
            <p:sp>
              <p:nvSpPr>
                <p:cNvPr id="88113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Arial Unicode MS" pitchFamily="34" charset="-122"/>
                      <a:cs typeface="Arial Unicode MS" pitchFamily="34" charset="-122"/>
                    </a:rPr>
                    <a:t>2</a:t>
                  </a:r>
                </a:p>
              </p:txBody>
            </p:sp>
            <p:sp>
              <p:nvSpPr>
                <p:cNvPr id="88114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88110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itchFamily="18" charset="2"/>
                  </a:rPr>
                  <a:t> </a:t>
                </a:r>
              </a:p>
            </p:txBody>
          </p:sp>
        </p:grpSp>
        <p:grpSp>
          <p:nvGrpSpPr>
            <p:cNvPr id="88071" name="Group 87"/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88099" name="Group 76"/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88101" name="Group 57"/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88105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106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8107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8810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88102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0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04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8100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88072" name="Group 84"/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88091" name="Group 73"/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88093" name="Group 47"/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88095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96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8097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8809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88094" name="Line 67"/>
                <p:cNvSpPr>
                  <a:spLocks noChangeShapeType="1"/>
                </p:cNvSpPr>
                <p:nvPr/>
              </p:nvSpPr>
              <p:spPr bwMode="auto">
                <a:xfrm>
                  <a:off x="2154" y="2205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8092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88073" name="Group 86"/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88083" name="Group 75"/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88085" name="Group 52"/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88087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8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808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8809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88086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413" cy="7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8084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88074" name="Group 85"/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88075" name="Group 74"/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88077" name="Group 62"/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8807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08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8808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itchFamily="34" charset="-122"/>
                        <a:cs typeface="Arial Unicode MS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88082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88078" name="Line 68"/>
                <p:cNvSpPr>
                  <a:spLocks noChangeShapeType="1"/>
                </p:cNvSpPr>
                <p:nvPr/>
              </p:nvSpPr>
              <p:spPr bwMode="auto">
                <a:xfrm>
                  <a:off x="4092" y="1860"/>
                  <a:ext cx="472" cy="7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8076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itchFamily="18" charset="2"/>
                  </a:rPr>
                  <a:t></a:t>
                </a:r>
                <a:r>
                  <a:rPr lang="en-US" altLang="zh-CN" sz="2800" baseline="-25000">
                    <a:sym typeface="Symbol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FA05-A365-4016-8DD0-846D429E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等价关系与划分的相互诱导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7AC13-1CA4-4D49-83F8-C09EE00E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5369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3.5-8</a:t>
            </a:r>
            <a:r>
              <a:rPr lang="zh-CN" altLang="en-US" sz="2200"/>
              <a:t>：设</a:t>
            </a:r>
            <a:r>
              <a:rPr lang="en-US" altLang="zh-CN" sz="2200"/>
              <a:t>R</a:t>
            </a:r>
            <a:r>
              <a:rPr lang="en-US" altLang="zh-CN" sz="2200" baseline="-25000"/>
              <a:t>1</a:t>
            </a:r>
            <a:r>
              <a:rPr lang="zh-CN" altLang="en-US" sz="2200"/>
              <a:t>和</a:t>
            </a:r>
            <a:r>
              <a:rPr lang="en-US" altLang="zh-CN" sz="2200"/>
              <a:t>R</a:t>
            </a:r>
            <a:r>
              <a:rPr lang="en-US" altLang="zh-CN" sz="2200" baseline="-25000"/>
              <a:t>2</a:t>
            </a:r>
            <a:r>
              <a:rPr lang="zh-CN" altLang="en-US" sz="2200"/>
              <a:t>是非空集合</a:t>
            </a:r>
            <a:r>
              <a:rPr lang="en-US" altLang="zh-CN" sz="2200"/>
              <a:t>A</a:t>
            </a:r>
            <a:r>
              <a:rPr lang="zh-CN" altLang="en-US" sz="2200"/>
              <a:t>上的等价关系，那么</a:t>
            </a:r>
            <a:r>
              <a:rPr lang="en-US" altLang="zh-CN" sz="2200"/>
              <a:t>R</a:t>
            </a:r>
            <a:r>
              <a:rPr lang="en-US" altLang="zh-CN" sz="2200" baseline="-25000"/>
              <a:t>1</a:t>
            </a:r>
            <a:r>
              <a:rPr lang="en-US" altLang="zh-CN" sz="2200"/>
              <a:t>=R</a:t>
            </a:r>
            <a:r>
              <a:rPr lang="en-US" altLang="zh-CN" sz="2200" baseline="-25000"/>
              <a:t>2</a:t>
            </a:r>
            <a:r>
              <a:rPr lang="zh-CN" altLang="en-US" sz="2200"/>
              <a:t>，当且仅当</a:t>
            </a:r>
            <a:r>
              <a:rPr lang="en-US" altLang="zh-CN" sz="2200"/>
              <a:t>A/R</a:t>
            </a:r>
            <a:r>
              <a:rPr lang="en-US" altLang="zh-CN" sz="2200" baseline="-25000"/>
              <a:t>1</a:t>
            </a:r>
            <a:r>
              <a:rPr lang="en-US" altLang="zh-CN" sz="2200"/>
              <a:t>=A/R</a:t>
            </a:r>
            <a:r>
              <a:rPr lang="en-US" altLang="zh-CN" sz="2200" baseline="-25000"/>
              <a:t>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 u="sng"/>
              <a:t>定理</a:t>
            </a:r>
            <a:r>
              <a:rPr lang="en-US" altLang="zh-CN" sz="2200" u="sng"/>
              <a:t>3.5-7</a:t>
            </a:r>
            <a:r>
              <a:rPr lang="zh-CN" altLang="en-US" sz="2200" u="sng"/>
              <a:t>和</a:t>
            </a:r>
            <a:r>
              <a:rPr lang="en-US" altLang="zh-CN" sz="2200" u="sng"/>
              <a:t>3.5-8</a:t>
            </a:r>
            <a:r>
              <a:rPr lang="zh-CN" altLang="en-US" sz="2200" u="sng"/>
              <a:t>结合起来</a:t>
            </a:r>
            <a:r>
              <a:rPr lang="zh-CN" altLang="en-US" sz="2200"/>
              <a:t>，说明了</a:t>
            </a:r>
            <a:r>
              <a:rPr lang="en-US" altLang="zh-CN" sz="2200"/>
              <a:t>A</a:t>
            </a:r>
            <a:r>
              <a:rPr lang="zh-CN" altLang="en-US" sz="2200"/>
              <a:t>上的等价关系可以诱导出</a:t>
            </a:r>
            <a:r>
              <a:rPr lang="en-US" altLang="zh-CN" sz="2200"/>
              <a:t>A</a:t>
            </a:r>
            <a:r>
              <a:rPr lang="zh-CN" altLang="en-US" sz="2200"/>
              <a:t>的划分且是唯一的，反之，</a:t>
            </a:r>
            <a:r>
              <a:rPr lang="en-US" altLang="zh-CN" sz="2200"/>
              <a:t>A</a:t>
            </a:r>
            <a:r>
              <a:rPr lang="zh-CN" altLang="en-US" sz="2200"/>
              <a:t>的划分也可诱导出</a:t>
            </a:r>
            <a:r>
              <a:rPr lang="en-US" altLang="zh-CN" sz="2200"/>
              <a:t>A</a:t>
            </a:r>
            <a:r>
              <a:rPr lang="zh-CN" altLang="en-US" sz="2200"/>
              <a:t>上的等价关系，即划分和等价关系可相互诱导。</a:t>
            </a:r>
            <a:endParaRPr lang="en-US" altLang="zh-CN" sz="220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3.5-9</a:t>
            </a:r>
            <a:r>
              <a:rPr lang="zh-CN" altLang="en-US" sz="2200"/>
              <a:t>：设</a:t>
            </a:r>
            <a:r>
              <a:rPr lang="en-US" altLang="zh-CN" sz="2200"/>
              <a:t>π</a:t>
            </a:r>
            <a:r>
              <a:rPr lang="zh-CN" altLang="en-US" sz="2200"/>
              <a:t>是非空集合</a:t>
            </a:r>
            <a:r>
              <a:rPr lang="en-US" altLang="zh-CN" sz="2200"/>
              <a:t>A</a:t>
            </a:r>
            <a:r>
              <a:rPr lang="zh-CN" altLang="en-US" sz="2200"/>
              <a:t>的一个划分，则</a:t>
            </a:r>
            <a:r>
              <a:rPr lang="en-US" altLang="zh-CN" sz="2200"/>
              <a:t>A</a:t>
            </a:r>
            <a:r>
              <a:rPr lang="zh-CN" altLang="en-US" sz="2200"/>
              <a:t>上的二元关系</a:t>
            </a:r>
            <a:r>
              <a:rPr lang="en-US" altLang="zh-CN" sz="2200"/>
              <a:t>R</a:t>
            </a:r>
            <a:r>
              <a:rPr lang="zh-CN" altLang="en-US" sz="2200"/>
              <a:t>是等价关系，其中</a:t>
            </a:r>
            <a:r>
              <a:rPr lang="en-US" altLang="zh-CN" sz="2200"/>
              <a:t>R</a:t>
            </a:r>
            <a:r>
              <a:rPr lang="zh-CN" altLang="en-US" sz="2200"/>
              <a:t>如下：</a:t>
            </a:r>
            <a:endParaRPr lang="en-US" altLang="zh-CN" sz="2200"/>
          </a:p>
          <a:p>
            <a:pPr marL="712788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altLang="zh-CN" sz="2200"/>
              <a:t>R=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B×B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；</a:t>
            </a:r>
            <a:r>
              <a:rPr lang="zh-CN" altLang="en-US" sz="2200"/>
              <a:t>或写成：</a:t>
            </a:r>
            <a:r>
              <a:rPr lang="en-US" altLang="zh-CN" sz="2200"/>
              <a:t>aRb</a:t>
            </a:r>
            <a:r>
              <a:rPr lang="en-US" altLang="zh-CN" sz="2200">
                <a:latin typeface="楷体" pitchFamily="49" charset="-122"/>
                <a:ea typeface="楷体" pitchFamily="49" charset="-122"/>
                <a:sym typeface="Symbol" pitchFamily="18" charset="2"/>
              </a:rPr>
              <a:t></a:t>
            </a:r>
            <a:r>
              <a:rPr lang="en-US" altLang="zh-CN" sz="2200"/>
              <a:t>B[B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π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B</a:t>
            </a:r>
            <a:r>
              <a:rPr lang="el-GR" altLang="zh-CN" sz="2200"/>
              <a:t>∧</a:t>
            </a:r>
            <a:r>
              <a:rPr lang="en-US" altLang="zh-CN" sz="2200"/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B]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endParaRPr lang="en-US" altLang="zh-CN" sz="2200">
              <a:solidFill>
                <a:srgbClr val="FF0000"/>
              </a:solidFill>
            </a:endParaRPr>
          </a:p>
          <a:p>
            <a:pPr marL="542925" indent="-274638">
              <a:lnSpc>
                <a:spcPct val="110000"/>
              </a:lnSpc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altLang="zh-CN" sz="2200"/>
              <a:t>R</a:t>
            </a:r>
            <a:r>
              <a:rPr lang="zh-CN" altLang="en-US" sz="2200"/>
              <a:t>是自反的，因为</a:t>
            </a:r>
            <a:r>
              <a:rPr lang="en-US" altLang="zh-CN" sz="2200"/>
              <a:t>A</a:t>
            </a:r>
            <a:r>
              <a:rPr lang="zh-CN" altLang="en-US" sz="2200"/>
              <a:t>的每一元素是在</a:t>
            </a:r>
            <a:r>
              <a:rPr lang="en-US" altLang="zh-CN" sz="2200"/>
              <a:t>π</a:t>
            </a:r>
            <a:r>
              <a:rPr lang="zh-CN" altLang="en-US" sz="2200"/>
              <a:t>的某块</a:t>
            </a:r>
            <a:r>
              <a:rPr lang="en-US" altLang="zh-CN" sz="2200"/>
              <a:t>B</a:t>
            </a:r>
            <a:r>
              <a:rPr lang="zh-CN" altLang="en-US" sz="2200"/>
              <a:t>中，所以，对每一</a:t>
            </a:r>
            <a:r>
              <a:rPr lang="en-US" altLang="zh-CN" sz="2200"/>
              <a:t>a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A</a:t>
            </a:r>
            <a:r>
              <a:rPr lang="zh-CN" altLang="en-US" sz="2200"/>
              <a:t>，</a:t>
            </a:r>
            <a:r>
              <a:rPr lang="en-US" altLang="zh-CN" sz="2200"/>
              <a:t>aRa</a:t>
            </a:r>
            <a:r>
              <a:rPr lang="zh-CN" altLang="en-US" sz="2200"/>
              <a:t>；</a:t>
            </a:r>
            <a:endParaRPr lang="en-US" altLang="zh-CN" sz="2200"/>
          </a:p>
          <a:p>
            <a:pPr marL="542925" indent="-274638">
              <a:lnSpc>
                <a:spcPct val="110000"/>
              </a:lnSpc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en-US" altLang="zh-CN" sz="2200"/>
              <a:t>R</a:t>
            </a:r>
            <a:r>
              <a:rPr lang="zh-CN" altLang="en-US" sz="2200"/>
              <a:t>是对称的，设</a:t>
            </a:r>
            <a:r>
              <a:rPr lang="en-US" altLang="zh-CN" sz="2200"/>
              <a:t>aRb</a:t>
            </a:r>
            <a:r>
              <a:rPr lang="zh-CN" altLang="en-US" sz="2200"/>
              <a:t>，则有某块</a:t>
            </a:r>
            <a:r>
              <a:rPr lang="en-US" altLang="zh-CN" sz="2200"/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π</a:t>
            </a:r>
            <a:r>
              <a:rPr lang="zh-CN" altLang="en-US" sz="2200"/>
              <a:t>，使</a:t>
            </a:r>
            <a:r>
              <a:rPr lang="en-US" altLang="zh-CN" sz="2200"/>
              <a:t>a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B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B</a:t>
            </a:r>
            <a:r>
              <a:rPr lang="zh-CN" altLang="en-US" sz="2200"/>
              <a:t>，故</a:t>
            </a:r>
            <a:r>
              <a:rPr lang="en-US" altLang="zh-CN" sz="2200"/>
              <a:t>bRa</a:t>
            </a:r>
            <a:r>
              <a:rPr lang="zh-CN" altLang="en-US" sz="2200"/>
              <a:t>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3902D-3868-4678-9E74-16DD33E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03E443-6096-42A0-A913-325B2794F718}"/>
              </a:ext>
            </a:extLst>
          </p:cNvPr>
          <p:cNvSpPr/>
          <p:nvPr/>
        </p:nvSpPr>
        <p:spPr>
          <a:xfrm>
            <a:off x="1212995" y="4301306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140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40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∈</a:t>
            </a:r>
            <a:r>
              <a:rPr lang="en-US" altLang="zh-CN" sz="1400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π</a:t>
            </a:r>
            <a:endParaRPr lang="zh-CN" altLang="en-US" sz="1400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3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96CE-A62A-4961-A558-AD56D5CA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相关定理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0DFDA-626D-4EC9-8FCC-BCB63863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8"/>
            <a:ext cx="8390964" cy="5253691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SzPct val="100000"/>
              <a:buFont typeface="+mj-lt"/>
              <a:buAutoNum type="arabicPeriod" startAt="3"/>
            </a:pPr>
            <a:r>
              <a:rPr lang="en-US" altLang="zh-CN" sz="2200"/>
              <a:t>R</a:t>
            </a:r>
            <a:r>
              <a:rPr lang="zh-CN" altLang="en-US" sz="2200"/>
              <a:t>是传递的，假设</a:t>
            </a:r>
            <a:r>
              <a:rPr lang="en-US" altLang="zh-CN" sz="2200"/>
              <a:t>aRb</a:t>
            </a:r>
            <a:r>
              <a:rPr lang="zh-CN" altLang="en-US" sz="2200"/>
              <a:t>和</a:t>
            </a:r>
            <a:r>
              <a:rPr lang="en-US" altLang="zh-CN" sz="2200"/>
              <a:t>bRc</a:t>
            </a:r>
            <a:r>
              <a:rPr lang="zh-CN" altLang="en-US" sz="2200"/>
              <a:t>，那么存在</a:t>
            </a:r>
            <a:r>
              <a:rPr lang="en-US" altLang="zh-CN" sz="2200"/>
              <a:t>B</a:t>
            </a:r>
            <a:r>
              <a:rPr lang="en-US" altLang="zh-CN" sz="2200" baseline="-25000"/>
              <a:t>1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π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2200"/>
              <a:t>B</a:t>
            </a:r>
            <a:r>
              <a:rPr lang="en-US" altLang="zh-CN" sz="2200" baseline="-25000"/>
              <a:t>2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π</a:t>
            </a:r>
            <a:r>
              <a:rPr lang="zh-CN" altLang="en-US" sz="2200"/>
              <a:t>，使</a:t>
            </a:r>
            <a:r>
              <a:rPr lang="en-US" altLang="zh-CN" sz="2200"/>
              <a:t>a,b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zh-CN" altLang="en-US" sz="2200">
                <a:sym typeface="Symbol" pitchFamily="18" charset="2"/>
              </a:rPr>
              <a:t>和</a:t>
            </a:r>
            <a:r>
              <a:rPr lang="en-US" altLang="zh-CN" sz="2200">
                <a:sym typeface="Symbol" pitchFamily="18" charset="2"/>
              </a:rPr>
              <a:t>b,c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，即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∩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zh-CN" altLang="en-US" sz="2200">
                <a:sym typeface="Symbol" pitchFamily="18" charset="2"/>
              </a:rPr>
              <a:t>，由划分的定义，要么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1</a:t>
            </a:r>
            <a:r>
              <a:rPr lang="el-GR" altLang="zh-CN" sz="2200"/>
              <a:t>∩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 baseline="-25000">
                <a:sym typeface="Symbol" pitchFamily="18" charset="2"/>
              </a:rPr>
              <a:t>2</a:t>
            </a:r>
            <a:r>
              <a:rPr lang="en-US" altLang="zh-CN" sz="2200">
                <a:sym typeface="Symbol" pitchFamily="18" charset="2"/>
              </a:rPr>
              <a:t>=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Φ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，要么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200" baseline="-25000"/>
              <a:t>1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=B</a:t>
            </a:r>
            <a:r>
              <a:rPr lang="en-US" altLang="zh-CN" sz="2200" baseline="-25000"/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，所以</a:t>
            </a:r>
            <a:r>
              <a:rPr lang="en-US" altLang="zh-CN" sz="2200"/>
              <a:t>B</a:t>
            </a:r>
            <a:r>
              <a:rPr lang="en-US" altLang="zh-CN" sz="2200" baseline="-25000"/>
              <a:t>1</a:t>
            </a:r>
            <a:r>
              <a:rPr lang="en-US" altLang="zh-CN" sz="2200"/>
              <a:t>=B</a:t>
            </a:r>
            <a:r>
              <a:rPr lang="en-US" altLang="zh-CN" sz="2200" baseline="-25000"/>
              <a:t>2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，因此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/>
              <a:t>B</a:t>
            </a:r>
            <a:r>
              <a:rPr lang="en-US" altLang="zh-CN" sz="2200" baseline="-25000"/>
              <a:t>1</a:t>
            </a:r>
            <a:r>
              <a:rPr lang="zh-CN" altLang="en-US" sz="2200"/>
              <a:t>，</a:t>
            </a:r>
            <a:r>
              <a:rPr lang="en-US" altLang="zh-CN" sz="2200"/>
              <a:t>aRc</a:t>
            </a:r>
          </a:p>
          <a:p>
            <a:pPr>
              <a:lnSpc>
                <a:spcPct val="11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定义</a:t>
            </a:r>
            <a:r>
              <a:rPr lang="en-US" altLang="zh-CN" sz="2200">
                <a:solidFill>
                  <a:srgbClr val="FF0000"/>
                </a:solidFill>
              </a:rPr>
              <a:t>3.5-4</a:t>
            </a:r>
            <a:r>
              <a:rPr lang="zh-CN" altLang="en-US" sz="2200">
                <a:solidFill>
                  <a:srgbClr val="1E1CE3"/>
                </a:solidFill>
              </a:rPr>
              <a:t>：设非空</a:t>
            </a:r>
            <a:r>
              <a:rPr lang="en-US" altLang="zh-CN" sz="2200"/>
              <a:t>π={A</a:t>
            </a:r>
            <a:r>
              <a:rPr lang="en-US" altLang="zh-CN" sz="2200" baseline="-25000"/>
              <a:t>1</a:t>
            </a:r>
            <a:r>
              <a:rPr lang="en-US" altLang="zh-CN" sz="2200"/>
              <a:t>,A</a:t>
            </a:r>
            <a:r>
              <a:rPr lang="en-US" altLang="zh-CN" sz="2200" baseline="-25000"/>
              <a:t>2</a:t>
            </a:r>
            <a:r>
              <a:rPr lang="en-US" altLang="zh-CN" sz="2200"/>
              <a:t>,...,A</a:t>
            </a:r>
            <a:r>
              <a:rPr lang="en-US" altLang="zh-CN" sz="2200" baseline="-25000"/>
              <a:t>n</a:t>
            </a:r>
            <a:r>
              <a:rPr lang="en-US" altLang="zh-CN" sz="2200"/>
              <a:t>}</a:t>
            </a:r>
            <a:r>
              <a:rPr lang="zh-CN" altLang="en-US" sz="2200"/>
              <a:t>，若</a:t>
            </a:r>
            <a:r>
              <a:rPr lang="en-US" altLang="zh-CN" sz="2200"/>
              <a:t>A=</a:t>
            </a:r>
            <a:r>
              <a:rPr lang="el-GR" altLang="zh-CN" sz="2200">
                <a:latin typeface="楷体" pitchFamily="49" charset="-122"/>
                <a:ea typeface="楷体" pitchFamily="49" charset="-122"/>
              </a:rPr>
              <a:t>∪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baseline="-25000"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，则称集合族</a:t>
            </a:r>
            <a:r>
              <a:rPr lang="en-US" altLang="zh-CN" sz="2200"/>
              <a:t>π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200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2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覆盖</a:t>
            </a:r>
            <a:r>
              <a:rPr lang="zh-CN" altLang="en-US" sz="220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20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定理</a:t>
            </a:r>
            <a:r>
              <a:rPr lang="en-US" altLang="zh-CN" sz="2200">
                <a:solidFill>
                  <a:srgbClr val="FF0000"/>
                </a:solidFill>
              </a:rPr>
              <a:t>3.5-10</a:t>
            </a:r>
            <a:r>
              <a:rPr lang="zh-CN" altLang="en-US" sz="2200"/>
              <a:t>：设</a:t>
            </a:r>
            <a:r>
              <a:rPr lang="en-US" altLang="zh-CN" sz="2200"/>
              <a:t>π</a:t>
            </a:r>
            <a:r>
              <a:rPr lang="zh-CN" altLang="en-US" sz="2200"/>
              <a:t>是非空集合</a:t>
            </a:r>
            <a:r>
              <a:rPr lang="en-US" altLang="zh-CN" sz="2200"/>
              <a:t>A</a:t>
            </a:r>
            <a:r>
              <a:rPr lang="zh-CN" altLang="en-US" sz="2200"/>
              <a:t>上的划分，</a:t>
            </a:r>
            <a:r>
              <a:rPr lang="en-US" altLang="zh-CN" sz="2200"/>
              <a:t>R</a:t>
            </a:r>
            <a:r>
              <a:rPr lang="zh-CN" altLang="en-US" sz="2200"/>
              <a:t>是</a:t>
            </a:r>
            <a:r>
              <a:rPr lang="en-US" altLang="zh-CN" sz="2200"/>
              <a:t>A</a:t>
            </a:r>
            <a:r>
              <a:rPr lang="zh-CN" altLang="en-US" sz="2200"/>
              <a:t>上的等价关系，那么，</a:t>
            </a:r>
            <a:r>
              <a:rPr lang="en-US" altLang="zh-CN" sz="2200"/>
              <a:t>π</a:t>
            </a:r>
            <a:r>
              <a:rPr lang="zh-CN" altLang="en-US" sz="2200"/>
              <a:t>诱导出</a:t>
            </a:r>
            <a:r>
              <a:rPr lang="en-US" altLang="zh-CN" sz="2200"/>
              <a:t>R</a:t>
            </a:r>
            <a:r>
              <a:rPr lang="zh-CN" altLang="en-US" sz="2200"/>
              <a:t>当且仅当</a:t>
            </a:r>
            <a:r>
              <a:rPr lang="en-US" altLang="zh-CN" sz="2200"/>
              <a:t>R</a:t>
            </a:r>
            <a:r>
              <a:rPr lang="zh-CN" altLang="en-US" sz="2200"/>
              <a:t>诱导出</a:t>
            </a:r>
            <a:r>
              <a:rPr lang="en-US" altLang="zh-CN" sz="2200"/>
              <a:t>π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lnSpc>
                <a:spcPct val="110000"/>
              </a:lnSpc>
            </a:pPr>
            <a:r>
              <a:rPr lang="zh-CN" altLang="en-US" sz="2200">
                <a:solidFill>
                  <a:srgbClr val="FF0000"/>
                </a:solidFill>
              </a:rPr>
              <a:t>证：</a:t>
            </a:r>
            <a:r>
              <a:rPr lang="zh-CN" altLang="en-US" sz="2200"/>
              <a:t>必要性。假设</a:t>
            </a:r>
            <a:r>
              <a:rPr lang="en-US" altLang="zh-CN" sz="2200"/>
              <a:t>π</a:t>
            </a:r>
            <a:r>
              <a:rPr lang="zh-CN" altLang="en-US" sz="2200"/>
              <a:t>诱导出</a:t>
            </a:r>
            <a:r>
              <a:rPr lang="en-US" altLang="zh-CN" sz="2200"/>
              <a:t>R</a:t>
            </a:r>
            <a:r>
              <a:rPr lang="zh-CN" altLang="en-US" sz="2200"/>
              <a:t>，</a:t>
            </a:r>
            <a:r>
              <a:rPr lang="en-US" altLang="zh-CN" sz="2200"/>
              <a:t>R</a:t>
            </a:r>
            <a:r>
              <a:rPr lang="zh-CN" altLang="en-US" sz="2200"/>
              <a:t>诱导出</a:t>
            </a:r>
            <a:r>
              <a:rPr lang="en-US" altLang="zh-CN" sz="2200"/>
              <a:t>π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/>
              <a:t>。</a:t>
            </a:r>
            <a:endParaRPr lang="en-US" altLang="zh-CN" sz="2200"/>
          </a:p>
          <a:p>
            <a:pPr marL="212725" indent="0">
              <a:lnSpc>
                <a:spcPct val="110000"/>
              </a:lnSpc>
              <a:buNone/>
            </a:pPr>
            <a:r>
              <a:rPr lang="zh-CN" altLang="en-US" sz="2200"/>
              <a:t>设</a:t>
            </a:r>
            <a:r>
              <a:rPr lang="en-US" altLang="zh-CN" sz="2200"/>
              <a:t>a</a:t>
            </a:r>
            <a:r>
              <a:rPr lang="zh-CN" altLang="en-US" sz="2200"/>
              <a:t>是</a:t>
            </a:r>
            <a:r>
              <a:rPr lang="en-US" altLang="zh-CN" sz="2200"/>
              <a:t>A</a:t>
            </a:r>
            <a:r>
              <a:rPr lang="zh-CN" altLang="en-US" sz="2200"/>
              <a:t>的任一元素，并设</a:t>
            </a:r>
            <a:r>
              <a:rPr lang="en-US" altLang="zh-CN" sz="2200"/>
              <a:t>B</a:t>
            </a:r>
            <a:r>
              <a:rPr lang="zh-CN" altLang="en-US" sz="2200"/>
              <a:t>和</a:t>
            </a:r>
            <a:r>
              <a:rPr lang="en-US" altLang="zh-CN" sz="2200"/>
              <a:t>B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/>
              <a:t>分别是</a:t>
            </a:r>
            <a:r>
              <a:rPr lang="en-US" altLang="zh-CN" sz="2200"/>
              <a:t>π</a:t>
            </a:r>
            <a:r>
              <a:rPr lang="zh-CN" altLang="en-US" sz="2200"/>
              <a:t>和</a:t>
            </a:r>
            <a:r>
              <a:rPr lang="en-US" altLang="zh-CN" sz="2200"/>
              <a:t>π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/>
              <a:t>的块，使</a:t>
            </a:r>
            <a:r>
              <a:rPr lang="en-US" altLang="zh-CN" sz="2200"/>
              <a:t>a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zh-CN" altLang="en-US" sz="2200">
                <a:sym typeface="Symbol" pitchFamily="18" charset="2"/>
              </a:rPr>
              <a:t>和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，那么对任一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zh-CN" altLang="en-US" sz="2200">
                <a:sym typeface="Symbol" pitchFamily="18" charset="2"/>
              </a:rPr>
              <a:t>，有：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BaRb[a]</a:t>
            </a:r>
            <a:r>
              <a:rPr lang="en-US" altLang="zh-CN" sz="2200" baseline="-25000">
                <a:sym typeface="Symbol" pitchFamily="18" charset="2"/>
              </a:rPr>
              <a:t>R</a:t>
            </a:r>
            <a:r>
              <a:rPr lang="en-US" altLang="zh-CN" sz="2200">
                <a:sym typeface="Symbol" pitchFamily="18" charset="2"/>
              </a:rPr>
              <a:t>=[b]</a:t>
            </a:r>
            <a:r>
              <a:rPr lang="en-US" altLang="zh-CN" sz="2200" baseline="-25000">
                <a:sym typeface="Symbol" pitchFamily="18" charset="2"/>
              </a:rPr>
              <a:t>R</a:t>
            </a:r>
            <a:r>
              <a:rPr lang="en-US" altLang="zh-CN" sz="2200">
                <a:sym typeface="Symbol" pitchFamily="18" charset="2"/>
              </a:rPr>
              <a:t>b</a:t>
            </a:r>
            <a:r>
              <a:rPr lang="zh-CN" altLang="en-US" sz="2200">
                <a:sym typeface="Symbol" pitchFamily="18" charset="2"/>
              </a:rPr>
              <a:t>∈</a:t>
            </a:r>
            <a:r>
              <a:rPr lang="en-US" altLang="zh-CN" sz="2200">
                <a:sym typeface="Symbol" pitchFamily="18" charset="2"/>
              </a:rPr>
              <a:t>B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</a:p>
          <a:p>
            <a:pPr marL="212725" indent="0">
              <a:lnSpc>
                <a:spcPct val="110000"/>
              </a:lnSpc>
              <a:buNone/>
            </a:pPr>
            <a:r>
              <a:rPr lang="zh-CN" altLang="en-US" sz="2200">
                <a:sym typeface="Symbol" pitchFamily="18" charset="2"/>
              </a:rPr>
              <a:t>所以，</a:t>
            </a:r>
            <a:r>
              <a:rPr lang="en-US" altLang="zh-CN" sz="2200">
                <a:sym typeface="Symbol" pitchFamily="18" charset="2"/>
              </a:rPr>
              <a:t>B=B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 sz="2200">
                <a:sym typeface="Symbol" pitchFamily="18" charset="2"/>
              </a:rPr>
              <a:t>，因为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zh-CN" altLang="en-US" sz="2200">
                <a:sym typeface="Symbol" pitchFamily="18" charset="2"/>
              </a:rPr>
              <a:t>是</a:t>
            </a:r>
            <a:r>
              <a:rPr lang="en-US" altLang="zh-CN" sz="2200">
                <a:sym typeface="Symbol" pitchFamily="18" charset="2"/>
              </a:rPr>
              <a:t>A</a:t>
            </a:r>
            <a:r>
              <a:rPr lang="zh-CN" altLang="en-US" sz="2200">
                <a:sym typeface="Symbol" pitchFamily="18" charset="2"/>
              </a:rPr>
              <a:t>的任一元素，而</a:t>
            </a:r>
            <a:r>
              <a:rPr lang="en-US" altLang="zh-CN" sz="2200" u="sng"/>
              <a:t>π</a:t>
            </a:r>
            <a:r>
              <a:rPr lang="zh-CN" altLang="en-US" sz="2200" u="sng"/>
              <a:t>和</a:t>
            </a:r>
            <a:r>
              <a:rPr lang="en-US" altLang="zh-CN" sz="2200" u="sng"/>
              <a:t>π</a:t>
            </a:r>
            <a:r>
              <a:rPr lang="en-US" altLang="zh-CN" sz="2200" u="sng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 u="sng"/>
              <a:t>都是</a:t>
            </a:r>
            <a:r>
              <a:rPr lang="en-US" altLang="zh-CN" sz="2200" u="sng"/>
              <a:t>A</a:t>
            </a:r>
            <a:r>
              <a:rPr lang="zh-CN" altLang="en-US" sz="2200" u="sng"/>
              <a:t>的覆盖</a:t>
            </a:r>
            <a:r>
              <a:rPr lang="zh-CN" altLang="en-US" sz="2200"/>
              <a:t>，故</a:t>
            </a:r>
            <a:r>
              <a:rPr lang="en-US" altLang="zh-CN" sz="2200"/>
              <a:t>π=π</a:t>
            </a:r>
            <a:r>
              <a:rPr lang="en-US" altLang="zh-CN" sz="22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20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0AF2E-BF4C-4720-A4E9-A06DE4D7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70B91C-AA13-4102-BC1E-88A5EB64F61A}"/>
              </a:ext>
            </a:extLst>
          </p:cNvPr>
          <p:cNvSpPr/>
          <p:nvPr/>
        </p:nvSpPr>
        <p:spPr>
          <a:xfrm>
            <a:off x="5961418" y="2240868"/>
            <a:ext cx="648072" cy="612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>
                <a:solidFill>
                  <a:srgbClr val="1E1CE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i=1</a:t>
            </a:r>
            <a:endParaRPr lang="zh-CN" altLang="en-US">
              <a:solidFill>
                <a:srgbClr val="1E1CE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1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FB5D-EAED-4687-A18B-BFFE0D0E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相关定理（续）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27C64-DA6E-402C-A329-470075F1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3802505"/>
          </a:xfrm>
        </p:spPr>
        <p:txBody>
          <a:bodyPr/>
          <a:lstStyle/>
          <a:p>
            <a:r>
              <a:rPr lang="zh-CN" altLang="en-US"/>
              <a:t>充分性。</a:t>
            </a:r>
            <a:endParaRPr lang="en-US" altLang="zh-CN"/>
          </a:p>
          <a:p>
            <a:pPr marL="212725" indent="0">
              <a:buNone/>
            </a:pPr>
            <a:r>
              <a:rPr lang="zh-CN" altLang="en-US"/>
              <a:t>假设</a:t>
            </a:r>
            <a:r>
              <a:rPr lang="en-US" altLang="zh-CN"/>
              <a:t>R</a:t>
            </a:r>
            <a:r>
              <a:rPr lang="zh-CN" altLang="en-US"/>
              <a:t>诱导出</a:t>
            </a:r>
            <a:r>
              <a:rPr lang="en-US" altLang="zh-CN" sz="2400"/>
              <a:t>π</a:t>
            </a:r>
            <a:r>
              <a:rPr lang="zh-CN" altLang="en-US" sz="2400"/>
              <a:t>，</a:t>
            </a:r>
            <a:r>
              <a:rPr lang="en-US" altLang="zh-CN" sz="2400"/>
              <a:t>π</a:t>
            </a:r>
            <a:r>
              <a:rPr lang="zh-CN" altLang="en-US"/>
              <a:t>诱导出</a:t>
            </a:r>
            <a:r>
              <a:rPr lang="en-US" altLang="zh-CN"/>
              <a:t>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/>
              <a:t>。那么对任意</a:t>
            </a:r>
            <a:r>
              <a:rPr lang="en-US" altLang="zh-CN"/>
              <a:t>a,b</a:t>
            </a:r>
            <a:r>
              <a:rPr lang="zh-CN" altLang="en-US" sz="2400">
                <a:sym typeface="Symbol" pitchFamily="18" charset="2"/>
              </a:rPr>
              <a:t>∈</a:t>
            </a:r>
            <a:r>
              <a:rPr lang="en-US" altLang="zh-CN"/>
              <a:t>A</a:t>
            </a:r>
          </a:p>
          <a:p>
            <a:pPr marL="2509838" indent="0">
              <a:buNone/>
            </a:pPr>
            <a:r>
              <a:rPr lang="en-US" altLang="zh-CN"/>
              <a:t>aRb</a:t>
            </a:r>
            <a:r>
              <a:rPr lang="en-US" altLang="zh-CN" sz="2400">
                <a:sym typeface="Symbol" pitchFamily="18" charset="2"/>
              </a:rPr>
              <a:t>[a]</a:t>
            </a:r>
            <a:r>
              <a:rPr lang="en-US" altLang="zh-CN" sz="2400" baseline="-25000">
                <a:sym typeface="Symbol" pitchFamily="18" charset="2"/>
              </a:rPr>
              <a:t>R</a:t>
            </a:r>
            <a:r>
              <a:rPr lang="en-US" altLang="zh-CN" sz="2400">
                <a:sym typeface="Symbol" pitchFamily="18" charset="2"/>
              </a:rPr>
              <a:t>=[b]</a:t>
            </a:r>
            <a:r>
              <a:rPr lang="en-US" altLang="zh-CN" baseline="-25000">
                <a:sym typeface="Symbol" pitchFamily="18" charset="2"/>
              </a:rPr>
              <a:t>R</a:t>
            </a:r>
          </a:p>
          <a:p>
            <a:pPr marL="2509838" indent="0">
              <a:buNone/>
            </a:pPr>
            <a:r>
              <a:rPr lang="en-US" altLang="zh-CN" sz="2400">
                <a:sym typeface="Symbol" pitchFamily="18" charset="2"/>
              </a:rPr>
              <a:t>a,b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 sz="2400">
                <a:sym typeface="Symbol" pitchFamily="18" charset="2"/>
              </a:rPr>
              <a:t>[a]</a:t>
            </a:r>
            <a:r>
              <a:rPr lang="en-US" altLang="zh-CN" baseline="-25000">
                <a:sym typeface="Symbol" pitchFamily="18" charset="2"/>
              </a:rPr>
              <a:t>R</a:t>
            </a:r>
          </a:p>
          <a:p>
            <a:pPr marL="2509838" indent="0">
              <a:buNone/>
            </a:pPr>
            <a:r>
              <a:rPr lang="en-US" altLang="zh-CN" sz="2400">
                <a:sym typeface="Symbol" pitchFamily="18" charset="2"/>
              </a:rPr>
              <a:t>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B(B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/>
              <a:t>π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</a:t>
            </a:r>
            <a:r>
              <a:rPr lang="el-GR" altLang="zh-CN">
                <a:latin typeface="楷体" pitchFamily="49" charset="-122"/>
                <a:ea typeface="楷体" pitchFamily="49" charset="-122"/>
              </a:rPr>
              <a:t>∧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>
                <a:sym typeface="Symbol" pitchFamily="18" charset="2"/>
              </a:rPr>
              <a:t>∈</a:t>
            </a:r>
            <a:r>
              <a:rPr lang="en-US" altLang="zh-CN">
                <a:sym typeface="Symbol" pitchFamily="18" charset="2"/>
              </a:rPr>
              <a:t>B</a:t>
            </a:r>
            <a:r>
              <a:rPr lang="en-US" altLang="zh-CN">
                <a:latin typeface="楷体" pitchFamily="49" charset="-122"/>
                <a:ea typeface="楷体" pitchFamily="49" charset="-122"/>
                <a:sym typeface="Symbol" pitchFamily="18" charset="2"/>
              </a:rPr>
              <a:t>)</a:t>
            </a:r>
          </a:p>
          <a:p>
            <a:pPr marL="2509838" indent="0">
              <a:buNone/>
            </a:pPr>
            <a:r>
              <a:rPr lang="en-US" altLang="zh-CN" sz="2400">
                <a:sym typeface="Symbol" pitchFamily="18" charset="2"/>
              </a:rPr>
              <a:t>aR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 sz="2400">
                <a:sym typeface="Symbol" pitchFamily="18" charset="2"/>
              </a:rPr>
              <a:t>b</a:t>
            </a:r>
          </a:p>
          <a:p>
            <a:pPr marL="265113" indent="0">
              <a:buNone/>
            </a:pPr>
            <a:r>
              <a:rPr lang="zh-CN" altLang="en-US">
                <a:sym typeface="Symbol" pitchFamily="18" charset="2"/>
              </a:rPr>
              <a:t>因此，</a:t>
            </a:r>
            <a:r>
              <a:rPr lang="en-US" altLang="zh-CN">
                <a:sym typeface="Symbol" pitchFamily="18" charset="2"/>
              </a:rPr>
              <a:t>R=R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  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证毕</a:t>
            </a:r>
            <a:r>
              <a:rPr lang="en-US" altLang="zh-CN">
                <a:sym typeface="Symbol" pitchFamily="18" charset="2"/>
              </a:rPr>
              <a:t>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5AB27-DA53-4EEE-A7EF-CB9FF9E6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547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C5A9-B75D-4ADC-A296-0DF5DD9F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3.5.3</a:t>
            </a:r>
            <a:r>
              <a:rPr lang="zh-CN" altLang="en-US"/>
              <a:t>、划分的积与和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BBDD1-12E5-41E2-9897-36D7F1A7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02659"/>
            <a:ext cx="8390964" cy="35864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</a:rPr>
              <a:t>3.5-7</a:t>
            </a:r>
            <a:r>
              <a:rPr lang="zh-CN" altLang="en-US"/>
              <a:t>：设</a:t>
            </a:r>
            <a:r>
              <a:rPr lang="zh-CN" altLang="en-US" sz="2400">
                <a:sym typeface="Symbol" pitchFamily="18" charset="2"/>
              </a:rPr>
              <a:t></a:t>
            </a:r>
            <a:r>
              <a:rPr lang="zh-CN" altLang="en-US" sz="2400"/>
              <a:t>和</a:t>
            </a:r>
            <a:r>
              <a:rPr lang="en-US" altLang="zh-CN" sz="2400">
                <a:sym typeface="Symbol" pitchFamily="18" charset="2"/>
              </a:rPr>
              <a:t>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上的划分。如果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/>
              <a:t>的每一块都包含于</a:t>
            </a:r>
            <a:r>
              <a:rPr lang="zh-CN" altLang="en-US" sz="2400">
                <a:sym typeface="Symbol" pitchFamily="18" charset="2"/>
              </a:rPr>
              <a:t></a:t>
            </a:r>
            <a:r>
              <a:rPr lang="zh-CN" altLang="en-US">
                <a:sym typeface="Symbol" pitchFamily="18" charset="2"/>
              </a:rPr>
              <a:t>的一块中，则称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细分，或者称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是的细分。如果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细分，且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≠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，则称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是</a:t>
            </a:r>
            <a:r>
              <a:rPr lang="zh-CN" altLang="en-US">
                <a:sym typeface="Symbol" pitchFamily="18" charset="2"/>
              </a:rPr>
              <a:t></a:t>
            </a:r>
            <a:r>
              <a:rPr lang="zh-CN" altLang="en-US">
                <a:latin typeface="楷体" pitchFamily="49" charset="-122"/>
                <a:ea typeface="楷体" pitchFamily="49" charset="-122"/>
                <a:sym typeface="Symbol" pitchFamily="18" charset="2"/>
              </a:rPr>
              <a:t>的真细分。</a:t>
            </a:r>
            <a:endParaRPr lang="en-US" altLang="zh-CN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例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marL="244475" indent="0">
              <a:lnSpc>
                <a:spcPct val="110000"/>
              </a:lnSpc>
              <a:buNone/>
            </a:pPr>
            <a:r>
              <a:rPr lang="zh-CN" altLang="en-US">
                <a:sym typeface="Symbol" pitchFamily="18" charset="2"/>
              </a:rPr>
              <a:t>设</a:t>
            </a:r>
            <a:r>
              <a:rPr lang="en-US" altLang="zh-CN">
                <a:sym typeface="Symbol" pitchFamily="18" charset="2"/>
              </a:rPr>
              <a:t>A={a,b,c}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zh-CN" altLang="en-US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altLang="zh-CN">
                <a:sym typeface="Symbol" pitchFamily="18" charset="2"/>
              </a:rPr>
              <a:t>={{a,b},{c}}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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en-US" altLang="zh-CN">
                <a:sym typeface="Symbol" pitchFamily="18" charset="2"/>
              </a:rPr>
              <a:t>={{a},{b},{c}}</a:t>
            </a:r>
            <a:r>
              <a:rPr lang="zh-CN" altLang="en-US">
                <a:sym typeface="Symbol" pitchFamily="18" charset="2"/>
              </a:rPr>
              <a:t>，显然，</a:t>
            </a:r>
            <a:r>
              <a:rPr lang="en-US" altLang="zh-CN">
                <a:sym typeface="Symbol" pitchFamily="18" charset="2"/>
              </a:rPr>
              <a:t>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’</a:t>
            </a:r>
            <a:r>
              <a:rPr lang="zh-CN" altLang="en-US">
                <a:sym typeface="Symbol" pitchFamily="18" charset="2"/>
              </a:rPr>
              <a:t>细分；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091EA-A5D1-471D-800C-AF066F6A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BE8E7-D80E-478C-833E-BA8FBCAAFC69}" type="slidenum">
              <a:rPr lang="zh-CN" altLang="en-US" smtClean="0"/>
              <a:pPr>
                <a:defRPr/>
              </a:pPr>
              <a:t>99</a:t>
            </a:fld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E89524A-6772-47E2-82E2-1E5BC9936E3B}"/>
              </a:ext>
            </a:extLst>
          </p:cNvPr>
          <p:cNvGrpSpPr/>
          <p:nvPr/>
        </p:nvGrpSpPr>
        <p:grpSpPr>
          <a:xfrm>
            <a:off x="943700" y="4689140"/>
            <a:ext cx="1540068" cy="1066201"/>
            <a:chOff x="943700" y="4689140"/>
            <a:chExt cx="1540068" cy="106620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C4B6BF-80FE-4A82-9EE2-0C2113522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700" y="4689140"/>
              <a:ext cx="1540068" cy="10662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38FF249-27DA-443D-A322-3391AF11CE65}"/>
                </a:ext>
              </a:extLst>
            </p:cNvPr>
            <p:cNvSpPr/>
            <p:nvPr/>
          </p:nvSpPr>
          <p:spPr>
            <a:xfrm>
              <a:off x="1443704" y="4969912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60F7F3C-D6A2-4E0A-9FF0-2FC167A47055}"/>
              </a:ext>
            </a:extLst>
          </p:cNvPr>
          <p:cNvGrpSpPr/>
          <p:nvPr/>
        </p:nvGrpSpPr>
        <p:grpSpPr>
          <a:xfrm>
            <a:off x="2843808" y="4689140"/>
            <a:ext cx="2376264" cy="1576289"/>
            <a:chOff x="2843808" y="4689140"/>
            <a:chExt cx="2376264" cy="157628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2565886-8DE2-4C8A-9EC2-ECC1C855BE2C}"/>
                </a:ext>
              </a:extLst>
            </p:cNvPr>
            <p:cNvSpPr/>
            <p:nvPr/>
          </p:nvSpPr>
          <p:spPr>
            <a:xfrm>
              <a:off x="3768943" y="4920126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68569F7-A96D-4F0D-B2A0-AF8DC62B426C}"/>
                </a:ext>
              </a:extLst>
            </p:cNvPr>
            <p:cNvSpPr/>
            <p:nvPr/>
          </p:nvSpPr>
          <p:spPr>
            <a:xfrm>
              <a:off x="4530480" y="4920233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50700DC-6ACF-443A-8EF1-8D9835E58A5C}"/>
                </a:ext>
              </a:extLst>
            </p:cNvPr>
            <p:cNvGrpSpPr/>
            <p:nvPr/>
          </p:nvGrpSpPr>
          <p:grpSpPr>
            <a:xfrm>
              <a:off x="2843808" y="4689140"/>
              <a:ext cx="2376264" cy="1576289"/>
              <a:chOff x="2843808" y="4689140"/>
              <a:chExt cx="2376264" cy="1576289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A578320-13D5-4318-B56F-2A1A2D90AD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80872" y="4689140"/>
                <a:ext cx="1539200" cy="1065600"/>
                <a:chOff x="971600" y="4833156"/>
                <a:chExt cx="1872208" cy="1296144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F62D6B59-F9DD-488F-9047-C03BC1420FA0}"/>
                    </a:ext>
                  </a:extLst>
                </p:cNvPr>
                <p:cNvSpPr/>
                <p:nvPr/>
              </p:nvSpPr>
              <p:spPr>
                <a:xfrm>
                  <a:off x="971600" y="4833156"/>
                  <a:ext cx="1872208" cy="12961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11F3D7C9-3141-4067-B01A-A246624E6F30}"/>
                    </a:ext>
                  </a:extLst>
                </p:cNvPr>
                <p:cNvCxnSpPr/>
                <p:nvPr/>
              </p:nvCxnSpPr>
              <p:spPr>
                <a:xfrm flipH="1">
                  <a:off x="1619672" y="4833156"/>
                  <a:ext cx="504056" cy="12961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18675D-283A-4E5D-8CA1-9CD1DE8E86F0}"/>
                  </a:ext>
                </a:extLst>
              </p:cNvPr>
              <p:cNvSpPr/>
              <p:nvPr/>
            </p:nvSpPr>
            <p:spPr>
              <a:xfrm>
                <a:off x="4150842" y="5761373"/>
                <a:ext cx="540060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Symbol" pitchFamily="18" charset="2"/>
                  </a:rPr>
                  <a:t></a:t>
                </a:r>
                <a:endParaRPr lang="zh-CN" altLang="en-US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4" name="箭头: 右 43">
                <a:extLst>
                  <a:ext uri="{FF2B5EF4-FFF2-40B4-BE49-F238E27FC236}">
                    <a16:creationId xmlns:a16="http://schemas.microsoft.com/office/drawing/2014/main" id="{E2E835D9-F33F-4CC9-8890-13FC92498BC0}"/>
                  </a:ext>
                </a:extLst>
              </p:cNvPr>
              <p:cNvSpPr/>
              <p:nvPr/>
            </p:nvSpPr>
            <p:spPr>
              <a:xfrm>
                <a:off x="2843808" y="5044558"/>
                <a:ext cx="517995" cy="251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D9D08FE-F32A-4A9F-9B43-DE4F3C4B1954}"/>
              </a:ext>
            </a:extLst>
          </p:cNvPr>
          <p:cNvGrpSpPr/>
          <p:nvPr/>
        </p:nvGrpSpPr>
        <p:grpSpPr>
          <a:xfrm>
            <a:off x="5568012" y="4549629"/>
            <a:ext cx="2437157" cy="1698085"/>
            <a:chOff x="5568012" y="4549629"/>
            <a:chExt cx="2437157" cy="169808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3B57F7E-4451-44DE-AC40-D7EB613CC8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62653" y="4695455"/>
              <a:ext cx="1547049" cy="1065600"/>
              <a:chOff x="6047286" y="4822046"/>
              <a:chExt cx="1881755" cy="1296144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32DA1B4-CE9C-4DC5-8875-EF43760B67F4}"/>
                  </a:ext>
                </a:extLst>
              </p:cNvPr>
              <p:cNvGrpSpPr/>
              <p:nvPr/>
            </p:nvGrpSpPr>
            <p:grpSpPr>
              <a:xfrm>
                <a:off x="6048164" y="4822046"/>
                <a:ext cx="1872208" cy="1296144"/>
                <a:chOff x="971600" y="4833156"/>
                <a:chExt cx="1872208" cy="1296144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9374649-685A-4B01-B78D-58ADEE6D3DFE}"/>
                    </a:ext>
                  </a:extLst>
                </p:cNvPr>
                <p:cNvSpPr/>
                <p:nvPr/>
              </p:nvSpPr>
              <p:spPr>
                <a:xfrm>
                  <a:off x="971600" y="4833156"/>
                  <a:ext cx="1872208" cy="12961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933402D8-B747-4F9B-B491-EBC7150DB3A3}"/>
                    </a:ext>
                  </a:extLst>
                </p:cNvPr>
                <p:cNvCxnSpPr/>
                <p:nvPr/>
              </p:nvCxnSpPr>
              <p:spPr>
                <a:xfrm flipH="1">
                  <a:off x="1619672" y="4833156"/>
                  <a:ext cx="504056" cy="12961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41356140-1F71-4CEC-A8CD-9D980BFEE2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7286" y="5511800"/>
                <a:ext cx="880564" cy="404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E6279C6-3A41-4C04-A8CF-0855FF3DC9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48477" y="5183671"/>
                <a:ext cx="880564" cy="404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E22615E-8B4F-4E6D-92F8-DE83FB7E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43819" y="5206201"/>
                <a:ext cx="112214" cy="9056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A09B50-0CCE-477F-AEBB-9E7CA63EBA49}"/>
                </a:ext>
              </a:extLst>
            </p:cNvPr>
            <p:cNvSpPr/>
            <p:nvPr/>
          </p:nvSpPr>
          <p:spPr>
            <a:xfrm>
              <a:off x="6483048" y="4726655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3E31F22-8AF7-4326-A3DB-966E9DD0D5CE}"/>
                </a:ext>
              </a:extLst>
            </p:cNvPr>
            <p:cNvSpPr/>
            <p:nvPr/>
          </p:nvSpPr>
          <p:spPr>
            <a:xfrm>
              <a:off x="6421621" y="5270717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AC6DB7-0412-492C-98A0-56387074FA87}"/>
                </a:ext>
              </a:extLst>
            </p:cNvPr>
            <p:cNvSpPr/>
            <p:nvPr/>
          </p:nvSpPr>
          <p:spPr>
            <a:xfrm>
              <a:off x="7313947" y="4549629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21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FA83D37-C180-49F3-9094-7E40B9E5E798}"/>
                </a:ext>
              </a:extLst>
            </p:cNvPr>
            <p:cNvSpPr/>
            <p:nvPr/>
          </p:nvSpPr>
          <p:spPr>
            <a:xfrm>
              <a:off x="7038039" y="5187136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22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5846AB7-2440-4AD9-B859-8579F7BEE091}"/>
                </a:ext>
              </a:extLst>
            </p:cNvPr>
            <p:cNvSpPr/>
            <p:nvPr/>
          </p:nvSpPr>
          <p:spPr>
            <a:xfrm>
              <a:off x="7465109" y="5023292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23</a:t>
              </a:r>
              <a:endParaRPr lang="zh-CN" altLang="en-US" sz="2000" baseline="-25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27BEED2-5075-420F-91F2-E3F22C2A34E1}"/>
                </a:ext>
              </a:extLst>
            </p:cNvPr>
            <p:cNvSpPr/>
            <p:nvPr/>
          </p:nvSpPr>
          <p:spPr>
            <a:xfrm>
              <a:off x="6910664" y="5743658"/>
              <a:ext cx="5400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itchFamily="18" charset="2"/>
                </a:rPr>
                <a:t></a:t>
              </a:r>
              <a:r>
                <a:rPr lang="en-US" altLang="zh-CN" sz="24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  <a:sym typeface="Symbol" pitchFamily="18" charset="2"/>
                </a:rPr>
                <a:t>’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4DC2F17D-F08A-423B-B027-08E70F489FAA}"/>
                </a:ext>
              </a:extLst>
            </p:cNvPr>
            <p:cNvSpPr/>
            <p:nvPr/>
          </p:nvSpPr>
          <p:spPr>
            <a:xfrm>
              <a:off x="5568012" y="5060137"/>
              <a:ext cx="517995" cy="2512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5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21679</TotalTime>
  <Words>12618</Words>
  <Application>Microsoft Office PowerPoint</Application>
  <PresentationFormat>全屏显示(4:3)</PresentationFormat>
  <Paragraphs>1210</Paragraphs>
  <Slides>108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108</vt:i4>
      </vt:variant>
    </vt:vector>
  </HeadingPairs>
  <TitlesOfParts>
    <vt:vector size="125" baseType="lpstr">
      <vt:lpstr>Arial Unicode MS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Cambria Math</vt:lpstr>
      <vt:lpstr>Comic Sans MS</vt:lpstr>
      <vt:lpstr>Times New Roman</vt:lpstr>
      <vt:lpstr>Wingdings</vt:lpstr>
      <vt:lpstr>Office 主题​​</vt:lpstr>
      <vt:lpstr>剪辑</vt:lpstr>
      <vt:lpstr>Visio</vt:lpstr>
      <vt:lpstr>Equation</vt:lpstr>
      <vt:lpstr>第3章 二元关系</vt:lpstr>
      <vt:lpstr>目录</vt:lpstr>
      <vt:lpstr>3.1、基本概念</vt:lpstr>
      <vt:lpstr>有序对</vt:lpstr>
      <vt:lpstr>笛卡尔积</vt:lpstr>
      <vt:lpstr>3.1.1、关系</vt:lpstr>
      <vt:lpstr>特殊关系</vt:lpstr>
      <vt:lpstr>3.1.2、二元关系</vt:lpstr>
      <vt:lpstr>重要二元关系的实例</vt:lpstr>
      <vt:lpstr>关系的一个具象解释</vt:lpstr>
      <vt:lpstr>3.1.3、关系矩阵和关系图</vt:lpstr>
      <vt:lpstr>3.1.3、关系矩阵和关系图（续）</vt:lpstr>
      <vt:lpstr>3.1.4、关系的特性</vt:lpstr>
      <vt:lpstr>关系的特性（续1）</vt:lpstr>
      <vt:lpstr>关系的特性（续2）</vt:lpstr>
      <vt:lpstr>关系性质成立的充要条件</vt:lpstr>
      <vt:lpstr>关系性质的三种等价条件</vt:lpstr>
      <vt:lpstr>3.2、关系的合成</vt:lpstr>
      <vt:lpstr>3.2.1、基本概念</vt:lpstr>
      <vt:lpstr>关系的逆与合成</vt:lpstr>
      <vt:lpstr>合成的图示法</vt:lpstr>
      <vt:lpstr>关系运算的性质</vt:lpstr>
      <vt:lpstr>关系运算的性质（续）</vt:lpstr>
      <vt:lpstr>3.2.2、关系R的幂</vt:lpstr>
      <vt:lpstr>关系图</vt:lpstr>
      <vt:lpstr>幂运算的性质</vt:lpstr>
      <vt:lpstr>中断调用</vt:lpstr>
      <vt:lpstr>幂运算的性质</vt:lpstr>
      <vt:lpstr>幂运算的性质（续）</vt:lpstr>
      <vt:lpstr>通俗解析</vt:lpstr>
      <vt:lpstr>通俗解析（续）</vt:lpstr>
      <vt:lpstr>证明</vt:lpstr>
      <vt:lpstr>关系的性质和运算之间的联系</vt:lpstr>
      <vt:lpstr>3.2.3、合成关系的矩阵表达</vt:lpstr>
      <vt:lpstr>幂的求法</vt:lpstr>
      <vt:lpstr>幂的求法（续）</vt:lpstr>
      <vt:lpstr>习题</vt:lpstr>
      <vt:lpstr>3.3、关系上的闭包运算</vt:lpstr>
      <vt:lpstr>主要内容 </vt:lpstr>
      <vt:lpstr>3.3.1、逆关系</vt:lpstr>
      <vt:lpstr>3.3.2、关系的闭包运算</vt:lpstr>
      <vt:lpstr>重要定理</vt:lpstr>
      <vt:lpstr>Example Ⅰ</vt:lpstr>
      <vt:lpstr>Example Ⅱ</vt:lpstr>
      <vt:lpstr>Example Ⅲ</vt:lpstr>
      <vt:lpstr>Example Ⅲ(Cont.)</vt:lpstr>
      <vt:lpstr>闭包的矩阵表示</vt:lpstr>
      <vt:lpstr>闭包的图表示</vt:lpstr>
      <vt:lpstr>闭包的图表示例</vt:lpstr>
      <vt:lpstr>闭包的性质</vt:lpstr>
      <vt:lpstr>闭包的性质（续1）</vt:lpstr>
      <vt:lpstr>示例</vt:lpstr>
      <vt:lpstr>闭包的性质（续2）</vt:lpstr>
      <vt:lpstr>闭包的性质（续3）</vt:lpstr>
      <vt:lpstr>闭包的性质（续4）</vt:lpstr>
      <vt:lpstr>习题</vt:lpstr>
      <vt:lpstr>3.4、次序关系</vt:lpstr>
      <vt:lpstr>主要内容</vt:lpstr>
      <vt:lpstr>3.4.1、偏序关系集合</vt:lpstr>
      <vt:lpstr>例题</vt:lpstr>
      <vt:lpstr>例题（续）</vt:lpstr>
      <vt:lpstr>偏序集与哈斯图</vt:lpstr>
      <vt:lpstr>例</vt:lpstr>
      <vt:lpstr>例子（续1）</vt:lpstr>
      <vt:lpstr>例子（续2）</vt:lpstr>
      <vt:lpstr>偏序集的特殊元素</vt:lpstr>
      <vt:lpstr>偏序集（哈斯图）性质</vt:lpstr>
      <vt:lpstr>两个定理的证明</vt:lpstr>
      <vt:lpstr>偏序集的界</vt:lpstr>
      <vt:lpstr>界的性质</vt:lpstr>
      <vt:lpstr>例</vt:lpstr>
      <vt:lpstr>例（续）</vt:lpstr>
      <vt:lpstr>3.4.2、拟序集合</vt:lpstr>
      <vt:lpstr>3.4.3、线序集合和良序集合</vt:lpstr>
      <vt:lpstr>盖住</vt:lpstr>
      <vt:lpstr>良序集合</vt:lpstr>
      <vt:lpstr>3.4.4、词典序和标准序</vt:lpstr>
      <vt:lpstr>标准序</vt:lpstr>
      <vt:lpstr>3.4.5、数学归纳法的推广</vt:lpstr>
      <vt:lpstr>第二原理的推广</vt:lpstr>
      <vt:lpstr>3.5、等价关系和划分</vt:lpstr>
      <vt:lpstr>主要内容</vt:lpstr>
      <vt:lpstr>3.5.1、等价关系</vt:lpstr>
      <vt:lpstr>示例</vt:lpstr>
      <vt:lpstr>模相等</vt:lpstr>
      <vt:lpstr>模相等（续）</vt:lpstr>
      <vt:lpstr>等价类</vt:lpstr>
      <vt:lpstr>等价类的性质</vt:lpstr>
      <vt:lpstr>证明</vt:lpstr>
      <vt:lpstr>关系相等与等价类相等</vt:lpstr>
      <vt:lpstr>3.5.2、划分</vt:lpstr>
      <vt:lpstr>等价类和划分</vt:lpstr>
      <vt:lpstr>商集</vt:lpstr>
      <vt:lpstr>示例</vt:lpstr>
      <vt:lpstr>示例（续）</vt:lpstr>
      <vt:lpstr>等价关系与划分的相互诱导</vt:lpstr>
      <vt:lpstr>相关定理</vt:lpstr>
      <vt:lpstr>相关定理（续）</vt:lpstr>
      <vt:lpstr>3.5.3、划分的积与和</vt:lpstr>
      <vt:lpstr>划分与关系的规模联系</vt:lpstr>
      <vt:lpstr>关系细分是偏序</vt:lpstr>
      <vt:lpstr>划分的积</vt:lpstr>
      <vt:lpstr>积的唯一性</vt:lpstr>
      <vt:lpstr>划分的和</vt:lpstr>
      <vt:lpstr>划分的和（续）</vt:lpstr>
      <vt:lpstr>关系的应用实例</vt:lpstr>
      <vt:lpstr>习题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</dc:title>
  <dc:creator>徐德智</dc:creator>
  <cp:lastModifiedBy>Xu Dezhi</cp:lastModifiedBy>
  <cp:revision>1525</cp:revision>
  <dcterms:created xsi:type="dcterms:W3CDTF">2016-08-02T12:41:14Z</dcterms:created>
  <dcterms:modified xsi:type="dcterms:W3CDTF">2022-06-12T23:17:46Z</dcterms:modified>
</cp:coreProperties>
</file>