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621" r:id="rId2"/>
    <p:sldId id="654" r:id="rId3"/>
    <p:sldId id="681" r:id="rId4"/>
    <p:sldId id="670" r:id="rId5"/>
    <p:sldId id="671" r:id="rId6"/>
    <p:sldId id="679" r:id="rId7"/>
    <p:sldId id="680" r:id="rId8"/>
    <p:sldId id="676" r:id="rId9"/>
    <p:sldId id="688" r:id="rId10"/>
    <p:sldId id="714" r:id="rId11"/>
    <p:sldId id="690" r:id="rId12"/>
    <p:sldId id="694" r:id="rId13"/>
    <p:sldId id="706" r:id="rId14"/>
    <p:sldId id="696" r:id="rId15"/>
    <p:sldId id="697" r:id="rId16"/>
    <p:sldId id="682" r:id="rId17"/>
    <p:sldId id="673" r:id="rId18"/>
    <p:sldId id="686" r:id="rId19"/>
    <p:sldId id="687" r:id="rId20"/>
    <p:sldId id="674" r:id="rId21"/>
    <p:sldId id="675" r:id="rId22"/>
    <p:sldId id="692" r:id="rId23"/>
    <p:sldId id="713" r:id="rId24"/>
    <p:sldId id="678" r:id="rId25"/>
    <p:sldId id="684" r:id="rId26"/>
    <p:sldId id="685" r:id="rId27"/>
    <p:sldId id="712" r:id="rId28"/>
    <p:sldId id="729" r:id="rId29"/>
    <p:sldId id="683" r:id="rId30"/>
    <p:sldId id="677" r:id="rId31"/>
    <p:sldId id="707" r:id="rId32"/>
    <p:sldId id="708" r:id="rId33"/>
    <p:sldId id="693" r:id="rId34"/>
    <p:sldId id="689" r:id="rId35"/>
    <p:sldId id="695" r:id="rId36"/>
    <p:sldId id="700" r:id="rId37"/>
    <p:sldId id="699" r:id="rId38"/>
    <p:sldId id="698" r:id="rId39"/>
    <p:sldId id="709" r:id="rId40"/>
    <p:sldId id="701" r:id="rId41"/>
    <p:sldId id="710" r:id="rId42"/>
    <p:sldId id="715" r:id="rId43"/>
    <p:sldId id="719" r:id="rId44"/>
    <p:sldId id="720" r:id="rId45"/>
    <p:sldId id="721" r:id="rId46"/>
    <p:sldId id="728" r:id="rId47"/>
    <p:sldId id="711" r:id="rId48"/>
    <p:sldId id="705" r:id="rId49"/>
    <p:sldId id="703" r:id="rId50"/>
    <p:sldId id="653" r:id="rId5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1E3BD"/>
    <a:srgbClr val="EAD59A"/>
    <a:srgbClr val="FFCCFF"/>
    <a:srgbClr val="FFFFFF"/>
    <a:srgbClr val="008080"/>
    <a:srgbClr val="FFCC00"/>
    <a:srgbClr val="000058"/>
    <a:srgbClr val="E4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3826" autoAdjust="0"/>
  </p:normalViewPr>
  <p:slideViewPr>
    <p:cSldViewPr>
      <p:cViewPr varScale="1">
        <p:scale>
          <a:sx n="64" d="100"/>
          <a:sy n="64" d="100"/>
        </p:scale>
        <p:origin x="10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9-23T08:13:0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14835 10231 0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1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6C7EA7C-A747-4986-9205-AB9C08700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7D56-C39F-4F15-8848-8431BA4F880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687E-730D-4536-981E-A4B222F4C7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C140-5EA7-4EF7-8F2A-A91FE61727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5D04-5936-4BD1-B5A7-8C2108823C7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27811-6F86-4DC8-913B-88C13A7390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7E0D2D-3879-4CFF-A8BF-E7E141F7A4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561F1-3E79-4469-886D-ACE73F48AE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3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0525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48072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832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43888" y="6417096"/>
            <a:ext cx="576584" cy="340892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213F-6548-4BED-9F43-EC478524D5C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26B1-C7A1-42A1-864C-C84746B2762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9D6B-C5E4-488D-A495-22A274E742F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772400" cy="926976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3740969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C976-8367-4F70-A92B-FE9670ABEF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9D85-55E1-4903-9098-473707115F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C1E7C-895A-4FD7-A451-44A6E4AD57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F807C1-4F60-48C6-912D-9E9AFAE25ED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036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函数</a:t>
            </a: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883400" y="4573588"/>
            <a:ext cx="157689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00FF"/>
                </a:solidFill>
                <a:latin typeface="+mn-lt"/>
                <a:ea typeface="+mn-ea"/>
              </a:rPr>
              <a:t>2022</a:t>
            </a:r>
            <a:r>
              <a:rPr lang="zh-CN" altLang="en-US" sz="2000">
                <a:solidFill>
                  <a:srgbClr val="0000FF"/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637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16804-8D90-44BD-B876-53A6AC9F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4.1-1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C1A98-6763-41B8-B3C7-104D954F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4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4.1-1</a:t>
            </a:r>
            <a:r>
              <a:rPr lang="zh-CN" altLang="en-US" sz="2200"/>
              <a:t>：设</a:t>
            </a:r>
            <a:r>
              <a:rPr lang="en-US" altLang="zh-CN" sz="2200"/>
              <a:t>g</a:t>
            </a:r>
            <a:r>
              <a:rPr lang="zh-CN" altLang="en-US" sz="2200"/>
              <a:t>：</a:t>
            </a:r>
            <a:r>
              <a:rPr lang="en-US" altLang="zh-CN" sz="2200"/>
              <a:t>X</a:t>
            </a:r>
            <a:r>
              <a:rPr lang="zh-CN" altLang="en-US" sz="2200">
                <a:latin typeface="Comic Sans MS" pitchFamily="66" charset="0"/>
              </a:rPr>
              <a:t>→</a:t>
            </a:r>
            <a:r>
              <a:rPr lang="en-US" altLang="zh-CN" sz="2200"/>
              <a:t>Y</a:t>
            </a:r>
            <a:r>
              <a:rPr lang="zh-CN" altLang="en-US" sz="2200"/>
              <a:t>和</a:t>
            </a:r>
            <a:r>
              <a:rPr lang="en-US" altLang="zh-CN" sz="2200"/>
              <a:t>f</a:t>
            </a:r>
            <a:r>
              <a:rPr lang="zh-CN" altLang="en-US" sz="2200"/>
              <a:t>：</a:t>
            </a:r>
            <a:r>
              <a:rPr lang="en-US" altLang="zh-CN" sz="2200"/>
              <a:t>Y</a:t>
            </a:r>
            <a:r>
              <a:rPr lang="zh-CN" altLang="en-US" sz="2200">
                <a:latin typeface="Comic Sans MS" pitchFamily="66" charset="0"/>
              </a:rPr>
              <a:t>→</a:t>
            </a:r>
            <a:r>
              <a:rPr lang="en-US" altLang="zh-CN" sz="2200"/>
              <a:t>Z</a:t>
            </a:r>
            <a:r>
              <a:rPr lang="zh-CN" altLang="en-US" sz="2200"/>
              <a:t>是函数，那么合成函数</a:t>
            </a:r>
            <a:r>
              <a:rPr lang="en-US" altLang="zh-CN" sz="2200"/>
              <a:t>fg</a:t>
            </a:r>
            <a:r>
              <a:rPr lang="zh-CN" altLang="en-US" sz="2200"/>
              <a:t>（也称为</a:t>
            </a:r>
            <a:r>
              <a:rPr lang="zh-CN" altLang="en-US" sz="2200">
                <a:solidFill>
                  <a:srgbClr val="FF0000"/>
                </a:solidFill>
              </a:rPr>
              <a:t>复合函数</a:t>
            </a:r>
            <a:r>
              <a:rPr lang="zh-CN" altLang="en-US" sz="2200"/>
              <a:t>）是从</a:t>
            </a:r>
            <a:r>
              <a:rPr lang="en-US" altLang="zh-CN" sz="2200"/>
              <a:t>X</a:t>
            </a:r>
            <a:r>
              <a:rPr lang="zh-CN" altLang="en-US" sz="2200"/>
              <a:t>到</a:t>
            </a:r>
            <a:r>
              <a:rPr lang="en-US" altLang="zh-CN" sz="2200"/>
              <a:t>Z</a:t>
            </a:r>
            <a:r>
              <a:rPr lang="zh-CN" altLang="en-US" sz="2200"/>
              <a:t>的函数，对一切</a:t>
            </a:r>
            <a:r>
              <a:rPr lang="en-US" altLang="zh-CN" sz="2200"/>
              <a:t>x</a:t>
            </a:r>
            <a:r>
              <a:rPr lang="zh-CN" altLang="en-US" sz="2200"/>
              <a:t>∈</a:t>
            </a:r>
            <a:r>
              <a:rPr lang="en-US" altLang="zh-CN" sz="2200"/>
              <a:t>X</a:t>
            </a:r>
            <a:r>
              <a:rPr lang="zh-CN" altLang="en-US" sz="2200"/>
              <a:t>，</a:t>
            </a:r>
            <a:r>
              <a:rPr lang="en-US" altLang="zh-CN" sz="2200"/>
              <a:t>(fg)(x)=f(g(x))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338138" indent="0">
              <a:spcBef>
                <a:spcPts val="0"/>
              </a:spcBef>
              <a:buNone/>
            </a:pPr>
            <a:r>
              <a:rPr lang="zh-CN" altLang="en-US" sz="2200"/>
              <a:t>因为</a:t>
            </a:r>
            <a:r>
              <a:rPr lang="en-US" altLang="zh-CN" sz="2200"/>
              <a:t>f</a:t>
            </a:r>
            <a:r>
              <a:rPr lang="zh-CN" altLang="en-US" sz="2200"/>
              <a:t>和</a:t>
            </a:r>
            <a:r>
              <a:rPr lang="en-US" altLang="zh-CN" sz="2200"/>
              <a:t>g</a:t>
            </a:r>
            <a:r>
              <a:rPr lang="zh-CN" altLang="en-US" sz="2200"/>
              <a:t>都是关系，所以，只需证明</a:t>
            </a:r>
            <a:r>
              <a:rPr lang="zh-CN" altLang="en-US" sz="2200" u="sng"/>
              <a:t>对每一</a:t>
            </a:r>
            <a:r>
              <a:rPr lang="en-US" altLang="zh-CN" sz="2200" u="sng"/>
              <a:t>x</a:t>
            </a:r>
            <a:r>
              <a:rPr lang="el-GR" altLang="zh-CN" sz="2200" u="sng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200" u="sng"/>
              <a:t>X</a:t>
            </a:r>
            <a:r>
              <a:rPr lang="zh-CN" altLang="en-US" sz="2200" u="sng"/>
              <a:t>，有唯一的</a:t>
            </a:r>
            <a:r>
              <a:rPr lang="en-US" altLang="zh-CN" sz="2200" u="sng"/>
              <a:t>z</a:t>
            </a:r>
            <a:r>
              <a:rPr lang="el-GR" altLang="zh-CN" sz="2200" u="sng"/>
              <a:t>∈</a:t>
            </a:r>
            <a:r>
              <a:rPr lang="en-US" altLang="zh-CN" sz="2200" u="sng"/>
              <a:t>Z</a:t>
            </a:r>
            <a:r>
              <a:rPr lang="zh-CN" altLang="en-US" sz="2200" u="sng"/>
              <a:t>使</a:t>
            </a:r>
            <a:r>
              <a:rPr lang="en-US" altLang="zh-CN" sz="2200" u="sng"/>
              <a:t>f(y)=z</a:t>
            </a:r>
            <a:r>
              <a:rPr lang="zh-CN" altLang="en-US" sz="2200"/>
              <a:t>；</a:t>
            </a:r>
            <a:endParaRPr lang="en-US" altLang="zh-CN" sz="2200"/>
          </a:p>
          <a:p>
            <a:pPr marL="338138" indent="0">
              <a:spcBef>
                <a:spcPts val="0"/>
              </a:spcBef>
              <a:buNone/>
            </a:pPr>
            <a:r>
              <a:rPr lang="zh-CN" altLang="en-US" sz="2200"/>
              <a:t>因为</a:t>
            </a:r>
            <a:r>
              <a:rPr lang="en-US" altLang="zh-CN" sz="2200"/>
              <a:t>&lt;x,y&gt;</a:t>
            </a:r>
            <a:r>
              <a:rPr lang="el-GR" altLang="zh-CN" sz="2200"/>
              <a:t>∈</a:t>
            </a:r>
            <a:r>
              <a:rPr lang="en-US" altLang="zh-CN" sz="2200"/>
              <a:t>g</a:t>
            </a:r>
            <a:r>
              <a:rPr lang="zh-CN" altLang="en-US" sz="2200"/>
              <a:t>，</a:t>
            </a:r>
            <a:r>
              <a:rPr lang="en-US" altLang="zh-CN" sz="2200"/>
              <a:t>&lt;y,z&gt;</a:t>
            </a:r>
            <a:r>
              <a:rPr lang="el-GR" altLang="zh-CN" sz="2200"/>
              <a:t>∈</a:t>
            </a:r>
            <a:r>
              <a:rPr lang="en-US" altLang="zh-CN" sz="2200"/>
              <a:t>f</a:t>
            </a:r>
            <a:r>
              <a:rPr lang="zh-CN" altLang="en-US" sz="2200"/>
              <a:t>，得</a:t>
            </a:r>
            <a:r>
              <a:rPr lang="en-US" altLang="zh-CN" sz="2200"/>
              <a:t>&lt;x,z&gt;</a:t>
            </a:r>
            <a:r>
              <a:rPr lang="el-GR" altLang="zh-CN" sz="2200"/>
              <a:t>∈</a:t>
            </a:r>
            <a:r>
              <a:rPr lang="en-US" altLang="zh-CN" sz="2200"/>
              <a:t>fg</a:t>
            </a:r>
            <a:r>
              <a:rPr lang="zh-CN" altLang="en-US" sz="2200"/>
              <a:t>；</a:t>
            </a:r>
            <a:endParaRPr lang="en-US" altLang="zh-CN" sz="2200"/>
          </a:p>
          <a:p>
            <a:pPr marL="338138" indent="0">
              <a:spcBef>
                <a:spcPts val="0"/>
              </a:spcBef>
              <a:buNone/>
            </a:pPr>
            <a:r>
              <a:rPr lang="zh-CN" altLang="en-US" sz="2200"/>
              <a:t>另外，由于</a:t>
            </a:r>
            <a:r>
              <a:rPr lang="en-US" altLang="zh-CN" sz="2200"/>
              <a:t>g</a:t>
            </a:r>
            <a:r>
              <a:rPr lang="zh-CN" altLang="en-US" sz="2200"/>
              <a:t>和</a:t>
            </a:r>
            <a:r>
              <a:rPr lang="en-US" altLang="zh-CN" sz="2200"/>
              <a:t>f</a:t>
            </a:r>
            <a:r>
              <a:rPr lang="zh-CN" altLang="en-US" sz="2200"/>
              <a:t>都是函数，</a:t>
            </a:r>
            <a:r>
              <a:rPr lang="en-US" altLang="zh-CN" sz="2200" u="sng"/>
              <a:t>x</a:t>
            </a:r>
            <a:r>
              <a:rPr lang="zh-CN" altLang="en-US" sz="2200" u="sng"/>
              <a:t>唯一地确定</a:t>
            </a:r>
            <a:r>
              <a:rPr lang="en-US" altLang="zh-CN" sz="2200" u="sng"/>
              <a:t>y</a:t>
            </a:r>
            <a:r>
              <a:rPr lang="zh-CN" altLang="en-US" sz="2200" u="sng"/>
              <a:t>，</a:t>
            </a:r>
            <a:r>
              <a:rPr lang="en-US" altLang="zh-CN" sz="2200" u="sng"/>
              <a:t>y</a:t>
            </a:r>
            <a:r>
              <a:rPr lang="zh-CN" altLang="en-US" sz="2200" u="sng"/>
              <a:t>唯一地确定</a:t>
            </a:r>
            <a:r>
              <a:rPr lang="en-US" altLang="zh-CN" sz="2200" u="sng"/>
              <a:t>z</a:t>
            </a:r>
            <a:r>
              <a:rPr lang="zh-CN" altLang="en-US" sz="2200" u="sng"/>
              <a:t>，于是</a:t>
            </a:r>
            <a:r>
              <a:rPr lang="en-US" altLang="zh-CN" sz="2200" u="sng"/>
              <a:t>x</a:t>
            </a:r>
            <a:r>
              <a:rPr lang="zh-CN" altLang="en-US" sz="2200" u="sng"/>
              <a:t>唯一地确定</a:t>
            </a:r>
            <a:r>
              <a:rPr lang="en-US" altLang="zh-CN" sz="2200" u="sng"/>
              <a:t>z</a:t>
            </a:r>
            <a:r>
              <a:rPr lang="zh-CN" altLang="en-US" sz="2200"/>
              <a:t>；</a:t>
            </a:r>
            <a:endParaRPr lang="en-US" altLang="zh-CN" sz="2200"/>
          </a:p>
          <a:p>
            <a:pPr marL="338138" indent="0">
              <a:spcBef>
                <a:spcPts val="0"/>
              </a:spcBef>
              <a:buNone/>
            </a:pPr>
            <a:r>
              <a:rPr lang="zh-CN" altLang="en-US" sz="2200"/>
              <a:t>所以，</a:t>
            </a:r>
            <a:r>
              <a:rPr lang="en-US" altLang="zh-CN" sz="2200"/>
              <a:t>&lt;x,z&gt;</a:t>
            </a:r>
            <a:r>
              <a:rPr lang="zh-CN" altLang="en-US" sz="2200"/>
              <a:t>是以</a:t>
            </a:r>
            <a:r>
              <a:rPr lang="en-US" altLang="zh-CN" sz="2200"/>
              <a:t>x</a:t>
            </a:r>
            <a:r>
              <a:rPr lang="zh-CN" altLang="en-US" sz="2200"/>
              <a:t>为第一分量的合成关系</a:t>
            </a:r>
            <a:r>
              <a:rPr lang="en-US" altLang="zh-CN" sz="2200"/>
              <a:t>fg</a:t>
            </a:r>
            <a:r>
              <a:rPr lang="zh-CN" altLang="en-US" sz="2200"/>
              <a:t>的唯一序偶，故</a:t>
            </a:r>
            <a:r>
              <a:rPr lang="en-US" altLang="zh-CN" sz="2200"/>
              <a:t>fg</a:t>
            </a:r>
            <a:r>
              <a:rPr lang="zh-CN" altLang="en-US" sz="2200"/>
              <a:t>是函数，而</a:t>
            </a:r>
            <a:r>
              <a:rPr lang="en-US" altLang="zh-CN" sz="2200"/>
              <a:t>(fg)(x)=z=f(y)=f(g(x))</a:t>
            </a:r>
            <a:r>
              <a:rPr lang="zh-CN" altLang="en-US" sz="2200"/>
              <a:t>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  <a:endParaRPr lang="en-US" altLang="zh-CN" sz="2200"/>
          </a:p>
          <a:p>
            <a:pPr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4.1-2</a:t>
            </a:r>
            <a:r>
              <a:rPr lang="zh-CN" altLang="en-US" sz="2200"/>
              <a:t>：函数合成是可结合的</a:t>
            </a:r>
            <a:r>
              <a:rPr lang="en-US" altLang="zh-CN" sz="2200"/>
              <a:t>,</a:t>
            </a:r>
            <a:r>
              <a:rPr lang="zh-CN" altLang="en-US" sz="2200"/>
              <a:t>即</a:t>
            </a:r>
            <a:r>
              <a:rPr lang="en-US" altLang="zh-CN" sz="2200"/>
              <a:t>(fg)h=f(gh)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r>
              <a:rPr lang="zh-CN" altLang="en-US" sz="2200"/>
              <a:t>见定理</a:t>
            </a:r>
            <a:r>
              <a:rPr lang="en-US" altLang="zh-CN" sz="2200"/>
              <a:t>3.2-2</a:t>
            </a:r>
          </a:p>
          <a:p>
            <a:pPr>
              <a:spcBef>
                <a:spcPts val="0"/>
              </a:spcBef>
            </a:pP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B99DD-43C7-4F4B-851E-6B3CB15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函数运算与关系运算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r>
              <a:rPr lang="zh-CN" altLang="en-US" dirty="0"/>
              <a:t>从关系的角度来看函数，函数是一种</a:t>
            </a:r>
            <a:r>
              <a:rPr lang="zh-CN" altLang="en-US" dirty="0">
                <a:solidFill>
                  <a:srgbClr val="FF0000"/>
                </a:solidFill>
              </a:rPr>
              <a:t>特殊的关系</a:t>
            </a:r>
            <a:r>
              <a:rPr lang="zh-CN" altLang="en-US" dirty="0"/>
              <a:t>，除了定义中反映的特殊性外，这种特殊性还表现在：</a:t>
            </a:r>
            <a:endParaRPr lang="en-US" altLang="zh-CN" dirty="0"/>
          </a:p>
          <a:p>
            <a:pPr lvl="1"/>
            <a:r>
              <a:rPr lang="zh-CN" altLang="en-US" u="sng" dirty="0"/>
              <a:t>关系的运算不能都运用于函数</a:t>
            </a:r>
            <a:r>
              <a:rPr lang="zh-CN" altLang="en-US" dirty="0"/>
              <a:t>，有些关系的运算运用于两个函数的运算时，不能保证运算结果一定是函数；</a:t>
            </a:r>
            <a:endParaRPr lang="en-US" altLang="zh-CN" dirty="0"/>
          </a:p>
          <a:p>
            <a:pPr lvl="1"/>
            <a:r>
              <a:rPr lang="zh-CN" altLang="en-US" dirty="0"/>
              <a:t>有些关系运算运用于函数时需要附加条件，比如：逆运算。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zh-CN" altLang="en-US" dirty="0"/>
              <a:t>两个函数的</a:t>
            </a:r>
            <a:r>
              <a:rPr lang="zh-CN" altLang="en-US" dirty="0">
                <a:solidFill>
                  <a:srgbClr val="C00000"/>
                </a:solidFill>
              </a:rPr>
              <a:t>并运算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交运算</a:t>
            </a:r>
            <a:r>
              <a:rPr lang="zh-CN" altLang="en-US" dirty="0"/>
              <a:t>的结果不一定是函数：</a:t>
            </a:r>
            <a:endParaRPr lang="en-US" altLang="zh-CN" dirty="0"/>
          </a:p>
          <a:p>
            <a:pPr lvl="1"/>
            <a:r>
              <a:rPr lang="zh-CN" altLang="en-US" dirty="0"/>
              <a:t>设集合</a:t>
            </a:r>
            <a:r>
              <a:rPr lang="en-US" altLang="zh-CN" dirty="0"/>
              <a:t>A={x}</a:t>
            </a:r>
            <a:r>
              <a:rPr lang="zh-CN" altLang="en-US" dirty="0"/>
              <a:t>，集合</a:t>
            </a:r>
            <a:r>
              <a:rPr lang="en-US" altLang="zh-CN" dirty="0"/>
              <a:t>B={y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，定义函数</a:t>
            </a:r>
            <a:r>
              <a:rPr lang="en-US" altLang="zh-CN" dirty="0"/>
              <a:t>f={&lt;x,y</a:t>
            </a:r>
            <a:r>
              <a:rPr lang="en-US" altLang="zh-CN" baseline="-25000" dirty="0"/>
              <a:t>1</a:t>
            </a:r>
            <a:r>
              <a:rPr lang="en-US" altLang="zh-CN" dirty="0"/>
              <a:t>&gt;}</a:t>
            </a:r>
            <a:r>
              <a:rPr lang="zh-CN" altLang="en-US" dirty="0"/>
              <a:t>，函数</a:t>
            </a:r>
            <a:r>
              <a:rPr lang="en-US" altLang="zh-CN" dirty="0"/>
              <a:t>g={&lt;x,y</a:t>
            </a:r>
            <a:r>
              <a:rPr lang="en-US" altLang="zh-CN" baseline="-25000" dirty="0"/>
              <a:t>2</a:t>
            </a:r>
            <a:r>
              <a:rPr lang="en-US" altLang="zh-CN" dirty="0"/>
              <a:t>&gt;}</a:t>
            </a:r>
            <a:r>
              <a:rPr lang="zh-CN" altLang="en-US" dirty="0"/>
              <a:t>，它们的</a:t>
            </a:r>
            <a:r>
              <a:rPr lang="zh-CN" altLang="en-US" dirty="0">
                <a:solidFill>
                  <a:srgbClr val="C00000"/>
                </a:solidFill>
              </a:rPr>
              <a:t>并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{&lt;x,y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&lt;x,y</a:t>
            </a:r>
            <a:r>
              <a:rPr lang="en-US" altLang="zh-CN" baseline="-25000" dirty="0"/>
              <a:t>2</a:t>
            </a:r>
            <a:r>
              <a:rPr lang="en-US" altLang="zh-CN" dirty="0"/>
              <a:t>&gt;}</a:t>
            </a:r>
            <a:r>
              <a:rPr lang="zh-CN" altLang="en-US" dirty="0"/>
              <a:t>，显然不是函数，因为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bg1"/>
                </a:solidFill>
              </a:rPr>
              <a:t>象不唯一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交也不是函数，因为</a:t>
            </a:r>
            <a:r>
              <a:rPr lang="en-US" altLang="zh-CN" dirty="0"/>
              <a:t>x</a:t>
            </a:r>
            <a:r>
              <a:rPr lang="zh-CN" altLang="en-US" dirty="0"/>
              <a:t>没有象。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</a:t>
            </a:r>
            <a:r>
              <a:rPr lang="zh-CN" altLang="en-US" dirty="0"/>
              <a:t>、归纳定义的函数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当</a:t>
            </a:r>
            <a:r>
              <a:rPr lang="zh-CN" altLang="en-US" u="sng" dirty="0"/>
              <a:t>前域是归纳定义的集合</a:t>
            </a:r>
            <a:r>
              <a:rPr lang="zh-CN" altLang="en-US" dirty="0"/>
              <a:t>时，函数可归纳定义；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：阶乘</a:t>
            </a:r>
            <a:r>
              <a:rPr lang="en-US" altLang="zh-CN" dirty="0"/>
              <a:t>n!</a:t>
            </a:r>
            <a:r>
              <a:rPr lang="zh-CN" altLang="en-US" dirty="0"/>
              <a:t>的归纳定义</a:t>
            </a:r>
            <a:endParaRPr lang="en-US" altLang="zh-CN" dirty="0"/>
          </a:p>
          <a:p>
            <a:pPr marL="895350" lvl="1">
              <a:spcBef>
                <a:spcPts val="0"/>
              </a:spcBef>
              <a:buNone/>
            </a:pPr>
            <a:r>
              <a:rPr lang="en-US" altLang="zh-CN" dirty="0"/>
              <a:t>(1)(</a:t>
            </a:r>
            <a:r>
              <a:rPr lang="zh-CN" altLang="en-US" dirty="0"/>
              <a:t>基础</a:t>
            </a:r>
            <a:r>
              <a:rPr lang="en-US" altLang="zh-CN" dirty="0"/>
              <a:t>)f(0)=1;</a:t>
            </a:r>
          </a:p>
          <a:p>
            <a:pPr marL="895350" lvl="1">
              <a:spcBef>
                <a:spcPts val="0"/>
              </a:spcBef>
              <a:buNone/>
            </a:pPr>
            <a:r>
              <a:rPr lang="en-US" altLang="zh-CN" dirty="0"/>
              <a:t>(2)(</a:t>
            </a:r>
            <a:r>
              <a:rPr lang="zh-CN" altLang="en-US" dirty="0"/>
              <a:t>归纳</a:t>
            </a:r>
            <a:r>
              <a:rPr lang="en-US" altLang="zh-CN" dirty="0"/>
              <a:t>)f(n+1)=(n+1)f(n)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极小性条款，因为前域本身满足极小性条款；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95350" lvl="1">
              <a:spcBef>
                <a:spcPts val="0"/>
              </a:spcBef>
              <a:buNone/>
            </a:pPr>
            <a:r>
              <a:rPr lang="en-US" altLang="zh-CN" dirty="0"/>
              <a:t>(1)(</a:t>
            </a:r>
            <a:r>
              <a:rPr lang="zh-CN" altLang="en-US" dirty="0"/>
              <a:t>基础</a:t>
            </a:r>
            <a:r>
              <a:rPr lang="en-US" altLang="zh-CN" dirty="0"/>
              <a:t>)F(0)=0,F(1)=1;</a:t>
            </a:r>
          </a:p>
          <a:p>
            <a:pPr marL="895350"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(2)(</a:t>
            </a:r>
            <a:r>
              <a:rPr lang="zh-CN" altLang="en-US" dirty="0"/>
              <a:t>归纳</a:t>
            </a:r>
            <a:r>
              <a:rPr lang="en-US" altLang="zh-CN" dirty="0"/>
              <a:t>)F(n+2)=F(n+1)+F(n)</a:t>
            </a:r>
            <a:r>
              <a:rPr lang="zh-CN" altLang="en-US" dirty="0"/>
              <a:t>，</a:t>
            </a:r>
            <a:r>
              <a:rPr lang="en-US" altLang="zh-CN" dirty="0">
                <a:sym typeface="Symbol" pitchFamily="18" charset="2"/>
              </a:rPr>
              <a:t>n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N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在归纳定义的集合上用</a:t>
            </a:r>
            <a:r>
              <a:rPr lang="zh-CN" altLang="en-US"/>
              <a:t>归纳法定义时</a:t>
            </a:r>
            <a:r>
              <a:rPr lang="zh-CN" altLang="en-US" dirty="0"/>
              <a:t>，</a:t>
            </a:r>
            <a:r>
              <a:rPr lang="zh-CN" altLang="en-US" u="sng" dirty="0"/>
              <a:t>所得未必是函数</a:t>
            </a:r>
            <a:r>
              <a:rPr lang="zh-CN" altLang="en-US" dirty="0"/>
              <a:t>；如果定义所得满足函数定义，则称该函数是</a:t>
            </a:r>
            <a:r>
              <a:rPr lang="zh-CN" altLang="en-US" dirty="0">
                <a:solidFill>
                  <a:srgbClr val="FF0000"/>
                </a:solidFill>
              </a:rPr>
              <a:t>良定的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547664" y="3845808"/>
            <a:ext cx="208823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rPr>
              <a:t>斐波那契函数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D5F9-7965-4025-ABED-5846655A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非良定举例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5F9D0-2213-4728-8F79-30004C5C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12" y="1445840"/>
            <a:ext cx="8208912" cy="497125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4.1-6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Σ={a,b,c}</a:t>
            </a:r>
            <a:r>
              <a:rPr lang="zh-CN" altLang="en-US"/>
              <a:t>，</a:t>
            </a:r>
            <a:r>
              <a:rPr lang="en-US" altLang="zh-CN"/>
              <a:t>Σ</a:t>
            </a:r>
            <a:r>
              <a:rPr lang="en-US" altLang="zh-CN" baseline="30000"/>
              <a:t>+</a:t>
            </a:r>
            <a:r>
              <a:rPr lang="zh-CN" altLang="en-US"/>
              <a:t>定义如下：</a:t>
            </a:r>
            <a:endParaRPr lang="en-US" altLang="zh-CN"/>
          </a:p>
          <a:p>
            <a:pPr marL="852488" indent="-457200">
              <a:spcBef>
                <a:spcPts val="200"/>
              </a:spcBef>
              <a:buSzPct val="100000"/>
              <a:buFont typeface="+mj-ea"/>
              <a:buAutoNum type="circleNumDbPlain"/>
            </a:pPr>
            <a:r>
              <a:rPr lang="en-US" altLang="zh-CN" sz="2200">
                <a:solidFill>
                  <a:srgbClr val="CC0099"/>
                </a:solidFill>
              </a:rPr>
              <a:t>(</a:t>
            </a:r>
            <a:r>
              <a:rPr lang="zh-CN" altLang="en-US" sz="2200">
                <a:solidFill>
                  <a:srgbClr val="CC0099"/>
                </a:solidFill>
              </a:rPr>
              <a:t>基础</a:t>
            </a:r>
            <a:r>
              <a:rPr lang="en-US" altLang="zh-CN" sz="2200">
                <a:solidFill>
                  <a:srgbClr val="CC0099"/>
                </a:solidFill>
              </a:rPr>
              <a:t>)</a:t>
            </a:r>
            <a:r>
              <a:rPr lang="en-US" altLang="zh-CN" sz="2200"/>
              <a:t> a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；</a:t>
            </a:r>
            <a:r>
              <a:rPr lang="en-US" altLang="zh-CN" sz="2200"/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；</a:t>
            </a:r>
            <a:r>
              <a:rPr lang="en-US" altLang="zh-CN" sz="2200"/>
              <a:t>c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；</a:t>
            </a:r>
            <a:endParaRPr lang="en-US" altLang="zh-CN" sz="2200"/>
          </a:p>
          <a:p>
            <a:pPr marL="852488" indent="-457200">
              <a:spcBef>
                <a:spcPts val="200"/>
              </a:spcBef>
              <a:buSzPct val="100000"/>
              <a:buFont typeface="+mj-ea"/>
              <a:buAutoNum type="circleNumDbPlain"/>
            </a:pPr>
            <a:r>
              <a:rPr lang="en-US" altLang="zh-CN" sz="2200">
                <a:solidFill>
                  <a:srgbClr val="CC0099"/>
                </a:solidFill>
              </a:rPr>
              <a:t>(</a:t>
            </a:r>
            <a:r>
              <a:rPr lang="zh-CN" altLang="en-US" sz="2200">
                <a:solidFill>
                  <a:srgbClr val="CC0099"/>
                </a:solidFill>
              </a:rPr>
              <a:t>归纳</a:t>
            </a:r>
            <a:r>
              <a:rPr lang="en-US" altLang="zh-CN" sz="2200">
                <a:solidFill>
                  <a:srgbClr val="CC0099"/>
                </a:solidFill>
              </a:rPr>
              <a:t>)</a:t>
            </a:r>
            <a:r>
              <a:rPr lang="zh-CN" altLang="en-US" sz="2200"/>
              <a:t>如果</a:t>
            </a:r>
            <a:r>
              <a:rPr lang="en-US" altLang="zh-CN" sz="2200"/>
              <a:t>x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且</a:t>
            </a:r>
            <a:r>
              <a:rPr lang="en-US" altLang="zh-CN" sz="2200"/>
              <a:t>y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，那么</a:t>
            </a:r>
            <a:r>
              <a:rPr lang="en-US" altLang="zh-CN" sz="2200"/>
              <a:t>xy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；</a:t>
            </a:r>
            <a:endParaRPr lang="en-US" altLang="zh-CN" sz="2200"/>
          </a:p>
          <a:p>
            <a:pPr marL="852488" indent="-457200">
              <a:lnSpc>
                <a:spcPct val="120000"/>
              </a:lnSpc>
              <a:spcBef>
                <a:spcPts val="200"/>
              </a:spcBef>
              <a:buSzPct val="100000"/>
              <a:buFont typeface="+mj-ea"/>
              <a:buAutoNum type="circleNumDbPlain"/>
            </a:pPr>
            <a:r>
              <a:rPr lang="en-US" altLang="zh-CN" sz="2200">
                <a:solidFill>
                  <a:srgbClr val="CC0099"/>
                </a:solidFill>
              </a:rPr>
              <a:t>(</a:t>
            </a:r>
            <a:r>
              <a:rPr lang="zh-CN" altLang="en-US" sz="2200">
                <a:solidFill>
                  <a:srgbClr val="CC0099"/>
                </a:solidFill>
              </a:rPr>
              <a:t>极小</a:t>
            </a:r>
            <a:r>
              <a:rPr lang="en-US" altLang="zh-CN" sz="2200">
                <a:solidFill>
                  <a:srgbClr val="CC0099"/>
                </a:solidFill>
              </a:rPr>
              <a:t>)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是满足条款①和②的最小集合。</a:t>
            </a:r>
            <a:endParaRPr lang="en-US" altLang="zh-CN" sz="220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/>
              <a:t>定义函数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Σ</a:t>
            </a:r>
            <a:r>
              <a:rPr lang="en-US" altLang="zh-CN" baseline="30000"/>
              <a:t>+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852488" indent="-457200">
              <a:spcBef>
                <a:spcPts val="200"/>
              </a:spcBef>
              <a:buSzPct val="100000"/>
              <a:buFont typeface="+mj-ea"/>
              <a:buAutoNum type="circleNumDbPlain"/>
            </a:pPr>
            <a:r>
              <a:rPr lang="en-US" altLang="zh-CN" sz="2200">
                <a:solidFill>
                  <a:srgbClr val="CC0099"/>
                </a:solidFill>
              </a:rPr>
              <a:t>(</a:t>
            </a:r>
            <a:r>
              <a:rPr lang="zh-CN" altLang="en-US" sz="2200">
                <a:solidFill>
                  <a:srgbClr val="CC0099"/>
                </a:solidFill>
              </a:rPr>
              <a:t>基础</a:t>
            </a:r>
            <a:r>
              <a:rPr lang="en-US" altLang="zh-CN" sz="2200">
                <a:solidFill>
                  <a:srgbClr val="CC0099"/>
                </a:solidFill>
              </a:rPr>
              <a:t>)</a:t>
            </a:r>
            <a:r>
              <a:rPr lang="en-US" altLang="zh-CN" sz="2200"/>
              <a:t> f(a)=1</a:t>
            </a:r>
            <a:r>
              <a:rPr lang="zh-CN" altLang="en-US" sz="2200"/>
              <a:t>；</a:t>
            </a:r>
            <a:r>
              <a:rPr lang="en-US" altLang="zh-CN" sz="2200"/>
              <a:t>f(b)=2</a:t>
            </a:r>
            <a:r>
              <a:rPr lang="zh-CN" altLang="en-US" sz="2200"/>
              <a:t>；</a:t>
            </a:r>
            <a:r>
              <a:rPr lang="en-US" altLang="zh-CN" sz="2200"/>
              <a:t>f(c)=3</a:t>
            </a:r>
            <a:r>
              <a:rPr lang="zh-CN" altLang="en-US" sz="2200"/>
              <a:t>；</a:t>
            </a:r>
            <a:endParaRPr lang="en-US" altLang="zh-CN" sz="2200"/>
          </a:p>
          <a:p>
            <a:pPr marL="852488" indent="-457200">
              <a:spcBef>
                <a:spcPts val="200"/>
              </a:spcBef>
              <a:buSzPct val="100000"/>
              <a:buFont typeface="+mj-ea"/>
              <a:buAutoNum type="circleNumDbPlain"/>
            </a:pPr>
            <a:r>
              <a:rPr lang="en-US" altLang="zh-CN" sz="2200">
                <a:solidFill>
                  <a:srgbClr val="CC0099"/>
                </a:solidFill>
              </a:rPr>
              <a:t>(</a:t>
            </a:r>
            <a:r>
              <a:rPr lang="zh-CN" altLang="en-US" sz="2200">
                <a:solidFill>
                  <a:srgbClr val="CC0099"/>
                </a:solidFill>
              </a:rPr>
              <a:t>归纳</a:t>
            </a:r>
            <a:r>
              <a:rPr lang="en-US" altLang="zh-CN" sz="2200">
                <a:solidFill>
                  <a:srgbClr val="CC0099"/>
                </a:solidFill>
              </a:rPr>
              <a:t>)</a:t>
            </a:r>
            <a:r>
              <a:rPr lang="zh-CN" altLang="en-US" sz="2200"/>
              <a:t>如果</a:t>
            </a:r>
            <a:r>
              <a:rPr lang="en-US" altLang="zh-CN" sz="2200"/>
              <a:t>x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且</a:t>
            </a:r>
            <a:r>
              <a:rPr lang="en-US" altLang="zh-CN" sz="2200"/>
              <a:t>y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Σ</a:t>
            </a:r>
            <a:r>
              <a:rPr lang="en-US" altLang="zh-CN" sz="2200" baseline="30000"/>
              <a:t>+</a:t>
            </a:r>
            <a:r>
              <a:rPr lang="zh-CN" altLang="en-US" sz="2200"/>
              <a:t>，那么</a:t>
            </a:r>
            <a:r>
              <a:rPr lang="en-US" altLang="zh-CN" sz="2200"/>
              <a:t>f(xy)=f(x)</a:t>
            </a:r>
            <a:r>
              <a:rPr lang="en-US" altLang="zh-CN" sz="2200" baseline="30000"/>
              <a:t>f(y)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200"/>
              <a:t>此函数</a:t>
            </a:r>
            <a:r>
              <a:rPr lang="zh-CN" altLang="en-US" sz="2200" u="sng"/>
              <a:t>不是良定的</a:t>
            </a:r>
            <a:r>
              <a:rPr lang="zh-CN" altLang="en-US" sz="2200"/>
              <a:t>，因为</a:t>
            </a:r>
            <a:endParaRPr lang="en-US" altLang="zh-CN" sz="2200"/>
          </a:p>
          <a:p>
            <a:pPr marL="803275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200"/>
              <a:t>f(bac)=f(b)</a:t>
            </a:r>
            <a:r>
              <a:rPr lang="en-US" altLang="zh-CN" sz="2200" baseline="30000"/>
              <a:t>f(ac)</a:t>
            </a:r>
            <a:r>
              <a:rPr lang="en-US" altLang="zh-CN" sz="2200"/>
              <a:t>=2</a:t>
            </a:r>
            <a:r>
              <a:rPr lang="en-US" altLang="zh-CN" sz="2200" baseline="30000"/>
              <a:t>f(a)</a:t>
            </a:r>
            <a:r>
              <a:rPr lang="en-US" altLang="zh-CN" sz="2200" baseline="60000"/>
              <a:t>f(c)</a:t>
            </a:r>
            <a:r>
              <a:rPr lang="en-US" altLang="zh-CN" sz="2200"/>
              <a:t>=2</a:t>
            </a:r>
            <a:r>
              <a:rPr lang="zh-CN" altLang="en-US" sz="2200"/>
              <a:t>；</a:t>
            </a:r>
            <a:r>
              <a:rPr lang="en-US" altLang="zh-CN" sz="2200"/>
              <a:t>f(bac)=f(ba)</a:t>
            </a:r>
            <a:r>
              <a:rPr lang="en-US" altLang="zh-CN" sz="2200" baseline="30000"/>
              <a:t>f(c)</a:t>
            </a:r>
            <a:r>
              <a:rPr lang="en-US" altLang="zh-CN" sz="2200"/>
              <a:t>=8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sz="2200"/>
              <a:t>为什么会这样？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64AF0-E705-466A-AC34-F42A9B26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10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4.1.4</a:t>
            </a:r>
            <a:r>
              <a:rPr lang="zh-CN" altLang="en-US" dirty="0"/>
              <a:t>、偏函数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4.1-4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是集合，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X</a:t>
            </a:r>
            <a:r>
              <a:rPr lang="zh-CN" altLang="en-US" dirty="0"/>
              <a:t>，从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的任一函数</a:t>
            </a:r>
            <a:r>
              <a:rPr lang="en-US" altLang="zh-CN" dirty="0"/>
              <a:t>f</a:t>
            </a:r>
            <a:r>
              <a:rPr lang="zh-CN" altLang="en-US" dirty="0"/>
              <a:t>称为具有前域</a:t>
            </a:r>
            <a:r>
              <a:rPr lang="en-US" altLang="zh-CN" dirty="0"/>
              <a:t>X</a:t>
            </a:r>
            <a:r>
              <a:rPr lang="zh-CN" altLang="en-US" dirty="0"/>
              <a:t>、陪域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偏函数</a:t>
            </a:r>
            <a:r>
              <a:rPr lang="zh-CN" altLang="en-US" dirty="0"/>
              <a:t>。而对任一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X-X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</a:t>
            </a:r>
            <a:r>
              <a:rPr lang="en-US" altLang="zh-CN" dirty="0"/>
              <a:t>f(x)</a:t>
            </a:r>
            <a:r>
              <a:rPr lang="zh-CN" altLang="en-US" dirty="0"/>
              <a:t>无定义。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=X</a:t>
            </a:r>
            <a:r>
              <a:rPr lang="zh-CN" altLang="en-US" dirty="0"/>
              <a:t>时，也符合上述定义，所以，</a:t>
            </a:r>
            <a:r>
              <a:rPr lang="zh-CN" altLang="en-US" dirty="0">
                <a:solidFill>
                  <a:schemeClr val="bg1"/>
                </a:solidFill>
              </a:rPr>
              <a:t>函数是偏函数的特殊情况</a:t>
            </a:r>
            <a:r>
              <a:rPr lang="zh-CN" altLang="en-US" dirty="0"/>
              <a:t>，有时叫做</a:t>
            </a:r>
            <a:r>
              <a:rPr lang="zh-CN" altLang="en-US" dirty="0">
                <a:solidFill>
                  <a:srgbClr val="FF0000"/>
                </a:solidFill>
              </a:rPr>
              <a:t>全函数</a:t>
            </a:r>
            <a:r>
              <a:rPr lang="zh-CN" altLang="en-US" dirty="0"/>
              <a:t>，以示区别。</a:t>
            </a:r>
            <a:endParaRPr lang="en-US" altLang="zh-CN" dirty="0"/>
          </a:p>
          <a:p>
            <a:r>
              <a:rPr lang="zh-CN" altLang="en-US" dirty="0"/>
              <a:t>有时，仅当</a:t>
            </a:r>
            <a:r>
              <a:rPr lang="en-US" altLang="zh-CN" dirty="0"/>
              <a:t>X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l-GR" altLang="zh-CN" dirty="0"/>
              <a:t>⊂</a:t>
            </a:r>
            <a:r>
              <a:rPr lang="en-US" altLang="zh-CN" dirty="0"/>
              <a:t>X</a:t>
            </a:r>
            <a:r>
              <a:rPr lang="zh-CN" altLang="en-US" dirty="0"/>
              <a:t>时才称为偏</a:t>
            </a:r>
            <a:r>
              <a:rPr lang="zh-CN" altLang="en-US"/>
              <a:t>函数。</a:t>
            </a:r>
          </a:p>
          <a:p>
            <a:r>
              <a:rPr lang="zh-CN" altLang="en-US">
                <a:solidFill>
                  <a:srgbClr val="FF0000"/>
                </a:solidFill>
              </a:rPr>
              <a:t>例：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         是从</a:t>
            </a:r>
            <a:r>
              <a:rPr lang="en-US" altLang="zh-CN"/>
              <a:t>R</a:t>
            </a:r>
            <a:r>
              <a:rPr lang="zh-CN" altLang="en-US"/>
              <a:t>到</a:t>
            </a:r>
            <a:r>
              <a:rPr lang="en-US" altLang="zh-CN"/>
              <a:t>R</a:t>
            </a:r>
            <a:r>
              <a:rPr lang="zh-CN" altLang="en-US"/>
              <a:t>的偏函数，对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/>
              <a:t>0</a:t>
            </a:r>
            <a:r>
              <a:rPr lang="zh-CN" altLang="en-US"/>
              <a:t>无定义。</a:t>
            </a:r>
            <a:endParaRPr lang="en-US" altLang="zh-CN"/>
          </a:p>
          <a:p>
            <a:pPr lvl="1"/>
            <a:r>
              <a:rPr lang="zh-CN" altLang="en-US"/>
              <a:t>从</a:t>
            </a:r>
            <a:r>
              <a:rPr lang="en-US" altLang="zh-CN"/>
              <a:t>R</a:t>
            </a:r>
            <a:r>
              <a:rPr lang="zh-CN" altLang="en-US"/>
              <a:t>到</a:t>
            </a:r>
            <a:r>
              <a:rPr lang="en-US" altLang="zh-CN"/>
              <a:t>R</a:t>
            </a:r>
            <a:r>
              <a:rPr lang="zh-CN" altLang="en-US"/>
              <a:t>的偏函数</a:t>
            </a:r>
            <a:r>
              <a:rPr lang="en-US" altLang="zh-CN"/>
              <a:t>f(x)=1/x</a:t>
            </a:r>
            <a:r>
              <a:rPr lang="zh-CN" altLang="en-US"/>
              <a:t>在</a:t>
            </a:r>
            <a:r>
              <a:rPr lang="en-US" altLang="zh-CN"/>
              <a:t>x=0</a:t>
            </a:r>
            <a:r>
              <a:rPr lang="zh-CN" altLang="en-US"/>
              <a:t>无定义。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99638" y="4877096"/>
            <a:ext cx="1286618" cy="456426"/>
            <a:chOff x="6588224" y="3692654"/>
            <a:chExt cx="1286618" cy="456426"/>
          </a:xfrm>
        </p:grpSpPr>
        <p:sp>
          <p:nvSpPr>
            <p:cNvPr id="5" name="矩形 4"/>
            <p:cNvSpPr/>
            <p:nvPr/>
          </p:nvSpPr>
          <p:spPr bwMode="auto">
            <a:xfrm>
              <a:off x="6588224" y="3717032"/>
              <a:ext cx="1008112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f(x)=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43788" y="3692654"/>
              <a:ext cx="431054" cy="432048"/>
              <a:chOff x="7453314" y="3645024"/>
              <a:chExt cx="431054" cy="432048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7524328" y="3645024"/>
                <a:ext cx="360040" cy="4320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72000" tIns="36000" rIns="72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x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7453314" y="3761612"/>
                <a:ext cx="323850" cy="228600"/>
                <a:chOff x="7360399" y="3500438"/>
                <a:chExt cx="323850" cy="228600"/>
              </a:xfrm>
            </p:grpSpPr>
            <p:cxnSp>
              <p:nvCxnSpPr>
                <p:cNvPr id="8" name="直接连接符 7"/>
                <p:cNvCxnSpPr/>
                <p:nvPr/>
              </p:nvCxnSpPr>
              <p:spPr bwMode="auto">
                <a:xfrm>
                  <a:off x="7452320" y="3500438"/>
                  <a:ext cx="23192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" name="直接连接符 8"/>
                <p:cNvCxnSpPr/>
                <p:nvPr/>
              </p:nvCxnSpPr>
              <p:spPr bwMode="auto">
                <a:xfrm flipV="1">
                  <a:off x="7429500" y="3501008"/>
                  <a:ext cx="22820" cy="2280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12"/>
                <p:cNvCxnSpPr/>
                <p:nvPr/>
              </p:nvCxnSpPr>
              <p:spPr bwMode="auto">
                <a:xfrm>
                  <a:off x="7360399" y="3682169"/>
                  <a:ext cx="72869" cy="3962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4.1.5</a:t>
            </a:r>
            <a:r>
              <a:rPr lang="zh-CN" altLang="en-US" dirty="0"/>
              <a:t>、函数前域的扩大和缩小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7525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4.1.5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的限制是一函数，记为</a:t>
            </a:r>
            <a:r>
              <a:rPr lang="en-US" altLang="zh-CN" dirty="0" err="1"/>
              <a:t>f|</a:t>
            </a:r>
            <a:r>
              <a:rPr lang="en-US" altLang="zh-CN" baseline="-25000" dirty="0" err="1"/>
              <a:t>X</a:t>
            </a:r>
            <a:r>
              <a:rPr lang="en-US" altLang="zh-CN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，定义如下：</a:t>
            </a:r>
            <a:endParaRPr lang="en-US" altLang="zh-CN" dirty="0"/>
          </a:p>
          <a:p>
            <a:pPr marL="3328988">
              <a:spcBef>
                <a:spcPts val="600"/>
              </a:spcBef>
              <a:buNone/>
            </a:pPr>
            <a:r>
              <a:rPr lang="en-US" altLang="zh-CN" dirty="0" err="1"/>
              <a:t>f|</a:t>
            </a:r>
            <a:r>
              <a:rPr lang="en-US" altLang="zh-CN" baseline="-25000" dirty="0" err="1"/>
              <a:t>X</a:t>
            </a:r>
            <a:r>
              <a:rPr lang="en-US" altLang="zh-CN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>
                <a:cs typeface="Arial Unicode MS" pitchFamily="34" charset="-122"/>
              </a:rPr>
              <a:t>：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</a:p>
          <a:p>
            <a:pPr marL="3328988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 err="1"/>
              <a:t>f|</a:t>
            </a:r>
            <a:r>
              <a:rPr lang="en-US" altLang="zh-CN" baseline="-25000" dirty="0" err="1"/>
              <a:t>X</a:t>
            </a:r>
            <a:r>
              <a:rPr lang="en-US" altLang="zh-CN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(x)=f(x)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4.1-6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而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dirty="0" err="1"/>
              <a:t>g|</a:t>
            </a:r>
            <a:r>
              <a:rPr lang="en-US" altLang="zh-CN" baseline="-25000" dirty="0" err="1"/>
              <a:t>X</a:t>
            </a:r>
            <a:r>
              <a:rPr lang="en-US" altLang="zh-CN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=f</a:t>
            </a:r>
            <a:r>
              <a:rPr lang="zh-CN" altLang="en-US" dirty="0"/>
              <a:t>，那么，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FF0000"/>
                </a:solidFill>
              </a:rPr>
              <a:t>前域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的开拓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</a:p>
          <a:p>
            <a:pPr lvl="1">
              <a:lnSpc>
                <a:spcPct val="190000"/>
              </a:lnSpc>
              <a:spcBef>
                <a:spcPts val="0"/>
              </a:spcBef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f(x)=2x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I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g(x)=              </a:t>
            </a:r>
            <a:r>
              <a:rPr lang="zh-CN" altLang="en-US" dirty="0"/>
              <a:t>，那么，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限制</a:t>
            </a:r>
            <a:r>
              <a:rPr lang="zh-CN" altLang="en-US" dirty="0"/>
              <a:t>，即</a:t>
            </a:r>
            <a:r>
              <a:rPr lang="en-US" altLang="zh-CN" dirty="0"/>
              <a:t>f=</a:t>
            </a:r>
            <a:r>
              <a:rPr lang="en-US" altLang="zh-CN" dirty="0" err="1"/>
              <a:t>g|</a:t>
            </a:r>
            <a:r>
              <a:rPr lang="en-US" altLang="zh-CN" baseline="-25000" dirty="0" err="1"/>
              <a:t>N</a:t>
            </a:r>
            <a:r>
              <a:rPr lang="zh-CN" altLang="en-US" dirty="0"/>
              <a:t>；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到</a:t>
            </a:r>
            <a:r>
              <a:rPr lang="en-US" altLang="zh-CN" dirty="0"/>
              <a:t>I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开拓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077312" y="4941168"/>
            <a:ext cx="1951072" cy="911726"/>
            <a:chOff x="-2491640" y="2523376"/>
            <a:chExt cx="2239104" cy="911726"/>
          </a:xfrm>
        </p:grpSpPr>
        <p:sp>
          <p:nvSpPr>
            <p:cNvPr id="6" name="矩形 5"/>
            <p:cNvSpPr/>
            <p:nvPr/>
          </p:nvSpPr>
          <p:spPr bwMode="auto">
            <a:xfrm>
              <a:off x="-2124744" y="2523376"/>
              <a:ext cx="1872208" cy="9117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spcAft>
                  <a:spcPts val="600"/>
                </a:spcAft>
              </a:pP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2x</a:t>
              </a:r>
              <a:r>
                <a: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，</a:t>
              </a: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≥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0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时</a:t>
              </a:r>
              <a:endPara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342900" indent="-342900">
                <a:spcAft>
                  <a:spcPts val="600"/>
                </a:spcAft>
              </a:pP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， </a:t>
              </a: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＜</a:t>
              </a: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0</a:t>
              </a:r>
              <a:r>
                <a: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时</a:t>
              </a:r>
            </a:p>
          </p:txBody>
        </p:sp>
        <p:sp>
          <p:nvSpPr>
            <p:cNvPr id="13" name="左大括号 12"/>
            <p:cNvSpPr/>
            <p:nvPr/>
          </p:nvSpPr>
          <p:spPr bwMode="auto">
            <a:xfrm>
              <a:off x="-2491640" y="2564976"/>
              <a:ext cx="324000" cy="720000"/>
            </a:xfrm>
            <a:prstGeom prst="lef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4.2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特殊函数类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特殊函数类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32" y="1268760"/>
            <a:ext cx="8529941" cy="28803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4.2-1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808038" indent="-446088">
              <a:buNone/>
            </a:pPr>
            <a:r>
              <a:rPr lang="en-US" altLang="zh-CN"/>
              <a:t>1</a:t>
            </a:r>
            <a:r>
              <a:rPr lang="zh-CN" altLang="en-US"/>
              <a:t>、设</a:t>
            </a:r>
            <a:r>
              <a:rPr lang="en-US" altLang="zh-CN" dirty="0"/>
              <a:t>f:A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，如果对任意</a:t>
            </a:r>
            <a:r>
              <a:rPr lang="en-US" altLang="zh-CN" dirty="0" err="1"/>
              <a:t>x,y∈A</a:t>
            </a:r>
            <a:r>
              <a:rPr lang="zh-CN" altLang="en-US" dirty="0"/>
              <a:t>，当</a:t>
            </a:r>
            <a:r>
              <a:rPr lang="en-US" altLang="zh-CN" dirty="0" err="1"/>
              <a:t>x≠y⇒f</a:t>
            </a:r>
            <a:r>
              <a:rPr lang="en-US" altLang="zh-CN" dirty="0"/>
              <a:t>(x)</a:t>
            </a:r>
            <a:r>
              <a:rPr lang="en-US" altLang="en-US" dirty="0"/>
              <a:t>≠</a:t>
            </a:r>
            <a:r>
              <a:rPr lang="en-US" altLang="zh-CN" dirty="0"/>
              <a:t>f(y)</a:t>
            </a:r>
            <a:r>
              <a:rPr lang="zh-CN" altLang="en-US" dirty="0"/>
              <a:t>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单射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0">
              <a:buNone/>
            </a:pPr>
            <a:r>
              <a:rPr lang="en-US" altLang="zh-CN"/>
              <a:t>2</a:t>
            </a:r>
            <a:r>
              <a:rPr lang="zh-CN" altLang="en-US"/>
              <a:t>、设</a:t>
            </a:r>
            <a:r>
              <a:rPr lang="en-US" altLang="zh-CN" dirty="0"/>
              <a:t>f:A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，如果</a:t>
            </a:r>
            <a:r>
              <a:rPr lang="en-US" altLang="zh-CN" dirty="0"/>
              <a:t>ran(f)</a:t>
            </a:r>
            <a:r>
              <a:rPr lang="zh-CN" altLang="en-US" dirty="0"/>
              <a:t>＝</a:t>
            </a:r>
            <a:r>
              <a:rPr lang="en-US" altLang="zh-CN" dirty="0"/>
              <a:t>B</a:t>
            </a:r>
            <a:r>
              <a:rPr lang="zh-CN" altLang="en-US" dirty="0"/>
              <a:t>，则称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满射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8038" indent="-446088">
              <a:buNone/>
            </a:pPr>
            <a:r>
              <a:rPr lang="en-US" altLang="zh-CN"/>
              <a:t>3</a:t>
            </a:r>
            <a:r>
              <a:rPr lang="zh-CN" altLang="en-US"/>
              <a:t>、设</a:t>
            </a:r>
            <a:r>
              <a:rPr lang="en-US" altLang="zh-CN" dirty="0"/>
              <a:t>f:A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，如果</a:t>
            </a:r>
            <a:r>
              <a:rPr lang="en-US" altLang="zh-CN" dirty="0"/>
              <a:t>f</a:t>
            </a:r>
            <a:r>
              <a:rPr lang="zh-CN" altLang="en-US" dirty="0"/>
              <a:t>既是满射又是单射，则称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双射</a:t>
            </a:r>
            <a:r>
              <a:rPr lang="zh-CN" altLang="en-US" dirty="0"/>
              <a:t>或一一映射。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09992" y="4482468"/>
            <a:ext cx="8610480" cy="1466812"/>
            <a:chOff x="209992" y="4554476"/>
            <a:chExt cx="8610480" cy="1466812"/>
          </a:xfrm>
        </p:grpSpPr>
        <p:grpSp>
          <p:nvGrpSpPr>
            <p:cNvPr id="5" name="组合 25"/>
            <p:cNvGrpSpPr>
              <a:grpSpLocks/>
            </p:cNvGrpSpPr>
            <p:nvPr/>
          </p:nvGrpSpPr>
          <p:grpSpPr bwMode="auto">
            <a:xfrm>
              <a:off x="209992" y="4554476"/>
              <a:ext cx="2921848" cy="1394804"/>
              <a:chOff x="380921" y="1613152"/>
              <a:chExt cx="7791372" cy="448014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636480" y="2780928"/>
                <a:ext cx="1727951" cy="648092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40481" y="4437299"/>
                <a:ext cx="4679817" cy="165599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635844" y="4940608"/>
                <a:ext cx="1728738" cy="649380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" name="直接连接符 8"/>
              <p:cNvCxnSpPr>
                <a:stCxn id="6" idx="2"/>
                <a:endCxn id="8" idx="2"/>
              </p:cNvCxnSpPr>
              <p:nvPr/>
            </p:nvCxnSpPr>
            <p:spPr>
              <a:xfrm flipH="1">
                <a:off x="3635844" y="3104974"/>
                <a:ext cx="636" cy="2160323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6" idx="6"/>
                <a:endCxn id="8" idx="6"/>
              </p:cNvCxnSpPr>
              <p:nvPr/>
            </p:nvCxnSpPr>
            <p:spPr>
              <a:xfrm>
                <a:off x="5364431" y="3104974"/>
                <a:ext cx="151" cy="2160323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80921" y="5372466"/>
                <a:ext cx="1499733" cy="720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92266" y="1613152"/>
                <a:ext cx="1800570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44051" y="3429093"/>
                <a:ext cx="1728242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H="1">
                <a:off x="5148043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1713429" y="5414907"/>
                <a:ext cx="2016068" cy="144483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>
                <a:off x="6444051" y="3932403"/>
                <a:ext cx="720705" cy="792274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3923174" y="3782451"/>
                <a:ext cx="1225514" cy="4318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组合 25"/>
            <p:cNvGrpSpPr>
              <a:grpSpLocks/>
            </p:cNvGrpSpPr>
            <p:nvPr/>
          </p:nvGrpSpPr>
          <p:grpSpPr bwMode="auto">
            <a:xfrm>
              <a:off x="3317295" y="4568299"/>
              <a:ext cx="2478841" cy="1452989"/>
              <a:chOff x="1282208" y="1657131"/>
              <a:chExt cx="5809995" cy="465204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131506" y="2780927"/>
                <a:ext cx="2376566" cy="936410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91311" y="4940608"/>
                <a:ext cx="1656732" cy="57718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1" name="直接连接符 20"/>
              <p:cNvCxnSpPr>
                <a:stCxn id="19" idx="2"/>
                <a:endCxn id="20" idx="2"/>
              </p:cNvCxnSpPr>
              <p:nvPr/>
            </p:nvCxnSpPr>
            <p:spPr>
              <a:xfrm>
                <a:off x="3131506" y="3249133"/>
                <a:ext cx="359805" cy="198006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9" idx="6"/>
                <a:endCxn id="20" idx="6"/>
              </p:cNvCxnSpPr>
              <p:nvPr/>
            </p:nvCxnSpPr>
            <p:spPr>
              <a:xfrm flipH="1">
                <a:off x="5148043" y="3249133"/>
                <a:ext cx="360030" cy="198006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1282208" y="5661827"/>
                <a:ext cx="1350201" cy="6473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3457" y="1657131"/>
                <a:ext cx="1800571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248329" y="5805865"/>
                <a:ext cx="843874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>
                <a:off x="5148043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2399537" y="5384505"/>
                <a:ext cx="1224473" cy="360361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5005890" y="5402021"/>
                <a:ext cx="1323360" cy="516563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3851935" y="4077676"/>
                <a:ext cx="936846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30" name="组合 25"/>
            <p:cNvGrpSpPr>
              <a:grpSpLocks/>
            </p:cNvGrpSpPr>
            <p:nvPr/>
          </p:nvGrpSpPr>
          <p:grpSpPr bwMode="auto">
            <a:xfrm>
              <a:off x="6150843" y="4609243"/>
              <a:ext cx="2669629" cy="1402518"/>
              <a:chOff x="1024649" y="1654830"/>
              <a:chExt cx="6067554" cy="472693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492089" y="2780927"/>
                <a:ext cx="1655952" cy="576082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491311" y="4940608"/>
                <a:ext cx="1656732" cy="57718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3476798" y="3068968"/>
                <a:ext cx="778" cy="216023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162555" y="3068968"/>
                <a:ext cx="2" cy="216023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1024649" y="5443111"/>
                <a:ext cx="1560828" cy="9386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194997" y="1654830"/>
                <a:ext cx="1800570" cy="5033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10241" y="5733959"/>
                <a:ext cx="981962" cy="6233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5061522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2335228" y="5344895"/>
                <a:ext cx="1224473" cy="360364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5013674" y="5400416"/>
                <a:ext cx="1323358" cy="516562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3851935" y="4077676"/>
                <a:ext cx="936846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设</a:t>
            </a:r>
            <a:r>
              <a:rPr lang="en-US" altLang="zh-CN" dirty="0"/>
              <a:t>A={1,2,3,4,5}</a:t>
            </a:r>
            <a:r>
              <a:rPr lang="zh-CN" altLang="en-US" dirty="0"/>
              <a:t>，</a:t>
            </a:r>
            <a:r>
              <a:rPr lang="en-US" altLang="zh-CN" dirty="0"/>
              <a:t>B={</a:t>
            </a:r>
            <a:r>
              <a:rPr lang="en-US" altLang="zh-CN" dirty="0" err="1"/>
              <a:t>a,b,c,d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定义为：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f={&lt;1,a&gt;, &lt;2,c&gt;, &lt;3,b&gt;, &lt;4,a&gt;, &lt;5,d&gt;}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设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B={</a:t>
            </a:r>
            <a:r>
              <a:rPr lang="en-US" altLang="zh-CN" dirty="0" err="1"/>
              <a:t>a,b,c,d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定义为：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f={&lt;1,a&gt;, &lt;2,c&gt;, &lt;3,b&gt;}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设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B={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定义为：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CN" dirty="0"/>
              <a:t>f={&lt;1,b&gt;, &lt;2,c&gt;, &lt;3,a&gt;}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7236296" y="2137048"/>
            <a:ext cx="720080" cy="2917656"/>
            <a:chOff x="7236296" y="2137048"/>
            <a:chExt cx="720080" cy="2917656"/>
          </a:xfrm>
        </p:grpSpPr>
        <p:sp>
          <p:nvSpPr>
            <p:cNvPr id="6" name="矩形 5"/>
            <p:cNvSpPr/>
            <p:nvPr/>
          </p:nvSpPr>
          <p:spPr bwMode="auto">
            <a:xfrm>
              <a:off x="7236296" y="2137048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满射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7236296" y="3429000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单射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236296" y="4694664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双射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单满双存在的必要条件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2448272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f</a:t>
            </a:r>
            <a:r>
              <a:rPr lang="zh-CN" altLang="en-US" dirty="0"/>
              <a:t>是从有限集合</a:t>
            </a:r>
            <a:r>
              <a:rPr lang="en-US" altLang="zh-CN" dirty="0"/>
              <a:t>A</a:t>
            </a:r>
            <a:r>
              <a:rPr lang="zh-CN" altLang="en-US" dirty="0"/>
              <a:t>到有限集合</a:t>
            </a:r>
            <a:r>
              <a:rPr lang="en-US" altLang="zh-CN" dirty="0"/>
              <a:t>B</a:t>
            </a:r>
            <a:r>
              <a:rPr lang="zh-CN" altLang="en-US" dirty="0"/>
              <a:t>的函数，则有：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是单射的必要条件为</a:t>
            </a:r>
            <a:r>
              <a:rPr lang="en-US" altLang="zh-CN" dirty="0"/>
              <a:t>|A|</a:t>
            </a:r>
            <a:r>
              <a:rPr lang="zh-CN" altLang="en-US" dirty="0"/>
              <a:t>≤</a:t>
            </a:r>
            <a:r>
              <a:rPr lang="en-US" altLang="zh-CN" dirty="0"/>
              <a:t>|B|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是满射的必要条件为</a:t>
            </a:r>
            <a:r>
              <a:rPr lang="en-US" altLang="zh-CN" dirty="0"/>
              <a:t>|A|</a:t>
            </a:r>
            <a:r>
              <a:rPr lang="zh-CN" altLang="en-US" dirty="0"/>
              <a:t>≥</a:t>
            </a:r>
            <a:r>
              <a:rPr lang="en-US" altLang="zh-CN" dirty="0"/>
              <a:t>|B|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是双射的必要条件为</a:t>
            </a:r>
            <a:r>
              <a:rPr lang="en-US" altLang="zh-CN" dirty="0"/>
              <a:t>|A|=|B|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9992" y="4149080"/>
            <a:ext cx="8610480" cy="1466812"/>
            <a:chOff x="209992" y="4554476"/>
            <a:chExt cx="8610480" cy="1466812"/>
          </a:xfrm>
        </p:grpSpPr>
        <p:grpSp>
          <p:nvGrpSpPr>
            <p:cNvPr id="7" name="组合 25"/>
            <p:cNvGrpSpPr>
              <a:grpSpLocks/>
            </p:cNvGrpSpPr>
            <p:nvPr/>
          </p:nvGrpSpPr>
          <p:grpSpPr bwMode="auto">
            <a:xfrm>
              <a:off x="209992" y="4554476"/>
              <a:ext cx="2921848" cy="1394804"/>
              <a:chOff x="380921" y="1613152"/>
              <a:chExt cx="7791372" cy="448014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636480" y="2780928"/>
                <a:ext cx="1727951" cy="648092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40481" y="4437299"/>
                <a:ext cx="4679817" cy="165599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635844" y="4940608"/>
                <a:ext cx="1728738" cy="649380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5" name="直接连接符 34"/>
              <p:cNvCxnSpPr>
                <a:stCxn id="32" idx="2"/>
                <a:endCxn id="34" idx="2"/>
              </p:cNvCxnSpPr>
              <p:nvPr/>
            </p:nvCxnSpPr>
            <p:spPr>
              <a:xfrm flipH="1">
                <a:off x="3635844" y="3104974"/>
                <a:ext cx="636" cy="2160323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6"/>
                <a:endCxn id="34" idx="6"/>
              </p:cNvCxnSpPr>
              <p:nvPr/>
            </p:nvCxnSpPr>
            <p:spPr>
              <a:xfrm>
                <a:off x="5364431" y="3104974"/>
                <a:ext cx="151" cy="2160323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380921" y="5372466"/>
                <a:ext cx="1499733" cy="720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92266" y="1613152"/>
                <a:ext cx="1800570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444051" y="3429093"/>
                <a:ext cx="1728242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>
                <a:off x="5148043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713429" y="5414907"/>
                <a:ext cx="2016068" cy="144483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6444051" y="3932403"/>
                <a:ext cx="720705" cy="792274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3923174" y="3782451"/>
                <a:ext cx="1225514" cy="4318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8" name="组合 25"/>
            <p:cNvGrpSpPr>
              <a:grpSpLocks/>
            </p:cNvGrpSpPr>
            <p:nvPr/>
          </p:nvGrpSpPr>
          <p:grpSpPr bwMode="auto">
            <a:xfrm>
              <a:off x="3317295" y="4568299"/>
              <a:ext cx="2478841" cy="1452989"/>
              <a:chOff x="1282208" y="1657131"/>
              <a:chExt cx="5809995" cy="465204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131506" y="2780927"/>
                <a:ext cx="2376566" cy="936410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491311" y="4940608"/>
                <a:ext cx="1656732" cy="57718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3" name="直接连接符 22"/>
              <p:cNvCxnSpPr>
                <a:stCxn id="21" idx="2"/>
                <a:endCxn id="22" idx="2"/>
              </p:cNvCxnSpPr>
              <p:nvPr/>
            </p:nvCxnSpPr>
            <p:spPr>
              <a:xfrm>
                <a:off x="3131506" y="3249133"/>
                <a:ext cx="359805" cy="198006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1" idx="6"/>
                <a:endCxn id="22" idx="6"/>
              </p:cNvCxnSpPr>
              <p:nvPr/>
            </p:nvCxnSpPr>
            <p:spPr>
              <a:xfrm flipH="1">
                <a:off x="5148043" y="3249133"/>
                <a:ext cx="360030" cy="198006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282208" y="5661827"/>
                <a:ext cx="1350201" cy="6473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83457" y="1657131"/>
                <a:ext cx="1800571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48329" y="5805865"/>
                <a:ext cx="843874" cy="503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>
                <a:off x="5148043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2399537" y="5384505"/>
                <a:ext cx="1224473" cy="360361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H="1" flipV="1">
                <a:off x="5005890" y="5402021"/>
                <a:ext cx="1323360" cy="516563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3851935" y="4077676"/>
                <a:ext cx="936846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9" name="组合 25"/>
            <p:cNvGrpSpPr>
              <a:grpSpLocks/>
            </p:cNvGrpSpPr>
            <p:nvPr/>
          </p:nvGrpSpPr>
          <p:grpSpPr bwMode="auto">
            <a:xfrm>
              <a:off x="6150843" y="4609243"/>
              <a:ext cx="2669629" cy="1402518"/>
              <a:chOff x="1024649" y="1654830"/>
              <a:chExt cx="6067554" cy="472693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492089" y="2780927"/>
                <a:ext cx="1655952" cy="576082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491311" y="4940608"/>
                <a:ext cx="1656732" cy="57718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H="1">
                <a:off x="3476798" y="3068968"/>
                <a:ext cx="778" cy="216023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162555" y="3068968"/>
                <a:ext cx="2" cy="216023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1024649" y="5443111"/>
                <a:ext cx="1560828" cy="9386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f(A)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94997" y="1654830"/>
                <a:ext cx="1800570" cy="5033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110241" y="5733959"/>
                <a:ext cx="981962" cy="6233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5061522" y="2132690"/>
                <a:ext cx="792140" cy="792276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335228" y="5344895"/>
                <a:ext cx="1224473" cy="360364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 flipV="1">
                <a:off x="5013674" y="5400416"/>
                <a:ext cx="1323358" cy="516562"/>
              </a:xfrm>
              <a:prstGeom prst="straightConnector1">
                <a:avLst/>
              </a:prstGeom>
              <a:ln w="28575">
                <a:solidFill>
                  <a:srgbClr val="FF33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3851935" y="4077676"/>
                <a:ext cx="936846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1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8064896" cy="24482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800" dirty="0"/>
              <a:t>4.1</a:t>
            </a:r>
            <a:r>
              <a:rPr lang="zh-CN" altLang="en-US" sz="2800" dirty="0"/>
              <a:t>、函数的基本概念</a:t>
            </a:r>
          </a:p>
          <a:p>
            <a:pPr>
              <a:spcAft>
                <a:spcPts val="1200"/>
              </a:spcAft>
            </a:pPr>
            <a:r>
              <a:rPr lang="en-US" altLang="zh-CN" sz="2800" dirty="0"/>
              <a:t>4.2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特殊函数类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/>
              <a:t>4.3</a:t>
            </a:r>
            <a:r>
              <a:rPr lang="zh-CN" altLang="en-US" sz="2800" dirty="0"/>
              <a:t>、逆函数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0FB9C0-2B6D-4EF4-9D6F-7A095B4A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92" y="3428619"/>
            <a:ext cx="312420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一般映射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691680" y="2204864"/>
            <a:ext cx="5688632" cy="3168352"/>
            <a:chOff x="683674" y="1513244"/>
            <a:chExt cx="7488619" cy="4580052"/>
          </a:xfrm>
        </p:grpSpPr>
        <p:sp>
          <p:nvSpPr>
            <p:cNvPr id="5" name="椭圆 4"/>
            <p:cNvSpPr/>
            <p:nvPr/>
          </p:nvSpPr>
          <p:spPr>
            <a:xfrm>
              <a:off x="3059870" y="2421010"/>
              <a:ext cx="2808232" cy="936237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481" y="4437299"/>
              <a:ext cx="4679817" cy="1655997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连接符 7"/>
            <p:cNvCxnSpPr>
              <a:stCxn id="5" idx="2"/>
              <a:endCxn id="7" idx="2"/>
            </p:cNvCxnSpPr>
            <p:nvPr/>
          </p:nvCxnSpPr>
          <p:spPr>
            <a:xfrm>
              <a:off x="3059870" y="2889129"/>
              <a:ext cx="575974" cy="237617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7" idx="6"/>
            </p:cNvCxnSpPr>
            <p:nvPr/>
          </p:nvCxnSpPr>
          <p:spPr>
            <a:xfrm flipH="1">
              <a:off x="5364582" y="2889129"/>
              <a:ext cx="503521" cy="237617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83674" y="5372469"/>
              <a:ext cx="1296454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f(A)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67682" y="1513244"/>
              <a:ext cx="1800570" cy="503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44051" y="3429093"/>
              <a:ext cx="1728242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796246" y="1945106"/>
              <a:ext cx="792140" cy="792275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4234" y="5445504"/>
              <a:ext cx="2016068" cy="144483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444051" y="3932403"/>
              <a:ext cx="720705" cy="792274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合成函数的性质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7848872" cy="468052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定理</a:t>
            </a:r>
            <a:r>
              <a:rPr lang="en-US" altLang="zh-CN" dirty="0">
                <a:solidFill>
                  <a:srgbClr val="C00000"/>
                </a:solidFill>
              </a:rPr>
              <a:t>4.2-1</a:t>
            </a:r>
            <a:r>
              <a:rPr lang="zh-CN" altLang="en-US" dirty="0">
                <a:solidFill>
                  <a:srgbClr val="C00000"/>
                </a:solidFill>
              </a:rPr>
              <a:t>（保守性）</a:t>
            </a:r>
            <a:r>
              <a:rPr lang="zh-CN" altLang="en-US" dirty="0"/>
              <a:t>：设有函数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fg</a:t>
            </a:r>
            <a:r>
              <a:rPr lang="zh-CN" altLang="en-US" dirty="0"/>
              <a:t>是合成函数，那么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都是单射，则</a:t>
            </a:r>
            <a:r>
              <a:rPr lang="en-US" altLang="zh-CN" dirty="0" err="1"/>
              <a:t>fg</a:t>
            </a:r>
            <a:r>
              <a:rPr lang="zh-CN" altLang="en-US" dirty="0"/>
              <a:t>也是单射；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都是满射，则</a:t>
            </a:r>
            <a:r>
              <a:rPr lang="en-US" altLang="zh-CN" dirty="0" err="1"/>
              <a:t>fg</a:t>
            </a:r>
            <a:r>
              <a:rPr lang="zh-CN" altLang="en-US" dirty="0"/>
              <a:t>也是满射；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都是双射，则</a:t>
            </a:r>
            <a:r>
              <a:rPr lang="en-US" altLang="zh-CN" dirty="0" err="1"/>
              <a:t>fg</a:t>
            </a:r>
            <a:r>
              <a:rPr lang="zh-CN" altLang="en-US" dirty="0"/>
              <a:t>也是双射。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定理</a:t>
            </a:r>
            <a:r>
              <a:rPr lang="en-US" altLang="zh-CN" dirty="0">
                <a:solidFill>
                  <a:srgbClr val="C00000"/>
                </a:solidFill>
              </a:rPr>
              <a:t>4.2-2</a:t>
            </a:r>
            <a:r>
              <a:rPr lang="zh-CN" altLang="en-US" dirty="0"/>
              <a:t>：设</a:t>
            </a:r>
            <a:r>
              <a:rPr lang="en-US" altLang="zh-CN" dirty="0" err="1"/>
              <a:t>fg</a:t>
            </a:r>
            <a:r>
              <a:rPr lang="zh-CN" altLang="en-US" dirty="0"/>
              <a:t>是合成函数，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fg</a:t>
            </a:r>
            <a:r>
              <a:rPr lang="zh-CN" altLang="en-US" dirty="0"/>
              <a:t>是满射的，则</a:t>
            </a:r>
            <a:r>
              <a:rPr lang="en-US" altLang="zh-CN" dirty="0"/>
              <a:t>f</a:t>
            </a:r>
            <a:r>
              <a:rPr lang="zh-CN" altLang="en-US" dirty="0"/>
              <a:t>是满射的；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fg</a:t>
            </a:r>
            <a:r>
              <a:rPr lang="zh-CN" altLang="en-US" dirty="0"/>
              <a:t>是单射的，则</a:t>
            </a:r>
            <a:r>
              <a:rPr lang="en-US" altLang="zh-CN" dirty="0"/>
              <a:t>g</a:t>
            </a:r>
            <a:r>
              <a:rPr lang="zh-CN" altLang="en-US" dirty="0"/>
              <a:t>是单射的；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如果</a:t>
            </a:r>
            <a:r>
              <a:rPr lang="en-US" altLang="zh-CN" dirty="0" err="1"/>
              <a:t>fg</a:t>
            </a:r>
            <a:r>
              <a:rPr lang="zh-CN" altLang="en-US" dirty="0"/>
              <a:t>是双射的，则</a:t>
            </a:r>
            <a:r>
              <a:rPr lang="en-US" altLang="zh-CN" dirty="0"/>
              <a:t>f</a:t>
            </a:r>
            <a:r>
              <a:rPr lang="zh-CN" altLang="en-US" dirty="0"/>
              <a:t>是满射的，</a:t>
            </a:r>
            <a:r>
              <a:rPr lang="en-US" altLang="zh-CN" dirty="0"/>
              <a:t>g</a:t>
            </a:r>
            <a:r>
              <a:rPr lang="zh-CN" altLang="en-US" dirty="0"/>
              <a:t>是单射的。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定理</a:t>
            </a:r>
            <a:r>
              <a:rPr lang="en-US" altLang="zh-CN" dirty="0">
                <a:solidFill>
                  <a:srgbClr val="C00000"/>
                </a:solidFill>
              </a:rPr>
              <a:t>4.2-1 </a:t>
            </a:r>
            <a:r>
              <a:rPr lang="en-US" altLang="zh-CN" dirty="0"/>
              <a:t>-</a:t>
            </a:r>
            <a:r>
              <a:rPr lang="zh-CN" altLang="en-US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  <a:r>
              <a:rPr lang="zh-CN" altLang="en-US" dirty="0">
                <a:solidFill>
                  <a:schemeClr val="bg1"/>
                </a:solidFill>
              </a:rPr>
              <a:t>是从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和从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的函数，则：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是单射，则</a:t>
            </a:r>
            <a:r>
              <a:rPr lang="en-US" altLang="zh-CN">
                <a:solidFill>
                  <a:schemeClr val="bg1"/>
                </a:solidFill>
              </a:rPr>
              <a:t>fg</a:t>
            </a:r>
            <a:r>
              <a:rPr lang="zh-CN" altLang="en-US">
                <a:solidFill>
                  <a:schemeClr val="bg1"/>
                </a:solidFill>
              </a:rPr>
              <a:t>也是从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的单射；</a:t>
            </a:r>
            <a:endParaRPr lang="en-US" altLang="zh-CN">
              <a:solidFill>
                <a:schemeClr val="bg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 dirty="0">
                <a:solidFill>
                  <a:schemeClr val="bg1"/>
                </a:solidFill>
              </a:rPr>
              <a:t>是满射，</a:t>
            </a:r>
            <a:r>
              <a:rPr lang="zh-CN" altLang="en-US">
                <a:solidFill>
                  <a:schemeClr val="bg1"/>
                </a:solidFill>
              </a:rPr>
              <a:t>则</a:t>
            </a:r>
            <a:r>
              <a:rPr lang="en-US" altLang="zh-CN">
                <a:solidFill>
                  <a:schemeClr val="bg1"/>
                </a:solidFill>
              </a:rPr>
              <a:t>fg</a:t>
            </a:r>
            <a:r>
              <a:rPr lang="zh-CN" altLang="en-US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是从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的满射；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 dirty="0">
                <a:solidFill>
                  <a:schemeClr val="bg1"/>
                </a:solidFill>
              </a:rPr>
              <a:t>是双射，</a:t>
            </a:r>
            <a:r>
              <a:rPr lang="zh-CN" altLang="en-US">
                <a:solidFill>
                  <a:schemeClr val="bg1"/>
                </a:solidFill>
              </a:rPr>
              <a:t>则</a:t>
            </a:r>
            <a:r>
              <a:rPr lang="en-US" altLang="zh-CN">
                <a:solidFill>
                  <a:schemeClr val="bg1"/>
                </a:solidFill>
              </a:rPr>
              <a:t>fg</a:t>
            </a:r>
            <a:r>
              <a:rPr lang="zh-CN" altLang="en-US" dirty="0">
                <a:solidFill>
                  <a:schemeClr val="bg1"/>
                </a:solidFill>
              </a:rPr>
              <a:t>也是从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的双射。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/>
              <a:t>对</a:t>
            </a:r>
            <a:r>
              <a:rPr lang="en-US" altLang="zh-CN">
                <a:sym typeface="Symbol" pitchFamily="18" charset="2"/>
              </a:rPr>
              <a:t>a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，由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单射</a:t>
            </a:r>
            <a:r>
              <a:rPr lang="zh-CN" altLang="en-US">
                <a:sym typeface="Symbol" pitchFamily="18" charset="2"/>
              </a:rPr>
              <a:t>，有</a:t>
            </a:r>
            <a:r>
              <a:rPr lang="en-US" altLang="zh-CN">
                <a:sym typeface="Symbol" pitchFamily="18" charset="2"/>
              </a:rPr>
              <a:t>g(a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g(a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=g(a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),b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=g(a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，有</a:t>
            </a:r>
            <a:r>
              <a:rPr lang="en-US" altLang="zh-CN">
                <a:sym typeface="Symbol" pitchFamily="18" charset="2"/>
              </a:rPr>
              <a:t>f(b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f(b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ym typeface="Symbol" pitchFamily="18" charset="2"/>
              </a:rPr>
              <a:t>f(g(a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))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f(g(a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))</a:t>
            </a:r>
            <a:r>
              <a:rPr lang="zh-CN" altLang="en-US">
                <a:sym typeface="Symbol" pitchFamily="18" charset="2"/>
              </a:rPr>
              <a:t>。</a:t>
            </a:r>
            <a:endParaRPr lang="zh-CN" altLang="en-US"/>
          </a:p>
          <a:p>
            <a:pPr lvl="1">
              <a:lnSpc>
                <a:spcPct val="114000"/>
              </a:lnSpc>
            </a:pPr>
            <a:r>
              <a:rPr lang="zh-CN" altLang="en-US"/>
              <a:t>对</a:t>
            </a:r>
            <a:r>
              <a:rPr lang="en-US" altLang="zh-CN" dirty="0">
                <a:sym typeface="Symbol" pitchFamily="18" charset="2"/>
              </a:rPr>
              <a:t>c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>
                <a:sym typeface="Symbol" pitchFamily="18" charset="2"/>
              </a:rPr>
              <a:t>，由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满射</a:t>
            </a:r>
            <a:r>
              <a:rPr lang="zh-CN" altLang="en-US" dirty="0">
                <a:sym typeface="Symbol" pitchFamily="18" charset="2"/>
              </a:rPr>
              <a:t>，有</a:t>
            </a:r>
            <a:r>
              <a:rPr lang="en-US" altLang="zh-CN" dirty="0">
                <a:sym typeface="Symbol" pitchFamily="18" charset="2"/>
              </a:rPr>
              <a:t>b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dirty="0">
                <a:sym typeface="Symbol" pitchFamily="18" charset="2"/>
              </a:rPr>
              <a:t>b)=c</a:t>
            </a:r>
            <a:r>
              <a:rPr lang="zh-CN" altLang="en-US">
                <a:sym typeface="Symbol" pitchFamily="18" charset="2"/>
              </a:rPr>
              <a:t>；又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 dirty="0">
                <a:sym typeface="Symbol" pitchFamily="18" charset="2"/>
              </a:rPr>
              <a:t>满射，有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g(</a:t>
            </a:r>
            <a:r>
              <a:rPr lang="en-US" altLang="zh-CN" dirty="0">
                <a:sym typeface="Symbol" pitchFamily="18" charset="2"/>
              </a:rPr>
              <a:t>a)=b</a:t>
            </a:r>
            <a:r>
              <a:rPr lang="zh-CN" altLang="en-US" dirty="0">
                <a:sym typeface="Symbol" pitchFamily="18" charset="2"/>
              </a:rPr>
              <a:t>；</a:t>
            </a:r>
            <a:r>
              <a:rPr lang="zh-CN" altLang="en-US">
                <a:sym typeface="Symbol" pitchFamily="18" charset="2"/>
              </a:rPr>
              <a:t>从而</a:t>
            </a:r>
            <a:r>
              <a:rPr lang="en-US" altLang="zh-CN"/>
              <a:t>fg=f(g(a))=f(</a:t>
            </a:r>
            <a:r>
              <a:rPr lang="en-US" altLang="zh-CN" dirty="0"/>
              <a:t>b)=</a:t>
            </a:r>
            <a:r>
              <a:rPr lang="en-US" altLang="zh-CN"/>
              <a:t>c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18026-A0E2-4683-BA33-AA5B44B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zh-CN" altLang="en-US">
                <a:solidFill>
                  <a:srgbClr val="C00000"/>
                </a:solidFill>
              </a:rPr>
              <a:t>定理</a:t>
            </a:r>
            <a:r>
              <a:rPr lang="en-US" altLang="zh-CN">
                <a:solidFill>
                  <a:srgbClr val="C00000"/>
                </a:solidFill>
              </a:rPr>
              <a:t>4.2-2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429C-832D-49E7-BA54-CDA2269A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04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证明定理</a:t>
            </a:r>
            <a:r>
              <a:rPr lang="en-US" altLang="zh-CN">
                <a:solidFill>
                  <a:srgbClr val="FF0000"/>
                </a:solidFill>
              </a:rPr>
              <a:t>4.2-2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）：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Z</a:t>
            </a:r>
            <a:r>
              <a:rPr lang="zh-CN" altLang="en-US"/>
              <a:t>；如果</a:t>
            </a:r>
            <a:r>
              <a:rPr lang="en-US" altLang="zh-CN">
                <a:solidFill>
                  <a:srgbClr val="C00000"/>
                </a:solidFill>
              </a:rPr>
              <a:t>f</a:t>
            </a:r>
            <a:r>
              <a:rPr lang="en-US" altLang="zh-CN"/>
              <a:t>g</a:t>
            </a:r>
            <a:r>
              <a:rPr lang="zh-CN" altLang="en-US"/>
              <a:t>是满射的，则</a:t>
            </a:r>
            <a:r>
              <a:rPr lang="en-US" altLang="zh-CN">
                <a:solidFill>
                  <a:srgbClr val="C00000"/>
                </a:solidFill>
              </a:rPr>
              <a:t>f</a:t>
            </a:r>
            <a:r>
              <a:rPr lang="zh-CN" altLang="en-US"/>
              <a:t>是满射的。</a:t>
            </a:r>
            <a:endParaRPr lang="en-US" altLang="zh-CN"/>
          </a:p>
          <a:p>
            <a:pPr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298450" indent="0">
              <a:spcBef>
                <a:spcPts val="0"/>
              </a:spcBef>
              <a:buNone/>
            </a:pPr>
            <a:r>
              <a:rPr lang="zh-CN" altLang="en-US"/>
              <a:t>因</a:t>
            </a:r>
            <a:r>
              <a:rPr lang="en-US" altLang="zh-CN"/>
              <a:t>fg</a:t>
            </a:r>
            <a:r>
              <a:rPr lang="zh-CN" altLang="en-US"/>
              <a:t>是满射，对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z</a:t>
            </a:r>
            <a:r>
              <a:rPr lang="en-US" altLang="zh-CN"/>
              <a:t>∈Z</a:t>
            </a:r>
            <a:r>
              <a:rPr lang="zh-CN" altLang="en-US"/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x</a:t>
            </a:r>
            <a:r>
              <a:rPr lang="en-US" altLang="zh-CN"/>
              <a:t>∈X</a:t>
            </a:r>
            <a:r>
              <a:rPr lang="zh-CN" altLang="en-US"/>
              <a:t>，使得</a:t>
            </a:r>
            <a:r>
              <a:rPr lang="en-US" altLang="zh-CN"/>
              <a:t>z=fg(x)=f(g(x))</a:t>
            </a:r>
            <a:r>
              <a:rPr lang="zh-CN" altLang="en-US"/>
              <a:t>，</a:t>
            </a:r>
            <a:r>
              <a:rPr lang="en-US" altLang="zh-CN"/>
              <a:t>y=g(x)∈Y</a:t>
            </a:r>
            <a:r>
              <a:rPr lang="zh-CN" altLang="en-US"/>
              <a:t>，即</a:t>
            </a:r>
            <a:r>
              <a:rPr lang="zh-CN" altLang="en-US" u="sng"/>
              <a:t>对</a:t>
            </a:r>
            <a:r>
              <a:rPr lang="en-US" altLang="zh-CN" u="sng">
                <a:sym typeface="Symbol" pitchFamily="18" charset="2"/>
              </a:rPr>
              <a:t>z</a:t>
            </a:r>
            <a:r>
              <a:rPr lang="en-US" altLang="zh-CN" u="sng"/>
              <a:t>∈Z</a:t>
            </a:r>
            <a:r>
              <a:rPr lang="zh-CN" altLang="en-US" u="sng"/>
              <a:t>，</a:t>
            </a:r>
            <a:r>
              <a:rPr lang="en-US" altLang="zh-CN" u="sng">
                <a:sym typeface="Symbol" pitchFamily="18" charset="2"/>
              </a:rPr>
              <a:t>y</a:t>
            </a:r>
            <a:r>
              <a:rPr lang="en-US" altLang="zh-CN" u="sng"/>
              <a:t>∈Y</a:t>
            </a:r>
            <a:r>
              <a:rPr lang="zh-CN" altLang="en-US" u="sng"/>
              <a:t>，使得</a:t>
            </a:r>
            <a:r>
              <a:rPr lang="en-US" altLang="zh-CN" u="sng"/>
              <a:t>g(y)=z</a:t>
            </a:r>
            <a:r>
              <a:rPr lang="zh-CN" altLang="en-US"/>
              <a:t>，所以</a:t>
            </a:r>
            <a:r>
              <a:rPr lang="en-US" altLang="zh-CN"/>
              <a:t>f</a:t>
            </a:r>
            <a:r>
              <a:rPr lang="zh-CN" altLang="en-US"/>
              <a:t>是满射。（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zh-CN" altLang="en-US"/>
              <a:t>）</a:t>
            </a:r>
            <a:endParaRPr lang="en-US" altLang="zh-CN"/>
          </a:p>
          <a:p>
            <a:pPr>
              <a:spcBef>
                <a:spcPts val="0"/>
              </a:spcBef>
            </a:pPr>
            <a:r>
              <a:rPr lang="zh-CN" altLang="en-US">
                <a:solidFill>
                  <a:srgbClr val="C00000"/>
                </a:solidFill>
              </a:rPr>
              <a:t>注意：</a:t>
            </a:r>
            <a:r>
              <a:rPr lang="zh-CN" altLang="en-US"/>
              <a:t>不能保证</a:t>
            </a:r>
            <a:r>
              <a:rPr lang="en-US" altLang="zh-CN"/>
              <a:t>g</a:t>
            </a:r>
            <a:r>
              <a:rPr lang="zh-CN" altLang="en-US"/>
              <a:t>满射。</a:t>
            </a:r>
            <a:endParaRPr lang="en-US" altLang="zh-CN"/>
          </a:p>
          <a:p>
            <a:pPr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例：</a:t>
            </a:r>
            <a:r>
              <a:rPr lang="en-US" altLang="zh-CN"/>
              <a:t>X={x}</a:t>
            </a:r>
            <a:r>
              <a:rPr lang="zh-CN" altLang="en-US"/>
              <a:t>，</a:t>
            </a:r>
            <a:r>
              <a:rPr lang="en-US" altLang="zh-CN"/>
              <a:t>Y={y</a:t>
            </a:r>
            <a:r>
              <a:rPr lang="en-US" altLang="zh-CN" baseline="-25000"/>
              <a:t>1</a:t>
            </a:r>
            <a:r>
              <a:rPr lang="en-US" altLang="zh-CN"/>
              <a:t>,y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Z={z}</a:t>
            </a:r>
          </a:p>
          <a:p>
            <a:pPr>
              <a:spcBef>
                <a:spcPts val="0"/>
              </a:spcBef>
            </a:pPr>
            <a:r>
              <a:rPr lang="zh-CN" altLang="en-US"/>
              <a:t>同理，定理</a:t>
            </a:r>
            <a:r>
              <a:rPr lang="en-US" altLang="zh-CN"/>
              <a:t>4.2-2</a:t>
            </a:r>
            <a:r>
              <a:rPr lang="zh-CN" altLang="en-US"/>
              <a:t>中</a:t>
            </a:r>
            <a:endParaRPr lang="en-US" altLang="zh-CN"/>
          </a:p>
          <a:p>
            <a:pPr marL="625475" lvl="1">
              <a:spcAft>
                <a:spcPts val="0"/>
              </a:spcAft>
            </a:pPr>
            <a:r>
              <a:rPr lang="zh-CN" altLang="en-US"/>
              <a:t>如果</a:t>
            </a:r>
            <a:r>
              <a:rPr lang="en-US" altLang="zh-CN"/>
              <a:t>fg</a:t>
            </a:r>
            <a:r>
              <a:rPr lang="zh-CN" altLang="en-US"/>
              <a:t>是单射的，则</a:t>
            </a:r>
            <a:r>
              <a:rPr lang="en-US" altLang="zh-CN"/>
              <a:t>g</a:t>
            </a:r>
            <a:r>
              <a:rPr lang="zh-CN" altLang="en-US"/>
              <a:t>是单射的；</a:t>
            </a:r>
            <a:endParaRPr lang="en-US" altLang="zh-CN"/>
          </a:p>
          <a:p>
            <a:pPr marL="339725" lvl="1" indent="0">
              <a:buNone/>
            </a:pPr>
            <a:r>
              <a:rPr lang="zh-CN" altLang="en-US"/>
              <a:t>（</a:t>
            </a:r>
            <a:r>
              <a:rPr lang="zh-CN" altLang="en-US" u="sng"/>
              <a:t>不保证</a:t>
            </a:r>
            <a:r>
              <a:rPr lang="en-US" altLang="zh-CN" u="sng"/>
              <a:t>f</a:t>
            </a:r>
            <a:r>
              <a:rPr lang="zh-CN" altLang="en-US" u="sng"/>
              <a:t>单射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36560-8843-4091-A196-601C8F84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AF4E42F-4344-4194-99B3-DE00B890CDE4}"/>
              </a:ext>
            </a:extLst>
          </p:cNvPr>
          <p:cNvGrpSpPr/>
          <p:nvPr/>
        </p:nvGrpSpPr>
        <p:grpSpPr>
          <a:xfrm>
            <a:off x="5796136" y="4077072"/>
            <a:ext cx="2177273" cy="1728192"/>
            <a:chOff x="5796136" y="3501008"/>
            <a:chExt cx="2177273" cy="1728192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CE55014-71A4-4AE5-8E13-FD75555CBE22}"/>
                </a:ext>
              </a:extLst>
            </p:cNvPr>
            <p:cNvSpPr/>
            <p:nvPr/>
          </p:nvSpPr>
          <p:spPr bwMode="auto">
            <a:xfrm>
              <a:off x="5796136" y="3501008"/>
              <a:ext cx="2177273" cy="1728192"/>
            </a:xfrm>
            <a:prstGeom prst="roundRect">
              <a:avLst/>
            </a:prstGeom>
            <a:solidFill>
              <a:srgbClr val="F1E3B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CEFFE36-0B7F-4937-A26F-48BA42DDD072}"/>
                </a:ext>
              </a:extLst>
            </p:cNvPr>
            <p:cNvGrpSpPr/>
            <p:nvPr/>
          </p:nvGrpSpPr>
          <p:grpSpPr>
            <a:xfrm>
              <a:off x="5868144" y="3645024"/>
              <a:ext cx="2105265" cy="1412602"/>
              <a:chOff x="6023913" y="4005064"/>
              <a:chExt cx="2105265" cy="1412602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3BBD4E4-1A83-42F5-B4F3-1C4CF96C64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59625" y="4854575"/>
                <a:ext cx="609600" cy="18415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D234D60C-DDE9-4520-B589-00AF84458B9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56450" y="5105401"/>
                <a:ext cx="606425" cy="149224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2A33565-5624-40D9-ABDC-2A1CEFCAB10B}"/>
                  </a:ext>
                </a:extLst>
              </p:cNvPr>
              <p:cNvSpPr/>
              <p:nvPr/>
            </p:nvSpPr>
            <p:spPr bwMode="auto">
              <a:xfrm>
                <a:off x="7712448" y="4918111"/>
                <a:ext cx="416730" cy="3088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endParaRPr kumimoji="1" lang="zh-CN" altLang="en-US" sz="20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17C34EF-E9B1-4526-B2C7-66633AFD590B}"/>
                  </a:ext>
                </a:extLst>
              </p:cNvPr>
              <p:cNvSpPr/>
              <p:nvPr/>
            </p:nvSpPr>
            <p:spPr bwMode="auto">
              <a:xfrm>
                <a:off x="6815741" y="5108809"/>
                <a:ext cx="416730" cy="3088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en-US" altLang="zh-CN" sz="20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endParaRPr kumimoji="1" lang="zh-CN" altLang="en-US" sz="2000" b="0" i="0" u="none" strike="noStrike" cap="none" normalizeH="0" baseline="-2500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F78A69F-2C6F-4CE9-A4AE-26C7A6130F22}"/>
                  </a:ext>
                </a:extLst>
              </p:cNvPr>
              <p:cNvSpPr/>
              <p:nvPr/>
            </p:nvSpPr>
            <p:spPr bwMode="auto">
              <a:xfrm>
                <a:off x="6815741" y="4645523"/>
                <a:ext cx="416730" cy="3088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kumimoji="1" lang="en-US" altLang="zh-CN" sz="2000" b="0" i="0" u="none" strike="noStrike" cap="none" normalizeH="0" baseline="-2500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kumimoji="1" lang="zh-CN" altLang="en-US" sz="2000" b="0" i="0" u="none" strike="noStrike" cap="none" normalizeH="0" baseline="-2500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7215858-B067-435D-8C8B-C9F9D1BD2BF2}"/>
                  </a:ext>
                </a:extLst>
              </p:cNvPr>
              <p:cNvSpPr/>
              <p:nvPr/>
            </p:nvSpPr>
            <p:spPr bwMode="auto">
              <a:xfrm>
                <a:off x="6023913" y="4921740"/>
                <a:ext cx="416730" cy="3088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endParaRPr kumimoji="1" lang="zh-CN" altLang="en-US" sz="20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E5CA37F-0C71-4F90-9DF6-A3AF9FD9DD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62700" y="4848225"/>
                <a:ext cx="558800" cy="20955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7F37B4C-B828-4888-B081-9FBC80A48DBC}"/>
                  </a:ext>
                </a:extLst>
              </p:cNvPr>
              <p:cNvSpPr/>
              <p:nvPr/>
            </p:nvSpPr>
            <p:spPr bwMode="auto">
              <a:xfrm>
                <a:off x="6083457" y="4123319"/>
                <a:ext cx="955518" cy="3088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g(x)=y</a:t>
                </a:r>
                <a:r>
                  <a:rPr lang="en-US" altLang="zh-CN" sz="18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kumimoji="1" lang="zh-CN" altLang="en-US" sz="1800" b="0" i="0" u="none" strike="noStrike" cap="none" normalizeH="0" baseline="-2500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B9BC532-6EEF-4069-859D-106FBFAD1E86}"/>
                  </a:ext>
                </a:extLst>
              </p:cNvPr>
              <p:cNvSpPr/>
              <p:nvPr/>
            </p:nvSpPr>
            <p:spPr bwMode="auto">
              <a:xfrm>
                <a:off x="7038975" y="4005064"/>
                <a:ext cx="955518" cy="60542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f(y</a:t>
                </a:r>
                <a:r>
                  <a:rPr lang="en-US" altLang="zh-CN" sz="18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)=z</a:t>
                </a:r>
              </a:p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b="0" i="0" u="none" strike="noStrike" cap="none" normalizeH="0" baseline="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f(y</a:t>
                </a:r>
                <a:r>
                  <a:rPr kumimoji="1" lang="en-US" altLang="zh-CN" sz="1800" b="0" i="0" u="none" strike="noStrike" cap="none" normalizeH="0" baseline="-2500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kumimoji="1" lang="en-US" altLang="zh-CN" sz="1800" b="0" i="0" u="none" strike="noStrike" cap="none" normalizeH="0" baseline="0">
                    <a:ln>
                      <a:noFill/>
                    </a:ln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)=z</a:t>
                </a:r>
                <a:endParaRPr kumimoji="1" lang="zh-CN" altLang="en-US" sz="18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37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两个特殊函数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0043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4.2-2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对函数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，如果存在</a:t>
            </a:r>
            <a:r>
              <a:rPr lang="en-US" altLang="zh-CN"/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/>
              <a:t>Y</a:t>
            </a:r>
            <a:r>
              <a:rPr lang="zh-CN" altLang="en-US"/>
              <a:t>使对每一</a:t>
            </a:r>
            <a:r>
              <a:rPr lang="en-US" altLang="zh-CN"/>
              <a:t>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有</a:t>
            </a:r>
            <a:r>
              <a:rPr lang="en-US" altLang="zh-CN">
                <a:sym typeface="Symbol" pitchFamily="18" charset="2"/>
              </a:rPr>
              <a:t>f(x)=y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ym typeface="Symbol" pitchFamily="18" charset="2"/>
              </a:rPr>
              <a:t>f(X)={y}</a:t>
            </a:r>
            <a:r>
              <a:rPr lang="zh-CN" altLang="en-US">
                <a:sym typeface="Symbol" pitchFamily="18" charset="2"/>
              </a:rPr>
              <a:t>，那么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zh-CN" altLang="en-US">
                <a:sym typeface="Symbol" pitchFamily="18" charset="2"/>
              </a:rPr>
              <a:t>被称为</a:t>
            </a:r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常函数</a:t>
            </a:r>
            <a:r>
              <a:rPr lang="zh-CN" altLang="en-US">
                <a:sym typeface="Symbol" pitchFamily="18" charset="2"/>
              </a:rPr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4.2-3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如果函数</a:t>
            </a:r>
            <a:r>
              <a:rPr lang="en-US" altLang="zh-CN" dirty="0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X</a:t>
            </a:r>
            <a:r>
              <a:rPr lang="zh-CN" altLang="en-US" dirty="0"/>
              <a:t>对一切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f(x)=x</a:t>
            </a:r>
            <a:r>
              <a:rPr lang="zh-CN" altLang="en-US" dirty="0"/>
              <a:t>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C00000"/>
                </a:solidFill>
              </a:rPr>
              <a:t>恒等函数</a:t>
            </a:r>
            <a:r>
              <a:rPr lang="zh-CN" altLang="en-US" dirty="0"/>
              <a:t>，记为</a:t>
            </a:r>
            <a:r>
              <a:rPr lang="en-US" altLang="zh-CN" dirty="0"/>
              <a:t>I</a:t>
            </a:r>
            <a:r>
              <a:rPr lang="en-US" altLang="zh-CN" baseline="-25000" dirty="0"/>
              <a:t>X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4.2-3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 dirty="0"/>
              <a:t>是函数，那么，</a:t>
            </a:r>
            <a:r>
              <a:rPr lang="en-US" altLang="zh-CN" dirty="0"/>
              <a:t>f</a:t>
            </a:r>
            <a:r>
              <a:rPr lang="en-US" altLang="zh-CN"/>
              <a:t>=f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/>
              <a:t>I</a:t>
            </a:r>
            <a:r>
              <a:rPr lang="en-US" altLang="zh-CN" baseline="-25000"/>
              <a:t>X</a:t>
            </a:r>
            <a:r>
              <a:rPr lang="en-US" altLang="zh-CN"/>
              <a:t>=I</a:t>
            </a:r>
            <a:r>
              <a:rPr lang="en-US" altLang="zh-CN" baseline="-25000"/>
              <a:t>Y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/>
              <a:t>f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4.2-4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/>
              <a:t>X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chemeClr val="bg1"/>
                </a:solidFill>
              </a:rPr>
              <a:t>双射函数</a:t>
            </a:r>
            <a:r>
              <a:rPr lang="zh-CN" altLang="en-US" dirty="0"/>
              <a:t>称为</a:t>
            </a:r>
            <a:r>
              <a:rPr lang="en-US" altLang="zh-CN" dirty="0"/>
              <a:t>X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置换</a:t>
            </a:r>
            <a:r>
              <a:rPr lang="zh-CN" altLang="en-US" dirty="0"/>
              <a:t>或排列。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CCF3D-F096-422D-9691-AEEB5D8250A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1800200"/>
          </a:xfrm>
        </p:spPr>
        <p:txBody>
          <a:bodyPr/>
          <a:lstStyle/>
          <a:p>
            <a:r>
              <a:rPr lang="en-US" altLang="zh-CN" dirty="0"/>
              <a:t>X={1,2,3}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X</a:t>
            </a:r>
            <a:r>
              <a:rPr lang="zh-CN" altLang="en-US" dirty="0"/>
              <a:t>的函数</a:t>
            </a:r>
            <a:r>
              <a:rPr lang="en-US" altLang="zh-CN" dirty="0"/>
              <a:t>P</a:t>
            </a:r>
            <a:r>
              <a:rPr lang="zh-CN" altLang="en-US" dirty="0"/>
              <a:t>的映射关系是：</a:t>
            </a:r>
            <a:endParaRPr lang="en-US" altLang="zh-CN" dirty="0"/>
          </a:p>
          <a:p>
            <a:pPr lvl="1"/>
            <a:r>
              <a:rPr lang="en-US" altLang="zh-CN" dirty="0"/>
              <a:t>P(1)=2</a:t>
            </a:r>
            <a:r>
              <a:rPr lang="zh-CN" altLang="en-US" dirty="0"/>
              <a:t>，</a:t>
            </a:r>
            <a:r>
              <a:rPr lang="en-US" altLang="zh-CN" dirty="0"/>
              <a:t>P(2)=1</a:t>
            </a:r>
            <a:r>
              <a:rPr lang="zh-CN" altLang="en-US" dirty="0"/>
              <a:t>，</a:t>
            </a:r>
            <a:r>
              <a:rPr lang="en-US" altLang="zh-CN" dirty="0"/>
              <a:t>P(3)=3</a:t>
            </a:r>
          </a:p>
          <a:p>
            <a:pPr lvl="1"/>
            <a:r>
              <a:rPr lang="zh-CN" altLang="en-US" dirty="0"/>
              <a:t>显然</a:t>
            </a:r>
            <a:r>
              <a:rPr lang="zh-CN" altLang="en-US"/>
              <a:t>，函数</a:t>
            </a:r>
            <a:r>
              <a:rPr lang="en-US" altLang="zh-CN"/>
              <a:t>P</a:t>
            </a:r>
            <a:r>
              <a:rPr lang="zh-CN" altLang="en-US"/>
              <a:t>是</a:t>
            </a:r>
            <a:r>
              <a:rPr lang="zh-CN" altLang="en-US" dirty="0"/>
              <a:t>一个置换，通常写成易读的如下形式：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3258072"/>
          <a:ext cx="2271504" cy="917808"/>
        </p:xfrm>
        <a:graphic>
          <a:graphicData uri="http://schemas.openxmlformats.org/drawingml/2006/table">
            <a:tbl>
              <a:tblPr/>
              <a:tblGrid>
                <a:gridCol w="75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174352" y="3262264"/>
          <a:ext cx="2271504" cy="917808"/>
        </p:xfrm>
        <a:graphic>
          <a:graphicData uri="http://schemas.openxmlformats.org/drawingml/2006/table">
            <a:tbl>
              <a:tblPr/>
              <a:tblGrid>
                <a:gridCol w="75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860032" y="4725144"/>
            <a:ext cx="374441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u"/>
            </a:pP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2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X</a:t>
            </a: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上的另一个置换，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X</a:t>
            </a: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上一共有</a:t>
            </a:r>
            <a:r>
              <a:rPr kumimoji="1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6</a:t>
            </a: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个不同的置换；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置换的合成也是置换。</a:t>
            </a:r>
            <a:endParaRPr kumimoji="1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4488" y="3212976"/>
            <a:ext cx="2777832" cy="1008028"/>
            <a:chOff x="384488" y="3212976"/>
            <a:chExt cx="2777832" cy="1008028"/>
          </a:xfrm>
        </p:grpSpPr>
        <p:grpSp>
          <p:nvGrpSpPr>
            <p:cNvPr id="8" name="组合 7"/>
            <p:cNvGrpSpPr/>
            <p:nvPr/>
          </p:nvGrpSpPr>
          <p:grpSpPr>
            <a:xfrm>
              <a:off x="1182112" y="3212976"/>
              <a:ext cx="1980208" cy="1008028"/>
              <a:chOff x="3167856" y="3501036"/>
              <a:chExt cx="1980208" cy="1008028"/>
            </a:xfrm>
          </p:grpSpPr>
          <p:sp>
            <p:nvSpPr>
              <p:cNvPr id="6" name="左中括号 5"/>
              <p:cNvSpPr/>
              <p:nvPr/>
            </p:nvSpPr>
            <p:spPr bwMode="auto">
              <a:xfrm>
                <a:off x="3167856" y="3501064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" name="左中括号 6"/>
              <p:cNvSpPr/>
              <p:nvPr/>
            </p:nvSpPr>
            <p:spPr bwMode="auto">
              <a:xfrm flipH="1">
                <a:off x="5040064" y="3501036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 bwMode="auto">
            <a:xfrm>
              <a:off x="384488" y="3516248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P</a:t>
              </a:r>
              <a:r>
                <a:rPr kumimoji="1" lang="en-US" altLang="zh-CN" sz="2400" b="0" i="0" u="none" strike="noStrike" cap="none" normalizeH="0" baseline="-2500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1" lang="en-US" altLang="zh-CN" sz="2400" b="0" i="0" u="none" strike="noStrike" cap="none" normalizeH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=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99992" y="3217168"/>
            <a:ext cx="2793072" cy="1008028"/>
            <a:chOff x="369248" y="4797236"/>
            <a:chExt cx="2793072" cy="1008028"/>
          </a:xfrm>
        </p:grpSpPr>
        <p:grpSp>
          <p:nvGrpSpPr>
            <p:cNvPr id="10" name="组合 9"/>
            <p:cNvGrpSpPr/>
            <p:nvPr/>
          </p:nvGrpSpPr>
          <p:grpSpPr>
            <a:xfrm>
              <a:off x="1182112" y="4797236"/>
              <a:ext cx="1980208" cy="1008028"/>
              <a:chOff x="3167856" y="3501036"/>
              <a:chExt cx="1980208" cy="1008028"/>
            </a:xfrm>
          </p:grpSpPr>
          <p:sp>
            <p:nvSpPr>
              <p:cNvPr id="11" name="左中括号 10"/>
              <p:cNvSpPr/>
              <p:nvPr/>
            </p:nvSpPr>
            <p:spPr bwMode="auto">
              <a:xfrm>
                <a:off x="3167856" y="3501064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" name="左中括号 11"/>
              <p:cNvSpPr/>
              <p:nvPr/>
            </p:nvSpPr>
            <p:spPr bwMode="auto">
              <a:xfrm flipH="1">
                <a:off x="5040064" y="3501036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 bwMode="auto">
            <a:xfrm>
              <a:off x="369248" y="5085184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P</a:t>
              </a:r>
              <a:r>
                <a:rPr kumimoji="1" lang="en-US" altLang="zh-CN" sz="2400" b="0" i="0" u="none" strike="noStrike" cap="none" normalizeH="0" baseline="-2500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6</a:t>
              </a:r>
              <a:r>
                <a:rPr kumimoji="1" lang="en-US" altLang="zh-CN" sz="2400" b="0" i="0" u="none" strike="noStrike" cap="none" normalizeH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=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39416" y="4880208"/>
          <a:ext cx="2271504" cy="917808"/>
        </p:xfrm>
        <a:graphic>
          <a:graphicData uri="http://schemas.openxmlformats.org/drawingml/2006/table">
            <a:tbl>
              <a:tblPr/>
              <a:tblGrid>
                <a:gridCol w="75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65056" y="4835112"/>
            <a:ext cx="2793072" cy="1008028"/>
            <a:chOff x="369248" y="4797236"/>
            <a:chExt cx="2793072" cy="1008028"/>
          </a:xfrm>
        </p:grpSpPr>
        <p:grpSp>
          <p:nvGrpSpPr>
            <p:cNvPr id="21" name="组合 9"/>
            <p:cNvGrpSpPr/>
            <p:nvPr/>
          </p:nvGrpSpPr>
          <p:grpSpPr>
            <a:xfrm>
              <a:off x="1182112" y="4797236"/>
              <a:ext cx="1980208" cy="1008028"/>
              <a:chOff x="3167856" y="3501036"/>
              <a:chExt cx="1980208" cy="1008028"/>
            </a:xfrm>
          </p:grpSpPr>
          <p:sp>
            <p:nvSpPr>
              <p:cNvPr id="23" name="左中括号 22"/>
              <p:cNvSpPr/>
              <p:nvPr/>
            </p:nvSpPr>
            <p:spPr bwMode="auto">
              <a:xfrm>
                <a:off x="3167856" y="3501064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 bwMode="auto">
              <a:xfrm flipH="1">
                <a:off x="5040064" y="3501036"/>
                <a:ext cx="108000" cy="100800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 bwMode="auto">
            <a:xfrm>
              <a:off x="369248" y="5085184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P</a:t>
              </a:r>
              <a:r>
                <a:rPr kumimoji="1" lang="en-US" altLang="zh-CN" sz="2400" b="0" i="0" u="none" strike="noStrike" cap="none" normalizeH="0" baseline="-2500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sz="2400" b="0" i="0" u="none" strike="noStrike" cap="none" normalizeH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=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3358912" y="5157192"/>
            <a:ext cx="115212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=P</a:t>
            </a:r>
            <a:r>
              <a:rPr kumimoji="1" lang="en-US" altLang="zh-CN" sz="2400" b="0" i="0" u="none" strike="noStrike" cap="none" normalizeH="0" baseline="-2500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3 </a:t>
            </a:r>
            <a:r>
              <a:rPr kumimoji="1" lang="zh-CN" altLang="en-US" sz="3600" b="0" i="0" u="none" strike="noStrike" cap="none" normalizeH="0" baseline="2000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。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P</a:t>
            </a:r>
            <a:r>
              <a:rPr kumimoji="1" lang="en-US" altLang="zh-CN" sz="2400" b="0" i="0" u="none" strike="noStrike" cap="none" normalizeH="0" baseline="-25000" dirty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6</a:t>
            </a:r>
            <a:endParaRPr kumimoji="1" lang="zh-CN" altLang="en-US" sz="2400" b="0" i="0" u="none" strike="noStrike" cap="none" normalizeH="0" dirty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3395093" y="3888788"/>
            <a:ext cx="1104899" cy="836356"/>
            <a:chOff x="5667375" y="1175657"/>
            <a:chExt cx="1255939" cy="95068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置换的几何解释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168" y="1700808"/>
            <a:ext cx="2880320" cy="41764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zh-CN" altLang="en-US" sz="2200" dirty="0"/>
              <a:t>正三角形</a:t>
            </a:r>
            <a:r>
              <a:rPr lang="en-US" altLang="zh-CN" sz="2200" dirty="0"/>
              <a:t>123</a:t>
            </a:r>
            <a:r>
              <a:rPr lang="zh-CN" altLang="en-US" sz="2200" dirty="0"/>
              <a:t>，将它</a:t>
            </a:r>
            <a:r>
              <a:rPr lang="zh-CN" altLang="en-US" sz="2200"/>
              <a:t>绕</a:t>
            </a:r>
            <a:r>
              <a:rPr lang="en-US" altLang="zh-CN" sz="2200"/>
              <a:t>o</a:t>
            </a:r>
            <a:r>
              <a:rPr lang="zh-CN" altLang="en-US" sz="2200"/>
              <a:t>顺时旋转</a:t>
            </a:r>
            <a:r>
              <a:rPr lang="en-US" altLang="zh-CN" sz="2200" dirty="0"/>
              <a:t>0°,120°,240°,</a:t>
            </a:r>
            <a:r>
              <a:rPr lang="zh-CN" altLang="en-US" sz="2200" dirty="0"/>
              <a:t>每次旋转是三角形定点集合的置换，可得：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,P</a:t>
            </a:r>
            <a:r>
              <a:rPr lang="en-US" altLang="zh-CN" sz="2200" baseline="-25000" dirty="0"/>
              <a:t>5</a:t>
            </a:r>
            <a:r>
              <a:rPr lang="en-US" altLang="zh-CN" sz="2200" dirty="0"/>
              <a:t>,P</a:t>
            </a:r>
            <a:r>
              <a:rPr lang="en-US" altLang="zh-CN" sz="2200" baseline="-25000" dirty="0"/>
              <a:t>6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绕直线</a:t>
            </a:r>
            <a:r>
              <a:rPr lang="en-US" altLang="zh-CN" sz="2200" dirty="0"/>
              <a:t>1A</a:t>
            </a:r>
            <a:r>
              <a:rPr lang="zh-CN" altLang="en-US" sz="2200" dirty="0"/>
              <a:t>、</a:t>
            </a:r>
            <a:r>
              <a:rPr lang="en-US" altLang="zh-CN" sz="2200" dirty="0"/>
              <a:t>2B</a:t>
            </a:r>
            <a:r>
              <a:rPr lang="zh-CN" altLang="en-US" sz="2200" dirty="0"/>
              <a:t>、</a:t>
            </a:r>
            <a:r>
              <a:rPr lang="en-US" altLang="zh-CN" sz="2200" dirty="0"/>
              <a:t>3C</a:t>
            </a:r>
            <a:r>
              <a:rPr lang="zh-CN" altLang="en-US" sz="2200" dirty="0"/>
              <a:t>将该三角形分别翻转，得定点集合的置换</a:t>
            </a:r>
            <a:r>
              <a:rPr lang="zh-CN" altLang="en-US" sz="2200"/>
              <a:t>：</a:t>
            </a:r>
            <a:r>
              <a:rPr lang="en-US" altLang="zh-CN" sz="2200"/>
              <a:t>P</a:t>
            </a:r>
            <a:r>
              <a:rPr lang="en-US" altLang="zh-CN" sz="2200" baseline="-25000"/>
              <a:t>4</a:t>
            </a:r>
            <a:r>
              <a:rPr lang="en-US" altLang="zh-CN" sz="2200"/>
              <a:t>,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3</a:t>
            </a:r>
            <a:r>
              <a:rPr lang="en-US" altLang="zh-CN" sz="2200"/>
              <a:t>,P</a:t>
            </a:r>
            <a:r>
              <a:rPr lang="en-US" altLang="zh-CN" sz="2200" baseline="-25000"/>
              <a:t>2</a:t>
            </a:r>
            <a:r>
              <a:rPr lang="zh-CN" altLang="en-US" sz="2200"/>
              <a:t>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108520" y="2214364"/>
            <a:ext cx="2942988" cy="2942828"/>
            <a:chOff x="485928" y="3154051"/>
            <a:chExt cx="3234520" cy="3270073"/>
          </a:xfrm>
        </p:grpSpPr>
        <p:grpSp>
          <p:nvGrpSpPr>
            <p:cNvPr id="7" name="组合 5"/>
            <p:cNvGrpSpPr/>
            <p:nvPr/>
          </p:nvGrpSpPr>
          <p:grpSpPr>
            <a:xfrm>
              <a:off x="485928" y="3154051"/>
              <a:ext cx="3234520" cy="3270073"/>
              <a:chOff x="257360" y="2463183"/>
              <a:chExt cx="3234520" cy="3270073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891375" y="311796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65124" y="4572570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78292" y="4572570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1956691" y="2463183"/>
                <a:ext cx="0" cy="295232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3600000">
                <a:off x="1733524" y="2778873"/>
                <a:ext cx="0" cy="295232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868792" y="3481583"/>
                <a:ext cx="2522779" cy="149556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085850" y="3252788"/>
                <a:ext cx="823913" cy="133826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2011834" y="3245745"/>
                <a:ext cx="798041" cy="133578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1115616" y="4648373"/>
                <a:ext cx="1651397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1835696" y="2636912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369465" y="4689140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27584" y="4689140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763688" y="5229200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43808" y="3284984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67544" y="3068960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36755" y="3282563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89349" y="4230725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164603" y="3956077"/>
                <a:ext cx="64807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123728" y="4509120"/>
              <a:ext cx="64807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o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673032" y="1365232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059832" y="1340768"/>
            <a:ext cx="1620000" cy="648000"/>
            <a:chOff x="4427984" y="4172101"/>
            <a:chExt cx="2304256" cy="900000"/>
          </a:xfrm>
        </p:grpSpPr>
        <p:sp>
          <p:nvSpPr>
            <p:cNvPr id="29" name="矩形 28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左中括号 29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中括号 30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59832" y="3153248"/>
            <a:ext cx="1620000" cy="648000"/>
            <a:chOff x="4427984" y="4172101"/>
            <a:chExt cx="2304256" cy="900000"/>
          </a:xfrm>
        </p:grpSpPr>
        <p:sp>
          <p:nvSpPr>
            <p:cNvPr id="34" name="矩形 33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左中括号 34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左中括号 35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59832" y="2224925"/>
            <a:ext cx="1620000" cy="648000"/>
            <a:chOff x="4427984" y="4172101"/>
            <a:chExt cx="2304256" cy="900000"/>
          </a:xfrm>
        </p:grpSpPr>
        <p:sp>
          <p:nvSpPr>
            <p:cNvPr id="39" name="矩形 38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左中括号 39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16016" y="1412776"/>
            <a:ext cx="1440160" cy="2344732"/>
            <a:chOff x="6876256" y="3085289"/>
            <a:chExt cx="1440160" cy="2344732"/>
          </a:xfrm>
        </p:grpSpPr>
        <p:sp>
          <p:nvSpPr>
            <p:cNvPr id="43" name="矩形 42"/>
            <p:cNvSpPr/>
            <p:nvPr/>
          </p:nvSpPr>
          <p:spPr>
            <a:xfrm>
              <a:off x="6876256" y="3085289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0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876256" y="3949385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120</a:t>
              </a:r>
              <a:r>
                <a:rPr lang="zh-CN" altLang="en-US" sz="20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876256" y="4925965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旋转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240</a:t>
              </a:r>
              <a:r>
                <a:rPr lang="zh-CN" altLang="en-US" sz="2000" baseline="40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673032" y="2217144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673032" y="3186995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688272" y="4060008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3075072" y="4035544"/>
            <a:ext cx="1620000" cy="648000"/>
            <a:chOff x="4427984" y="4172101"/>
            <a:chExt cx="2304256" cy="900000"/>
          </a:xfrm>
        </p:grpSpPr>
        <p:sp>
          <p:nvSpPr>
            <p:cNvPr id="50" name="矩形 49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左中括号 50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左中括号 51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75072" y="5848024"/>
            <a:ext cx="1620000" cy="648000"/>
            <a:chOff x="4427984" y="4172101"/>
            <a:chExt cx="2304256" cy="900000"/>
          </a:xfrm>
        </p:grpSpPr>
        <p:sp>
          <p:nvSpPr>
            <p:cNvPr id="54" name="矩形 53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左中括号 54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左中括号 55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075072" y="4919701"/>
            <a:ext cx="1620000" cy="648000"/>
            <a:chOff x="4427984" y="4172101"/>
            <a:chExt cx="2304256" cy="900000"/>
          </a:xfrm>
        </p:grpSpPr>
        <p:sp>
          <p:nvSpPr>
            <p:cNvPr id="58" name="矩形 57"/>
            <p:cNvSpPr/>
            <p:nvPr/>
          </p:nvSpPr>
          <p:spPr>
            <a:xfrm>
              <a:off x="4427984" y="4365104"/>
              <a:ext cx="9361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左中括号 58"/>
            <p:cNvSpPr/>
            <p:nvPr/>
          </p:nvSpPr>
          <p:spPr>
            <a:xfrm>
              <a:off x="5243093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左中括号 59"/>
            <p:cNvSpPr/>
            <p:nvPr/>
          </p:nvSpPr>
          <p:spPr>
            <a:xfrm flipH="1">
              <a:off x="6660240" y="4172101"/>
              <a:ext cx="72000" cy="9000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688272" y="4911920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688272" y="5881771"/>
          <a:ext cx="972000" cy="609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4716016" y="4108604"/>
            <a:ext cx="1440160" cy="2344732"/>
            <a:chOff x="6876256" y="3085289"/>
            <a:chExt cx="1440160" cy="2344732"/>
          </a:xfrm>
        </p:grpSpPr>
        <p:sp>
          <p:nvSpPr>
            <p:cNvPr id="64" name="矩形 63"/>
            <p:cNvSpPr/>
            <p:nvPr/>
          </p:nvSpPr>
          <p:spPr>
            <a:xfrm>
              <a:off x="6876256" y="3085289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3C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0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876256" y="3949385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2B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0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76256" y="4925965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绕</a:t>
              </a:r>
              <a:r>
                <a:rPr lang="en-US" altLang="zh-CN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1A</a:t>
              </a:r>
              <a:r>
                <a:rPr lang="zh-CN" altLang="en-US" sz="2000" dirty="0">
                  <a:solidFill>
                    <a:srgbClr val="87196A"/>
                  </a:solidFill>
                  <a:latin typeface="楷体" pitchFamily="49" charset="-122"/>
                  <a:ea typeface="楷体" pitchFamily="49" charset="-122"/>
                </a:rPr>
                <a:t>翻转</a:t>
              </a:r>
              <a:endParaRPr lang="zh-CN" altLang="en-US" sz="2000" baseline="40000" dirty="0">
                <a:solidFill>
                  <a:srgbClr val="87196A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1737-8662-4E3D-9ABF-15E20226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置换的个数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3C90C-9E79-4793-9705-59E8AC8C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4824536"/>
          </a:xfrm>
        </p:spPr>
        <p:txBody>
          <a:bodyPr/>
          <a:lstStyle/>
          <a:p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4.2-4</a:t>
            </a:r>
            <a:r>
              <a:rPr lang="zh-CN" altLang="en-US" sz="2200">
                <a:solidFill>
                  <a:srgbClr val="FF0000"/>
                </a:solidFill>
              </a:rPr>
              <a:t>：</a:t>
            </a:r>
            <a:r>
              <a:rPr lang="zh-CN" altLang="en-US" sz="2200"/>
              <a:t>在</a:t>
            </a:r>
            <a:r>
              <a:rPr lang="en-US" altLang="zh-CN" sz="2200"/>
              <a:t>n</a:t>
            </a:r>
            <a:r>
              <a:rPr lang="zh-CN" altLang="en-US" sz="2200"/>
              <a:t>个元素的集合中，不同的</a:t>
            </a:r>
            <a:r>
              <a:rPr lang="en-US" altLang="zh-CN" sz="2200"/>
              <a:t>n</a:t>
            </a:r>
            <a:r>
              <a:rPr lang="zh-CN" altLang="en-US" sz="2200"/>
              <a:t>次置换有</a:t>
            </a:r>
            <a:r>
              <a:rPr lang="en-US" altLang="zh-CN" sz="2200"/>
              <a:t>n</a:t>
            </a:r>
            <a:r>
              <a:rPr lang="zh-CN" altLang="en-US" sz="2200"/>
              <a:t>！个。</a:t>
            </a:r>
            <a:endParaRPr lang="en-US" altLang="zh-CN" sz="2200"/>
          </a:p>
          <a:p>
            <a:r>
              <a:rPr lang="zh-CN" altLang="en-US" sz="2200">
                <a:solidFill>
                  <a:srgbClr val="FF0000"/>
                </a:solidFill>
              </a:rPr>
              <a:t>证：</a:t>
            </a:r>
            <a:r>
              <a:rPr lang="zh-CN" altLang="en-US" sz="2200"/>
              <a:t>用归纳法证明，为了方便，将</a:t>
            </a:r>
            <a:r>
              <a:rPr lang="en-US" altLang="zh-CN" sz="2200"/>
              <a:t>P</a:t>
            </a:r>
            <a:r>
              <a:rPr lang="zh-CN" altLang="en-US" sz="2200"/>
              <a:t>：</a:t>
            </a:r>
            <a:r>
              <a:rPr lang="en-US" altLang="zh-CN" sz="2200"/>
              <a:t>X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X</a:t>
            </a:r>
            <a:r>
              <a:rPr lang="zh-CN" altLang="en-US" sz="2200"/>
              <a:t>记成</a:t>
            </a:r>
            <a:r>
              <a:rPr lang="en-US" altLang="zh-CN" sz="2200"/>
              <a:t>P</a:t>
            </a:r>
            <a:r>
              <a:rPr lang="zh-CN" altLang="en-US" sz="2200"/>
              <a:t>：</a:t>
            </a:r>
            <a:r>
              <a:rPr lang="en-US" altLang="zh-CN" sz="2200"/>
              <a:t>X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Y</a:t>
            </a:r>
          </a:p>
          <a:p>
            <a:pPr marL="712788" indent="-350838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sz="2200"/>
              <a:t>n=1</a:t>
            </a:r>
            <a:r>
              <a:rPr lang="zh-CN" altLang="en-US" sz="2200"/>
              <a:t>时，</a:t>
            </a:r>
            <a:r>
              <a:rPr lang="en-US" altLang="zh-CN" sz="2200"/>
              <a:t>X={x</a:t>
            </a:r>
            <a:r>
              <a:rPr lang="en-US" altLang="zh-CN" sz="2200" baseline="-25000"/>
              <a:t>1</a:t>
            </a:r>
            <a:r>
              <a:rPr lang="en-US" altLang="zh-CN" sz="2200"/>
              <a:t>},Y={y</a:t>
            </a:r>
            <a:r>
              <a:rPr lang="en-US" altLang="zh-CN" sz="2200" baseline="-25000"/>
              <a:t>1</a:t>
            </a:r>
            <a:r>
              <a:rPr lang="en-US" altLang="zh-CN" sz="2200"/>
              <a:t>}</a:t>
            </a:r>
            <a:r>
              <a:rPr lang="zh-CN" altLang="en-US" sz="2200"/>
              <a:t>，</a:t>
            </a:r>
            <a:r>
              <a:rPr lang="en-US" altLang="zh-CN" sz="2200"/>
              <a:t>X</a:t>
            </a:r>
            <a:r>
              <a:rPr lang="zh-CN" altLang="en-US" sz="2200">
                <a:sym typeface="Symbol" pitchFamily="18" charset="2"/>
              </a:rPr>
              <a:t></a:t>
            </a:r>
            <a:r>
              <a:rPr lang="en-US" altLang="zh-CN" sz="2200"/>
              <a:t>Y</a:t>
            </a:r>
            <a:r>
              <a:rPr lang="zh-CN" altLang="en-US" sz="2200"/>
              <a:t>的双射函数的数目等于</a:t>
            </a:r>
            <a:r>
              <a:rPr lang="en-US" altLang="zh-CN" sz="2200"/>
              <a:t>1</a:t>
            </a:r>
            <a:r>
              <a:rPr lang="zh-CN" altLang="en-US" sz="2200"/>
              <a:t>！</a:t>
            </a:r>
            <a:r>
              <a:rPr lang="en-US" altLang="zh-CN" sz="2200"/>
              <a:t>=1</a:t>
            </a:r>
          </a:p>
          <a:p>
            <a:pPr marL="712788" indent="-350838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200"/>
              <a:t>设</a:t>
            </a:r>
            <a:r>
              <a:rPr lang="en-US" altLang="zh-CN" sz="2200"/>
              <a:t>n</a:t>
            </a:r>
            <a:r>
              <a:rPr lang="zh-CN" altLang="en-US" sz="2200"/>
              <a:t>个元素的集合时，双射函数的数目是</a:t>
            </a:r>
            <a:r>
              <a:rPr lang="en-US" altLang="zh-CN" sz="2200"/>
              <a:t>n</a:t>
            </a:r>
            <a:r>
              <a:rPr lang="zh-CN" altLang="en-US" sz="2200"/>
              <a:t>！个；</a:t>
            </a:r>
            <a:endParaRPr lang="en-US" altLang="zh-CN" sz="2200"/>
          </a:p>
          <a:p>
            <a:pPr marL="712788" inden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zh-CN" altLang="en-US" sz="2200"/>
              <a:t>考察</a:t>
            </a:r>
            <a:r>
              <a:rPr lang="en-US" altLang="zh-CN" sz="2200"/>
              <a:t>X={x</a:t>
            </a:r>
            <a:r>
              <a:rPr lang="en-US" altLang="zh-CN" sz="2200" baseline="-25000"/>
              <a:t>1</a:t>
            </a:r>
            <a:r>
              <a:rPr lang="en-US" altLang="zh-CN" sz="2200"/>
              <a:t>,x</a:t>
            </a:r>
            <a:r>
              <a:rPr lang="en-US" altLang="zh-CN" sz="2200" baseline="-25000"/>
              <a:t>2</a:t>
            </a:r>
            <a:r>
              <a:rPr lang="en-US" altLang="zh-CN" sz="2200"/>
              <a:t>,...,x</a:t>
            </a:r>
            <a:r>
              <a:rPr lang="en-US" altLang="zh-CN" sz="2200" baseline="-25000"/>
              <a:t>n+1</a:t>
            </a:r>
            <a:r>
              <a:rPr lang="en-US" altLang="zh-CN" sz="2200"/>
              <a:t>}</a:t>
            </a:r>
            <a:r>
              <a:rPr lang="zh-CN" altLang="en-US" sz="2200"/>
              <a:t>，</a:t>
            </a:r>
            <a:r>
              <a:rPr lang="en-US" altLang="zh-CN" sz="2200"/>
              <a:t>Y={y</a:t>
            </a:r>
            <a:r>
              <a:rPr lang="en-US" altLang="zh-CN" sz="2200" baseline="-25000"/>
              <a:t>1</a:t>
            </a:r>
            <a:r>
              <a:rPr lang="en-US" altLang="zh-CN" sz="2200"/>
              <a:t>,y</a:t>
            </a:r>
            <a:r>
              <a:rPr lang="en-US" altLang="zh-CN" sz="2200" baseline="-25000"/>
              <a:t>2</a:t>
            </a:r>
            <a:r>
              <a:rPr lang="en-US" altLang="zh-CN" sz="2200"/>
              <a:t>,...,y</a:t>
            </a:r>
            <a:r>
              <a:rPr lang="en-US" altLang="zh-CN" sz="2200" baseline="-25000"/>
              <a:t>n+1</a:t>
            </a:r>
            <a:r>
              <a:rPr lang="en-US" altLang="zh-CN" sz="2200"/>
              <a:t>}</a:t>
            </a:r>
            <a:r>
              <a:rPr lang="zh-CN" altLang="en-US" sz="2200"/>
              <a:t>，将所有双射函数分成</a:t>
            </a:r>
            <a:r>
              <a:rPr lang="en-US" altLang="zh-CN" sz="2200"/>
              <a:t>n+1</a:t>
            </a:r>
            <a:r>
              <a:rPr lang="zh-CN" altLang="en-US" sz="2200"/>
              <a:t>个不相交的集合，第</a:t>
            </a:r>
            <a:r>
              <a:rPr lang="en-US" altLang="zh-CN" sz="2200"/>
              <a:t>i</a:t>
            </a:r>
            <a:r>
              <a:rPr lang="zh-CN" altLang="en-US" sz="2200"/>
              <a:t>个集合</a:t>
            </a:r>
            <a:r>
              <a:rPr lang="zh-CN" altLang="en-US" sz="2200">
                <a:solidFill>
                  <a:srgbClr val="CC0099"/>
                </a:solidFill>
              </a:rPr>
              <a:t>包含的双射函数都具有</a:t>
            </a:r>
            <a:r>
              <a:rPr lang="en-US" altLang="zh-CN" sz="2200">
                <a:solidFill>
                  <a:srgbClr val="CC0099"/>
                </a:solidFill>
              </a:rPr>
              <a:t>P(x</a:t>
            </a:r>
            <a:r>
              <a:rPr lang="en-US" altLang="zh-CN" sz="2200" baseline="-25000">
                <a:solidFill>
                  <a:srgbClr val="CC0099"/>
                </a:solidFill>
              </a:rPr>
              <a:t>n+1</a:t>
            </a:r>
            <a:r>
              <a:rPr lang="en-US" altLang="zh-CN" sz="2200">
                <a:solidFill>
                  <a:srgbClr val="CC0099"/>
                </a:solidFill>
              </a:rPr>
              <a:t>)=y</a:t>
            </a:r>
            <a:r>
              <a:rPr lang="en-US" altLang="zh-CN" sz="2200" baseline="-25000">
                <a:solidFill>
                  <a:srgbClr val="CC0099"/>
                </a:solidFill>
              </a:rPr>
              <a:t>i</a:t>
            </a:r>
            <a:r>
              <a:rPr lang="zh-CN" altLang="en-US" sz="2200"/>
              <a:t>；</a:t>
            </a:r>
            <a:endParaRPr lang="en-US" altLang="zh-CN" sz="2200"/>
          </a:p>
          <a:p>
            <a:pPr marL="712788" inden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zh-CN" altLang="en-US" sz="2200"/>
              <a:t>显然，去掉</a:t>
            </a:r>
            <a:r>
              <a:rPr lang="en-US" altLang="zh-CN" sz="2200"/>
              <a:t>P(x</a:t>
            </a:r>
            <a:r>
              <a:rPr lang="en-US" altLang="zh-CN" sz="2200" baseline="-25000"/>
              <a:t>n+1</a:t>
            </a:r>
            <a:r>
              <a:rPr lang="en-US" altLang="zh-CN" sz="2200"/>
              <a:t>)=y</a:t>
            </a:r>
            <a:r>
              <a:rPr lang="en-US" altLang="zh-CN" sz="2200" baseline="-25000"/>
              <a:t>i</a:t>
            </a:r>
            <a:r>
              <a:rPr lang="zh-CN" altLang="en-US" sz="2200"/>
              <a:t>后，集合中剩下的是从</a:t>
            </a:r>
            <a:r>
              <a:rPr lang="en-US" altLang="zh-CN" sz="2200"/>
              <a:t>{x</a:t>
            </a:r>
            <a:r>
              <a:rPr lang="en-US" altLang="zh-CN" sz="2200" baseline="-25000"/>
              <a:t>1</a:t>
            </a:r>
            <a:r>
              <a:rPr lang="en-US" altLang="zh-CN" sz="2200"/>
              <a:t>,x</a:t>
            </a:r>
            <a:r>
              <a:rPr lang="en-US" altLang="zh-CN" sz="2200" baseline="-25000"/>
              <a:t>2</a:t>
            </a:r>
            <a:r>
              <a:rPr lang="en-US" altLang="zh-CN" sz="2200"/>
              <a:t>,...,x</a:t>
            </a:r>
            <a:r>
              <a:rPr lang="en-US" altLang="zh-CN" sz="2200" baseline="-25000"/>
              <a:t>n</a:t>
            </a:r>
            <a:r>
              <a:rPr lang="en-US" altLang="zh-CN" sz="2200"/>
              <a:t>}</a:t>
            </a:r>
            <a:r>
              <a:rPr lang="zh-CN" altLang="en-US" sz="2200"/>
              <a:t>到</a:t>
            </a:r>
            <a:r>
              <a:rPr lang="en-US" altLang="zh-CN" sz="2200"/>
              <a:t>{y</a:t>
            </a:r>
            <a:r>
              <a:rPr lang="en-US" altLang="zh-CN" sz="2200" baseline="-25000"/>
              <a:t>1</a:t>
            </a:r>
            <a:r>
              <a:rPr lang="en-US" altLang="zh-CN" sz="2200"/>
              <a:t>,y</a:t>
            </a:r>
            <a:r>
              <a:rPr lang="en-US" altLang="zh-CN" sz="2200" baseline="-25000"/>
              <a:t>2</a:t>
            </a:r>
            <a:r>
              <a:rPr lang="en-US" altLang="zh-CN" sz="2200"/>
              <a:t>,...,y</a:t>
            </a:r>
            <a:r>
              <a:rPr lang="en-US" altLang="zh-CN" sz="2200" baseline="-25000"/>
              <a:t>n+1</a:t>
            </a:r>
            <a:r>
              <a:rPr lang="en-US" altLang="zh-CN" sz="2200"/>
              <a:t>}-{y</a:t>
            </a:r>
            <a:r>
              <a:rPr lang="en-US" altLang="zh-CN" sz="2200" baseline="-25000"/>
              <a:t>i</a:t>
            </a:r>
            <a:r>
              <a:rPr lang="en-US" altLang="zh-CN" sz="2200"/>
              <a:t>}</a:t>
            </a:r>
            <a:r>
              <a:rPr lang="zh-CN" altLang="en-US" sz="2200"/>
              <a:t>的双射函数（即置换），依据归纳假设，它们的个数</a:t>
            </a:r>
            <a:r>
              <a:rPr lang="en-US" altLang="zh-CN" sz="2200"/>
              <a:t>n</a:t>
            </a:r>
            <a:r>
              <a:rPr lang="zh-CN" altLang="en-US" sz="2200"/>
              <a:t>！</a:t>
            </a:r>
            <a:endParaRPr lang="en-US" altLang="zh-CN" sz="2200"/>
          </a:p>
          <a:p>
            <a:pPr marL="712788" indent="0">
              <a:buClr>
                <a:srgbClr val="C00000"/>
              </a:buClr>
              <a:buSzPct val="100000"/>
              <a:buNone/>
            </a:pPr>
            <a:r>
              <a:rPr lang="zh-CN" altLang="en-US" sz="2200"/>
              <a:t>故</a:t>
            </a:r>
            <a:r>
              <a:rPr lang="en-US" altLang="zh-CN" sz="2200"/>
              <a:t>n+1</a:t>
            </a:r>
            <a:r>
              <a:rPr lang="zh-CN" altLang="en-US" sz="2200"/>
              <a:t>个集合，具有</a:t>
            </a:r>
            <a:r>
              <a:rPr lang="en-US" altLang="zh-CN" sz="2200"/>
              <a:t>(n+1)n!</a:t>
            </a:r>
            <a:r>
              <a:rPr lang="zh-CN" altLang="en-US" sz="2200"/>
              <a:t>个双射函数（置换）。（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639C3-A9C8-4A87-B0A9-227DC80F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4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3F8A-C07A-4C5E-B476-8C85874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45D0D-032D-47BC-9485-051A6CAB6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01012"/>
                <a:ext cx="8208912" cy="2327672"/>
              </a:xfrm>
            </p:spPr>
            <p:txBody>
              <a:bodyPr/>
              <a:lstStyle/>
              <a:p>
                <a:r>
                  <a:rPr lang="zh-CN" altLang="en-US" sz="200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4.2-5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是全集（论域），对每一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⊆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，函数</a:t>
                </a:r>
                <a:r>
                  <a:rPr lang="en-US" altLang="zh-CN" sz="2000"/>
                  <a:t>Ψ</a:t>
                </a:r>
                <a:r>
                  <a:rPr lang="en-US" altLang="zh-CN" sz="2000" baseline="-25000"/>
                  <a:t>A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U</a:t>
                </a:r>
                <a:r>
                  <a:rPr lang="en-US" altLang="zh-CN" sz="2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000"/>
                  <a:t>{0,1}</a:t>
                </a:r>
                <a:r>
                  <a:rPr lang="zh-CN" altLang="en-US" sz="2000"/>
                  <a:t>定义为：</a:t>
                </a:r>
                <a:endParaRPr lang="en-US" altLang="zh-CN" sz="2000"/>
              </a:p>
              <a:p>
                <a:pPr marL="2425700" indent="0">
                  <a:buNone/>
                </a:pPr>
                <a:r>
                  <a:rPr lang="en-US" altLang="zh-CN" sz="2000"/>
                  <a:t>Ψ</a:t>
                </a:r>
                <a:r>
                  <a:rPr lang="en-US" altLang="zh-CN" sz="2000" baseline="-25000"/>
                  <a:t>A</a:t>
                </a:r>
                <a:r>
                  <a:rPr lang="en-US" altLang="zh-CN" sz="200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sz="2000" i="0" smtClean="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2000" dirty="0">
                                <a:sym typeface="Symbol" pitchFamily="18" charset="2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sz="2000" i="0" smtClean="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000" dirty="0"/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/>
              </a:p>
              <a:p>
                <a:pPr marL="357188" indent="0">
                  <a:buNone/>
                </a:pPr>
                <a:r>
                  <a:rPr lang="zh-CN" altLang="en-US" sz="2000"/>
                  <a:t>称它为集合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的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特征函数</a:t>
                </a:r>
                <a:r>
                  <a:rPr lang="zh-CN" altLang="en-US" sz="200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45D0D-032D-47BC-9485-051A6CAB6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01012"/>
                <a:ext cx="8208912" cy="2327672"/>
              </a:xfrm>
              <a:blipFill>
                <a:blip r:embed="rId2"/>
                <a:stretch>
                  <a:fillRect t="-1832" r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C0AE3-CC64-41DA-89DC-27AEB55E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756BD57-F22A-4535-AD2A-71F166AA88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5312" y="3645024"/>
                <a:ext cx="8208912" cy="2853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FF"/>
                  </a:buClr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FF"/>
                  </a:buClr>
                  <a:buSzPct val="65000"/>
                  <a:buFont typeface="Wingdings" pitchFamily="2" charset="2"/>
                  <a:buChar char="Ø"/>
                  <a:defRPr kumimoji="1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•"/>
                  <a:defRPr kumimoji="1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–"/>
                  <a:defRPr kumimoji="1" sz="2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»"/>
                  <a:defRPr kumimoji="1" sz="2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000" ker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000" kern="0">
                    <a:solidFill>
                      <a:srgbClr val="FF0000"/>
                    </a:solidFill>
                  </a:rPr>
                  <a:t>4.2-5</a:t>
                </a:r>
                <a:r>
                  <a:rPr lang="zh-CN" altLang="en-US" sz="2000" ker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r>
                  <a:rPr lang="en-US" altLang="zh-CN" sz="2000" ker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altLang="zh-CN" sz="2000" kern="0">
                    <a:solidFill>
                      <a:srgbClr val="FF0000"/>
                    </a:solidFill>
                  </a:rPr>
                  <a:t>1)</a:t>
                </a:r>
                <a:r>
                  <a:rPr lang="zh-CN" altLang="en-US" sz="2000" kern="0"/>
                  <a:t>设</a:t>
                </a:r>
                <a:r>
                  <a:rPr lang="en-US" altLang="zh-CN" sz="2000" kern="0"/>
                  <a:t>U={a,b,c,d},A={b,d},Ψ</a:t>
                </a:r>
                <a:r>
                  <a:rPr lang="en-US" altLang="zh-CN" sz="2000" kern="0" baseline="-25000"/>
                  <a:t>A</a:t>
                </a:r>
                <a:r>
                  <a:rPr lang="zh-CN" altLang="en-US" sz="2000" kern="0"/>
                  <a:t>：</a:t>
                </a:r>
                <a:r>
                  <a:rPr lang="en-US" altLang="zh-CN" sz="2000" kern="0"/>
                  <a:t>U</a:t>
                </a:r>
                <a:r>
                  <a:rPr lang="en-US" altLang="zh-CN" sz="2000" kern="0">
                    <a:sym typeface="Symbol" pitchFamily="18" charset="2"/>
                  </a:rPr>
                  <a:t></a:t>
                </a:r>
                <a:r>
                  <a:rPr lang="en-US" altLang="zh-CN" sz="2000" kern="0"/>
                  <a:t>{0,1}</a:t>
                </a:r>
              </a:p>
              <a:p>
                <a:pPr marL="357188" indent="0">
                  <a:buNone/>
                </a:pPr>
                <a:r>
                  <a:rPr lang="zh-CN" altLang="en-US" sz="2000" kern="0"/>
                  <a:t>则：</a:t>
                </a:r>
                <a:r>
                  <a:rPr lang="en-US" altLang="zh-CN" sz="2000" kern="0"/>
                  <a:t>Ψ</a:t>
                </a:r>
                <a:r>
                  <a:rPr lang="en-US" altLang="zh-CN" sz="2000" kern="0" baseline="-25000"/>
                  <a:t>A</a:t>
                </a:r>
                <a:r>
                  <a:rPr lang="en-US" altLang="zh-CN" sz="2000" kern="0"/>
                  <a:t>(a)=0</a:t>
                </a:r>
                <a:r>
                  <a:rPr lang="zh-CN" altLang="en-US" sz="2000" kern="0"/>
                  <a:t>，</a:t>
                </a:r>
                <a:r>
                  <a:rPr lang="en-US" altLang="zh-CN" sz="2000" kern="0"/>
                  <a:t>Ψ</a:t>
                </a:r>
                <a:r>
                  <a:rPr lang="en-US" altLang="zh-CN" sz="2000" kern="0" baseline="-25000"/>
                  <a:t>A</a:t>
                </a:r>
                <a:r>
                  <a:rPr lang="en-US" altLang="zh-CN" sz="2000" kern="0"/>
                  <a:t>(b)=1</a:t>
                </a:r>
                <a:r>
                  <a:rPr lang="zh-CN" altLang="en-US" sz="2000" kern="0"/>
                  <a:t>，</a:t>
                </a:r>
                <a:r>
                  <a:rPr lang="en-US" altLang="zh-CN" sz="2000" kern="0"/>
                  <a:t>Ψ</a:t>
                </a:r>
                <a:r>
                  <a:rPr lang="en-US" altLang="zh-CN" sz="2000" kern="0" baseline="-25000"/>
                  <a:t>A</a:t>
                </a:r>
                <a:r>
                  <a:rPr lang="en-US" altLang="zh-CN" sz="2000" kern="0"/>
                  <a:t>(c)=0</a:t>
                </a:r>
                <a:r>
                  <a:rPr lang="zh-CN" altLang="en-US" sz="2000" kern="0"/>
                  <a:t>，</a:t>
                </a:r>
                <a:r>
                  <a:rPr lang="en-US" altLang="zh-CN" sz="2000" kern="0"/>
                  <a:t>Ψ</a:t>
                </a:r>
                <a:r>
                  <a:rPr lang="en-US" altLang="zh-CN" sz="2000" kern="0" baseline="-25000"/>
                  <a:t>A</a:t>
                </a:r>
                <a:r>
                  <a:rPr lang="en-US" altLang="zh-CN" sz="2000" kern="0"/>
                  <a:t>(d)=1</a:t>
                </a:r>
              </a:p>
              <a:p>
                <a:pPr marL="357188" indent="0">
                  <a:spcAft>
                    <a:spcPts val="200"/>
                  </a:spcAft>
                  <a:buNone/>
                </a:pPr>
                <a:r>
                  <a:rPr lang="en-US" altLang="zh-CN" sz="2000" kern="0"/>
                  <a:t>(2)</a:t>
                </a:r>
                <a:r>
                  <a:rPr lang="zh-CN" altLang="en-US" sz="2000" kern="0"/>
                  <a:t>设</a:t>
                </a:r>
                <a:r>
                  <a:rPr lang="en-US" altLang="zh-CN" sz="2000" kern="0"/>
                  <a:t>U=[0,1],A=[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kern="0"/>
                  <a:t>,1],Ψ</a:t>
                </a:r>
                <a:r>
                  <a:rPr lang="en-US" altLang="zh-CN" sz="2000" kern="0" baseline="-25000"/>
                  <a:t>A</a:t>
                </a:r>
                <a:r>
                  <a:rPr lang="zh-CN" altLang="en-US" sz="2000" kern="0"/>
                  <a:t>：</a:t>
                </a:r>
                <a:r>
                  <a:rPr lang="en-US" altLang="zh-CN" sz="2000" kern="0"/>
                  <a:t>U</a:t>
                </a:r>
                <a:r>
                  <a:rPr lang="en-US" altLang="zh-CN" sz="2000" kern="0">
                    <a:sym typeface="Symbol" pitchFamily="18" charset="2"/>
                  </a:rPr>
                  <a:t></a:t>
                </a:r>
                <a:r>
                  <a:rPr lang="en-US" altLang="zh-CN" sz="2000" kern="0"/>
                  <a:t>{0,1}</a:t>
                </a:r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zh-CN" altLang="en-US" sz="2000" kern="0"/>
                  <a:t>则：</a:t>
                </a:r>
                <a:r>
                  <a:rPr lang="en-US" altLang="zh-CN" sz="2000" kern="0"/>
                  <a:t>Ψ</a:t>
                </a:r>
                <a:r>
                  <a:rPr lang="en-US" altLang="zh-CN" sz="2000" kern="0" baseline="-25000"/>
                  <a:t>A</a:t>
                </a:r>
                <a:r>
                  <a:rPr lang="en-US" altLang="zh-CN" sz="2000" ker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kern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000" ker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sz="2000" i="1" kern="0" smtClean="0">
                                <a:latin typeface="Cambria Math" panose="02040503050406030204" pitchFamily="18" charset="0"/>
                              </a:rPr>
                              <m:t>当</m:t>
                            </m:r>
                            <m:f>
                              <m:f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2000">
                                <a:sym typeface="Symbol" pitchFamily="18" charset="2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sym typeface="Symbol" pitchFamily="18" charset="2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2000">
                                <a:sym typeface="Symbol" pitchFamily="18" charset="2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sym typeface="Symbol" pitchFamily="18" charset="2"/>
                              </a:rPr>
                              <m:t>1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时</m:t>
                            </m:r>
                          </m:e>
                          <m:e>
                            <m:r>
                              <a:rPr lang="en-US" altLang="zh-CN" sz="2000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000" ker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sz="2000" i="1" kern="0" smtClean="0">
                                <a:latin typeface="Cambria Math" panose="02040503050406030204" pitchFamily="18" charset="0"/>
                              </a:rPr>
                              <m:t>当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zh-CN" altLang="en-US" sz="2000">
                                <a:sym typeface="Symbol" pitchFamily="18" charset="2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sym typeface="Symbol" pitchFamily="18" charset="2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2000" dirty="0">
                                <a:sym typeface="Symbol" pitchFamily="18" charset="2"/>
                              </a:rPr>
                              <m:t>＜</m:t>
                            </m:r>
                            <m:f>
                              <m:f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 i="1" kern="0">
                                <a:latin typeface="Cambria Math" panose="02040503050406030204" pitchFamily="18" charset="0"/>
                              </a:rPr>
                              <m:t>时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kern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756BD57-F22A-4535-AD2A-71F166AA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312" y="3645024"/>
                <a:ext cx="8208912" cy="2853275"/>
              </a:xfrm>
              <a:prstGeom prst="rect">
                <a:avLst/>
              </a:prstGeom>
              <a:blipFill>
                <a:blip r:embed="rId3"/>
                <a:stretch>
                  <a:fillRect t="-17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E2DA7849-CDFB-4718-89A9-A23891077912}"/>
              </a:ext>
            </a:extLst>
          </p:cNvPr>
          <p:cNvGrpSpPr/>
          <p:nvPr/>
        </p:nvGrpSpPr>
        <p:grpSpPr>
          <a:xfrm>
            <a:off x="5796136" y="4653136"/>
            <a:ext cx="1943225" cy="1872208"/>
            <a:chOff x="6080695" y="4437112"/>
            <a:chExt cx="1943225" cy="187220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1D9F12C-968F-4C87-9BCE-CE1CD8EA6B48}"/>
                </a:ext>
              </a:extLst>
            </p:cNvPr>
            <p:cNvGrpSpPr/>
            <p:nvPr/>
          </p:nvGrpSpPr>
          <p:grpSpPr>
            <a:xfrm>
              <a:off x="6228184" y="4437112"/>
              <a:ext cx="1795736" cy="1872208"/>
              <a:chOff x="6228184" y="4437112"/>
              <a:chExt cx="1795736" cy="1872208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7CF6251-EE42-4486-A2D2-619586949E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5657340"/>
                <a:ext cx="1795736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F69FA413-57A0-4B38-903F-3839F99E2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437112"/>
                <a:ext cx="0" cy="14362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F4E53DF-34B8-4AC5-B9BC-1917017FBD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98046" y="4725144"/>
                <a:ext cx="51840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E24B212-5F3B-43E8-8ADF-A69BD46349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44208" y="5657340"/>
                <a:ext cx="518567" cy="510"/>
              </a:xfrm>
              <a:prstGeom prst="lin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A150082-3BED-44E9-93B7-A01E48A6AF21}"/>
                  </a:ext>
                </a:extLst>
              </p:cNvPr>
              <p:cNvSpPr/>
              <p:nvPr/>
            </p:nvSpPr>
            <p:spPr bwMode="auto">
              <a:xfrm>
                <a:off x="6926775" y="5636165"/>
                <a:ext cx="36000" cy="36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B60D2C6-A16C-4132-87ED-D049B0CE081C}"/>
                  </a:ext>
                </a:extLst>
              </p:cNvPr>
              <p:cNvSpPr/>
              <p:nvPr/>
            </p:nvSpPr>
            <p:spPr bwMode="auto">
              <a:xfrm>
                <a:off x="7480446" y="5640671"/>
                <a:ext cx="36000" cy="36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7C67C94-A89B-463F-9A15-985D00AC39FD}"/>
                  </a:ext>
                </a:extLst>
              </p:cNvPr>
              <p:cNvSpPr/>
              <p:nvPr/>
            </p:nvSpPr>
            <p:spPr bwMode="auto">
              <a:xfrm>
                <a:off x="7321004" y="5910578"/>
                <a:ext cx="360040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>
                    <a:ln>
                      <a:noFill/>
                    </a:ln>
                    <a:effectLst/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kumimoji="1" lang="zh-CN" altLang="en-US" sz="2000" b="0" i="0" u="none" strike="noStrike" cap="none" normalizeH="0" baseline="0">
                  <a:ln>
                    <a:noFill/>
                  </a:ln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5C94313-1862-48F2-B489-E6ECAC5FF2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26324" y="5765511"/>
                    <a:ext cx="360040" cy="543809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marR="0" indent="-342900" algn="ctr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CN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0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0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  <a:ea typeface="楷体_GB2312" pitchFamily="49" charset="-122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sz="2000" b="0" u="none" strike="noStrike" cap="none" normalizeH="0" baseline="0">
                      <a:ln>
                        <a:noFill/>
                      </a:ln>
                      <a:effectLst/>
                      <a:ea typeface="楷体_GB2312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5C94313-1862-48F2-B489-E6ECAC5FF2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6324" y="5765511"/>
                    <a:ext cx="360040" cy="5438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247" r="-8475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D3BCD2D-6632-4EB8-90B6-4688D70AAE09}"/>
                </a:ext>
              </a:extLst>
            </p:cNvPr>
            <p:cNvSpPr/>
            <p:nvPr/>
          </p:nvSpPr>
          <p:spPr bwMode="auto">
            <a:xfrm>
              <a:off x="6080695" y="4603353"/>
              <a:ext cx="360040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effectLst/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5CF96AB-DAE4-436E-91C2-66011C32EC7D}"/>
                </a:ext>
              </a:extLst>
            </p:cNvPr>
            <p:cNvSpPr/>
            <p:nvPr/>
          </p:nvSpPr>
          <p:spPr bwMode="auto">
            <a:xfrm>
              <a:off x="6430822" y="4706094"/>
              <a:ext cx="36000" cy="36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16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、逆函数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、函数的基本概念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</a:t>
            </a:r>
            <a:r>
              <a:rPr lang="zh-CN" altLang="en-US" dirty="0"/>
              <a:t>、基本概念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2484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4.3-1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61950" lvl="1" indent="0">
              <a:spcAft>
                <a:spcPts val="1800"/>
              </a:spcAft>
              <a:buNone/>
            </a:pPr>
            <a:r>
              <a:rPr lang="zh-CN" altLang="en-US" dirty="0"/>
              <a:t>设函数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zh-CN" altLang="en-US">
                <a:solidFill>
                  <a:srgbClr val="CC0099"/>
                </a:solidFill>
              </a:rPr>
              <a:t>双射函数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zh-CN" altLang="en-US"/>
              <a:t>的</a:t>
            </a:r>
            <a:r>
              <a:rPr lang="zh-CN" altLang="en-US" u="sng"/>
              <a:t>逆关系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X</a:t>
            </a:r>
            <a:r>
              <a:rPr lang="zh-CN" altLang="en-US"/>
              <a:t>也</a:t>
            </a:r>
            <a:r>
              <a:rPr lang="zh-CN" altLang="en-US" dirty="0"/>
              <a:t>是</a:t>
            </a:r>
            <a:r>
              <a:rPr lang="zh-CN" altLang="en-US"/>
              <a:t>双射函数。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4.3-1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61950" lvl="1" indent="0">
              <a:spcAft>
                <a:spcPts val="1800"/>
              </a:spcAft>
              <a:buNone/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 dirty="0"/>
              <a:t>是</a:t>
            </a:r>
            <a:r>
              <a:rPr lang="zh-CN" altLang="en-US" u="sng" dirty="0">
                <a:solidFill>
                  <a:srgbClr val="CC0099"/>
                </a:solidFill>
              </a:rPr>
              <a:t>双射函数</a:t>
            </a:r>
            <a:r>
              <a:rPr lang="zh-CN" altLang="en-US" dirty="0"/>
              <a:t>，称逆关系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逆函数</a:t>
            </a:r>
            <a:r>
              <a:rPr lang="zh-CN" altLang="en-US" dirty="0"/>
              <a:t>，记为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，称</a:t>
            </a:r>
            <a:r>
              <a:rPr lang="en-US" altLang="zh-CN" dirty="0"/>
              <a:t>f</a:t>
            </a:r>
            <a:r>
              <a:rPr lang="zh-CN" altLang="en-US" dirty="0"/>
              <a:t>是可逆的。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4.3-2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61950" lvl="1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 dirty="0"/>
              <a:t>是可逆的，则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f=I</a:t>
            </a:r>
            <a:r>
              <a:rPr lang="en-US" altLang="zh-CN" baseline="-25000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ff</a:t>
            </a:r>
            <a:r>
              <a:rPr lang="en-US" altLang="zh-CN" baseline="30000" dirty="0"/>
              <a:t>-1</a:t>
            </a:r>
            <a:r>
              <a:rPr lang="en-US" altLang="zh-CN" dirty="0"/>
              <a:t>=I</a:t>
            </a:r>
            <a:r>
              <a:rPr lang="en-US" altLang="zh-CN" baseline="-25000" dirty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DD02-35D6-47D5-9C91-E57477D6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4.3-1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7B4AB-DAD0-40AE-AE8B-C89892D8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/>
          <a:lstStyle/>
          <a:p>
            <a:r>
              <a:rPr lang="zh-CN" altLang="en-US" sz="2300">
                <a:solidFill>
                  <a:srgbClr val="FF0000"/>
                </a:solidFill>
              </a:rPr>
              <a:t>证：</a:t>
            </a:r>
            <a:r>
              <a:rPr lang="zh-CN" altLang="en-US" sz="2300"/>
              <a:t>考虑对应于</a:t>
            </a:r>
            <a:r>
              <a:rPr lang="en-US" altLang="zh-CN" sz="2300"/>
              <a:t>f</a:t>
            </a:r>
            <a:r>
              <a:rPr lang="zh-CN" altLang="en-US" sz="2300"/>
              <a:t>和</a:t>
            </a:r>
            <a:r>
              <a:rPr lang="en-US" altLang="zh-CN" sz="2300"/>
              <a:t>f</a:t>
            </a:r>
            <a:r>
              <a:rPr lang="en-US" altLang="zh-CN" sz="2300" baseline="30000"/>
              <a:t>-1</a:t>
            </a:r>
            <a:r>
              <a:rPr lang="zh-CN" altLang="en-US" sz="2300"/>
              <a:t>的有序对集合</a:t>
            </a:r>
            <a:endParaRPr lang="en-US" altLang="zh-CN" sz="2300"/>
          </a:p>
          <a:p>
            <a:pPr marL="2147888" indent="0">
              <a:buNone/>
            </a:pPr>
            <a:r>
              <a:rPr lang="en-US" altLang="zh-CN" sz="2300"/>
              <a:t>f={&lt;x,y&gt;|x</a:t>
            </a:r>
            <a:r>
              <a:rPr lang="zh-CN" altLang="en-US" sz="23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300"/>
              <a:t>X</a:t>
            </a:r>
            <a:r>
              <a:rPr lang="el-GR" altLang="zh-CN" sz="2300"/>
              <a:t>∧</a:t>
            </a:r>
            <a:r>
              <a:rPr lang="en-US" altLang="zh-CN" sz="2300"/>
              <a:t>y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Y</a:t>
            </a:r>
            <a:r>
              <a:rPr lang="el-GR" altLang="zh-CN" sz="2300"/>
              <a:t>∧</a:t>
            </a:r>
            <a:r>
              <a:rPr lang="en-US" altLang="zh-CN" sz="2300"/>
              <a:t>f(x)=y}</a:t>
            </a:r>
          </a:p>
          <a:p>
            <a:pPr marL="2147888" indent="0">
              <a:buNone/>
            </a:pPr>
            <a:r>
              <a:rPr lang="en-US" altLang="zh-CN" sz="2300"/>
              <a:t>f</a:t>
            </a:r>
            <a:r>
              <a:rPr lang="en-US" altLang="zh-CN" sz="2300" baseline="30000"/>
              <a:t>-1</a:t>
            </a:r>
            <a:r>
              <a:rPr lang="en-US" altLang="zh-CN" sz="2300"/>
              <a:t>={&lt;y,x&gt;|&lt;x,y&gt;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f}</a:t>
            </a:r>
          </a:p>
          <a:p>
            <a:pPr marL="447675" indent="-358775">
              <a:buSzPct val="100000"/>
              <a:buFont typeface="+mj-lt"/>
              <a:buAutoNum type="arabicPeriod"/>
            </a:pPr>
            <a:r>
              <a:rPr lang="zh-CN" altLang="en-US" sz="2300"/>
              <a:t>因为</a:t>
            </a:r>
            <a:r>
              <a:rPr lang="en-US" altLang="zh-CN" sz="2300"/>
              <a:t>f</a:t>
            </a:r>
            <a:r>
              <a:rPr lang="zh-CN" altLang="en-US" sz="2300"/>
              <a:t>是</a:t>
            </a:r>
            <a:r>
              <a:rPr lang="zh-CN" altLang="en-US" sz="2300" u="sng"/>
              <a:t>满射的</a:t>
            </a:r>
            <a:r>
              <a:rPr lang="zh-CN" altLang="en-US" sz="2300"/>
              <a:t>，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 </a:t>
            </a:r>
            <a:r>
              <a:rPr lang="en-US" altLang="zh-CN" sz="2300"/>
              <a:t>y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Y</a:t>
            </a:r>
            <a:r>
              <a:rPr lang="en-US" altLang="zh-CN" sz="2300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300"/>
              <a:t>&lt;x,y&gt;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f</a:t>
            </a:r>
            <a:r>
              <a:rPr lang="en-US" altLang="zh-CN" sz="2300">
                <a:sym typeface="Symbol" pitchFamily="18" charset="2"/>
              </a:rPr>
              <a:t></a:t>
            </a:r>
            <a:r>
              <a:rPr lang="en-US" altLang="zh-CN" sz="2300"/>
              <a:t>&lt;y,x&gt;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f</a:t>
            </a:r>
            <a:r>
              <a:rPr lang="en-US" altLang="zh-CN" sz="2300" baseline="30000"/>
              <a:t>-1</a:t>
            </a:r>
            <a:r>
              <a:rPr lang="zh-CN" altLang="en-US" sz="2300"/>
              <a:t>；</a:t>
            </a:r>
            <a:endParaRPr lang="en-US" altLang="zh-CN" sz="2300"/>
          </a:p>
          <a:p>
            <a:pPr marL="447675" indent="-358775">
              <a:buSzPct val="100000"/>
              <a:buFont typeface="+mj-lt"/>
              <a:buAutoNum type="arabicPeriod"/>
            </a:pPr>
            <a:r>
              <a:rPr lang="zh-CN" altLang="en-US" sz="2300"/>
              <a:t>又</a:t>
            </a:r>
            <a:r>
              <a:rPr lang="en-US" altLang="zh-CN" sz="2300"/>
              <a:t>f</a:t>
            </a:r>
            <a:r>
              <a:rPr lang="zh-CN" altLang="en-US" sz="2300"/>
              <a:t>是</a:t>
            </a:r>
            <a:r>
              <a:rPr lang="zh-CN" altLang="en-US" sz="2300" u="sng"/>
              <a:t>单射的</a:t>
            </a:r>
            <a:r>
              <a:rPr lang="zh-CN" altLang="en-US" sz="2300"/>
              <a:t>，对于每一个</a:t>
            </a:r>
            <a:r>
              <a:rPr lang="en-US" altLang="zh-CN" sz="2300"/>
              <a:t>y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Y</a:t>
            </a:r>
            <a:r>
              <a:rPr lang="zh-CN" altLang="en-US" sz="2300"/>
              <a:t>，最多有一个</a:t>
            </a:r>
            <a:r>
              <a:rPr lang="en-US" altLang="zh-CN" sz="2300"/>
              <a:t>x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>
                <a:sym typeface="Symbol" pitchFamily="18" charset="2"/>
              </a:rPr>
              <a:t>X</a:t>
            </a:r>
            <a:r>
              <a:rPr lang="zh-CN" altLang="en-US" sz="2300">
                <a:sym typeface="Symbol" pitchFamily="18" charset="2"/>
              </a:rPr>
              <a:t>使得</a:t>
            </a:r>
            <a:r>
              <a:rPr lang="en-US" altLang="zh-CN" sz="2300">
                <a:sym typeface="Symbol" pitchFamily="18" charset="2"/>
              </a:rPr>
              <a:t>&lt;y,x&gt;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en-US" altLang="zh-CN" sz="2300" baseline="30000">
                <a:sym typeface="Symbol" pitchFamily="18" charset="2"/>
              </a:rPr>
              <a:t>-1</a:t>
            </a:r>
            <a:r>
              <a:rPr lang="zh-CN" altLang="en-US" sz="2300">
                <a:sym typeface="Symbol" pitchFamily="18" charset="2"/>
              </a:rPr>
              <a:t>，这说明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en-US" altLang="zh-CN" sz="2300" baseline="30000">
                <a:sym typeface="Symbol" pitchFamily="18" charset="2"/>
              </a:rPr>
              <a:t>-1</a:t>
            </a:r>
            <a:r>
              <a:rPr lang="zh-CN" altLang="en-US" sz="2300" u="sng">
                <a:sym typeface="Symbol" pitchFamily="18" charset="2"/>
              </a:rPr>
              <a:t>是一从</a:t>
            </a:r>
            <a:r>
              <a:rPr lang="en-US" altLang="zh-CN" sz="2300" u="sng">
                <a:sym typeface="Symbol" pitchFamily="18" charset="2"/>
              </a:rPr>
              <a:t>Y</a:t>
            </a:r>
            <a:r>
              <a:rPr lang="zh-CN" altLang="en-US" sz="2300" u="sng">
                <a:sym typeface="Symbol" pitchFamily="18" charset="2"/>
              </a:rPr>
              <a:t>到</a:t>
            </a:r>
            <a:r>
              <a:rPr lang="en-US" altLang="zh-CN" sz="2300" u="sng">
                <a:sym typeface="Symbol" pitchFamily="18" charset="2"/>
              </a:rPr>
              <a:t>X</a:t>
            </a:r>
            <a:r>
              <a:rPr lang="zh-CN" altLang="en-US" sz="2300" u="sng">
                <a:sym typeface="Symbol" pitchFamily="18" charset="2"/>
              </a:rPr>
              <a:t>的函数</a:t>
            </a:r>
            <a:r>
              <a:rPr lang="zh-CN" altLang="en-US" sz="2300">
                <a:sym typeface="Symbol" pitchFamily="18" charset="2"/>
              </a:rPr>
              <a:t>。</a:t>
            </a:r>
            <a:endParaRPr lang="en-US" altLang="zh-CN" sz="2300">
              <a:sym typeface="Symbol" pitchFamily="18" charset="2"/>
            </a:endParaRPr>
          </a:p>
          <a:p>
            <a:pPr marL="447675" indent="-358775">
              <a:buSzPct val="100000"/>
              <a:buFont typeface="+mj-lt"/>
              <a:buAutoNum type="arabicPeriod"/>
            </a:pPr>
            <a:r>
              <a:rPr lang="zh-CN" altLang="en-US" sz="2300">
                <a:sym typeface="Symbol" pitchFamily="18" charset="2"/>
              </a:rPr>
              <a:t>因为，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x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X</a:t>
            </a:r>
            <a:r>
              <a:rPr lang="en-US" altLang="zh-CN" sz="2300">
                <a:sym typeface="Symbol" pitchFamily="18" charset="2"/>
              </a:rPr>
              <a:t></a:t>
            </a:r>
            <a:r>
              <a:rPr lang="en-US" altLang="zh-CN" sz="2300"/>
              <a:t>&lt;x,y&gt;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/>
              <a:t>f</a:t>
            </a:r>
            <a:r>
              <a:rPr lang="en-US" altLang="zh-CN" sz="2300">
                <a:sym typeface="Symbol" pitchFamily="18" charset="2"/>
              </a:rPr>
              <a:t></a:t>
            </a:r>
            <a:r>
              <a:rPr lang="en-US" altLang="zh-CN" sz="2300"/>
              <a:t>&lt;y,x&gt;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en-US" altLang="zh-CN" sz="2300" baseline="30000">
                <a:sym typeface="Symbol" pitchFamily="18" charset="2"/>
              </a:rPr>
              <a:t>-1</a:t>
            </a:r>
            <a:r>
              <a:rPr lang="zh-CN" altLang="en-US" sz="2300"/>
              <a:t>，所以</a:t>
            </a:r>
            <a:r>
              <a:rPr lang="en-US" altLang="zh-CN" sz="2300">
                <a:solidFill>
                  <a:srgbClr val="C00000"/>
                </a:solidFill>
              </a:rPr>
              <a:t>f</a:t>
            </a:r>
            <a:r>
              <a:rPr lang="en-US" altLang="zh-CN" sz="2300" baseline="30000">
                <a:solidFill>
                  <a:srgbClr val="C00000"/>
                </a:solidFill>
              </a:rPr>
              <a:t>-1</a:t>
            </a:r>
            <a:r>
              <a:rPr lang="zh-CN" altLang="en-US" sz="2300">
                <a:solidFill>
                  <a:srgbClr val="C00000"/>
                </a:solidFill>
              </a:rPr>
              <a:t>是满射</a:t>
            </a:r>
            <a:r>
              <a:rPr lang="zh-CN" altLang="en-US" sz="2300"/>
              <a:t>；</a:t>
            </a:r>
            <a:endParaRPr lang="en-US" altLang="zh-CN" sz="2300"/>
          </a:p>
          <a:p>
            <a:pPr marL="447675" indent="-358775">
              <a:buSzPct val="100000"/>
              <a:buFont typeface="+mj-lt"/>
              <a:buAutoNum type="arabicPeriod"/>
            </a:pPr>
            <a:r>
              <a:rPr lang="zh-CN" altLang="en-US" sz="2300">
                <a:sym typeface="Symbol" pitchFamily="18" charset="2"/>
              </a:rPr>
              <a:t>对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zh-CN" sz="2300" baseline="-25000">
                <a:solidFill>
                  <a:srgbClr val="C00000"/>
                </a:solidFill>
                <a:sym typeface="Symbol" pitchFamily="18" charset="2"/>
              </a:rPr>
              <a:t>1</a:t>
            </a:r>
            <a:r>
              <a:rPr lang="zh-CN" altLang="en-US" sz="23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zh-CN" sz="2300" baseline="-2500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zh-CN" altLang="en-US" sz="2300">
                <a:sym typeface="Symbol" pitchFamily="18" charset="2"/>
              </a:rPr>
              <a:t>，</a:t>
            </a:r>
            <a:r>
              <a:rPr lang="en-US" altLang="zh-CN" sz="2300">
                <a:sym typeface="Symbol" pitchFamily="18" charset="2"/>
              </a:rPr>
              <a:t>&lt;y</a:t>
            </a:r>
            <a:r>
              <a:rPr lang="en-US" altLang="zh-CN" sz="2300" baseline="-25000">
                <a:sym typeface="Symbol" pitchFamily="18" charset="2"/>
              </a:rPr>
              <a:t>1</a:t>
            </a:r>
            <a:r>
              <a:rPr lang="en-US" altLang="zh-CN" sz="2300">
                <a:sym typeface="Symbol" pitchFamily="18" charset="2"/>
              </a:rPr>
              <a:t>,x</a:t>
            </a:r>
            <a:r>
              <a:rPr lang="en-US" altLang="zh-CN" sz="2300" baseline="-25000">
                <a:sym typeface="Symbol" pitchFamily="18" charset="2"/>
              </a:rPr>
              <a:t>1</a:t>
            </a:r>
            <a:r>
              <a:rPr lang="en-US" altLang="zh-CN" sz="2300">
                <a:sym typeface="Symbol" pitchFamily="18" charset="2"/>
              </a:rPr>
              <a:t>&gt;</a:t>
            </a:r>
            <a:r>
              <a:rPr lang="el-GR" altLang="zh-CN" sz="2300"/>
              <a:t>∧</a:t>
            </a:r>
            <a:r>
              <a:rPr lang="en-US" altLang="zh-CN" sz="2300">
                <a:sym typeface="Symbol" pitchFamily="18" charset="2"/>
              </a:rPr>
              <a:t>&lt;y</a:t>
            </a:r>
            <a:r>
              <a:rPr lang="en-US" altLang="zh-CN" sz="2300" baseline="-25000">
                <a:sym typeface="Symbol" pitchFamily="18" charset="2"/>
              </a:rPr>
              <a:t>2</a:t>
            </a:r>
            <a:r>
              <a:rPr lang="en-US" altLang="zh-CN" sz="2300">
                <a:sym typeface="Symbol" pitchFamily="18" charset="2"/>
              </a:rPr>
              <a:t>,x</a:t>
            </a:r>
            <a:r>
              <a:rPr lang="en-US" altLang="zh-CN" sz="2300" baseline="-25000">
                <a:sym typeface="Symbol" pitchFamily="18" charset="2"/>
              </a:rPr>
              <a:t>2</a:t>
            </a:r>
            <a:r>
              <a:rPr lang="en-US" altLang="zh-CN" sz="2300">
                <a:sym typeface="Symbol" pitchFamily="18" charset="2"/>
              </a:rPr>
              <a:t>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en-US" altLang="zh-CN" sz="2300" baseline="30000">
                <a:sym typeface="Symbol" pitchFamily="18" charset="2"/>
              </a:rPr>
              <a:t>-1</a:t>
            </a:r>
            <a:r>
              <a:rPr lang="en-US" altLang="zh-CN" sz="2300">
                <a:sym typeface="Symbol" pitchFamily="18" charset="2"/>
              </a:rPr>
              <a:t>&lt;x</a:t>
            </a:r>
            <a:r>
              <a:rPr lang="en-US" altLang="zh-CN" sz="2300" baseline="-25000">
                <a:sym typeface="Symbol" pitchFamily="18" charset="2"/>
              </a:rPr>
              <a:t>1</a:t>
            </a:r>
            <a:r>
              <a:rPr lang="en-US" altLang="zh-CN" sz="2300">
                <a:sym typeface="Symbol" pitchFamily="18" charset="2"/>
              </a:rPr>
              <a:t>,y</a:t>
            </a:r>
            <a:r>
              <a:rPr lang="en-US" altLang="zh-CN" sz="2300" baseline="-25000">
                <a:sym typeface="Symbol" pitchFamily="18" charset="2"/>
              </a:rPr>
              <a:t>1</a:t>
            </a:r>
            <a:r>
              <a:rPr lang="en-US" altLang="zh-CN" sz="2300">
                <a:sym typeface="Symbol" pitchFamily="18" charset="2"/>
              </a:rPr>
              <a:t>&gt;</a:t>
            </a:r>
            <a:r>
              <a:rPr lang="el-GR" altLang="zh-CN" sz="2300"/>
              <a:t>∧</a:t>
            </a:r>
            <a:r>
              <a:rPr lang="en-US" altLang="zh-CN" sz="2300">
                <a:sym typeface="Symbol" pitchFamily="18" charset="2"/>
              </a:rPr>
              <a:t>&lt;x</a:t>
            </a:r>
            <a:r>
              <a:rPr lang="en-US" altLang="zh-CN" sz="2300" baseline="-25000">
                <a:sym typeface="Symbol" pitchFamily="18" charset="2"/>
              </a:rPr>
              <a:t>2</a:t>
            </a:r>
            <a:r>
              <a:rPr lang="en-US" altLang="zh-CN" sz="2300">
                <a:sym typeface="Symbol" pitchFamily="18" charset="2"/>
              </a:rPr>
              <a:t>,y</a:t>
            </a:r>
            <a:r>
              <a:rPr lang="en-US" altLang="zh-CN" sz="2300" baseline="-25000">
                <a:sym typeface="Symbol" pitchFamily="18" charset="2"/>
              </a:rPr>
              <a:t>2</a:t>
            </a:r>
            <a:r>
              <a:rPr lang="en-US" altLang="zh-CN" sz="2300">
                <a:sym typeface="Symbol" pitchFamily="18" charset="2"/>
              </a:rPr>
              <a:t>&gt;</a:t>
            </a:r>
            <a:r>
              <a:rPr lang="zh-CN" altLang="en-US" sz="2300">
                <a:sym typeface="Symbol" pitchFamily="18" charset="2"/>
              </a:rPr>
              <a:t>∈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zh-CN" altLang="en-US" sz="2300">
                <a:sym typeface="Symbol" pitchFamily="18" charset="2"/>
              </a:rPr>
              <a:t>，已知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zh-CN" altLang="en-US" sz="2300">
                <a:sym typeface="Symbol" pitchFamily="18" charset="2"/>
              </a:rPr>
              <a:t>是双射，故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sz="2300" baseline="-25000">
                <a:solidFill>
                  <a:srgbClr val="C00000"/>
                </a:solidFill>
                <a:sym typeface="Symbol" pitchFamily="18" charset="2"/>
              </a:rPr>
              <a:t>1</a:t>
            </a:r>
            <a:r>
              <a:rPr lang="zh-CN" altLang="en-US" sz="2300">
                <a:solidFill>
                  <a:srgbClr val="C00000"/>
                </a:solidFill>
                <a:sym typeface="Symbol" pitchFamily="18" charset="2"/>
              </a:rPr>
              <a:t>≠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altLang="zh-CN" sz="2300" baseline="-2500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zh-CN" altLang="en-US" sz="2300">
                <a:sym typeface="Symbol" pitchFamily="18" charset="2"/>
              </a:rPr>
              <a:t>，得</a:t>
            </a:r>
            <a:r>
              <a:rPr lang="en-US" altLang="zh-CN" sz="2300">
                <a:solidFill>
                  <a:srgbClr val="C00000"/>
                </a:solidFill>
                <a:sym typeface="Symbol" pitchFamily="18" charset="2"/>
              </a:rPr>
              <a:t>f</a:t>
            </a:r>
            <a:r>
              <a:rPr lang="en-US" altLang="zh-CN" sz="2300" baseline="30000">
                <a:solidFill>
                  <a:srgbClr val="C00000"/>
                </a:solidFill>
                <a:sym typeface="Symbol" pitchFamily="18" charset="2"/>
              </a:rPr>
              <a:t>-1</a:t>
            </a:r>
            <a:r>
              <a:rPr lang="zh-CN" altLang="en-US" sz="2300">
                <a:solidFill>
                  <a:srgbClr val="C00000"/>
                </a:solidFill>
                <a:sym typeface="Symbol" pitchFamily="18" charset="2"/>
              </a:rPr>
              <a:t>是单射</a:t>
            </a:r>
            <a:r>
              <a:rPr lang="zh-CN" altLang="en-US" sz="2300">
                <a:sym typeface="Symbol" pitchFamily="18" charset="2"/>
              </a:rPr>
              <a:t>。</a:t>
            </a:r>
            <a:endParaRPr lang="en-US" altLang="zh-CN" sz="2300">
              <a:sym typeface="Symbol" pitchFamily="18" charset="2"/>
            </a:endParaRPr>
          </a:p>
          <a:p>
            <a:pPr marL="88900" indent="0">
              <a:buSzPct val="100000"/>
              <a:buNone/>
            </a:pPr>
            <a:r>
              <a:rPr lang="zh-CN" altLang="en-US" sz="2300">
                <a:sym typeface="Symbol" pitchFamily="18" charset="2"/>
              </a:rPr>
              <a:t>结论：</a:t>
            </a:r>
            <a:r>
              <a:rPr lang="en-US" altLang="zh-CN" sz="2300">
                <a:sym typeface="Symbol" pitchFamily="18" charset="2"/>
              </a:rPr>
              <a:t>f</a:t>
            </a:r>
            <a:r>
              <a:rPr lang="zh-CN" altLang="en-US" sz="2300">
                <a:sym typeface="Symbol" pitchFamily="18" charset="2"/>
              </a:rPr>
              <a:t>既单又满，为双射。（</a:t>
            </a:r>
            <a:r>
              <a:rPr lang="zh-CN" altLang="en-US" sz="2300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zh-CN" altLang="en-US" sz="2300">
                <a:sym typeface="Symbol" pitchFamily="18" charset="2"/>
              </a:rPr>
              <a:t>）</a:t>
            </a:r>
            <a:endParaRPr lang="zh-CN" altLang="en-US" sz="23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8EBC1-60A7-4201-9F39-AA11DFA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29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4F67A-0036-4427-BB20-734E91CE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4.3-2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B1CA-A163-4903-B8C7-44B8154D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的任一元素，如果</a:t>
            </a:r>
            <a:r>
              <a:rPr lang="en-US" altLang="zh-CN"/>
              <a:t>f(x)=y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(y)=x</a:t>
            </a:r>
          </a:p>
          <a:p>
            <a:pPr marL="2062163" indent="0">
              <a:buNone/>
            </a:pP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f(x)=f</a:t>
            </a:r>
            <a:r>
              <a:rPr lang="en-US" altLang="zh-CN" baseline="30000"/>
              <a:t>-1</a:t>
            </a:r>
            <a:r>
              <a:rPr lang="en-US" altLang="zh-CN"/>
              <a:t>(f(x))=f</a:t>
            </a:r>
            <a:r>
              <a:rPr lang="en-US" altLang="zh-CN" baseline="30000"/>
              <a:t>-1</a:t>
            </a:r>
            <a:r>
              <a:rPr lang="en-US" altLang="zh-CN"/>
              <a:t>(y)=x</a:t>
            </a:r>
          </a:p>
          <a:p>
            <a:pPr marL="989013" indent="0">
              <a:buNone/>
            </a:pPr>
            <a:r>
              <a:rPr lang="zh-CN" altLang="en-US"/>
              <a:t>所以，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f=I</a:t>
            </a:r>
            <a:r>
              <a:rPr lang="en-US" altLang="zh-CN" baseline="-25000"/>
              <a:t>x</a:t>
            </a:r>
          </a:p>
          <a:p>
            <a:pPr marL="989013" indent="0">
              <a:buNone/>
            </a:pPr>
            <a:r>
              <a:rPr lang="zh-CN" altLang="en-US"/>
              <a:t>类似地，设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Y</a:t>
            </a:r>
            <a:r>
              <a:rPr lang="zh-CN" altLang="en-US"/>
              <a:t>的任一元素，若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(y)=x</a:t>
            </a:r>
            <a:r>
              <a:rPr lang="zh-CN" altLang="en-US"/>
              <a:t>，则</a:t>
            </a:r>
            <a:r>
              <a:rPr lang="en-US" altLang="zh-CN"/>
              <a:t>f(x)=y</a:t>
            </a:r>
          </a:p>
          <a:p>
            <a:pPr marL="1978025" indent="0">
              <a:buNone/>
            </a:pPr>
            <a:r>
              <a:rPr lang="en-US" altLang="zh-CN"/>
              <a:t>ff</a:t>
            </a:r>
            <a:r>
              <a:rPr lang="en-US" altLang="zh-CN" baseline="30000"/>
              <a:t>-1</a:t>
            </a:r>
            <a:r>
              <a:rPr lang="en-US" altLang="zh-CN"/>
              <a:t>(y)=f(f</a:t>
            </a:r>
            <a:r>
              <a:rPr lang="en-US" altLang="zh-CN" baseline="30000"/>
              <a:t>-1</a:t>
            </a:r>
            <a:r>
              <a:rPr lang="en-US" altLang="zh-CN"/>
              <a:t>(y))=f(x)=y</a:t>
            </a:r>
          </a:p>
          <a:p>
            <a:pPr marL="989013" indent="0">
              <a:spcAft>
                <a:spcPts val="2400"/>
              </a:spcAft>
              <a:buNone/>
            </a:pPr>
            <a:r>
              <a:rPr lang="zh-CN" altLang="en-US"/>
              <a:t>所以，</a:t>
            </a:r>
            <a:r>
              <a:rPr lang="en-US" altLang="zh-CN"/>
              <a:t>ff</a:t>
            </a:r>
            <a:r>
              <a:rPr lang="en-US" altLang="zh-CN" baseline="30000"/>
              <a:t>-1</a:t>
            </a:r>
            <a:r>
              <a:rPr lang="en-US" altLang="zh-CN"/>
              <a:t>=I</a:t>
            </a:r>
            <a:r>
              <a:rPr lang="en-US" altLang="zh-CN" baseline="-25000"/>
              <a:t>y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4.3-3</a:t>
            </a:r>
            <a:r>
              <a:rPr lang="zh-CN" altLang="en-US"/>
              <a:t>：如果</a:t>
            </a:r>
            <a:r>
              <a:rPr lang="en-US" altLang="zh-CN"/>
              <a:t>f</a:t>
            </a:r>
            <a:r>
              <a:rPr lang="zh-CN" altLang="en-US"/>
              <a:t>是可逆的，则</a:t>
            </a:r>
            <a:r>
              <a:rPr lang="en-US" altLang="zh-CN"/>
              <a:t>(f</a:t>
            </a:r>
            <a:r>
              <a:rPr lang="en-US" altLang="zh-CN" baseline="30000"/>
              <a:t>-1</a:t>
            </a:r>
            <a:r>
              <a:rPr lang="en-US" altLang="zh-CN"/>
              <a:t>)</a:t>
            </a:r>
            <a:r>
              <a:rPr lang="en-US" altLang="zh-CN" baseline="30000"/>
              <a:t>-1</a:t>
            </a:r>
            <a:r>
              <a:rPr lang="en-US" altLang="zh-CN"/>
              <a:t>=f</a:t>
            </a:r>
          </a:p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r>
              <a:rPr lang="zh-CN" altLang="en-US"/>
              <a:t>直接应用定理</a:t>
            </a:r>
            <a:r>
              <a:rPr lang="en-US" altLang="zh-CN"/>
              <a:t>4.3-2</a:t>
            </a:r>
            <a:r>
              <a:rPr lang="zh-CN" altLang="en-US"/>
              <a:t>可得本定理结论。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E863E-8097-446B-B6B2-8081D7F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556311-3A4F-40B8-94BB-F377DBF944B1}"/>
              </a:ext>
            </a:extLst>
          </p:cNvPr>
          <p:cNvSpPr/>
          <p:nvPr/>
        </p:nvSpPr>
        <p:spPr bwMode="auto">
          <a:xfrm>
            <a:off x="5270919" y="4149080"/>
            <a:ext cx="3312368" cy="756084"/>
          </a:xfrm>
          <a:prstGeom prst="roundRect">
            <a:avLst/>
          </a:prstGeom>
          <a:solidFill>
            <a:srgbClr val="EAD59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4.3-2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：设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是可逆的，则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f=I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ff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=I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5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5373216"/>
            <a:ext cx="5472608" cy="504056"/>
          </a:xfrm>
        </p:spPr>
        <p:txBody>
          <a:bodyPr/>
          <a:lstStyle/>
          <a:p>
            <a:r>
              <a:rPr lang="zh-CN" altLang="en-US" dirty="0"/>
              <a:t>如何重新定义函数</a:t>
            </a:r>
            <a:r>
              <a:rPr lang="en-US" altLang="zh-CN" dirty="0"/>
              <a:t>f</a:t>
            </a:r>
            <a:r>
              <a:rPr lang="zh-CN" altLang="en-US" dirty="0"/>
              <a:t>使得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存在？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1417320" y="2420888"/>
          <a:ext cx="777240" cy="24993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3059832" y="2420888"/>
          <a:ext cx="777240" cy="24993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>
            <a:off x="1907704" y="2780928"/>
            <a:ext cx="1368152" cy="576064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907704" y="3356992"/>
            <a:ext cx="1368152" cy="576064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1907704" y="3501008"/>
            <a:ext cx="1368152" cy="1080120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1907704" y="4005064"/>
            <a:ext cx="1368152" cy="576064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464608" y="1484784"/>
            <a:ext cx="6210592" cy="720080"/>
            <a:chOff x="1464608" y="1916832"/>
            <a:chExt cx="6210592" cy="720080"/>
          </a:xfrm>
        </p:grpSpPr>
        <p:sp>
          <p:nvSpPr>
            <p:cNvPr id="12" name="矩形 11"/>
            <p:cNvSpPr/>
            <p:nvPr/>
          </p:nvSpPr>
          <p:spPr bwMode="auto">
            <a:xfrm>
              <a:off x="1464608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A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070880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409808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955120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267744" y="191683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56176" y="191683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baseline="30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-1</a:t>
              </a:r>
              <a:endParaRPr kumimoji="1" lang="zh-CN" altLang="en-US" sz="2400" b="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2123728" y="2420888"/>
              <a:ext cx="10801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981680" y="2431936"/>
              <a:ext cx="10801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0" name="矩形 19"/>
          <p:cNvSpPr/>
          <p:nvPr/>
        </p:nvSpPr>
        <p:spPr bwMode="auto">
          <a:xfrm>
            <a:off x="5868144" y="3429000"/>
            <a:ext cx="1224136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不存在</a:t>
            </a:r>
            <a:endParaRPr kumimoji="1" lang="zh-CN" altLang="en-US" sz="2800" b="0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104456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A=B=R</a:t>
            </a:r>
            <a:r>
              <a:rPr lang="zh-CN" altLang="en-US" dirty="0"/>
              <a:t>，试判断下列函数的类型：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={&lt;x,x</a:t>
            </a:r>
            <a:r>
              <a:rPr lang="en-US" altLang="zh-CN" baseline="30000" dirty="0"/>
              <a:t>2</a:t>
            </a:r>
            <a:r>
              <a:rPr lang="en-US" altLang="zh-CN" dirty="0"/>
              <a:t>&gt;|x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en-US" altLang="zh-CN" dirty="0"/>
              <a:t>};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={&lt;x,x+1&gt;|x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en-US" altLang="zh-CN" dirty="0"/>
              <a:t>};</a:t>
            </a:r>
            <a:endParaRPr lang="zh-CN" altLang="en-US" dirty="0"/>
          </a:p>
          <a:p>
            <a:pPr lvl="1">
              <a:spcAft>
                <a:spcPts val="1800"/>
              </a:spcAft>
            </a:pPr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={&lt;</a:t>
            </a:r>
            <a:r>
              <a:rPr lang="en-US" altLang="zh-CN" dirty="0" err="1"/>
              <a:t>x,e</a:t>
            </a:r>
            <a:r>
              <a:rPr lang="en-US" altLang="zh-CN" baseline="30000" dirty="0" err="1"/>
              <a:t>x</a:t>
            </a:r>
            <a:r>
              <a:rPr lang="en-US" altLang="zh-CN" dirty="0"/>
              <a:t>&gt;|x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en-US" altLang="zh-CN" dirty="0"/>
              <a:t>};</a:t>
            </a:r>
          </a:p>
          <a:p>
            <a:r>
              <a:rPr lang="zh-CN" altLang="en-US" dirty="0"/>
              <a:t>判断是否逆函数：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(x)=x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函数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en-US" altLang="zh-CN" baseline="-25000" dirty="0">
                <a:sym typeface="Symbol" pitchFamily="18" charset="2"/>
              </a:rPr>
              <a:t>4</a:t>
            </a:r>
            <a:r>
              <a:rPr lang="en-US" altLang="zh-CN" dirty="0">
                <a:sym typeface="Symbol" pitchFamily="18" charset="2"/>
              </a:rPr>
              <a:t>(x)=2x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4644008" y="1916832"/>
            <a:ext cx="1368152" cy="1584176"/>
            <a:chOff x="4644008" y="1916832"/>
            <a:chExt cx="1368152" cy="1584176"/>
          </a:xfrm>
        </p:grpSpPr>
        <p:sp>
          <p:nvSpPr>
            <p:cNvPr id="6" name="矩形 5"/>
            <p:cNvSpPr/>
            <p:nvPr/>
          </p:nvSpPr>
          <p:spPr bwMode="auto">
            <a:xfrm>
              <a:off x="4644008" y="1916832"/>
              <a:ext cx="136815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一般函数</a:t>
              </a:r>
              <a:endParaRPr kumimoji="1" lang="zh-CN" altLang="en-US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644008" y="2425080"/>
              <a:ext cx="136815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644008" y="2924944"/>
              <a:ext cx="136815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2000" y="4124370"/>
            <a:ext cx="3168352" cy="1111652"/>
            <a:chOff x="4572000" y="4124370"/>
            <a:chExt cx="3168352" cy="1111652"/>
          </a:xfrm>
        </p:grpSpPr>
        <p:sp>
          <p:nvSpPr>
            <p:cNvPr id="11" name="矩形 10"/>
            <p:cNvSpPr/>
            <p:nvPr/>
          </p:nvSpPr>
          <p:spPr bwMode="auto">
            <a:xfrm>
              <a:off x="4572000" y="4124370"/>
              <a:ext cx="136815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无逆函数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572000" y="4659958"/>
              <a:ext cx="316835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逆函数为</a:t>
              </a:r>
              <a:r>
                <a:rPr kumimoji="1" lang="en-US" altLang="zh-CN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x/2</a:t>
              </a:r>
              <a:endParaRPr kumimoji="1" lang="zh-CN" altLang="en-US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4C09A86-98D0-42BD-9CBE-25F9BA49DB9A}"/>
              </a:ext>
            </a:extLst>
          </p:cNvPr>
          <p:cNvGrpSpPr/>
          <p:nvPr/>
        </p:nvGrpSpPr>
        <p:grpSpPr>
          <a:xfrm>
            <a:off x="5471055" y="2201139"/>
            <a:ext cx="3190715" cy="2897951"/>
            <a:chOff x="5471055" y="2201139"/>
            <a:chExt cx="3190715" cy="28979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DFD685-4E05-49FE-BCD0-E2DE31E09592}"/>
                </a:ext>
              </a:extLst>
            </p:cNvPr>
            <p:cNvSpPr/>
            <p:nvPr/>
          </p:nvSpPr>
          <p:spPr bwMode="auto">
            <a:xfrm>
              <a:off x="6156665" y="4071764"/>
              <a:ext cx="1943162" cy="62617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7E44994-7590-4AC9-93A9-54261910EA6D}"/>
                </a:ext>
              </a:extLst>
            </p:cNvPr>
            <p:cNvSpPr/>
            <p:nvPr/>
          </p:nvSpPr>
          <p:spPr bwMode="auto">
            <a:xfrm>
              <a:off x="6487121" y="4186780"/>
              <a:ext cx="1369693" cy="370747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8F3F67-612C-4DF2-8DBD-744A68B78A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715250" y="4470400"/>
              <a:ext cx="323850" cy="2476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B19274-D00A-4BE8-81B5-8091BB6B2927}"/>
                </a:ext>
              </a:extLst>
            </p:cNvPr>
            <p:cNvSpPr/>
            <p:nvPr/>
          </p:nvSpPr>
          <p:spPr bwMode="auto">
            <a:xfrm>
              <a:off x="7963657" y="4685452"/>
              <a:ext cx="698113" cy="413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f(X)</a:t>
              </a:r>
              <a:endParaRPr lang="zh-CN" altLang="en-US" sz="2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9CD29C7-DA8E-474A-8546-04BC2A4B6AF1}"/>
                </a:ext>
              </a:extLst>
            </p:cNvPr>
            <p:cNvSpPr/>
            <p:nvPr/>
          </p:nvSpPr>
          <p:spPr bwMode="auto">
            <a:xfrm>
              <a:off x="5949145" y="2853835"/>
              <a:ext cx="2294743" cy="76109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2426A25-81DA-4788-8925-736073AB9AE0}"/>
                </a:ext>
              </a:extLst>
            </p:cNvPr>
            <p:cNvSpPr/>
            <p:nvPr/>
          </p:nvSpPr>
          <p:spPr bwMode="auto">
            <a:xfrm>
              <a:off x="5471055" y="2201139"/>
              <a:ext cx="537976" cy="258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94E9C4-15FA-4DA6-B8B1-9CCCF087E6F1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5956300" y="3289300"/>
              <a:ext cx="530821" cy="108285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A1F6C97-74D1-4FFF-97E7-39AE1B70FEF5}"/>
                </a:ext>
              </a:extLst>
            </p:cNvPr>
            <p:cNvCxnSpPr>
              <a:cxnSpLocks/>
              <a:endCxn id="8" idx="6"/>
            </p:cNvCxnSpPr>
            <p:nvPr/>
          </p:nvCxnSpPr>
          <p:spPr bwMode="auto">
            <a:xfrm flipH="1">
              <a:off x="7856814" y="3308350"/>
              <a:ext cx="372786" cy="10638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59D673-1AF2-48F1-8CAC-CDD7D82EDB1D}"/>
                </a:ext>
              </a:extLst>
            </p:cNvPr>
            <p:cNvSpPr/>
            <p:nvPr/>
          </p:nvSpPr>
          <p:spPr bwMode="auto">
            <a:xfrm>
              <a:off x="5517967" y="4025733"/>
              <a:ext cx="386865" cy="258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10DCA65-F6D0-411F-B448-2CFB8ED4FF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6833" y="2516744"/>
              <a:ext cx="312062" cy="4989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B1392ED-16C9-4CAD-83D1-43CE6E5766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05579" y="4208216"/>
              <a:ext cx="360271" cy="11613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</a:t>
            </a:r>
            <a:r>
              <a:rPr lang="zh-CN" altLang="en-US" dirty="0"/>
              <a:t>、规范映射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1412776"/>
            <a:ext cx="4883844" cy="46805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4.3-2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是函数且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Y</a:t>
            </a:r>
            <a:r>
              <a:rPr lang="zh-CN" altLang="en-US" dirty="0"/>
              <a:t>那么</a:t>
            </a:r>
            <a:endParaRPr lang="en-US" altLang="zh-CN" dirty="0"/>
          </a:p>
          <a:p>
            <a:pPr marL="1655763" lvl="1">
              <a:buNone/>
            </a:pP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(Y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)={</a:t>
            </a:r>
            <a:r>
              <a:rPr lang="en-US" altLang="zh-CN" dirty="0" err="1"/>
              <a:t>x|f</a:t>
            </a:r>
            <a:r>
              <a:rPr lang="en-US" altLang="zh-CN" dirty="0"/>
              <a:t>(x)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}</a:t>
            </a:r>
          </a:p>
          <a:p>
            <a:pPr marL="787400" lvl="1" indent="6350">
              <a:spcAft>
                <a:spcPts val="1800"/>
              </a:spcAft>
              <a:buNone/>
            </a:pPr>
            <a:r>
              <a:rPr lang="zh-CN" altLang="en-US" dirty="0"/>
              <a:t>表示</a:t>
            </a:r>
            <a:r>
              <a:rPr lang="en-US" altLang="zh-CN" u="sng" dirty="0"/>
              <a:t>X</a:t>
            </a:r>
            <a:r>
              <a:rPr lang="zh-CN" altLang="en-US" u="sng" dirty="0"/>
              <a:t>的子集</a:t>
            </a:r>
            <a:r>
              <a:rPr lang="zh-CN" altLang="en-US" dirty="0"/>
              <a:t>，叫做</a:t>
            </a:r>
            <a:r>
              <a:rPr lang="en-US" altLang="zh-CN" dirty="0"/>
              <a:t>f</a:t>
            </a:r>
            <a:r>
              <a:rPr lang="zh-CN" altLang="en-US" dirty="0"/>
              <a:t>下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逆象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前象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有两种意思：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、逆函数；</a:t>
            </a:r>
            <a:endParaRPr lang="en-US" altLang="zh-CN" dirty="0"/>
          </a:p>
          <a:p>
            <a:pPr marL="893763" lvl="1" indent="-436563">
              <a:buNone/>
            </a:pPr>
            <a:r>
              <a:rPr lang="en-US" altLang="zh-CN" dirty="0"/>
              <a:t>2</a:t>
            </a:r>
            <a:r>
              <a:rPr lang="zh-CN" altLang="en-US" dirty="0"/>
              <a:t>、当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Y</a:t>
            </a:r>
            <a:r>
              <a:rPr lang="zh-CN" altLang="en-US" dirty="0"/>
              <a:t>时，表示从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dirty="0"/>
              <a:t>(Y)</a:t>
            </a:r>
            <a:r>
              <a:rPr lang="zh-CN" altLang="en-US" dirty="0"/>
              <a:t>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dirty="0"/>
              <a:t>(X)</a:t>
            </a:r>
            <a:r>
              <a:rPr lang="zh-CN" altLang="en-US" dirty="0"/>
              <a:t>的函数。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237D02C-6082-4E13-B32F-2A38F746A19E}"/>
              </a:ext>
            </a:extLst>
          </p:cNvPr>
          <p:cNvGrpSpPr/>
          <p:nvPr/>
        </p:nvGrpSpPr>
        <p:grpSpPr>
          <a:xfrm>
            <a:off x="6001737" y="2325144"/>
            <a:ext cx="1651422" cy="2978272"/>
            <a:chOff x="6001737" y="2325144"/>
            <a:chExt cx="1651422" cy="297827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F717936-0B15-4706-B4E3-5A2CF7041192}"/>
                </a:ext>
              </a:extLst>
            </p:cNvPr>
            <p:cNvCxnSpPr>
              <a:cxnSpLocks/>
              <a:endCxn id="53" idx="5"/>
            </p:cNvCxnSpPr>
            <p:nvPr/>
          </p:nvCxnSpPr>
          <p:spPr bwMode="auto">
            <a:xfrm flipH="1">
              <a:off x="7054003" y="3257550"/>
              <a:ext cx="337397" cy="121862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D837E5-DD27-4B5B-A93C-64CA52025807}"/>
                </a:ext>
              </a:extLst>
            </p:cNvPr>
            <p:cNvSpPr/>
            <p:nvPr/>
          </p:nvSpPr>
          <p:spPr bwMode="auto">
            <a:xfrm flipH="1">
              <a:off x="7047308" y="4437155"/>
              <a:ext cx="45719" cy="45719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9C8843AD-9E3B-4A0B-AB33-D6E8E22F10A2}"/>
                </a:ext>
              </a:extLst>
            </p:cNvPr>
            <p:cNvGrpSpPr/>
            <p:nvPr/>
          </p:nvGrpSpPr>
          <p:grpSpPr>
            <a:xfrm>
              <a:off x="6001737" y="2325144"/>
              <a:ext cx="1651422" cy="2978272"/>
              <a:chOff x="6001737" y="2325144"/>
              <a:chExt cx="1651422" cy="2978272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C9BEBF1-091B-489E-91D3-420E637628F9}"/>
                  </a:ext>
                </a:extLst>
              </p:cNvPr>
              <p:cNvSpPr/>
              <p:nvPr/>
            </p:nvSpPr>
            <p:spPr bwMode="auto">
              <a:xfrm flipH="1">
                <a:off x="7371259" y="3241390"/>
                <a:ext cx="45719" cy="45719"/>
              </a:xfrm>
              <a:prstGeom prst="ellipse">
                <a:avLst/>
              </a:prstGeom>
              <a:solidFill>
                <a:srgbClr val="FF0000">
                  <a:alpha val="67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00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01ACFEA8-221B-4F1A-8A8D-8168A5013255}"/>
                  </a:ext>
                </a:extLst>
              </p:cNvPr>
              <p:cNvGrpSpPr/>
              <p:nvPr/>
            </p:nvGrpSpPr>
            <p:grpSpPr>
              <a:xfrm>
                <a:off x="6001737" y="2325144"/>
                <a:ext cx="1651422" cy="2978272"/>
                <a:chOff x="6001737" y="2325144"/>
                <a:chExt cx="1651422" cy="2978272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4126AE5-F374-42BD-B8C5-146ED8073BE6}"/>
                    </a:ext>
                  </a:extLst>
                </p:cNvPr>
                <p:cNvSpPr/>
                <p:nvPr/>
              </p:nvSpPr>
              <p:spPr bwMode="auto">
                <a:xfrm>
                  <a:off x="7228893" y="3147298"/>
                  <a:ext cx="424266" cy="234388"/>
                </a:xfrm>
                <a:prstGeom prst="ellipse">
                  <a:avLst/>
                </a:prstGeom>
                <a:solidFill>
                  <a:srgbClr val="FFC000">
                    <a:alpha val="67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2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54BB578-055D-4685-8858-E6368931DAD1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 bwMode="auto">
                <a:xfrm flipH="1">
                  <a:off x="6946900" y="3264492"/>
                  <a:ext cx="281993" cy="112335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3C656C73-09AF-43EB-AEEB-E92FB00342BC}"/>
                    </a:ext>
                  </a:extLst>
                </p:cNvPr>
                <p:cNvCxnSpPr>
                  <a:cxnSpLocks/>
                  <a:stCxn id="6" idx="6"/>
                </p:cNvCxnSpPr>
                <p:nvPr/>
              </p:nvCxnSpPr>
              <p:spPr bwMode="auto">
                <a:xfrm flipH="1">
                  <a:off x="7200900" y="3264492"/>
                  <a:ext cx="452259" cy="11932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BC670ED-F715-433A-8039-E700293A6087}"/>
                    </a:ext>
                  </a:extLst>
                </p:cNvPr>
                <p:cNvSpPr/>
                <p:nvPr/>
              </p:nvSpPr>
              <p:spPr bwMode="auto">
                <a:xfrm>
                  <a:off x="6001737" y="4782569"/>
                  <a:ext cx="676484" cy="3408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f(x)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7104D5C-5201-4CE8-80CA-AF0AC64DAFB1}"/>
                    </a:ext>
                  </a:extLst>
                </p:cNvPr>
                <p:cNvSpPr/>
                <p:nvPr/>
              </p:nvSpPr>
              <p:spPr bwMode="auto">
                <a:xfrm>
                  <a:off x="7078755" y="4962525"/>
                  <a:ext cx="510083" cy="3408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200">
                      <a:solidFill>
                        <a:schemeClr val="bg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200">
                      <a:solidFill>
                        <a:schemeClr val="bg1"/>
                      </a:solidFill>
                      <a:latin typeface="Arial" panose="020B0604020202020204" pitchFamily="34" charset="0"/>
                      <a:ea typeface="楷体" pitchFamily="49" charset="-122"/>
                      <a:cs typeface="Arial" panose="020B0604020202020204" pitchFamily="34" charset="0"/>
                    </a:rPr>
                    <a:t>’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ea typeface="楷体" pitchFamily="49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04F7CD6A-62F3-490B-8905-8485876938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078755" y="4618222"/>
                  <a:ext cx="160245" cy="344303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C0EC661-7F7D-4E7A-8069-F9C5584A7CE9}"/>
                    </a:ext>
                  </a:extLst>
                </p:cNvPr>
                <p:cNvSpPr/>
                <p:nvPr/>
              </p:nvSpPr>
              <p:spPr bwMode="auto">
                <a:xfrm>
                  <a:off x="6940627" y="4284755"/>
                  <a:ext cx="267267" cy="335980"/>
                </a:xfrm>
                <a:prstGeom prst="ellipse">
                  <a:avLst/>
                </a:prstGeom>
                <a:solidFill>
                  <a:srgbClr val="FFC000">
                    <a:alpha val="67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2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C21A085-90B9-4D3F-AD6B-2DB8048FD391}"/>
                    </a:ext>
                  </a:extLst>
                </p:cNvPr>
                <p:cNvSpPr/>
                <p:nvPr/>
              </p:nvSpPr>
              <p:spPr bwMode="auto">
                <a:xfrm>
                  <a:off x="6116165" y="2376672"/>
                  <a:ext cx="1042712" cy="3128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200">
                      <a:solidFill>
                        <a:schemeClr val="bg1"/>
                      </a:solidFill>
                      <a:latin typeface="楷体" pitchFamily="49" charset="-122"/>
                      <a:ea typeface="楷体" pitchFamily="49" charset="-122"/>
                    </a:rPr>
                    <a:t>f</a:t>
                  </a:r>
                  <a:r>
                    <a:rPr lang="en-US" altLang="zh-CN" sz="2200" baseline="30000">
                      <a:solidFill>
                        <a:schemeClr val="bg1"/>
                      </a:solidFill>
                      <a:latin typeface="楷体" pitchFamily="49" charset="-122"/>
                      <a:ea typeface="楷体" pitchFamily="49" charset="-122"/>
                    </a:rPr>
                    <a:t>-1</a:t>
                  </a:r>
                  <a:r>
                    <a:rPr lang="en-US" altLang="zh-CN" sz="2200">
                      <a:solidFill>
                        <a:schemeClr val="bg1"/>
                      </a:solidFill>
                      <a:latin typeface="楷体" pitchFamily="49" charset="-122"/>
                      <a:ea typeface="楷体" pitchFamily="49" charset="-122"/>
                    </a:rPr>
                    <a:t>(Y</a:t>
                  </a:r>
                  <a:r>
                    <a:rPr lang="en-US" altLang="zh-CN" sz="2200">
                      <a:solidFill>
                        <a:schemeClr val="bg1"/>
                      </a:solidFill>
                      <a:latin typeface="Arial" panose="020B0604020202020204" pitchFamily="34" charset="0"/>
                      <a:ea typeface="楷体" pitchFamily="49" charset="-122"/>
                      <a:cs typeface="Arial" panose="020B0604020202020204" pitchFamily="34" charset="0"/>
                    </a:rPr>
                    <a:t>’</a:t>
                  </a:r>
                  <a:r>
                    <a:rPr lang="en-US" altLang="zh-CN" sz="2200">
                      <a:solidFill>
                        <a:schemeClr val="bg1"/>
                      </a:solidFill>
                      <a:latin typeface="楷体" pitchFamily="49" charset="-122"/>
                      <a:ea typeface="楷体" pitchFamily="49" charset="-122"/>
                    </a:rPr>
                    <a:t>)</a:t>
                  </a:r>
                  <a:endParaRPr lang="zh-CN" altLang="en-US" sz="2200" dirty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016EA49-104F-44D9-960B-8D5F12EC0BEC}"/>
                    </a:ext>
                  </a:extLst>
                </p:cNvPr>
                <p:cNvSpPr/>
                <p:nvPr/>
              </p:nvSpPr>
              <p:spPr bwMode="auto">
                <a:xfrm>
                  <a:off x="7040466" y="2325144"/>
                  <a:ext cx="537976" cy="2954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8328FEBD-2D63-4725-B48F-94D72FB6F50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559550" y="4483100"/>
                  <a:ext cx="514350" cy="381000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prstDash val="dash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70411539-0F26-400E-AEDD-4E82842D38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03919" y="2628704"/>
                  <a:ext cx="93831" cy="635196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prstDash val="dash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7B4455A2-AAE8-4C1B-9FB8-A2799E90B5B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616700" y="2705100"/>
                  <a:ext cx="628650" cy="49530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诱导的等价关系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如图表示的函数，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({0})={b},f</a:t>
            </a:r>
            <a:r>
              <a:rPr lang="en-US" altLang="zh-CN" baseline="30000" dirty="0"/>
              <a:t>-1</a:t>
            </a:r>
            <a:r>
              <a:rPr lang="en-US" altLang="zh-CN" dirty="0"/>
              <a:t>({0,1})={</a:t>
            </a:r>
            <a:r>
              <a:rPr lang="en-US" altLang="zh-CN" dirty="0" err="1"/>
              <a:t>a,b,c</a:t>
            </a:r>
            <a:r>
              <a:rPr lang="en-US" altLang="zh-CN" dirty="0"/>
              <a:t>},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({2,3})={d},f</a:t>
            </a:r>
            <a:r>
              <a:rPr lang="en-US" altLang="zh-CN" baseline="30000" dirty="0"/>
              <a:t>-1</a:t>
            </a:r>
            <a:r>
              <a:rPr lang="en-US" altLang="zh-CN" dirty="0"/>
              <a:t>({2,4})=</a:t>
            </a:r>
            <a:r>
              <a:rPr lang="el-GR" altLang="zh-CN" dirty="0"/>
              <a:t>Φ</a:t>
            </a:r>
            <a:r>
              <a:rPr lang="en-US" altLang="zh-CN" dirty="0"/>
              <a:t>,</a:t>
            </a:r>
          </a:p>
          <a:p>
            <a:pPr>
              <a:spcAft>
                <a:spcPts val="3000"/>
              </a:spcAft>
            </a:pPr>
            <a:r>
              <a:rPr lang="zh-CN" altLang="en-US" dirty="0"/>
              <a:t>注意：</a:t>
            </a:r>
            <a:r>
              <a:rPr lang="en-US" altLang="zh-CN" dirty="0"/>
              <a:t>f</a:t>
            </a:r>
            <a:r>
              <a:rPr lang="zh-CN" altLang="en-US" dirty="0"/>
              <a:t>没有逆函数。</a:t>
            </a:r>
            <a:endParaRPr lang="en-US" altLang="zh-CN" dirty="0"/>
          </a:p>
          <a:p>
            <a:r>
              <a:rPr lang="zh-CN" altLang="en-US" dirty="0"/>
              <a:t>如果前域</a:t>
            </a:r>
            <a:r>
              <a:rPr lang="en-US" altLang="zh-CN" dirty="0"/>
              <a:t>X</a:t>
            </a:r>
            <a:r>
              <a:rPr lang="zh-CN" altLang="en-US" dirty="0"/>
              <a:t>非空，则</a:t>
            </a:r>
            <a:r>
              <a:rPr lang="en-US" altLang="zh-CN" dirty="0"/>
              <a:t>{f</a:t>
            </a:r>
            <a:r>
              <a:rPr lang="en-US" altLang="zh-CN" baseline="30000" dirty="0"/>
              <a:t>-1</a:t>
            </a:r>
            <a:r>
              <a:rPr lang="en-US" altLang="zh-CN" dirty="0"/>
              <a:t>({y})}</a:t>
            </a:r>
            <a:r>
              <a:rPr lang="zh-CN" altLang="en-US" dirty="0"/>
              <a:t>形成</a:t>
            </a:r>
            <a:r>
              <a:rPr lang="en-US" altLang="zh-CN" dirty="0"/>
              <a:t>X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C00000"/>
                </a:solidFill>
              </a:rPr>
              <a:t>划分</a:t>
            </a:r>
            <a:r>
              <a:rPr lang="zh-CN" altLang="en-US" dirty="0"/>
              <a:t>，与此划分相关联的等价关系</a:t>
            </a:r>
            <a:r>
              <a:rPr lang="en-US" altLang="zh-CN" dirty="0"/>
              <a:t>R</a:t>
            </a:r>
            <a:r>
              <a:rPr lang="zh-CN" altLang="en-US" dirty="0"/>
              <a:t>可如下定义：</a:t>
            </a:r>
            <a:endParaRPr lang="en-US" altLang="zh-CN" dirty="0"/>
          </a:p>
          <a:p>
            <a:pPr marL="1622425" defTabSz="701675">
              <a:buNone/>
              <a:tabLst>
                <a:tab pos="1706563" algn="l"/>
              </a:tabLst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Rx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/>
              <a:t>f(x</a:t>
            </a:r>
            <a:r>
              <a:rPr lang="en-US" altLang="zh-CN" baseline="-25000" dirty="0"/>
              <a:t>1</a:t>
            </a:r>
            <a:r>
              <a:rPr lang="en-US" altLang="zh-CN" dirty="0"/>
              <a:t>)=f(x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marL="365125" indent="0">
              <a:buNone/>
            </a:pPr>
            <a:r>
              <a:rPr lang="zh-CN" altLang="en-US" dirty="0"/>
              <a:t>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>
                <a:solidFill>
                  <a:srgbClr val="FF0000"/>
                </a:solidFill>
              </a:rPr>
              <a:t>诱导的</a:t>
            </a:r>
            <a:r>
              <a:rPr lang="zh-CN" altLang="en-US" dirty="0"/>
              <a:t>等价关系。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6372200" y="1412776"/>
            <a:ext cx="1494671" cy="2334521"/>
            <a:chOff x="6228181" y="1189326"/>
            <a:chExt cx="2385367" cy="3725698"/>
          </a:xfrm>
        </p:grpSpPr>
        <p:grpSp>
          <p:nvGrpSpPr>
            <p:cNvPr id="6" name="组合 4"/>
            <p:cNvGrpSpPr/>
            <p:nvPr/>
          </p:nvGrpSpPr>
          <p:grpSpPr>
            <a:xfrm>
              <a:off x="6228181" y="1231590"/>
              <a:ext cx="2385367" cy="3683434"/>
              <a:chOff x="2550837" y="2320073"/>
              <a:chExt cx="2385367" cy="3683434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2591780" y="3158959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2550837" y="395676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2591780" y="4663686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2550840" y="3102213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2591780" y="5415137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550837" y="4631178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4752020" y="3958208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550840" y="547286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d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4711076" y="403270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4711076" y="475278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4752018" y="3158959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4711076" y="3250200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4711078" y="5517233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4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 bwMode="auto">
              <a:xfrm flipV="1">
                <a:off x="2653248" y="3194861"/>
                <a:ext cx="21096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V="1">
                <a:off x="2642494" y="2320073"/>
                <a:ext cx="2143125" cy="163830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2651599" y="3206853"/>
                <a:ext cx="2121022" cy="147168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2652120" y="4722271"/>
                <a:ext cx="2133499" cy="72887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sp>
            <p:nvSpPr>
              <p:cNvPr id="26" name="椭圆 25"/>
              <p:cNvSpPr/>
              <p:nvPr/>
            </p:nvSpPr>
            <p:spPr bwMode="auto">
              <a:xfrm>
                <a:off x="4752018" y="5415137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4752018" y="4686672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2591778" y="3933057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 bwMode="auto">
            <a:xfrm>
              <a:off x="8429362" y="1189326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388420" y="1242058"/>
              <a:ext cx="225126" cy="486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kumimoji="1" lang="zh-CN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5940152" y="4467552"/>
            <a:ext cx="1944216" cy="1841768"/>
          </a:xfrm>
          <a:prstGeom prst="rect">
            <a:avLst/>
          </a:prstGeom>
          <a:solidFill>
            <a:srgbClr val="EAD59A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54000" tIns="36000" rIns="54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200" b="0" i="0" u="none" strike="noStrike" cap="none" normalizeH="0" baseline="30000" dirty="0">
                <a:ln>
                  <a:noFill/>
                </a:ln>
                <a:solidFill>
                  <a:srgbClr val="000058"/>
                </a:solidFill>
                <a:effectLst/>
                <a:latin typeface="楷体" pitchFamily="49" charset="-122"/>
                <a:ea typeface="楷体" pitchFamily="49" charset="-122"/>
              </a:rPr>
              <a:t>-1</a:t>
            </a:r>
            <a:r>
              <a:rPr kumimoji="1" lang="en-US" altLang="zh-CN" sz="2200" b="0" i="0" u="none" strike="noStrike" cap="none" normalizeH="0" baseline="0" dirty="0">
                <a:ln>
                  <a:noFill/>
                </a:ln>
                <a:solidFill>
                  <a:srgbClr val="000058"/>
                </a:solidFill>
                <a:effectLst/>
                <a:latin typeface="楷体" pitchFamily="49" charset="-122"/>
                <a:ea typeface="楷体" pitchFamily="49" charset="-122"/>
              </a:rPr>
              <a:t>({0})={b}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200" baseline="300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({1})={</a:t>
            </a:r>
            <a:r>
              <a:rPr lang="en-US" altLang="zh-CN" sz="2200" dirty="0" err="1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342900" indent="-342900"/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200" baseline="300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({2})=</a:t>
            </a:r>
            <a:r>
              <a:rPr lang="el-GR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Φ</a:t>
            </a:r>
            <a:endParaRPr lang="en-US" altLang="zh-CN" sz="2200" dirty="0">
              <a:solidFill>
                <a:srgbClr val="000058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/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200" baseline="300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({3})={d}</a:t>
            </a:r>
          </a:p>
          <a:p>
            <a:pPr marL="342900" indent="-342900"/>
            <a:r>
              <a:rPr kumimoji="1" lang="en-US" altLang="zh-CN" sz="2200" b="0" i="0" u="none" strike="noStrike" cap="none" normalizeH="0" baseline="0" dirty="0">
                <a:ln>
                  <a:noFill/>
                </a:ln>
                <a:solidFill>
                  <a:srgbClr val="000058"/>
                </a:solidFill>
                <a:effectLst/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200" b="0" i="0" u="none" strike="noStrike" cap="none" normalizeH="0" baseline="30000" dirty="0">
                <a:ln>
                  <a:noFill/>
                </a:ln>
                <a:solidFill>
                  <a:srgbClr val="000058"/>
                </a:solidFill>
                <a:effectLst/>
                <a:latin typeface="楷体" pitchFamily="49" charset="-122"/>
                <a:ea typeface="楷体" pitchFamily="49" charset="-122"/>
              </a:rPr>
              <a:t>-1</a:t>
            </a:r>
            <a:r>
              <a:rPr kumimoji="1" lang="en-US" altLang="zh-CN" sz="2200" b="0" i="0" u="none" strike="noStrike" cap="none" normalizeH="0" baseline="0" dirty="0">
                <a:ln>
                  <a:noFill/>
                </a:ln>
                <a:solidFill>
                  <a:srgbClr val="000058"/>
                </a:solidFill>
                <a:effectLst/>
                <a:latin typeface="楷体" pitchFamily="49" charset="-122"/>
                <a:ea typeface="楷体" pitchFamily="49" charset="-122"/>
              </a:rPr>
              <a:t>({4})=</a:t>
            </a:r>
            <a:r>
              <a:rPr lang="el-GR" altLang="zh-CN" sz="2200" dirty="0">
                <a:solidFill>
                  <a:srgbClr val="000058"/>
                </a:solidFill>
                <a:latin typeface="楷体" pitchFamily="49" charset="-122"/>
                <a:ea typeface="楷体" pitchFamily="49" charset="-122"/>
              </a:rPr>
              <a:t>Φ</a:t>
            </a:r>
            <a:endParaRPr kumimoji="1" lang="zh-CN" altLang="en-US" sz="2200" b="0" i="0" u="none" strike="noStrike" cap="none" normalizeH="0" baseline="0" dirty="0">
              <a:ln>
                <a:noFill/>
              </a:ln>
              <a:solidFill>
                <a:srgbClr val="000058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规范映射（续）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7045900" cy="518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4.3-3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是一集合</a:t>
            </a:r>
            <a:r>
              <a:rPr lang="en-US" altLang="zh-CN" dirty="0"/>
              <a:t>X</a:t>
            </a:r>
            <a:r>
              <a:rPr lang="zh-CN" altLang="en-US" dirty="0"/>
              <a:t>上的等价关系，函数</a:t>
            </a:r>
            <a:endParaRPr lang="en-US" altLang="zh-CN" dirty="0"/>
          </a:p>
          <a:p>
            <a:pPr marL="3236913">
              <a:lnSpc>
                <a:spcPct val="120000"/>
              </a:lnSpc>
              <a:buNone/>
              <a:tabLst>
                <a:tab pos="2149475" algn="l"/>
              </a:tabLst>
            </a:pP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X/R</a:t>
            </a:r>
            <a:r>
              <a:rPr lang="zh-CN" altLang="en-US" dirty="0"/>
              <a:t>，</a:t>
            </a:r>
            <a:r>
              <a:rPr lang="en-US" altLang="zh-CN" dirty="0"/>
              <a:t>g(x)=[x]</a:t>
            </a:r>
            <a:r>
              <a:rPr lang="en-US" altLang="zh-CN" baseline="-25000" dirty="0"/>
              <a:t>R</a:t>
            </a:r>
          </a:p>
          <a:p>
            <a:pPr marL="2428875">
              <a:lnSpc>
                <a:spcPct val="120000"/>
              </a:lnSpc>
              <a:buNone/>
            </a:pPr>
            <a:r>
              <a:rPr lang="zh-CN" altLang="en-US" dirty="0"/>
              <a:t>叫做</a:t>
            </a:r>
            <a:r>
              <a:rPr lang="zh-CN" altLang="en-US" u="sng" dirty="0"/>
              <a:t>从</a:t>
            </a:r>
            <a:r>
              <a:rPr lang="en-US" altLang="zh-CN" u="sng" dirty="0"/>
              <a:t>X</a:t>
            </a:r>
            <a:r>
              <a:rPr lang="zh-CN" altLang="en-US" u="sng" dirty="0"/>
              <a:t>到商集</a:t>
            </a:r>
            <a:r>
              <a:rPr lang="en-US" altLang="zh-CN" u="sng" dirty="0"/>
              <a:t>X/R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规范映射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X={</a:t>
            </a:r>
            <a:r>
              <a:rPr lang="en-US" altLang="zh-CN" dirty="0" err="1"/>
              <a:t>a,b,c,d</a:t>
            </a:r>
            <a:r>
              <a:rPr lang="en-US" altLang="zh-CN" dirty="0"/>
              <a:t>},Y={0,1,2,3,4},f</a:t>
            </a:r>
            <a:r>
              <a:rPr lang="zh-CN" altLang="en-US" dirty="0"/>
              <a:t>：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Y,f</a:t>
            </a:r>
            <a:r>
              <a:rPr lang="en-US" altLang="zh-CN" dirty="0"/>
              <a:t>(a)=1,f(b)=0, f(c)=1,f(d)=3</a:t>
            </a:r>
            <a:r>
              <a:rPr lang="zh-CN" altLang="en-US" dirty="0"/>
              <a:t>，那么</a:t>
            </a:r>
            <a:r>
              <a:rPr lang="en-US" altLang="zh-CN" dirty="0"/>
              <a:t>f</a:t>
            </a:r>
            <a:r>
              <a:rPr lang="zh-CN" altLang="en-US" dirty="0"/>
              <a:t>诱导的</a:t>
            </a:r>
            <a:r>
              <a:rPr lang="en-US" altLang="zh-CN" dirty="0"/>
              <a:t>X</a:t>
            </a:r>
            <a:r>
              <a:rPr lang="zh-CN" altLang="en-US" dirty="0"/>
              <a:t>上的等价关系</a:t>
            </a:r>
            <a:r>
              <a:rPr lang="en-US" altLang="zh-CN" dirty="0"/>
              <a:t>R</a:t>
            </a:r>
            <a:r>
              <a:rPr lang="zh-CN" altLang="en-US" dirty="0"/>
              <a:t>具有等价类</a:t>
            </a:r>
            <a:r>
              <a:rPr lang="en-US" altLang="zh-CN" dirty="0"/>
              <a:t>{</a:t>
            </a:r>
            <a:r>
              <a:rPr lang="en-US" altLang="zh-CN" dirty="0" err="1"/>
              <a:t>a,c</a:t>
            </a:r>
            <a:r>
              <a:rPr lang="en-US" altLang="zh-CN" dirty="0"/>
              <a:t>},{b},{d}</a:t>
            </a:r>
            <a:r>
              <a:rPr lang="zh-CN" altLang="en-US" dirty="0"/>
              <a:t>，从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X/R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规范映射</a:t>
            </a:r>
            <a:r>
              <a:rPr lang="zh-CN" altLang="en-US" dirty="0"/>
              <a:t>是函数：</a:t>
            </a:r>
            <a:endParaRPr lang="en-US" altLang="zh-CN" dirty="0"/>
          </a:p>
          <a:p>
            <a:pPr marL="1962150" lvl="1">
              <a:lnSpc>
                <a:spcPct val="120000"/>
              </a:lnSpc>
              <a:buNone/>
              <a:tabLst>
                <a:tab pos="2697163" algn="l"/>
              </a:tabLst>
            </a:pP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{</a:t>
            </a:r>
            <a:r>
              <a:rPr lang="en-US" altLang="zh-CN" dirty="0" err="1"/>
              <a:t>a,b,c,d</a:t>
            </a:r>
            <a:r>
              <a:rPr lang="en-US" altLang="zh-CN" dirty="0"/>
              <a:t>}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{{</a:t>
            </a:r>
            <a:r>
              <a:rPr lang="en-US" altLang="zh-CN" dirty="0" err="1"/>
              <a:t>a,c</a:t>
            </a:r>
            <a:r>
              <a:rPr lang="en-US" altLang="zh-CN" dirty="0"/>
              <a:t>},{b},{d}}</a:t>
            </a:r>
          </a:p>
          <a:p>
            <a:pPr marL="1962150" lvl="1">
              <a:lnSpc>
                <a:spcPct val="120000"/>
              </a:lnSpc>
              <a:buNone/>
              <a:tabLst>
                <a:tab pos="2697163" algn="l"/>
              </a:tabLst>
            </a:pPr>
            <a:r>
              <a:rPr lang="en-US" altLang="zh-CN" dirty="0"/>
              <a:t>g(a)=g(c)={</a:t>
            </a:r>
            <a:r>
              <a:rPr lang="en-US" altLang="zh-CN" dirty="0" err="1"/>
              <a:t>a,c</a:t>
            </a:r>
            <a:r>
              <a:rPr lang="en-US" altLang="zh-CN" dirty="0"/>
              <a:t>},g(b)={b},g(d)={d}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0EDBE20-3D43-47F4-A892-BB13311EE4AB}"/>
              </a:ext>
            </a:extLst>
          </p:cNvPr>
          <p:cNvGrpSpPr/>
          <p:nvPr/>
        </p:nvGrpSpPr>
        <p:grpSpPr>
          <a:xfrm>
            <a:off x="7020272" y="1700808"/>
            <a:ext cx="1872208" cy="2104977"/>
            <a:chOff x="6926998" y="1876398"/>
            <a:chExt cx="1872208" cy="2104977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33B7353-AF0F-40CE-89F2-F9AA6BEAB320}"/>
                </a:ext>
              </a:extLst>
            </p:cNvPr>
            <p:cNvSpPr/>
            <p:nvPr/>
          </p:nvSpPr>
          <p:spPr bwMode="auto">
            <a:xfrm>
              <a:off x="6926998" y="1876398"/>
              <a:ext cx="1872208" cy="2104977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6" name="组合 4">
              <a:extLst>
                <a:ext uri="{FF2B5EF4-FFF2-40B4-BE49-F238E27FC236}">
                  <a16:creationId xmlns:a16="http://schemas.microsoft.com/office/drawing/2014/main" id="{F5646020-BF80-4668-913A-BA000CC0EFC8}"/>
                </a:ext>
              </a:extLst>
            </p:cNvPr>
            <p:cNvGrpSpPr/>
            <p:nvPr/>
          </p:nvGrpSpPr>
          <p:grpSpPr>
            <a:xfrm>
              <a:off x="7164288" y="1972095"/>
              <a:ext cx="1506782" cy="1888953"/>
              <a:chOff x="2550837" y="2533113"/>
              <a:chExt cx="2784320" cy="3490519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4599C64-7C77-44F4-B4E4-E03869562748}"/>
                  </a:ext>
                </a:extLst>
              </p:cNvPr>
              <p:cNvSpPr/>
              <p:nvPr/>
            </p:nvSpPr>
            <p:spPr bwMode="auto">
              <a:xfrm>
                <a:off x="2591780" y="3158959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3CD45A-EFCD-4CAA-BC6B-DF1E70B31B1D}"/>
                  </a:ext>
                </a:extLst>
              </p:cNvPr>
              <p:cNvSpPr/>
              <p:nvPr/>
            </p:nvSpPr>
            <p:spPr bwMode="auto">
              <a:xfrm>
                <a:off x="2550837" y="395676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E73178C-EBE4-43D2-ADF1-5C9214511796}"/>
                  </a:ext>
                </a:extLst>
              </p:cNvPr>
              <p:cNvSpPr/>
              <p:nvPr/>
            </p:nvSpPr>
            <p:spPr bwMode="auto">
              <a:xfrm>
                <a:off x="2591780" y="4663685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8F34-3B8D-4D3A-9BE6-053AC411A4AD}"/>
                  </a:ext>
                </a:extLst>
              </p:cNvPr>
              <p:cNvSpPr/>
              <p:nvPr/>
            </p:nvSpPr>
            <p:spPr bwMode="auto">
              <a:xfrm>
                <a:off x="2550841" y="3102213"/>
                <a:ext cx="225126" cy="4862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08C1B28-A56F-45AC-AB7A-BD020C6686DF}"/>
                  </a:ext>
                </a:extLst>
              </p:cNvPr>
              <p:cNvSpPr/>
              <p:nvPr/>
            </p:nvSpPr>
            <p:spPr bwMode="auto">
              <a:xfrm>
                <a:off x="2591780" y="5415138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98CC03-0B2A-4073-9039-A61821A57664}"/>
                  </a:ext>
                </a:extLst>
              </p:cNvPr>
              <p:cNvSpPr/>
              <p:nvPr/>
            </p:nvSpPr>
            <p:spPr bwMode="auto">
              <a:xfrm>
                <a:off x="2550837" y="4631178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2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E32B803-74F6-49FF-A9F4-62F07115B4ED}"/>
                  </a:ext>
                </a:extLst>
              </p:cNvPr>
              <p:cNvSpPr/>
              <p:nvPr/>
            </p:nvSpPr>
            <p:spPr bwMode="auto">
              <a:xfrm>
                <a:off x="4752021" y="3917139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6F7F525-7D85-4EB2-A2DF-EC4E643577BE}"/>
                  </a:ext>
                </a:extLst>
              </p:cNvPr>
              <p:cNvSpPr/>
              <p:nvPr/>
            </p:nvSpPr>
            <p:spPr bwMode="auto">
              <a:xfrm>
                <a:off x="2550840" y="5472866"/>
                <a:ext cx="225126" cy="486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d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CA3017-6445-42C0-ACF8-7EA5DBC7DEEC}"/>
                  </a:ext>
                </a:extLst>
              </p:cNvPr>
              <p:cNvSpPr/>
              <p:nvPr/>
            </p:nvSpPr>
            <p:spPr bwMode="auto">
              <a:xfrm>
                <a:off x="4409426" y="4009238"/>
                <a:ext cx="767321" cy="5908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{b}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8C2BD11-1D53-4A0C-8760-43DFFB897DED}"/>
                  </a:ext>
                </a:extLst>
              </p:cNvPr>
              <p:cNvSpPr/>
              <p:nvPr/>
            </p:nvSpPr>
            <p:spPr bwMode="auto">
              <a:xfrm>
                <a:off x="4752019" y="3158959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B61F2C6-408D-4642-9E09-85E3A30DE35C}"/>
                  </a:ext>
                </a:extLst>
              </p:cNvPr>
              <p:cNvSpPr/>
              <p:nvPr/>
            </p:nvSpPr>
            <p:spPr bwMode="auto">
              <a:xfrm>
                <a:off x="4168881" y="2533113"/>
                <a:ext cx="1166276" cy="5741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{a,c}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4704004-C6CE-42C9-BFD2-D12BAFBDEA4F}"/>
                  </a:ext>
                </a:extLst>
              </p:cNvPr>
              <p:cNvSpPr/>
              <p:nvPr/>
            </p:nvSpPr>
            <p:spPr bwMode="auto">
              <a:xfrm>
                <a:off x="4421160" y="5464431"/>
                <a:ext cx="767321" cy="55920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2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{d}</a:t>
                </a:r>
                <a:endParaRPr kumimoji="1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8E821BF-00F4-4235-9891-A4601F1E0895}"/>
                  </a:ext>
                </a:extLst>
              </p:cNvPr>
              <p:cNvCxnSpPr/>
              <p:nvPr/>
            </p:nvCxnSpPr>
            <p:spPr bwMode="auto">
              <a:xfrm flipV="1">
                <a:off x="2653248" y="3194861"/>
                <a:ext cx="21096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8BD56F50-642B-4DD8-9DA2-186FB6CF71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42494" y="3953832"/>
                <a:ext cx="2103591" cy="454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1102FB6-5594-4A1A-9453-3AABF3172374}"/>
                  </a:ext>
                </a:extLst>
              </p:cNvPr>
              <p:cNvCxnSpPr/>
              <p:nvPr/>
            </p:nvCxnSpPr>
            <p:spPr bwMode="auto">
              <a:xfrm flipV="1">
                <a:off x="2651599" y="3206853"/>
                <a:ext cx="2121022" cy="147168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69842511-479E-40B6-AC70-D66C436F72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52120" y="5432304"/>
                <a:ext cx="2111566" cy="1883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88EE92C-24B4-4CF7-A9B6-8069594EB329}"/>
                  </a:ext>
                </a:extLst>
              </p:cNvPr>
              <p:cNvSpPr/>
              <p:nvPr/>
            </p:nvSpPr>
            <p:spPr bwMode="auto">
              <a:xfrm>
                <a:off x="4752019" y="5397537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46ED081-5C84-473E-A1FA-746E04AFAE95}"/>
                  </a:ext>
                </a:extLst>
              </p:cNvPr>
              <p:cNvSpPr/>
              <p:nvPr/>
            </p:nvSpPr>
            <p:spPr bwMode="auto">
              <a:xfrm>
                <a:off x="2591778" y="3933057"/>
                <a:ext cx="72007" cy="72007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5643AC9-7B9E-41FD-8D7A-5955D51C29B6}"/>
              </a:ext>
            </a:extLst>
          </p:cNvPr>
          <p:cNvGrpSpPr/>
          <p:nvPr/>
        </p:nvGrpSpPr>
        <p:grpSpPr>
          <a:xfrm>
            <a:off x="683568" y="3722565"/>
            <a:ext cx="6397415" cy="1612121"/>
            <a:chOff x="683568" y="3722565"/>
            <a:chExt cx="6397415" cy="161212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5B183F7-87DD-40AE-9BDA-A596BA8654C1}"/>
                </a:ext>
              </a:extLst>
            </p:cNvPr>
            <p:cNvSpPr/>
            <p:nvPr/>
          </p:nvSpPr>
          <p:spPr bwMode="auto">
            <a:xfrm>
              <a:off x="683568" y="3722565"/>
              <a:ext cx="6397415" cy="161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85DC6A1-ADAA-47A6-978C-1D8738A2CB35}"/>
                </a:ext>
              </a:extLst>
            </p:cNvPr>
            <p:cNvSpPr/>
            <p:nvPr/>
          </p:nvSpPr>
          <p:spPr bwMode="auto">
            <a:xfrm>
              <a:off x="3056447" y="4005064"/>
              <a:ext cx="3119590" cy="1329622"/>
            </a:xfrm>
            <a:prstGeom prst="roundRect">
              <a:avLst/>
            </a:prstGeom>
            <a:solidFill>
              <a:srgbClr val="EAD59A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通俗地说，规范映射是从一个集合到自身的</a:t>
              </a:r>
              <a:r>
                <a:rPr kumimoji="1" lang="zh-CN" altLang="en-US" sz="2400" b="0" i="0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等价类商集</a:t>
              </a: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的映射。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</a:t>
            </a:r>
            <a:r>
              <a:rPr lang="zh-CN" altLang="en-US" dirty="0"/>
              <a:t>、单侧逆函数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4.3-4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err="1"/>
              <a:t>kh</a:t>
            </a:r>
            <a:r>
              <a:rPr lang="en-US" altLang="zh-CN"/>
              <a:t>=I</a:t>
            </a:r>
            <a:r>
              <a:rPr lang="en-US" altLang="zh-CN" baseline="-25000"/>
              <a:t>x</a:t>
            </a:r>
            <a:r>
              <a:rPr lang="zh-CN" altLang="en-US" dirty="0"/>
              <a:t>，那么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h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左逆元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左逆函数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右逆元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右逆函数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业已证明，若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双射函数，则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zh-CN" altLang="en-US" dirty="0"/>
              <a:t>存在，且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f=I</a:t>
            </a:r>
            <a:r>
              <a:rPr lang="en-US" altLang="zh-CN" baseline="-25000"/>
              <a:t>X</a:t>
            </a:r>
            <a:r>
              <a:rPr lang="zh-CN" altLang="en-US" dirty="0"/>
              <a:t>和</a:t>
            </a:r>
            <a:r>
              <a:rPr lang="en-US" altLang="zh-CN"/>
              <a:t>ff</a:t>
            </a:r>
            <a:r>
              <a:rPr lang="en-US" altLang="zh-CN" baseline="30000"/>
              <a:t>-1</a:t>
            </a:r>
            <a:r>
              <a:rPr lang="en-US" altLang="zh-CN"/>
              <a:t>=I</a:t>
            </a:r>
            <a:r>
              <a:rPr lang="en-US" altLang="zh-CN" baseline="-25000"/>
              <a:t>Y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FF0000"/>
                </a:solidFill>
              </a:rPr>
              <a:t>双侧逆元</a:t>
            </a:r>
            <a:r>
              <a:rPr lang="zh-CN" altLang="en-US" dirty="0"/>
              <a:t>，仅双射函数才有双侧逆元。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4.3-4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l-GR" altLang="zh-CN" dirty="0"/>
              <a:t>Φ</a:t>
            </a:r>
            <a:r>
              <a:rPr lang="zh-CN" altLang="en-US" dirty="0"/>
              <a:t>，那么</a:t>
            </a:r>
            <a:endParaRPr lang="en-US" altLang="zh-CN" dirty="0"/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zh-CN" altLang="en-US" dirty="0"/>
              <a:t>有左逆元当且仅当</a:t>
            </a:r>
            <a:r>
              <a:rPr lang="en-US" altLang="zh-CN" dirty="0"/>
              <a:t>f</a:t>
            </a:r>
            <a:r>
              <a:rPr lang="zh-CN" altLang="en-US" dirty="0"/>
              <a:t>是单射的；</a:t>
            </a:r>
            <a:endParaRPr lang="en-US" altLang="zh-CN" dirty="0"/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zh-CN" altLang="en-US" dirty="0"/>
              <a:t>有右逆元当且仅当</a:t>
            </a:r>
            <a:r>
              <a:rPr lang="en-US" altLang="zh-CN" dirty="0"/>
              <a:t>f</a:t>
            </a:r>
            <a:r>
              <a:rPr lang="zh-CN" altLang="en-US" dirty="0"/>
              <a:t>是满射的；</a:t>
            </a:r>
            <a:endParaRPr lang="en-US" altLang="zh-CN" dirty="0"/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zh-CN" altLang="en-US" dirty="0"/>
              <a:t>有左逆元和右逆元当且仅当</a:t>
            </a:r>
            <a:r>
              <a:rPr lang="en-US" altLang="zh-CN" dirty="0"/>
              <a:t>f</a:t>
            </a:r>
            <a:r>
              <a:rPr lang="zh-CN" altLang="en-US" dirty="0"/>
              <a:t>是双射的；</a:t>
            </a:r>
            <a:endParaRPr lang="en-US" altLang="zh-CN" dirty="0"/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是双射的，那么</a:t>
            </a:r>
            <a:r>
              <a:rPr lang="en-US" altLang="zh-CN" dirty="0"/>
              <a:t>f</a:t>
            </a:r>
            <a:r>
              <a:rPr lang="zh-CN" altLang="en-US" dirty="0"/>
              <a:t>的左逆元和右逆元相等。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0F91948-E0EE-48D3-A00D-B23EAED92DCA}"/>
                  </a:ext>
                </a:extLst>
              </p14:cNvPr>
              <p14:cNvContentPartPr/>
              <p14:nvPr/>
            </p14:nvContentPartPr>
            <p14:xfrm>
              <a:off x="5340600" y="3683160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0F91948-E0EE-48D3-A00D-B23EAED92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1240" y="3673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FDD19-4ED4-4F7A-B8E4-B1C6D4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4.3-4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F8A80-F456-4C72-A9B1-CA1AACEA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04056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</a:t>
            </a: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）必要性。假设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的左逆元，则</a:t>
            </a:r>
            <a:r>
              <a:rPr lang="en-US" altLang="zh-CN"/>
              <a:t>gf=I</a:t>
            </a:r>
            <a:r>
              <a:rPr lang="en-US" altLang="zh-CN" baseline="-25000"/>
              <a:t>X</a:t>
            </a:r>
            <a:r>
              <a:rPr lang="zh-CN" altLang="en-US"/>
              <a:t>是单射函数，根据定理</a:t>
            </a:r>
            <a:r>
              <a:rPr lang="en-US" altLang="zh-CN"/>
              <a:t>4.2-2(2)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是单射的。</a:t>
            </a:r>
            <a:endParaRPr lang="en-US" altLang="zh-CN"/>
          </a:p>
          <a:p>
            <a:pPr marL="361950" indent="0">
              <a:buNone/>
            </a:pPr>
            <a:r>
              <a:rPr lang="zh-CN" altLang="en-US"/>
              <a:t>充分性。用</a:t>
            </a:r>
            <a:r>
              <a:rPr lang="zh-CN" altLang="en-US">
                <a:solidFill>
                  <a:srgbClr val="FF0000"/>
                </a:solidFill>
              </a:rPr>
              <a:t>构造性证明</a:t>
            </a:r>
            <a:r>
              <a:rPr lang="zh-CN" altLang="en-US"/>
              <a:t>方法，选取任意元素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，定义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如下：</a:t>
            </a:r>
            <a:endParaRPr lang="en-US" altLang="zh-CN">
              <a:sym typeface="Symbol" pitchFamily="18" charset="2"/>
            </a:endParaRPr>
          </a:p>
          <a:p>
            <a:pPr marL="14351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X</a:t>
            </a:r>
          </a:p>
          <a:p>
            <a:pPr marL="14351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Symbol" pitchFamily="18" charset="2"/>
              </a:rPr>
              <a:t>g(y)=x,</a:t>
            </a:r>
            <a:r>
              <a:rPr lang="zh-CN" altLang="en-US">
                <a:sym typeface="Symbol" pitchFamily="18" charset="2"/>
              </a:rPr>
              <a:t>如果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f(X)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>
                <a:sym typeface="Symbol" pitchFamily="18" charset="2"/>
              </a:rPr>
              <a:t>f(x)=y</a:t>
            </a:r>
          </a:p>
          <a:p>
            <a:pPr marL="1435100" indent="0">
              <a:spcBef>
                <a:spcPts val="0"/>
              </a:spcBef>
              <a:buNone/>
            </a:pPr>
            <a:r>
              <a:rPr lang="en-US" altLang="zh-CN">
                <a:sym typeface="Symbol" pitchFamily="18" charset="2"/>
              </a:rPr>
              <a:t>g(y)=x</a:t>
            </a:r>
            <a:r>
              <a:rPr lang="en-US" altLang="zh-CN" baseline="-25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如果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∉</a:t>
            </a:r>
            <a:r>
              <a:rPr lang="en-US" altLang="zh-CN">
                <a:sym typeface="Symbol" pitchFamily="18" charset="2"/>
              </a:rPr>
              <a:t>f(X)</a:t>
            </a:r>
          </a:p>
          <a:p>
            <a:pPr marL="361950" indent="0">
              <a:buNone/>
            </a:pPr>
            <a:r>
              <a:rPr lang="zh-CN" altLang="en-US">
                <a:sym typeface="Symbol" pitchFamily="18" charset="2"/>
              </a:rPr>
              <a:t>函数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是良定的，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>
                <a:sym typeface="Symbol" pitchFamily="18" charset="2"/>
              </a:rPr>
              <a:t>，都恰好有一个</a:t>
            </a:r>
            <a:r>
              <a:rPr lang="en-US" altLang="zh-CN">
                <a:sym typeface="Symbol" pitchFamily="18" charset="2"/>
              </a:rPr>
              <a:t>g(y)</a:t>
            </a:r>
            <a:r>
              <a:rPr lang="zh-CN" altLang="en-US">
                <a:sym typeface="Symbol" pitchFamily="18" charset="2"/>
              </a:rPr>
              <a:t>值被指定。另外，若</a:t>
            </a:r>
            <a:r>
              <a:rPr lang="en-US" altLang="zh-CN">
                <a:sym typeface="Symbol" pitchFamily="18" charset="2"/>
              </a:rPr>
              <a:t>f(x)=y</a:t>
            </a:r>
            <a:r>
              <a:rPr lang="zh-CN" altLang="en-US">
                <a:sym typeface="Symbol" pitchFamily="18" charset="2"/>
              </a:rPr>
              <a:t>，那么，</a:t>
            </a:r>
            <a:r>
              <a:rPr lang="en-US" altLang="zh-CN">
                <a:sym typeface="Symbol" pitchFamily="18" charset="2"/>
              </a:rPr>
              <a:t>gf(x)=g(f(x))=g(y)=x</a:t>
            </a:r>
            <a:r>
              <a:rPr lang="zh-CN" altLang="en-US">
                <a:sym typeface="Symbol" pitchFamily="18" charset="2"/>
              </a:rPr>
              <a:t>，所以，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zh-CN" altLang="en-US">
                <a:sym typeface="Symbol" pitchFamily="18" charset="2"/>
              </a:rPr>
              <a:t>的左逆元。（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zh-CN" altLang="en-US">
                <a:sym typeface="Symbol" pitchFamily="18" charset="2"/>
              </a:rPr>
              <a:t>）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显然，左逆元的构造不唯一。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63DF1-1262-48D7-A463-2AEA884F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D59ABD-63D5-4262-B229-89DEC681294E}"/>
              </a:ext>
            </a:extLst>
          </p:cNvPr>
          <p:cNvSpPr/>
          <p:nvPr/>
        </p:nvSpPr>
        <p:spPr bwMode="auto">
          <a:xfrm>
            <a:off x="4860032" y="2780928"/>
            <a:ext cx="3816424" cy="720080"/>
          </a:xfrm>
          <a:prstGeom prst="roundRect">
            <a:avLst/>
          </a:prstGeom>
          <a:solidFill>
            <a:srgbClr val="F1E3B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4.2-2(2)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：设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是合成函数，如果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是单射的，则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是单射的。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2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</a:t>
            </a:r>
            <a:r>
              <a:rPr lang="zh-CN" altLang="en-US" dirty="0"/>
              <a:t>、函数的定义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4.1-1</a:t>
            </a:r>
            <a:r>
              <a:rPr lang="zh-CN" altLang="en-US" dirty="0"/>
              <a:t>：设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C0099"/>
                </a:solidFill>
              </a:rPr>
              <a:t>非空</a:t>
            </a:r>
            <a:r>
              <a:rPr lang="zh-CN" altLang="en-US" dirty="0"/>
              <a:t>集合，若</a:t>
            </a:r>
            <a:r>
              <a:rPr lang="en-US" altLang="zh-CN" dirty="0"/>
              <a:t>f</a:t>
            </a:r>
            <a:r>
              <a:rPr lang="zh-CN" altLang="en-US" dirty="0"/>
              <a:t>为二元关系，若</a:t>
            </a:r>
            <a:r>
              <a:rPr lang="en-US" altLang="zh-CN" dirty="0">
                <a:sym typeface="Symbol" pitchFamily="18" charset="2"/>
              </a:rPr>
              <a:t>x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>
                <a:sym typeface="Symbol" pitchFamily="18" charset="2"/>
              </a:rPr>
              <a:t>dom</a:t>
            </a:r>
            <a:r>
              <a:rPr lang="en-US" altLang="zh-CN" dirty="0">
                <a:sym typeface="Symbol" pitchFamily="18" charset="2"/>
              </a:rPr>
              <a:t>(f)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都</a:t>
            </a:r>
            <a:r>
              <a:rPr lang="zh-CN" altLang="en-US" dirty="0">
                <a:sym typeface="Symbol" pitchFamily="18" charset="2"/>
              </a:rPr>
              <a:t>存在</a:t>
            </a:r>
            <a:r>
              <a:rPr lang="zh-CN" altLang="en-US" dirty="0">
                <a:solidFill>
                  <a:srgbClr val="CC0099"/>
                </a:solidFill>
                <a:sym typeface="Symbol" pitchFamily="18" charset="2"/>
              </a:rPr>
              <a:t>唯一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en-US" altLang="zh-CN" dirty="0">
                <a:sym typeface="Symbol" pitchFamily="18" charset="2"/>
              </a:rPr>
              <a:t>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ran(f)</a:t>
            </a:r>
            <a:r>
              <a:rPr lang="zh-CN" altLang="en-US" dirty="0">
                <a:sym typeface="Symbol" pitchFamily="18" charset="2"/>
              </a:rPr>
              <a:t>，使得</a:t>
            </a:r>
            <a:r>
              <a:rPr lang="en-US" altLang="zh-CN" dirty="0" err="1">
                <a:sym typeface="Symbol" pitchFamily="18" charset="2"/>
              </a:rPr>
              <a:t>xfy</a:t>
            </a:r>
            <a:r>
              <a:rPr lang="zh-CN" altLang="en-US" dirty="0">
                <a:sym typeface="Symbol" pitchFamily="18" charset="2"/>
              </a:rPr>
              <a:t>成立，则称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zh-CN" altLang="en-US" dirty="0">
                <a:sym typeface="Symbol" pitchFamily="18" charset="2"/>
              </a:rPr>
              <a:t>为函数，记作</a:t>
            </a:r>
            <a:r>
              <a:rPr lang="en-US" altLang="zh-CN" dirty="0">
                <a:sym typeface="Symbol" pitchFamily="18" charset="2"/>
              </a:rPr>
              <a:t>y=f(x)</a:t>
            </a:r>
            <a:r>
              <a:rPr lang="zh-CN" altLang="en-US" dirty="0">
                <a:sym typeface="Symbol" pitchFamily="18" charset="2"/>
              </a:rPr>
              <a:t>；也</a:t>
            </a:r>
            <a:r>
              <a:rPr lang="zh-CN" altLang="en-US" dirty="0"/>
              <a:t>称</a:t>
            </a:r>
            <a:r>
              <a:rPr lang="en-US" altLang="zh-CN" dirty="0"/>
              <a:t>f</a:t>
            </a:r>
            <a:r>
              <a:rPr lang="zh-CN" altLang="en-US" dirty="0"/>
              <a:t>是由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的一个函数，记作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前域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陪域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s-E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s-ES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</a:t>
            </a:r>
            <a:r>
              <a:rPr lang="es-ES" altLang="zh-CN" baseline="-25000" dirty="0"/>
              <a:t>1</a:t>
            </a:r>
            <a:r>
              <a:rPr lang="es-ES" altLang="zh-CN" dirty="0"/>
              <a:t>={&lt;a,z&gt;,&lt;b,x&gt;,&lt;c,y&gt;}</a:t>
            </a:r>
          </a:p>
          <a:p>
            <a:pPr lvl="1">
              <a:spcBef>
                <a:spcPts val="600"/>
              </a:spcBef>
            </a:pPr>
            <a:r>
              <a:rPr lang="es-ES" altLang="zh-CN" dirty="0"/>
              <a:t>f</a:t>
            </a:r>
            <a:r>
              <a:rPr lang="es-ES" altLang="zh-CN" baseline="-25000" dirty="0"/>
              <a:t>2</a:t>
            </a:r>
            <a:r>
              <a:rPr lang="es-ES" altLang="zh-CN" dirty="0"/>
              <a:t>={&lt;a,x&gt;,&lt;a,y&gt;}</a:t>
            </a:r>
          </a:p>
          <a:p>
            <a:pPr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/>
              <a:t>：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zh-CN" altLang="en-US" dirty="0"/>
              <a:t>上的二元关系，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a,b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zh-CN" altLang="en-US" dirty="0">
                <a:sym typeface="Symbol" pitchFamily="18" charset="2"/>
              </a:rPr>
              <a:t>，若</a:t>
            </a:r>
            <a:r>
              <a:rPr lang="en-US" altLang="zh-CN" dirty="0" err="1">
                <a:sym typeface="Symbol" pitchFamily="18" charset="2"/>
              </a:rPr>
              <a:t>a+b</a:t>
            </a:r>
            <a:r>
              <a:rPr lang="en-US" altLang="zh-CN" dirty="0">
                <a:sym typeface="Symbol" pitchFamily="18" charset="2"/>
              </a:rPr>
              <a:t>=24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 err="1">
                <a:sym typeface="Symbol" pitchFamily="18" charset="2"/>
              </a:rPr>
              <a:t>afb</a:t>
            </a:r>
            <a:r>
              <a:rPr lang="zh-CN" altLang="en-US" dirty="0">
                <a:sym typeface="Symbol" pitchFamily="18" charset="2"/>
              </a:rPr>
              <a:t>是否为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zh-CN" altLang="en-US" dirty="0">
                <a:sym typeface="Symbol" pitchFamily="18" charset="2"/>
              </a:rPr>
              <a:t>上的函数</a:t>
            </a:r>
            <a:r>
              <a:rPr lang="en-US" altLang="zh-CN" dirty="0">
                <a:sym typeface="Symbol" pitchFamily="18" charset="2"/>
              </a:rPr>
              <a:t>?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f</a:t>
            </a:r>
            <a:r>
              <a:rPr lang="zh-CN" altLang="en-US" dirty="0">
                <a:sym typeface="Symbol" pitchFamily="18" charset="2"/>
              </a:rPr>
              <a:t>不是函数，因</a:t>
            </a:r>
            <a:r>
              <a:rPr lang="en-US" altLang="zh-CN" dirty="0" err="1">
                <a:sym typeface="Symbol" pitchFamily="18" charset="2"/>
              </a:rPr>
              <a:t>dom</a:t>
            </a:r>
            <a:r>
              <a:rPr lang="en-US" altLang="zh-CN" dirty="0">
                <a:sym typeface="Symbol" pitchFamily="18" charset="2"/>
              </a:rPr>
              <a:t>(f)</a:t>
            </a:r>
            <a:r>
              <a:rPr lang="zh-CN" altLang="en-US" dirty="0">
                <a:sym typeface="Symbol" pitchFamily="18" charset="2"/>
              </a:rPr>
              <a:t>只能取值</a:t>
            </a:r>
            <a:r>
              <a:rPr lang="en-US" altLang="zh-CN" dirty="0">
                <a:sym typeface="Symbol" pitchFamily="18" charset="2"/>
              </a:rPr>
              <a:t>1-23</a:t>
            </a:r>
            <a:r>
              <a:rPr lang="zh-CN" altLang="en-US" dirty="0">
                <a:sym typeface="Symbol" pitchFamily="18" charset="2"/>
              </a:rPr>
              <a:t>之间的数，不等于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s-ES" altLang="zh-CN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6156177" y="2676266"/>
            <a:ext cx="1740758" cy="2048878"/>
            <a:chOff x="4814210" y="1989138"/>
            <a:chExt cx="2934573" cy="3437605"/>
          </a:xfrm>
        </p:grpSpPr>
        <p:sp>
          <p:nvSpPr>
            <p:cNvPr id="9" name="Line 33"/>
            <p:cNvSpPr>
              <a:spLocks noChangeShapeType="1"/>
            </p:cNvSpPr>
            <p:nvPr/>
          </p:nvSpPr>
          <p:spPr bwMode="auto">
            <a:xfrm>
              <a:off x="5202511" y="2515522"/>
              <a:ext cx="1846585" cy="25329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 flipV="1">
              <a:off x="5202511" y="2427624"/>
              <a:ext cx="1806441" cy="7106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 flipV="1">
              <a:off x="5202511" y="4121614"/>
              <a:ext cx="18144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4814210" y="1989138"/>
              <a:ext cx="2934573" cy="3437605"/>
              <a:chOff x="3084" y="1344"/>
              <a:chExt cx="1890" cy="1705"/>
            </a:xfrm>
          </p:grpSpPr>
          <p:sp>
            <p:nvSpPr>
              <p:cNvPr id="13" name="Text Box 25"/>
              <p:cNvSpPr txBox="1">
                <a:spLocks noChangeArrowheads="1"/>
              </p:cNvSpPr>
              <p:nvPr/>
            </p:nvSpPr>
            <p:spPr bwMode="auto">
              <a:xfrm>
                <a:off x="3084" y="1344"/>
                <a:ext cx="469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84" y="1790"/>
                <a:ext cx="547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3084" y="2222"/>
                <a:ext cx="547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>
                <a:off x="4430" y="1344"/>
                <a:ext cx="544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4430" y="1758"/>
                <a:ext cx="515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w</a:t>
                </a: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4430" y="2214"/>
                <a:ext cx="514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y</a:t>
                </a: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4430" y="2742"/>
                <a:ext cx="436" cy="3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z</a:t>
                </a:r>
              </a:p>
            </p:txBody>
          </p:sp>
        </p:grpSp>
      </p:grpSp>
      <p:sp>
        <p:nvSpPr>
          <p:cNvPr id="21" name="矩形 20"/>
          <p:cNvSpPr/>
          <p:nvPr/>
        </p:nvSpPr>
        <p:spPr bwMode="auto">
          <a:xfrm>
            <a:off x="4772784" y="4122792"/>
            <a:ext cx="9361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rPr>
              <a:t>是函数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875544" y="4570080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rPr>
              <a:t>不是函数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2088232"/>
          </a:xfrm>
        </p:spPr>
        <p:txBody>
          <a:bodyPr/>
          <a:lstStyle/>
          <a:p>
            <a:r>
              <a:rPr lang="zh-CN" altLang="en-US" dirty="0"/>
              <a:t>下图中，函数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都是</a:t>
            </a:r>
            <a:r>
              <a:rPr lang="en-US" altLang="zh-CN" dirty="0"/>
              <a:t>f</a:t>
            </a:r>
            <a:r>
              <a:rPr lang="zh-CN" altLang="en-US" dirty="0"/>
              <a:t>的左逆元，</a:t>
            </a:r>
            <a:r>
              <a:rPr lang="zh-CN" altLang="en-US" u="sng" dirty="0"/>
              <a:t>左逆元和右逆元的构造都不唯一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gf</a:t>
            </a:r>
            <a:r>
              <a:rPr lang="en-US" altLang="zh-CN" dirty="0"/>
              <a:t>(a)=g(0)=a</a:t>
            </a:r>
            <a:r>
              <a:rPr lang="zh-CN" altLang="en-US" dirty="0"/>
              <a:t>；</a:t>
            </a:r>
            <a:r>
              <a:rPr lang="en-US" altLang="zh-CN" dirty="0" err="1"/>
              <a:t>gf</a:t>
            </a:r>
            <a:r>
              <a:rPr lang="en-US" altLang="zh-CN" dirty="0"/>
              <a:t>(b)=g(2)=b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(0)=f(a)=0; </a:t>
            </a:r>
            <a:r>
              <a:rPr lang="en-US" altLang="zh-CN" dirty="0" err="1">
                <a:solidFill>
                  <a:srgbClr val="FF0000"/>
                </a:solidFill>
              </a:rPr>
              <a:t>fg</a:t>
            </a:r>
            <a:r>
              <a:rPr lang="en-US" altLang="zh-CN" dirty="0">
                <a:solidFill>
                  <a:srgbClr val="FF0000"/>
                </a:solidFill>
              </a:rPr>
              <a:t>(1)=f(a)=0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不是右逆元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971601" y="3743320"/>
            <a:ext cx="7128791" cy="2277968"/>
            <a:chOff x="971601" y="2852936"/>
            <a:chExt cx="7128791" cy="227796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971601" y="2852936"/>
              <a:ext cx="1675616" cy="2277968"/>
              <a:chOff x="1115617" y="3239264"/>
              <a:chExt cx="1675616" cy="2277968"/>
            </a:xfrm>
          </p:grpSpPr>
          <p:grpSp>
            <p:nvGrpSpPr>
              <p:cNvPr id="29" name="组合 28"/>
              <p:cNvGrpSpPr>
                <a:grpSpLocks noChangeAspect="1"/>
              </p:cNvGrpSpPr>
              <p:nvPr/>
            </p:nvGrpSpPr>
            <p:grpSpPr>
              <a:xfrm>
                <a:off x="1115617" y="3593497"/>
                <a:ext cx="1675616" cy="1291394"/>
                <a:chOff x="6228184" y="1869855"/>
                <a:chExt cx="2674141" cy="2060952"/>
              </a:xfrm>
            </p:grpSpPr>
            <p:grpSp>
              <p:nvGrpSpPr>
                <p:cNvPr id="30" name="组合 4"/>
                <p:cNvGrpSpPr/>
                <p:nvPr/>
              </p:nvGrpSpPr>
              <p:grpSpPr>
                <a:xfrm>
                  <a:off x="6228184" y="1869855"/>
                  <a:ext cx="2674141" cy="1825794"/>
                  <a:chOff x="2550840" y="2958338"/>
                  <a:chExt cx="2674141" cy="1825794"/>
                </a:xfrm>
              </p:grpSpPr>
              <p:sp>
                <p:nvSpPr>
                  <p:cNvPr id="33" name="椭圆 32"/>
                  <p:cNvSpPr/>
                  <p:nvPr/>
                </p:nvSpPr>
                <p:spPr bwMode="auto">
                  <a:xfrm>
                    <a:off x="2591780" y="3158959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 bwMode="auto">
                  <a:xfrm>
                    <a:off x="2550840" y="4062356"/>
                    <a:ext cx="166712" cy="360099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26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kumimoji="1" lang="zh-CN" altLang="en-US" sz="2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 bwMode="auto">
                  <a:xfrm>
                    <a:off x="2591778" y="4712124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 bwMode="auto">
                  <a:xfrm>
                    <a:off x="2550840" y="3199501"/>
                    <a:ext cx="166712" cy="360099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26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kumimoji="1" lang="zh-CN" altLang="en-US" sz="26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 bwMode="auto">
                  <a:xfrm>
                    <a:off x="4752020" y="3958208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 bwMode="auto">
                  <a:xfrm>
                    <a:off x="4979387" y="3716521"/>
                    <a:ext cx="153888" cy="332398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kumimoji="1" lang="zh-CN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 bwMode="auto">
                  <a:xfrm>
                    <a:off x="4752020" y="3158959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 bwMode="auto">
                  <a:xfrm>
                    <a:off x="4979389" y="2958338"/>
                    <a:ext cx="245592" cy="53048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kumimoji="1" lang="zh-CN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41" name="直接箭头连接符 40"/>
                  <p:cNvCxnSpPr/>
                  <p:nvPr/>
                </p:nvCxnSpPr>
                <p:spPr bwMode="auto">
                  <a:xfrm flipV="1">
                    <a:off x="2653248" y="3194861"/>
                    <a:ext cx="2109600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  <a:effectLst/>
                </p:spPr>
              </p:cxnSp>
              <p:cxnSp>
                <p:nvCxnSpPr>
                  <p:cNvPr id="44" name="直接箭头连接符 43"/>
                  <p:cNvCxnSpPr/>
                  <p:nvPr/>
                </p:nvCxnSpPr>
                <p:spPr bwMode="auto">
                  <a:xfrm flipV="1">
                    <a:off x="2649882" y="4752675"/>
                    <a:ext cx="2128133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  <a:effectLst/>
                </p:spPr>
              </p:cxnSp>
            </p:grpSp>
            <p:sp>
              <p:nvSpPr>
                <p:cNvPr id="31" name="椭圆 30"/>
                <p:cNvSpPr/>
                <p:nvPr/>
              </p:nvSpPr>
              <p:spPr bwMode="auto">
                <a:xfrm>
                  <a:off x="8429362" y="3623641"/>
                  <a:ext cx="72008" cy="72008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8656730" y="3400327"/>
                  <a:ext cx="245592" cy="53048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kumimoji="1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 bwMode="auto">
              <a:xfrm>
                <a:off x="1761351" y="3239264"/>
                <a:ext cx="216024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1545327" y="5157192"/>
                <a:ext cx="648072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(a)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3712095" y="2852936"/>
              <a:ext cx="1651998" cy="2277968"/>
              <a:chOff x="3856111" y="3239264"/>
              <a:chExt cx="1651998" cy="2277968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3856111" y="3593497"/>
                <a:ext cx="1651998" cy="1291394"/>
                <a:chOff x="3712091" y="4603782"/>
                <a:chExt cx="1651998" cy="1291394"/>
              </a:xfrm>
            </p:grpSpPr>
            <p:grpSp>
              <p:nvGrpSpPr>
                <p:cNvPr id="63" name="组合 62"/>
                <p:cNvGrpSpPr>
                  <a:grpSpLocks noChangeAspect="1"/>
                </p:cNvGrpSpPr>
                <p:nvPr/>
              </p:nvGrpSpPr>
              <p:grpSpPr>
                <a:xfrm>
                  <a:off x="3712091" y="4603782"/>
                  <a:ext cx="1651998" cy="1291394"/>
                  <a:chOff x="8066132" y="1869855"/>
                  <a:chExt cx="2636454" cy="2060952"/>
                </a:xfrm>
              </p:grpSpPr>
              <p:grpSp>
                <p:nvGrpSpPr>
                  <p:cNvPr id="64" name="组合 4"/>
                  <p:cNvGrpSpPr/>
                  <p:nvPr/>
                </p:nvGrpSpPr>
                <p:grpSpPr>
                  <a:xfrm>
                    <a:off x="8066134" y="1869855"/>
                    <a:ext cx="2636452" cy="1825794"/>
                    <a:chOff x="4388790" y="2958338"/>
                    <a:chExt cx="2636452" cy="1825794"/>
                  </a:xfrm>
                </p:grpSpPr>
                <p:sp>
                  <p:nvSpPr>
                    <p:cNvPr id="67" name="椭圆 66"/>
                    <p:cNvSpPr/>
                    <p:nvPr/>
                  </p:nvSpPr>
                  <p:spPr bwMode="auto">
                    <a:xfrm>
                      <a:off x="6899469" y="3158959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 bwMode="auto">
                    <a:xfrm>
                      <a:off x="6858529" y="4062356"/>
                      <a:ext cx="166713" cy="360099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6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 bwMode="auto">
                    <a:xfrm>
                      <a:off x="6899466" y="4712124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6858529" y="3199502"/>
                      <a:ext cx="166713" cy="360099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6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71" name="椭圆 70"/>
                    <p:cNvSpPr/>
                    <p:nvPr/>
                  </p:nvSpPr>
                  <p:spPr bwMode="auto">
                    <a:xfrm>
                      <a:off x="4752020" y="3958208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2" name="矩形 71"/>
                    <p:cNvSpPr/>
                    <p:nvPr/>
                  </p:nvSpPr>
                  <p:spPr bwMode="auto">
                    <a:xfrm>
                      <a:off x="4388790" y="3716521"/>
                      <a:ext cx="153888" cy="332398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0" tIns="0" rIns="0" bIns="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73" name="椭圆 72"/>
                    <p:cNvSpPr/>
                    <p:nvPr/>
                  </p:nvSpPr>
                  <p:spPr bwMode="auto">
                    <a:xfrm>
                      <a:off x="4752020" y="3158959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4388790" y="2958338"/>
                      <a:ext cx="245593" cy="53048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75" name="直接箭头连接符 74"/>
                    <p:cNvCxnSpPr/>
                    <p:nvPr/>
                  </p:nvCxnSpPr>
                  <p:spPr bwMode="auto">
                    <a:xfrm flipV="1">
                      <a:off x="4808326" y="3187259"/>
                      <a:ext cx="210960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lg"/>
                    </a:ln>
                    <a:effectLst/>
                  </p:spPr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 bwMode="auto">
                    <a:xfrm flipV="1">
                      <a:off x="4797387" y="4745074"/>
                      <a:ext cx="2128139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lg"/>
                    </a:ln>
                    <a:effectLst/>
                  </p:spPr>
                </p:cxnSp>
              </p:grpSp>
              <p:sp>
                <p:nvSpPr>
                  <p:cNvPr id="65" name="椭圆 64"/>
                  <p:cNvSpPr/>
                  <p:nvPr/>
                </p:nvSpPr>
                <p:spPr bwMode="auto">
                  <a:xfrm>
                    <a:off x="8429362" y="3623641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 bwMode="auto">
                  <a:xfrm>
                    <a:off x="8066132" y="3400327"/>
                    <a:ext cx="245593" cy="53048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kumimoji="1" lang="zh-CN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77" name="直接箭头连接符 76"/>
                <p:cNvCxnSpPr/>
                <p:nvPr/>
              </p:nvCxnSpPr>
              <p:spPr bwMode="auto">
                <a:xfrm flipV="1">
                  <a:off x="3975385" y="4767263"/>
                  <a:ext cx="1334803" cy="48120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sm" len="lg"/>
                </a:ln>
                <a:effectLst/>
              </p:spPr>
            </p:cxnSp>
          </p:grpSp>
          <p:sp>
            <p:nvSpPr>
              <p:cNvPr id="81" name="矩形 80"/>
              <p:cNvSpPr/>
              <p:nvPr/>
            </p:nvSpPr>
            <p:spPr bwMode="auto">
              <a:xfrm>
                <a:off x="4675066" y="3239264"/>
                <a:ext cx="216024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g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4459042" y="5157192"/>
                <a:ext cx="648072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(b)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6444209" y="2852936"/>
              <a:ext cx="1656183" cy="2277968"/>
              <a:chOff x="6588225" y="3239264"/>
              <a:chExt cx="1656183" cy="2277968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6588225" y="3593497"/>
                <a:ext cx="1656183" cy="1291394"/>
                <a:chOff x="3707901" y="4603782"/>
                <a:chExt cx="1656183" cy="1291394"/>
              </a:xfrm>
            </p:grpSpPr>
            <p:grpSp>
              <p:nvGrpSpPr>
                <p:cNvPr id="84" name="组合 62"/>
                <p:cNvGrpSpPr>
                  <a:grpSpLocks noChangeAspect="1"/>
                </p:cNvGrpSpPr>
                <p:nvPr/>
              </p:nvGrpSpPr>
              <p:grpSpPr>
                <a:xfrm>
                  <a:off x="3707901" y="4603782"/>
                  <a:ext cx="1656183" cy="1291394"/>
                  <a:chOff x="8059452" y="1869855"/>
                  <a:chExt cx="2643134" cy="2060953"/>
                </a:xfrm>
              </p:grpSpPr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8059452" y="1869855"/>
                    <a:ext cx="2643134" cy="1825794"/>
                    <a:chOff x="4382108" y="2958338"/>
                    <a:chExt cx="2643134" cy="1825794"/>
                  </a:xfrm>
                </p:grpSpPr>
                <p:sp>
                  <p:nvSpPr>
                    <p:cNvPr id="89" name="椭圆 88"/>
                    <p:cNvSpPr/>
                    <p:nvPr/>
                  </p:nvSpPr>
                  <p:spPr bwMode="auto">
                    <a:xfrm>
                      <a:off x="6899469" y="3158959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0" name="矩形 89"/>
                    <p:cNvSpPr/>
                    <p:nvPr/>
                  </p:nvSpPr>
                  <p:spPr bwMode="auto">
                    <a:xfrm>
                      <a:off x="6858529" y="4062356"/>
                      <a:ext cx="166713" cy="360099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6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" name="椭圆 90"/>
                    <p:cNvSpPr/>
                    <p:nvPr/>
                  </p:nvSpPr>
                  <p:spPr bwMode="auto">
                    <a:xfrm>
                      <a:off x="6899466" y="4712124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 bwMode="auto">
                    <a:xfrm>
                      <a:off x="6858529" y="3199502"/>
                      <a:ext cx="166713" cy="360099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6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3" name="椭圆 92"/>
                    <p:cNvSpPr/>
                    <p:nvPr/>
                  </p:nvSpPr>
                  <p:spPr bwMode="auto">
                    <a:xfrm>
                      <a:off x="4752020" y="3958208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 bwMode="auto">
                    <a:xfrm>
                      <a:off x="4382108" y="3716522"/>
                      <a:ext cx="153888" cy="332398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0" tIns="0" rIns="0" bIns="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 bwMode="auto">
                    <a:xfrm>
                      <a:off x="4752020" y="3158959"/>
                      <a:ext cx="72008" cy="72008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6" name="矩形 95"/>
                    <p:cNvSpPr/>
                    <p:nvPr/>
                  </p:nvSpPr>
                  <p:spPr bwMode="auto">
                    <a:xfrm>
                      <a:off x="4382108" y="2958338"/>
                      <a:ext cx="245593" cy="53048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none" lIns="0" tIns="0" rIns="0" bIns="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97" name="直接箭头连接符 96"/>
                    <p:cNvCxnSpPr/>
                    <p:nvPr/>
                  </p:nvCxnSpPr>
                  <p:spPr bwMode="auto">
                    <a:xfrm flipV="1">
                      <a:off x="4808326" y="3187259"/>
                      <a:ext cx="210960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lg"/>
                    </a:ln>
                    <a:effectLst/>
                  </p:spPr>
                </p:cxnSp>
                <p:cxnSp>
                  <p:nvCxnSpPr>
                    <p:cNvPr id="98" name="直接箭头连接符 97"/>
                    <p:cNvCxnSpPr/>
                    <p:nvPr/>
                  </p:nvCxnSpPr>
                  <p:spPr bwMode="auto">
                    <a:xfrm flipV="1">
                      <a:off x="4797387" y="4760273"/>
                      <a:ext cx="2128139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sm" len="lg"/>
                    </a:ln>
                    <a:effectLst/>
                  </p:spPr>
                </p:cxnSp>
              </p:grpSp>
              <p:sp>
                <p:nvSpPr>
                  <p:cNvPr id="87" name="椭圆 86"/>
                  <p:cNvSpPr/>
                  <p:nvPr/>
                </p:nvSpPr>
                <p:spPr bwMode="auto">
                  <a:xfrm>
                    <a:off x="8429362" y="3623641"/>
                    <a:ext cx="72008" cy="72008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0" tIns="0" rIns="0" bIns="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 bwMode="auto">
                  <a:xfrm>
                    <a:off x="8059452" y="3400328"/>
                    <a:ext cx="245593" cy="530480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kumimoji="1" lang="zh-CN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85" name="直接箭头连接符 84"/>
                <p:cNvCxnSpPr/>
                <p:nvPr/>
              </p:nvCxnSpPr>
              <p:spPr bwMode="auto">
                <a:xfrm>
                  <a:off x="3975385" y="5248465"/>
                  <a:ext cx="1324561" cy="46505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sm" len="lg"/>
                </a:ln>
                <a:effectLst/>
              </p:spPr>
            </p:cxnSp>
          </p:grpSp>
          <p:sp>
            <p:nvSpPr>
              <p:cNvPr id="100" name="矩形 99"/>
              <p:cNvSpPr/>
              <p:nvPr/>
            </p:nvSpPr>
            <p:spPr bwMode="auto">
              <a:xfrm>
                <a:off x="7411370" y="3239264"/>
                <a:ext cx="216024" cy="2880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h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7195346" y="5157192"/>
                <a:ext cx="648072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(c)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B707-CFB1-4135-9D75-B1C6D74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4.3-4</a:t>
            </a:r>
            <a:r>
              <a:rPr lang="zh-CN" altLang="en-US"/>
              <a:t>的证明（续）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D0DE1-8BA2-4419-BA06-8811129F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12568"/>
          </a:xfrm>
        </p:spPr>
        <p:txBody>
          <a:bodyPr/>
          <a:lstStyle/>
          <a:p>
            <a:pPr marL="361950" indent="0"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）必要性。假设</a:t>
            </a:r>
            <a:r>
              <a:rPr lang="en-US" altLang="zh-CN" sz="2200"/>
              <a:t>g</a:t>
            </a:r>
            <a:r>
              <a:rPr lang="zh-CN" altLang="en-US" sz="2200"/>
              <a:t>是</a:t>
            </a:r>
            <a:r>
              <a:rPr lang="en-US" altLang="zh-CN" sz="2200"/>
              <a:t>f</a:t>
            </a:r>
            <a:r>
              <a:rPr lang="zh-CN" altLang="en-US" sz="2200"/>
              <a:t>的右逆元，那么</a:t>
            </a:r>
            <a:r>
              <a:rPr lang="en-US" altLang="zh-CN" sz="2200"/>
              <a:t>fg=I</a:t>
            </a:r>
            <a:r>
              <a:rPr lang="en-US" altLang="zh-CN" sz="2200" baseline="-25000"/>
              <a:t>Y</a:t>
            </a:r>
            <a:r>
              <a:rPr lang="zh-CN" altLang="en-US" sz="2200"/>
              <a:t>是满射的，根据定理</a:t>
            </a:r>
            <a:r>
              <a:rPr lang="en-US" altLang="zh-CN" sz="2200"/>
              <a:t>4.2-2(1)</a:t>
            </a:r>
            <a:r>
              <a:rPr lang="zh-CN" altLang="en-US" sz="2200"/>
              <a:t>，</a:t>
            </a:r>
            <a:r>
              <a:rPr lang="en-US" altLang="zh-CN" sz="2200"/>
              <a:t>f</a:t>
            </a:r>
            <a:r>
              <a:rPr lang="zh-CN" altLang="en-US" sz="2200"/>
              <a:t>是满射的。</a:t>
            </a:r>
            <a:endParaRPr lang="en-US" altLang="zh-CN" sz="2200"/>
          </a:p>
          <a:p>
            <a:pPr marL="361950" indent="0">
              <a:buNone/>
            </a:pPr>
            <a:r>
              <a:rPr lang="zh-CN" altLang="en-US" sz="2200"/>
              <a:t>充分性。用构造性证明。定义</a:t>
            </a:r>
            <a:r>
              <a:rPr lang="en-US" altLang="zh-CN" sz="2200"/>
              <a:t>g</a:t>
            </a:r>
            <a:r>
              <a:rPr lang="zh-CN" altLang="en-US" sz="2200"/>
              <a:t>如下：</a:t>
            </a:r>
            <a:endParaRPr lang="en-US" altLang="zh-CN" sz="2200"/>
          </a:p>
          <a:p>
            <a:pPr marL="1254125" indent="0">
              <a:buNone/>
            </a:pPr>
            <a:r>
              <a:rPr lang="en-US" altLang="zh-CN" sz="2200"/>
              <a:t>g</a:t>
            </a:r>
            <a:r>
              <a:rPr lang="zh-CN" altLang="en-US" sz="2200"/>
              <a:t>：</a:t>
            </a:r>
            <a:r>
              <a:rPr lang="en-US" altLang="zh-CN" sz="2200"/>
              <a:t>Y</a:t>
            </a:r>
            <a:r>
              <a:rPr lang="en-US" altLang="zh-CN" sz="28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X</a:t>
            </a:r>
            <a:r>
              <a:rPr lang="zh-CN" altLang="en-US" sz="2200"/>
              <a:t>，</a:t>
            </a:r>
            <a:r>
              <a:rPr lang="en-US" altLang="zh-CN" sz="2200"/>
              <a:t>g(y)=x</a:t>
            </a:r>
          </a:p>
          <a:p>
            <a:pPr marL="361950" indent="0">
              <a:buNone/>
            </a:pPr>
            <a:r>
              <a:rPr lang="zh-CN" altLang="en-US" sz="2200"/>
              <a:t>这里的</a:t>
            </a:r>
            <a:r>
              <a:rPr lang="en-US" altLang="zh-CN" sz="2200"/>
              <a:t>x</a:t>
            </a:r>
            <a:r>
              <a:rPr lang="zh-CN" altLang="en-US" sz="2200"/>
              <a:t>是满足</a:t>
            </a:r>
            <a:r>
              <a:rPr lang="en-US" altLang="zh-CN" sz="2200"/>
              <a:t>f(x)=y</a:t>
            </a:r>
            <a:r>
              <a:rPr lang="zh-CN" altLang="en-US" sz="2200"/>
              <a:t>的</a:t>
            </a:r>
            <a:r>
              <a:rPr lang="zh-CN" altLang="en-US" sz="2200" u="sng"/>
              <a:t>任意一个确定的</a:t>
            </a:r>
            <a:r>
              <a:rPr lang="en-US" altLang="zh-CN" sz="2200" u="sng"/>
              <a:t>x</a:t>
            </a:r>
            <a:r>
              <a:rPr lang="zh-CN" altLang="en-US" sz="2200"/>
              <a:t>，函数</a:t>
            </a:r>
            <a:r>
              <a:rPr lang="en-US" altLang="zh-CN" sz="2200"/>
              <a:t>g</a:t>
            </a:r>
            <a:r>
              <a:rPr lang="zh-CN" altLang="en-US" sz="2200"/>
              <a:t>显然是良定的，再者，若</a:t>
            </a:r>
            <a:r>
              <a:rPr lang="en-US" altLang="zh-CN" sz="2200"/>
              <a:t>f(x)=y</a:t>
            </a:r>
            <a:r>
              <a:rPr lang="zh-CN" altLang="en-US" sz="2200"/>
              <a:t>，那么</a:t>
            </a:r>
            <a:r>
              <a:rPr lang="en-US" altLang="zh-CN" sz="2200"/>
              <a:t>fg(y)=f(g(y))=f(x)=y</a:t>
            </a:r>
            <a:r>
              <a:rPr lang="zh-CN" altLang="en-US" sz="2200"/>
              <a:t>，所以，</a:t>
            </a:r>
            <a:r>
              <a:rPr lang="en-US" altLang="zh-CN" sz="2200"/>
              <a:t>g</a:t>
            </a:r>
            <a:r>
              <a:rPr lang="zh-CN" altLang="en-US" sz="2200"/>
              <a:t>是</a:t>
            </a:r>
            <a:r>
              <a:rPr lang="en-US" altLang="zh-CN" sz="2200"/>
              <a:t>f</a:t>
            </a:r>
            <a:r>
              <a:rPr lang="zh-CN" altLang="en-US" sz="2200"/>
              <a:t>的右逆元。（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  <a:endParaRPr lang="en-US" altLang="zh-CN" sz="2200"/>
          </a:p>
          <a:p>
            <a:r>
              <a:rPr lang="zh-CN" altLang="en-US" sz="2200"/>
              <a:t>与左逆元类似，右逆元也不唯一。</a:t>
            </a:r>
            <a:endParaRPr lang="en-US" altLang="zh-CN" sz="2200"/>
          </a:p>
          <a:p>
            <a:pPr marL="361950" indent="0">
              <a:buNone/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）部分从（</a:t>
            </a:r>
            <a:r>
              <a:rPr lang="en-US" altLang="zh-CN" sz="2200"/>
              <a:t>1</a:t>
            </a:r>
            <a:r>
              <a:rPr lang="zh-CN" altLang="en-US" sz="2200"/>
              <a:t>）和（</a:t>
            </a:r>
            <a:r>
              <a:rPr lang="en-US" altLang="zh-CN" sz="2200"/>
              <a:t>2</a:t>
            </a:r>
            <a:r>
              <a:rPr lang="zh-CN" altLang="en-US" sz="2200"/>
              <a:t>）直接得出。</a:t>
            </a:r>
            <a:endParaRPr lang="en-US" altLang="zh-CN" sz="2200"/>
          </a:p>
          <a:p>
            <a:pPr marL="361950" indent="0">
              <a:buNone/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）假定</a:t>
            </a:r>
            <a:r>
              <a:rPr lang="en-US" altLang="zh-CN" sz="2200"/>
              <a:t>f</a:t>
            </a:r>
            <a:r>
              <a:rPr lang="zh-CN" altLang="en-US" sz="2200"/>
              <a:t>是双射的，具有右逆元</a:t>
            </a:r>
            <a:r>
              <a:rPr lang="en-US" altLang="zh-CN" sz="2200"/>
              <a:t>h</a:t>
            </a:r>
            <a:r>
              <a:rPr lang="zh-CN" altLang="en-US" sz="2200"/>
              <a:t>和左逆元</a:t>
            </a:r>
            <a:r>
              <a:rPr lang="en-US" altLang="zh-CN" sz="2200"/>
              <a:t>g</a:t>
            </a:r>
            <a:r>
              <a:rPr lang="zh-CN" altLang="en-US" sz="2200"/>
              <a:t>；那么</a:t>
            </a:r>
            <a:r>
              <a:rPr lang="en-US" altLang="zh-CN" sz="2200"/>
              <a:t>g</a:t>
            </a:r>
            <a:r>
              <a:rPr lang="en-US" altLang="zh-CN" sz="14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200"/>
              <a:t>f=I</a:t>
            </a:r>
            <a:r>
              <a:rPr lang="en-US" altLang="zh-CN" sz="2200" baseline="-25000"/>
              <a:t>X</a:t>
            </a:r>
            <a:r>
              <a:rPr lang="zh-CN" altLang="en-US" sz="2200"/>
              <a:t>和</a:t>
            </a:r>
            <a:r>
              <a:rPr lang="en-US" altLang="zh-CN" sz="2200"/>
              <a:t>f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 sz="2200"/>
              <a:t>h=I</a:t>
            </a:r>
            <a:r>
              <a:rPr lang="en-US" altLang="zh-CN" sz="2200" baseline="-25000"/>
              <a:t>Y</a:t>
            </a:r>
            <a:r>
              <a:rPr lang="zh-CN" altLang="en-US" sz="2200"/>
              <a:t>，根据</a:t>
            </a:r>
            <a:r>
              <a:rPr lang="zh-CN" altLang="en-US" sz="2200" u="sng"/>
              <a:t>定理</a:t>
            </a:r>
            <a:r>
              <a:rPr lang="en-US" altLang="zh-CN" sz="2200" u="sng"/>
              <a:t>4.2-3</a:t>
            </a:r>
            <a:r>
              <a:rPr lang="zh-CN" altLang="en-US" sz="2200"/>
              <a:t>，有</a:t>
            </a:r>
            <a:r>
              <a:rPr lang="en-US" altLang="zh-CN" sz="2200"/>
              <a:t>g=g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 sz="2200"/>
              <a:t>I</a:t>
            </a:r>
            <a:r>
              <a:rPr lang="en-US" altLang="zh-CN" sz="2200" baseline="-25000"/>
              <a:t>Y</a:t>
            </a:r>
            <a:r>
              <a:rPr lang="en-US" altLang="zh-CN" sz="2200"/>
              <a:t>=g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 sz="2200"/>
              <a:t>f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 sz="2200"/>
              <a:t>h=I</a:t>
            </a:r>
            <a:r>
              <a:rPr lang="en-US" altLang="zh-CN" sz="2200" baseline="-25000"/>
              <a:t>X</a:t>
            </a:r>
            <a:r>
              <a:rPr lang="en-US" altLang="zh-CN" sz="1400">
                <a:sym typeface="Symbol" pitchFamily="18" charset="2"/>
              </a:rPr>
              <a:t>·</a:t>
            </a:r>
            <a:r>
              <a:rPr lang="en-US" altLang="zh-CN" sz="2200"/>
              <a:t>h=h  </a:t>
            </a:r>
            <a:r>
              <a:rPr lang="zh-CN" altLang="en-US" sz="2200"/>
              <a:t>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47599-7BEF-4960-86AE-071E5F7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5F4E04-1947-4C16-B5B5-F2229ECC2C36}"/>
              </a:ext>
            </a:extLst>
          </p:cNvPr>
          <p:cNvSpPr/>
          <p:nvPr/>
        </p:nvSpPr>
        <p:spPr bwMode="auto">
          <a:xfrm>
            <a:off x="4985052" y="2588113"/>
            <a:ext cx="3816424" cy="720080"/>
          </a:xfrm>
          <a:prstGeom prst="roundRect">
            <a:avLst/>
          </a:prstGeom>
          <a:solidFill>
            <a:srgbClr val="F1E3B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4.2-2(1)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：设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是合成函数，如果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fg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是满射的，则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是满射的。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714E36-BEC6-46E4-B590-892AE8D332EC}"/>
              </a:ext>
            </a:extLst>
          </p:cNvPr>
          <p:cNvSpPr/>
          <p:nvPr/>
        </p:nvSpPr>
        <p:spPr bwMode="auto">
          <a:xfrm>
            <a:off x="5291820" y="4267506"/>
            <a:ext cx="3240360" cy="720080"/>
          </a:xfrm>
          <a:prstGeom prst="roundRect">
            <a:avLst/>
          </a:prstGeom>
          <a:solidFill>
            <a:srgbClr val="F1E3B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4.2-3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：设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是函数，那么，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f=f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·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=I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·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8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06B547-D025-4677-9D74-0171D762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852936"/>
            <a:ext cx="7772400" cy="782960"/>
          </a:xfr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Proof by Construction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410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>
            <a:extLst>
              <a:ext uri="{FF2B5EF4-FFF2-40B4-BE49-F238E27FC236}">
                <a16:creationId xmlns:a16="http://schemas.microsoft.com/office/drawing/2014/main" id="{5A428AE5-DB22-4F86-8CDB-4A56F43D1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44408" y="6296744"/>
            <a:ext cx="6557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7B5D25A-0F21-4572-9B03-D1C21F1C6CC8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B1D01FA-942F-4776-A4D3-B6E107B80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Main idea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3D4BCA6-D0A6-4CCC-AED6-F917818AB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136904" cy="3744416"/>
          </a:xfrm>
        </p:spPr>
        <p:txBody>
          <a:bodyPr/>
          <a:lstStyle/>
          <a:p>
            <a:pPr marL="357188" lvl="1" indent="-357188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Font typeface="Wingdings" panose="05000000000000000000" pitchFamily="2" charset="2"/>
              <a:buChar char="n"/>
            </a:pP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To proof a statement with a property is true,</a:t>
            </a:r>
          </a:p>
          <a:p>
            <a:pPr marL="357188" lvl="1" indent="-357188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Font typeface="Wingdings" panose="05000000000000000000" pitchFamily="2" charset="2"/>
              <a:buChar char="n"/>
            </a:pP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we</a:t>
            </a:r>
            <a:r>
              <a:rPr lang="en-US" altLang="zh-CN"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construct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 a 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concrete example</a:t>
            </a: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 with that property.</a:t>
            </a:r>
          </a:p>
          <a:p>
            <a:pPr marL="357188" lvl="1" indent="-357188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Font typeface="Wingdings" panose="05000000000000000000" pitchFamily="2" charset="2"/>
              <a:buChar char="n"/>
            </a:pPr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It provides a means of constructing an example.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>
            <a:extLst>
              <a:ext uri="{FF2B5EF4-FFF2-40B4-BE49-F238E27FC236}">
                <a16:creationId xmlns:a16="http://schemas.microsoft.com/office/drawing/2014/main" id="{D2E20C12-1647-49F7-AEC5-4F3A4F4FAB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28384" y="6381328"/>
            <a:ext cx="943744" cy="3726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99DE1B0-FD7F-4323-873A-BCB24EF4881D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AE7A82B-3FDD-4A50-A0E0-79B525B99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B7949D8-D3EA-4F8B-9263-0895425FE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08912" cy="3384376"/>
          </a:xfrm>
        </p:spPr>
        <p:txBody>
          <a:bodyPr/>
          <a:lstStyle/>
          <a:p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16 can be exactly divided.</a:t>
            </a:r>
          </a:p>
          <a:p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Proof</a:t>
            </a:r>
            <a:endParaRPr lang="en-US" altLang="zh-CN" sz="280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A concrete example is 16/2. </a:t>
            </a:r>
          </a:p>
          <a:p>
            <a:pPr marL="457200" lvl="1" indent="0">
              <a:buNone/>
            </a:pP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Therefore, the statement is true.</a:t>
            </a:r>
          </a:p>
          <a:p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Qed </a:t>
            </a: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灯片编号占位符 5">
            <a:extLst>
              <a:ext uri="{FF2B5EF4-FFF2-40B4-BE49-F238E27FC236}">
                <a16:creationId xmlns:a16="http://schemas.microsoft.com/office/drawing/2014/main" id="{A8F00EE4-1857-40D5-BDF9-612A64068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37723" y="6364568"/>
            <a:ext cx="57383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83CA068-F4EF-4257-8856-2904A7369D0E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Rectangle 2">
            <a:extLst>
              <a:ext uri="{FF2B5EF4-FFF2-40B4-BE49-F238E27FC236}">
                <a16:creationId xmlns:a16="http://schemas.microsoft.com/office/drawing/2014/main" id="{0607AE85-8FDC-4F37-AE88-9D205D47A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736" y="404664"/>
            <a:ext cx="4752528" cy="609600"/>
          </a:xfrm>
        </p:spPr>
        <p:txBody>
          <a:bodyPr/>
          <a:lstStyle/>
          <a:p>
            <a:r>
              <a:rPr lang="en-US" altLang="zh-CN" sz="3200">
                <a:latin typeface="Comic Sans MS" panose="030F0702030302020204" pitchFamily="66" charset="0"/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954866BC-9D46-4C0E-ACE7-EF0386FBA8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7147"/>
            <a:ext cx="7920880" cy="5074120"/>
          </a:xfrm>
        </p:spPr>
        <p:txBody>
          <a:bodyPr/>
          <a:lstStyle/>
          <a:p>
            <a:pPr>
              <a:spcAft>
                <a:spcPts val="1800"/>
              </a:spcAft>
              <a:buSzPct val="65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  <a:ea typeface="宋体" panose="02010600030101010101" pitchFamily="2" charset="-122"/>
              </a:rPr>
              <a:t>There exist two irrational numbers which make      rational.</a:t>
            </a:r>
          </a:p>
          <a:p>
            <a:pPr>
              <a:spcAft>
                <a:spcPts val="2400"/>
              </a:spcAft>
              <a:buSzPct val="65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Proof</a:t>
            </a:r>
            <a:endParaRPr lang="en-US" altLang="zh-CN" sz="280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lvl="1" indent="0">
              <a:spcAft>
                <a:spcPts val="1800"/>
              </a:spcAft>
              <a:buFontTx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Let a=b=</a:t>
            </a:r>
          </a:p>
          <a:p>
            <a:pPr marL="457200" lvl="1" indent="0">
              <a:spcAft>
                <a:spcPts val="2400"/>
              </a:spcAft>
              <a:buFontTx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case 1:            is rational. done, otherwise</a:t>
            </a:r>
          </a:p>
          <a:p>
            <a:pPr marL="457200" lvl="1" indent="0">
              <a:spcAft>
                <a:spcPts val="2400"/>
              </a:spcAft>
              <a:buFontTx/>
              <a:buNone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case 2: let a=         , then                            </a:t>
            </a:r>
          </a:p>
          <a:p>
            <a:pP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Qed</a:t>
            </a:r>
            <a:endParaRPr lang="en-US" altLang="zh-CN" sz="2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1380DDE6-5592-4F73-9F94-503C4672E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11525"/>
              </p:ext>
            </p:extLst>
          </p:nvPr>
        </p:nvGraphicFramePr>
        <p:xfrm>
          <a:off x="2059071" y="1662746"/>
          <a:ext cx="569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646" imgH="190335" progId="Equation.DSMT4">
                  <p:embed/>
                </p:oleObj>
              </mc:Choice>
              <mc:Fallback>
                <p:oleObj name="Equation" r:id="rId2" imgW="177646" imgH="190335" progId="Equation.DSMT4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1380DDE6-5592-4F73-9F94-503C4672E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071" y="1662746"/>
                        <a:ext cx="5699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3">
            <a:extLst>
              <a:ext uri="{FF2B5EF4-FFF2-40B4-BE49-F238E27FC236}">
                <a16:creationId xmlns:a16="http://schemas.microsoft.com/office/drawing/2014/main" id="{854952B4-762F-4E27-B344-71F302FF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45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7" name="Rectangle 15">
            <a:extLst>
              <a:ext uri="{FF2B5EF4-FFF2-40B4-BE49-F238E27FC236}">
                <a16:creationId xmlns:a16="http://schemas.microsoft.com/office/drawing/2014/main" id="{9E37AC2A-5C9E-4BE3-B1DF-23779AC5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45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A535EA-4B68-4A64-B18D-C463462E41F4}"/>
              </a:ext>
            </a:extLst>
          </p:cNvPr>
          <p:cNvGrpSpPr/>
          <p:nvPr/>
        </p:nvGrpSpPr>
        <p:grpSpPr>
          <a:xfrm>
            <a:off x="2628983" y="3234767"/>
            <a:ext cx="5795656" cy="2206329"/>
            <a:chOff x="2628983" y="3234767"/>
            <a:chExt cx="5795656" cy="2206329"/>
          </a:xfrm>
        </p:grpSpPr>
        <p:graphicFrame>
          <p:nvGraphicFramePr>
            <p:cNvPr id="4099" name="Object 6">
              <a:extLst>
                <a:ext uri="{FF2B5EF4-FFF2-40B4-BE49-F238E27FC236}">
                  <a16:creationId xmlns:a16="http://schemas.microsoft.com/office/drawing/2014/main" id="{6833C9D7-9137-4D6A-8048-052D8D0DF0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536820"/>
                </p:ext>
              </p:extLst>
            </p:nvPr>
          </p:nvGraphicFramePr>
          <p:xfrm>
            <a:off x="2628983" y="3234767"/>
            <a:ext cx="6477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091" imgH="215713" progId="Equation.DSMT4">
                    <p:embed/>
                  </p:oleObj>
                </mc:Choice>
                <mc:Fallback>
                  <p:oleObj name="Equation" r:id="rId4" imgW="241091" imgH="215713" progId="Equation.DSMT4">
                    <p:embed/>
                    <p:pic>
                      <p:nvPicPr>
                        <p:cNvPr id="4099" name="Object 6">
                          <a:extLst>
                            <a:ext uri="{FF2B5EF4-FFF2-40B4-BE49-F238E27FC236}">
                              <a16:creationId xmlns:a16="http://schemas.microsoft.com/office/drawing/2014/main" id="{6833C9D7-9137-4D6A-8048-052D8D0DF0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983" y="3234767"/>
                          <a:ext cx="6477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8">
              <a:extLst>
                <a:ext uri="{FF2B5EF4-FFF2-40B4-BE49-F238E27FC236}">
                  <a16:creationId xmlns:a16="http://schemas.microsoft.com/office/drawing/2014/main" id="{9DE2E51D-693C-4838-AC77-48D47DDFD9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32073"/>
                </p:ext>
              </p:extLst>
            </p:nvPr>
          </p:nvGraphicFramePr>
          <p:xfrm>
            <a:off x="2628983" y="3924274"/>
            <a:ext cx="900113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292" imgH="266469" progId="Equation.DSMT4">
                    <p:embed/>
                  </p:oleObj>
                </mc:Choice>
                <mc:Fallback>
                  <p:oleObj name="Equation" r:id="rId6" imgW="355292" imgH="266469" progId="Equation.DSMT4">
                    <p:embed/>
                    <p:pic>
                      <p:nvPicPr>
                        <p:cNvPr id="4100" name="Object 8">
                          <a:extLst>
                            <a:ext uri="{FF2B5EF4-FFF2-40B4-BE49-F238E27FC236}">
                              <a16:creationId xmlns:a16="http://schemas.microsoft.com/office/drawing/2014/main" id="{9DE2E51D-693C-4838-AC77-48D47DDFD9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983" y="3924274"/>
                          <a:ext cx="900113" cy="681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0">
              <a:extLst>
                <a:ext uri="{FF2B5EF4-FFF2-40B4-BE49-F238E27FC236}">
                  <a16:creationId xmlns:a16="http://schemas.microsoft.com/office/drawing/2014/main" id="{800CDA83-02C1-495E-82F4-74D9F9A0CB84}"/>
                </a:ext>
              </a:extLst>
            </p:cNvPr>
            <p:cNvGraphicFramePr>
              <a:graphicFrameLocks noGrp="1" noChangeAspect="1"/>
            </p:cNvGraphicFramePr>
            <p:nvPr>
              <p:ph sz="half" idx="2"/>
              <p:extLst>
                <p:ext uri="{D42A27DB-BD31-4B8C-83A1-F6EECF244321}">
                  <p14:modId xmlns:p14="http://schemas.microsoft.com/office/powerpoint/2010/main" val="2042645034"/>
                </p:ext>
              </p:extLst>
            </p:nvPr>
          </p:nvGraphicFramePr>
          <p:xfrm>
            <a:off x="3442593" y="4688621"/>
            <a:ext cx="8413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292" imgH="266469" progId="Equation.DSMT4">
                    <p:embed/>
                  </p:oleObj>
                </mc:Choice>
                <mc:Fallback>
                  <p:oleObj name="Equation" r:id="rId8" imgW="355292" imgH="266469" progId="Equation.DSMT4">
                    <p:embed/>
                    <p:pic>
                      <p:nvPicPr>
                        <p:cNvPr id="4101" name="Object 10">
                          <a:extLst>
                            <a:ext uri="{FF2B5EF4-FFF2-40B4-BE49-F238E27FC236}">
                              <a16:creationId xmlns:a16="http://schemas.microsoft.com/office/drawing/2014/main" id="{800CDA83-02C1-495E-82F4-74D9F9A0CB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593" y="4688621"/>
                          <a:ext cx="841375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4">
              <a:extLst>
                <a:ext uri="{FF2B5EF4-FFF2-40B4-BE49-F238E27FC236}">
                  <a16:creationId xmlns:a16="http://schemas.microsoft.com/office/drawing/2014/main" id="{43FBFC0B-0711-45A8-A150-D6BB40A54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8118558"/>
                </p:ext>
              </p:extLst>
            </p:nvPr>
          </p:nvGraphicFramePr>
          <p:xfrm>
            <a:off x="5471889" y="4688621"/>
            <a:ext cx="295275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44520" imgH="317160" progId="Equation.DSMT4">
                    <p:embed/>
                  </p:oleObj>
                </mc:Choice>
                <mc:Fallback>
                  <p:oleObj name="Equation" r:id="rId9" imgW="1244520" imgH="317160" progId="Equation.DSMT4">
                    <p:embed/>
                    <p:pic>
                      <p:nvPicPr>
                        <p:cNvPr id="4102" name="Object 14">
                          <a:extLst>
                            <a:ext uri="{FF2B5EF4-FFF2-40B4-BE49-F238E27FC236}">
                              <a16:creationId xmlns:a16="http://schemas.microsoft.com/office/drawing/2014/main" id="{43FBFC0B-0711-45A8-A150-D6BB40A54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1889" y="4688621"/>
                          <a:ext cx="2952750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06B547-D025-4677-9D74-0171D762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996952"/>
            <a:ext cx="7772400" cy="638944"/>
          </a:xfrm>
        </p:spPr>
        <p:txBody>
          <a:bodyPr/>
          <a:lstStyle/>
          <a:p>
            <a:r>
              <a:rPr lang="en-US" altLang="zh-CN" sz="4000">
                <a:latin typeface="Comic Sans MS" panose="030F0702030302020204" pitchFamily="66" charset="0"/>
                <a:ea typeface="Yu Gothic Medium" panose="020B0500000000000000" pitchFamily="34" charset="-128"/>
              </a:rPr>
              <a:t>End of the lecture</a:t>
            </a:r>
            <a:endParaRPr lang="zh-CN" altLang="en-US" sz="4000">
              <a:latin typeface="Comic Sans MS" panose="030F0702030302020204" pitchFamily="66" charset="0"/>
              <a:ea typeface="Yu Gothic Medium" panose="020B0500000000000000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ACB38-A5C2-4F5C-B9D2-DD12CF002B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67738" y="6416675"/>
            <a:ext cx="576262" cy="341313"/>
          </a:xfrm>
        </p:spPr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985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DEB4-5ECB-40F7-A7D4-1ACD3575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逆函数的唯一性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BBFB6-D64B-4ECA-9CE8-5D273E36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4.3-5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和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zh-CN" altLang="en-US"/>
              <a:t>存在且</a:t>
            </a:r>
            <a:r>
              <a:rPr lang="en-US" altLang="zh-CN"/>
              <a:t>g=f</a:t>
            </a:r>
            <a:r>
              <a:rPr lang="en-US" altLang="zh-CN" baseline="30000"/>
              <a:t>-1</a:t>
            </a:r>
            <a:r>
              <a:rPr lang="zh-CN" altLang="en-US"/>
              <a:t>当且仅当</a:t>
            </a:r>
            <a:r>
              <a:rPr lang="en-US" altLang="zh-CN"/>
              <a:t>gf=I</a:t>
            </a:r>
            <a:r>
              <a:rPr lang="en-US" altLang="zh-CN" baseline="-25000"/>
              <a:t>X</a:t>
            </a:r>
            <a:r>
              <a:rPr lang="zh-CN" altLang="en-US"/>
              <a:t>，</a:t>
            </a:r>
            <a:r>
              <a:rPr lang="en-US" altLang="zh-CN"/>
              <a:t>fg=I</a:t>
            </a:r>
            <a:r>
              <a:rPr lang="en-US" altLang="zh-CN" baseline="-25000"/>
              <a:t>Y</a:t>
            </a:r>
          </a:p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r>
              <a:rPr lang="zh-CN" altLang="en-US"/>
              <a:t>必要性。</a:t>
            </a:r>
            <a:r>
              <a:rPr lang="en-US" altLang="zh-CN"/>
              <a:t> gf=I</a:t>
            </a:r>
            <a:r>
              <a:rPr lang="en-US" altLang="zh-CN" baseline="-25000"/>
              <a:t>X</a:t>
            </a:r>
            <a:r>
              <a:rPr lang="zh-CN" altLang="en-US"/>
              <a:t>，</a:t>
            </a:r>
            <a:r>
              <a:rPr lang="en-US" altLang="zh-CN"/>
              <a:t>fg=I</a:t>
            </a:r>
            <a:r>
              <a:rPr lang="en-US" altLang="zh-CN" baseline="-25000"/>
              <a:t>Y</a:t>
            </a:r>
            <a:r>
              <a:rPr lang="zh-CN" altLang="en-US"/>
              <a:t>，根据逆函数的定义</a:t>
            </a:r>
            <a:r>
              <a:rPr lang="en-US" altLang="zh-CN"/>
              <a:t>g=f</a:t>
            </a:r>
            <a:r>
              <a:rPr lang="en-US" altLang="zh-CN" baseline="30000"/>
              <a:t>-1</a:t>
            </a:r>
          </a:p>
          <a:p>
            <a:pPr marL="361950" indent="0">
              <a:buNone/>
            </a:pPr>
            <a:r>
              <a:rPr lang="zh-CN" altLang="en-US"/>
              <a:t>充分性：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的左逆元，所以，</a:t>
            </a:r>
            <a:r>
              <a:rPr lang="en-US" altLang="zh-CN"/>
              <a:t>f</a:t>
            </a:r>
            <a:r>
              <a:rPr lang="zh-CN" altLang="en-US"/>
              <a:t>是单射的；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的右逆元，所以</a:t>
            </a:r>
            <a:r>
              <a:rPr lang="en-US" altLang="zh-CN"/>
              <a:t>f</a:t>
            </a:r>
            <a:r>
              <a:rPr lang="zh-CN" altLang="en-US"/>
              <a:t>是满射的，因而</a:t>
            </a:r>
            <a:r>
              <a:rPr lang="en-US" altLang="zh-CN"/>
              <a:t>f</a:t>
            </a:r>
            <a:r>
              <a:rPr lang="zh-CN" altLang="en-US"/>
              <a:t>是双射的，</a:t>
            </a: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zh-CN" altLang="en-US"/>
              <a:t>存在，另外</a:t>
            </a:r>
            <a:endParaRPr lang="en-US" altLang="zh-CN"/>
          </a:p>
          <a:p>
            <a:pPr marL="1254125" indent="0">
              <a:buNone/>
            </a:pPr>
            <a:r>
              <a:rPr lang="en-US" altLang="zh-CN"/>
              <a:t>g=I</a:t>
            </a:r>
            <a:r>
              <a:rPr lang="en-US" altLang="zh-CN" baseline="-25000"/>
              <a:t>X</a:t>
            </a:r>
            <a:r>
              <a:rPr lang="en-US" altLang="zh-CN"/>
              <a:t>g=(f</a:t>
            </a:r>
            <a:r>
              <a:rPr lang="en-US" altLang="zh-CN" baseline="30000"/>
              <a:t>-1</a:t>
            </a:r>
            <a:r>
              <a:rPr lang="en-US" altLang="zh-CN"/>
              <a:t>f)g=f</a:t>
            </a:r>
            <a:r>
              <a:rPr lang="en-US" altLang="zh-CN" baseline="30000"/>
              <a:t>-1</a:t>
            </a:r>
            <a:r>
              <a:rPr lang="en-US" altLang="zh-CN"/>
              <a:t>(fg)=f</a:t>
            </a:r>
            <a:r>
              <a:rPr lang="en-US" altLang="zh-CN" baseline="30000"/>
              <a:t>-1</a:t>
            </a:r>
            <a:r>
              <a:rPr lang="en-US" altLang="zh-CN"/>
              <a:t>I</a:t>
            </a:r>
            <a:r>
              <a:rPr lang="en-US" altLang="zh-CN" baseline="-25000"/>
              <a:t>Y</a:t>
            </a:r>
            <a:r>
              <a:rPr lang="en-US" altLang="zh-CN"/>
              <a:t>=f</a:t>
            </a:r>
            <a:r>
              <a:rPr lang="en-US" altLang="zh-CN" baseline="30000"/>
              <a:t>-1</a:t>
            </a:r>
            <a:r>
              <a:rPr lang="en-US" altLang="zh-CN"/>
              <a:t>  (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en-US" altLang="zh-CN"/>
              <a:t>)</a:t>
            </a:r>
          </a:p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4.3-6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和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/>
              <a:t>Z</a:t>
            </a:r>
            <a:r>
              <a:rPr lang="zh-CN" altLang="en-US"/>
              <a:t>且</a:t>
            </a:r>
            <a:r>
              <a:rPr lang="en-US" altLang="zh-CN"/>
              <a:t>f</a:t>
            </a:r>
            <a:r>
              <a:rPr lang="zh-CN" altLang="en-US"/>
              <a:t>和</a:t>
            </a:r>
            <a:r>
              <a:rPr lang="en-US" altLang="zh-CN"/>
              <a:t>g</a:t>
            </a:r>
            <a:r>
              <a:rPr lang="zh-CN" altLang="en-US"/>
              <a:t>都是可逆的，</a:t>
            </a:r>
            <a:endParaRPr lang="en-US" altLang="zh-CN"/>
          </a:p>
          <a:p>
            <a:pPr marL="361950" indent="0">
              <a:buNone/>
            </a:pPr>
            <a:r>
              <a:rPr lang="zh-CN" altLang="en-US"/>
              <a:t>则，</a:t>
            </a:r>
            <a:r>
              <a:rPr lang="en-US" altLang="zh-CN"/>
              <a:t>(gf)</a:t>
            </a:r>
            <a:r>
              <a:rPr lang="en-US" altLang="zh-CN" baseline="30000"/>
              <a:t>-1</a:t>
            </a:r>
            <a:r>
              <a:rPr lang="en-US" altLang="zh-CN"/>
              <a:t>=f</a:t>
            </a:r>
            <a:r>
              <a:rPr lang="en-US" altLang="zh-CN" baseline="30000"/>
              <a:t>-1</a:t>
            </a:r>
            <a:r>
              <a:rPr lang="en-US" altLang="zh-CN"/>
              <a:t>g</a:t>
            </a:r>
            <a:r>
              <a:rPr lang="en-US" altLang="zh-CN" baseline="30000"/>
              <a:t>-1</a:t>
            </a:r>
          </a:p>
          <a:p>
            <a:r>
              <a:rPr lang="zh-CN" altLang="en-US"/>
              <a:t>证：利用定理</a:t>
            </a:r>
            <a:r>
              <a:rPr lang="en-US" altLang="zh-CN"/>
              <a:t>4.3-2</a:t>
            </a:r>
            <a:r>
              <a:rPr lang="zh-CN" altLang="en-US"/>
              <a:t>直接得证。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B3CF1-0927-4CE2-9845-D24AA17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2FAA0C-AAE7-4383-A55D-50808C0583ED}"/>
              </a:ext>
            </a:extLst>
          </p:cNvPr>
          <p:cNvSpPr/>
          <p:nvPr/>
        </p:nvSpPr>
        <p:spPr bwMode="auto">
          <a:xfrm>
            <a:off x="5148064" y="5049180"/>
            <a:ext cx="3312368" cy="756084"/>
          </a:xfrm>
          <a:prstGeom prst="roundRect">
            <a:avLst/>
          </a:prstGeom>
          <a:solidFill>
            <a:srgbClr val="EAD59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4.3-2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：设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是可逆的，则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f=I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ff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=I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6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|X|=</a:t>
            </a:r>
            <a:r>
              <a:rPr lang="en-US" altLang="zh-CN" dirty="0" err="1"/>
              <a:t>m,|Y</a:t>
            </a:r>
            <a:r>
              <a:rPr lang="en-US" altLang="zh-CN" dirty="0"/>
              <a:t>|=n</a:t>
            </a:r>
            <a:r>
              <a:rPr lang="zh-CN" altLang="en-US" dirty="0"/>
              <a:t>，请问：从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有多少种不同的关系和多少种不同的函数？</a:t>
            </a:r>
            <a:endParaRPr lang="en-US" altLang="zh-CN" dirty="0"/>
          </a:p>
          <a:p>
            <a:pPr lvl="1">
              <a:spcAft>
                <a:spcPts val="1800"/>
              </a:spcAft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baseline="30000" dirty="0">
                <a:solidFill>
                  <a:srgbClr val="C00000"/>
                </a:solidFill>
              </a:rPr>
              <a:t>mn</a:t>
            </a:r>
            <a:r>
              <a:rPr lang="zh-CN" altLang="en-US" dirty="0">
                <a:solidFill>
                  <a:srgbClr val="C00000"/>
                </a:solidFill>
              </a:rPr>
              <a:t>种关系；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baseline="30000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种函数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设</a:t>
            </a:r>
            <a:r>
              <a:rPr lang="en-US" altLang="zh-CN" dirty="0"/>
              <a:t>|X|=</a:t>
            </a:r>
            <a:r>
              <a:rPr lang="en-US" altLang="zh-CN" dirty="0" err="1"/>
              <a:t>m,|Y</a:t>
            </a:r>
            <a:r>
              <a:rPr lang="en-US" altLang="zh-CN" dirty="0"/>
              <a:t>|=n</a:t>
            </a:r>
            <a:r>
              <a:rPr lang="zh-CN" altLang="en-US" dirty="0"/>
              <a:t>，且</a:t>
            </a:r>
            <a:r>
              <a:rPr lang="en-US" altLang="zh-CN" dirty="0"/>
              <a:t>m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n</a:t>
            </a:r>
            <a:r>
              <a:rPr lang="zh-CN" altLang="en-US" dirty="0"/>
              <a:t>，请问：从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有多少种不同的单射？</a:t>
            </a:r>
            <a:endParaRPr lang="en-US" altLang="zh-CN" dirty="0"/>
          </a:p>
          <a:p>
            <a:pPr lvl="1">
              <a:spcAft>
                <a:spcPts val="1800"/>
              </a:spcAft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  <a:p>
            <a:r>
              <a:rPr lang="zh-CN" altLang="en-US" dirty="0"/>
              <a:t>在有</a:t>
            </a:r>
            <a:r>
              <a:rPr lang="en-US" altLang="zh-CN" dirty="0"/>
              <a:t>n</a:t>
            </a:r>
            <a:r>
              <a:rPr lang="zh-CN" altLang="en-US" dirty="0"/>
              <a:t>个元素的集合上，有多少种不同的双射？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！种双射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9912" y="6472484"/>
            <a:ext cx="576584" cy="340892"/>
          </a:xfrm>
        </p:spPr>
        <p:txBody>
          <a:bodyPr/>
          <a:lstStyle/>
          <a:p>
            <a:fld id="{84205AD1-632C-49BD-BCCB-65DC9780516F}" type="slidenum">
              <a:rPr lang="zh-CN" altLang="en-US" smtClean="0"/>
              <a:pPr/>
              <a:t>48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83432" y="3804280"/>
            <a:ext cx="3270840" cy="792088"/>
            <a:chOff x="5580112" y="3717032"/>
            <a:chExt cx="3270840" cy="792088"/>
          </a:xfrm>
        </p:grpSpPr>
        <p:sp>
          <p:nvSpPr>
            <p:cNvPr id="6" name="矩形 5"/>
            <p:cNvSpPr/>
            <p:nvPr/>
          </p:nvSpPr>
          <p:spPr>
            <a:xfrm>
              <a:off x="5719936" y="3845808"/>
              <a:ext cx="36004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" name="组合 9"/>
            <p:cNvGrpSpPr/>
            <p:nvPr/>
          </p:nvGrpSpPr>
          <p:grpSpPr>
            <a:xfrm>
              <a:off x="7410792" y="3717032"/>
              <a:ext cx="1440160" cy="792088"/>
              <a:chOff x="4572000" y="5373216"/>
              <a:chExt cx="1440160" cy="7920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572000" y="5373216"/>
                <a:ext cx="144016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n!</a:t>
                </a:r>
              </a:p>
              <a:p>
                <a:pPr algn="ctr"/>
                <a:r>
                  <a:rPr lang="en-US" altLang="zh-CN" sz="22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(n-m)!</a:t>
                </a:r>
                <a:endParaRPr lang="zh-CN" altLang="en-US" sz="2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860032" y="5790024"/>
                <a:ext cx="792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5580112" y="3717032"/>
              <a:ext cx="2808312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  </a:t>
              </a:r>
              <a:r>
                <a:rPr lang="zh-CN" altLang="en-US" sz="2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种单射，即：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37136C-BD07-4EF3-AAAE-216F7F267485}"/>
              </a:ext>
            </a:extLst>
          </p:cNvPr>
          <p:cNvGrpSpPr/>
          <p:nvPr/>
        </p:nvGrpSpPr>
        <p:grpSpPr>
          <a:xfrm>
            <a:off x="3352800" y="1887356"/>
            <a:ext cx="4895259" cy="1093116"/>
            <a:chOff x="3352800" y="1887356"/>
            <a:chExt cx="4895259" cy="109311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FD48C0B-00FB-4399-B37D-FCE0D8800E5C}"/>
                </a:ext>
              </a:extLst>
            </p:cNvPr>
            <p:cNvSpPr/>
            <p:nvPr/>
          </p:nvSpPr>
          <p:spPr bwMode="auto">
            <a:xfrm>
              <a:off x="4871179" y="1887356"/>
              <a:ext cx="3376880" cy="1093116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每一个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中的元素都可在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中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个元素中选择，即有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种选择，故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个元素共有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000" baseline="30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种选择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C9C2BB1-5E4F-43B9-B6D0-81B4EBC74AB7}"/>
                </a:ext>
              </a:extLst>
            </p:cNvPr>
            <p:cNvSpPr/>
            <p:nvPr/>
          </p:nvSpPr>
          <p:spPr bwMode="auto">
            <a:xfrm>
              <a:off x="3352800" y="2146300"/>
              <a:ext cx="1517650" cy="254000"/>
            </a:xfrm>
            <a:custGeom>
              <a:avLst/>
              <a:gdLst>
                <a:gd name="connsiteX0" fmla="*/ 1517650 w 1517650"/>
                <a:gd name="connsiteY0" fmla="*/ 0 h 254000"/>
                <a:gd name="connsiteX1" fmla="*/ 0 w 1517650"/>
                <a:gd name="connsiteY1" fmla="*/ 0 h 254000"/>
                <a:gd name="connsiteX2" fmla="*/ 0 w 1517650"/>
                <a:gd name="connsiteY2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650" h="254000">
                  <a:moveTo>
                    <a:pt x="1517650" y="0"/>
                  </a:moveTo>
                  <a:lnTo>
                    <a:pt x="0" y="0"/>
                  </a:lnTo>
                  <a:lnTo>
                    <a:pt x="0" y="25400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5A108D-76DE-4AB5-9E14-2F0A31BE41FC}"/>
              </a:ext>
            </a:extLst>
          </p:cNvPr>
          <p:cNvGrpSpPr/>
          <p:nvPr/>
        </p:nvGrpSpPr>
        <p:grpSpPr>
          <a:xfrm>
            <a:off x="3670300" y="3503252"/>
            <a:ext cx="5145979" cy="1093116"/>
            <a:chOff x="3421349" y="1887356"/>
            <a:chExt cx="5145979" cy="109311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61DE346-AF73-4DF9-82DE-8F9BD2FBF800}"/>
                </a:ext>
              </a:extLst>
            </p:cNvPr>
            <p:cNvSpPr/>
            <p:nvPr/>
          </p:nvSpPr>
          <p:spPr bwMode="auto">
            <a:xfrm>
              <a:off x="4568551" y="1887356"/>
              <a:ext cx="3998777" cy="1093116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中的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个元素每次只能被用到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个，而这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个元素任何一个排列都是一个单射函数，相当于从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中取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排列。</a:t>
              </a: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35ED7464-DE89-419F-9356-DDD7CC3E43A2}"/>
                </a:ext>
              </a:extLst>
            </p:cNvPr>
            <p:cNvSpPr/>
            <p:nvPr/>
          </p:nvSpPr>
          <p:spPr bwMode="auto">
            <a:xfrm>
              <a:off x="3421349" y="2029128"/>
              <a:ext cx="1147202" cy="254000"/>
            </a:xfrm>
            <a:custGeom>
              <a:avLst/>
              <a:gdLst>
                <a:gd name="connsiteX0" fmla="*/ 1517650 w 1517650"/>
                <a:gd name="connsiteY0" fmla="*/ 0 h 254000"/>
                <a:gd name="connsiteX1" fmla="*/ 0 w 1517650"/>
                <a:gd name="connsiteY1" fmla="*/ 0 h 254000"/>
                <a:gd name="connsiteX2" fmla="*/ 0 w 1517650"/>
                <a:gd name="connsiteY2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650" h="254000">
                  <a:moveTo>
                    <a:pt x="1517650" y="0"/>
                  </a:moveTo>
                  <a:lnTo>
                    <a:pt x="0" y="0"/>
                  </a:lnTo>
                  <a:lnTo>
                    <a:pt x="0" y="25400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96274B-3F4B-44B2-8C9E-4887D44A8379}"/>
              </a:ext>
            </a:extLst>
          </p:cNvPr>
          <p:cNvGrpSpPr/>
          <p:nvPr/>
        </p:nvGrpSpPr>
        <p:grpSpPr>
          <a:xfrm>
            <a:off x="1350483" y="5603863"/>
            <a:ext cx="3993210" cy="782223"/>
            <a:chOff x="2882958" y="2273094"/>
            <a:chExt cx="3993210" cy="78222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790BE54-087E-4148-900C-921A524C9790}"/>
                </a:ext>
              </a:extLst>
            </p:cNvPr>
            <p:cNvSpPr/>
            <p:nvPr/>
          </p:nvSpPr>
          <p:spPr bwMode="auto">
            <a:xfrm>
              <a:off x="4035891" y="2273094"/>
              <a:ext cx="2840277" cy="782223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相当于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|X|=|Y|=n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，上式成为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个元素的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全排列。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9F6C906-0271-49EE-A93B-09ADBE377B5F}"/>
                </a:ext>
              </a:extLst>
            </p:cNvPr>
            <p:cNvSpPr/>
            <p:nvPr/>
          </p:nvSpPr>
          <p:spPr bwMode="auto">
            <a:xfrm flipV="1">
              <a:off x="2882958" y="2389546"/>
              <a:ext cx="1147202" cy="280031"/>
            </a:xfrm>
            <a:custGeom>
              <a:avLst/>
              <a:gdLst>
                <a:gd name="connsiteX0" fmla="*/ 1517650 w 1517650"/>
                <a:gd name="connsiteY0" fmla="*/ 0 h 254000"/>
                <a:gd name="connsiteX1" fmla="*/ 0 w 1517650"/>
                <a:gd name="connsiteY1" fmla="*/ 0 h 254000"/>
                <a:gd name="connsiteX2" fmla="*/ 0 w 1517650"/>
                <a:gd name="connsiteY2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650" h="254000">
                  <a:moveTo>
                    <a:pt x="1517650" y="0"/>
                  </a:moveTo>
                  <a:lnTo>
                    <a:pt x="0" y="0"/>
                  </a:lnTo>
                  <a:lnTo>
                    <a:pt x="0" y="25400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DC1F44-A09C-4F5C-AE1F-893360EF9734}"/>
              </a:ext>
            </a:extLst>
          </p:cNvPr>
          <p:cNvGrpSpPr/>
          <p:nvPr/>
        </p:nvGrpSpPr>
        <p:grpSpPr>
          <a:xfrm>
            <a:off x="3876261" y="2613991"/>
            <a:ext cx="4989443" cy="3960729"/>
            <a:chOff x="3876261" y="2613991"/>
            <a:chExt cx="4989443" cy="3960729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2E9F37D-B314-4BAF-8063-C296FB69AA5A}"/>
                </a:ext>
              </a:extLst>
            </p:cNvPr>
            <p:cNvSpPr/>
            <p:nvPr/>
          </p:nvSpPr>
          <p:spPr bwMode="auto">
            <a:xfrm>
              <a:off x="5724128" y="5124940"/>
              <a:ext cx="2840277" cy="144978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到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的所有函数的集合记做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kumimoji="1" lang="en-US" altLang="zh-CN" sz="20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，从计算公式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kumimoji="1" lang="en-US" altLang="zh-CN" sz="2000" b="0" i="0" u="none" strike="noStrike" cap="none" normalizeH="0" baseline="3000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很容易看出这样标记的理由。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3948B9C-635A-42A8-87B5-F8556CE8F62D}"/>
                </a:ext>
              </a:extLst>
            </p:cNvPr>
            <p:cNvSpPr/>
            <p:nvPr/>
          </p:nvSpPr>
          <p:spPr bwMode="auto">
            <a:xfrm>
              <a:off x="3876261" y="2613991"/>
              <a:ext cx="4989443" cy="3210339"/>
            </a:xfrm>
            <a:custGeom>
              <a:avLst/>
              <a:gdLst>
                <a:gd name="connsiteX0" fmla="*/ 4691269 w 4989443"/>
                <a:gd name="connsiteY0" fmla="*/ 3210339 h 3210339"/>
                <a:gd name="connsiteX1" fmla="*/ 4989443 w 4989443"/>
                <a:gd name="connsiteY1" fmla="*/ 3210339 h 3210339"/>
                <a:gd name="connsiteX2" fmla="*/ 4989443 w 4989443"/>
                <a:gd name="connsiteY2" fmla="*/ 0 h 3210339"/>
                <a:gd name="connsiteX3" fmla="*/ 0 w 4989443"/>
                <a:gd name="connsiteY3" fmla="*/ 0 h 321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9443" h="3210339">
                  <a:moveTo>
                    <a:pt x="4691269" y="3210339"/>
                  </a:moveTo>
                  <a:lnTo>
                    <a:pt x="4989443" y="3210339"/>
                  </a:lnTo>
                  <a:lnTo>
                    <a:pt x="4989443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f:A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B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的函数，定义一个函数</a:t>
            </a:r>
            <a:r>
              <a:rPr lang="en-US" altLang="zh-CN" dirty="0"/>
              <a:t>g:B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2</a:t>
            </a:r>
            <a:r>
              <a:rPr lang="en-US" altLang="zh-CN" baseline="30000" dirty="0"/>
              <a:t>A</a:t>
            </a:r>
            <a:r>
              <a:rPr lang="zh-CN" altLang="en-US" dirty="0"/>
              <a:t>对任意</a:t>
            </a:r>
            <a:r>
              <a:rPr lang="en-US" altLang="zh-CN" dirty="0"/>
              <a:t>b</a:t>
            </a:r>
            <a:r>
              <a:rPr lang="el-GR" altLang="zh-CN" dirty="0"/>
              <a:t>∈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g(b)={x|(x</a:t>
            </a:r>
            <a:r>
              <a:rPr lang="el-GR" altLang="zh-CN" dirty="0"/>
              <a:t>∈</a:t>
            </a:r>
            <a:r>
              <a:rPr lang="en-US" altLang="zh-CN" dirty="0"/>
              <a:t>A)</a:t>
            </a:r>
            <a:r>
              <a:rPr lang="zh-CN" altLang="en-US" dirty="0">
                <a:sym typeface="Symbol" pitchFamily="18" charset="2"/>
              </a:rPr>
              <a:t></a:t>
            </a:r>
            <a:r>
              <a:rPr lang="en-US" altLang="zh-CN" dirty="0"/>
              <a:t>(f(x)=b)}</a:t>
            </a:r>
            <a:r>
              <a:rPr lang="zh-CN" altLang="en-US" dirty="0"/>
              <a:t>，证明：若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的满射，则</a:t>
            </a:r>
            <a:r>
              <a:rPr lang="en-US" altLang="zh-CN" dirty="0"/>
              <a:t>g</a:t>
            </a:r>
            <a:r>
              <a:rPr lang="zh-CN" altLang="en-US" dirty="0"/>
              <a:t>是从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en-US" altLang="zh-CN" baseline="30000" dirty="0"/>
              <a:t>A</a:t>
            </a:r>
            <a:r>
              <a:rPr lang="zh-CN" altLang="en-US" dirty="0"/>
              <a:t>的单射。</a:t>
            </a:r>
            <a:endParaRPr lang="en-US" altLang="zh-CN" dirty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为实数集，函数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R×R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R×R</a:t>
            </a:r>
            <a:r>
              <a:rPr lang="zh-CN" altLang="en-US" dirty="0"/>
              <a:t>，且</a:t>
            </a:r>
            <a:r>
              <a:rPr lang="en-US" altLang="zh-CN" dirty="0"/>
              <a:t>f(&lt;</a:t>
            </a:r>
            <a:r>
              <a:rPr lang="en-US" altLang="zh-CN" dirty="0" err="1"/>
              <a:t>x,y</a:t>
            </a:r>
            <a:r>
              <a:rPr lang="en-US" altLang="zh-CN" dirty="0"/>
              <a:t>&gt;)=&lt;</a:t>
            </a:r>
            <a:r>
              <a:rPr lang="en-US" altLang="zh-CN" dirty="0" err="1"/>
              <a:t>x+y,x</a:t>
            </a:r>
            <a:r>
              <a:rPr lang="en-US" altLang="zh-CN" dirty="0"/>
              <a:t>-y&gt;</a:t>
            </a:r>
            <a:r>
              <a:rPr lang="zh-CN" altLang="en-US" dirty="0"/>
              <a:t>，请问：</a:t>
            </a:r>
            <a:r>
              <a:rPr lang="en-US" altLang="zh-CN" dirty="0"/>
              <a:t>f</a:t>
            </a:r>
            <a:r>
              <a:rPr lang="zh-CN" altLang="en-US" dirty="0"/>
              <a:t>是双射吗？为什么？并求其逆函数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(&lt;</a:t>
            </a:r>
            <a:r>
              <a:rPr lang="en-US" altLang="zh-CN" dirty="0" err="1"/>
              <a:t>x,y</a:t>
            </a:r>
            <a:r>
              <a:rPr lang="en-US" altLang="zh-CN" dirty="0"/>
              <a:t>&gt;)</a:t>
            </a:r>
            <a:r>
              <a:rPr lang="zh-CN" altLang="en-US" dirty="0"/>
              <a:t>及</a:t>
            </a:r>
            <a:r>
              <a:rPr lang="en-US" altLang="zh-CN" dirty="0"/>
              <a:t>f</a:t>
            </a:r>
            <a:r>
              <a:rPr lang="zh-CN" altLang="en-US" sz="2800" baseline="20000" dirty="0">
                <a:latin typeface="Arial" charset="0"/>
                <a:sym typeface="Symbol" pitchFamily="18" charset="2"/>
              </a:rPr>
              <a:t>。</a:t>
            </a:r>
            <a:r>
              <a:rPr lang="en-US" altLang="zh-CN" dirty="0"/>
              <a:t>f(&lt;</a:t>
            </a:r>
            <a:r>
              <a:rPr lang="en-US" altLang="zh-CN" dirty="0" err="1"/>
              <a:t>x,y</a:t>
            </a:r>
            <a:r>
              <a:rPr lang="en-US" altLang="zh-CN" dirty="0"/>
              <a:t>&gt;)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Z</a:t>
            </a:r>
            <a:r>
              <a:rPr lang="zh-CN" altLang="en-US" dirty="0"/>
              <a:t>为整数集，函数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Z×Z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Z</a:t>
            </a:r>
            <a:r>
              <a:rPr lang="zh-CN" altLang="en-US" dirty="0"/>
              <a:t>，且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)=</a:t>
            </a:r>
            <a:r>
              <a:rPr lang="en-US" altLang="zh-CN" dirty="0" err="1"/>
              <a:t>x+y</a:t>
            </a:r>
            <a:r>
              <a:rPr lang="zh-CN" altLang="en-US" dirty="0"/>
              <a:t>，请问：</a:t>
            </a:r>
            <a:r>
              <a:rPr lang="en-US" altLang="zh-CN" dirty="0"/>
              <a:t>f</a:t>
            </a:r>
            <a:r>
              <a:rPr lang="zh-CN" altLang="en-US" dirty="0"/>
              <a:t>是单射还是满射？证明你的结论并求</a:t>
            </a:r>
            <a:r>
              <a:rPr lang="en-US" altLang="zh-CN" dirty="0"/>
              <a:t>f(</a:t>
            </a:r>
            <a:r>
              <a:rPr lang="en-US" altLang="zh-CN" dirty="0" err="1"/>
              <a:t>x,x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f(x,-x)</a:t>
            </a:r>
          </a:p>
          <a:p>
            <a:pPr marL="457200" indent="-4572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上的一个等价关系，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A/R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对商集</a:t>
            </a:r>
            <a:r>
              <a:rPr lang="en-US" altLang="zh-CN" dirty="0"/>
              <a:t>A/R</a:t>
            </a:r>
            <a:r>
              <a:rPr lang="zh-CN" altLang="en-US" dirty="0"/>
              <a:t>的典型映射（也称为自然映射），其定义为</a:t>
            </a:r>
            <a:r>
              <a:rPr lang="en-US" altLang="zh-CN" dirty="0"/>
              <a:t>g(a)={[a]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,a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A}</a:t>
            </a:r>
            <a:r>
              <a:rPr lang="zh-CN" altLang="en-US" dirty="0"/>
              <a:t>，请证明典型映射是一个满射。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53650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&gt;∈f</a:t>
            </a:r>
            <a:r>
              <a:rPr lang="zh-CN" altLang="en-US" dirty="0"/>
              <a:t>，则称</a:t>
            </a:r>
            <a:r>
              <a:rPr lang="en-US" altLang="zh-CN" dirty="0"/>
              <a:t>x</a:t>
            </a:r>
            <a:r>
              <a:rPr lang="zh-CN" altLang="en-US" dirty="0"/>
              <a:t>是自变量，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f</a:t>
            </a:r>
            <a:r>
              <a:rPr lang="zh-CN" altLang="en-US" dirty="0"/>
              <a:t>作用下的</a:t>
            </a:r>
            <a:r>
              <a:rPr lang="zh-CN" altLang="en-US" dirty="0">
                <a:solidFill>
                  <a:srgbClr val="C00000"/>
                </a:solidFill>
              </a:rPr>
              <a:t>象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&gt;∈f</a:t>
            </a:r>
            <a:r>
              <a:rPr lang="zh-CN" altLang="en-US" dirty="0"/>
              <a:t>也可以记作</a:t>
            </a:r>
            <a:r>
              <a:rPr lang="en-US" altLang="zh-CN" dirty="0"/>
              <a:t>y=f(x),</a:t>
            </a:r>
            <a:r>
              <a:rPr lang="zh-CN" altLang="en-US" dirty="0"/>
              <a:t>且记</a:t>
            </a:r>
            <a:r>
              <a:rPr lang="en-US" altLang="zh-CN" dirty="0"/>
              <a:t>f(X)={f(x)|</a:t>
            </a:r>
            <a:r>
              <a:rPr lang="en-US" altLang="zh-CN" dirty="0" err="1"/>
              <a:t>x∈X</a:t>
            </a:r>
            <a:r>
              <a:rPr lang="en-US" altLang="zh-CN" dirty="0"/>
              <a:t>} </a:t>
            </a:r>
          </a:p>
          <a:p>
            <a:pPr marL="914400" lvl="1" indent="-457200">
              <a:spcBef>
                <a:spcPts val="600"/>
              </a:spcBef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altLang="zh-CN" dirty="0" err="1">
                <a:solidFill>
                  <a:srgbClr val="C00000"/>
                </a:solidFill>
              </a:rPr>
              <a:t>dom</a:t>
            </a:r>
            <a:r>
              <a:rPr lang="en-US" altLang="zh-CN" dirty="0">
                <a:solidFill>
                  <a:srgbClr val="C00000"/>
                </a:solidFill>
              </a:rPr>
              <a:t>(f)=X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ran(f)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Y</a:t>
            </a:r>
            <a:endParaRPr lang="zh-CN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4.1-2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2300" dirty="0"/>
              <a:t>设</a:t>
            </a:r>
            <a:r>
              <a:rPr lang="en-US" altLang="zh-CN" sz="2300" dirty="0"/>
              <a:t>F</a:t>
            </a:r>
            <a:r>
              <a:rPr lang="zh-CN" altLang="en-US" sz="2300" dirty="0"/>
              <a:t>、</a:t>
            </a:r>
            <a:r>
              <a:rPr lang="en-US" altLang="zh-CN" sz="2300" dirty="0"/>
              <a:t>G</a:t>
            </a:r>
            <a:r>
              <a:rPr lang="zh-CN" altLang="en-US" sz="2300" dirty="0"/>
              <a:t>为函数，则</a:t>
            </a:r>
            <a:r>
              <a:rPr lang="en-US" altLang="zh-CN" sz="2300" dirty="0"/>
              <a:t>F=G⇔F⊆G∧G⊆F</a:t>
            </a:r>
            <a:r>
              <a:rPr lang="zh-CN" altLang="en-US" sz="2300" dirty="0"/>
              <a:t>，即满足条件：</a:t>
            </a:r>
            <a:endParaRPr lang="en-US" altLang="zh-CN" sz="2300" dirty="0"/>
          </a:p>
          <a:p>
            <a:pPr marL="1314450" lvl="2" indent="-457200">
              <a:spcBef>
                <a:spcPts val="600"/>
              </a:spcBef>
              <a:buSzPct val="100000"/>
              <a:buFont typeface="+mj-ea"/>
              <a:buAutoNum type="circleNumDbPlain"/>
            </a:pPr>
            <a:r>
              <a:rPr lang="en-US" altLang="zh-CN" dirty="0" err="1"/>
              <a:t>dom</a:t>
            </a:r>
            <a:r>
              <a:rPr lang="en-US" altLang="zh-CN" dirty="0"/>
              <a:t>(F)=</a:t>
            </a:r>
            <a:r>
              <a:rPr lang="en-US" altLang="zh-CN" dirty="0" err="1"/>
              <a:t>dom</a:t>
            </a:r>
            <a:r>
              <a:rPr lang="en-US" altLang="zh-CN" dirty="0"/>
              <a:t>(G)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314450" lvl="2" indent="-457200">
              <a:spcBef>
                <a:spcPts val="600"/>
              </a:spcBef>
              <a:buSzPct val="100000"/>
              <a:buFont typeface="+mj-ea"/>
              <a:buAutoNum type="circleNumDbPlain"/>
            </a:pPr>
            <a:r>
              <a:rPr lang="en-US" altLang="zh-CN" dirty="0"/>
              <a:t>∀</a:t>
            </a:r>
            <a:r>
              <a:rPr lang="en-US" altLang="zh-CN" dirty="0" err="1"/>
              <a:t>x∈dom</a:t>
            </a:r>
            <a:r>
              <a:rPr lang="en-US" altLang="zh-CN" dirty="0"/>
              <a:t>(F)</a:t>
            </a:r>
            <a:r>
              <a:rPr lang="zh-CN" altLang="en-US" dirty="0"/>
              <a:t>，有：</a:t>
            </a:r>
            <a:r>
              <a:rPr lang="en-US" altLang="zh-CN" dirty="0"/>
              <a:t>F(x)=G(x)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2607047"/>
            <a:ext cx="3384376" cy="14700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Cambria" pitchFamily="18" charset="0"/>
              </a:rPr>
              <a:t>End</a:t>
            </a:r>
            <a:endParaRPr lang="zh-CN" altLang="en-US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4.1-3</a:t>
            </a:r>
            <a:r>
              <a:rPr lang="zh-CN" altLang="en-US" dirty="0"/>
              <a:t>：设</a:t>
            </a:r>
            <a:r>
              <a:rPr lang="en-US" altLang="zh-CN" dirty="0"/>
              <a:t>f</a:t>
            </a:r>
            <a:r>
              <a:rPr lang="zh-CN" altLang="en-US" dirty="0"/>
              <a:t>是从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的函数，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是前域</a:t>
            </a:r>
            <a:r>
              <a:rPr lang="en-US" altLang="zh-CN" dirty="0"/>
              <a:t>X</a:t>
            </a:r>
            <a:r>
              <a:rPr lang="zh-CN" altLang="en-US" dirty="0"/>
              <a:t>的子集，那么</a:t>
            </a:r>
            <a:r>
              <a:rPr lang="en-US" altLang="zh-CN" dirty="0"/>
              <a:t>F(X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Y</a:t>
            </a:r>
            <a:r>
              <a:rPr lang="zh-CN" altLang="en-US" dirty="0"/>
              <a:t>的子集，</a:t>
            </a:r>
            <a:r>
              <a:rPr lang="en-US" altLang="zh-CN" dirty="0"/>
              <a:t>F(X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)={y|</a:t>
            </a:r>
            <a:r>
              <a:rPr lang="en-US" altLang="zh-CN" dirty="0">
                <a:sym typeface="Symbol" pitchFamily="18" charset="2"/>
              </a:rPr>
              <a:t>x(x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zh-CN" altLang="en-US" dirty="0">
                <a:sym typeface="Symbol" pitchFamily="18" charset="2"/>
              </a:rPr>
              <a:t>∧</a:t>
            </a:r>
            <a:r>
              <a:rPr lang="en-US" altLang="zh-CN" dirty="0">
                <a:sym typeface="Symbol" pitchFamily="18" charset="2"/>
              </a:rPr>
              <a:t>y=f(x))</a:t>
            </a:r>
            <a:r>
              <a:rPr lang="en-US" altLang="zh-CN" dirty="0"/>
              <a:t>}</a:t>
            </a:r>
            <a:r>
              <a:rPr lang="zh-CN" altLang="en-US" dirty="0"/>
              <a:t>叫做</a:t>
            </a:r>
            <a:r>
              <a:rPr lang="zh-CN" altLang="en-US" u="sng" dirty="0">
                <a:solidFill>
                  <a:srgbClr val="FF0000"/>
                </a:solidFill>
              </a:rPr>
              <a:t>函数</a:t>
            </a:r>
            <a:r>
              <a:rPr lang="en-US" altLang="zh-CN" u="sng" dirty="0">
                <a:solidFill>
                  <a:srgbClr val="FF0000"/>
                </a:solidFill>
              </a:rPr>
              <a:t>f</a:t>
            </a:r>
            <a:r>
              <a:rPr lang="zh-CN" altLang="en-US" u="sng" dirty="0">
                <a:solidFill>
                  <a:srgbClr val="FF0000"/>
                </a:solidFill>
              </a:rPr>
              <a:t>下</a:t>
            </a:r>
            <a:r>
              <a:rPr lang="en-US" altLang="zh-CN" u="sng" dirty="0">
                <a:solidFill>
                  <a:srgbClr val="FF0000"/>
                </a:solidFill>
              </a:rPr>
              <a:t>X</a:t>
            </a:r>
            <a:r>
              <a:rPr lang="en-US" altLang="zh-CN" u="sng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u="sng" dirty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映象</a:t>
            </a:r>
            <a:r>
              <a:rPr lang="zh-CN" altLang="en-US" dirty="0"/>
              <a:t>。整个前域的映象</a:t>
            </a:r>
            <a:r>
              <a:rPr lang="en-US" altLang="zh-CN" dirty="0"/>
              <a:t>f(X)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的映象</a:t>
            </a:r>
            <a:r>
              <a:rPr lang="zh-CN" altLang="en-US" dirty="0"/>
              <a:t>（或者叫做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值域</a:t>
            </a:r>
            <a:r>
              <a:rPr lang="zh-CN" altLang="en-US" dirty="0"/>
              <a:t>）。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87904" y="3573296"/>
            <a:ext cx="6696184" cy="2520000"/>
            <a:chOff x="1187904" y="3393276"/>
            <a:chExt cx="6696184" cy="2520000"/>
          </a:xfrm>
        </p:grpSpPr>
        <p:sp>
          <p:nvSpPr>
            <p:cNvPr id="5" name="椭圆 4"/>
            <p:cNvSpPr/>
            <p:nvPr/>
          </p:nvSpPr>
          <p:spPr bwMode="auto">
            <a:xfrm>
              <a:off x="1187904" y="3393276"/>
              <a:ext cx="2520000" cy="2520000"/>
            </a:xfrm>
            <a:prstGeom prst="ellips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5364088" y="3393276"/>
              <a:ext cx="2520000" cy="2520000"/>
            </a:xfrm>
            <a:prstGeom prst="ellips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627784" y="3897052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732240" y="3897052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012160" y="4797152"/>
              <a:ext cx="936104" cy="467416"/>
            </a:xfrm>
            <a:prstGeom prst="ellips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907704" y="4581128"/>
              <a:ext cx="1080120" cy="864096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411760" y="3717032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92751" y="4077072"/>
              <a:ext cx="615553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f(x)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228184" y="4869160"/>
              <a:ext cx="684483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F(X</a:t>
              </a:r>
              <a:r>
                <a:rPr lang="en-US" altLang="zh-CN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473896" y="4869160"/>
              <a:ext cx="22281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X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’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427984" y="4869160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F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346104" y="3501008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2715904" y="3916907"/>
              <a:ext cx="4039738" cy="1364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箭头连接符 23"/>
            <p:cNvCxnSpPr>
              <a:stCxn id="10" idx="4"/>
              <a:endCxn id="9" idx="4"/>
            </p:cNvCxnSpPr>
            <p:nvPr/>
          </p:nvCxnSpPr>
          <p:spPr bwMode="auto">
            <a:xfrm flipV="1">
              <a:off x="2447764" y="5264568"/>
              <a:ext cx="4032448" cy="180656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箭头连接符 25"/>
            <p:cNvCxnSpPr>
              <a:stCxn id="10" idx="0"/>
              <a:endCxn id="9" idx="0"/>
            </p:cNvCxnSpPr>
            <p:nvPr/>
          </p:nvCxnSpPr>
          <p:spPr bwMode="auto">
            <a:xfrm>
              <a:off x="2447764" y="4581128"/>
              <a:ext cx="4032448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11560" y="3501008"/>
            <a:ext cx="746506" cy="691502"/>
            <a:chOff x="611560" y="3501008"/>
            <a:chExt cx="746506" cy="691502"/>
          </a:xfrm>
        </p:grpSpPr>
        <p:sp>
          <p:nvSpPr>
            <p:cNvPr id="21" name="矩形 20"/>
            <p:cNvSpPr/>
            <p:nvPr/>
          </p:nvSpPr>
          <p:spPr bwMode="auto">
            <a:xfrm>
              <a:off x="611560" y="3501008"/>
              <a:ext cx="28803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890066" y="3832470"/>
              <a:ext cx="468000" cy="36004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7596188" y="3356992"/>
            <a:ext cx="792236" cy="667321"/>
            <a:chOff x="7596188" y="3356992"/>
            <a:chExt cx="792236" cy="667321"/>
          </a:xfrm>
        </p:grpSpPr>
        <p:sp>
          <p:nvSpPr>
            <p:cNvPr id="22" name="矩形 21"/>
            <p:cNvSpPr/>
            <p:nvPr/>
          </p:nvSpPr>
          <p:spPr bwMode="auto">
            <a:xfrm>
              <a:off x="8100392" y="3356992"/>
              <a:ext cx="28803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楷体" pitchFamily="49" charset="-122"/>
                  <a:ea typeface="楷体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 flipH="1">
              <a:off x="7596188" y="3595688"/>
              <a:ext cx="538162" cy="428625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33843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dirty="0"/>
              <a:t>假定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{</a:t>
            </a:r>
            <a:r>
              <a:rPr lang="en-US" altLang="zh-CN" dirty="0" err="1"/>
              <a:t>a,b,c,d</a:t>
            </a:r>
            <a:r>
              <a:rPr lang="en-US" altLang="zh-CN" dirty="0"/>
              <a:t>}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{1,2,3,4}</a:t>
            </a:r>
            <a:r>
              <a:rPr lang="zh-CN" altLang="en-US" dirty="0"/>
              <a:t>，用图表示该函数前域的子集映象以及函数的定义如下：</a:t>
            </a:r>
            <a:endParaRPr lang="en-US" altLang="zh-CN" dirty="0"/>
          </a:p>
          <a:p>
            <a:pPr lvl="1"/>
            <a:r>
              <a:rPr lang="en-US" altLang="zh-CN" dirty="0"/>
              <a:t>f({</a:t>
            </a:r>
            <a:r>
              <a:rPr lang="en-US" altLang="zh-CN"/>
              <a:t>a})=</a:t>
            </a:r>
            <a:endParaRPr lang="en-US" altLang="zh-CN" dirty="0"/>
          </a:p>
          <a:p>
            <a:pPr lvl="1"/>
            <a:r>
              <a:rPr lang="en-US" altLang="zh-CN" dirty="0"/>
              <a:t>f({</a:t>
            </a:r>
            <a:r>
              <a:rPr lang="en-US" altLang="zh-CN" dirty="0" err="1"/>
              <a:t>a,</a:t>
            </a:r>
            <a:r>
              <a:rPr lang="en-US" altLang="zh-CN" err="1"/>
              <a:t>b</a:t>
            </a:r>
            <a:r>
              <a:rPr lang="en-US" altLang="zh-CN"/>
              <a:t>})=</a:t>
            </a:r>
          </a:p>
          <a:p>
            <a:pPr lvl="1"/>
            <a:r>
              <a:rPr lang="en-US" altLang="zh-CN"/>
              <a:t>f</a:t>
            </a:r>
            <a:r>
              <a:rPr lang="en-US" altLang="zh-CN" dirty="0"/>
              <a:t>({</a:t>
            </a:r>
            <a:r>
              <a:rPr lang="en-US" altLang="zh-CN" dirty="0" err="1"/>
              <a:t>a,b,</a:t>
            </a:r>
            <a:r>
              <a:rPr lang="en-US" altLang="zh-CN" err="1"/>
              <a:t>c</a:t>
            </a:r>
            <a:r>
              <a:rPr lang="en-US" altLang="zh-CN"/>
              <a:t>})=</a:t>
            </a:r>
            <a:endParaRPr lang="en-US" altLang="zh-CN" dirty="0"/>
          </a:p>
          <a:p>
            <a:pPr lvl="1"/>
            <a:r>
              <a:rPr lang="en-US" altLang="zh-CN" dirty="0"/>
              <a:t>f({</a:t>
            </a:r>
            <a:r>
              <a:rPr lang="en-US" altLang="zh-CN" dirty="0" err="1"/>
              <a:t>a,b,c,</a:t>
            </a:r>
            <a:r>
              <a:rPr lang="en-US" altLang="zh-CN" err="1"/>
              <a:t>d</a:t>
            </a:r>
            <a:r>
              <a:rPr lang="en-US" altLang="zh-CN"/>
              <a:t>})=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498232" y="2780928"/>
            <a:ext cx="2314128" cy="2700300"/>
            <a:chOff x="2550840" y="3149331"/>
            <a:chExt cx="2314128" cy="2700300"/>
          </a:xfrm>
        </p:grpSpPr>
        <p:sp>
          <p:nvSpPr>
            <p:cNvPr id="5" name="椭圆 4"/>
            <p:cNvSpPr/>
            <p:nvPr/>
          </p:nvSpPr>
          <p:spPr bwMode="auto">
            <a:xfrm>
              <a:off x="2591780" y="3168588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550840" y="4005409"/>
              <a:ext cx="166712" cy="3600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591780" y="4663685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550840" y="3199501"/>
              <a:ext cx="166712" cy="3600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591780" y="5415136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550840" y="4752785"/>
              <a:ext cx="166712" cy="3600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6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752020" y="3958208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550840" y="5472865"/>
              <a:ext cx="166712" cy="3600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d</a:t>
              </a:r>
              <a:endParaRPr kumimoji="1" lang="zh-CN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752020" y="4686672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711080" y="4032705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711080" y="4752785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4752020" y="3149331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711080" y="3312625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711080" y="5517232"/>
              <a:ext cx="15388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2591780" y="3933056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V="1">
              <a:off x="2653248" y="3194861"/>
              <a:ext cx="21096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2653186" y="3982836"/>
              <a:ext cx="2125785" cy="735317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2651599" y="3206853"/>
              <a:ext cx="2121022" cy="1471685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652120" y="5451140"/>
              <a:ext cx="2124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</p:cxnSp>
        <p:sp>
          <p:nvSpPr>
            <p:cNvPr id="15" name="椭圆 14"/>
            <p:cNvSpPr/>
            <p:nvPr/>
          </p:nvSpPr>
          <p:spPr bwMode="auto">
            <a:xfrm>
              <a:off x="4752020" y="5415136"/>
              <a:ext cx="72008" cy="72008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E76B79-C9D1-4D5D-952A-C60B4AAD3529}"/>
              </a:ext>
            </a:extLst>
          </p:cNvPr>
          <p:cNvSpPr txBox="1">
            <a:spLocks/>
          </p:cNvSpPr>
          <p:nvPr/>
        </p:nvSpPr>
        <p:spPr bwMode="auto">
          <a:xfrm>
            <a:off x="2204310" y="2491898"/>
            <a:ext cx="828957" cy="5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altLang="zh-CN" kern="0">
                <a:solidFill>
                  <a:srgbClr val="FF0000"/>
                </a:solidFill>
              </a:rPr>
              <a:t>{1}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0AEEA24F-305F-4BBC-82EC-A2788D4B767F}"/>
              </a:ext>
            </a:extLst>
          </p:cNvPr>
          <p:cNvSpPr txBox="1">
            <a:spLocks/>
          </p:cNvSpPr>
          <p:nvPr/>
        </p:nvSpPr>
        <p:spPr bwMode="auto">
          <a:xfrm>
            <a:off x="3041667" y="4036038"/>
            <a:ext cx="1298491" cy="4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None/>
            </a:pPr>
            <a:r>
              <a:rPr lang="en-US" altLang="zh-CN" kern="0">
                <a:solidFill>
                  <a:srgbClr val="FF0000"/>
                </a:solidFill>
              </a:rPr>
              <a:t>{1,3,4}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5F86A58-ECEE-41B5-A972-1A2164A071A4}"/>
              </a:ext>
            </a:extLst>
          </p:cNvPr>
          <p:cNvSpPr txBox="1">
            <a:spLocks/>
          </p:cNvSpPr>
          <p:nvPr/>
        </p:nvSpPr>
        <p:spPr bwMode="auto">
          <a:xfrm>
            <a:off x="2463489" y="3012333"/>
            <a:ext cx="939068" cy="50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None/>
            </a:pPr>
            <a:r>
              <a:rPr lang="en-US" altLang="zh-CN" kern="0">
                <a:solidFill>
                  <a:srgbClr val="FF0000"/>
                </a:solidFill>
              </a:rPr>
              <a:t>{1,3}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2CB8C5-581B-4318-AC30-61C2E7C29B6E}"/>
              </a:ext>
            </a:extLst>
          </p:cNvPr>
          <p:cNvSpPr txBox="1">
            <a:spLocks/>
          </p:cNvSpPr>
          <p:nvPr/>
        </p:nvSpPr>
        <p:spPr bwMode="auto">
          <a:xfrm>
            <a:off x="2766885" y="3499436"/>
            <a:ext cx="939068" cy="50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None/>
            </a:pPr>
            <a:r>
              <a:rPr lang="en-US" altLang="zh-CN" kern="0">
                <a:solidFill>
                  <a:srgbClr val="FF0000"/>
                </a:solidFill>
              </a:rPr>
              <a:t>{1,3}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r>
              <a:rPr lang="zh-CN" altLang="en-US" dirty="0"/>
              <a:t>、合成函数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29070"/>
            <a:ext cx="8208912" cy="505225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4.1-1</a:t>
            </a:r>
            <a:r>
              <a:rPr lang="zh-CN" altLang="en-US" dirty="0"/>
              <a:t>：设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Z</a:t>
            </a:r>
            <a:r>
              <a:rPr lang="zh-CN" altLang="en-US" dirty="0"/>
              <a:t>是函数，那么合成函数</a:t>
            </a:r>
            <a:r>
              <a:rPr lang="en-US" altLang="zh-CN" dirty="0" err="1"/>
              <a:t>fg</a:t>
            </a:r>
            <a:r>
              <a:rPr lang="zh-CN" altLang="en-US" dirty="0"/>
              <a:t>（也称为</a:t>
            </a:r>
            <a:r>
              <a:rPr lang="zh-CN" altLang="en-US" dirty="0">
                <a:solidFill>
                  <a:srgbClr val="FF0000"/>
                </a:solidFill>
              </a:rPr>
              <a:t>复合函数</a:t>
            </a:r>
            <a:r>
              <a:rPr lang="zh-CN" altLang="en-US" dirty="0"/>
              <a:t>）是从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的函数，对一切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fg</a:t>
            </a:r>
            <a:r>
              <a:rPr lang="en-US" altLang="zh-CN" dirty="0"/>
              <a:t>)(x)=f(g(x</a:t>
            </a:r>
            <a:r>
              <a:rPr lang="en-US" altLang="zh-CN"/>
              <a:t>))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例</a:t>
            </a:r>
            <a:r>
              <a:rPr lang="en-US" altLang="zh-CN">
                <a:sym typeface="Symbol" pitchFamily="18" charset="2"/>
              </a:rPr>
              <a:t>: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(x)=3x, f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(x)=x+5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zh-CN">
                <a:sym typeface="Symbol" pitchFamily="18" charset="2"/>
              </a:rPr>
              <a:t>(f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)(x)=f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(f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(x))=3(x+5)=3x+15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4.1-2</a:t>
            </a:r>
            <a:r>
              <a:rPr lang="zh-CN" altLang="en-US"/>
              <a:t>：函数合成是可结合的，即</a:t>
            </a:r>
            <a:r>
              <a:rPr lang="en-US" altLang="zh-CN"/>
              <a:t>f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都是函数，则</a:t>
            </a:r>
            <a:r>
              <a:rPr lang="en-US" altLang="zh-CN"/>
              <a:t>(fg)h=f(gh)</a:t>
            </a:r>
            <a:r>
              <a:rPr lang="zh-CN" altLang="en-US"/>
              <a:t>。（</a:t>
            </a: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3.2-2</a:t>
            </a:r>
            <a:r>
              <a:rPr lang="zh-CN" altLang="en-US"/>
              <a:t>的特例）</a:t>
            </a:r>
            <a:endParaRPr lang="en-US" altLang="zh-CN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>
                <a:sym typeface="Symbol" pitchFamily="18" charset="2"/>
              </a:rPr>
              <a:t>还</a:t>
            </a:r>
            <a:r>
              <a:rPr lang="zh-CN" altLang="en-US" dirty="0">
                <a:sym typeface="Symbol" pitchFamily="18" charset="2"/>
              </a:rPr>
              <a:t>可定义函数相加、</a:t>
            </a:r>
            <a:r>
              <a:rPr lang="zh-CN" altLang="en-US">
                <a:sym typeface="Symbol" pitchFamily="18" charset="2"/>
              </a:rPr>
              <a:t>相乘运算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E7201A-DE2D-421C-833D-6D9D4E520CCE}"/>
              </a:ext>
            </a:extLst>
          </p:cNvPr>
          <p:cNvSpPr/>
          <p:nvPr/>
        </p:nvSpPr>
        <p:spPr bwMode="auto">
          <a:xfrm>
            <a:off x="3495767" y="2226129"/>
            <a:ext cx="5180689" cy="1293247"/>
          </a:xfrm>
          <a:prstGeom prst="roundRect">
            <a:avLst/>
          </a:prstGeom>
          <a:solidFill>
            <a:srgbClr val="FFCC0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Pct val="70000"/>
              <a:buFont typeface="Wingdings" panose="05000000000000000000" pitchFamily="2" charset="2"/>
              <a:buChar char="u"/>
              <a:tabLst/>
            </a:pP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上面是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的合成，记法与关系合成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相反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000" b="0" i="0" u="none" strike="noStrike" cap="none" normalizeH="0" baseline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Pct val="70000"/>
              <a:buFont typeface="Wingdings" panose="05000000000000000000" pitchFamily="2" charset="2"/>
              <a:buChar char="u"/>
              <a:tabLst/>
            </a:pP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关系合成中记为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gf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000" b="0" i="0" u="none" strike="noStrike" cap="none" normalizeH="0" baseline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50"/>
              </a:buClr>
              <a:buSzPct val="70000"/>
              <a:buFont typeface="Wingdings" panose="05000000000000000000" pitchFamily="2" charset="2"/>
              <a:buChar char="u"/>
              <a:tabLst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因为函数的自变量习惯上放在最右侧。</a:t>
            </a: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  <a:r>
              <a:rPr lang="zh-CN" altLang="en-US"/>
              <a:t>的合成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17320" y="2852936"/>
          <a:ext cx="777240" cy="24993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aphicFrame>
        <p:nvGraphicFramePr>
          <p:cNvPr id="7" name="内容占位符 5"/>
          <p:cNvGraphicFramePr>
            <a:graphicFrameLocks/>
          </p:cNvGraphicFramePr>
          <p:nvPr/>
        </p:nvGraphicFramePr>
        <p:xfrm>
          <a:off x="3059832" y="2852936"/>
          <a:ext cx="777240" cy="24993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/>
        </p:nvGraphicFramePr>
        <p:xfrm>
          <a:off x="5378936" y="2852936"/>
          <a:ext cx="777240" cy="24993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内容占位符 5"/>
          <p:cNvGraphicFramePr>
            <a:graphicFrameLocks/>
          </p:cNvGraphicFramePr>
          <p:nvPr/>
        </p:nvGraphicFramePr>
        <p:xfrm>
          <a:off x="6948264" y="2708156"/>
          <a:ext cx="777240" cy="278892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1907704" y="3212976"/>
            <a:ext cx="1368152" cy="576064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1907704" y="3789040"/>
            <a:ext cx="1368152" cy="576064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907704" y="3933056"/>
            <a:ext cx="1368152" cy="1080120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直接箭头连接符 14"/>
          <p:cNvCxnSpPr>
            <a:cxnSpLocks/>
          </p:cNvCxnSpPr>
          <p:nvPr/>
        </p:nvCxnSpPr>
        <p:spPr bwMode="auto">
          <a:xfrm>
            <a:off x="1907704" y="4437112"/>
            <a:ext cx="1368896" cy="623838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5868144" y="3861048"/>
            <a:ext cx="1279416" cy="680472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5868144" y="3284984"/>
            <a:ext cx="1294656" cy="741432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5868144" y="3169920"/>
            <a:ext cx="1325136" cy="1843256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直接箭头连接符 22"/>
          <p:cNvCxnSpPr>
            <a:cxnSpLocks/>
          </p:cNvCxnSpPr>
          <p:nvPr/>
        </p:nvCxnSpPr>
        <p:spPr bwMode="auto">
          <a:xfrm>
            <a:off x="5868144" y="4514582"/>
            <a:ext cx="1294656" cy="162193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8" name="组合 47"/>
          <p:cNvGrpSpPr/>
          <p:nvPr/>
        </p:nvGrpSpPr>
        <p:grpSpPr>
          <a:xfrm>
            <a:off x="1464608" y="1916832"/>
            <a:ext cx="6210592" cy="720080"/>
            <a:chOff x="1464608" y="1916832"/>
            <a:chExt cx="6210592" cy="720080"/>
          </a:xfrm>
        </p:grpSpPr>
        <p:sp>
          <p:nvSpPr>
            <p:cNvPr id="39" name="矩形 38"/>
            <p:cNvSpPr/>
            <p:nvPr/>
          </p:nvSpPr>
          <p:spPr bwMode="auto">
            <a:xfrm>
              <a:off x="1464608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A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070880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409808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55120" y="227687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267744" y="191683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6156176" y="1916832"/>
              <a:ext cx="72008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kumimoji="1" lang="zh-CN" altLang="en-US" sz="24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2123728" y="2420888"/>
              <a:ext cx="10801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5981680" y="2431936"/>
              <a:ext cx="10801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247F8D4-08EE-4E7A-A613-5B902A386B36}"/>
              </a:ext>
            </a:extLst>
          </p:cNvPr>
          <p:cNvSpPr/>
          <p:nvPr/>
        </p:nvSpPr>
        <p:spPr bwMode="auto">
          <a:xfrm>
            <a:off x="1967023" y="3147237"/>
            <a:ext cx="5263117" cy="1371600"/>
          </a:xfrm>
          <a:custGeom>
            <a:avLst/>
            <a:gdLst>
              <a:gd name="connsiteX0" fmla="*/ 0 w 5263117"/>
              <a:gd name="connsiteY0" fmla="*/ 0 h 1371600"/>
              <a:gd name="connsiteX1" fmla="*/ 1339703 w 5263117"/>
              <a:gd name="connsiteY1" fmla="*/ 574158 h 1371600"/>
              <a:gd name="connsiteX2" fmla="*/ 3870251 w 5263117"/>
              <a:gd name="connsiteY2" fmla="*/ 584791 h 1371600"/>
              <a:gd name="connsiteX3" fmla="*/ 5263117 w 5263117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3117" h="1371600">
                <a:moveTo>
                  <a:pt x="0" y="0"/>
                </a:moveTo>
                <a:lnTo>
                  <a:pt x="1339703" y="574158"/>
                </a:lnTo>
                <a:lnTo>
                  <a:pt x="3870251" y="584791"/>
                </a:lnTo>
                <a:lnTo>
                  <a:pt x="5263117" y="1371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sm" len="lg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F2E2AB0-12C3-4EE0-A482-D05F033BB06C}"/>
              </a:ext>
            </a:extLst>
          </p:cNvPr>
          <p:cNvSpPr/>
          <p:nvPr/>
        </p:nvSpPr>
        <p:spPr bwMode="auto">
          <a:xfrm>
            <a:off x="1892595" y="3923414"/>
            <a:ext cx="5316279" cy="829339"/>
          </a:xfrm>
          <a:custGeom>
            <a:avLst/>
            <a:gdLst>
              <a:gd name="connsiteX0" fmla="*/ 0 w 5316279"/>
              <a:gd name="connsiteY0" fmla="*/ 0 h 829339"/>
              <a:gd name="connsiteX1" fmla="*/ 1552354 w 5316279"/>
              <a:gd name="connsiteY1" fmla="*/ 659219 h 829339"/>
              <a:gd name="connsiteX2" fmla="*/ 3934047 w 5316279"/>
              <a:gd name="connsiteY2" fmla="*/ 680484 h 829339"/>
              <a:gd name="connsiteX3" fmla="*/ 5316279 w 5316279"/>
              <a:gd name="connsiteY3" fmla="*/ 829339 h 82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279" h="829339">
                <a:moveTo>
                  <a:pt x="0" y="0"/>
                </a:moveTo>
                <a:lnTo>
                  <a:pt x="1552354" y="659219"/>
                </a:lnTo>
                <a:lnTo>
                  <a:pt x="3934047" y="680484"/>
                </a:lnTo>
                <a:lnTo>
                  <a:pt x="5316279" y="829339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sm" len="lg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ED5645-A56E-4DA5-AE90-784CC5490DBD}"/>
              </a:ext>
            </a:extLst>
          </p:cNvPr>
          <p:cNvSpPr/>
          <p:nvPr/>
        </p:nvSpPr>
        <p:spPr bwMode="auto">
          <a:xfrm>
            <a:off x="1892300" y="3187700"/>
            <a:ext cx="5391150" cy="2057400"/>
          </a:xfrm>
          <a:custGeom>
            <a:avLst/>
            <a:gdLst>
              <a:gd name="connsiteX0" fmla="*/ 0 w 5391150"/>
              <a:gd name="connsiteY0" fmla="*/ 1333500 h 2057400"/>
              <a:gd name="connsiteX1" fmla="*/ 1549400 w 5391150"/>
              <a:gd name="connsiteY1" fmla="*/ 2057400 h 2057400"/>
              <a:gd name="connsiteX2" fmla="*/ 3949700 w 5391150"/>
              <a:gd name="connsiteY2" fmla="*/ 2038350 h 2057400"/>
              <a:gd name="connsiteX3" fmla="*/ 5391150 w 5391150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2057400">
                <a:moveTo>
                  <a:pt x="0" y="1333500"/>
                </a:moveTo>
                <a:lnTo>
                  <a:pt x="1549400" y="2057400"/>
                </a:lnTo>
                <a:lnTo>
                  <a:pt x="3949700" y="2038350"/>
                </a:lnTo>
                <a:lnTo>
                  <a:pt x="539115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sm" len="lg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EC904F8-B12F-4DD2-831F-026AF1D3F6D8}"/>
              </a:ext>
            </a:extLst>
          </p:cNvPr>
          <p:cNvSpPr/>
          <p:nvPr/>
        </p:nvSpPr>
        <p:spPr bwMode="auto">
          <a:xfrm>
            <a:off x="1943100" y="3956050"/>
            <a:ext cx="5257800" cy="1143000"/>
          </a:xfrm>
          <a:custGeom>
            <a:avLst/>
            <a:gdLst>
              <a:gd name="connsiteX0" fmla="*/ 0 w 5257800"/>
              <a:gd name="connsiteY0" fmla="*/ 1143000 h 1143000"/>
              <a:gd name="connsiteX1" fmla="*/ 1441450 w 5257800"/>
              <a:gd name="connsiteY1" fmla="*/ 0 h 1143000"/>
              <a:gd name="connsiteX2" fmla="*/ 3898900 w 5257800"/>
              <a:gd name="connsiteY2" fmla="*/ 0 h 1143000"/>
              <a:gd name="connsiteX3" fmla="*/ 5257800 w 5257800"/>
              <a:gd name="connsiteY3" fmla="*/ 6858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1143000">
                <a:moveTo>
                  <a:pt x="0" y="1143000"/>
                </a:moveTo>
                <a:lnTo>
                  <a:pt x="1441450" y="0"/>
                </a:lnTo>
                <a:lnTo>
                  <a:pt x="3898900" y="0"/>
                </a:lnTo>
                <a:lnTo>
                  <a:pt x="5257800" y="6858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sm" len="lg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24026</TotalTime>
  <Words>5742</Words>
  <Application>Microsoft Office PowerPoint</Application>
  <PresentationFormat>全屏显示(4:3)</PresentationFormat>
  <Paragraphs>613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 Unicode MS</vt:lpstr>
      <vt:lpstr>华文楷体</vt:lpstr>
      <vt:lpstr>华文行楷</vt:lpstr>
      <vt:lpstr>楷体</vt:lpstr>
      <vt:lpstr>楷体_GB2312</vt:lpstr>
      <vt:lpstr>宋体</vt:lpstr>
      <vt:lpstr>Arial</vt:lpstr>
      <vt:lpstr>Calibri</vt:lpstr>
      <vt:lpstr>Cambria Math</vt:lpstr>
      <vt:lpstr>Comic Sans MS</vt:lpstr>
      <vt:lpstr>Times New Roman</vt:lpstr>
      <vt:lpstr>Wingdings</vt:lpstr>
      <vt:lpstr>默认设计模板</vt:lpstr>
      <vt:lpstr>Equation</vt:lpstr>
      <vt:lpstr>第4章 函数</vt:lpstr>
      <vt:lpstr>目录</vt:lpstr>
      <vt:lpstr>4.1、函数的基本概念</vt:lpstr>
      <vt:lpstr>4.1.1、函数的定义</vt:lpstr>
      <vt:lpstr>函数的定义（续）</vt:lpstr>
      <vt:lpstr>映象</vt:lpstr>
      <vt:lpstr>示例</vt:lpstr>
      <vt:lpstr>4.1.2、合成函数</vt:lpstr>
      <vt:lpstr>示例-函数的合成fg</vt:lpstr>
      <vt:lpstr>定理4.1-1的证明</vt:lpstr>
      <vt:lpstr>函数运算与关系运算</vt:lpstr>
      <vt:lpstr>4.1.3、归纳定义的函数</vt:lpstr>
      <vt:lpstr>非良定举例</vt:lpstr>
      <vt:lpstr>4.1.4、偏函数</vt:lpstr>
      <vt:lpstr>4.1.5、函数前域的扩大和缩小</vt:lpstr>
      <vt:lpstr>4.2、特殊函数类</vt:lpstr>
      <vt:lpstr>特殊函数类</vt:lpstr>
      <vt:lpstr>示例</vt:lpstr>
      <vt:lpstr>单满双存在的必要条件</vt:lpstr>
      <vt:lpstr>一般映射</vt:lpstr>
      <vt:lpstr>合成函数的性质</vt:lpstr>
      <vt:lpstr>定理4.2-1 -证明</vt:lpstr>
      <vt:lpstr>关于定理4.2-2</vt:lpstr>
      <vt:lpstr>两个特殊函数</vt:lpstr>
      <vt:lpstr>示例</vt:lpstr>
      <vt:lpstr>置换的几何解释</vt:lpstr>
      <vt:lpstr>置换的个数</vt:lpstr>
      <vt:lpstr>特征函数</vt:lpstr>
      <vt:lpstr>4.3、逆函数</vt:lpstr>
      <vt:lpstr>4.3.1、基本概念</vt:lpstr>
      <vt:lpstr>定理4.3-1的证明</vt:lpstr>
      <vt:lpstr>定理4.3-2的证明</vt:lpstr>
      <vt:lpstr>示例</vt:lpstr>
      <vt:lpstr>综合例题</vt:lpstr>
      <vt:lpstr>4.3.2、规范映射</vt:lpstr>
      <vt:lpstr>诱导的等价关系</vt:lpstr>
      <vt:lpstr>规范映射（续）</vt:lpstr>
      <vt:lpstr>4.3.3、单侧逆函数</vt:lpstr>
      <vt:lpstr>定理4.3-4的证明</vt:lpstr>
      <vt:lpstr>示例</vt:lpstr>
      <vt:lpstr>定理4.3-4的证明（续）</vt:lpstr>
      <vt:lpstr>Proof by Construction</vt:lpstr>
      <vt:lpstr>Main idea</vt:lpstr>
      <vt:lpstr>Example 1</vt:lpstr>
      <vt:lpstr>Example 2</vt:lpstr>
      <vt:lpstr>End of the lecture</vt:lpstr>
      <vt:lpstr>逆函数的唯一性</vt:lpstr>
      <vt:lpstr>例题</vt:lpstr>
      <vt:lpstr>习题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徐德智</dc:creator>
  <cp:lastModifiedBy>Xu Dezhi</cp:lastModifiedBy>
  <cp:revision>335</cp:revision>
  <dcterms:created xsi:type="dcterms:W3CDTF">2004-03-14T03:28:53Z</dcterms:created>
  <dcterms:modified xsi:type="dcterms:W3CDTF">2022-06-12T23:18:32Z</dcterms:modified>
</cp:coreProperties>
</file>