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621" r:id="rId2"/>
    <p:sldId id="623" r:id="rId3"/>
    <p:sldId id="655" r:id="rId4"/>
    <p:sldId id="622" r:id="rId5"/>
    <p:sldId id="662" r:id="rId6"/>
    <p:sldId id="693" r:id="rId7"/>
    <p:sldId id="692" r:id="rId8"/>
    <p:sldId id="694" r:id="rId9"/>
    <p:sldId id="1221" r:id="rId10"/>
    <p:sldId id="628" r:id="rId11"/>
    <p:sldId id="685" r:id="rId12"/>
    <p:sldId id="1222" r:id="rId13"/>
    <p:sldId id="654" r:id="rId14"/>
    <p:sldId id="695" r:id="rId15"/>
    <p:sldId id="696" r:id="rId16"/>
    <p:sldId id="1223" r:id="rId17"/>
    <p:sldId id="630" r:id="rId18"/>
    <p:sldId id="633" r:id="rId19"/>
    <p:sldId id="634" r:id="rId20"/>
    <p:sldId id="635" r:id="rId21"/>
    <p:sldId id="1226" r:id="rId22"/>
    <p:sldId id="698" r:id="rId23"/>
    <p:sldId id="1227" r:id="rId24"/>
    <p:sldId id="1228" r:id="rId25"/>
    <p:sldId id="636" r:id="rId26"/>
    <p:sldId id="637" r:id="rId27"/>
    <p:sldId id="638" r:id="rId28"/>
    <p:sldId id="639" r:id="rId29"/>
    <p:sldId id="663" r:id="rId30"/>
    <p:sldId id="1031" r:id="rId31"/>
    <p:sldId id="701" r:id="rId32"/>
    <p:sldId id="641" r:id="rId33"/>
    <p:sldId id="1229" r:id="rId34"/>
    <p:sldId id="1230" r:id="rId35"/>
    <p:sldId id="1220" r:id="rId36"/>
    <p:sldId id="1231" r:id="rId37"/>
    <p:sldId id="1232" r:id="rId38"/>
    <p:sldId id="658" r:id="rId39"/>
    <p:sldId id="1233" r:id="rId40"/>
    <p:sldId id="1234" r:id="rId41"/>
    <p:sldId id="1235" r:id="rId42"/>
    <p:sldId id="1236" r:id="rId43"/>
    <p:sldId id="1237" r:id="rId44"/>
    <p:sldId id="1238" r:id="rId45"/>
    <p:sldId id="688" r:id="rId46"/>
    <p:sldId id="684" r:id="rId47"/>
    <p:sldId id="1239" r:id="rId48"/>
    <p:sldId id="1240" r:id="rId49"/>
    <p:sldId id="666" r:id="rId50"/>
    <p:sldId id="683" r:id="rId51"/>
    <p:sldId id="689" r:id="rId52"/>
    <p:sldId id="1241" r:id="rId53"/>
    <p:sldId id="668" r:id="rId54"/>
    <p:sldId id="644" r:id="rId55"/>
    <p:sldId id="690" r:id="rId56"/>
    <p:sldId id="691" r:id="rId57"/>
    <p:sldId id="664" r:id="rId58"/>
    <p:sldId id="699" r:id="rId59"/>
    <p:sldId id="665" r:id="rId60"/>
    <p:sldId id="669" r:id="rId61"/>
    <p:sldId id="700" r:id="rId62"/>
    <p:sldId id="1225" r:id="rId63"/>
    <p:sldId id="672" r:id="rId64"/>
    <p:sldId id="681" r:id="rId6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CC0"/>
    <a:srgbClr val="CC0066"/>
    <a:srgbClr val="E7CD5F"/>
    <a:srgbClr val="A50021"/>
    <a:srgbClr val="D60093"/>
    <a:srgbClr val="000058"/>
    <a:srgbClr val="FF9900"/>
    <a:srgbClr val="FFCC00"/>
    <a:srgbClr val="000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573" autoAdjust="0"/>
  </p:normalViewPr>
  <p:slideViewPr>
    <p:cSldViewPr>
      <p:cViewPr varScale="1">
        <p:scale>
          <a:sx n="60" d="100"/>
          <a:sy n="60" d="100"/>
        </p:scale>
        <p:origin x="12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1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1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6C7EA7C-A747-4986-9205-AB9C08700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7D56-C39F-4F15-8848-8431BA4F880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687E-730D-4536-981E-A4B222F4C7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5C140-5EA7-4EF7-8F2A-A91FE61727B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C5D04-5936-4BD1-B5A7-8C2108823C7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052513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648072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683224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58608" y="6417096"/>
            <a:ext cx="861864" cy="324272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213F-6548-4BED-9F43-EC478524D5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26B1-C7A1-42A1-864C-C84746B2762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9D6B-C5E4-488D-A495-22A274E742F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430016"/>
            <a:ext cx="7772400" cy="1143000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3524945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CC976-8367-4F70-A92B-FE9670ABEF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B9D85-55E1-4903-9098-473707115F2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C1E7C-895A-4FD7-A451-44A6E4AD579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F807C1-4F60-48C6-912D-9E9AFAE25ED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0366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无限集合</a:t>
            </a:r>
          </a:p>
        </p:txBody>
      </p:sp>
      <p:pic>
        <p:nvPicPr>
          <p:cNvPr id="307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30835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3"/>
          <p:cNvSpPr txBox="1"/>
          <p:nvPr/>
        </p:nvSpPr>
        <p:spPr>
          <a:xfrm>
            <a:off x="6732240" y="4149080"/>
            <a:ext cx="1556597" cy="157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中南大学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0000FF"/>
                </a:solidFill>
                <a:latin typeface="+mn-lt"/>
                <a:ea typeface="+mn-ea"/>
              </a:rPr>
              <a:t>2022</a:t>
            </a:r>
            <a:r>
              <a:rPr lang="zh-CN" altLang="en-US">
                <a:solidFill>
                  <a:srgbClr val="0000FF"/>
                </a:solidFill>
                <a:latin typeface="+mn-lt"/>
                <a:ea typeface="+mn-ea"/>
              </a:rPr>
              <a:t>年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925762" y="6262688"/>
            <a:ext cx="3590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copyright © 2022 by Xu Dezhi</a:t>
            </a:r>
            <a:endParaRPr lang="zh-CN" altLang="en-US" sz="2000">
              <a:solidFill>
                <a:srgbClr val="0000FF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5.1.2</a:t>
            </a:r>
            <a:r>
              <a:rPr lang="zh-CN" altLang="en-US" dirty="0"/>
              <a:t>、可数集合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400" dirty="0"/>
              <a:t>在</a:t>
            </a:r>
            <a:r>
              <a:rPr lang="en-US" altLang="zh-CN" sz="2400" dirty="0"/>
              <a:t>1874</a:t>
            </a:r>
            <a:r>
              <a:rPr lang="zh-CN" altLang="en-US" sz="2400" dirty="0"/>
              <a:t>年到</a:t>
            </a:r>
            <a:r>
              <a:rPr lang="en-US" altLang="zh-CN" sz="2400" dirty="0"/>
              <a:t>1897</a:t>
            </a:r>
            <a:r>
              <a:rPr lang="zh-CN" altLang="en-US" sz="2400" dirty="0"/>
              <a:t>年间，</a:t>
            </a:r>
            <a:r>
              <a:rPr lang="en-US" altLang="zh-CN" dirty="0"/>
              <a:t>Cantor</a:t>
            </a:r>
            <a:r>
              <a:rPr lang="zh-CN" altLang="en-US" sz="2400"/>
              <a:t>解决了</a:t>
            </a:r>
            <a:r>
              <a:rPr lang="en-US" altLang="zh-CN"/>
              <a:t>Galileo</a:t>
            </a:r>
            <a:r>
              <a:rPr lang="zh-CN" altLang="en-US" sz="2400"/>
              <a:t>“悖论”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/>
              <a:t>Cantor</a:t>
            </a:r>
            <a:r>
              <a:rPr lang="zh-CN" altLang="en-US" sz="2400" dirty="0"/>
              <a:t>详细地分析了数数方法的本质；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200" dirty="0"/>
              <a:t>他认为“数数的过程”就是作“</a:t>
            </a:r>
            <a:r>
              <a:rPr lang="zh-CN" altLang="en-US" sz="2200" dirty="0">
                <a:solidFill>
                  <a:srgbClr val="FF0000"/>
                </a:solidFill>
              </a:rPr>
              <a:t>一一对应的过程</a:t>
            </a:r>
            <a:r>
              <a:rPr lang="zh-CN" altLang="en-US" sz="2200" dirty="0"/>
              <a:t>”；</a:t>
            </a:r>
            <a:endParaRPr lang="en-US" altLang="zh-CN" sz="22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/>
              <a:t>Cantor</a:t>
            </a:r>
            <a:r>
              <a:rPr lang="zh-CN" altLang="en-US" sz="2400" dirty="0"/>
              <a:t>认为：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200" dirty="0"/>
              <a:t>这种“一一对应”的方法不仅适用于有限集，也适用于无限集；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200" dirty="0"/>
              <a:t>在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+</a:t>
            </a:r>
            <a:r>
              <a:rPr lang="zh-CN" altLang="en-US" sz="2200" dirty="0"/>
              <a:t>与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(2)</a:t>
            </a:r>
            <a:r>
              <a:rPr lang="zh-CN" altLang="en-US" sz="2200" dirty="0"/>
              <a:t>之间存在着一一对应</a:t>
            </a:r>
            <a:r>
              <a:rPr lang="en-US" altLang="zh-CN" sz="2200" dirty="0"/>
              <a:t>(</a:t>
            </a:r>
            <a:r>
              <a:rPr lang="zh-CN" altLang="en-US" sz="2200" dirty="0"/>
              <a:t>即双射</a:t>
            </a:r>
            <a:r>
              <a:rPr lang="en-US" altLang="zh-CN" sz="2200" dirty="0"/>
              <a:t>)</a:t>
            </a:r>
            <a:r>
              <a:rPr lang="zh-CN" altLang="en-US" sz="2200" dirty="0"/>
              <a:t>，因此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+</a:t>
            </a:r>
            <a:r>
              <a:rPr lang="zh-CN" altLang="en-US" sz="2200" dirty="0"/>
              <a:t>与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(2)</a:t>
            </a:r>
            <a:r>
              <a:rPr lang="zh-CN" altLang="en-US" sz="2200" dirty="0"/>
              <a:t>的元素个数是相等的。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/>
              <a:t>可数集合预备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12329" y="1412776"/>
            <a:ext cx="7848103" cy="4824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定义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是集合，若</a:t>
            </a:r>
            <a:r>
              <a:rPr lang="zh-CN" altLang="en-US" u="sng" dirty="0">
                <a:solidFill>
                  <a:schemeClr val="tx1"/>
                </a:solidFill>
              </a:rPr>
              <a:t>存在着从</a:t>
            </a:r>
            <a:r>
              <a:rPr lang="en-US" altLang="zh-CN" u="sng" dirty="0">
                <a:solidFill>
                  <a:schemeClr val="tx1"/>
                </a:solidFill>
              </a:rPr>
              <a:t>A</a:t>
            </a:r>
            <a:r>
              <a:rPr lang="zh-CN" altLang="en-US" u="sng" dirty="0">
                <a:solidFill>
                  <a:schemeClr val="tx1"/>
                </a:solidFill>
              </a:rPr>
              <a:t>到</a:t>
            </a:r>
            <a:r>
              <a:rPr lang="en-US" altLang="zh-CN" u="sng" dirty="0">
                <a:solidFill>
                  <a:schemeClr val="tx1"/>
                </a:solidFill>
              </a:rPr>
              <a:t>B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FF0000"/>
                </a:solidFill>
              </a:rPr>
              <a:t>双射</a:t>
            </a:r>
            <a:r>
              <a:rPr lang="zh-CN" altLang="en-US" dirty="0">
                <a:solidFill>
                  <a:schemeClr val="tx1"/>
                </a:solidFill>
              </a:rPr>
              <a:t>，就称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等势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对等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，记作</a:t>
            </a:r>
            <a:r>
              <a:rPr lang="en-US" altLang="zh-CN" dirty="0">
                <a:solidFill>
                  <a:schemeClr val="tx1"/>
                </a:solidFill>
              </a:rPr>
              <a:t>A≈B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Cantor</a:t>
            </a:r>
            <a:r>
              <a:rPr lang="zh-CN" altLang="en-US" dirty="0"/>
              <a:t>定义</a:t>
            </a:r>
            <a:r>
              <a:rPr lang="zh-CN" altLang="en-US" dirty="0">
                <a:solidFill>
                  <a:srgbClr val="FF0000"/>
                </a:solidFill>
              </a:rPr>
              <a:t>自然数集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为可数集</a:t>
            </a:r>
            <a:r>
              <a:rPr lang="en-US" altLang="zh-CN" dirty="0"/>
              <a:t>(</a:t>
            </a:r>
            <a:r>
              <a:rPr lang="zh-CN" altLang="en-US" dirty="0"/>
              <a:t>或可列集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凡是与自然数集</a:t>
            </a:r>
            <a:r>
              <a:rPr lang="en-US" altLang="zh-CN" dirty="0"/>
              <a:t>N</a:t>
            </a:r>
            <a:r>
              <a:rPr lang="en-US" altLang="zh-CN" baseline="30000" dirty="0"/>
              <a:t>+</a:t>
            </a:r>
            <a:r>
              <a:rPr lang="zh-CN" altLang="en-US" dirty="0"/>
              <a:t>等势的集合，它们的元素通过一一对应关系，也都可以一个一个的数出来，因此：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5.1-3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若存在一个</a:t>
            </a:r>
            <a:r>
              <a:rPr lang="zh-CN" altLang="en-US" u="sng" dirty="0"/>
              <a:t>从</a:t>
            </a:r>
            <a:r>
              <a:rPr lang="en-US" altLang="zh-CN" u="sng" dirty="0"/>
              <a:t>N</a:t>
            </a:r>
            <a:r>
              <a:rPr lang="zh-CN" altLang="en-US" u="sng" dirty="0"/>
              <a:t>到</a:t>
            </a:r>
            <a:r>
              <a:rPr lang="en-US" altLang="zh-CN" u="sng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双射</a:t>
            </a:r>
            <a:r>
              <a:rPr lang="zh-CN" altLang="en-US" dirty="0"/>
              <a:t>函数，那么集合</a:t>
            </a:r>
            <a:r>
              <a:rPr lang="en-US" altLang="zh-CN" dirty="0"/>
              <a:t>A</a:t>
            </a:r>
            <a:r>
              <a:rPr lang="zh-CN" altLang="en-US" dirty="0"/>
              <a:t>的基数是</a:t>
            </a:r>
            <a:r>
              <a:rPr lang="en-US" altLang="zh-CN" dirty="0"/>
              <a:t>ℵ₀</a:t>
            </a:r>
            <a:r>
              <a:rPr lang="zh-CN" altLang="en-US" dirty="0"/>
              <a:t>，记为</a:t>
            </a:r>
            <a:r>
              <a:rPr lang="en-US" altLang="zh-CN" dirty="0"/>
              <a:t>|A|= ℵ₀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chemeClr val="tx1"/>
                </a:solidFill>
              </a:rPr>
              <a:t>读作阿列夫零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71600" y="2592644"/>
            <a:ext cx="7153571" cy="836356"/>
            <a:chOff x="971600" y="2592644"/>
            <a:chExt cx="7153571" cy="836356"/>
          </a:xfrm>
        </p:grpSpPr>
        <p:grpSp>
          <p:nvGrpSpPr>
            <p:cNvPr id="11" name="组合 10"/>
            <p:cNvGrpSpPr/>
            <p:nvPr/>
          </p:nvGrpSpPr>
          <p:grpSpPr>
            <a:xfrm>
              <a:off x="971600" y="2592644"/>
              <a:ext cx="7153571" cy="836356"/>
              <a:chOff x="971600" y="2592644"/>
              <a:chExt cx="7153571" cy="836356"/>
            </a:xfrm>
          </p:grpSpPr>
          <p:cxnSp>
            <p:nvCxnSpPr>
              <p:cNvPr id="7" name="直接连接符 6"/>
              <p:cNvCxnSpPr/>
              <p:nvPr/>
            </p:nvCxnSpPr>
            <p:spPr bwMode="auto">
              <a:xfrm>
                <a:off x="971600" y="3398520"/>
                <a:ext cx="5904656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8" name="组合 7"/>
              <p:cNvGrpSpPr>
                <a:grpSpLocks noChangeAspect="1"/>
              </p:cNvGrpSpPr>
              <p:nvPr/>
            </p:nvGrpSpPr>
            <p:grpSpPr>
              <a:xfrm>
                <a:off x="7020272" y="2592644"/>
                <a:ext cx="1104899" cy="836356"/>
                <a:chOff x="5667375" y="1175657"/>
                <a:chExt cx="1255939" cy="950686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5667375" y="1838325"/>
                  <a:ext cx="311150" cy="26533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 flipV="1">
                  <a:off x="5972629" y="1175657"/>
                  <a:ext cx="950685" cy="95068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矩形 11"/>
            <p:cNvSpPr/>
            <p:nvPr/>
          </p:nvSpPr>
          <p:spPr bwMode="auto">
            <a:xfrm>
              <a:off x="6745014" y="2710273"/>
              <a:ext cx="923330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CC0066"/>
                  </a:solidFill>
                  <a:effectLst/>
                  <a:latin typeface="楷体" pitchFamily="49" charset="-122"/>
                  <a:ea typeface="楷体" pitchFamily="49" charset="-122"/>
                </a:rPr>
                <a:t>标准一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8DE5F-530B-4C78-92C2-039154AF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可数集合预备（续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-</a:t>
            </a:r>
            <a:r>
              <a:rPr lang="zh-CN" altLang="en-US">
                <a:solidFill>
                  <a:srgbClr val="FF0000"/>
                </a:solidFill>
              </a:rPr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9AF12-C0C5-4D74-980C-7380DF612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08912" cy="4824536"/>
              </a:xfrm>
            </p:spPr>
            <p:txBody>
              <a:bodyPr/>
              <a:lstStyle/>
              <a:p>
                <a:r>
                  <a:rPr lang="zh-CN" altLang="en-US">
                    <a:solidFill>
                      <a:srgbClr val="FF0000"/>
                    </a:solidFill>
                  </a:rPr>
                  <a:t>例</a:t>
                </a:r>
                <a:r>
                  <a:rPr lang="en-US" altLang="zh-CN">
                    <a:solidFill>
                      <a:srgbClr val="FF0000"/>
                    </a:solidFill>
                  </a:rPr>
                  <a:t>5.1-2</a:t>
                </a:r>
                <a:r>
                  <a:rPr lang="zh-CN" altLang="en-US">
                    <a:solidFill>
                      <a:srgbClr val="FF0000"/>
                    </a:solidFill>
                  </a:rPr>
                  <a:t>：</a:t>
                </a:r>
                <a:endParaRPr lang="en-US" altLang="zh-CN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/>
                  <a:t>(1)|I</a:t>
                </a:r>
                <a:r>
                  <a:rPr lang="en-US" altLang="zh-CN" baseline="-25000"/>
                  <a:t>+</a:t>
                </a:r>
                <a:r>
                  <a:rPr lang="en-US" altLang="zh-CN"/>
                  <a:t>|=ℵ₀</a:t>
                </a:r>
              </a:p>
              <a:p>
                <a:pPr marL="361950" indent="0">
                  <a:buNone/>
                </a:pPr>
                <a:r>
                  <a:rPr lang="zh-CN" altLang="en-US"/>
                  <a:t>函数</a:t>
                </a:r>
                <a:r>
                  <a:rPr lang="en-US" altLang="zh-CN"/>
                  <a:t>f</a:t>
                </a:r>
                <a:r>
                  <a:rPr lang="zh-CN" altLang="en-US"/>
                  <a:t>：</a:t>
                </a:r>
                <a:r>
                  <a:rPr lang="en-US" altLang="zh-CN"/>
                  <a:t>N</a:t>
                </a:r>
                <a:r>
                  <a:rPr lang="en-US" altLang="zh-CN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</a:t>
                </a:r>
                <a:r>
                  <a:rPr lang="en-US" altLang="zh-CN"/>
                  <a:t>I</a:t>
                </a:r>
                <a:r>
                  <a:rPr lang="en-US" altLang="zh-CN" baseline="-25000"/>
                  <a:t>+</a:t>
                </a:r>
                <a:r>
                  <a:rPr lang="zh-CN" altLang="en-US"/>
                  <a:t>，</a:t>
                </a:r>
                <a:r>
                  <a:rPr lang="en-US" altLang="zh-CN"/>
                  <a:t>f(x)=x+1</a:t>
                </a:r>
                <a:r>
                  <a:rPr lang="zh-CN" altLang="en-US"/>
                  <a:t>是一双射函数。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(2)|I|=ℵ₀</a:t>
                </a:r>
              </a:p>
              <a:p>
                <a:pPr marL="361950" indent="0">
                  <a:spcAft>
                    <a:spcPts val="1200"/>
                  </a:spcAft>
                  <a:buNone/>
                </a:pPr>
                <a:r>
                  <a:rPr lang="zh-CN" altLang="en-US"/>
                  <a:t>函数</a:t>
                </a:r>
                <a:r>
                  <a:rPr lang="en-US" altLang="zh-CN"/>
                  <a:t>f</a:t>
                </a:r>
                <a:r>
                  <a:rPr lang="zh-CN" altLang="en-US"/>
                  <a:t>：</a:t>
                </a:r>
                <a:r>
                  <a:rPr lang="en-US" altLang="zh-CN"/>
                  <a:t>N</a:t>
                </a:r>
                <a:r>
                  <a:rPr lang="en-US" altLang="zh-CN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</a:t>
                </a:r>
                <a:r>
                  <a:rPr lang="en-US" altLang="zh-CN"/>
                  <a:t>I</a:t>
                </a:r>
                <a:r>
                  <a:rPr lang="zh-CN" altLang="en-US"/>
                  <a:t>，</a:t>
                </a:r>
                <a:r>
                  <a:rPr lang="en-US" altLang="zh-CN"/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偶数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时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奇数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时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/>
                  <a:t>，是双射函数</a:t>
                </a:r>
                <a:endParaRPr lang="en-US" altLang="zh-CN"/>
              </a:p>
              <a:p>
                <a:r>
                  <a:rPr lang="zh-CN" altLang="en-US"/>
                  <a:t>如果存在从</a:t>
                </a:r>
                <a:r>
                  <a:rPr lang="en-US" altLang="zh-CN"/>
                  <a:t>N</a:t>
                </a:r>
                <a:r>
                  <a:rPr lang="zh-CN" altLang="en-US"/>
                  <a:t>的初始段到集合</a:t>
                </a:r>
                <a:r>
                  <a:rPr lang="en-US" altLang="zh-CN"/>
                  <a:t>A</a:t>
                </a:r>
                <a:r>
                  <a:rPr lang="zh-CN" altLang="en-US"/>
                  <a:t>的双射函数，则示意</a:t>
                </a:r>
                <a:r>
                  <a:rPr lang="en-US" altLang="zh-CN"/>
                  <a:t>A</a:t>
                </a:r>
                <a:r>
                  <a:rPr lang="zh-CN" altLang="en-US"/>
                  <a:t>的元素是可“数”的，虽然“数”的过程可能不终止。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9AF12-C0C5-4D74-980C-7380DF612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08912" cy="4824536"/>
              </a:xfrm>
              <a:blipFill>
                <a:blip r:embed="rId2"/>
                <a:stretch>
                  <a:fillRect l="-1189" t="-1264"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20D05-EFFC-4CC5-80E2-25922B14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9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可数集合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11256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5.1-4</a:t>
            </a:r>
          </a:p>
          <a:p>
            <a:pPr lvl="1" eaLnBrk="1" hangingPunct="1"/>
            <a:r>
              <a:rPr lang="zh-CN" altLang="en-US" dirty="0"/>
              <a:t>若存在从</a:t>
            </a:r>
            <a:r>
              <a:rPr lang="en-US" altLang="zh-CN" dirty="0"/>
              <a:t>N</a:t>
            </a:r>
            <a:r>
              <a:rPr lang="zh-CN" altLang="en-US" dirty="0"/>
              <a:t>的初始段到集合</a:t>
            </a:r>
            <a:r>
              <a:rPr lang="en-US" altLang="zh-CN" dirty="0"/>
              <a:t>A</a:t>
            </a:r>
            <a:r>
              <a:rPr lang="zh-CN" altLang="en-US" dirty="0"/>
              <a:t>的双射函数，则称集合</a:t>
            </a:r>
            <a:r>
              <a:rPr lang="en-US" altLang="zh-CN" dirty="0"/>
              <a:t>A</a:t>
            </a:r>
            <a:r>
              <a:rPr lang="zh-CN" altLang="en-US" dirty="0"/>
              <a:t>是可数的或可列</a:t>
            </a:r>
            <a:r>
              <a:rPr lang="zh-CN" altLang="en-US"/>
              <a:t>的；或者，如果</a:t>
            </a:r>
            <a:r>
              <a:rPr lang="en-US" altLang="zh-CN" dirty="0"/>
              <a:t>|A|=ℵ₀</a:t>
            </a:r>
            <a:r>
              <a:rPr lang="zh-CN" altLang="en-US" dirty="0"/>
              <a:t>，则称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可数无限的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/>
              <a:t>否则是</a:t>
            </a:r>
            <a:r>
              <a:rPr lang="zh-CN" altLang="en-US" u="sng" dirty="0"/>
              <a:t>不可数</a:t>
            </a:r>
            <a:r>
              <a:rPr lang="zh-CN" altLang="en-US" dirty="0"/>
              <a:t>的。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5.1-5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/>
              <a:t>是一个集合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是从</a:t>
            </a:r>
            <a:r>
              <a:rPr lang="en-US" altLang="zh-CN" u="sng" dirty="0"/>
              <a:t>N</a:t>
            </a:r>
            <a:r>
              <a:rPr lang="zh-CN" altLang="en-US" u="sng" dirty="0"/>
              <a:t>的初始段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FF0000"/>
                </a:solidFill>
              </a:rPr>
              <a:t>满射函数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r>
              <a:rPr lang="zh-CN" altLang="en-US" u="sng" dirty="0"/>
              <a:t>如果</a:t>
            </a:r>
            <a:r>
              <a:rPr lang="en-US" altLang="zh-CN" u="sng" dirty="0"/>
              <a:t>f</a:t>
            </a:r>
            <a:r>
              <a:rPr lang="zh-CN" altLang="en-US" u="sng" dirty="0"/>
              <a:t>也是单射的</a:t>
            </a:r>
            <a:r>
              <a:rPr lang="zh-CN" altLang="en-US" dirty="0"/>
              <a:t>（因此也是双射的），那么，</a:t>
            </a:r>
            <a:r>
              <a:rPr lang="en-US" altLang="zh-CN" dirty="0"/>
              <a:t>f</a:t>
            </a:r>
            <a:r>
              <a:rPr lang="zh-CN" altLang="en-US" dirty="0"/>
              <a:t>是一个无重复枚举；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不是单射的，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重复</a:t>
            </a:r>
            <a:r>
              <a:rPr lang="zh-CN" altLang="en-US" dirty="0"/>
              <a:t>枚举。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5.1-3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一个集合</a:t>
            </a:r>
            <a:r>
              <a:rPr lang="en-US" altLang="zh-CN" dirty="0"/>
              <a:t>A</a:t>
            </a:r>
            <a:r>
              <a:rPr lang="zh-CN" altLang="en-US" dirty="0"/>
              <a:t>是可数的当且仅当存在</a:t>
            </a:r>
            <a:r>
              <a:rPr lang="en-US" altLang="zh-CN" dirty="0"/>
              <a:t>A</a:t>
            </a:r>
            <a:r>
              <a:rPr lang="zh-CN" altLang="en-US" dirty="0"/>
              <a:t>的枚举。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C6C30F6-7652-419E-BD53-38CF0BDF3EA7}"/>
              </a:ext>
            </a:extLst>
          </p:cNvPr>
          <p:cNvGrpSpPr/>
          <p:nvPr/>
        </p:nvGrpSpPr>
        <p:grpSpPr>
          <a:xfrm>
            <a:off x="5333608" y="5039464"/>
            <a:ext cx="3260207" cy="1431186"/>
            <a:chOff x="5333608" y="5039464"/>
            <a:chExt cx="3260207" cy="1431186"/>
          </a:xfrm>
        </p:grpSpPr>
        <p:grpSp>
          <p:nvGrpSpPr>
            <p:cNvPr id="10" name="组合 9"/>
            <p:cNvGrpSpPr/>
            <p:nvPr/>
          </p:nvGrpSpPr>
          <p:grpSpPr>
            <a:xfrm>
              <a:off x="5333608" y="5039464"/>
              <a:ext cx="3260207" cy="1242040"/>
              <a:chOff x="5333608" y="5085184"/>
              <a:chExt cx="3260207" cy="1242040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6366031" y="5085184"/>
                <a:ext cx="2227784" cy="4320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36000" tIns="36000" rIns="36000" bIns="3600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rgbClr val="CC0066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有限次重复</a:t>
                </a:r>
                <a:r>
                  <a:rPr kumimoji="1" lang="zh-CN" altLang="en-US" sz="2400" b="0" i="0" u="none" strike="noStrike" cap="none" normalizeH="0" baseline="0" dirty="0">
                    <a:ln>
                      <a:noFill/>
                    </a:ln>
                    <a:solidFill>
                      <a:srgbClr val="CC0066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数也行</a:t>
                </a:r>
              </a:p>
            </p:txBody>
          </p:sp>
          <p:cxnSp>
            <p:nvCxnSpPr>
              <p:cNvPr id="8" name="直接连接符 7"/>
              <p:cNvCxnSpPr/>
              <p:nvPr/>
            </p:nvCxnSpPr>
            <p:spPr bwMode="auto">
              <a:xfrm>
                <a:off x="5333608" y="6327224"/>
                <a:ext cx="100811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F4B4FFB-01E9-448A-889B-5CC3768158E6}"/>
                </a:ext>
              </a:extLst>
            </p:cNvPr>
            <p:cNvSpPr/>
            <p:nvPr/>
          </p:nvSpPr>
          <p:spPr bwMode="auto">
            <a:xfrm>
              <a:off x="5816600" y="5505450"/>
              <a:ext cx="1657350" cy="965200"/>
            </a:xfrm>
            <a:custGeom>
              <a:avLst/>
              <a:gdLst>
                <a:gd name="connsiteX0" fmla="*/ 0 w 1657350"/>
                <a:gd name="connsiteY0" fmla="*/ 774700 h 965200"/>
                <a:gd name="connsiteX1" fmla="*/ 0 w 1657350"/>
                <a:gd name="connsiteY1" fmla="*/ 965200 h 965200"/>
                <a:gd name="connsiteX2" fmla="*/ 1657350 w 1657350"/>
                <a:gd name="connsiteY2" fmla="*/ 965200 h 965200"/>
                <a:gd name="connsiteX3" fmla="*/ 1657350 w 1657350"/>
                <a:gd name="connsiteY3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7350" h="965200">
                  <a:moveTo>
                    <a:pt x="0" y="774700"/>
                  </a:moveTo>
                  <a:lnTo>
                    <a:pt x="0" y="965200"/>
                  </a:lnTo>
                  <a:lnTo>
                    <a:pt x="1657350" y="965200"/>
                  </a:lnTo>
                  <a:lnTo>
                    <a:pt x="1657350" y="0"/>
                  </a:lnTo>
                </a:path>
              </a:pathLst>
            </a:cu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3FB37-571F-4A75-8023-128DD10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5.1-3</a:t>
            </a:r>
            <a:r>
              <a:rPr lang="zh-CN" altLang="en-US"/>
              <a:t>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C4ABC-13B5-4F0C-BBFF-6419F77B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752528"/>
          </a:xfrm>
        </p:spPr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</a:rPr>
              <a:t>证：</a:t>
            </a:r>
            <a:endParaRPr lang="en-US" altLang="zh-CN" sz="2000">
              <a:solidFill>
                <a:srgbClr val="FF0000"/>
              </a:solidFill>
            </a:endParaRPr>
          </a:p>
          <a:p>
            <a:pPr marL="361950" indent="0">
              <a:spcAft>
                <a:spcPts val="1200"/>
              </a:spcAft>
              <a:buNone/>
            </a:pPr>
            <a:r>
              <a:rPr lang="zh-CN" altLang="en-US" sz="2000"/>
              <a:t>必要性。如果</a:t>
            </a:r>
            <a:r>
              <a:rPr lang="en-US" altLang="zh-CN" sz="2000"/>
              <a:t>A</a:t>
            </a:r>
            <a:r>
              <a:rPr lang="zh-CN" altLang="en-US" sz="2000"/>
              <a:t>是可数的，那么根据</a:t>
            </a:r>
            <a:r>
              <a:rPr lang="zh-CN" altLang="en-US" sz="2000" u="sng"/>
              <a:t>定义，存在一从</a:t>
            </a:r>
            <a:r>
              <a:rPr lang="en-US" altLang="zh-CN" sz="2000" u="sng"/>
              <a:t>N</a:t>
            </a:r>
            <a:r>
              <a:rPr lang="zh-CN" altLang="en-US" sz="2000" u="sng"/>
              <a:t>的初始段到</a:t>
            </a:r>
            <a:r>
              <a:rPr lang="en-US" altLang="zh-CN" sz="2000" u="sng"/>
              <a:t>A</a:t>
            </a:r>
            <a:r>
              <a:rPr lang="zh-CN" altLang="en-US" sz="2000" u="sng"/>
              <a:t>的双射函数</a:t>
            </a:r>
            <a:r>
              <a:rPr lang="zh-CN" altLang="en-US" sz="2000"/>
              <a:t>，这证明了存在</a:t>
            </a:r>
            <a:r>
              <a:rPr lang="en-US" altLang="zh-CN" sz="2000"/>
              <a:t>A</a:t>
            </a:r>
            <a:r>
              <a:rPr lang="zh-CN" altLang="en-US" sz="2000"/>
              <a:t>的枚举。</a:t>
            </a:r>
            <a:endParaRPr lang="en-US" altLang="zh-CN" sz="2000"/>
          </a:p>
          <a:p>
            <a:pPr marL="361950" indent="0">
              <a:buNone/>
            </a:pPr>
            <a:r>
              <a:rPr lang="zh-CN" altLang="en-US" sz="2000"/>
              <a:t>充分性。考虑两种情况：</a:t>
            </a:r>
            <a:endParaRPr lang="en-US" altLang="zh-CN" sz="2000"/>
          </a:p>
          <a:p>
            <a:pPr marL="361950" indent="-361950">
              <a:buSzPct val="100000"/>
              <a:buFont typeface="+mj-lt"/>
              <a:buAutoNum type="arabicPeriod"/>
            </a:pPr>
            <a:r>
              <a:rPr lang="zh-CN" altLang="en-US" sz="2000"/>
              <a:t>若</a:t>
            </a:r>
            <a:r>
              <a:rPr lang="en-US" altLang="zh-CN" sz="2000"/>
              <a:t>A</a:t>
            </a:r>
            <a:r>
              <a:rPr lang="zh-CN" altLang="en-US" sz="2000"/>
              <a:t>有限，则根据有限集合的定义和可数集合的定义，</a:t>
            </a:r>
            <a:r>
              <a:rPr lang="en-US" altLang="zh-CN" sz="2000"/>
              <a:t>A</a:t>
            </a:r>
            <a:r>
              <a:rPr lang="zh-CN" altLang="en-US" sz="2000"/>
              <a:t>是可数的。</a:t>
            </a:r>
            <a:endParaRPr lang="en-US" altLang="zh-CN" sz="2000"/>
          </a:p>
          <a:p>
            <a:pPr marL="361950" indent="-361950">
              <a:buSzPct val="100000"/>
              <a:buFont typeface="+mj-lt"/>
              <a:buAutoNum type="arabicPeriod"/>
            </a:pPr>
            <a:r>
              <a:rPr lang="zh-CN" altLang="en-US" sz="2000"/>
              <a:t>设</a:t>
            </a:r>
            <a:r>
              <a:rPr lang="en-US" altLang="zh-CN" sz="2000"/>
              <a:t>A</a:t>
            </a:r>
            <a:r>
              <a:rPr lang="zh-CN" altLang="en-US" sz="2000"/>
              <a:t>不是有限的而</a:t>
            </a:r>
            <a:r>
              <a:rPr lang="en-US" altLang="zh-CN" sz="2000"/>
              <a:t>f</a:t>
            </a:r>
            <a:r>
              <a:rPr lang="zh-CN" altLang="en-US" sz="2000"/>
              <a:t>是</a:t>
            </a:r>
            <a:r>
              <a:rPr lang="en-US" altLang="zh-CN" sz="2000"/>
              <a:t>A</a:t>
            </a:r>
            <a:r>
              <a:rPr lang="zh-CN" altLang="en-US" sz="2000"/>
              <a:t>的枚举，枚举</a:t>
            </a:r>
            <a:r>
              <a:rPr lang="en-US" altLang="zh-CN" sz="2000"/>
              <a:t>f</a:t>
            </a:r>
            <a:r>
              <a:rPr lang="zh-CN" altLang="en-US" sz="2000"/>
              <a:t>必须以</a:t>
            </a:r>
            <a:r>
              <a:rPr lang="en-US" altLang="zh-CN" sz="2000"/>
              <a:t>N</a:t>
            </a:r>
            <a:r>
              <a:rPr lang="zh-CN" altLang="en-US" sz="2000"/>
              <a:t>的全集作为它的前域。</a:t>
            </a:r>
            <a:endParaRPr lang="en-US" altLang="zh-CN" sz="2000"/>
          </a:p>
          <a:p>
            <a:pPr marL="339725" indent="0">
              <a:buSzPct val="100000"/>
              <a:buNone/>
            </a:pPr>
            <a:r>
              <a:rPr lang="zh-CN" altLang="en-US" sz="2000"/>
              <a:t>若</a:t>
            </a:r>
            <a:r>
              <a:rPr lang="en-US" altLang="zh-CN" sz="2000"/>
              <a:t>f</a:t>
            </a:r>
            <a:r>
              <a:rPr lang="zh-CN" altLang="en-US" sz="2000">
                <a:solidFill>
                  <a:srgbClr val="C00000"/>
                </a:solidFill>
              </a:rPr>
              <a:t>是双射</a:t>
            </a:r>
            <a:r>
              <a:rPr lang="zh-CN" altLang="en-US" sz="2000"/>
              <a:t>函数，那么根据可数无限集合的定义，</a:t>
            </a:r>
            <a:r>
              <a:rPr lang="en-US" altLang="zh-CN" sz="2000"/>
              <a:t>A</a:t>
            </a:r>
            <a:r>
              <a:rPr lang="zh-CN" altLang="en-US" sz="2000"/>
              <a:t>的基数是</a:t>
            </a:r>
            <a:r>
              <a:rPr lang="en-US" altLang="zh-CN" sz="2000"/>
              <a:t>ℵ₀</a:t>
            </a:r>
            <a:r>
              <a:rPr lang="zh-CN" altLang="en-US" sz="2000"/>
              <a:t>，而</a:t>
            </a:r>
            <a:r>
              <a:rPr lang="en-US" altLang="zh-CN" sz="2000"/>
              <a:t>A</a:t>
            </a:r>
            <a:r>
              <a:rPr lang="zh-CN" altLang="en-US" sz="2000"/>
              <a:t>是可数的，</a:t>
            </a:r>
            <a:endParaRPr lang="en-US" altLang="zh-CN" sz="2000"/>
          </a:p>
          <a:p>
            <a:pPr marL="339725" indent="0">
              <a:buSzPct val="100000"/>
              <a:buNone/>
            </a:pPr>
            <a:r>
              <a:rPr lang="zh-CN" altLang="en-US" sz="2000"/>
              <a:t>若</a:t>
            </a:r>
            <a:r>
              <a:rPr lang="en-US" altLang="zh-CN" sz="2000"/>
              <a:t>f</a:t>
            </a:r>
            <a:r>
              <a:rPr lang="zh-CN" altLang="en-US" sz="2000">
                <a:solidFill>
                  <a:srgbClr val="C00000"/>
                </a:solidFill>
              </a:rPr>
              <a:t>不是双射</a:t>
            </a:r>
            <a:r>
              <a:rPr lang="zh-CN" altLang="en-US" sz="2000"/>
              <a:t>函数，可用下述办法，根据枚举</a:t>
            </a:r>
            <a:r>
              <a:rPr lang="en-US" altLang="zh-CN" sz="2000"/>
              <a:t>f</a:t>
            </a:r>
            <a:r>
              <a:rPr lang="zh-CN" altLang="en-US" sz="2000"/>
              <a:t>构造一个从</a:t>
            </a:r>
            <a:r>
              <a:rPr lang="en-US" altLang="zh-CN" sz="2000"/>
              <a:t>N</a:t>
            </a:r>
            <a:r>
              <a:rPr lang="zh-CN" altLang="en-US" sz="2000"/>
              <a:t>到</a:t>
            </a:r>
            <a:r>
              <a:rPr lang="en-US" altLang="zh-CN" sz="2000"/>
              <a:t>A</a:t>
            </a:r>
            <a:r>
              <a:rPr lang="zh-CN" altLang="en-US" sz="2000"/>
              <a:t>的双射函数</a:t>
            </a:r>
            <a:r>
              <a:rPr lang="en-US" altLang="zh-CN" sz="2000"/>
              <a:t>g</a:t>
            </a:r>
            <a:r>
              <a:rPr lang="zh-CN" altLang="en-US" sz="2000"/>
              <a:t>，以证明</a:t>
            </a:r>
            <a:r>
              <a:rPr lang="en-US" altLang="zh-CN" sz="2000"/>
              <a:t>A</a:t>
            </a:r>
            <a:r>
              <a:rPr lang="zh-CN" altLang="en-US" sz="2000"/>
              <a:t>是可数的。构造的方法类似于定理</a:t>
            </a:r>
            <a:r>
              <a:rPr lang="en-US" altLang="zh-CN" sz="2000"/>
              <a:t>5.1-2</a:t>
            </a:r>
            <a:r>
              <a:rPr lang="zh-CN" altLang="en-US" sz="2000"/>
              <a:t>证明中所用的，但这里的证明过程是不终止的。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6A35D-22F1-4358-9D5C-55F240A6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FE64EA-0802-4C58-B0DF-1C759BE4CD57}"/>
              </a:ext>
            </a:extLst>
          </p:cNvPr>
          <p:cNvSpPr/>
          <p:nvPr/>
        </p:nvSpPr>
        <p:spPr bwMode="auto">
          <a:xfrm>
            <a:off x="4926310" y="2420888"/>
            <a:ext cx="3739952" cy="792088"/>
          </a:xfrm>
          <a:prstGeom prst="roundRect">
            <a:avLst/>
          </a:prstGeom>
          <a:solidFill>
            <a:srgbClr val="F6EC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5.1-3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一个集合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是可数的当且仅当存在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的枚举。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5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76DD-AC37-49A8-8ACE-77A5F97D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5.1-3</a:t>
            </a:r>
            <a:r>
              <a:rPr lang="zh-CN" altLang="en-US"/>
              <a:t>的证明（续）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44A06-C67E-4DF8-BBBF-281E1CFC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marL="627063" indent="-361950">
              <a:buSzPct val="100000"/>
              <a:buFont typeface="+mj-ea"/>
              <a:buAutoNum type="circleNumDbPlain"/>
            </a:pPr>
            <a:r>
              <a:rPr lang="zh-CN" altLang="en-US" sz="2200"/>
              <a:t>置</a:t>
            </a:r>
            <a:r>
              <a:rPr lang="en-US" altLang="zh-CN" sz="2200"/>
              <a:t>g(0)=f(0)</a:t>
            </a:r>
            <a:r>
              <a:rPr lang="zh-CN" altLang="en-US" sz="2200"/>
              <a:t>，</a:t>
            </a:r>
            <a:r>
              <a:rPr lang="en-US" altLang="zh-CN" sz="2200"/>
              <a:t>i=1,j=1</a:t>
            </a:r>
          </a:p>
          <a:p>
            <a:pPr marL="627063" indent="-361950">
              <a:buSzPct val="100000"/>
              <a:buFont typeface="+mj-ea"/>
              <a:buAutoNum type="circleNumDbPlain"/>
            </a:pPr>
            <a:r>
              <a:rPr lang="zh-CN" altLang="en-US" sz="2200"/>
              <a:t>检查</a:t>
            </a:r>
            <a:r>
              <a:rPr lang="en-US" altLang="zh-CN" sz="2200"/>
              <a:t>f(i)</a:t>
            </a:r>
            <a:r>
              <a:rPr lang="zh-CN" altLang="en-US" sz="2200"/>
              <a:t>是否已出现在</a:t>
            </a:r>
            <a:r>
              <a:rPr lang="en-US" altLang="zh-CN" sz="2200"/>
              <a:t>S={g(0),g(1),...,g(j-1)}</a:t>
            </a:r>
            <a:r>
              <a:rPr lang="zh-CN" altLang="en-US" sz="2200"/>
              <a:t>中，如果</a:t>
            </a:r>
            <a:r>
              <a:rPr lang="en-US" altLang="zh-CN" sz="2200"/>
              <a:t>f(i)</a:t>
            </a:r>
            <a:r>
              <a:rPr lang="zh-CN" altLang="en-US" sz="2200"/>
              <a:t>不在</a:t>
            </a:r>
            <a:r>
              <a:rPr lang="en-US" altLang="zh-CN" sz="2200"/>
              <a:t>S</a:t>
            </a:r>
            <a:r>
              <a:rPr lang="zh-CN" altLang="en-US" sz="2200"/>
              <a:t>中，转第③步，否则转第④步；</a:t>
            </a:r>
            <a:endParaRPr lang="en-US" altLang="zh-CN" sz="2200"/>
          </a:p>
          <a:p>
            <a:pPr marL="627063" indent="-361950">
              <a:buSzPct val="100000"/>
              <a:buFont typeface="+mj-ea"/>
              <a:buAutoNum type="circleNumDbPlain"/>
            </a:pPr>
            <a:r>
              <a:rPr lang="zh-CN" altLang="en-US" sz="2200"/>
              <a:t>置</a:t>
            </a:r>
            <a:r>
              <a:rPr lang="en-US" altLang="zh-CN" sz="2200"/>
              <a:t>g(j)=f(i)</a:t>
            </a:r>
            <a:r>
              <a:rPr lang="zh-CN" altLang="en-US" sz="2200"/>
              <a:t>，</a:t>
            </a:r>
            <a:r>
              <a:rPr lang="en-US" altLang="zh-CN" sz="2200"/>
              <a:t>j=j+1</a:t>
            </a:r>
            <a:r>
              <a:rPr lang="zh-CN" altLang="en-US" sz="2200"/>
              <a:t>，</a:t>
            </a:r>
            <a:r>
              <a:rPr lang="en-US" altLang="zh-CN" sz="2200"/>
              <a:t>i=i+1</a:t>
            </a:r>
            <a:r>
              <a:rPr lang="zh-CN" altLang="en-US" sz="2200"/>
              <a:t>，然后转第②步；</a:t>
            </a:r>
            <a:endParaRPr lang="en-US" altLang="zh-CN" sz="2200"/>
          </a:p>
          <a:p>
            <a:pPr marL="627063" indent="-361950">
              <a:buSzPct val="100000"/>
              <a:buFont typeface="+mj-ea"/>
              <a:buAutoNum type="circleNumDbPlain"/>
            </a:pPr>
            <a:r>
              <a:rPr lang="en-US" altLang="zh-CN" sz="2200"/>
              <a:t>i=i+1</a:t>
            </a:r>
            <a:r>
              <a:rPr lang="zh-CN" altLang="en-US" sz="2200"/>
              <a:t>，转第②步。</a:t>
            </a:r>
            <a:endParaRPr lang="en-US" altLang="zh-CN" sz="2200"/>
          </a:p>
          <a:p>
            <a:pPr marL="180975" indent="0">
              <a:buNone/>
            </a:pPr>
            <a:r>
              <a:rPr lang="zh-CN" altLang="en-US" sz="2200"/>
              <a:t>如此进行，可得出任意</a:t>
            </a:r>
            <a:r>
              <a:rPr lang="en-US" altLang="zh-CN" sz="2200"/>
              <a:t>n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200"/>
              <a:t>N</a:t>
            </a:r>
            <a:r>
              <a:rPr lang="zh-CN" altLang="en-US" sz="2200"/>
              <a:t>的</a:t>
            </a:r>
            <a:r>
              <a:rPr lang="en-US" altLang="zh-CN" sz="2200"/>
              <a:t>g(n)</a:t>
            </a:r>
            <a:r>
              <a:rPr lang="zh-CN" altLang="en-US" sz="2200"/>
              <a:t>值，因为</a:t>
            </a:r>
            <a:r>
              <a:rPr lang="en-US" altLang="zh-CN" sz="2200" u="sng"/>
              <a:t>A</a:t>
            </a:r>
            <a:r>
              <a:rPr lang="zh-CN" altLang="en-US" sz="2200" u="sng"/>
              <a:t>的每一元素是某整数</a:t>
            </a:r>
            <a:r>
              <a:rPr lang="en-US" altLang="zh-CN" sz="2200" u="sng"/>
              <a:t>i</a:t>
            </a:r>
            <a:r>
              <a:rPr lang="zh-CN" altLang="en-US" sz="2200" u="sng"/>
              <a:t>的对应值</a:t>
            </a:r>
            <a:r>
              <a:rPr lang="en-US" altLang="zh-CN" sz="2200" u="sng"/>
              <a:t>f(i)</a:t>
            </a:r>
            <a:r>
              <a:rPr lang="zh-CN" altLang="en-US" sz="2200" u="sng"/>
              <a:t>，</a:t>
            </a:r>
            <a:r>
              <a:rPr lang="en-US" altLang="zh-CN" sz="2200" u="sng"/>
              <a:t>A</a:t>
            </a:r>
            <a:r>
              <a:rPr lang="zh-CN" altLang="en-US" sz="2200" u="sng"/>
              <a:t>的这个元素是函数</a:t>
            </a:r>
            <a:r>
              <a:rPr lang="en-US" altLang="zh-CN" sz="2200" u="sng"/>
              <a:t>g</a:t>
            </a:r>
            <a:r>
              <a:rPr lang="zh-CN" altLang="en-US" sz="2200" u="sng"/>
              <a:t>对某自变元</a:t>
            </a:r>
            <a:r>
              <a:rPr lang="en-US" altLang="zh-CN" sz="2200" u="sng"/>
              <a:t>j</a:t>
            </a:r>
            <a:r>
              <a:rPr lang="zh-CN" altLang="en-US" sz="2200" u="sng"/>
              <a:t>的值</a:t>
            </a:r>
            <a:r>
              <a:rPr lang="en-US" altLang="zh-CN" sz="2200" u="sng"/>
              <a:t>g(j)</a:t>
            </a:r>
            <a:r>
              <a:rPr lang="zh-CN" altLang="en-US" sz="2200"/>
              <a:t>，这里</a:t>
            </a:r>
            <a:r>
              <a:rPr lang="en-US" altLang="zh-CN" sz="2200"/>
              <a:t>j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200"/>
              <a:t>i</a:t>
            </a:r>
            <a:r>
              <a:rPr lang="zh-CN" altLang="en-US" sz="2200"/>
              <a:t>，因此</a:t>
            </a:r>
            <a:r>
              <a:rPr lang="en-US" altLang="zh-CN" sz="2200">
                <a:solidFill>
                  <a:srgbClr val="FF0000"/>
                </a:solidFill>
              </a:rPr>
              <a:t>g</a:t>
            </a:r>
            <a:r>
              <a:rPr lang="zh-CN" altLang="en-US" sz="2200">
                <a:solidFill>
                  <a:srgbClr val="FF0000"/>
                </a:solidFill>
              </a:rPr>
              <a:t>是满射的</a:t>
            </a:r>
            <a:r>
              <a:rPr lang="zh-CN" altLang="en-US" sz="2200"/>
              <a:t>，又根据构造方法，</a:t>
            </a:r>
            <a:r>
              <a:rPr lang="en-US" altLang="zh-CN" sz="2200"/>
              <a:t>g(0)</a:t>
            </a:r>
            <a:r>
              <a:rPr lang="zh-CN" altLang="en-US" sz="2200"/>
              <a:t>、</a:t>
            </a:r>
            <a:r>
              <a:rPr lang="en-US" altLang="zh-CN" sz="2200"/>
              <a:t>g(1)</a:t>
            </a:r>
            <a:r>
              <a:rPr lang="zh-CN" altLang="en-US" sz="2200"/>
              <a:t>、</a:t>
            </a:r>
            <a:r>
              <a:rPr lang="en-US" altLang="zh-CN" sz="2200"/>
              <a:t>g(2)...</a:t>
            </a:r>
            <a:r>
              <a:rPr lang="zh-CN" altLang="en-US" sz="2200"/>
              <a:t>中无重复的；</a:t>
            </a:r>
            <a:endParaRPr lang="en-US" altLang="zh-CN" sz="2200"/>
          </a:p>
          <a:p>
            <a:pPr marL="180975" indent="0">
              <a:buNone/>
            </a:pPr>
            <a:r>
              <a:rPr lang="zh-CN" altLang="en-US" sz="2200"/>
              <a:t>另外，因为</a:t>
            </a:r>
            <a:r>
              <a:rPr lang="en-US" altLang="zh-CN" sz="2200" u="sng"/>
              <a:t>A</a:t>
            </a:r>
            <a:r>
              <a:rPr lang="zh-CN" altLang="en-US" sz="2200" u="sng"/>
              <a:t>是无限的，</a:t>
            </a:r>
            <a:r>
              <a:rPr lang="en-US" altLang="zh-CN" sz="2200" u="sng"/>
              <a:t>g</a:t>
            </a:r>
            <a:r>
              <a:rPr lang="zh-CN" altLang="en-US" sz="2200" u="sng"/>
              <a:t>的前域将是整个集合</a:t>
            </a:r>
            <a:r>
              <a:rPr lang="en-US" altLang="zh-CN" sz="2200" u="sng"/>
              <a:t>N</a:t>
            </a:r>
            <a:r>
              <a:rPr lang="zh-CN" altLang="en-US" sz="2200"/>
              <a:t>，所以</a:t>
            </a:r>
            <a:r>
              <a:rPr lang="en-US" altLang="zh-CN" sz="2200"/>
              <a:t>g</a:t>
            </a:r>
            <a:r>
              <a:rPr lang="zh-CN" altLang="en-US" sz="2200"/>
              <a:t>是</a:t>
            </a:r>
            <a:r>
              <a:rPr lang="en-US" altLang="zh-CN" sz="2200"/>
              <a:t>N</a:t>
            </a:r>
            <a:r>
              <a:rPr lang="zh-CN" altLang="en-US" sz="2200"/>
              <a:t>到</a:t>
            </a:r>
            <a:r>
              <a:rPr lang="en-US" altLang="zh-CN" sz="2200"/>
              <a:t>A</a:t>
            </a:r>
            <a:r>
              <a:rPr lang="zh-CN" altLang="en-US" sz="2200"/>
              <a:t>的双射函数。这就证明了</a:t>
            </a:r>
            <a:r>
              <a:rPr lang="en-US" altLang="zh-CN" sz="2200"/>
              <a:t>|A|=ℵ₀</a:t>
            </a:r>
            <a:r>
              <a:rPr lang="zh-CN" altLang="en-US" sz="2200"/>
              <a:t>，以及</a:t>
            </a:r>
            <a:r>
              <a:rPr lang="en-US" altLang="zh-CN" sz="2200"/>
              <a:t>A</a:t>
            </a:r>
            <a:r>
              <a:rPr lang="zh-CN" altLang="en-US" sz="2200"/>
              <a:t>是可数的。（</a:t>
            </a:r>
            <a:r>
              <a:rPr lang="zh-CN" altLang="en-US" sz="2200">
                <a:solidFill>
                  <a:srgbClr val="FF0000"/>
                </a:solidFill>
              </a:rPr>
              <a:t>证毕</a:t>
            </a:r>
            <a:r>
              <a:rPr lang="zh-CN" altLang="en-US" sz="220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4B3B9-F25A-45B7-A394-E6D88C27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7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E7005-84EB-4164-A616-0A3D6744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5.1-3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6456E-5038-4A6F-B7C3-E1D46AE4C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08912" cy="4824536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altLang="zh-CN"/>
                  <a:t>(1)</a:t>
                </a:r>
                <a:r>
                  <a:rPr lang="zh-CN" altLang="en-US"/>
                  <a:t>如果</a:t>
                </a:r>
                <a:r>
                  <a:rPr lang="en-US" altLang="zh-CN">
                    <a:solidFill>
                      <a:srgbClr val="FF0000"/>
                    </a:solidFill>
                  </a:rPr>
                  <a:t>A=</a:t>
                </a:r>
                <a:r>
                  <a:rPr lang="el-GR" altLang="zh-CN" sz="240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Φ</a:t>
                </a:r>
                <a:r>
                  <a:rPr lang="zh-CN" altLang="en-US"/>
                  <a:t>，仅有一个</a:t>
                </a:r>
                <a:r>
                  <a:rPr lang="en-US" altLang="zh-CN"/>
                  <a:t>A</a:t>
                </a:r>
                <a:r>
                  <a:rPr lang="zh-CN" altLang="en-US"/>
                  <a:t>的枚举，它是空函数。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(2)</a:t>
                </a:r>
                <a:r>
                  <a:rPr lang="zh-CN" altLang="en-US"/>
                  <a:t>如果</a:t>
                </a:r>
                <a:r>
                  <a:rPr lang="en-US" altLang="zh-CN">
                    <a:solidFill>
                      <a:srgbClr val="FF0000"/>
                    </a:solidFill>
                  </a:rPr>
                  <a:t>A={x,y}</a:t>
                </a:r>
                <a:r>
                  <a:rPr lang="zh-CN" altLang="en-US"/>
                  <a:t>，</a:t>
                </a:r>
                <a:endParaRPr lang="en-US" altLang="zh-CN"/>
              </a:p>
              <a:p>
                <a:pPr marL="446088" indent="0">
                  <a:spcAft>
                    <a:spcPts val="1200"/>
                  </a:spcAft>
                  <a:buNone/>
                </a:pPr>
                <a:r>
                  <a:rPr lang="zh-CN" altLang="en-US"/>
                  <a:t>那么</a:t>
                </a:r>
                <a:r>
                  <a:rPr lang="en-US" altLang="zh-CN" u="sng"/>
                  <a:t>&lt;x,y,x&gt;</a:t>
                </a:r>
                <a:r>
                  <a:rPr lang="zh-CN" altLang="en-US" u="sng"/>
                  <a:t>和</a:t>
                </a:r>
                <a:r>
                  <a:rPr lang="en-US" altLang="zh-CN" u="sng"/>
                  <a:t>&lt;y,x&gt;</a:t>
                </a:r>
                <a:r>
                  <a:rPr lang="zh-CN" altLang="en-US" u="sng"/>
                  <a:t>都是</a:t>
                </a:r>
                <a:r>
                  <a:rPr lang="en-US" altLang="zh-CN" u="sng"/>
                  <a:t>A</a:t>
                </a:r>
                <a:r>
                  <a:rPr lang="zh-CN" altLang="en-US" u="sng"/>
                  <a:t>的有限枚举</a:t>
                </a:r>
                <a:r>
                  <a:rPr lang="zh-CN" altLang="en-US"/>
                  <a:t>，第一个是重复枚举，第二个是无重复枚举。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(3)</a:t>
                </a:r>
                <a:r>
                  <a:rPr lang="zh-CN" altLang="en-US"/>
                  <a:t>设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  <a:r>
                  <a:rPr lang="zh-CN" altLang="en-US">
                    <a:solidFill>
                      <a:srgbClr val="FF0000"/>
                    </a:solidFill>
                  </a:rPr>
                  <a:t>是非负的</a:t>
                </a:r>
                <a:r>
                  <a:rPr lang="en-US" altLang="zh-CN">
                    <a:solidFill>
                      <a:srgbClr val="FF0000"/>
                    </a:solidFill>
                  </a:rPr>
                  <a:t>3</a:t>
                </a:r>
                <a:r>
                  <a:rPr lang="zh-CN" altLang="en-US">
                    <a:solidFill>
                      <a:srgbClr val="FF0000"/>
                    </a:solidFill>
                  </a:rPr>
                  <a:t>的整倍数集合</a:t>
                </a:r>
                <a:r>
                  <a:rPr lang="zh-CN" altLang="en-US"/>
                  <a:t>，</a:t>
                </a:r>
                <a:endParaRPr lang="en-US" altLang="zh-CN"/>
              </a:p>
              <a:p>
                <a:pPr marL="446088" indent="0">
                  <a:spcAft>
                    <a:spcPts val="0"/>
                  </a:spcAft>
                  <a:buNone/>
                </a:pPr>
                <a:r>
                  <a:rPr lang="zh-CN" altLang="en-US"/>
                  <a:t>那么</a:t>
                </a:r>
                <a:r>
                  <a:rPr lang="en-US" altLang="zh-CN"/>
                  <a:t>&lt;0,3,6,...&gt;</a:t>
                </a:r>
                <a:r>
                  <a:rPr lang="zh-CN" altLang="en-US"/>
                  <a:t>和</a:t>
                </a:r>
                <a:r>
                  <a:rPr lang="en-US" altLang="zh-CN"/>
                  <a:t>&lt;3,0,9,6,15,12,...&gt;</a:t>
                </a:r>
                <a:r>
                  <a:rPr lang="zh-CN" altLang="en-US"/>
                  <a:t>都是</a:t>
                </a:r>
                <a:r>
                  <a:rPr lang="en-US" altLang="zh-CN"/>
                  <a:t>A</a:t>
                </a:r>
                <a:r>
                  <a:rPr lang="zh-CN" altLang="en-US"/>
                  <a:t>的无重复枚举，后者的枚举函数是：</a:t>
                </a:r>
                <a:endParaRPr lang="en-US" altLang="zh-CN"/>
              </a:p>
              <a:p>
                <a:pPr marL="446088" indent="0">
                  <a:buNone/>
                </a:pPr>
                <a:r>
                  <a:rPr lang="en-US" altLang="zh-CN"/>
                  <a:t>f(n)=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如果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偶数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，如果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是奇数</m:t>
                            </m:r>
                          </m:e>
                        </m:eqAr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6456E-5038-4A6F-B7C3-E1D46AE4C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08912" cy="4824536"/>
              </a:xfrm>
              <a:blipFill>
                <a:blip r:embed="rId2"/>
                <a:stretch>
                  <a:fillRect l="-1189" t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61A34-89ED-4EAD-96C5-6C234516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296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可数集合实例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84337" y="1340768"/>
            <a:ext cx="7848103" cy="5256584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/>
              <a:t>Cantor</a:t>
            </a:r>
            <a:r>
              <a:rPr lang="zh-CN" altLang="en-US" sz="2400" dirty="0"/>
              <a:t>以此为出发点，对无限集合进行考察，他发现下面的集合都是可数集：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/>
              <a:t>(1) </a:t>
            </a:r>
            <a:r>
              <a:rPr lang="en-US" altLang="zh-CN" sz="2400" dirty="0">
                <a:solidFill>
                  <a:srgbClr val="FF0000"/>
                </a:solidFill>
              </a:rPr>
              <a:t>ODD = {x| </a:t>
            </a:r>
            <a:r>
              <a:rPr lang="en-US" altLang="zh-CN" sz="2400" dirty="0" err="1">
                <a:solidFill>
                  <a:srgbClr val="FF0000"/>
                </a:solidFill>
              </a:rPr>
              <a:t>x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是奇数</a:t>
            </a:r>
            <a:r>
              <a:rPr lang="en-US" altLang="zh-CN" sz="2400" dirty="0">
                <a:solidFill>
                  <a:srgbClr val="FF0000"/>
                </a:solidFill>
              </a:rPr>
              <a:t>}≈N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200" dirty="0"/>
              <a:t>F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  <a:r>
              <a:rPr lang="en-US" altLang="zh-CN" sz="2200" dirty="0">
                <a:sym typeface="Symbol" pitchFamily="18" charset="2"/>
              </a:rPr>
              <a:t></a:t>
            </a:r>
            <a:r>
              <a:rPr lang="en-US" altLang="zh-CN" sz="2200" dirty="0"/>
              <a:t>ODD   F(n)=2n+1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200" dirty="0"/>
              <a:t>（</a:t>
            </a:r>
            <a:r>
              <a:rPr lang="en-US" altLang="zh-CN" sz="2200" dirty="0"/>
              <a:t>F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+</a:t>
            </a:r>
            <a:r>
              <a:rPr lang="en-US" altLang="zh-CN" sz="2200" dirty="0">
                <a:sym typeface="Symbol" pitchFamily="18" charset="2"/>
              </a:rPr>
              <a:t></a:t>
            </a:r>
            <a:r>
              <a:rPr lang="en-US" altLang="zh-CN" sz="2200" dirty="0"/>
              <a:t>ODD   F(n)=2n-1</a:t>
            </a:r>
            <a:r>
              <a:rPr lang="zh-CN" altLang="en-US" sz="2200" dirty="0"/>
              <a:t>）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/>
              <a:t>(2) </a:t>
            </a:r>
            <a:r>
              <a:rPr lang="en-US" altLang="zh-CN" sz="2400" dirty="0">
                <a:solidFill>
                  <a:srgbClr val="FF0000"/>
                </a:solidFill>
              </a:rPr>
              <a:t>EVEN = {x| </a:t>
            </a:r>
            <a:r>
              <a:rPr lang="en-US" altLang="zh-CN" sz="2400" dirty="0" err="1">
                <a:solidFill>
                  <a:srgbClr val="FF0000"/>
                </a:solidFill>
              </a:rPr>
              <a:t>x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是偶数</a:t>
            </a:r>
            <a:r>
              <a:rPr lang="en-US" altLang="zh-CN" sz="2400" dirty="0">
                <a:solidFill>
                  <a:srgbClr val="FF0000"/>
                </a:solidFill>
              </a:rPr>
              <a:t>}≈N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200" dirty="0"/>
              <a:t>F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  <a:r>
              <a:rPr lang="en-US" altLang="zh-CN" sz="2200" dirty="0">
                <a:sym typeface="Symbol" pitchFamily="18" charset="2"/>
              </a:rPr>
              <a:t></a:t>
            </a:r>
            <a:r>
              <a:rPr lang="en-US" altLang="zh-CN" sz="2200" dirty="0"/>
              <a:t>EVEN  F(n)=2n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200" dirty="0"/>
              <a:t>（</a:t>
            </a:r>
            <a:r>
              <a:rPr lang="en-US" altLang="zh-CN" sz="2200" dirty="0"/>
              <a:t>F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+</a:t>
            </a:r>
            <a:r>
              <a:rPr lang="en-US" altLang="zh-CN" sz="2200" dirty="0">
                <a:sym typeface="Symbol" pitchFamily="18" charset="2"/>
              </a:rPr>
              <a:t></a:t>
            </a:r>
            <a:r>
              <a:rPr lang="en-US" altLang="zh-CN" sz="2200" dirty="0"/>
              <a:t>EVEN   F(n)=2(n-1)</a:t>
            </a:r>
            <a:r>
              <a:rPr lang="zh-CN" altLang="en-US" sz="2200" dirty="0"/>
              <a:t>）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/>
              <a:t>(3) 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baseline="30000" dirty="0">
                <a:solidFill>
                  <a:srgbClr val="FF0000"/>
                </a:solidFill>
              </a:rPr>
              <a:t>(n)</a:t>
            </a:r>
            <a:r>
              <a:rPr lang="en-US" altLang="zh-CN" sz="2400" dirty="0">
                <a:solidFill>
                  <a:srgbClr val="FF0000"/>
                </a:solidFill>
              </a:rPr>
              <a:t>={</a:t>
            </a:r>
            <a:r>
              <a:rPr lang="en-US" altLang="zh-CN" sz="2400" dirty="0" err="1">
                <a:solidFill>
                  <a:srgbClr val="FF0000"/>
                </a:solidFill>
              </a:rPr>
              <a:t>x|x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m</a:t>
            </a:r>
            <a:r>
              <a:rPr lang="en-US" altLang="zh-CN" sz="2400" baseline="30000" dirty="0" err="1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 }≈N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200" dirty="0"/>
              <a:t>F</a:t>
            </a:r>
            <a:r>
              <a:rPr lang="zh-CN" altLang="en-US" sz="2200" dirty="0"/>
              <a:t>：</a:t>
            </a:r>
            <a:r>
              <a:rPr lang="en-US" altLang="zh-CN" sz="2200" dirty="0"/>
              <a:t>N</a:t>
            </a:r>
            <a:r>
              <a:rPr lang="en-US" altLang="zh-CN" sz="2200" dirty="0">
                <a:sym typeface="Symbol" pitchFamily="18" charset="2"/>
              </a:rPr>
              <a:t></a:t>
            </a:r>
            <a:r>
              <a:rPr lang="en-US" altLang="zh-CN" sz="2200" dirty="0"/>
              <a:t>N</a:t>
            </a:r>
            <a:r>
              <a:rPr lang="en-US" altLang="zh-CN" sz="2200" baseline="30000" dirty="0"/>
              <a:t>(n)</a:t>
            </a:r>
            <a:r>
              <a:rPr lang="en-US" altLang="zh-CN" sz="2200" dirty="0"/>
              <a:t>    F(m)= </a:t>
            </a:r>
            <a:r>
              <a:rPr lang="en-US" altLang="zh-CN" sz="2200" dirty="0" err="1"/>
              <a:t>m</a:t>
            </a:r>
            <a:r>
              <a:rPr lang="en-US" altLang="zh-CN" sz="2200" baseline="30000" dirty="0" err="1"/>
              <a:t>n</a:t>
            </a:r>
            <a:endParaRPr lang="en-US" altLang="zh-CN" sz="2200" baseline="30000" dirty="0"/>
          </a:p>
          <a:p>
            <a:pPr eaLnBrk="1" hangingPunct="1">
              <a:spcBef>
                <a:spcPts val="0"/>
              </a:spcBef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有理数是可数集合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7920880" cy="446449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400" dirty="0"/>
              <a:t>Cantor</a:t>
            </a:r>
            <a:r>
              <a:rPr lang="zh-CN" altLang="en-US" sz="2400" dirty="0"/>
              <a:t>解决了</a:t>
            </a:r>
            <a:r>
              <a:rPr lang="en-US" altLang="zh-CN" sz="2400" dirty="0"/>
              <a:t>Z×Z≈N</a:t>
            </a:r>
            <a:r>
              <a:rPr lang="zh-CN" altLang="en-US" sz="2400" dirty="0"/>
              <a:t>后，用类似的思想解决了</a:t>
            </a:r>
            <a:r>
              <a:rPr lang="en-US" altLang="zh-CN" sz="2400" dirty="0" err="1"/>
              <a:t>Z</a:t>
            </a:r>
            <a:r>
              <a:rPr lang="en-US" altLang="zh-CN" sz="2400" baseline="30000" dirty="0" err="1"/>
              <a:t>n</a:t>
            </a:r>
            <a:r>
              <a:rPr lang="en-US" altLang="zh-CN" sz="2400" dirty="0" err="1"/>
              <a:t>≈N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Aft>
                <a:spcPts val="1200"/>
              </a:spcAft>
            </a:pPr>
            <a:r>
              <a:rPr lang="zh-CN" altLang="en-US" sz="2400" dirty="0"/>
              <a:t>在这种想法之下，</a:t>
            </a:r>
            <a:r>
              <a:rPr lang="en-US" altLang="zh-CN" sz="2400" dirty="0"/>
              <a:t>Cantor</a:t>
            </a:r>
            <a:r>
              <a:rPr lang="zh-CN" altLang="en-US" sz="2400" dirty="0"/>
              <a:t>得到了一个令人惊异的发现：</a:t>
            </a:r>
            <a:endParaRPr lang="en-US" altLang="zh-CN" sz="2400" dirty="0"/>
          </a:p>
          <a:p>
            <a:pPr lvl="1">
              <a:spcAft>
                <a:spcPts val="1200"/>
              </a:spcAft>
            </a:pPr>
            <a:r>
              <a:rPr lang="en-US" altLang="zh-CN" sz="2200" dirty="0"/>
              <a:t>Q≈N</a:t>
            </a:r>
            <a:r>
              <a:rPr lang="zh-CN" altLang="en-US" dirty="0"/>
              <a:t>，即，</a:t>
            </a:r>
            <a:r>
              <a:rPr lang="zh-CN" altLang="en-US" dirty="0">
                <a:solidFill>
                  <a:srgbClr val="FF0000"/>
                </a:solidFill>
              </a:rPr>
              <a:t>有理数是可数的</a:t>
            </a:r>
            <a:r>
              <a:rPr lang="zh-CN" altLang="en-US" dirty="0"/>
              <a:t>；</a:t>
            </a:r>
            <a:endParaRPr lang="en-US" altLang="zh-CN" sz="2200" dirty="0"/>
          </a:p>
          <a:p>
            <a:pPr lvl="1">
              <a:spcAft>
                <a:spcPts val="1200"/>
              </a:spcAft>
            </a:pPr>
            <a:r>
              <a:rPr lang="zh-CN" altLang="en-US" sz="2200" dirty="0"/>
              <a:t>并且利用他独创的“折线法”，巧妙的建立了</a:t>
            </a:r>
            <a:r>
              <a:rPr lang="en-US" altLang="zh-CN" sz="2200" dirty="0"/>
              <a:t>Q</a:t>
            </a:r>
            <a:r>
              <a:rPr lang="zh-CN" altLang="en-US" sz="2200" dirty="0"/>
              <a:t>与</a:t>
            </a:r>
            <a:r>
              <a:rPr lang="en-US" altLang="zh-CN" sz="2200" dirty="0"/>
              <a:t>N</a:t>
            </a:r>
            <a:r>
              <a:rPr lang="zh-CN" altLang="en-US" sz="2200" dirty="0"/>
              <a:t>的一一对应；</a:t>
            </a:r>
            <a:endParaRPr lang="en-US" altLang="zh-CN" sz="2200" dirty="0"/>
          </a:p>
          <a:p>
            <a:pPr>
              <a:spcAft>
                <a:spcPts val="1200"/>
              </a:spcAft>
            </a:pPr>
            <a:r>
              <a:rPr lang="zh-CN" altLang="en-US" sz="2400" dirty="0"/>
              <a:t>为建立</a:t>
            </a:r>
            <a:r>
              <a:rPr lang="en-US" altLang="zh-CN" sz="2400" dirty="0"/>
              <a:t>N</a:t>
            </a:r>
            <a:r>
              <a:rPr lang="zh-CN" altLang="en-US" sz="2400" dirty="0"/>
              <a:t>到</a:t>
            </a:r>
            <a:r>
              <a:rPr lang="en-US" altLang="zh-CN" sz="2400" dirty="0"/>
              <a:t>Q</a:t>
            </a:r>
            <a:r>
              <a:rPr lang="zh-CN" altLang="en-US" sz="2400" dirty="0"/>
              <a:t>的双射函数，先</a:t>
            </a:r>
            <a:r>
              <a:rPr lang="zh-CN" altLang="en-US" sz="2400" dirty="0">
                <a:solidFill>
                  <a:srgbClr val="FF0000"/>
                </a:solidFill>
              </a:rPr>
              <a:t>把所有形式为</a:t>
            </a:r>
            <a:r>
              <a:rPr lang="en-US" altLang="zh-CN" sz="2400" dirty="0">
                <a:solidFill>
                  <a:srgbClr val="FF0000"/>
                </a:solidFill>
              </a:rPr>
              <a:t>p/q (p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为整数且</a:t>
            </a: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＞</a:t>
            </a:r>
            <a:r>
              <a:rPr lang="en-US" altLang="zh-CN" sz="2400" dirty="0">
                <a:solidFill>
                  <a:srgbClr val="FF0000"/>
                </a:solidFill>
              </a:rPr>
              <a:t>0)</a:t>
            </a:r>
            <a:r>
              <a:rPr lang="zh-CN" altLang="en-US" sz="2400" dirty="0">
                <a:solidFill>
                  <a:srgbClr val="FF0000"/>
                </a:solidFill>
              </a:rPr>
              <a:t>的数排成一张表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spcAft>
                <a:spcPts val="1200"/>
              </a:spcAft>
            </a:pPr>
            <a:r>
              <a:rPr lang="zh-CN" altLang="en-US" sz="2200" dirty="0"/>
              <a:t>显然所有的有理数都在这张表内。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有理数可数集证明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7" name="任意多边形 6"/>
          <p:cNvSpPr/>
          <p:nvPr/>
        </p:nvSpPr>
        <p:spPr bwMode="auto">
          <a:xfrm>
            <a:off x="774700" y="2151380"/>
            <a:ext cx="8153400" cy="3340100"/>
          </a:xfrm>
          <a:custGeom>
            <a:avLst/>
            <a:gdLst>
              <a:gd name="connsiteX0" fmla="*/ 3934460 w 8153400"/>
              <a:gd name="connsiteY0" fmla="*/ 439420 h 3340100"/>
              <a:gd name="connsiteX1" fmla="*/ 4803140 w 8153400"/>
              <a:gd name="connsiteY1" fmla="*/ 439420 h 3340100"/>
              <a:gd name="connsiteX2" fmla="*/ 4925060 w 8153400"/>
              <a:gd name="connsiteY2" fmla="*/ 1064260 h 3340100"/>
              <a:gd name="connsiteX3" fmla="*/ 2776220 w 8153400"/>
              <a:gd name="connsiteY3" fmla="*/ 1049020 h 3340100"/>
              <a:gd name="connsiteX4" fmla="*/ 2684780 w 8153400"/>
              <a:gd name="connsiteY4" fmla="*/ 408940 h 3340100"/>
              <a:gd name="connsiteX5" fmla="*/ 2120900 w 8153400"/>
              <a:gd name="connsiteY5" fmla="*/ 408940 h 3340100"/>
              <a:gd name="connsiteX6" fmla="*/ 2151380 w 8153400"/>
              <a:gd name="connsiteY6" fmla="*/ 1963420 h 3340100"/>
              <a:gd name="connsiteX7" fmla="*/ 5869940 w 8153400"/>
              <a:gd name="connsiteY7" fmla="*/ 2024380 h 3340100"/>
              <a:gd name="connsiteX8" fmla="*/ 6205220 w 8153400"/>
              <a:gd name="connsiteY8" fmla="*/ 347980 h 3340100"/>
              <a:gd name="connsiteX9" fmla="*/ 7089140 w 8153400"/>
              <a:gd name="connsiteY9" fmla="*/ 424180 h 3340100"/>
              <a:gd name="connsiteX10" fmla="*/ 7150100 w 8153400"/>
              <a:gd name="connsiteY10" fmla="*/ 2893060 h 3340100"/>
              <a:gd name="connsiteX11" fmla="*/ 1069340 w 8153400"/>
              <a:gd name="connsiteY11" fmla="*/ 2938780 h 3340100"/>
              <a:gd name="connsiteX12" fmla="*/ 734060 w 8153400"/>
              <a:gd name="connsiteY12" fmla="*/ 485140 h 3340100"/>
              <a:gd name="connsiteX13" fmla="*/ 734060 w 8153400"/>
              <a:gd name="connsiteY13" fmla="*/ 485140 h 334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53400" h="3340100">
                <a:moveTo>
                  <a:pt x="3934460" y="439420"/>
                </a:moveTo>
                <a:cubicBezTo>
                  <a:pt x="4286250" y="387350"/>
                  <a:pt x="4638040" y="335280"/>
                  <a:pt x="4803140" y="439420"/>
                </a:cubicBezTo>
                <a:cubicBezTo>
                  <a:pt x="4968240" y="543560"/>
                  <a:pt x="5262880" y="962660"/>
                  <a:pt x="4925060" y="1064260"/>
                </a:cubicBezTo>
                <a:cubicBezTo>
                  <a:pt x="4587240" y="1165860"/>
                  <a:pt x="3149600" y="1158240"/>
                  <a:pt x="2776220" y="1049020"/>
                </a:cubicBezTo>
                <a:cubicBezTo>
                  <a:pt x="2402840" y="939800"/>
                  <a:pt x="2794000" y="515620"/>
                  <a:pt x="2684780" y="408940"/>
                </a:cubicBezTo>
                <a:cubicBezTo>
                  <a:pt x="2575560" y="302260"/>
                  <a:pt x="2209800" y="149860"/>
                  <a:pt x="2120900" y="408940"/>
                </a:cubicBezTo>
                <a:cubicBezTo>
                  <a:pt x="2032000" y="668020"/>
                  <a:pt x="1526540" y="1694180"/>
                  <a:pt x="2151380" y="1963420"/>
                </a:cubicBezTo>
                <a:cubicBezTo>
                  <a:pt x="2776220" y="2232660"/>
                  <a:pt x="5194300" y="2293620"/>
                  <a:pt x="5869940" y="2024380"/>
                </a:cubicBezTo>
                <a:cubicBezTo>
                  <a:pt x="6545580" y="1755140"/>
                  <a:pt x="6002020" y="614680"/>
                  <a:pt x="6205220" y="347980"/>
                </a:cubicBezTo>
                <a:cubicBezTo>
                  <a:pt x="6408420" y="81280"/>
                  <a:pt x="6931660" y="0"/>
                  <a:pt x="7089140" y="424180"/>
                </a:cubicBezTo>
                <a:cubicBezTo>
                  <a:pt x="7246620" y="848360"/>
                  <a:pt x="8153400" y="2473960"/>
                  <a:pt x="7150100" y="2893060"/>
                </a:cubicBezTo>
                <a:cubicBezTo>
                  <a:pt x="6146800" y="3312160"/>
                  <a:pt x="2138680" y="3340100"/>
                  <a:pt x="1069340" y="2938780"/>
                </a:cubicBezTo>
                <a:cubicBezTo>
                  <a:pt x="0" y="2537460"/>
                  <a:pt x="734060" y="485140"/>
                  <a:pt x="734060" y="485140"/>
                </a:cubicBezTo>
                <a:lnTo>
                  <a:pt x="734060" y="485140"/>
                </a:ln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5652120" y="836712"/>
            <a:ext cx="1104899" cy="836356"/>
            <a:chOff x="5667375" y="1175657"/>
            <a:chExt cx="1255939" cy="95068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67375" y="1838325"/>
              <a:ext cx="311150" cy="265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972629" y="1175657"/>
              <a:ext cx="950685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7272808" cy="2448272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en-US" altLang="zh-CN" sz="2800" dirty="0"/>
              <a:t>5.1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可数集和不可数集合</a:t>
            </a:r>
          </a:p>
          <a:p>
            <a:pPr eaLnBrk="1" hangingPunct="1">
              <a:spcAft>
                <a:spcPts val="2400"/>
              </a:spcAft>
            </a:pPr>
            <a:r>
              <a:rPr lang="en-US" altLang="zh-CN" sz="2800" dirty="0"/>
              <a:t>5.2</a:t>
            </a:r>
            <a:r>
              <a:rPr lang="zh-CN" altLang="en-US" sz="2800" dirty="0"/>
              <a:t>、基数的比较</a:t>
            </a:r>
            <a:endParaRPr lang="en-US" altLang="zh-CN" sz="2800" dirty="0"/>
          </a:p>
          <a:p>
            <a:pPr eaLnBrk="1" hangingPunct="1">
              <a:spcAft>
                <a:spcPts val="2400"/>
              </a:spcAft>
            </a:pPr>
            <a:r>
              <a:rPr lang="en-US" altLang="zh-CN" sz="2800" dirty="0"/>
              <a:t>5.3</a:t>
            </a:r>
            <a:r>
              <a:rPr lang="zh-CN" altLang="en-US" sz="2800" dirty="0"/>
              <a:t>、基数算术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256926"/>
            <a:ext cx="2022081" cy="233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有理数可数集证明（续）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08912" cy="5004320"/>
              </a:xfrm>
            </p:spPr>
            <p:txBody>
              <a:bodyPr/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400"/>
                  <a:t>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2400"/>
                  <a:t>作为</a:t>
                </a:r>
                <a:r>
                  <a:rPr lang="zh-CN" altLang="en-US" sz="2400" dirty="0"/>
                  <a:t>第一个数</a:t>
                </a:r>
                <a:r>
                  <a:rPr lang="zh-CN" altLang="en-US" sz="2400"/>
                  <a:t>，按箭头</a:t>
                </a:r>
                <a:r>
                  <a:rPr lang="zh-CN" altLang="en-US" sz="2400" dirty="0"/>
                  <a:t>规定的顺序可“数遍”表中所有的数。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但</a:t>
                </a:r>
                <a:r>
                  <a:rPr lang="zh-CN" altLang="en-US" sz="2200" u="sng" dirty="0"/>
                  <a:t>这个计数过程并没有建立</a:t>
                </a:r>
                <a:r>
                  <a:rPr lang="en-US" altLang="zh-CN" sz="2200" u="sng" dirty="0"/>
                  <a:t>N</a:t>
                </a:r>
                <a:r>
                  <a:rPr lang="zh-CN" altLang="en-US" sz="2200" u="sng" dirty="0"/>
                  <a:t>到</a:t>
                </a:r>
                <a:r>
                  <a:rPr lang="en-US" altLang="zh-CN" sz="2200" u="sng" dirty="0"/>
                  <a:t>Q</a:t>
                </a:r>
                <a:r>
                  <a:rPr lang="zh-CN" altLang="en-US" sz="2200" u="sng" dirty="0"/>
                  <a:t>的双射</a:t>
                </a:r>
                <a:r>
                  <a:rPr lang="zh-CN" altLang="en-US" sz="2200" dirty="0"/>
                  <a:t>，因为同一个有理数可能被多次数到。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例如：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220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20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200" dirty="0"/>
                  <a:t>，</a:t>
                </a:r>
                <a:r>
                  <a:rPr lang="en-US" altLang="zh-CN" sz="2200" dirty="0"/>
                  <a:t>…</a:t>
                </a:r>
                <a:r>
                  <a:rPr lang="zh-CN" altLang="en-US" sz="2200" dirty="0"/>
                  <a:t>都是有理数</a:t>
                </a:r>
                <a:r>
                  <a:rPr lang="en-US" altLang="zh-CN" sz="2200" dirty="0"/>
                  <a:t>1</a:t>
                </a:r>
                <a:r>
                  <a:rPr lang="zh-CN" altLang="en-US" dirty="0"/>
                  <a:t>；</a:t>
                </a:r>
                <a:endParaRPr lang="en-US" altLang="zh-CN" sz="2200" dirty="0"/>
              </a:p>
              <a:p>
                <a:r>
                  <a:rPr lang="zh-CN" altLang="en-US" sz="2400" dirty="0"/>
                  <a:t>为此我们规定，在计数过程中必须跳过第二次以及以后各次所遇到的同一个有理数。如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dirty="0"/>
                  <a:t>1/1</a:t>
                </a:r>
                <a:r>
                  <a:rPr lang="zh-CN" altLang="en-US" sz="2400" dirty="0"/>
                  <a:t>被计数，那么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都要被跳过。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表中数</a:t>
                </a:r>
                <a:r>
                  <a:rPr lang="en-US" altLang="zh-CN" sz="2200" dirty="0"/>
                  <a:t>p/q</a:t>
                </a:r>
                <a:r>
                  <a:rPr lang="zh-CN" altLang="en-US" sz="2200" dirty="0"/>
                  <a:t>上方方括号内标明了该有理数所对应的计数；</a:t>
                </a:r>
                <a:endParaRPr lang="en-US" altLang="zh-CN" sz="2200" dirty="0"/>
              </a:p>
              <a:p>
                <a:r>
                  <a:rPr lang="zh-CN" altLang="en-US" sz="2400" dirty="0"/>
                  <a:t>这样就可定义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双射函数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N</a:t>
                </a:r>
                <a:r>
                  <a:rPr lang="en-US" altLang="zh-CN" sz="2400" dirty="0">
                    <a:latin typeface="Comic Sans MS" pitchFamily="66" charset="0"/>
                  </a:rPr>
                  <a:t>→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，其中</a:t>
                </a:r>
                <a:r>
                  <a:rPr lang="en-US" altLang="zh-CN" sz="2400" dirty="0"/>
                  <a:t>f(n)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[n]</a:t>
                </a:r>
                <a:r>
                  <a:rPr lang="zh-CN" altLang="en-US" sz="2400" dirty="0"/>
                  <a:t>下方的有理数，从而证明了</a:t>
                </a:r>
                <a:r>
                  <a:rPr lang="en-US" altLang="zh-CN" sz="2400" dirty="0"/>
                  <a:t>N≈Q</a:t>
                </a:r>
                <a:r>
                  <a:rPr lang="zh-CN" altLang="en-US" sz="2400" dirty="0"/>
                  <a:t>。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08912" cy="5004320"/>
              </a:xfrm>
              <a:blipFill>
                <a:blip r:embed="rId2"/>
                <a:stretch>
                  <a:fillRect l="-149" r="-743" b="-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2E15-F5BB-4C70-A67F-EDDF535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可数集合的性质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350D7-83BB-403D-9E0C-4C367234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6A3D62-D5B4-48C1-8A42-5E18CAEF8284}"/>
              </a:ext>
            </a:extLst>
          </p:cNvPr>
          <p:cNvSpPr txBox="1">
            <a:spLocks/>
          </p:cNvSpPr>
          <p:nvPr/>
        </p:nvSpPr>
        <p:spPr bwMode="auto">
          <a:xfrm>
            <a:off x="465312" y="1438977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200" kern="0">
                <a:solidFill>
                  <a:srgbClr val="FF0000"/>
                </a:solidFill>
              </a:rPr>
              <a:t>定理</a:t>
            </a:r>
            <a:r>
              <a:rPr lang="en-US" altLang="zh-CN" sz="2200" kern="0">
                <a:solidFill>
                  <a:srgbClr val="FF0000"/>
                </a:solidFill>
              </a:rPr>
              <a:t>5.1-4</a:t>
            </a:r>
            <a:r>
              <a:rPr lang="zh-CN" altLang="en-US" sz="2200" kern="0">
                <a:solidFill>
                  <a:srgbClr val="FF0000"/>
                </a:solidFill>
              </a:rPr>
              <a:t>：</a:t>
            </a:r>
            <a:r>
              <a:rPr lang="zh-CN" altLang="en-US" sz="2200" u="sng" kern="0"/>
              <a:t>可数个可数</a:t>
            </a:r>
            <a:r>
              <a:rPr lang="zh-CN" altLang="en-US" sz="2200" kern="0"/>
              <a:t>集合的</a:t>
            </a:r>
            <a:r>
              <a:rPr lang="zh-CN" altLang="en-US" sz="2200" u="sng" kern="0"/>
              <a:t>并</a:t>
            </a:r>
            <a:r>
              <a:rPr lang="zh-CN" altLang="en-US" sz="2200" kern="0"/>
              <a:t>是可数的。</a:t>
            </a:r>
            <a:endParaRPr lang="en-US" altLang="zh-CN" sz="2200" kern="0"/>
          </a:p>
          <a:p>
            <a:pPr>
              <a:spcBef>
                <a:spcPts val="0"/>
              </a:spcBef>
            </a:pPr>
            <a:r>
              <a:rPr lang="zh-CN" altLang="en-US" sz="2200" kern="0">
                <a:solidFill>
                  <a:srgbClr val="FF0000"/>
                </a:solidFill>
              </a:rPr>
              <a:t>证：</a:t>
            </a:r>
            <a:endParaRPr lang="en-US" altLang="zh-CN" sz="2200" kern="0">
              <a:solidFill>
                <a:srgbClr val="FF0000"/>
              </a:solidFill>
            </a:endParaRPr>
          </a:p>
          <a:p>
            <a:pPr marL="307975" indent="0"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200" kern="0"/>
              <a:t>设</a:t>
            </a:r>
            <a:r>
              <a:rPr lang="en-US" altLang="zh-CN" sz="2200" kern="0"/>
              <a:t>S</a:t>
            </a:r>
            <a:r>
              <a:rPr lang="zh-CN" altLang="en-US" sz="2200" kern="0"/>
              <a:t>是</a:t>
            </a:r>
            <a:r>
              <a:rPr lang="en-US" altLang="zh-CN" sz="2200" kern="0"/>
              <a:t>N</a:t>
            </a:r>
            <a:r>
              <a:rPr lang="zh-CN" altLang="en-US" sz="2200" kern="0"/>
              <a:t>的初始段，集合</a:t>
            </a:r>
            <a:r>
              <a:rPr lang="en-US" altLang="zh-CN" sz="2200" kern="0"/>
              <a:t>A=</a:t>
            </a:r>
            <a:r>
              <a:rPr lang="el-GR" altLang="zh-CN" sz="2200" kern="0"/>
              <a:t>∪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i</a:t>
            </a:r>
            <a:r>
              <a:rPr lang="zh-CN" altLang="en-US" sz="2200" kern="0"/>
              <a:t>，每一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i</a:t>
            </a:r>
            <a:r>
              <a:rPr lang="zh-CN" altLang="en-US" sz="2200" kern="0"/>
              <a:t>是可数的；</a:t>
            </a:r>
            <a:endParaRPr lang="en-US" altLang="zh-CN" sz="2200" kern="0"/>
          </a:p>
          <a:p>
            <a:pPr marL="542925" indent="-2349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200" kern="0"/>
              <a:t>如果</a:t>
            </a:r>
            <a:r>
              <a:rPr lang="en-US" altLang="zh-CN" sz="2200" kern="0"/>
              <a:t>S=</a:t>
            </a:r>
            <a:r>
              <a:rPr lang="el-GR" altLang="zh-CN" sz="2200" kern="0"/>
              <a:t>Φ</a:t>
            </a:r>
            <a:r>
              <a:rPr lang="zh-CN" altLang="en-US" sz="2200" kern="0"/>
              <a:t>或对每一</a:t>
            </a:r>
            <a:r>
              <a:rPr lang="en-US" altLang="zh-CN" sz="2200" kern="0"/>
              <a:t>i</a:t>
            </a:r>
            <a:r>
              <a:rPr lang="el-GR" altLang="zh-CN" sz="2200" kern="0"/>
              <a:t>∈</a:t>
            </a:r>
            <a:r>
              <a:rPr lang="en-US" altLang="zh-CN" sz="2200" kern="0"/>
              <a:t>S</a:t>
            </a:r>
            <a:r>
              <a:rPr lang="zh-CN" altLang="en-US" sz="2200" kern="0"/>
              <a:t>，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i</a:t>
            </a:r>
            <a:r>
              <a:rPr lang="en-US" altLang="zh-CN" sz="2200" kern="0"/>
              <a:t>=</a:t>
            </a:r>
            <a:r>
              <a:rPr lang="el-GR" altLang="zh-CN" sz="2200" kern="0"/>
              <a:t>Φ</a:t>
            </a:r>
            <a:r>
              <a:rPr lang="zh-CN" altLang="en-US" sz="2200" kern="0"/>
              <a:t>，那么</a:t>
            </a:r>
            <a:r>
              <a:rPr lang="en-US" altLang="zh-CN" sz="2200" kern="0"/>
              <a:t>A=</a:t>
            </a:r>
            <a:r>
              <a:rPr lang="el-GR" altLang="zh-CN" sz="2200" kern="0"/>
              <a:t>Φ</a:t>
            </a:r>
            <a:r>
              <a:rPr lang="zh-CN" altLang="en-US" sz="2200" kern="0"/>
              <a:t>，结论成立。</a:t>
            </a:r>
            <a:endParaRPr lang="en-US" altLang="zh-CN" sz="2200" kern="0"/>
          </a:p>
          <a:p>
            <a:pPr marL="542925" indent="-2349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200" kern="0"/>
              <a:t>现在假定</a:t>
            </a:r>
            <a:r>
              <a:rPr lang="en-US" altLang="zh-CN" sz="2200" kern="0"/>
              <a:t>S</a:t>
            </a:r>
            <a:r>
              <a:rPr lang="zh-CN" altLang="en-US" sz="2200" kern="0">
                <a:sym typeface="Symbol" pitchFamily="18" charset="2"/>
              </a:rPr>
              <a:t>≠</a:t>
            </a:r>
            <a:r>
              <a:rPr lang="el-GR" altLang="zh-CN" sz="2200" kern="0"/>
              <a:t>Φ</a:t>
            </a:r>
            <a:r>
              <a:rPr lang="zh-CN" altLang="en-US" sz="2200" kern="0"/>
              <a:t>且至少有一非空集合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i</a:t>
            </a:r>
            <a:r>
              <a:rPr lang="zh-CN" altLang="en-US" sz="2200" kern="0"/>
              <a:t>；不失一般性，假定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0</a:t>
            </a:r>
            <a:r>
              <a:rPr lang="zh-CN" altLang="en-US" sz="2200" kern="0">
                <a:sym typeface="Symbol" pitchFamily="18" charset="2"/>
              </a:rPr>
              <a:t>≠</a:t>
            </a:r>
            <a:r>
              <a:rPr lang="el-GR" altLang="zh-CN" sz="2200" kern="0"/>
              <a:t>Φ</a:t>
            </a:r>
            <a:r>
              <a:rPr lang="zh-CN" altLang="en-US" sz="2200" kern="0"/>
              <a:t>，用非空集合的枚举构造一无限数组。</a:t>
            </a:r>
            <a:endParaRPr lang="en-US" altLang="zh-CN" sz="2200" kern="0"/>
          </a:p>
          <a:p>
            <a:pPr marL="808038" indent="-330200">
              <a:spcBef>
                <a:spcPts val="0"/>
              </a:spcBef>
              <a:buClr>
                <a:srgbClr val="CC0066"/>
              </a:buClr>
              <a:buSzPct val="100000"/>
              <a:buFont typeface="+mj-lt"/>
              <a:buAutoNum type="alphaLcParenR"/>
            </a:pPr>
            <a:r>
              <a:rPr lang="zh-CN" altLang="en-US" sz="2200" kern="0"/>
              <a:t>如果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i</a:t>
            </a:r>
            <a:r>
              <a:rPr lang="zh-CN" altLang="en-US" sz="2200" kern="0">
                <a:sym typeface="Symbol" pitchFamily="18" charset="2"/>
              </a:rPr>
              <a:t>≠</a:t>
            </a:r>
            <a:r>
              <a:rPr lang="el-GR" altLang="zh-CN" sz="2200" kern="0"/>
              <a:t>Φ</a:t>
            </a:r>
            <a:r>
              <a:rPr lang="zh-CN" altLang="en-US" sz="2200" kern="0"/>
              <a:t>，那么数组第</a:t>
            </a:r>
            <a:r>
              <a:rPr lang="en-US" altLang="zh-CN" sz="2200" kern="0"/>
              <a:t>i</a:t>
            </a:r>
            <a:r>
              <a:rPr lang="zh-CN" altLang="en-US" sz="2200" kern="0"/>
              <a:t>行是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i</a:t>
            </a:r>
            <a:r>
              <a:rPr lang="zh-CN" altLang="en-US" sz="2200" kern="0"/>
              <a:t>的枚举，若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i</a:t>
            </a:r>
            <a:r>
              <a:rPr lang="zh-CN" altLang="en-US" sz="2200" kern="0"/>
              <a:t>是有限的，用无重复枚举。</a:t>
            </a:r>
            <a:endParaRPr lang="en-US" altLang="zh-CN" sz="2200" kern="0"/>
          </a:p>
          <a:p>
            <a:pPr marL="808038" indent="-330200">
              <a:spcBef>
                <a:spcPts val="0"/>
              </a:spcBef>
              <a:buClr>
                <a:srgbClr val="CC0066"/>
              </a:buClr>
              <a:buSzPct val="100000"/>
              <a:buFont typeface="+mj-lt"/>
              <a:buAutoNum type="alphaLcParenR"/>
            </a:pPr>
            <a:r>
              <a:rPr lang="zh-CN" altLang="en-US" sz="2200" kern="0"/>
              <a:t>如果</a:t>
            </a:r>
            <a:r>
              <a:rPr lang="en-US" altLang="zh-CN" sz="2200" kern="0"/>
              <a:t>A</a:t>
            </a:r>
            <a:r>
              <a:rPr lang="en-US" altLang="zh-CN" sz="2200" kern="0" baseline="-25000"/>
              <a:t>i</a:t>
            </a:r>
            <a:r>
              <a:rPr lang="en-US" altLang="zh-CN" sz="2200" kern="0"/>
              <a:t>=</a:t>
            </a:r>
            <a:r>
              <a:rPr lang="el-GR" altLang="zh-CN" sz="2200" kern="0"/>
              <a:t>Φ</a:t>
            </a:r>
            <a:r>
              <a:rPr lang="zh-CN" altLang="en-US" sz="2200" kern="0"/>
              <a:t>，置第</a:t>
            </a:r>
            <a:r>
              <a:rPr lang="en-US" altLang="zh-CN" sz="2200" kern="0"/>
              <a:t>i</a:t>
            </a:r>
            <a:r>
              <a:rPr lang="zh-CN" altLang="en-US" sz="2200" kern="0"/>
              <a:t>行等于第</a:t>
            </a:r>
            <a:r>
              <a:rPr lang="en-US" altLang="zh-CN" sz="2200" kern="0"/>
              <a:t>i-1</a:t>
            </a:r>
            <a:r>
              <a:rPr lang="zh-CN" altLang="en-US" sz="2200" kern="0"/>
              <a:t>行。这样，数据包含所有</a:t>
            </a:r>
            <a:r>
              <a:rPr lang="en-US" altLang="zh-CN" sz="2200" kern="0"/>
              <a:t>A</a:t>
            </a:r>
            <a:r>
              <a:rPr lang="zh-CN" altLang="en-US" sz="2200" kern="0"/>
              <a:t>的元素而无其它元素。</a:t>
            </a:r>
            <a:r>
              <a:rPr lang="en-US" altLang="zh-CN" sz="2200" kern="0"/>
              <a:t>A</a:t>
            </a:r>
            <a:r>
              <a:rPr lang="zh-CN" altLang="en-US" sz="2200" kern="0"/>
              <a:t>元素的一个枚举由下图中的有向路径指定，从</a:t>
            </a:r>
            <a:r>
              <a:rPr lang="zh-CN" altLang="en-US" sz="2200" u="sng" kern="0"/>
              <a:t>定理</a:t>
            </a:r>
            <a:r>
              <a:rPr lang="en-US" altLang="zh-CN" sz="2200" u="sng" kern="0"/>
              <a:t>5.1-3</a:t>
            </a:r>
            <a:r>
              <a:rPr lang="zh-CN" altLang="en-US" sz="2200" kern="0"/>
              <a:t>得出</a:t>
            </a:r>
            <a:r>
              <a:rPr lang="en-US" altLang="zh-CN" sz="2200" kern="0"/>
              <a:t>A</a:t>
            </a:r>
            <a:r>
              <a:rPr lang="zh-CN" altLang="en-US" sz="2200" kern="0"/>
              <a:t>是可数的。（</a:t>
            </a:r>
            <a:r>
              <a:rPr lang="zh-CN" altLang="en-US" sz="2200" kern="0">
                <a:solidFill>
                  <a:srgbClr val="FF0000"/>
                </a:solidFill>
              </a:rPr>
              <a:t>证毕</a:t>
            </a:r>
            <a:r>
              <a:rPr lang="zh-CN" altLang="en-US" sz="2200" kern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DD861D-E356-4492-A466-82F58A7D9530}"/>
              </a:ext>
            </a:extLst>
          </p:cNvPr>
          <p:cNvSpPr/>
          <p:nvPr/>
        </p:nvSpPr>
        <p:spPr bwMode="auto">
          <a:xfrm>
            <a:off x="3849688" y="2663113"/>
            <a:ext cx="410369" cy="2215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l-GR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16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4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69499-0CAE-4111-AC65-213475D2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可数集合的性质（续）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E1D6105C-64B2-48CD-8EB0-34C45208D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355794"/>
              </p:ext>
            </p:extLst>
          </p:nvPr>
        </p:nvGraphicFramePr>
        <p:xfrm>
          <a:off x="2339752" y="1340768"/>
          <a:ext cx="4708964" cy="2448270"/>
        </p:xfrm>
        <a:graphic>
          <a:graphicData uri="http://schemas.openxmlformats.org/drawingml/2006/table">
            <a:tbl>
              <a:tblPr/>
              <a:tblGrid>
                <a:gridCol w="784827">
                  <a:extLst>
                    <a:ext uri="{9D8B030D-6E8A-4147-A177-3AD203B41FA5}">
                      <a16:colId xmlns:a16="http://schemas.microsoft.com/office/drawing/2014/main" val="744087913"/>
                    </a:ext>
                  </a:extLst>
                </a:gridCol>
                <a:gridCol w="784827">
                  <a:extLst>
                    <a:ext uri="{9D8B030D-6E8A-4147-A177-3AD203B41FA5}">
                      <a16:colId xmlns:a16="http://schemas.microsoft.com/office/drawing/2014/main" val="667966063"/>
                    </a:ext>
                  </a:extLst>
                </a:gridCol>
                <a:gridCol w="784828">
                  <a:extLst>
                    <a:ext uri="{9D8B030D-6E8A-4147-A177-3AD203B41FA5}">
                      <a16:colId xmlns:a16="http://schemas.microsoft.com/office/drawing/2014/main" val="4245110690"/>
                    </a:ext>
                  </a:extLst>
                </a:gridCol>
                <a:gridCol w="784828">
                  <a:extLst>
                    <a:ext uri="{9D8B030D-6E8A-4147-A177-3AD203B41FA5}">
                      <a16:colId xmlns:a16="http://schemas.microsoft.com/office/drawing/2014/main" val="3248304921"/>
                    </a:ext>
                  </a:extLst>
                </a:gridCol>
                <a:gridCol w="784827">
                  <a:extLst>
                    <a:ext uri="{9D8B030D-6E8A-4147-A177-3AD203B41FA5}">
                      <a16:colId xmlns:a16="http://schemas.microsoft.com/office/drawing/2014/main" val="828245103"/>
                    </a:ext>
                  </a:extLst>
                </a:gridCol>
                <a:gridCol w="784827">
                  <a:extLst>
                    <a:ext uri="{9D8B030D-6E8A-4147-A177-3AD203B41FA5}">
                      <a16:colId xmlns:a16="http://schemas.microsoft.com/office/drawing/2014/main" val="3610083367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</a:t>
                      </a:r>
                      <a:endParaRPr lang="zh-CN" altLang="en-US" sz="2400" baseline="-25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02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03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...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0086967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...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89349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</a:t>
                      </a:r>
                      <a:endParaRPr lang="zh-CN" altLang="en-US" sz="2400" baseline="-25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22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23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...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755327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400" baseline="-25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33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...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71456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altLang="zh-CN" sz="24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8913112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B49B1F14-1EDB-4245-9215-2C4D07184062}"/>
              </a:ext>
            </a:extLst>
          </p:cNvPr>
          <p:cNvGrpSpPr/>
          <p:nvPr/>
        </p:nvGrpSpPr>
        <p:grpSpPr>
          <a:xfrm>
            <a:off x="3397572" y="1617691"/>
            <a:ext cx="2282990" cy="1328519"/>
            <a:chOff x="2721058" y="3561907"/>
            <a:chExt cx="2282990" cy="1328519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B76B1EA-DA9D-4B09-BFE6-215A166FAE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1544" y="3561907"/>
              <a:ext cx="34024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48B7F5E-EEEE-4F26-91E8-B1239ABA8C4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87987" y="3700130"/>
              <a:ext cx="478464" cy="223284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7409F4-26C9-49D6-BB1D-D6F0D23BFC5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21058" y="4167964"/>
              <a:ext cx="0" cy="288000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C6637F7-0516-43F9-835B-11A8FB5A7A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87987" y="4180979"/>
              <a:ext cx="478464" cy="223284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2ECE1B4-1A4F-4B4B-9FA6-E14230C7B8C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33496" y="3700130"/>
              <a:ext cx="478464" cy="223284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1818B8E-3167-4622-963E-9732BEF510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2540" y="3561907"/>
              <a:ext cx="34024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BDAE0EA-4460-4EE7-9D7E-A6B584AD7C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5584" y="3700130"/>
              <a:ext cx="478464" cy="223284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9BDE0D0-1844-4481-8E71-FC72E1F736B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33496" y="4180979"/>
              <a:ext cx="478464" cy="223284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64BE97D-6225-49BD-89AF-BD4FEC7873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87987" y="4667142"/>
              <a:ext cx="478464" cy="223284"/>
            </a:xfrm>
            <a:prstGeom prst="straightConnector1">
              <a:avLst/>
            </a:pr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1CFA20E8-A11C-4E51-9BA0-CF2F37B8165D}"/>
              </a:ext>
            </a:extLst>
          </p:cNvPr>
          <p:cNvSpPr txBox="1">
            <a:spLocks/>
          </p:cNvSpPr>
          <p:nvPr/>
        </p:nvSpPr>
        <p:spPr bwMode="auto">
          <a:xfrm>
            <a:off x="537320" y="4140313"/>
            <a:ext cx="4032448" cy="91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200" kern="0">
                <a:solidFill>
                  <a:srgbClr val="FF0000"/>
                </a:solidFill>
              </a:rPr>
              <a:t>定理</a:t>
            </a:r>
            <a:r>
              <a:rPr lang="en-US" altLang="zh-CN" sz="2200" kern="0">
                <a:solidFill>
                  <a:srgbClr val="FF0000"/>
                </a:solidFill>
              </a:rPr>
              <a:t>5.1-5</a:t>
            </a:r>
            <a:r>
              <a:rPr lang="zh-CN" altLang="en-US" sz="2200" kern="0">
                <a:solidFill>
                  <a:srgbClr val="FF0000"/>
                </a:solidFill>
              </a:rPr>
              <a:t>：</a:t>
            </a:r>
            <a:r>
              <a:rPr lang="zh-CN" altLang="en-US" sz="2200" kern="0"/>
              <a:t>设</a:t>
            </a:r>
            <a:r>
              <a:rPr lang="en-US" altLang="zh-CN" sz="2200" kern="0"/>
              <a:t>A</a:t>
            </a:r>
            <a:r>
              <a:rPr lang="zh-CN" altLang="en-US" sz="2200" kern="0"/>
              <a:t>和</a:t>
            </a:r>
            <a:r>
              <a:rPr lang="en-US" altLang="zh-CN" sz="2200" kern="0"/>
              <a:t>B</a:t>
            </a:r>
            <a:r>
              <a:rPr lang="zh-CN" altLang="en-US" sz="2200" kern="0"/>
              <a:t>是可数集合，那么</a:t>
            </a:r>
            <a:r>
              <a:rPr lang="en-US" altLang="zh-CN" sz="2200" kern="0"/>
              <a:t>A×B</a:t>
            </a:r>
            <a:r>
              <a:rPr lang="zh-CN" altLang="en-US" sz="2200" kern="0"/>
              <a:t>是可数集合。</a:t>
            </a: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FB703B7C-5AEF-47A5-BF68-FFB7F154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755" y="3495058"/>
            <a:ext cx="4150701" cy="2767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43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A63A-7398-40C5-990E-9877537C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5.1-5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EBE78A-F862-475A-8D97-6DBFB0E87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200"/>
                  <a:t>上述定理能用来证明</a:t>
                </a:r>
                <a:r>
                  <a:rPr lang="zh-CN" altLang="en-US" sz="2200">
                    <a:solidFill>
                      <a:srgbClr val="FF0000"/>
                    </a:solidFill>
                  </a:rPr>
                  <a:t>下列每一个集合都是可数无限</a:t>
                </a:r>
                <a:r>
                  <a:rPr lang="zh-CN" altLang="en-US" sz="2200"/>
                  <a:t>的。</a:t>
                </a:r>
                <a:endParaRPr lang="en-US" altLang="zh-CN" sz="2200"/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US" altLang="zh-CN" sz="2200"/>
                  <a:t>N</a:t>
                </a:r>
                <a:r>
                  <a:rPr lang="en-US" altLang="zh-CN" sz="2200" baseline="30000"/>
                  <a:t>2</a:t>
                </a:r>
                <a:r>
                  <a:rPr lang="en-US" altLang="zh-CN" sz="2200"/>
                  <a:t>={&lt;n</a:t>
                </a:r>
                <a:r>
                  <a:rPr lang="en-US" altLang="zh-CN" sz="2200" baseline="-25000"/>
                  <a:t>1</a:t>
                </a:r>
                <a:r>
                  <a:rPr lang="en-US" altLang="zh-CN" sz="2200"/>
                  <a:t>,n</a:t>
                </a:r>
                <a:r>
                  <a:rPr lang="en-US" altLang="zh-CN" sz="2200" baseline="-25000"/>
                  <a:t>2</a:t>
                </a:r>
                <a:r>
                  <a:rPr lang="en-US" altLang="zh-CN" sz="2200"/>
                  <a:t>&gt;|n</a:t>
                </a:r>
                <a:r>
                  <a:rPr lang="en-US" altLang="zh-CN" sz="2200" baseline="-25000"/>
                  <a:t>i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∈</a:t>
                </a:r>
                <a:r>
                  <a:rPr lang="en-US" altLang="zh-CN" sz="2200"/>
                  <a:t>N}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US" altLang="zh-CN" sz="2200"/>
                  <a:t>Z</a:t>
                </a:r>
                <a:r>
                  <a:rPr lang="en-US" altLang="zh-CN" sz="2200" baseline="30000"/>
                  <a:t>n</a:t>
                </a:r>
                <a:r>
                  <a:rPr lang="en-US" altLang="zh-CN" sz="2200"/>
                  <a:t>={&lt;x</a:t>
                </a:r>
                <a:r>
                  <a:rPr lang="en-US" altLang="zh-CN" sz="2200" baseline="-25000"/>
                  <a:t>1</a:t>
                </a:r>
                <a:r>
                  <a:rPr lang="en-US" altLang="zh-CN" sz="2200"/>
                  <a:t>,x</a:t>
                </a:r>
                <a:r>
                  <a:rPr lang="en-US" altLang="zh-CN" sz="2200" baseline="-25000"/>
                  <a:t>2</a:t>
                </a:r>
                <a:r>
                  <a:rPr lang="en-US" altLang="zh-CN" sz="2200"/>
                  <a:t>,...,x</a:t>
                </a:r>
                <a:r>
                  <a:rPr lang="en-US" altLang="zh-CN" sz="2200" baseline="-25000"/>
                  <a:t>n</a:t>
                </a:r>
                <a:r>
                  <a:rPr lang="en-US" altLang="zh-CN" sz="2200"/>
                  <a:t>&gt;|x</a:t>
                </a:r>
                <a:r>
                  <a:rPr lang="en-US" altLang="zh-CN" sz="2200" baseline="-25000"/>
                  <a:t>i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∈</a:t>
                </a:r>
                <a:r>
                  <a:rPr lang="en-US" altLang="zh-CN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Z</a:t>
                </a:r>
                <a:r>
                  <a:rPr lang="en-US" altLang="zh-CN" sz="2200"/>
                  <a:t>}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US" altLang="zh-CN" sz="2200"/>
                  <a:t>Q</a:t>
                </a:r>
                <a:r>
                  <a:rPr lang="en-US" altLang="zh-CN" sz="2200" baseline="30000"/>
                  <a:t>n</a:t>
                </a:r>
                <a:r>
                  <a:rPr lang="en-US" altLang="zh-CN" sz="2200"/>
                  <a:t>={&lt;x</a:t>
                </a:r>
                <a:r>
                  <a:rPr lang="en-US" altLang="zh-CN" sz="2200" baseline="-25000"/>
                  <a:t>1</a:t>
                </a:r>
                <a:r>
                  <a:rPr lang="en-US" altLang="zh-CN" sz="2200"/>
                  <a:t>,x</a:t>
                </a:r>
                <a:r>
                  <a:rPr lang="en-US" altLang="zh-CN" sz="2200" baseline="-25000"/>
                  <a:t>2</a:t>
                </a:r>
                <a:r>
                  <a:rPr lang="en-US" altLang="zh-CN" sz="2200"/>
                  <a:t>,...,x</a:t>
                </a:r>
                <a:r>
                  <a:rPr lang="en-US" altLang="zh-CN" sz="2200" baseline="-25000"/>
                  <a:t>n</a:t>
                </a:r>
                <a:r>
                  <a:rPr lang="en-US" altLang="zh-CN" sz="2200"/>
                  <a:t>&gt;|x</a:t>
                </a:r>
                <a:r>
                  <a:rPr lang="en-US" altLang="zh-CN" sz="2200" baseline="-25000"/>
                  <a:t>i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∈</a:t>
                </a:r>
                <a:r>
                  <a:rPr lang="en-US" altLang="zh-CN" sz="2200">
                    <a:sym typeface="Symbol" pitchFamily="18" charset="2"/>
                  </a:rPr>
                  <a:t>Q</a:t>
                </a:r>
                <a:r>
                  <a:rPr lang="en-US" altLang="zh-CN" sz="2200"/>
                  <a:t>}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zh-CN" altLang="en-US" sz="2200" u="sng"/>
                  <a:t>有理系数</a:t>
                </a:r>
                <a:r>
                  <a:rPr lang="zh-CN" altLang="en-US" sz="2200"/>
                  <a:t>的所有</a:t>
                </a:r>
                <a:r>
                  <a:rPr lang="en-US" altLang="zh-CN" sz="2200"/>
                  <a:t>n</a:t>
                </a:r>
                <a:r>
                  <a:rPr lang="zh-CN" altLang="en-US" sz="2200"/>
                  <a:t>次多项式集合，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{a+bx+cx</a:t>
                </a:r>
                <a:r>
                  <a:rPr lang="en-US" altLang="zh-CN" sz="2200" baseline="3000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|a,b,c</a:t>
                </a:r>
                <a:r>
                  <a:rPr lang="zh-CN" altLang="en-US" sz="2200">
                    <a:solidFill>
                      <a:schemeClr val="bg1"/>
                    </a:solidFill>
                  </a:rPr>
                  <a:t>∈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Q}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zh-CN" altLang="en-US" sz="2200"/>
                  <a:t>有理系数的所有多项式集合，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{a+bx+...+cx</a:t>
                </a:r>
                <a:r>
                  <a:rPr lang="en-US" altLang="zh-CN" sz="2200" baseline="30000">
                    <a:solidFill>
                      <a:schemeClr val="bg1"/>
                    </a:solidFill>
                  </a:rPr>
                  <a:t>n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|a,b,c</a:t>
                </a:r>
                <a:r>
                  <a:rPr lang="zh-CN" altLang="en-US" sz="2200">
                    <a:solidFill>
                      <a:schemeClr val="bg1"/>
                    </a:solidFill>
                  </a:rPr>
                  <a:t>∈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Q,n</a:t>
                </a:r>
                <a:r>
                  <a:rPr lang="zh-CN" altLang="en-US" sz="2200">
                    <a:solidFill>
                      <a:schemeClr val="bg1"/>
                    </a:solidFill>
                  </a:rPr>
                  <a:t>∈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N}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zh-CN" altLang="en-US" sz="2200"/>
                  <a:t>以有理数为元素的所有</a:t>
                </a:r>
                <a:r>
                  <a:rPr lang="en-US" altLang="zh-CN" sz="2200"/>
                  <a:t>n×m</a:t>
                </a:r>
                <a:r>
                  <a:rPr lang="zh-CN" altLang="en-US" sz="2200"/>
                  <a:t>矩阵集合，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200">
                    <a:solidFill>
                      <a:schemeClr val="bg1"/>
                    </a:solidFill>
                  </a:rPr>
                  <a:t>|a,b,c,d</a:t>
                </a:r>
                <a:r>
                  <a:rPr lang="zh-CN" altLang="en-US" sz="2200">
                    <a:solidFill>
                      <a:schemeClr val="bg1"/>
                    </a:solidFill>
                  </a:rPr>
                  <a:t>∈</a:t>
                </a:r>
                <a:r>
                  <a:rPr lang="en-US" altLang="zh-CN" sz="2200">
                    <a:solidFill>
                      <a:schemeClr val="bg1"/>
                    </a:solidFill>
                  </a:rPr>
                  <a:t>Q}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zh-CN" altLang="en-US" sz="2200"/>
                  <a:t>以有理数为元素的</a:t>
                </a:r>
                <a:r>
                  <a:rPr lang="zh-CN" altLang="en-US" sz="2200" u="sng"/>
                  <a:t>任意有限维</a:t>
                </a:r>
                <a:r>
                  <a:rPr lang="zh-CN" altLang="en-US" sz="2200"/>
                  <a:t>的所有矩阵集合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EBE78A-F862-475A-8D97-6DBFB0E87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t="-1302" r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CDA23-C5B6-443F-A041-AC56E9F0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853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F5CB-D98A-4F95-B8B1-F3852F6A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5.1-6</a:t>
            </a:r>
            <a:r>
              <a:rPr lang="zh-CN" altLang="en-US"/>
              <a:t>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BC81D-4313-4DC2-ABC7-BD354C37F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08912" cy="500432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5.1-6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000"/>
                  <a:t>如果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是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有限</a:t>
                </a:r>
                <a:r>
                  <a:rPr lang="zh-CN" altLang="en-US" sz="2000"/>
                  <a:t>集合，</a:t>
                </a:r>
                <a:r>
                  <a:rPr lang="en-US" altLang="zh-CN" sz="2000"/>
                  <a:t>B</a:t>
                </a:r>
                <a:r>
                  <a:rPr lang="zh-CN" altLang="en-US" sz="2000"/>
                  <a:t>是可数集合，那么</a:t>
                </a:r>
                <a:r>
                  <a:rPr lang="en-US" altLang="zh-CN" sz="2000"/>
                  <a:t>B</a:t>
                </a:r>
                <a:r>
                  <a:rPr lang="en-US" altLang="zh-CN" sz="2000" baseline="30000"/>
                  <a:t>A</a:t>
                </a:r>
                <a:r>
                  <a:rPr lang="zh-CN" altLang="en-US" sz="2000"/>
                  <a:t>是可数的。</a:t>
                </a:r>
                <a:endParaRPr lang="en-US" altLang="zh-CN" sz="2000"/>
              </a:p>
              <a:p>
                <a:pPr>
                  <a:spcBef>
                    <a:spcPts val="0"/>
                  </a:spcBef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证：</a:t>
                </a:r>
                <a:endParaRPr lang="en-US" altLang="zh-CN" sz="2000">
                  <a:solidFill>
                    <a:srgbClr val="FF0000"/>
                  </a:solidFill>
                </a:endParaRPr>
              </a:p>
              <a:p>
                <a:pPr marL="627063" indent="-265113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zh-CN" altLang="en-US" sz="2000"/>
                  <a:t>若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是空集，则</a:t>
                </a:r>
                <a:r>
                  <a:rPr lang="en-US" altLang="zh-CN" sz="2000"/>
                  <a:t>|B</a:t>
                </a:r>
                <a:r>
                  <a:rPr lang="en-US" altLang="zh-CN" sz="2000" baseline="30000"/>
                  <a:t>A</a:t>
                </a:r>
                <a:r>
                  <a:rPr lang="en-US" altLang="zh-CN" sz="2000"/>
                  <a:t>|=1,</a:t>
                </a:r>
                <a:r>
                  <a:rPr lang="zh-CN" altLang="en-US" sz="2000"/>
                  <a:t>是可数的；</a:t>
                </a:r>
                <a:endParaRPr lang="en-US" altLang="zh-CN" sz="2000"/>
              </a:p>
              <a:p>
                <a:pPr marL="627063" indent="-265113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zh-CN" altLang="en-US" sz="2000"/>
                  <a:t>若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非空，而</a:t>
                </a:r>
                <a:r>
                  <a:rPr lang="en-US" altLang="zh-CN" sz="2000"/>
                  <a:t>B</a:t>
                </a:r>
                <a:r>
                  <a:rPr lang="zh-CN" altLang="en-US" sz="2000"/>
                  <a:t>有限</a:t>
                </a:r>
                <a:r>
                  <a:rPr lang="en-US" altLang="zh-CN" sz="2000"/>
                  <a:t>(</a:t>
                </a:r>
                <a:r>
                  <a:rPr lang="zh-CN" altLang="en-US" sz="2000"/>
                  <a:t>含空集</a:t>
                </a:r>
                <a:r>
                  <a:rPr lang="en-US" altLang="zh-CN" sz="2000"/>
                  <a:t>),</a:t>
                </a:r>
                <a:r>
                  <a:rPr lang="zh-CN" altLang="en-US" sz="2000"/>
                  <a:t>则</a:t>
                </a:r>
                <a:r>
                  <a:rPr lang="en-US" altLang="zh-CN" sz="2000"/>
                  <a:t>|B</a:t>
                </a:r>
                <a:r>
                  <a:rPr lang="en-US" altLang="zh-CN" sz="2000" baseline="30000"/>
                  <a:t>A</a:t>
                </a:r>
                <a:r>
                  <a:rPr lang="en-US" altLang="zh-CN" sz="2000"/>
                  <a:t>|=|B|</a:t>
                </a:r>
                <a:r>
                  <a:rPr lang="en-US" altLang="zh-CN" sz="2000" baseline="30000"/>
                  <a:t>|A|</a:t>
                </a:r>
                <a:r>
                  <a:rPr lang="zh-CN" altLang="en-US" sz="2000"/>
                  <a:t>有限，因而是可数的；</a:t>
                </a:r>
                <a:endParaRPr lang="en-US" altLang="zh-CN" sz="2000"/>
              </a:p>
              <a:p>
                <a:pPr marL="627063" indent="-265113">
                  <a:spcBef>
                    <a:spcPts val="0"/>
                  </a:spcBef>
                  <a:buClr>
                    <a:schemeClr val="bg1"/>
                  </a:buClr>
                  <a:buSzPct val="100000"/>
                  <a:buFont typeface="+mj-lt"/>
                  <a:buAutoNum type="arabicPeriod"/>
                </a:pPr>
                <a:r>
                  <a:rPr lang="zh-CN" altLang="en-US" sz="2000">
                    <a:solidFill>
                      <a:schemeClr val="bg1"/>
                    </a:solidFill>
                  </a:rPr>
                  <a:t>剩下只需证明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|A|=n</a:t>
                </a:r>
                <a:r>
                  <a:rPr lang="zh-CN" altLang="en-US" sz="2000">
                    <a:solidFill>
                      <a:schemeClr val="bg1"/>
                    </a:solidFill>
                    <a:latin typeface="宋体" pitchFamily="2" charset="-122"/>
                    <a:sym typeface="Symbol" pitchFamily="18" charset="2"/>
                  </a:rPr>
                  <a:t>＞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0,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且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是可数无限的情况。</a:t>
                </a:r>
                <a:endParaRPr lang="en-US" altLang="zh-CN" sz="2000">
                  <a:solidFill>
                    <a:schemeClr val="bg1"/>
                  </a:solidFill>
                </a:endParaRPr>
              </a:p>
              <a:p>
                <a:pPr marL="36195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zh-CN" altLang="en-US" sz="2000">
                    <a:solidFill>
                      <a:schemeClr val="bg1"/>
                    </a:solidFill>
                  </a:rPr>
                  <a:t>设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的无重复枚举函数是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g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：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N</a:t>
                </a:r>
                <a:r>
                  <a:rPr lang="en-US" altLang="zh-CN" sz="2000">
                    <a:solidFill>
                      <a:schemeClr val="bg1"/>
                    </a:solidFill>
                    <a:sym typeface="Symbol" pitchFamily="18" charset="2"/>
                  </a:rPr>
                  <a:t>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，对每一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00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N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，定义集合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如下：</a:t>
                </a:r>
                <a:endParaRPr lang="en-US" altLang="zh-CN" sz="2000">
                  <a:solidFill>
                    <a:schemeClr val="bg1"/>
                  </a:solidFill>
                </a:endParaRPr>
              </a:p>
              <a:p>
                <a:pPr marL="1254125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k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={f|f</a:t>
                </a:r>
                <a:r>
                  <a:rPr lang="el-GR" altLang="zh-CN" sz="200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  <a:r>
                  <a:rPr lang="en-US" altLang="zh-CN" sz="2000" baseline="30000">
                    <a:solidFill>
                      <a:schemeClr val="bg1"/>
                    </a:solidFill>
                  </a:rPr>
                  <a:t>A</a:t>
                </a:r>
                <a:r>
                  <a:rPr lang="el-GR" altLang="zh-CN" sz="2000">
                    <a:solidFill>
                      <a:schemeClr val="bg1"/>
                    </a:solidFill>
                  </a:rPr>
                  <a:t>∧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f(A)</a:t>
                </a:r>
                <a:r>
                  <a:rPr lang="en-US" altLang="zh-CN" sz="2000">
                    <a:solidFill>
                      <a:schemeClr val="bg1"/>
                    </a:solidFill>
                    <a:sym typeface="Symbol" pitchFamily="18" charset="2"/>
                  </a:rPr>
                  <a:t>g({0,1,2,...,k-1})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}</a:t>
                </a:r>
              </a:p>
              <a:p>
                <a:pPr marL="361950" indent="0"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chemeClr val="bg1"/>
                    </a:solidFill>
                  </a:rPr>
                  <a:t>那么，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包括所有这样的函数：</a:t>
                </a:r>
                <a:r>
                  <a:rPr lang="zh-CN" altLang="en-US" sz="2000" u="sng">
                    <a:solidFill>
                      <a:schemeClr val="bg1"/>
                    </a:solidFill>
                  </a:rPr>
                  <a:t>其象是包含在</a:t>
                </a:r>
                <a:r>
                  <a:rPr lang="en-US" altLang="zh-CN" sz="2000" u="sng">
                    <a:solidFill>
                      <a:schemeClr val="bg1"/>
                    </a:solidFill>
                  </a:rPr>
                  <a:t>B</a:t>
                </a:r>
                <a:r>
                  <a:rPr lang="zh-CN" altLang="en-US" sz="2000" u="sng">
                    <a:solidFill>
                      <a:schemeClr val="bg1"/>
                    </a:solidFill>
                  </a:rPr>
                  <a:t>的枚举的前</a:t>
                </a:r>
                <a:r>
                  <a:rPr lang="en-US" altLang="zh-CN" sz="2000" u="sng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000" u="sng">
                    <a:solidFill>
                      <a:schemeClr val="bg1"/>
                    </a:solidFill>
                  </a:rPr>
                  <a:t>个元素组成的集合中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，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|F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k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|=k</a:t>
                </a:r>
                <a:r>
                  <a:rPr lang="en-US" altLang="zh-CN" sz="2000" baseline="30000">
                    <a:solidFill>
                      <a:schemeClr val="bg1"/>
                    </a:solidFill>
                  </a:rPr>
                  <a:t>n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；</a:t>
                </a:r>
                <a:endParaRPr lang="en-US" altLang="zh-CN" sz="2000">
                  <a:solidFill>
                    <a:schemeClr val="bg1"/>
                  </a:solidFill>
                </a:endParaRPr>
              </a:p>
              <a:p>
                <a:pPr marL="361950" indent="0"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chemeClr val="bg1"/>
                    </a:solidFill>
                  </a:rPr>
                  <a:t>因为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是有限的，对每一函数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f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：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  <a:r>
                  <a:rPr lang="en-US" altLang="zh-CN" sz="200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，存在某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m</a:t>
                </a:r>
                <a:r>
                  <a:rPr lang="el-GR" altLang="zh-CN" sz="2000">
                    <a:solidFill>
                      <a:schemeClr val="bg1"/>
                    </a:solidFill>
                  </a:rPr>
                  <a:t>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N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，如果取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00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＞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m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，那么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f</a:t>
                </a:r>
                <a:r>
                  <a:rPr lang="el-GR" altLang="zh-CN" sz="2000">
                    <a:solidFill>
                      <a:schemeClr val="bg1"/>
                    </a:solidFill>
                  </a:rPr>
                  <a:t>∈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，所以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  <a:r>
                  <a:rPr lang="en-US" altLang="zh-CN" sz="2000" baseline="30000">
                    <a:solidFill>
                      <a:schemeClr val="bg1"/>
                    </a:solidFill>
                  </a:rPr>
                  <a:t>A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l-GR" altLang="zh-CN" sz="2000">
                            <a:solidFill>
                              <a:schemeClr val="bg1"/>
                            </a:solidFill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CN" sz="2000" b="0" i="0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nary>
                  </m:oMath>
                </a14:m>
                <a:r>
                  <a:rPr lang="zh-CN" altLang="en-US" sz="2000">
                    <a:solidFill>
                      <a:schemeClr val="bg1"/>
                    </a:solidFill>
                  </a:rPr>
                  <a:t>，但对每一集合，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总是有限的，因而</a:t>
                </a:r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  <a:r>
                  <a:rPr lang="en-US" altLang="zh-CN" sz="2000" baseline="30000">
                    <a:solidFill>
                      <a:schemeClr val="bg1"/>
                    </a:solidFill>
                  </a:rPr>
                  <a:t>A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是可数的。</a:t>
                </a:r>
                <a:r>
                  <a:rPr lang="zh-CN" altLang="en-US" sz="2000"/>
                  <a:t>（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证毕</a:t>
                </a:r>
                <a:r>
                  <a:rPr lang="zh-CN" altLang="en-US" sz="2000"/>
                  <a:t>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9BC81D-4313-4DC2-ABC7-BD354C37F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08912" cy="5004320"/>
              </a:xfrm>
              <a:blipFill>
                <a:blip r:embed="rId2"/>
                <a:stretch>
                  <a:fillRect t="-974" r="-669" b="-2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44E55-D962-4BB1-A05D-4583D20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7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</a:t>
            </a:r>
            <a:r>
              <a:rPr lang="zh-CN" altLang="en-US" dirty="0"/>
              <a:t>、基数</a:t>
            </a:r>
            <a:r>
              <a:rPr lang="en-US" altLang="zh-CN" dirty="0">
                <a:latin typeface="Comic Sans MS" pitchFamily="66" charset="0"/>
              </a:rPr>
              <a:t>c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Cantor</a:t>
            </a:r>
            <a:r>
              <a:rPr lang="zh-CN" altLang="en-US" sz="2800" dirty="0"/>
              <a:t>利用</a:t>
            </a:r>
            <a:r>
              <a:rPr lang="zh-CN" altLang="en-US" sz="2800" dirty="0">
                <a:solidFill>
                  <a:srgbClr val="FF0000"/>
                </a:solidFill>
              </a:rPr>
              <a:t>对角线法</a:t>
            </a:r>
            <a:r>
              <a:rPr lang="zh-CN" altLang="en-US" sz="2800" dirty="0"/>
              <a:t>，证明了</a:t>
            </a:r>
            <a:r>
              <a:rPr lang="en-US" altLang="zh-CN" sz="2800" dirty="0"/>
              <a:t>[0,1]</a:t>
            </a:r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不可数集</a:t>
            </a:r>
            <a:r>
              <a:rPr lang="zh-CN" altLang="en-US" sz="2800" dirty="0"/>
              <a:t>，在此基础上证明了</a:t>
            </a:r>
            <a:r>
              <a:rPr lang="en-US" altLang="zh-CN" sz="2800" dirty="0"/>
              <a:t>R</a:t>
            </a:r>
            <a:r>
              <a:rPr lang="zh-CN" altLang="en-US" sz="2800" dirty="0"/>
              <a:t>也是不可数的，</a:t>
            </a:r>
            <a:r>
              <a:rPr lang="en-US" altLang="zh-CN" sz="2800" u="sng" dirty="0" err="1"/>
              <a:t>R</a:t>
            </a:r>
            <a:r>
              <a:rPr lang="en-US" altLang="zh-CN" sz="2800" u="sng" baseline="30000" dirty="0" err="1"/>
              <a:t>n</a:t>
            </a:r>
            <a:r>
              <a:rPr lang="zh-CN" altLang="en-US" sz="2800" u="sng" dirty="0"/>
              <a:t>也是不可数的</a:t>
            </a:r>
            <a:r>
              <a:rPr lang="zh-CN" altLang="en-US" sz="2800" dirty="0"/>
              <a:t>。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注</a:t>
            </a:r>
            <a:r>
              <a:rPr lang="zh-CN" altLang="en-US" sz="2800" dirty="0">
                <a:solidFill>
                  <a:srgbClr val="FF0000"/>
                </a:solidFill>
                <a:sym typeface="Wingdings" pitchFamily="2" charset="2"/>
              </a:rPr>
              <a:t>：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  <a:p>
            <a:pPr marL="914400" lvl="1" indent="-457200">
              <a:lnSpc>
                <a:spcPct val="120000"/>
              </a:lnSpc>
              <a:buSzPct val="100000"/>
              <a:buFont typeface="+mj-ea"/>
              <a:buAutoNum type="circleNumDbPlain"/>
            </a:pPr>
            <a:r>
              <a:rPr lang="zh-CN" altLang="en-US" sz="2400" dirty="0"/>
              <a:t>如果集合</a:t>
            </a:r>
            <a:r>
              <a:rPr lang="en-US" altLang="zh-CN" sz="2400" dirty="0"/>
              <a:t>X</a:t>
            </a:r>
            <a:r>
              <a:rPr lang="zh-CN" altLang="en-US" sz="2400" dirty="0"/>
              <a:t>不是可数集，则称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CC0000"/>
                </a:solidFill>
                <a:cs typeface="Times New Roman" pitchFamily="18" charset="0"/>
              </a:rPr>
              <a:t>不可数集</a:t>
            </a:r>
            <a:r>
              <a:rPr lang="zh-CN" altLang="en-US" sz="2400" dirty="0"/>
              <a:t>。</a:t>
            </a:r>
          </a:p>
          <a:p>
            <a:pPr marL="914400" lvl="1" indent="-457200">
              <a:lnSpc>
                <a:spcPct val="120000"/>
              </a:lnSpc>
              <a:buSzPct val="100000"/>
              <a:buFont typeface="+mj-ea"/>
              <a:buAutoNum type="circleNumDbPlain"/>
            </a:pPr>
            <a:r>
              <a:rPr lang="zh-CN" altLang="en-US" sz="2400" dirty="0"/>
              <a:t>可数集与不可数集是</a:t>
            </a:r>
            <a:r>
              <a:rPr lang="zh-CN" altLang="en-US" sz="2400" dirty="0">
                <a:solidFill>
                  <a:srgbClr val="00B050"/>
                </a:solidFill>
              </a:rPr>
              <a:t>对无穷集合而言</a:t>
            </a:r>
            <a:r>
              <a:rPr lang="zh-CN" altLang="en-US" sz="2400" dirty="0"/>
              <a:t>的，</a:t>
            </a:r>
            <a:r>
              <a:rPr lang="zh-CN" altLang="en-US" sz="2400" dirty="0">
                <a:solidFill>
                  <a:srgbClr val="CC0066"/>
                </a:solidFill>
              </a:rPr>
              <a:t>有限集</a:t>
            </a:r>
            <a:r>
              <a:rPr lang="zh-CN" altLang="en-US" sz="2400" dirty="0"/>
              <a:t>既不称作不可数集合也不称作可数集。</a:t>
            </a:r>
            <a:endParaRPr lang="en-US" altLang="zh-CN" sz="2400" dirty="0"/>
          </a:p>
          <a:p>
            <a:pPr marL="1158875" lvl="2" indent="-301625">
              <a:lnSpc>
                <a:spcPct val="120000"/>
              </a:lnSpc>
              <a:buSzPct val="60000"/>
              <a:buFont typeface="Wingdings" pitchFamily="2" charset="2"/>
              <a:buChar char="Ø"/>
            </a:pPr>
            <a:r>
              <a:rPr lang="zh-CN" altLang="en-US" sz="2400" dirty="0"/>
              <a:t>也有把有限集合都算作可数集的分类方法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itchFamily="66" charset="0"/>
              </a:rPr>
              <a:t>Cantor</a:t>
            </a:r>
            <a:r>
              <a:rPr lang="zh-CN" altLang="en-US" dirty="0"/>
              <a:t>对角线法与不可数集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0" lang="zh-CN" altLang="en-US" sz="2800" dirty="0">
                <a:solidFill>
                  <a:srgbClr val="FF0000"/>
                </a:solidFill>
              </a:rPr>
              <a:t>定理</a:t>
            </a:r>
            <a:r>
              <a:rPr kumimoji="0" lang="en-US" altLang="zh-CN" sz="2800" dirty="0">
                <a:solidFill>
                  <a:srgbClr val="FF0000"/>
                </a:solidFill>
              </a:rPr>
              <a:t>5.1-7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/>
              <a:t>区间</a:t>
            </a:r>
            <a:r>
              <a:rPr lang="en-US" altLang="zh-CN" sz="2400" dirty="0"/>
              <a:t>[0,1]</a:t>
            </a:r>
            <a:r>
              <a:rPr lang="zh-CN" altLang="en-US" sz="2400" dirty="0"/>
              <a:t>中的所有实数构成的集合是</a:t>
            </a:r>
            <a:r>
              <a:rPr lang="zh-CN" altLang="en-US" sz="2400" dirty="0">
                <a:solidFill>
                  <a:srgbClr val="FF0000"/>
                </a:solidFill>
              </a:rPr>
              <a:t>不可数集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0" lang="zh-CN" altLang="en-US" sz="2800" dirty="0">
                <a:solidFill>
                  <a:srgbClr val="A50021"/>
                </a:solidFill>
              </a:rPr>
              <a:t>证</a:t>
            </a:r>
            <a:endParaRPr kumimoji="0" lang="en-US" altLang="zh-CN" sz="2800" dirty="0">
              <a:solidFill>
                <a:srgbClr val="A50021"/>
              </a:solidFill>
            </a:endParaRPr>
          </a:p>
          <a:p>
            <a:pPr marL="712787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/>
              <a:t>区间</a:t>
            </a:r>
            <a:r>
              <a:rPr lang="en-US" altLang="zh-CN" sz="2400" dirty="0"/>
              <a:t>[0,1]</a:t>
            </a:r>
            <a:r>
              <a:rPr lang="zh-CN" altLang="en-US" sz="2400" dirty="0"/>
              <a:t>中每个实数，都可以写成十进制无限位小数形式</a:t>
            </a:r>
            <a:r>
              <a:rPr lang="en-US" altLang="zh-CN" sz="2400" dirty="0"/>
              <a:t>0.a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...</a:t>
            </a:r>
            <a:r>
              <a:rPr lang="zh-CN" altLang="en-US" sz="2400" dirty="0"/>
              <a:t>，其中每位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>
                <a:sym typeface="Symbol" pitchFamily="18" charset="2"/>
              </a:rPr>
              <a:t>{0,1,2</a:t>
            </a:r>
            <a:r>
              <a:rPr lang="en-US" altLang="zh-CN" sz="2400" dirty="0"/>
              <a:t>,...,9}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712787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/>
              <a:t>约定每个有限位小数后均补以无限多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712787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/>
              <a:t>假定定理不成立，于是</a:t>
            </a:r>
            <a:r>
              <a:rPr lang="en-US" altLang="zh-CN" sz="2400" dirty="0"/>
              <a:t>[0,1]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全体实数可排成一个无穷</a:t>
            </a:r>
            <a:r>
              <a:rPr lang="zh-CN" altLang="en-US" sz="2400">
                <a:solidFill>
                  <a:srgbClr val="FF0000"/>
                </a:solidFill>
              </a:rPr>
              <a:t>序列</a:t>
            </a:r>
            <a:r>
              <a:rPr lang="en-US" altLang="zh-CN" sz="2400"/>
              <a:t>:c</a:t>
            </a:r>
            <a:r>
              <a:rPr lang="en-US" altLang="zh-CN" sz="2400" baseline="-25000"/>
              <a:t>1</a:t>
            </a:r>
            <a:r>
              <a:rPr lang="en-US" altLang="zh-CN" sz="2400"/>
              <a:t>,c</a:t>
            </a:r>
            <a:r>
              <a:rPr lang="en-US" altLang="zh-CN" sz="2400" baseline="-25000"/>
              <a:t>2</a:t>
            </a:r>
            <a:r>
              <a:rPr lang="en-US" altLang="zh-CN" sz="2400"/>
              <a:t>,c</a:t>
            </a:r>
            <a:r>
              <a:rPr lang="en-US" altLang="zh-CN" sz="2400" baseline="-25000"/>
              <a:t>3</a:t>
            </a:r>
            <a:r>
              <a:rPr lang="en-US" altLang="zh-CN" sz="2400"/>
              <a:t>,...,c</a:t>
            </a:r>
            <a:r>
              <a:rPr lang="en-US" altLang="zh-CN" sz="2400" baseline="-25000"/>
              <a:t>n</a:t>
            </a:r>
            <a:r>
              <a:rPr lang="en-US" altLang="zh-CN" sz="2400" dirty="0"/>
              <a:t>,...</a:t>
            </a:r>
            <a:r>
              <a:rPr lang="zh-CN" altLang="en-US" sz="2400" dirty="0"/>
              <a:t>。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itchFamily="66" charset="0"/>
              </a:rPr>
              <a:t>Cantor</a:t>
            </a:r>
            <a:r>
              <a:rPr lang="zh-CN" altLang="en-US" dirty="0"/>
              <a:t>对角线法与不可数集（续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5976664" cy="525658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/>
              <a:t>每个</a:t>
            </a:r>
            <a:r>
              <a:rPr lang="en-US" altLang="zh-CN" sz="2400"/>
              <a:t>c</a:t>
            </a:r>
            <a:r>
              <a:rPr lang="en-US" altLang="zh-CN" sz="2400" baseline="-25000"/>
              <a:t>i</a:t>
            </a:r>
            <a:r>
              <a:rPr lang="zh-CN" altLang="en-US" sz="2400" dirty="0"/>
              <a:t>写成十进制无限小数形式排成下表  </a:t>
            </a:r>
          </a:p>
          <a:p>
            <a:pPr marL="712787" lvl="1" indent="0">
              <a:spcAft>
                <a:spcPts val="0"/>
              </a:spcAft>
              <a:buNone/>
            </a:pPr>
            <a:r>
              <a:rPr lang="en-US" altLang="zh-CN" sz="2200"/>
              <a:t>c</a:t>
            </a:r>
            <a:r>
              <a:rPr lang="en-US" altLang="zh-CN" sz="2200" baseline="-25000"/>
              <a:t>1</a:t>
            </a:r>
            <a:r>
              <a:rPr lang="en-US" altLang="zh-CN" sz="2200"/>
              <a:t>=0</a:t>
            </a:r>
            <a:r>
              <a:rPr lang="en-US" altLang="zh-CN" sz="2200" dirty="0"/>
              <a:t>.a</a:t>
            </a:r>
            <a:r>
              <a:rPr lang="en-US" altLang="zh-CN" sz="2200" baseline="-25000" dirty="0"/>
              <a:t>11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12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13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14</a:t>
            </a:r>
            <a:r>
              <a:rPr lang="en-US" altLang="zh-CN" sz="2200" dirty="0"/>
              <a:t>...a</a:t>
            </a:r>
            <a:r>
              <a:rPr lang="en-US" altLang="zh-CN" sz="2200" baseline="-25000" dirty="0"/>
              <a:t>1n</a:t>
            </a:r>
            <a:r>
              <a:rPr lang="en-US" altLang="zh-CN" sz="2200" dirty="0"/>
              <a:t>...</a:t>
            </a:r>
          </a:p>
          <a:p>
            <a:pPr marL="712787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200"/>
              <a:t>c</a:t>
            </a:r>
            <a:r>
              <a:rPr lang="en-US" altLang="zh-CN" sz="2200" baseline="-25000"/>
              <a:t>2</a:t>
            </a:r>
            <a:r>
              <a:rPr lang="en-US" altLang="zh-CN" sz="2200"/>
              <a:t>=0</a:t>
            </a:r>
            <a:r>
              <a:rPr lang="en-US" altLang="zh-CN" sz="2200" dirty="0"/>
              <a:t>.a</a:t>
            </a:r>
            <a:r>
              <a:rPr lang="en-US" altLang="zh-CN" sz="2200" baseline="-25000" dirty="0"/>
              <a:t>21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22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23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24</a:t>
            </a:r>
            <a:r>
              <a:rPr lang="en-US" altLang="zh-CN" sz="2200" dirty="0"/>
              <a:t>...a</a:t>
            </a:r>
            <a:r>
              <a:rPr lang="en-US" altLang="zh-CN" sz="2200" baseline="-25000" dirty="0"/>
              <a:t>2n</a:t>
            </a:r>
            <a:r>
              <a:rPr lang="en-US" altLang="zh-CN" sz="2200" dirty="0"/>
              <a:t>...</a:t>
            </a:r>
          </a:p>
          <a:p>
            <a:pPr marL="712787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200"/>
              <a:t>c</a:t>
            </a:r>
            <a:r>
              <a:rPr lang="en-US" altLang="zh-CN" sz="2200" baseline="-25000"/>
              <a:t>3</a:t>
            </a:r>
            <a:r>
              <a:rPr lang="en-US" altLang="zh-CN" sz="2200"/>
              <a:t>=0</a:t>
            </a:r>
            <a:r>
              <a:rPr lang="en-US" altLang="zh-CN" sz="2200" dirty="0"/>
              <a:t>.a</a:t>
            </a:r>
            <a:r>
              <a:rPr lang="en-US" altLang="zh-CN" sz="2200" baseline="-25000" dirty="0"/>
              <a:t>31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32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33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34</a:t>
            </a:r>
            <a:r>
              <a:rPr lang="en-US" altLang="zh-CN" sz="2200" dirty="0"/>
              <a:t>...a</a:t>
            </a:r>
            <a:r>
              <a:rPr lang="en-US" altLang="zh-CN" sz="2200" baseline="-25000" dirty="0"/>
              <a:t>3n</a:t>
            </a:r>
            <a:r>
              <a:rPr lang="en-US" altLang="zh-CN" sz="2200" dirty="0"/>
              <a:t>...</a:t>
            </a:r>
          </a:p>
          <a:p>
            <a:pPr marL="712787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200" dirty="0"/>
              <a:t>.......................</a:t>
            </a:r>
          </a:p>
          <a:p>
            <a:pPr marL="712787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200"/>
              <a:t>c</a:t>
            </a:r>
            <a:r>
              <a:rPr lang="en-US" altLang="zh-CN" sz="2200" baseline="-25000"/>
              <a:t>n</a:t>
            </a:r>
            <a:r>
              <a:rPr lang="en-US" altLang="zh-CN" sz="2200" dirty="0"/>
              <a:t>=0.a</a:t>
            </a:r>
            <a:r>
              <a:rPr lang="en-US" altLang="zh-CN" sz="2200" baseline="-25000" dirty="0"/>
              <a:t>n1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n2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n3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n4</a:t>
            </a:r>
            <a:r>
              <a:rPr lang="en-US" altLang="zh-CN" sz="2200" dirty="0"/>
              <a:t>...a</a:t>
            </a:r>
            <a:r>
              <a:rPr lang="en-US" altLang="zh-CN" sz="2200" baseline="-25000" dirty="0"/>
              <a:t>nn</a:t>
            </a:r>
            <a:r>
              <a:rPr lang="en-US" altLang="zh-CN" sz="2200" dirty="0"/>
              <a:t>...</a:t>
            </a:r>
          </a:p>
          <a:p>
            <a:pPr marL="712787" lvl="1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200" dirty="0"/>
              <a:t>.......................</a:t>
            </a:r>
          </a:p>
          <a:p>
            <a:pPr>
              <a:spcAft>
                <a:spcPts val="0"/>
              </a:spcAft>
            </a:pPr>
            <a:r>
              <a:rPr lang="zh-CN" altLang="en-US" sz="2400" dirty="0"/>
              <a:t>其中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ij</a:t>
            </a:r>
            <a:r>
              <a:rPr lang="en-US" altLang="zh-CN" sz="2400" dirty="0">
                <a:sym typeface="Symbol" pitchFamily="18" charset="2"/>
              </a:rPr>
              <a:t>{0,1,2</a:t>
            </a:r>
            <a:r>
              <a:rPr lang="en-US" altLang="zh-CN" sz="2400" dirty="0"/>
              <a:t>,...,9}</a:t>
            </a:r>
          </a:p>
          <a:p>
            <a:pPr lvl="1">
              <a:spcAft>
                <a:spcPts val="0"/>
              </a:spcAft>
            </a:pPr>
            <a:r>
              <a:rPr lang="zh-CN" altLang="en-US" sz="2200" dirty="0"/>
              <a:t>构造一个新的小数 </a:t>
            </a:r>
            <a:r>
              <a:rPr lang="en-US" altLang="zh-CN" sz="2200" dirty="0"/>
              <a:t>b=0.b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...b</a:t>
            </a:r>
            <a:r>
              <a:rPr lang="en-US" altLang="zh-CN" sz="2200" baseline="-25000" dirty="0"/>
              <a:t>n</a:t>
            </a:r>
            <a:r>
              <a:rPr lang="en-US" altLang="zh-CN" sz="2200" dirty="0"/>
              <a:t>...</a:t>
            </a:r>
          </a:p>
          <a:p>
            <a:pPr>
              <a:spcAft>
                <a:spcPts val="0"/>
              </a:spcAft>
            </a:pPr>
            <a:r>
              <a:rPr lang="zh-CN" altLang="en-US"/>
              <a:t>例如，</a:t>
            </a:r>
            <a:r>
              <a:rPr lang="zh-CN" altLang="en-US" sz="2400"/>
              <a:t>其中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若</a:t>
            </a:r>
            <a:r>
              <a:rPr lang="en-US" altLang="zh-CN" sz="2400" dirty="0" err="1">
                <a:solidFill>
                  <a:srgbClr val="C0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nn</a:t>
            </a:r>
            <a:r>
              <a:rPr lang="en-US" altLang="zh-CN" sz="2400" dirty="0">
                <a:solidFill>
                  <a:srgbClr val="C00000"/>
                </a:solidFill>
              </a:rPr>
              <a:t>=5</a:t>
            </a:r>
            <a:r>
              <a:rPr lang="zh-CN" altLang="en-US" sz="2400" dirty="0">
                <a:solidFill>
                  <a:srgbClr val="C00000"/>
                </a:solidFill>
              </a:rPr>
              <a:t>，则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n</a:t>
            </a:r>
            <a:r>
              <a:rPr lang="en-US" altLang="en-US" sz="2400" dirty="0">
                <a:solidFill>
                  <a:srgbClr val="C00000"/>
                </a:solidFill>
              </a:rPr>
              <a:t>≠</a:t>
            </a:r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spcAft>
                <a:spcPts val="0"/>
              </a:spcAft>
            </a:pPr>
            <a:r>
              <a:rPr lang="zh-CN" altLang="en-US" sz="2200" dirty="0"/>
              <a:t>若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nn</a:t>
            </a:r>
            <a:r>
              <a:rPr lang="en-US" altLang="en-US" sz="2200" dirty="0"/>
              <a:t>≠</a:t>
            </a:r>
            <a:r>
              <a:rPr lang="en-US" altLang="zh-CN" sz="2200" dirty="0"/>
              <a:t>5</a:t>
            </a:r>
            <a:r>
              <a:rPr lang="zh-CN" altLang="en-US" sz="2200" dirty="0"/>
              <a:t>，则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=5</a:t>
            </a:r>
            <a:r>
              <a:rPr lang="zh-CN" altLang="en-US" sz="2200" dirty="0"/>
              <a:t>，</a:t>
            </a:r>
            <a:r>
              <a:rPr lang="en-US" altLang="zh-CN" sz="2200" dirty="0"/>
              <a:t>n=1,2,3,…</a:t>
            </a:r>
          </a:p>
          <a:p>
            <a:pPr>
              <a:spcAft>
                <a:spcPts val="0"/>
              </a:spcAft>
            </a:pPr>
            <a:r>
              <a:rPr lang="zh-CN" altLang="en-US" sz="2400" dirty="0"/>
              <a:t>显然，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Symbol" pitchFamily="18" charset="2"/>
              </a:rPr>
              <a:t>[0,1]</a:t>
            </a:r>
            <a:r>
              <a:rPr lang="zh-CN" altLang="en-US" sz="2400" dirty="0">
                <a:sym typeface="Symbol" pitchFamily="18" charset="2"/>
              </a:rPr>
              <a:t>，但</a:t>
            </a:r>
            <a:r>
              <a:rPr lang="en-US" altLang="zh-CN" sz="2400" dirty="0" err="1">
                <a:sym typeface="Symbol" pitchFamily="18" charset="2"/>
              </a:rPr>
              <a:t>nN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err="1">
                <a:sym typeface="Symbol" pitchFamily="18" charset="2"/>
              </a:rPr>
              <a:t>b</a:t>
            </a:r>
            <a:r>
              <a:rPr lang="en-US" altLang="zh-CN" sz="2400">
                <a:sym typeface="Symbol" pitchFamily="18" charset="2"/>
              </a:rPr>
              <a:t>c</a:t>
            </a:r>
            <a:r>
              <a:rPr lang="en-US" altLang="zh-CN" sz="2400" baseline="-25000">
                <a:sym typeface="Symbol" pitchFamily="18" charset="2"/>
              </a:rPr>
              <a:t>n</a:t>
            </a:r>
            <a:r>
              <a:rPr lang="zh-CN" altLang="en-US" sz="2400" dirty="0"/>
              <a:t>，矛盾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587727" y="1844824"/>
            <a:ext cx="1944713" cy="4049115"/>
            <a:chOff x="6587727" y="1940541"/>
            <a:chExt cx="1944713" cy="4049115"/>
          </a:xfrm>
        </p:grpSpPr>
        <p:graphicFrame>
          <p:nvGraphicFramePr>
            <p:cNvPr id="5" name="Group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2904917"/>
                </p:ext>
              </p:extLst>
            </p:nvPr>
          </p:nvGraphicFramePr>
          <p:xfrm>
            <a:off x="6587727" y="1940541"/>
            <a:ext cx="1944713" cy="3648699"/>
          </p:xfrm>
          <a:graphic>
            <a:graphicData uri="http://schemas.openxmlformats.org/drawingml/2006/table">
              <a:tbl>
                <a:tblPr/>
                <a:tblGrid>
                  <a:gridCol w="3669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77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6041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n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f(n)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808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0.</a:t>
                        </a: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1</a:t>
                        </a: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4159</a:t>
                        </a: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…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5243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0.5</a:t>
                        </a: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5</a:t>
                        </a: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555</a:t>
                        </a: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…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9252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0.12</a:t>
                        </a: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3</a:t>
                        </a: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45…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808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0.500</a:t>
                        </a: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0</a:t>
                        </a: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0…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6041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…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bg2"/>
                          </a:buClr>
                          <a:buSzPct val="7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altLang="zh-CN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800000"/>
                            </a:solidFill>
                            <a:effectLst/>
                            <a:latin typeface="楷体" pitchFamily="49" charset="-122"/>
                            <a:ea typeface="楷体" pitchFamily="49" charset="-122"/>
                          </a:rPr>
                          <a:t>…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6" name="矩形 5"/>
            <p:cNvSpPr/>
            <p:nvPr/>
          </p:nvSpPr>
          <p:spPr bwMode="auto">
            <a:xfrm>
              <a:off x="6646584" y="5684957"/>
              <a:ext cx="1656184" cy="3046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vl="1">
                <a:spcAft>
                  <a:spcPts val="0"/>
                </a:spcAft>
              </a:pPr>
              <a:r>
                <a:rPr lang="en-US" altLang="zh-CN" sz="2200" dirty="0">
                  <a:solidFill>
                    <a:schemeClr val="accent5">
                      <a:lumMod val="50000"/>
                    </a:schemeClr>
                  </a:solidFill>
                  <a:latin typeface="楷体" pitchFamily="49" charset="-122"/>
                  <a:ea typeface="楷体" pitchFamily="49" charset="-122"/>
                </a:rPr>
                <a:t>0.5355...</a:t>
              </a:r>
              <a:endParaRPr lang="zh-CN" altLang="en-US" sz="2200" dirty="0">
                <a:solidFill>
                  <a:schemeClr val="accent5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6660232" y="908720"/>
            <a:ext cx="1104899" cy="836356"/>
            <a:chOff x="5667375" y="1175657"/>
            <a:chExt cx="1255939" cy="95068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67375" y="1838325"/>
              <a:ext cx="311150" cy="265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972629" y="1175657"/>
              <a:ext cx="950685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 bwMode="auto">
          <a:xfrm>
            <a:off x="6633944" y="5979760"/>
            <a:ext cx="1656184" cy="3046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Aft>
                <a:spcPts val="0"/>
              </a:spcAft>
            </a:pP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0.2374...</a:t>
            </a:r>
            <a:endParaRPr lang="zh-CN" altLang="en-US" sz="2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itchFamily="66" charset="0"/>
              </a:rPr>
              <a:t>Cantor</a:t>
            </a:r>
            <a:r>
              <a:rPr lang="zh-CN" altLang="en-US" dirty="0"/>
              <a:t>对角线法与不可数集（续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这说明</a:t>
            </a:r>
            <a:r>
              <a:rPr lang="en-US" altLang="zh-CN" dirty="0"/>
              <a:t>[0,1]</a:t>
            </a:r>
            <a:r>
              <a:rPr lang="zh-CN" altLang="en-US" dirty="0"/>
              <a:t>是不可数集，从而证明了</a:t>
            </a:r>
            <a:r>
              <a:rPr lang="zh-CN" altLang="en-US" u="sng" dirty="0"/>
              <a:t>无限集合也是有区别的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Cantor</a:t>
            </a:r>
            <a:r>
              <a:rPr lang="zh-CN" altLang="en-US" dirty="0"/>
              <a:t>首次对无限集合从“定量”方面进行了深入研究，使人们深刻认识到集合</a:t>
            </a:r>
            <a:r>
              <a:rPr lang="en-US" altLang="zh-CN" dirty="0"/>
              <a:t>N</a:t>
            </a:r>
            <a:r>
              <a:rPr lang="zh-CN" altLang="en-US" dirty="0"/>
              <a:t>与</a:t>
            </a:r>
            <a:r>
              <a:rPr lang="en-US" altLang="zh-CN" dirty="0"/>
              <a:t>R</a:t>
            </a:r>
            <a:r>
              <a:rPr lang="zh-CN" altLang="en-US" dirty="0"/>
              <a:t>有本质不同；</a:t>
            </a:r>
            <a:endParaRPr lang="en-US" altLang="zh-CN" dirty="0"/>
          </a:p>
          <a:p>
            <a:r>
              <a:rPr lang="en-US" altLang="zh-CN" dirty="0"/>
              <a:t>Cantor</a:t>
            </a:r>
            <a:r>
              <a:rPr lang="zh-CN" altLang="en-US" dirty="0"/>
              <a:t>用对角线元素来构造例外小数</a:t>
            </a:r>
            <a:r>
              <a:rPr lang="en-US" altLang="zh-CN" dirty="0"/>
              <a:t>x</a:t>
            </a:r>
            <a:r>
              <a:rPr lang="zh-CN" altLang="en-US" dirty="0"/>
              <a:t>的方法称为</a:t>
            </a:r>
            <a:r>
              <a:rPr kumimoji="0" lang="en-US" altLang="zh-CN" dirty="0">
                <a:solidFill>
                  <a:srgbClr val="A50021"/>
                </a:solidFill>
              </a:rPr>
              <a:t>Cantor</a:t>
            </a:r>
            <a:r>
              <a:rPr kumimoji="0" lang="zh-CN" altLang="en-US" dirty="0">
                <a:solidFill>
                  <a:srgbClr val="A50021"/>
                </a:solidFill>
              </a:rPr>
              <a:t>对角线法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Cantor</a:t>
            </a:r>
            <a:r>
              <a:rPr lang="zh-CN" altLang="en-US" dirty="0"/>
              <a:t>所创造的这一方法是一个强有力的证明方法，在函数论和计算机科学中有许多应用；</a:t>
            </a:r>
            <a:endParaRPr lang="en-US" altLang="zh-CN" dirty="0"/>
          </a:p>
          <a:p>
            <a:pPr lvl="1"/>
            <a:r>
              <a:rPr lang="zh-CN" altLang="en-US" dirty="0"/>
              <a:t>在计算的复杂性理论和不可判定问题中，对角线法也是几个重要的数学方法之一。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864920" y="4668376"/>
            <a:ext cx="68400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业已证明</a:t>
            </a:r>
            <a:r>
              <a:rPr lang="en-US" altLang="zh-CN" dirty="0"/>
              <a:t>[0,1]</a:t>
            </a:r>
            <a:r>
              <a:rPr lang="zh-CN" altLang="en-US" dirty="0"/>
              <a:t>是不可数集合，因此，选用</a:t>
            </a:r>
            <a:r>
              <a:rPr lang="en-US" altLang="zh-CN" dirty="0"/>
              <a:t>[0,1]</a:t>
            </a:r>
            <a:r>
              <a:rPr lang="zh-CN" altLang="en-US" dirty="0"/>
              <a:t>作为不可数集的“标准集合”；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5.1-6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如果有从</a:t>
            </a:r>
            <a:r>
              <a:rPr lang="en-US" altLang="zh-CN" dirty="0"/>
              <a:t>[0,1]</a:t>
            </a:r>
            <a:r>
              <a:rPr lang="zh-CN" altLang="en-US" dirty="0"/>
              <a:t>到集合</a:t>
            </a:r>
            <a:r>
              <a:rPr lang="en-US" altLang="zh-CN" dirty="0"/>
              <a:t>A</a:t>
            </a:r>
            <a:r>
              <a:rPr lang="zh-CN" altLang="en-US" dirty="0"/>
              <a:t>的双射函数，那么，</a:t>
            </a:r>
            <a:r>
              <a:rPr lang="en-US" altLang="zh-CN" dirty="0"/>
              <a:t>A</a:t>
            </a:r>
            <a:r>
              <a:rPr lang="zh-CN" altLang="en-US" dirty="0"/>
              <a:t>的基数是</a:t>
            </a:r>
            <a:r>
              <a:rPr lang="en-US" altLang="zh-CN" dirty="0"/>
              <a:t>c</a:t>
            </a:r>
            <a:r>
              <a:rPr lang="zh-CN" altLang="en-US" dirty="0"/>
              <a:t>，即，</a:t>
            </a:r>
            <a:r>
              <a:rPr lang="en-US" altLang="zh-CN" dirty="0"/>
              <a:t>|A|=c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1800"/>
              </a:spcAft>
            </a:pPr>
            <a:r>
              <a:rPr lang="zh-CN" altLang="en-US" dirty="0"/>
              <a:t>选用字母</a:t>
            </a:r>
            <a:r>
              <a:rPr lang="en-US" altLang="zh-CN" dirty="0"/>
              <a:t>c</a:t>
            </a:r>
            <a:r>
              <a:rPr lang="zh-CN" altLang="en-US" dirty="0"/>
              <a:t>是因为常把区间</a:t>
            </a:r>
            <a:r>
              <a:rPr lang="en-US" altLang="zh-CN" dirty="0"/>
              <a:t>[0,1]</a:t>
            </a:r>
            <a:r>
              <a:rPr lang="zh-CN" altLang="en-US" dirty="0"/>
              <a:t>叫</a:t>
            </a:r>
            <a:r>
              <a:rPr lang="zh-CN" altLang="en-US" dirty="0">
                <a:solidFill>
                  <a:srgbClr val="FF0000"/>
                </a:solidFill>
              </a:rPr>
              <a:t>连续统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continuum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5.1-6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 dirty="0"/>
              <a:t>证明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](a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b</a:t>
            </a:r>
            <a:r>
              <a:rPr lang="el-GR" altLang="zh-CN" dirty="0"/>
              <a:t>∧</a:t>
            </a:r>
            <a:r>
              <a:rPr lang="en-US" altLang="zh-CN" dirty="0" err="1"/>
              <a:t>a,b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en-US" altLang="zh-CN" dirty="0"/>
              <a:t>)</a:t>
            </a:r>
            <a:r>
              <a:rPr lang="zh-CN" altLang="en-US" dirty="0"/>
              <a:t>是不可数集合</a:t>
            </a:r>
            <a:endParaRPr lang="en-US" altLang="zh-CN" dirty="0"/>
          </a:p>
          <a:p>
            <a:pPr lvl="1"/>
            <a:r>
              <a:rPr lang="zh-CN" altLang="en-US" dirty="0"/>
              <a:t>构造函数</a:t>
            </a:r>
            <a:r>
              <a:rPr lang="en-US" altLang="zh-CN" dirty="0"/>
              <a:t>f(x)=(b-a)</a:t>
            </a:r>
            <a:r>
              <a:rPr lang="en-US" altLang="zh-CN" dirty="0" err="1"/>
              <a:t>x+a</a:t>
            </a:r>
            <a:r>
              <a:rPr lang="zh-CN" altLang="en-US" dirty="0"/>
              <a:t>，很容易验证，这是从</a:t>
            </a:r>
            <a:r>
              <a:rPr lang="en-US" altLang="zh-CN" dirty="0"/>
              <a:t>[0,1]</a:t>
            </a:r>
            <a:r>
              <a:rPr lang="zh-CN" altLang="en-US" dirty="0"/>
              <a:t>到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的双射函数；</a:t>
            </a:r>
            <a:endParaRPr lang="en-US" altLang="zh-CN" dirty="0"/>
          </a:p>
          <a:p>
            <a:pPr lvl="1"/>
            <a:r>
              <a:rPr lang="zh-CN" altLang="en-US" dirty="0"/>
              <a:t>因此，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是不可数集合。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72189" y="3114581"/>
            <a:ext cx="7573064" cy="1034499"/>
            <a:chOff x="864920" y="2710273"/>
            <a:chExt cx="7573064" cy="1034499"/>
          </a:xfrm>
        </p:grpSpPr>
        <p:grpSp>
          <p:nvGrpSpPr>
            <p:cNvPr id="6" name="组合 10"/>
            <p:cNvGrpSpPr/>
            <p:nvPr/>
          </p:nvGrpSpPr>
          <p:grpSpPr>
            <a:xfrm>
              <a:off x="864920" y="2908416"/>
              <a:ext cx="7573064" cy="836356"/>
              <a:chOff x="864920" y="2908416"/>
              <a:chExt cx="7573064" cy="836356"/>
            </a:xfrm>
          </p:grpSpPr>
          <p:cxnSp>
            <p:nvCxnSpPr>
              <p:cNvPr id="8" name="直接连接符 7"/>
              <p:cNvCxnSpPr/>
              <p:nvPr/>
            </p:nvCxnSpPr>
            <p:spPr bwMode="auto">
              <a:xfrm>
                <a:off x="864920" y="3383280"/>
                <a:ext cx="6624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9" name="组合 7"/>
              <p:cNvGrpSpPr>
                <a:grpSpLocks noChangeAspect="1"/>
              </p:cNvGrpSpPr>
              <p:nvPr/>
            </p:nvGrpSpPr>
            <p:grpSpPr>
              <a:xfrm>
                <a:off x="7333083" y="2908416"/>
                <a:ext cx="1104901" cy="836356"/>
                <a:chOff x="6022959" y="1534597"/>
                <a:chExt cx="1255944" cy="950686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6022959" y="2197265"/>
                  <a:ext cx="311151" cy="26533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 flipV="1">
                  <a:off x="6328216" y="1534597"/>
                  <a:ext cx="950687" cy="95068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矩形 6"/>
            <p:cNvSpPr/>
            <p:nvPr/>
          </p:nvSpPr>
          <p:spPr bwMode="auto">
            <a:xfrm>
              <a:off x="7273849" y="2710273"/>
              <a:ext cx="923330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CC0066"/>
                  </a:solidFill>
                  <a:effectLst/>
                  <a:latin typeface="楷体" pitchFamily="49" charset="-122"/>
                  <a:ea typeface="楷体" pitchFamily="49" charset="-122"/>
                </a:rPr>
                <a:t>标准二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可数集和不可数集合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D649-1940-4E85-84AE-1D2CAF93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5.1-6</a:t>
            </a:r>
            <a:r>
              <a:rPr lang="zh-CN" altLang="en-US"/>
              <a:t>：等势证明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65F908-D7BD-4DB1-B8D7-40FB38581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02" y="1268760"/>
                <a:ext cx="8229600" cy="2843254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5.1-6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000"/>
                  <a:t>证明</a:t>
                </a:r>
                <a:r>
                  <a:rPr lang="en-US" altLang="zh-CN" sz="2000"/>
                  <a:t>[0,1]</a:t>
                </a:r>
                <a:r>
                  <a:rPr lang="zh-CN" altLang="en-US" sz="2000"/>
                  <a:t>≈</a:t>
                </a:r>
                <a:r>
                  <a:rPr lang="en-US" altLang="zh-CN" sz="2000"/>
                  <a:t>(0,1)</a:t>
                </a:r>
              </a:p>
              <a:p>
                <a:pPr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证：</a:t>
                </a:r>
                <a:r>
                  <a:rPr lang="en-US" altLang="zh-CN" sz="2000"/>
                  <a:t>f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[0,1]</a:t>
                </a:r>
                <a:r>
                  <a:rPr lang="en-US" altLang="zh-CN" sz="2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 </a:t>
                </a:r>
                <a:r>
                  <a:rPr lang="en-US" altLang="zh-CN" sz="2000"/>
                  <a:t>(0,1)</a:t>
                </a:r>
              </a:p>
              <a:p>
                <a:pPr marL="268288" indent="0">
                  <a:spcBef>
                    <a:spcPts val="0"/>
                  </a:spcBef>
                  <a:spcAft>
                    <a:spcPts val="400"/>
                  </a:spcAft>
                  <a:buNone/>
                </a:pPr>
                <a:r>
                  <a:rPr lang="en-US" altLang="zh-CN" sz="2000"/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0                          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a:rPr lang="zh-CN" altLang="en-US" sz="2000" i="0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−{0}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/>
              </a:p>
              <a:p>
                <a:pPr marL="268288" indent="0">
                  <a:spcBef>
                    <a:spcPts val="0"/>
                  </a:spcBef>
                  <a:spcAft>
                    <a:spcPts val="400"/>
                  </a:spcAft>
                  <a:buNone/>
                </a:pPr>
                <a:r>
                  <a:rPr lang="zh-CN" altLang="en-US" sz="2000"/>
                  <a:t>可以证明，</a:t>
                </a:r>
                <a:r>
                  <a:rPr lang="en-US" altLang="zh-CN" sz="2000"/>
                  <a:t>f</a:t>
                </a:r>
                <a:r>
                  <a:rPr lang="zh-CN" altLang="en-US" sz="2000"/>
                  <a:t>是双射，所以，</a:t>
                </a:r>
                <a:r>
                  <a:rPr lang="en-US" altLang="zh-CN" sz="2000"/>
                  <a:t>[0,1]</a:t>
                </a:r>
                <a:r>
                  <a:rPr lang="zh-CN" altLang="en-US" sz="2000"/>
                  <a:t>≈</a:t>
                </a:r>
                <a:r>
                  <a:rPr lang="en-US" altLang="zh-CN" sz="2000"/>
                  <a:t>(0,1)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65F908-D7BD-4DB1-B8D7-40FB38581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02" y="1268760"/>
                <a:ext cx="8229600" cy="2843254"/>
              </a:xfrm>
              <a:blipFill>
                <a:blip r:embed="rId2"/>
                <a:stretch>
                  <a:fillRect t="-1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B96F7-C82F-4D73-960D-74943455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F2C9A-9EF1-4098-B0D7-7FAB779D6074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6A090D-4FDB-4F54-8805-86AA90C19A3B}"/>
              </a:ext>
            </a:extLst>
          </p:cNvPr>
          <p:cNvGrpSpPr/>
          <p:nvPr/>
        </p:nvGrpSpPr>
        <p:grpSpPr>
          <a:xfrm>
            <a:off x="807907" y="4144954"/>
            <a:ext cx="7227252" cy="2309949"/>
            <a:chOff x="807907" y="4144954"/>
            <a:chExt cx="7227252" cy="2309949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4715E24-BDE9-45C4-8DBD-DC277D876D6B}"/>
                </a:ext>
              </a:extLst>
            </p:cNvPr>
            <p:cNvGrpSpPr/>
            <p:nvPr/>
          </p:nvGrpSpPr>
          <p:grpSpPr>
            <a:xfrm>
              <a:off x="807907" y="4144954"/>
              <a:ext cx="7227252" cy="1664480"/>
              <a:chOff x="1459548" y="4039850"/>
              <a:chExt cx="7227252" cy="1664480"/>
            </a:xfrm>
          </p:grpSpPr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18998F7C-25D4-4BE1-8EDC-EC3B97431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59548" y="4742628"/>
                <a:ext cx="72272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566EFE95-7D10-4446-B03A-04BD7A3F99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59548" y="5638323"/>
                <a:ext cx="72272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utoShape 29">
                <a:extLst>
                  <a:ext uri="{FF2B5EF4-FFF2-40B4-BE49-F238E27FC236}">
                    <a16:creationId xmlns:a16="http://schemas.microsoft.com/office/drawing/2014/main" id="{E87A5BF4-315D-49B8-8F74-1AB98FFE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990" y="4666415"/>
                <a:ext cx="132015" cy="132014"/>
              </a:xfrm>
              <a:prstGeom prst="flowChartConnector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AutoShape 29">
                <a:extLst>
                  <a:ext uri="{FF2B5EF4-FFF2-40B4-BE49-F238E27FC236}">
                    <a16:creationId xmlns:a16="http://schemas.microsoft.com/office/drawing/2014/main" id="{C92D8960-CDA6-437F-B2BA-31708F472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494" y="4666415"/>
                <a:ext cx="132015" cy="132014"/>
              </a:xfrm>
              <a:prstGeom prst="flowChartConnector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AutoShape 33">
                <a:extLst>
                  <a:ext uri="{FF2B5EF4-FFF2-40B4-BE49-F238E27FC236}">
                    <a16:creationId xmlns:a16="http://schemas.microsoft.com/office/drawing/2014/main" id="{8CF3008D-E225-41A8-8C6E-583BC9D51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246" y="4666415"/>
                <a:ext cx="132015" cy="132014"/>
              </a:xfrm>
              <a:prstGeom prst="flowChartConnector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AutoShape 29">
                <a:extLst>
                  <a:ext uri="{FF2B5EF4-FFF2-40B4-BE49-F238E27FC236}">
                    <a16:creationId xmlns:a16="http://schemas.microsoft.com/office/drawing/2014/main" id="{85554C1B-E07C-4CAA-88E7-6A88E3A5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809" y="4666415"/>
                <a:ext cx="132015" cy="132014"/>
              </a:xfrm>
              <a:prstGeom prst="flowChartConnector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AutoShape 29">
                <a:extLst>
                  <a:ext uri="{FF2B5EF4-FFF2-40B4-BE49-F238E27FC236}">
                    <a16:creationId xmlns:a16="http://schemas.microsoft.com/office/drawing/2014/main" id="{8970671A-DAAF-48E4-953B-D031818AC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029" y="4666415"/>
                <a:ext cx="132015" cy="132014"/>
              </a:xfrm>
              <a:prstGeom prst="flowChartConnector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AutoShape 33">
                <a:extLst>
                  <a:ext uri="{FF2B5EF4-FFF2-40B4-BE49-F238E27FC236}">
                    <a16:creationId xmlns:a16="http://schemas.microsoft.com/office/drawing/2014/main" id="{89E658B0-2122-4BF8-B089-943FDFAC4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366" y="4666415"/>
                <a:ext cx="132015" cy="132014"/>
              </a:xfrm>
              <a:prstGeom prst="flowChartConnector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10A4BADA-5E90-44A3-905A-D9B2C5E5C00A}"/>
                      </a:ext>
                    </a:extLst>
                  </p:cNvPr>
                  <p:cNvSpPr/>
                  <p:nvPr/>
                </p:nvSpPr>
                <p:spPr>
                  <a:xfrm>
                    <a:off x="2205365" y="4039850"/>
                    <a:ext cx="384532" cy="6366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10A4BADA-5E90-44A3-905A-D9B2C5E5C0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5365" y="4039850"/>
                    <a:ext cx="384532" cy="6366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AutoShape 33">
                <a:extLst>
                  <a:ext uri="{FF2B5EF4-FFF2-40B4-BE49-F238E27FC236}">
                    <a16:creationId xmlns:a16="http://schemas.microsoft.com/office/drawing/2014/main" id="{530FF8C2-9060-4C80-9774-4C95667F2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157" y="4666415"/>
                <a:ext cx="132015" cy="132014"/>
              </a:xfrm>
              <a:prstGeom prst="flowChartConnector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AutoShape 29">
                <a:extLst>
                  <a:ext uri="{FF2B5EF4-FFF2-40B4-BE49-F238E27FC236}">
                    <a16:creationId xmlns:a16="http://schemas.microsoft.com/office/drawing/2014/main" id="{511647A5-3D17-4DE8-9AAA-FFA1076B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990" y="5572316"/>
                <a:ext cx="132015" cy="132014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AutoShape 29">
                <a:extLst>
                  <a:ext uri="{FF2B5EF4-FFF2-40B4-BE49-F238E27FC236}">
                    <a16:creationId xmlns:a16="http://schemas.microsoft.com/office/drawing/2014/main" id="{FA0B9519-FBFB-407F-A2BB-F7C259831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310" y="5572316"/>
                <a:ext cx="132015" cy="132014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AutoShape 33">
                <a:extLst>
                  <a:ext uri="{FF2B5EF4-FFF2-40B4-BE49-F238E27FC236}">
                    <a16:creationId xmlns:a16="http://schemas.microsoft.com/office/drawing/2014/main" id="{DB03DE0B-F531-4340-AB7E-9DD90019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246" y="5572316"/>
                <a:ext cx="132015" cy="132014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AutoShape 29">
                <a:extLst>
                  <a:ext uri="{FF2B5EF4-FFF2-40B4-BE49-F238E27FC236}">
                    <a16:creationId xmlns:a16="http://schemas.microsoft.com/office/drawing/2014/main" id="{C296093C-EA41-4D34-AC1C-68EE81380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626" y="5572316"/>
                <a:ext cx="132015" cy="132014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AutoShape 29">
                <a:extLst>
                  <a:ext uri="{FF2B5EF4-FFF2-40B4-BE49-F238E27FC236}">
                    <a16:creationId xmlns:a16="http://schemas.microsoft.com/office/drawing/2014/main" id="{B48F3C94-3C0A-475C-9B9A-EB26C0379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029" y="5572316"/>
                <a:ext cx="132015" cy="132014"/>
              </a:xfrm>
              <a:prstGeom prst="flowChartConnector">
                <a:avLst/>
              </a:prstGeom>
              <a:solidFill>
                <a:srgbClr val="EA22C4"/>
              </a:solidFill>
              <a:ln w="9525">
                <a:solidFill>
                  <a:srgbClr val="EA22C4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AutoShape 33">
                <a:extLst>
                  <a:ext uri="{FF2B5EF4-FFF2-40B4-BE49-F238E27FC236}">
                    <a16:creationId xmlns:a16="http://schemas.microsoft.com/office/drawing/2014/main" id="{0F4ECF98-2ABD-453E-B4D1-DEF80D2BF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366" y="5572316"/>
                <a:ext cx="132015" cy="132014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AutoShape 33">
                <a:extLst>
                  <a:ext uri="{FF2B5EF4-FFF2-40B4-BE49-F238E27FC236}">
                    <a16:creationId xmlns:a16="http://schemas.microsoft.com/office/drawing/2014/main" id="{537B6573-FDD4-4CB2-A6C6-B64D5EC23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157" y="5572316"/>
                <a:ext cx="132015" cy="132014"/>
              </a:xfrm>
              <a:prstGeom prst="flowChartConnector">
                <a:avLst/>
              </a:prstGeom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AutoShape 33">
                <a:extLst>
                  <a:ext uri="{FF2B5EF4-FFF2-40B4-BE49-F238E27FC236}">
                    <a16:creationId xmlns:a16="http://schemas.microsoft.com/office/drawing/2014/main" id="{E41E11DA-4D95-4BAA-AD91-4465B0806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0515" y="4679866"/>
                <a:ext cx="132015" cy="132014"/>
              </a:xfrm>
              <a:prstGeom prst="flowChartConnector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C9798D55-BFD8-4F7F-B12F-614778045225}"/>
                  </a:ext>
                </a:extLst>
              </p:cNvPr>
              <p:cNvCxnSpPr>
                <a:cxnSpLocks/>
                <a:stCxn id="35" idx="3"/>
                <a:endCxn id="33" idx="7"/>
              </p:cNvCxnSpPr>
              <p:nvPr/>
            </p:nvCxnSpPr>
            <p:spPr>
              <a:xfrm flipH="1">
                <a:off x="4210048" y="4792547"/>
                <a:ext cx="3939800" cy="7991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3AAA778-A506-40DF-B57D-F50C5D032E8C}"/>
                  </a:ext>
                </a:extLst>
              </p:cNvPr>
              <p:cNvCxnSpPr>
                <a:cxnSpLocks/>
                <a:stCxn id="23" idx="3"/>
                <a:endCxn id="34" idx="7"/>
              </p:cNvCxnSpPr>
              <p:nvPr/>
            </p:nvCxnSpPr>
            <p:spPr>
              <a:xfrm flipH="1">
                <a:off x="3525839" y="4779096"/>
                <a:ext cx="1419740" cy="812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794B9CF6-CCA2-4DA2-9834-787336ACF662}"/>
                  </a:ext>
                </a:extLst>
              </p:cNvPr>
              <p:cNvCxnSpPr>
                <a:cxnSpLocks/>
                <a:stCxn id="26" idx="3"/>
                <a:endCxn id="28" idx="7"/>
              </p:cNvCxnSpPr>
              <p:nvPr/>
            </p:nvCxnSpPr>
            <p:spPr>
              <a:xfrm flipH="1">
                <a:off x="3003672" y="4779096"/>
                <a:ext cx="1113027" cy="812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3BCC565-CB77-4C45-8D78-5B17D6D132EE}"/>
                  </a:ext>
                </a:extLst>
              </p:cNvPr>
              <p:cNvCxnSpPr>
                <a:cxnSpLocks/>
                <a:stCxn id="14" idx="3"/>
                <a:endCxn id="29" idx="7"/>
              </p:cNvCxnSpPr>
              <p:nvPr/>
            </p:nvCxnSpPr>
            <p:spPr>
              <a:xfrm flipH="1">
                <a:off x="2703992" y="4779096"/>
                <a:ext cx="728498" cy="812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47FA4E5-D231-465A-B3B8-C088F7BDA49D}"/>
                  </a:ext>
                </a:extLst>
              </p:cNvPr>
              <p:cNvCxnSpPr>
                <a:cxnSpLocks/>
                <a:stCxn id="21" idx="3"/>
                <a:endCxn id="31" idx="7"/>
              </p:cNvCxnSpPr>
              <p:nvPr/>
            </p:nvCxnSpPr>
            <p:spPr>
              <a:xfrm flipH="1">
                <a:off x="2404308" y="4779096"/>
                <a:ext cx="506015" cy="812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03D5FCF6-7CD4-4B63-89D6-CE332DD5377A}"/>
                  </a:ext>
                </a:extLst>
              </p:cNvPr>
              <p:cNvCxnSpPr>
                <a:cxnSpLocks/>
                <a:stCxn id="25" idx="5"/>
                <a:endCxn id="30" idx="1"/>
              </p:cNvCxnSpPr>
              <p:nvPr/>
            </p:nvCxnSpPr>
            <p:spPr>
              <a:xfrm>
                <a:off x="1769711" y="4779096"/>
                <a:ext cx="3175868" cy="812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0A10E753-AD33-41C0-B054-9321163E4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427" y="4748705"/>
                <a:ext cx="0" cy="8847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150F6C7A-0E2B-45B1-B6FD-2D69311CA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034" y="4748705"/>
                <a:ext cx="0" cy="8847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7EFCF991-20B3-4B89-8270-F1D32D8C6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399" y="4748705"/>
                <a:ext cx="0" cy="8847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AD2A5BFC-6A90-4929-A59F-BDB65E188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3041" y="4748705"/>
                <a:ext cx="0" cy="8847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15E7A91C-62C4-4278-83FF-68B51FF65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1621" y="4748705"/>
                <a:ext cx="0" cy="8847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7070D671-D112-4C6B-B427-6BE4A830C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1814" y="4748705"/>
                <a:ext cx="0" cy="8847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98503725-467B-4E98-B8D6-A6DD978E3E51}"/>
                      </a:ext>
                    </a:extLst>
                  </p:cNvPr>
                  <p:cNvSpPr/>
                  <p:nvPr/>
                </p:nvSpPr>
                <p:spPr>
                  <a:xfrm>
                    <a:off x="3352906" y="4039850"/>
                    <a:ext cx="384532" cy="6366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98503725-467B-4E98-B8D6-A6DD978E3E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906" y="4039850"/>
                    <a:ext cx="384532" cy="6366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E8EC2691-46AD-41BE-BDAF-45DB2F9098EB}"/>
                      </a:ext>
                    </a:extLst>
                  </p:cNvPr>
                  <p:cNvSpPr/>
                  <p:nvPr/>
                </p:nvSpPr>
                <p:spPr>
                  <a:xfrm>
                    <a:off x="4030743" y="4039850"/>
                    <a:ext cx="384532" cy="6366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E8EC2691-46AD-41BE-BDAF-45DB2F9098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743" y="4039850"/>
                    <a:ext cx="384532" cy="6366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15C6AB1C-C66F-4A2A-A810-A570F4D6B01B}"/>
                      </a:ext>
                    </a:extLst>
                  </p:cNvPr>
                  <p:cNvSpPr/>
                  <p:nvPr/>
                </p:nvSpPr>
                <p:spPr>
                  <a:xfrm>
                    <a:off x="4865065" y="4039850"/>
                    <a:ext cx="384532" cy="6366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15C6AB1C-C66F-4A2A-A810-A570F4D6B0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065" y="4039850"/>
                    <a:ext cx="384532" cy="6366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29CDDF72-069B-48C5-970B-08E58C684EBC}"/>
                      </a:ext>
                    </a:extLst>
                  </p:cNvPr>
                  <p:cNvSpPr/>
                  <p:nvPr/>
                </p:nvSpPr>
                <p:spPr>
                  <a:xfrm>
                    <a:off x="8070264" y="4039850"/>
                    <a:ext cx="384532" cy="6366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29CDDF72-069B-48C5-970B-08E58C684E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0264" y="4039850"/>
                    <a:ext cx="384532" cy="63666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3705A0A-6660-40D4-AED9-8DCACDA89E4D}"/>
                  </a:ext>
                </a:extLst>
              </p:cNvPr>
              <p:cNvSpPr/>
              <p:nvPr/>
            </p:nvSpPr>
            <p:spPr>
              <a:xfrm>
                <a:off x="1547396" y="4105967"/>
                <a:ext cx="384532" cy="636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endPara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C9CBC20C-8775-4947-BA10-637F3FD80565}"/>
                    </a:ext>
                  </a:extLst>
                </p:cNvPr>
                <p:cNvSpPr/>
                <p:nvPr/>
              </p:nvSpPr>
              <p:spPr>
                <a:xfrm>
                  <a:off x="4200739" y="5818242"/>
                  <a:ext cx="384532" cy="6366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C9CBC20C-8775-4947-BA10-637F3FD805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739" y="5818242"/>
                  <a:ext cx="384532" cy="6366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0B98249-8207-4C68-929E-1539CA8C527D}"/>
                    </a:ext>
                  </a:extLst>
                </p:cNvPr>
                <p:cNvSpPr/>
                <p:nvPr/>
              </p:nvSpPr>
              <p:spPr>
                <a:xfrm>
                  <a:off x="3373685" y="5818242"/>
                  <a:ext cx="384532" cy="6366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0B98249-8207-4C68-929E-1539CA8C52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685" y="5818242"/>
                  <a:ext cx="384532" cy="6366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29">
              <a:extLst>
                <a:ext uri="{FF2B5EF4-FFF2-40B4-BE49-F238E27FC236}">
                  <a16:creationId xmlns:a16="http://schemas.microsoft.com/office/drawing/2014/main" id="{38A71754-F69E-4EFD-8E1E-8B5C2160E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3695" y="5677420"/>
              <a:ext cx="132015" cy="132014"/>
            </a:xfrm>
            <a:prstGeom prst="flowChartConnector">
              <a:avLst/>
            </a:prstGeom>
            <a:solidFill>
              <a:srgbClr val="EA22C4"/>
            </a:solidFill>
            <a:ln w="9525">
              <a:solidFill>
                <a:srgbClr val="EA22C4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6FC9B27-73CE-4966-9DCB-CC804EB3BA4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1464670" y="4883813"/>
              <a:ext cx="495732" cy="793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60993A4-BE9C-42BA-B7D8-16F7572FC3FF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flipH="1">
              <a:off x="1274076" y="4883536"/>
              <a:ext cx="347718" cy="7938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D59F584-CA52-4FAB-8987-4F0A176F2198}"/>
                </a:ext>
              </a:extLst>
            </p:cNvPr>
            <p:cNvCxnSpPr>
              <a:cxnSpLocks/>
            </p:cNvCxnSpPr>
            <p:nvPr/>
          </p:nvCxnSpPr>
          <p:spPr>
            <a:xfrm>
              <a:off x="3904808" y="4853809"/>
              <a:ext cx="0" cy="8847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20BE885-CE6C-479C-8441-14DF119D71C1}"/>
                </a:ext>
              </a:extLst>
            </p:cNvPr>
            <p:cNvSpPr/>
            <p:nvPr/>
          </p:nvSpPr>
          <p:spPr>
            <a:xfrm>
              <a:off x="876117" y="5703951"/>
              <a:ext cx="384532" cy="636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DC5CD7F-AD80-4310-A7E1-B7F78621A972}"/>
                </a:ext>
              </a:extLst>
            </p:cNvPr>
            <p:cNvSpPr/>
            <p:nvPr/>
          </p:nvSpPr>
          <p:spPr>
            <a:xfrm>
              <a:off x="7365844" y="5691981"/>
              <a:ext cx="384532" cy="636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0CDFD091-842E-43F9-A170-0AFAD8DF1BD7}"/>
                    </a:ext>
                  </a:extLst>
                </p:cNvPr>
                <p:cNvSpPr/>
                <p:nvPr/>
              </p:nvSpPr>
              <p:spPr>
                <a:xfrm>
                  <a:off x="2695486" y="5818242"/>
                  <a:ext cx="384532" cy="6366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0CDFD091-842E-43F9-A170-0AFAD8DF1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86" y="5818242"/>
                  <a:ext cx="384532" cy="6366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1A1330B6-D688-4CE6-9956-42C386CA7395}"/>
                    </a:ext>
                  </a:extLst>
                </p:cNvPr>
                <p:cNvSpPr/>
                <p:nvPr/>
              </p:nvSpPr>
              <p:spPr>
                <a:xfrm>
                  <a:off x="2159765" y="5818242"/>
                  <a:ext cx="384532" cy="6366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1A1330B6-D688-4CE6-9956-42C386CA7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765" y="5818242"/>
                  <a:ext cx="384532" cy="6366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F3635BD7-B407-4E82-92E5-E3B10CF0188C}"/>
                    </a:ext>
                  </a:extLst>
                </p:cNvPr>
                <p:cNvSpPr/>
                <p:nvPr/>
              </p:nvSpPr>
              <p:spPr>
                <a:xfrm>
                  <a:off x="1856953" y="5818242"/>
                  <a:ext cx="384532" cy="6366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F3635BD7-B407-4E82-92E5-E3B10CF018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53" y="5818242"/>
                  <a:ext cx="384532" cy="6366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utoShape 29">
              <a:extLst>
                <a:ext uri="{FF2B5EF4-FFF2-40B4-BE49-F238E27FC236}">
                  <a16:creationId xmlns:a16="http://schemas.microsoft.com/office/drawing/2014/main" id="{033A9B0D-99F1-4578-B26D-EC51426C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662" y="5677420"/>
              <a:ext cx="132015" cy="132014"/>
            </a:xfrm>
            <a:prstGeom prst="flowChartConnector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66" name="AutoShape 29">
              <a:extLst>
                <a:ext uri="{FF2B5EF4-FFF2-40B4-BE49-F238E27FC236}">
                  <a16:creationId xmlns:a16="http://schemas.microsoft.com/office/drawing/2014/main" id="{65FFB8E0-EC19-45BB-B34E-97C27202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068" y="5677420"/>
              <a:ext cx="132015" cy="132014"/>
            </a:xfrm>
            <a:prstGeom prst="flowChartConnector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</a:ln>
          </p:spPr>
          <p:txBody>
            <a:bodyPr wrap="none" anchor="ctr"/>
            <a:lstStyle/>
            <a:p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144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、基数的比较</a:t>
            </a:r>
          </a:p>
        </p:txBody>
      </p:sp>
    </p:spTree>
    <p:extLst>
      <p:ext uri="{BB962C8B-B14F-4D97-AF65-F5344CB8AC3E}">
        <p14:creationId xmlns:p14="http://schemas.microsoft.com/office/powerpoint/2010/main" val="276495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</a:t>
            </a:r>
            <a:r>
              <a:rPr lang="zh-CN" altLang="en-US" dirty="0"/>
              <a:t>、基本概念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cs typeface="Times New Roman" pitchFamily="18" charset="0"/>
              </a:rPr>
              <a:t>如果要对任意的集合谈论它们中元素的“个数”；</a:t>
            </a:r>
            <a:endParaRPr lang="en-US" altLang="zh-CN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cs typeface="Times New Roman" pitchFamily="18" charset="0"/>
              </a:rPr>
              <a:t>需要把有限集合里元素“个数”的概念推广到无限集合中，要下一个定义对任何集合都适用。</a:t>
            </a:r>
            <a:endParaRPr lang="en-US" altLang="zh-CN" dirty="0"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cs typeface="Times New Roman" pitchFamily="18" charset="0"/>
              </a:rPr>
              <a:t>集合的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基数</a:t>
            </a:r>
            <a:r>
              <a:rPr lang="zh-CN" altLang="en-US" dirty="0">
                <a:cs typeface="Times New Roman" pitchFamily="18" charset="0"/>
              </a:rPr>
              <a:t>或集合的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势</a:t>
            </a:r>
            <a:r>
              <a:rPr lang="zh-CN" altLang="en-US" dirty="0">
                <a:cs typeface="Times New Roman" pitchFamily="18" charset="0"/>
              </a:rPr>
              <a:t>是集合论中基本概念之一；</a:t>
            </a:r>
            <a:endParaRPr lang="en-US" altLang="zh-CN" dirty="0"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cs typeface="Times New Roman" pitchFamily="18" charset="0"/>
              </a:rPr>
              <a:t>基数的概念，只能从几条规定或公理出发；</a:t>
            </a:r>
            <a:endParaRPr lang="en-US" altLang="zh-CN" dirty="0"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为任意集合，现在规定用</a:t>
            </a:r>
            <a:r>
              <a:rPr lang="en-US" altLang="zh-CN" dirty="0"/>
              <a:t>|A|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中元素“个数”，并称</a:t>
            </a:r>
            <a:r>
              <a:rPr lang="en-US" altLang="zh-CN" dirty="0"/>
              <a:t>|A|</a:t>
            </a:r>
            <a:r>
              <a:rPr lang="zh-CN" altLang="en-US" dirty="0"/>
              <a:t>为集合</a:t>
            </a:r>
            <a:r>
              <a:rPr lang="en-US" altLang="zh-CN" dirty="0"/>
              <a:t>A</a:t>
            </a:r>
            <a:r>
              <a:rPr lang="zh-CN" altLang="en-US"/>
              <a:t>的基数。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定义和定理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004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zh-CN" altLang="en-US" sz="2000">
                <a:solidFill>
                  <a:srgbClr val="FF0000"/>
                </a:solidFill>
              </a:rPr>
              <a:t>定义</a:t>
            </a:r>
            <a:r>
              <a:rPr kumimoji="0" lang="en-US" altLang="zh-CN" sz="2000">
                <a:solidFill>
                  <a:srgbClr val="FF0000"/>
                </a:solidFill>
              </a:rPr>
              <a:t>5.2-1</a:t>
            </a:r>
            <a:r>
              <a:rPr kumimoji="0" lang="zh-CN" altLang="en-US" sz="2000">
                <a:solidFill>
                  <a:srgbClr val="FF0000"/>
                </a:solidFill>
              </a:rPr>
              <a:t>：</a:t>
            </a:r>
            <a:r>
              <a:rPr kumimoji="0" lang="zh-CN" altLang="en-US" sz="2000"/>
              <a:t>设</a:t>
            </a:r>
            <a:r>
              <a:rPr kumimoji="0" lang="en-US" altLang="zh-CN" sz="2000"/>
              <a:t>A</a:t>
            </a:r>
            <a:r>
              <a:rPr kumimoji="0" lang="zh-CN" altLang="en-US" sz="2000"/>
              <a:t>和</a:t>
            </a:r>
            <a:r>
              <a:rPr kumimoji="0" lang="en-US" altLang="zh-CN" sz="2000"/>
              <a:t>B</a:t>
            </a:r>
            <a:r>
              <a:rPr kumimoji="0" lang="zh-CN" altLang="en-US" sz="2000"/>
              <a:t>是任意集合。</a:t>
            </a:r>
            <a:endParaRPr lang="en-US" altLang="zh-CN" sz="2000" dirty="0"/>
          </a:p>
          <a:p>
            <a:pPr marL="715963" lvl="1" indent="-258763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000"/>
              <a:t>若有一从</a:t>
            </a:r>
            <a:r>
              <a:rPr lang="en-US" altLang="zh-CN" sz="2000"/>
              <a:t>A</a:t>
            </a:r>
            <a:r>
              <a:rPr lang="zh-CN" altLang="en-US" sz="2000"/>
              <a:t>到</a:t>
            </a:r>
            <a:r>
              <a:rPr lang="en-US" altLang="zh-CN" sz="2000"/>
              <a:t>B</a:t>
            </a:r>
            <a:r>
              <a:rPr lang="zh-CN" altLang="en-US" sz="2000"/>
              <a:t>的双射函数，则称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有相同的基数（或等势），记为</a:t>
            </a:r>
            <a:r>
              <a:rPr lang="en-US" altLang="zh-CN" sz="2000"/>
              <a:t>|A|=|B|</a:t>
            </a:r>
          </a:p>
          <a:p>
            <a:pPr marL="715963" lvl="1" indent="-258763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000"/>
              <a:t>若有一从</a:t>
            </a:r>
            <a:r>
              <a:rPr lang="en-US" altLang="zh-CN" sz="2000"/>
              <a:t>A</a:t>
            </a:r>
            <a:r>
              <a:rPr lang="zh-CN" altLang="en-US" sz="2000"/>
              <a:t>到</a:t>
            </a:r>
            <a:r>
              <a:rPr lang="en-US" altLang="zh-CN" sz="2000"/>
              <a:t>B</a:t>
            </a:r>
            <a:r>
              <a:rPr lang="zh-CN" altLang="en-US" sz="2000"/>
              <a:t>的单射函数，则称</a:t>
            </a:r>
            <a:r>
              <a:rPr lang="en-US" altLang="zh-CN" sz="2000"/>
              <a:t>A</a:t>
            </a:r>
            <a:r>
              <a:rPr lang="zh-CN" altLang="en-US" sz="2000"/>
              <a:t>的基数小于等于</a:t>
            </a:r>
            <a:r>
              <a:rPr lang="en-US" altLang="zh-CN" sz="2000"/>
              <a:t>B</a:t>
            </a:r>
            <a:r>
              <a:rPr lang="zh-CN" altLang="en-US" sz="2000"/>
              <a:t>的基数，记为</a:t>
            </a:r>
            <a:r>
              <a:rPr lang="en-US" altLang="zh-CN" sz="2000"/>
              <a:t>|A|</a:t>
            </a:r>
            <a:r>
              <a:rPr lang="zh-CN" altLang="en-US" sz="2000">
                <a:sym typeface="Symbol" pitchFamily="18" charset="2"/>
              </a:rPr>
              <a:t>≤</a:t>
            </a:r>
            <a:r>
              <a:rPr lang="en-US" altLang="zh-CN" sz="2000"/>
              <a:t>|B|</a:t>
            </a:r>
            <a:r>
              <a:rPr lang="zh-CN" altLang="en-US" sz="2000"/>
              <a:t>；</a:t>
            </a:r>
            <a:endParaRPr lang="en-US" altLang="zh-CN" sz="2000"/>
          </a:p>
          <a:p>
            <a:pPr marL="715963" lvl="1" indent="-258763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000"/>
              <a:t>若有一从</a:t>
            </a:r>
            <a:r>
              <a:rPr lang="en-US" altLang="zh-CN" sz="2000"/>
              <a:t>A</a:t>
            </a:r>
            <a:r>
              <a:rPr lang="zh-CN" altLang="en-US" sz="2000"/>
              <a:t>到</a:t>
            </a:r>
            <a:r>
              <a:rPr lang="en-US" altLang="zh-CN" sz="2000"/>
              <a:t>B</a:t>
            </a:r>
            <a:r>
              <a:rPr lang="zh-CN" altLang="en-US" sz="2000"/>
              <a:t>的单射函数，但</a:t>
            </a:r>
            <a:r>
              <a:rPr lang="zh-CN" altLang="en-US" sz="2000">
                <a:solidFill>
                  <a:srgbClr val="C00000"/>
                </a:solidFill>
              </a:rPr>
              <a:t>不存在双射函数</a:t>
            </a:r>
            <a:r>
              <a:rPr lang="zh-CN" altLang="en-US" sz="2000"/>
              <a:t>，则称</a:t>
            </a:r>
            <a:r>
              <a:rPr lang="en-US" altLang="zh-CN" sz="2000"/>
              <a:t>A</a:t>
            </a:r>
            <a:r>
              <a:rPr lang="zh-CN" altLang="en-US" sz="2000"/>
              <a:t>的基数小于</a:t>
            </a:r>
            <a:r>
              <a:rPr lang="en-US" altLang="zh-CN" sz="2000"/>
              <a:t>B</a:t>
            </a:r>
            <a:r>
              <a:rPr lang="zh-CN" altLang="en-US" sz="2000"/>
              <a:t>的基数，记为</a:t>
            </a:r>
            <a:r>
              <a:rPr lang="en-US" altLang="zh-CN" sz="2000"/>
              <a:t>|A|</a:t>
            </a:r>
            <a:r>
              <a:rPr lang="zh-CN" altLang="en-US" sz="200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sz="2000"/>
              <a:t>|B|</a:t>
            </a:r>
          </a:p>
          <a:p>
            <a:pPr marL="342900" lvl="1" indent="-342900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5.2-1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 u="sng"/>
              <a:t>等势</a:t>
            </a:r>
            <a:r>
              <a:rPr lang="zh-CN" altLang="en-US" sz="2000"/>
              <a:t>是任何集合族上的</a:t>
            </a:r>
            <a:r>
              <a:rPr lang="zh-CN" altLang="en-US" sz="2000" u="sng"/>
              <a:t>等价关系</a:t>
            </a:r>
            <a:r>
              <a:rPr lang="zh-CN" altLang="en-US" sz="2000"/>
              <a:t>。</a:t>
            </a:r>
            <a:endParaRPr lang="en-US" altLang="zh-CN" sz="2000"/>
          </a:p>
          <a:p>
            <a:pPr marL="342900" lvl="1" indent="-342900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000"/>
              <a:t>该定理告诉我们两个重要的结论：</a:t>
            </a:r>
            <a:endParaRPr lang="en-US" altLang="zh-CN" sz="2000"/>
          </a:p>
          <a:p>
            <a:pPr marL="808038" lvl="1" indent="-350838"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000"/>
              <a:t>等势关系把集合族划分成若干等价类；</a:t>
            </a:r>
            <a:endParaRPr lang="en-US" altLang="zh-CN" sz="2000"/>
          </a:p>
          <a:p>
            <a:pPr marL="808038" lvl="1" indent="-350838"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000"/>
              <a:t>要证明一个集合</a:t>
            </a:r>
            <a:r>
              <a:rPr lang="en-US" altLang="zh-CN" sz="2000"/>
              <a:t>S</a:t>
            </a:r>
            <a:r>
              <a:rPr lang="zh-CN" altLang="en-US" sz="2000"/>
              <a:t>有基数</a:t>
            </a:r>
            <a:r>
              <a:rPr lang="en-US" altLang="zh-CN" sz="2000"/>
              <a:t>a</a:t>
            </a:r>
            <a:r>
              <a:rPr lang="zh-CN" altLang="en-US" sz="2000"/>
              <a:t>，只需要选择一个具有基数</a:t>
            </a:r>
            <a:r>
              <a:rPr lang="en-US" altLang="zh-CN" sz="2000"/>
              <a:t>a</a:t>
            </a:r>
            <a:r>
              <a:rPr lang="zh-CN" altLang="en-US" sz="2000"/>
              <a:t>的任意集合</a:t>
            </a:r>
            <a:r>
              <a:rPr lang="en-US" altLang="zh-CN" sz="2000"/>
              <a:t>P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证明从</a:t>
            </a:r>
            <a:r>
              <a:rPr lang="en-US" altLang="zh-CN" sz="2000">
                <a:solidFill>
                  <a:srgbClr val="FF0000"/>
                </a:solidFill>
              </a:rPr>
              <a:t>S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</a:t>
            </a:r>
            <a:r>
              <a:rPr lang="zh-CN" altLang="en-US" sz="2000">
                <a:solidFill>
                  <a:srgbClr val="FF0000"/>
                </a:solidFill>
              </a:rPr>
              <a:t>存在一双射函数</a:t>
            </a:r>
            <a:r>
              <a:rPr lang="zh-CN" altLang="en-US" sz="2000"/>
              <a:t>。选择的</a:t>
            </a:r>
            <a:r>
              <a:rPr lang="en-US" altLang="zh-CN" sz="2000"/>
              <a:t>P</a:t>
            </a:r>
            <a:r>
              <a:rPr lang="zh-CN" altLang="en-US" sz="2000"/>
              <a:t>的原则是：尽可能使证明过程简单。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三歧性定理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072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zh-CN" altLang="en-US" sz="2000">
                <a:solidFill>
                  <a:srgbClr val="FF0000"/>
                </a:solidFill>
              </a:rPr>
              <a:t>例</a:t>
            </a:r>
            <a:r>
              <a:rPr kumimoji="0" lang="en-US" altLang="zh-CN" sz="2000">
                <a:solidFill>
                  <a:srgbClr val="FF0000"/>
                </a:solidFill>
              </a:rPr>
              <a:t>5.2-1</a:t>
            </a:r>
            <a:r>
              <a:rPr kumimoji="0" lang="zh-CN" altLang="en-US" sz="2000">
                <a:solidFill>
                  <a:srgbClr val="FF0000"/>
                </a:solidFill>
              </a:rPr>
              <a:t>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715963" lvl="1" indent="-258763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000"/>
              <a:t>设</a:t>
            </a:r>
            <a:r>
              <a:rPr lang="en-US" altLang="zh-CN" sz="2000"/>
              <a:t>E</a:t>
            </a:r>
            <a:r>
              <a:rPr lang="zh-CN" altLang="en-US" sz="2000"/>
              <a:t>是正偶数集合，考虑</a:t>
            </a:r>
            <a:r>
              <a:rPr lang="en-US" altLang="zh-CN" sz="2000"/>
              <a:t>E</a:t>
            </a:r>
            <a:r>
              <a:rPr lang="zh-CN" altLang="en-US" sz="2000"/>
              <a:t>的基数。因为</a:t>
            </a:r>
            <a:r>
              <a:rPr lang="en-US" altLang="zh-CN" sz="2000"/>
              <a:t>f</a:t>
            </a:r>
            <a:r>
              <a:rPr lang="zh-CN" altLang="en-US" sz="2000"/>
              <a:t>：</a:t>
            </a:r>
            <a:r>
              <a:rPr lang="en-US" altLang="zh-CN" sz="2000"/>
              <a:t>I</a:t>
            </a:r>
            <a:r>
              <a:rPr lang="en-US" altLang="zh-CN" sz="2000" baseline="-25000"/>
              <a:t>+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/>
              <a:t>E</a:t>
            </a:r>
            <a:r>
              <a:rPr lang="zh-CN" altLang="en-US" sz="2000"/>
              <a:t>，</a:t>
            </a:r>
            <a:r>
              <a:rPr lang="en-US" altLang="zh-CN" sz="2000">
                <a:solidFill>
                  <a:srgbClr val="FF0000"/>
                </a:solidFill>
              </a:rPr>
              <a:t>f(x)=2x,</a:t>
            </a:r>
            <a:r>
              <a:rPr lang="zh-CN" altLang="en-US" sz="2000">
                <a:solidFill>
                  <a:srgbClr val="FF0000"/>
                </a:solidFill>
              </a:rPr>
              <a:t>是双射函数</a:t>
            </a:r>
            <a:r>
              <a:rPr lang="zh-CN" altLang="en-US" sz="2000"/>
              <a:t>，所以，</a:t>
            </a:r>
            <a:r>
              <a:rPr lang="en-US" altLang="zh-CN" sz="2000"/>
              <a:t>|E|=|I</a:t>
            </a:r>
            <a:r>
              <a:rPr lang="en-US" altLang="zh-CN" sz="2000" baseline="-25000"/>
              <a:t>+</a:t>
            </a:r>
            <a:r>
              <a:rPr lang="en-US" altLang="zh-CN" sz="2000"/>
              <a:t>|=ℵ₀</a:t>
            </a:r>
          </a:p>
          <a:p>
            <a:pPr marL="715963" lvl="1" indent="-258763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000"/>
              <a:t>设</a:t>
            </a:r>
            <a:r>
              <a:rPr lang="en-US" altLang="zh-CN" sz="2000"/>
              <a:t>Σ={a,b}</a:t>
            </a:r>
            <a:r>
              <a:rPr lang="zh-CN" altLang="en-US" sz="2000"/>
              <a:t>，</a:t>
            </a:r>
            <a:r>
              <a:rPr lang="en-US" altLang="zh-CN" sz="2000"/>
              <a:t>S</a:t>
            </a:r>
            <a:r>
              <a:rPr lang="zh-CN" altLang="en-US" sz="2000"/>
              <a:t>是</a:t>
            </a:r>
            <a:r>
              <a:rPr lang="en-US" altLang="zh-CN" sz="2000"/>
              <a:t>Σ</a:t>
            </a:r>
            <a:r>
              <a:rPr lang="zh-CN" altLang="en-US" sz="2000"/>
              <a:t>上以</a:t>
            </a:r>
            <a:r>
              <a:rPr lang="en-US" altLang="zh-CN" sz="2000"/>
              <a:t>a</a:t>
            </a:r>
            <a:r>
              <a:rPr lang="zh-CN" altLang="en-US" sz="2000"/>
              <a:t>带头的有限串集合，考虑</a:t>
            </a:r>
            <a:r>
              <a:rPr lang="en-US" altLang="zh-CN" sz="2000"/>
              <a:t>S</a:t>
            </a:r>
            <a:r>
              <a:rPr lang="zh-CN" altLang="en-US" sz="2000"/>
              <a:t>的基数。因为</a:t>
            </a:r>
            <a:r>
              <a:rPr lang="en-US" altLang="zh-CN" sz="2000"/>
              <a:t>f</a:t>
            </a:r>
            <a:r>
              <a:rPr lang="zh-CN" altLang="en-US" sz="2000"/>
              <a:t>：</a:t>
            </a:r>
            <a:r>
              <a:rPr lang="en-US" altLang="zh-CN" sz="2000"/>
              <a:t>Σ</a:t>
            </a:r>
            <a:r>
              <a:rPr lang="zh-CN" altLang="en-US" sz="2000" baseline="30000"/>
              <a:t>*</a:t>
            </a:r>
            <a:r>
              <a:rPr lang="en-US" altLang="zh-CN" sz="2000">
                <a:sym typeface="Symbol" pitchFamily="18" charset="2"/>
              </a:rPr>
              <a:t>S</a:t>
            </a:r>
            <a:r>
              <a:rPr lang="zh-CN" altLang="en-US" sz="2000">
                <a:sym typeface="Symbol" pitchFamily="18" charset="2"/>
              </a:rPr>
              <a:t>，</a:t>
            </a:r>
            <a:r>
              <a:rPr lang="en-US" altLang="zh-CN" sz="2000">
                <a:sym typeface="Symbol" pitchFamily="18" charset="2"/>
              </a:rPr>
              <a:t>f(x)=ax</a:t>
            </a:r>
            <a:r>
              <a:rPr lang="zh-CN" altLang="en-US" sz="2000">
                <a:sym typeface="Symbol" pitchFamily="18" charset="2"/>
              </a:rPr>
              <a:t>，是一个双射函数，所以，</a:t>
            </a:r>
            <a:r>
              <a:rPr lang="en-US" altLang="zh-CN" sz="2000">
                <a:sym typeface="Symbol" pitchFamily="18" charset="2"/>
              </a:rPr>
              <a:t>|S|=|</a:t>
            </a:r>
            <a:r>
              <a:rPr lang="en-US" altLang="zh-CN" sz="2000"/>
              <a:t>Σ</a:t>
            </a:r>
            <a:r>
              <a:rPr lang="zh-CN" altLang="en-US" sz="2000" baseline="30000"/>
              <a:t>*</a:t>
            </a:r>
            <a:r>
              <a:rPr lang="en-US" altLang="zh-CN" sz="2000">
                <a:sym typeface="Symbol" pitchFamily="18" charset="2"/>
              </a:rPr>
              <a:t>|=</a:t>
            </a:r>
            <a:r>
              <a:rPr lang="en-US" altLang="zh-CN" sz="2000"/>
              <a:t>ℵ₀</a:t>
            </a:r>
          </a:p>
          <a:p>
            <a:pPr marL="342900" lvl="1" indent="-342900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5.2-2(Zermelo</a:t>
            </a:r>
            <a:r>
              <a:rPr lang="zh-CN" altLang="en-US" sz="2000">
                <a:solidFill>
                  <a:srgbClr val="FF0000"/>
                </a:solidFill>
              </a:rPr>
              <a:t>，三歧性定律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设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是集合，则下述情况恰有一个成立：</a:t>
            </a:r>
            <a:endParaRPr lang="en-US" altLang="zh-CN" sz="2000"/>
          </a:p>
          <a:p>
            <a:pPr marL="808038" lvl="1" indent="-350838"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en-US" altLang="zh-CN" sz="2000"/>
              <a:t>|A|</a:t>
            </a:r>
            <a:r>
              <a:rPr lang="zh-CN" altLang="en-US" sz="2000">
                <a:sym typeface="Symbol" pitchFamily="18" charset="2"/>
              </a:rPr>
              <a:t>＜</a:t>
            </a:r>
            <a:r>
              <a:rPr lang="en-US" altLang="zh-CN" sz="2000"/>
              <a:t>|B|</a:t>
            </a:r>
          </a:p>
          <a:p>
            <a:pPr marL="808038" lvl="1" indent="-350838"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en-US" altLang="zh-CN" sz="2000"/>
              <a:t>|B|</a:t>
            </a:r>
            <a:r>
              <a:rPr lang="zh-CN" altLang="en-US" sz="2000">
                <a:sym typeface="Symbol" pitchFamily="18" charset="2"/>
              </a:rPr>
              <a:t>＜</a:t>
            </a:r>
            <a:r>
              <a:rPr lang="en-US" altLang="zh-CN" sz="2000"/>
              <a:t>|A|</a:t>
            </a:r>
          </a:p>
          <a:p>
            <a:pPr marL="808038" lvl="1" indent="-350838">
              <a:spcBef>
                <a:spcPts val="0"/>
              </a:spcBef>
              <a:spcAft>
                <a:spcPts val="1200"/>
              </a:spcAft>
              <a:buSzPct val="100000"/>
              <a:buFont typeface="+mj-ea"/>
              <a:buAutoNum type="circleNumDbPlain"/>
            </a:pPr>
            <a:r>
              <a:rPr lang="en-US" altLang="zh-CN" sz="2000"/>
              <a:t>|A|</a:t>
            </a:r>
            <a:r>
              <a:rPr lang="zh-CN" altLang="en-US" sz="2000">
                <a:sym typeface="Symbol" pitchFamily="18" charset="2"/>
              </a:rPr>
              <a:t>＝</a:t>
            </a:r>
            <a:r>
              <a:rPr lang="en-US" altLang="zh-CN" sz="2000"/>
              <a:t>|B|</a:t>
            </a:r>
            <a:endParaRPr lang="en-US" altLang="zh-CN" sz="2000" dirty="0"/>
          </a:p>
          <a:p>
            <a:pPr marL="342900" lvl="1" indent="-342900">
              <a:spcBef>
                <a:spcPts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5.2-3(Cantor-Schroder-Bernstein)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设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是集合，如果</a:t>
            </a:r>
            <a:r>
              <a:rPr lang="en-US" altLang="zh-CN" sz="2000"/>
              <a:t>|A|</a:t>
            </a:r>
            <a:r>
              <a:rPr lang="zh-CN" altLang="en-US" sz="2000">
                <a:sym typeface="Symbol" pitchFamily="18" charset="2"/>
              </a:rPr>
              <a:t>≤</a:t>
            </a:r>
            <a:r>
              <a:rPr lang="en-US" altLang="zh-CN" sz="2000"/>
              <a:t>|B|</a:t>
            </a:r>
            <a:r>
              <a:rPr lang="zh-CN" altLang="en-US" sz="2000"/>
              <a:t>和</a:t>
            </a:r>
            <a:r>
              <a:rPr lang="en-US" altLang="zh-CN" sz="2000"/>
              <a:t>|B|</a:t>
            </a:r>
            <a:r>
              <a:rPr lang="zh-CN" altLang="en-US" sz="2000">
                <a:sym typeface="Symbol" pitchFamily="18" charset="2"/>
              </a:rPr>
              <a:t>≤</a:t>
            </a:r>
            <a:r>
              <a:rPr lang="en-US" altLang="zh-CN" sz="2000"/>
              <a:t>|A|</a:t>
            </a:r>
            <a:r>
              <a:rPr lang="zh-CN" altLang="en-US" sz="2000"/>
              <a:t>，则</a:t>
            </a:r>
            <a:r>
              <a:rPr lang="en-US" altLang="zh-CN" sz="2000"/>
              <a:t>|A|=|B|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7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5C7D-2321-4724-8056-A11FD3C0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两个定理的意义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A9D01-8D45-4C31-BF98-F9A1178A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r>
              <a:rPr lang="zh-CN" altLang="en-US"/>
              <a:t>三歧性定律断言了任意集合的基数之间必存在大小、小于和等于三种关系中的一种；</a:t>
            </a:r>
            <a:endParaRPr lang="en-US" altLang="zh-CN"/>
          </a:p>
          <a:p>
            <a:r>
              <a:rPr lang="zh-CN" altLang="en-US"/>
              <a:t>康托</a:t>
            </a:r>
            <a:r>
              <a:rPr lang="en-US" altLang="zh-CN"/>
              <a:t>-</a:t>
            </a:r>
            <a:r>
              <a:rPr lang="zh-CN" altLang="en-US"/>
              <a:t>施诺德</a:t>
            </a:r>
            <a:r>
              <a:rPr lang="en-US" altLang="zh-CN"/>
              <a:t>-</a:t>
            </a:r>
            <a:r>
              <a:rPr lang="zh-CN" altLang="en-US"/>
              <a:t>伯恩斯坦定理（简称康施伯定理）断言的关系</a:t>
            </a:r>
            <a:r>
              <a:rPr lang="zh-CN" altLang="en-US" sz="2400">
                <a:sym typeface="Symbol" pitchFamily="18" charset="2"/>
              </a:rPr>
              <a:t>≤具有反对称性；</a:t>
            </a:r>
            <a:endParaRPr lang="en-US" altLang="zh-CN" sz="2400">
              <a:sym typeface="Symbol" pitchFamily="18" charset="2"/>
            </a:endParaRPr>
          </a:p>
          <a:p>
            <a:pPr lvl="1"/>
            <a:r>
              <a:rPr lang="zh-CN" altLang="en-US"/>
              <a:t>康施伯定理提供了一种证明两个集合等势的有效方法；</a:t>
            </a:r>
            <a:endParaRPr lang="en-US" altLang="zh-CN"/>
          </a:p>
          <a:p>
            <a:pPr lvl="1"/>
            <a:r>
              <a:rPr lang="zh-CN" altLang="en-US"/>
              <a:t>要证明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等势，只需要证明存在单射函数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A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B</a:t>
            </a:r>
            <a:r>
              <a:rPr lang="zh-CN" altLang="en-US"/>
              <a:t>，同时也存在单射函数</a:t>
            </a:r>
            <a:r>
              <a:rPr lang="en-US" altLang="zh-CN"/>
              <a:t>g</a:t>
            </a:r>
            <a:r>
              <a:rPr lang="zh-CN" altLang="en-US"/>
              <a:t>：</a:t>
            </a:r>
            <a:r>
              <a:rPr lang="en-US" altLang="zh-CN"/>
              <a:t>B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A</a:t>
            </a:r>
            <a:r>
              <a:rPr lang="zh-CN" altLang="en-US"/>
              <a:t>；</a:t>
            </a:r>
            <a:endParaRPr lang="en-US" altLang="zh-CN"/>
          </a:p>
          <a:p>
            <a:pPr lvl="1"/>
            <a:r>
              <a:rPr lang="zh-CN" altLang="en-US"/>
              <a:t>经验表明，构造两个单射函数比构造一个双射函数简单。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5.2-4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S</a:t>
            </a:r>
            <a:r>
              <a:rPr lang="zh-CN" altLang="en-US"/>
              <a:t>是一基数集合，</a:t>
            </a:r>
            <a:r>
              <a:rPr lang="en-US" altLang="zh-CN"/>
              <a:t>S</a:t>
            </a:r>
            <a:r>
              <a:rPr lang="zh-CN" altLang="en-US"/>
              <a:t>上的次序关系</a:t>
            </a:r>
            <a:r>
              <a:rPr lang="zh-CN" altLang="en-US" sz="2400">
                <a:sym typeface="Symbol" pitchFamily="18" charset="2"/>
              </a:rPr>
              <a:t>≤是一线序，</a:t>
            </a:r>
            <a:r>
              <a:rPr lang="en-US" altLang="zh-CN" sz="2400">
                <a:sym typeface="Symbol" pitchFamily="18" charset="2"/>
              </a:rPr>
              <a:t>S</a:t>
            </a:r>
            <a:r>
              <a:rPr lang="zh-CN" altLang="en-US" sz="2400">
                <a:sym typeface="Symbol" pitchFamily="18" charset="2"/>
              </a:rPr>
              <a:t>上的次序关系是一拟序＜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6F49B-3C18-4792-9E90-D65F97B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0624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5.2-2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496944" cy="5040560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5.2-2: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en-US" altLang="zh-CN" sz="2000"/>
                  <a:t>(1)</a:t>
                </a:r>
                <a:r>
                  <a:rPr lang="zh-CN" altLang="en-US" sz="2000"/>
                  <a:t>证明</a:t>
                </a:r>
                <a:r>
                  <a:rPr lang="en-US" altLang="zh-CN" sz="2000"/>
                  <a:t>|(0,1)|=|[0,1]|</a:t>
                </a: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sym typeface="Symbol" pitchFamily="18" charset="2"/>
                  </a:rPr>
                  <a:t>证：</a:t>
                </a:r>
                <a:endParaRPr lang="en-US" altLang="zh-CN" sz="200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zh-CN" altLang="en-US" sz="2000">
                    <a:sym typeface="Symbol" pitchFamily="18" charset="2"/>
                  </a:rPr>
                  <a:t>因为</a:t>
                </a:r>
                <a:r>
                  <a:rPr lang="en-US" altLang="zh-CN" sz="2000">
                    <a:sym typeface="Symbol" pitchFamily="18" charset="2"/>
                  </a:rPr>
                  <a:t>f</a:t>
                </a:r>
                <a:r>
                  <a:rPr lang="zh-CN" altLang="en-US" sz="2000">
                    <a:sym typeface="Wingdings" panose="05000000000000000000" pitchFamily="2" charset="2"/>
                  </a:rPr>
                  <a:t>：</a:t>
                </a:r>
                <a:r>
                  <a:rPr lang="en-US" altLang="zh-CN" sz="2000">
                    <a:sym typeface="Wingdings" panose="05000000000000000000" pitchFamily="2" charset="2"/>
                  </a:rPr>
                  <a:t>(0,1)</a:t>
                </a:r>
                <a:r>
                  <a:rPr lang="en-US" altLang="zh-CN" sz="2000">
                    <a:sym typeface="Symbol" pitchFamily="18" charset="2"/>
                  </a:rPr>
                  <a:t></a:t>
                </a:r>
                <a:r>
                  <a:rPr lang="en-US" altLang="zh-CN" sz="2000">
                    <a:sym typeface="Wingdings" panose="05000000000000000000" pitchFamily="2" charset="2"/>
                  </a:rPr>
                  <a:t>[0,1],f(x)=x</a:t>
                </a:r>
                <a:r>
                  <a:rPr lang="zh-CN" altLang="en-US" sz="2000">
                    <a:sym typeface="Wingdings" panose="05000000000000000000" pitchFamily="2" charset="2"/>
                  </a:rPr>
                  <a:t>是单射函数，所以</a:t>
                </a:r>
                <a:r>
                  <a:rPr lang="en-US" altLang="zh-CN" sz="2000">
                    <a:sym typeface="Wingdings" panose="05000000000000000000" pitchFamily="2" charset="2"/>
                  </a:rPr>
                  <a:t>|(0,1)|</a:t>
                </a:r>
                <a:r>
                  <a:rPr lang="zh-CN" altLang="en-US" sz="2000">
                    <a:sym typeface="Symbol" pitchFamily="18" charset="2"/>
                  </a:rPr>
                  <a:t>≤</a:t>
                </a:r>
                <a:r>
                  <a:rPr lang="en-US" altLang="zh-CN" sz="2000">
                    <a:sym typeface="Wingdings" panose="05000000000000000000" pitchFamily="2" charset="2"/>
                  </a:rPr>
                  <a:t>|[0,1]|,</a:t>
                </a: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zh-CN" altLang="en-US" sz="2000">
                    <a:sym typeface="Wingdings" panose="05000000000000000000" pitchFamily="2" charset="2"/>
                  </a:rPr>
                  <a:t>又</a:t>
                </a:r>
                <a:r>
                  <a:rPr lang="en-US" altLang="zh-CN" sz="2000">
                    <a:sym typeface="Wingdings" panose="05000000000000000000" pitchFamily="2" charset="2"/>
                  </a:rPr>
                  <a:t>g</a:t>
                </a:r>
                <a:r>
                  <a:rPr lang="zh-CN" altLang="en-US" sz="2000">
                    <a:sym typeface="Wingdings" panose="05000000000000000000" pitchFamily="2" charset="2"/>
                  </a:rPr>
                  <a:t>：</a:t>
                </a:r>
                <a:r>
                  <a:rPr lang="en-US" altLang="zh-CN" sz="2000">
                    <a:sym typeface="Wingdings" panose="05000000000000000000" pitchFamily="2" charset="2"/>
                  </a:rPr>
                  <a:t>[0,1]</a:t>
                </a:r>
                <a:r>
                  <a:rPr lang="en-US" altLang="zh-CN" sz="2000">
                    <a:sym typeface="Symbol" pitchFamily="18" charset="2"/>
                  </a:rPr>
                  <a:t>(0,1),g(x)=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>
                    <a:sym typeface="Symbol" pitchFamily="18" charset="2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000">
                    <a:sym typeface="Symbol" pitchFamily="18" charset="2"/>
                  </a:rPr>
                  <a:t>是单射函数，所以</a:t>
                </a:r>
                <a:r>
                  <a:rPr lang="en-US" altLang="zh-CN" sz="2000">
                    <a:sym typeface="Symbol" pitchFamily="18" charset="2"/>
                  </a:rPr>
                  <a:t>|[0,1]|</a:t>
                </a:r>
                <a:r>
                  <a:rPr lang="zh-CN" altLang="en-US" sz="2000">
                    <a:sym typeface="Symbol" pitchFamily="18" charset="2"/>
                  </a:rPr>
                  <a:t>≤</a:t>
                </a:r>
                <a:r>
                  <a:rPr lang="en-US" altLang="zh-CN" sz="2000">
                    <a:sym typeface="Symbol" pitchFamily="18" charset="2"/>
                  </a:rPr>
                  <a:t>|(0,1)|</a:t>
                </a:r>
                <a:r>
                  <a:rPr lang="zh-CN" altLang="en-US" sz="2000">
                    <a:sym typeface="Symbol" pitchFamily="18" charset="2"/>
                  </a:rPr>
                  <a:t>。</a:t>
                </a:r>
                <a:endParaRPr lang="en-US" altLang="zh-CN" sz="2000">
                  <a:sym typeface="Symbol" pitchFamily="18" charset="2"/>
                </a:endParaRPr>
              </a:p>
              <a:p>
                <a:pPr marL="265113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zh-CN" altLang="en-US" sz="2000">
                    <a:sym typeface="Symbol" pitchFamily="18" charset="2"/>
                  </a:rPr>
                  <a:t>故，</a:t>
                </a:r>
                <a:r>
                  <a:rPr lang="en-US" altLang="zh-CN" sz="2000">
                    <a:sym typeface="Symbol" pitchFamily="18" charset="2"/>
                  </a:rPr>
                  <a:t>|(0,1)|=|[0,1]|</a:t>
                </a: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en-US" altLang="zh-CN" sz="2000">
                    <a:sym typeface="Symbol" pitchFamily="18" charset="2"/>
                  </a:rPr>
                  <a:t>(2)</a:t>
                </a:r>
                <a:r>
                  <a:rPr lang="zh-CN" altLang="en-US" sz="2000">
                    <a:sym typeface="Symbol" pitchFamily="18" charset="2"/>
                  </a:rPr>
                  <a:t>证明</a:t>
                </a:r>
                <a:r>
                  <a:rPr lang="en-US" altLang="zh-CN" sz="2000">
                    <a:sym typeface="Symbol" pitchFamily="18" charset="2"/>
                  </a:rPr>
                  <a:t>|(0,1]|=c</a:t>
                </a: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sym typeface="Symbol" pitchFamily="18" charset="2"/>
                  </a:rPr>
                  <a:t>证：</a:t>
                </a:r>
                <a:endParaRPr lang="en-US" altLang="zh-CN" sz="200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zh-CN" altLang="en-US" sz="2000">
                    <a:sym typeface="Symbol" pitchFamily="18" charset="2"/>
                  </a:rPr>
                  <a:t>作函数</a:t>
                </a:r>
                <a:r>
                  <a:rPr lang="en-US" altLang="zh-CN" sz="2000">
                    <a:sym typeface="Symbol" pitchFamily="18" charset="2"/>
                  </a:rPr>
                  <a:t>f</a:t>
                </a:r>
                <a:r>
                  <a:rPr lang="zh-CN" altLang="en-US" sz="2000">
                    <a:sym typeface="Wingdings" panose="05000000000000000000" pitchFamily="2" charset="2"/>
                  </a:rPr>
                  <a:t>：</a:t>
                </a:r>
                <a:r>
                  <a:rPr lang="en-US" altLang="zh-CN" sz="2000">
                    <a:sym typeface="Wingdings" panose="05000000000000000000" pitchFamily="2" charset="2"/>
                  </a:rPr>
                  <a:t>(0,1)</a:t>
                </a:r>
                <a:r>
                  <a:rPr lang="en-US" altLang="zh-CN" sz="2000">
                    <a:sym typeface="Symbol" pitchFamily="18" charset="2"/>
                  </a:rPr>
                  <a:t></a:t>
                </a:r>
                <a:r>
                  <a:rPr lang="en-US" altLang="zh-CN" sz="2000">
                    <a:sym typeface="Wingdings" panose="05000000000000000000" pitchFamily="2" charset="2"/>
                  </a:rPr>
                  <a:t>(0,1],f(x)=x</a:t>
                </a:r>
                <a:r>
                  <a:rPr lang="zh-CN" altLang="en-US" sz="2000">
                    <a:sym typeface="Wingdings" panose="05000000000000000000" pitchFamily="2" charset="2"/>
                  </a:rPr>
                  <a:t>，这是单射函数，所以</a:t>
                </a:r>
                <a:r>
                  <a:rPr lang="en-US" altLang="zh-CN" sz="2000">
                    <a:sym typeface="Wingdings" panose="05000000000000000000" pitchFamily="2" charset="2"/>
                  </a:rPr>
                  <a:t>c</a:t>
                </a:r>
                <a:r>
                  <a:rPr lang="zh-CN" altLang="en-US" sz="2000">
                    <a:sym typeface="Symbol" pitchFamily="18" charset="2"/>
                  </a:rPr>
                  <a:t>≤</a:t>
                </a:r>
                <a:r>
                  <a:rPr lang="en-US" altLang="zh-CN" sz="2000">
                    <a:sym typeface="Wingdings" panose="05000000000000000000" pitchFamily="2" charset="2"/>
                  </a:rPr>
                  <a:t>|(0,1]|,</a:t>
                </a: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zh-CN" altLang="en-US" sz="2000">
                    <a:sym typeface="Wingdings" panose="05000000000000000000" pitchFamily="2" charset="2"/>
                  </a:rPr>
                  <a:t>作函数</a:t>
                </a:r>
                <a:r>
                  <a:rPr lang="en-US" altLang="zh-CN" sz="2000">
                    <a:sym typeface="Wingdings" panose="05000000000000000000" pitchFamily="2" charset="2"/>
                  </a:rPr>
                  <a:t>g</a:t>
                </a:r>
                <a:r>
                  <a:rPr lang="zh-CN" altLang="en-US" sz="2000">
                    <a:sym typeface="Wingdings" panose="05000000000000000000" pitchFamily="2" charset="2"/>
                  </a:rPr>
                  <a:t>：</a:t>
                </a:r>
                <a:r>
                  <a:rPr lang="en-US" altLang="zh-CN" sz="2000">
                    <a:sym typeface="Wingdings" panose="05000000000000000000" pitchFamily="2" charset="2"/>
                  </a:rPr>
                  <a:t>(0,1]</a:t>
                </a:r>
                <a:r>
                  <a:rPr lang="en-US" altLang="zh-CN" sz="2000">
                    <a:sym typeface="Symbol" pitchFamily="18" charset="2"/>
                  </a:rPr>
                  <a:t></a:t>
                </a:r>
                <a:r>
                  <a:rPr lang="en-US" altLang="zh-CN" sz="2000">
                    <a:sym typeface="Wingdings" panose="05000000000000000000" pitchFamily="2" charset="2"/>
                  </a:rPr>
                  <a:t>[0,1],g(x)=x</a:t>
                </a:r>
                <a:r>
                  <a:rPr lang="zh-CN" altLang="en-US" sz="2000">
                    <a:sym typeface="Wingdings" panose="05000000000000000000" pitchFamily="2" charset="2"/>
                  </a:rPr>
                  <a:t>，这也是单射函数，所以</a:t>
                </a:r>
                <a:r>
                  <a:rPr lang="en-US" altLang="zh-CN" sz="2000">
                    <a:sym typeface="Wingdings" panose="05000000000000000000" pitchFamily="2" charset="2"/>
                  </a:rPr>
                  <a:t>|(0,1]|</a:t>
                </a:r>
                <a:r>
                  <a:rPr lang="zh-CN" altLang="en-US" sz="2000">
                    <a:sym typeface="Symbol" pitchFamily="18" charset="2"/>
                  </a:rPr>
                  <a:t>≤</a:t>
                </a:r>
                <a:r>
                  <a:rPr lang="en-US" altLang="zh-CN" sz="2000">
                    <a:sym typeface="Wingdings" panose="05000000000000000000" pitchFamily="2" charset="2"/>
                  </a:rPr>
                  <a:t>c</a:t>
                </a:r>
                <a:r>
                  <a:rPr lang="zh-CN" altLang="en-US" sz="2000">
                    <a:sym typeface="Wingdings" panose="05000000000000000000" pitchFamily="2" charset="2"/>
                  </a:rPr>
                  <a:t>，</a:t>
                </a:r>
                <a:endParaRPr lang="en-US" altLang="zh-CN" sz="2000">
                  <a:sym typeface="Wingdings" panose="05000000000000000000" pitchFamily="2" charset="2"/>
                </a:endParaRPr>
              </a:p>
              <a:p>
                <a:pPr marL="265113" lvl="1" indent="0">
                  <a:spcBef>
                    <a:spcPts val="0"/>
                  </a:spcBef>
                  <a:buNone/>
                </a:pPr>
                <a:r>
                  <a:rPr lang="zh-CN" altLang="en-US" sz="2000">
                    <a:sym typeface="Wingdings" panose="05000000000000000000" pitchFamily="2" charset="2"/>
                  </a:rPr>
                  <a:t>故</a:t>
                </a:r>
                <a:r>
                  <a:rPr lang="en-US" altLang="zh-CN" sz="2000">
                    <a:sym typeface="Wingdings" panose="05000000000000000000" pitchFamily="2" charset="2"/>
                  </a:rPr>
                  <a:t>|(0,1]|=c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496944" cy="5040560"/>
              </a:xfrm>
              <a:blipFill>
                <a:blip r:embed="rId2"/>
                <a:stretch>
                  <a:fillRect t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有限集合的基不大于</a:t>
            </a:r>
            <a:r>
              <a:rPr lang="en-US" altLang="zh-CN">
                <a:latin typeface="Yu Gothic UI" panose="020B0500000000000000" pitchFamily="34" charset="-128"/>
                <a:ea typeface="Yu Gothic UI" panose="020B0500000000000000" pitchFamily="34" charset="-128"/>
              </a:rPr>
              <a:t>aleph</a:t>
            </a:r>
            <a:r>
              <a:rPr lang="en-US" altLang="zh-CN" baseline="-25000">
                <a:latin typeface="Yu Gothic UI" panose="020B0500000000000000" pitchFamily="34" charset="-128"/>
                <a:ea typeface="Yu Gothic UI" panose="020B0500000000000000" pitchFamily="34" charset="-128"/>
              </a:rPr>
              <a:t>0</a:t>
            </a:r>
            <a:endParaRPr lang="zh-CN" altLang="en-US" baseline="-25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08912" cy="5112568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kumimoji="0" lang="zh-CN" altLang="en-US" sz="2200">
                    <a:solidFill>
                      <a:srgbClr val="FF0000"/>
                    </a:solidFill>
                  </a:rPr>
                  <a:t>定理</a:t>
                </a:r>
                <a:r>
                  <a:rPr kumimoji="0" lang="en-US" altLang="zh-CN" sz="2200">
                    <a:solidFill>
                      <a:srgbClr val="FF0000"/>
                    </a:solidFill>
                  </a:rPr>
                  <a:t>5.2-5</a:t>
                </a:r>
                <a:r>
                  <a:rPr kumimoji="0" lang="zh-CN" altLang="en-US" sz="2200">
                    <a:solidFill>
                      <a:srgbClr val="FF0000"/>
                    </a:solidFill>
                  </a:rPr>
                  <a:t>：</a:t>
                </a:r>
                <a:r>
                  <a:rPr kumimoji="0" lang="zh-CN" altLang="en-US" sz="2200"/>
                  <a:t>设</a:t>
                </a:r>
                <a:r>
                  <a:rPr kumimoji="0" lang="en-US" altLang="zh-CN" sz="2200"/>
                  <a:t>A</a:t>
                </a:r>
                <a:r>
                  <a:rPr kumimoji="0" lang="zh-CN" altLang="en-US" sz="2200"/>
                  <a:t>是</a:t>
                </a:r>
                <a:r>
                  <a:rPr kumimoji="0" lang="zh-CN" altLang="en-US" sz="2200">
                    <a:solidFill>
                      <a:srgbClr val="FF0000"/>
                    </a:solidFill>
                  </a:rPr>
                  <a:t>有限</a:t>
                </a:r>
                <a:r>
                  <a:rPr kumimoji="0" lang="zh-CN" altLang="en-US" sz="2200"/>
                  <a:t>集合，那么</a:t>
                </a:r>
                <a:r>
                  <a:rPr kumimoji="0" lang="en-US" altLang="zh-CN" sz="2200"/>
                  <a:t>|A|</a:t>
                </a:r>
                <a:r>
                  <a:rPr lang="zh-CN" altLang="en-US" sz="2200">
                    <a:sym typeface="Symbol" pitchFamily="18" charset="2"/>
                  </a:rPr>
                  <a:t>＜</a:t>
                </a:r>
                <a:r>
                  <a:rPr lang="en-US" altLang="zh-CN" sz="2000"/>
                  <a:t>ℵ₀</a:t>
                </a:r>
                <a:r>
                  <a:rPr lang="zh-CN" altLang="en-US" sz="2200">
                    <a:sym typeface="Symbol" pitchFamily="18" charset="2"/>
                  </a:rPr>
                  <a:t>＜</a:t>
                </a:r>
                <a:r>
                  <a:rPr lang="en-US" altLang="zh-CN" sz="2200">
                    <a:sym typeface="Symbol" pitchFamily="18" charset="2"/>
                  </a:rPr>
                  <a:t>c</a:t>
                </a:r>
                <a:endParaRPr kumimoji="0" lang="en-US" altLang="zh-CN" sz="2200">
                  <a:solidFill>
                    <a:schemeClr val="tx1"/>
                  </a:solidFill>
                </a:endParaRPr>
              </a:p>
              <a:p>
                <a:pPr>
                  <a:spcBef>
                    <a:spcPts val="200"/>
                  </a:spcBef>
                </a:pPr>
                <a:r>
                  <a:rPr lang="zh-CN" altLang="en-US" sz="2200">
                    <a:solidFill>
                      <a:srgbClr val="FF0000"/>
                    </a:solidFill>
                  </a:rPr>
                  <a:t>证：</a:t>
                </a:r>
                <a:r>
                  <a:rPr lang="zh-CN" altLang="en-US" sz="2200">
                    <a:sym typeface="Symbol" pitchFamily="18" charset="2"/>
                  </a:rPr>
                  <a:t>为方便计，用</a:t>
                </a:r>
                <a:r>
                  <a:rPr lang="en-US" altLang="zh-CN" sz="2200">
                    <a:sym typeface="Symbol" pitchFamily="18" charset="2"/>
                  </a:rPr>
                  <a:t>B</a:t>
                </a:r>
                <a:r>
                  <a:rPr lang="zh-CN" altLang="en-US" sz="2200">
                    <a:sym typeface="Symbol" pitchFamily="18" charset="2"/>
                  </a:rPr>
                  <a:t>表示</a:t>
                </a:r>
                <a:r>
                  <a:rPr lang="en-US" altLang="zh-CN" sz="2200">
                    <a:sym typeface="Symbol" pitchFamily="18" charset="2"/>
                  </a:rPr>
                  <a:t>{</a:t>
                </a:r>
                <a:r>
                  <a:rPr lang="en-US" altLang="zh-CN" sz="2200"/>
                  <a:t>0,1,2,...,n-1</a:t>
                </a:r>
                <a:r>
                  <a:rPr lang="en-US" altLang="zh-CN" sz="2200">
                    <a:sym typeface="Symbol" pitchFamily="18" charset="2"/>
                  </a:rPr>
                  <a:t>}</a:t>
                </a:r>
              </a:p>
              <a:p>
                <a:pPr marL="330200" indent="0">
                  <a:spcBef>
                    <a:spcPts val="200"/>
                  </a:spcBef>
                  <a:buNone/>
                </a:pPr>
                <a:r>
                  <a:rPr lang="zh-CN" altLang="en-US" sz="2200"/>
                  <a:t>设</a:t>
                </a:r>
                <a:r>
                  <a:rPr lang="en-US" altLang="zh-CN" sz="2200"/>
                  <a:t>|A|=n</a:t>
                </a:r>
                <a:r>
                  <a:rPr lang="zh-CN" altLang="en-US" sz="2200"/>
                  <a:t>，我们证明对每一</a:t>
                </a:r>
                <a:r>
                  <a:rPr lang="en-US" altLang="zh-CN" sz="2200"/>
                  <a:t>n</a:t>
                </a:r>
                <a:r>
                  <a:rPr lang="zh-CN" altLang="en-US" sz="2200"/>
                  <a:t>，有</a:t>
                </a:r>
                <a:r>
                  <a:rPr lang="en-US" altLang="zh-CN" sz="2200"/>
                  <a:t>|B|</a:t>
                </a:r>
                <a:r>
                  <a:rPr lang="zh-CN" altLang="en-US" sz="2200">
                    <a:sym typeface="Symbol" pitchFamily="18" charset="2"/>
                  </a:rPr>
                  <a:t>＜</a:t>
                </a:r>
                <a:r>
                  <a:rPr lang="en-US" altLang="zh-CN" sz="2200">
                    <a:sym typeface="Symbol" pitchFamily="18" charset="2"/>
                  </a:rPr>
                  <a:t>|N|</a:t>
                </a:r>
                <a:r>
                  <a:rPr lang="zh-CN" altLang="en-US" sz="2200">
                    <a:sym typeface="Symbol" pitchFamily="18" charset="2"/>
                  </a:rPr>
                  <a:t>＜</a:t>
                </a:r>
                <a:r>
                  <a:rPr lang="en-US" altLang="zh-CN" sz="2200">
                    <a:sym typeface="Symbol" pitchFamily="18" charset="2"/>
                  </a:rPr>
                  <a:t>|[0,1]|,</a:t>
                </a:r>
              </a:p>
              <a:p>
                <a:pPr marL="733425" indent="-361950">
                  <a:spcBef>
                    <a:spcPts val="200"/>
                  </a:spcBef>
                  <a:buSzPct val="100000"/>
                  <a:buFont typeface="+mj-lt"/>
                  <a:buAutoNum type="arabicPeriod"/>
                </a:pPr>
                <a:r>
                  <a:rPr lang="zh-CN" altLang="en-US" sz="2200">
                    <a:sym typeface="Symbol" pitchFamily="18" charset="2"/>
                  </a:rPr>
                  <a:t>作函数</a:t>
                </a:r>
                <a:r>
                  <a:rPr lang="en-US" altLang="zh-CN" sz="2200">
                    <a:sym typeface="Symbol" pitchFamily="18" charset="2"/>
                  </a:rPr>
                  <a:t>f</a:t>
                </a:r>
                <a:r>
                  <a:rPr lang="zh-CN" altLang="en-US" sz="2200">
                    <a:sym typeface="Symbol" pitchFamily="18" charset="2"/>
                  </a:rPr>
                  <a:t>：</a:t>
                </a:r>
                <a:r>
                  <a:rPr lang="en-US" altLang="zh-CN" sz="2200">
                    <a:sym typeface="Symbol" pitchFamily="18" charset="2"/>
                  </a:rPr>
                  <a:t>B</a:t>
                </a:r>
                <a:r>
                  <a:rPr lang="en-US" altLang="zh-CN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</a:t>
                </a:r>
                <a:r>
                  <a:rPr lang="en-US" altLang="zh-CN" sz="2200">
                    <a:sym typeface="Symbol" pitchFamily="18" charset="2"/>
                  </a:rPr>
                  <a:t>N</a:t>
                </a:r>
                <a:r>
                  <a:rPr lang="en-US" altLang="zh-CN" sz="2200"/>
                  <a:t>,f(x)=x</a:t>
                </a:r>
                <a:r>
                  <a:rPr lang="zh-CN" altLang="en-US" sz="2200"/>
                  <a:t>，显然是单射函数，故</a:t>
                </a:r>
                <a:r>
                  <a:rPr lang="en-US" altLang="zh-CN" sz="2200"/>
                  <a:t>|B|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≤</a:t>
                </a:r>
                <a:r>
                  <a:rPr lang="en-US" altLang="zh-CN" sz="2200"/>
                  <a:t>|N|</a:t>
                </a:r>
              </a:p>
              <a:p>
                <a:pPr marL="712788" indent="0">
                  <a:spcBef>
                    <a:spcPts val="200"/>
                  </a:spcBef>
                  <a:buSzPct val="100000"/>
                  <a:buNone/>
                </a:pPr>
                <a:r>
                  <a:rPr lang="zh-CN" altLang="en-US" sz="220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200">
                    <a:solidFill>
                      <a:srgbClr val="FF0000"/>
                    </a:solidFill>
                  </a:rPr>
                  <a:t>5.1-1</a:t>
                </a:r>
                <a:r>
                  <a:rPr lang="zh-CN" altLang="en-US" sz="2200"/>
                  <a:t>已经证明了没有从</a:t>
                </a:r>
                <a:r>
                  <a:rPr lang="en-US" altLang="zh-CN" sz="2200"/>
                  <a:t>N</a:t>
                </a:r>
                <a:r>
                  <a:rPr lang="zh-CN" altLang="en-US" sz="2200"/>
                  <a:t>到</a:t>
                </a:r>
                <a:r>
                  <a:rPr lang="en-US" altLang="zh-CN" sz="2200"/>
                  <a:t>B</a:t>
                </a:r>
                <a:r>
                  <a:rPr lang="zh-CN" altLang="en-US" sz="2200"/>
                  <a:t>的双射函数（即证明了</a:t>
                </a:r>
                <a:r>
                  <a:rPr lang="en-US" altLang="zh-CN" sz="2200"/>
                  <a:t>N</a:t>
                </a:r>
                <a:r>
                  <a:rPr lang="zh-CN" altLang="en-US" sz="2200"/>
                  <a:t>是无限集合）。</a:t>
                </a:r>
                <a:endParaRPr lang="en-US" altLang="zh-CN" sz="2200"/>
              </a:p>
              <a:p>
                <a:pPr marL="712788" indent="0">
                  <a:spcBef>
                    <a:spcPts val="200"/>
                  </a:spcBef>
                  <a:buNone/>
                </a:pPr>
                <a:r>
                  <a:rPr lang="zh-CN" altLang="en-US" sz="2200"/>
                  <a:t>所以，</a:t>
                </a:r>
                <a:r>
                  <a:rPr lang="en-US" altLang="zh-CN" sz="2200"/>
                  <a:t>|B|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≠</a:t>
                </a:r>
                <a:r>
                  <a:rPr lang="en-US" altLang="zh-CN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|N|,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故</a:t>
                </a:r>
                <a:r>
                  <a:rPr lang="en-US" altLang="zh-CN" sz="2200"/>
                  <a:t>|B|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＜</a:t>
                </a:r>
                <a:r>
                  <a:rPr lang="en-US" altLang="zh-CN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|N|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，即</a:t>
                </a:r>
                <a:r>
                  <a:rPr lang="en-US" altLang="zh-CN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n</a:t>
                </a:r>
                <a:r>
                  <a:rPr lang="zh-CN" altLang="en-US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＜</a:t>
                </a:r>
                <a:r>
                  <a:rPr lang="en-US" altLang="zh-CN" sz="2000"/>
                  <a:t>ℵ₀</a:t>
                </a:r>
                <a:endParaRPr lang="en-US" altLang="zh-CN" sz="2200">
                  <a:latin typeface="楷体" pitchFamily="49" charset="-122"/>
                  <a:ea typeface="楷体" pitchFamily="49" charset="-122"/>
                  <a:sym typeface="Symbol" pitchFamily="18" charset="2"/>
                </a:endParaRPr>
              </a:p>
              <a:p>
                <a:pPr marL="722313" indent="-361950">
                  <a:spcBef>
                    <a:spcPts val="200"/>
                  </a:spcBef>
                  <a:buSzPct val="100000"/>
                  <a:buFont typeface="+mj-lt"/>
                  <a:buAutoNum type="arabicPeriod" startAt="2"/>
                </a:pPr>
                <a:r>
                  <a:rPr lang="zh-CN" altLang="en-US" sz="2200">
                    <a:sym typeface="Symbol" pitchFamily="18" charset="2"/>
                  </a:rPr>
                  <a:t>作函数</a:t>
                </a:r>
                <a:r>
                  <a:rPr lang="en-US" altLang="zh-CN" sz="2200">
                    <a:sym typeface="Symbol" pitchFamily="18" charset="2"/>
                  </a:rPr>
                  <a:t>g</a:t>
                </a:r>
                <a:r>
                  <a:rPr lang="zh-CN" altLang="en-US" sz="2200">
                    <a:sym typeface="Symbol" pitchFamily="18" charset="2"/>
                  </a:rPr>
                  <a:t>：</a:t>
                </a:r>
                <a:r>
                  <a:rPr lang="en-US" altLang="zh-CN" sz="2200">
                    <a:sym typeface="Symbol" pitchFamily="18" charset="2"/>
                  </a:rPr>
                  <a:t>N</a:t>
                </a:r>
                <a:r>
                  <a:rPr lang="en-US" altLang="zh-CN" sz="22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</a:t>
                </a:r>
                <a:r>
                  <a:rPr lang="en-US" altLang="zh-CN" sz="2200">
                    <a:sym typeface="Symbol" pitchFamily="18" charset="2"/>
                  </a:rPr>
                  <a:t>[0,1],f(x)=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200">
                    <a:sym typeface="Symbol" pitchFamily="18" charset="2"/>
                  </a:rPr>
                  <a:t>,</a:t>
                </a:r>
                <a:r>
                  <a:rPr lang="zh-CN" altLang="en-US" sz="2200">
                    <a:sym typeface="Symbol" pitchFamily="18" charset="2"/>
                  </a:rPr>
                  <a:t>是单射函数，故</a:t>
                </a:r>
                <a:r>
                  <a:rPr lang="en-US" altLang="zh-CN" sz="2200">
                    <a:sym typeface="Symbol" pitchFamily="18" charset="2"/>
                  </a:rPr>
                  <a:t>|N|</a:t>
                </a:r>
                <a:r>
                  <a:rPr lang="zh-CN" altLang="en-US" sz="2200">
                    <a:sym typeface="Symbol" pitchFamily="18" charset="2"/>
                  </a:rPr>
                  <a:t>≤</a:t>
                </a:r>
                <a:r>
                  <a:rPr lang="en-US" altLang="zh-CN" sz="2200">
                    <a:sym typeface="Symbol" pitchFamily="18" charset="2"/>
                  </a:rPr>
                  <a:t>|[0,1]|</a:t>
                </a:r>
              </a:p>
              <a:p>
                <a:pPr marL="712788" indent="0">
                  <a:spcBef>
                    <a:spcPts val="200"/>
                  </a:spcBef>
                  <a:buSzPct val="100000"/>
                  <a:buNone/>
                </a:pPr>
                <a:r>
                  <a:rPr lang="zh-CN" altLang="en-US" sz="2200">
                    <a:solidFill>
                      <a:srgbClr val="FF0000"/>
                    </a:solidFill>
                    <a:sym typeface="Symbol" pitchFamily="18" charset="2"/>
                  </a:rPr>
                  <a:t>定理</a:t>
                </a:r>
                <a:r>
                  <a:rPr lang="en-US" altLang="zh-CN" sz="2200">
                    <a:solidFill>
                      <a:srgbClr val="FF0000"/>
                    </a:solidFill>
                    <a:sym typeface="Symbol" pitchFamily="18" charset="2"/>
                  </a:rPr>
                  <a:t>5.1-7</a:t>
                </a:r>
                <a:r>
                  <a:rPr lang="zh-CN" altLang="en-US" sz="2200">
                    <a:sym typeface="Symbol" pitchFamily="18" charset="2"/>
                  </a:rPr>
                  <a:t>已证明</a:t>
                </a:r>
                <a:r>
                  <a:rPr lang="en-US" altLang="zh-CN" sz="2200">
                    <a:sym typeface="Symbol" pitchFamily="18" charset="2"/>
                  </a:rPr>
                  <a:t>|N|</a:t>
                </a:r>
                <a:r>
                  <a:rPr lang="zh-CN" altLang="en-US" sz="2200">
                    <a:sym typeface="Symbol" pitchFamily="18" charset="2"/>
                  </a:rPr>
                  <a:t>≠</a:t>
                </a:r>
                <a:r>
                  <a:rPr lang="en-US" altLang="zh-CN" sz="2200">
                    <a:sym typeface="Symbol" pitchFamily="18" charset="2"/>
                  </a:rPr>
                  <a:t>|[0,1]|</a:t>
                </a:r>
                <a:r>
                  <a:rPr lang="zh-CN" altLang="en-US" sz="2200">
                    <a:sym typeface="Symbol" pitchFamily="18" charset="2"/>
                  </a:rPr>
                  <a:t>。（即</a:t>
                </a:r>
                <a:r>
                  <a:rPr lang="en-US" altLang="zh-CN" sz="2200">
                    <a:sym typeface="Symbol" pitchFamily="18" charset="2"/>
                  </a:rPr>
                  <a:t>[0,1]</a:t>
                </a:r>
                <a:r>
                  <a:rPr lang="zh-CN" altLang="en-US" sz="2200">
                    <a:sym typeface="Symbol" pitchFamily="18" charset="2"/>
                  </a:rPr>
                  <a:t>是无限不可数）</a:t>
                </a:r>
                <a:endParaRPr lang="en-US" altLang="zh-CN" sz="2200">
                  <a:sym typeface="Symbol" pitchFamily="18" charset="2"/>
                </a:endParaRPr>
              </a:p>
              <a:p>
                <a:pPr marL="712788" indent="0">
                  <a:spcBef>
                    <a:spcPts val="200"/>
                  </a:spcBef>
                  <a:buNone/>
                </a:pPr>
                <a:r>
                  <a:rPr lang="zh-CN" altLang="en-US" sz="2200">
                    <a:sym typeface="Symbol" pitchFamily="18" charset="2"/>
                  </a:rPr>
                  <a:t>所以，</a:t>
                </a:r>
                <a:r>
                  <a:rPr lang="en-US" altLang="zh-CN" sz="2200">
                    <a:sym typeface="Symbol" pitchFamily="18" charset="2"/>
                  </a:rPr>
                  <a:t>|N|</a:t>
                </a:r>
                <a:r>
                  <a:rPr lang="zh-CN" altLang="en-US" sz="2200">
                    <a:sym typeface="Symbol" pitchFamily="18" charset="2"/>
                  </a:rPr>
                  <a:t>＜</a:t>
                </a:r>
                <a:r>
                  <a:rPr lang="en-US" altLang="zh-CN" sz="2200">
                    <a:sym typeface="Symbol" pitchFamily="18" charset="2"/>
                  </a:rPr>
                  <a:t>|[0,1]|,</a:t>
                </a:r>
                <a:r>
                  <a:rPr lang="zh-CN" altLang="en-US" sz="2200">
                    <a:sym typeface="Symbol" pitchFamily="18" charset="2"/>
                  </a:rPr>
                  <a:t>即</a:t>
                </a:r>
                <a:r>
                  <a:rPr lang="en-US" altLang="zh-CN" sz="2000"/>
                  <a:t>ℵ₀</a:t>
                </a:r>
                <a:r>
                  <a:rPr lang="zh-CN" altLang="en-US" sz="2200">
                    <a:sym typeface="Symbol" pitchFamily="18" charset="2"/>
                  </a:rPr>
                  <a:t>＜</a:t>
                </a:r>
                <a:r>
                  <a:rPr lang="en-US" altLang="zh-CN" sz="2200">
                    <a:sym typeface="Symbol" pitchFamily="18" charset="2"/>
                  </a:rPr>
                  <a:t>c</a:t>
                </a:r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08912" cy="5112568"/>
              </a:xfrm>
              <a:blipFill>
                <a:blip r:embed="rId2"/>
                <a:stretch>
                  <a:fillRect l="-74" t="-1192" r="-371" b="-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超穷数和两个问题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Symbol" pitchFamily="18" charset="2"/>
              </a:rPr>
              <a:t>无穷</a:t>
            </a:r>
            <a:r>
              <a:rPr lang="zh-CN" altLang="en-US" dirty="0">
                <a:sym typeface="Symbol" pitchFamily="18" charset="2"/>
              </a:rPr>
              <a:t>集合的基数也称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超穷数</a:t>
            </a:r>
            <a:r>
              <a:rPr lang="zh-CN" altLang="en-US" dirty="0">
                <a:sym typeface="Symbol" pitchFamily="18" charset="2"/>
              </a:rPr>
              <a:t>（或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超限数</a:t>
            </a:r>
            <a:r>
              <a:rPr lang="zh-CN" altLang="en-US" dirty="0">
                <a:sym typeface="Symbol" pitchFamily="18" charset="2"/>
              </a:rPr>
              <a:t>），超穷数也可以比较大小。于是，像下面这些句子是有意义的：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集合</a:t>
            </a:r>
            <a:r>
              <a:rPr lang="en-US" altLang="zh-CN" dirty="0">
                <a:sym typeface="Symbol" pitchFamily="18" charset="2"/>
              </a:rPr>
              <a:t>[0,1]</a:t>
            </a:r>
            <a:r>
              <a:rPr lang="zh-CN" altLang="en-US" dirty="0">
                <a:sym typeface="Symbol" pitchFamily="18" charset="2"/>
              </a:rPr>
              <a:t>中的数比自然数集</a:t>
            </a:r>
            <a:r>
              <a:rPr lang="en-US" altLang="zh-CN" dirty="0">
                <a:sym typeface="Symbol" pitchFamily="18" charset="2"/>
              </a:rPr>
              <a:t>N</a:t>
            </a:r>
            <a:r>
              <a:rPr lang="zh-CN" altLang="en-US" dirty="0">
                <a:sym typeface="Symbol" pitchFamily="18" charset="2"/>
              </a:rPr>
              <a:t>中的数多；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有理数和自然数一样多。</a:t>
            </a:r>
          </a:p>
          <a:p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问题：</a:t>
            </a:r>
            <a:r>
              <a:rPr lang="zh-CN" altLang="en-US" dirty="0">
                <a:sym typeface="Symbol" pitchFamily="18" charset="2"/>
              </a:rPr>
              <a:t>无穷基数有</a:t>
            </a:r>
            <a:r>
              <a:rPr lang="zh-CN" altLang="en-US">
                <a:sym typeface="Symbol" pitchFamily="18" charset="2"/>
              </a:rPr>
              <a:t>多少？</a:t>
            </a:r>
            <a:endParaRPr lang="en-US" altLang="zh-CN">
              <a:sym typeface="Symbol" pitchFamily="18" charset="2"/>
            </a:endParaRPr>
          </a:p>
          <a:p>
            <a:pPr marL="339725" indent="0">
              <a:buNone/>
            </a:pP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答案：</a:t>
            </a:r>
            <a:r>
              <a:rPr lang="zh-CN" altLang="en-US">
                <a:sym typeface="Symbol" pitchFamily="18" charset="2"/>
              </a:rPr>
              <a:t>无穷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问题：</a:t>
            </a:r>
            <a:r>
              <a:rPr lang="zh-CN" altLang="en-US">
                <a:sym typeface="Symbol" pitchFamily="18" charset="2"/>
              </a:rPr>
              <a:t>有没有</a:t>
            </a:r>
            <a:r>
              <a:rPr lang="zh-CN" altLang="en-US" dirty="0">
                <a:sym typeface="Symbol" pitchFamily="18" charset="2"/>
              </a:rPr>
              <a:t>最大的无穷基数？</a:t>
            </a:r>
            <a:endParaRPr lang="en-US" altLang="zh-CN" dirty="0">
              <a:sym typeface="Symbol" pitchFamily="18" charset="2"/>
            </a:endParaRPr>
          </a:p>
          <a:p>
            <a:pPr marL="330200" indent="0">
              <a:buNone/>
            </a:pPr>
            <a:r>
              <a:rPr lang="zh-CN" altLang="en-US">
                <a:solidFill>
                  <a:schemeClr val="bg1"/>
                </a:solidFill>
                <a:sym typeface="Symbol" pitchFamily="18" charset="2"/>
              </a:rPr>
              <a:t>答案：</a:t>
            </a:r>
            <a:r>
              <a:rPr lang="zh-CN" altLang="en-US">
                <a:sym typeface="Symbol" pitchFamily="18" charset="2"/>
              </a:rPr>
              <a:t>没有</a:t>
            </a:r>
            <a:r>
              <a:rPr lang="zh-CN" altLang="en-US" dirty="0">
                <a:sym typeface="Symbol" pitchFamily="18" charset="2"/>
              </a:rPr>
              <a:t>最大的无穷</a:t>
            </a:r>
            <a:r>
              <a:rPr lang="zh-CN" altLang="en-US">
                <a:sym typeface="Symbol" pitchFamily="18" charset="2"/>
              </a:rPr>
              <a:t>基数。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后面</a:t>
            </a:r>
            <a:r>
              <a:rPr lang="zh-CN" altLang="en-US" dirty="0">
                <a:sym typeface="Symbol" pitchFamily="18" charset="2"/>
              </a:rPr>
              <a:t>再讲道理。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</a:t>
            </a:r>
            <a:r>
              <a:rPr lang="zh-CN" altLang="en-US" dirty="0"/>
              <a:t>、应用举例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5.2-3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证明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(N)|=c</a:t>
            </a:r>
          </a:p>
          <a:p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证：</a:t>
            </a:r>
            <a:endParaRPr lang="en-US" altLang="zh-CN" dirty="0">
              <a:solidFill>
                <a:srgbClr val="FF0000"/>
              </a:solidFill>
              <a:sym typeface="Wingdings" pitchFamily="2" charset="2"/>
            </a:endParaRPr>
          </a:p>
          <a:p>
            <a:pPr marL="457200" indent="-457200">
              <a:buSzPct val="100000"/>
              <a:buFont typeface="+mj-ea"/>
              <a:buAutoNum type="circleNumDbPlain"/>
            </a:pPr>
            <a:r>
              <a:rPr lang="zh-CN" altLang="en-US" dirty="0">
                <a:sym typeface="Wingdings" pitchFamily="2" charset="2"/>
              </a:rPr>
              <a:t>作函数</a:t>
            </a:r>
            <a:r>
              <a:rPr lang="en-US" altLang="zh-CN" dirty="0">
                <a:sym typeface="Wingdings" pitchFamily="2" charset="2"/>
              </a:rPr>
              <a:t>h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(N)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>
                <a:sym typeface="Wingdings" pitchFamily="2" charset="2"/>
              </a:rPr>
              <a:t>[0,1]</a:t>
            </a:r>
            <a:r>
              <a:rPr lang="zh-CN" altLang="en-US" dirty="0">
                <a:sym typeface="Wingdings" pitchFamily="2" charset="2"/>
              </a:rPr>
              <a:t>，对于每一</a:t>
            </a:r>
            <a:r>
              <a:rPr lang="zh-CN" altLang="en-US">
                <a:sym typeface="Wingdings" pitchFamily="2" charset="2"/>
              </a:rPr>
              <a:t>子集</a:t>
            </a:r>
            <a:r>
              <a:rPr lang="en-US" altLang="zh-CN">
                <a:sym typeface="Wingdings" pitchFamily="2" charset="2"/>
              </a:rPr>
              <a:t>S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</a:t>
            </a:r>
            <a:r>
              <a:rPr lang="en-US" altLang="zh-CN">
                <a:sym typeface="Wingdings" pitchFamily="2" charset="2"/>
              </a:rPr>
              <a:t>N</a:t>
            </a:r>
            <a:r>
              <a:rPr lang="zh-CN" altLang="en-US" dirty="0">
                <a:sym typeface="Wingdings" pitchFamily="2" charset="2"/>
              </a:rPr>
              <a:t>，</a:t>
            </a:r>
            <a:endParaRPr lang="en-US" altLang="zh-CN" dirty="0">
              <a:sym typeface="Wingdings" pitchFamily="2" charset="2"/>
            </a:endParaRPr>
          </a:p>
          <a:p>
            <a:pPr marL="819150" lvl="1">
              <a:buNone/>
            </a:pPr>
            <a:r>
              <a:rPr lang="en-US" altLang="zh-CN" dirty="0">
                <a:sym typeface="Wingdings" pitchFamily="2" charset="2"/>
              </a:rPr>
              <a:t>h(S)=0.x</a:t>
            </a:r>
            <a:r>
              <a:rPr lang="en-US" altLang="zh-CN" baseline="-25000" dirty="0">
                <a:sym typeface="Wingdings" pitchFamily="2" charset="2"/>
              </a:rPr>
              <a:t>0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en-US" altLang="zh-CN" baseline="-25000" dirty="0">
                <a:sym typeface="Wingdings" pitchFamily="2" charset="2"/>
              </a:rPr>
              <a:t>1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en-US" altLang="zh-CN" baseline="-25000" dirty="0">
                <a:sym typeface="Wingdings" pitchFamily="2" charset="2"/>
              </a:rPr>
              <a:t>2</a:t>
            </a:r>
            <a:r>
              <a:rPr lang="en-US" altLang="zh-CN" dirty="0">
                <a:sym typeface="Wingdings" pitchFamily="2" charset="2"/>
              </a:rPr>
              <a:t>...</a:t>
            </a:r>
          </a:p>
          <a:p>
            <a:pPr marL="819150" lvl="1">
              <a:buNone/>
            </a:pPr>
            <a:endParaRPr lang="en-US" altLang="zh-CN" dirty="0">
              <a:sym typeface="Wingdings" pitchFamily="2" charset="2"/>
            </a:endParaRPr>
          </a:p>
          <a:p>
            <a:pPr marL="819150" lvl="1">
              <a:buNone/>
            </a:pPr>
            <a:r>
              <a:rPr lang="en-US" altLang="zh-CN" dirty="0">
                <a:sym typeface="Wingdings" pitchFamily="2" charset="2"/>
              </a:rPr>
              <a:t>h</a:t>
            </a:r>
            <a:r>
              <a:rPr lang="zh-CN" altLang="en-US" dirty="0">
                <a:sym typeface="Wingdings" pitchFamily="2" charset="2"/>
              </a:rPr>
              <a:t>是单射，所以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(N)|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>
                <a:sym typeface="Wingdings" pitchFamily="2" charset="2"/>
              </a:rPr>
              <a:t>c</a:t>
            </a:r>
            <a:r>
              <a:rPr lang="zh-CN" altLang="en-US" dirty="0">
                <a:sym typeface="Wingdings" pitchFamily="2" charset="2"/>
              </a:rPr>
              <a:t>，</a:t>
            </a:r>
            <a:endParaRPr lang="en-US" altLang="zh-CN" dirty="0">
              <a:sym typeface="Wingdings" pitchFamily="2" charset="2"/>
            </a:endParaRPr>
          </a:p>
          <a:p>
            <a:pPr marL="457200" indent="-457200">
              <a:buSzPct val="100000"/>
              <a:buFont typeface="+mj-ea"/>
              <a:buAutoNum type="circleNumDbPlain" startAt="2"/>
            </a:pPr>
            <a:r>
              <a:rPr lang="zh-CN" altLang="en-US" dirty="0">
                <a:sym typeface="Wingdings" pitchFamily="2" charset="2"/>
              </a:rPr>
              <a:t>作函数</a:t>
            </a:r>
            <a:r>
              <a:rPr lang="en-US" altLang="zh-CN" dirty="0">
                <a:sym typeface="Wingdings" pitchFamily="2" charset="2"/>
              </a:rPr>
              <a:t>k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>
                <a:sym typeface="Wingdings" pitchFamily="2" charset="2"/>
              </a:rPr>
              <a:t>[0,1]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(N),</a:t>
            </a:r>
          </a:p>
          <a:p>
            <a:pPr marL="819150" lvl="1">
              <a:buNone/>
            </a:pPr>
            <a:r>
              <a:rPr lang="zh-CN" altLang="en-US" dirty="0">
                <a:sym typeface="Wingdings" pitchFamily="2" charset="2"/>
              </a:rPr>
              <a:t>类似可证明：</a:t>
            </a:r>
            <a:r>
              <a:rPr lang="en-US" altLang="zh-CN" dirty="0">
                <a:sym typeface="Wingdings" pitchFamily="2" charset="2"/>
              </a:rPr>
              <a:t>k</a:t>
            </a:r>
            <a:r>
              <a:rPr lang="zh-CN" altLang="en-US">
                <a:sym typeface="Wingdings" pitchFamily="2" charset="2"/>
              </a:rPr>
              <a:t>是单射但非满射，</a:t>
            </a:r>
            <a:r>
              <a:rPr lang="zh-CN" altLang="en-US" dirty="0">
                <a:sym typeface="Wingdings" pitchFamily="2" charset="2"/>
              </a:rPr>
              <a:t>所以</a:t>
            </a:r>
            <a:r>
              <a:rPr lang="en-US" altLang="zh-CN" dirty="0">
                <a:sym typeface="Wingdings" pitchFamily="2" charset="2"/>
              </a:rPr>
              <a:t>c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(N)|</a:t>
            </a:r>
            <a:r>
              <a:rPr lang="zh-CN" altLang="en-US" dirty="0">
                <a:sym typeface="Wingdings" pitchFamily="2" charset="2"/>
              </a:rPr>
              <a:t>，</a:t>
            </a:r>
            <a:endParaRPr lang="en-US" altLang="zh-CN" dirty="0">
              <a:sym typeface="Wingdings" pitchFamily="2" charset="2"/>
            </a:endParaRPr>
          </a:p>
          <a:p>
            <a:pPr indent="0">
              <a:buNone/>
            </a:pPr>
            <a:r>
              <a:rPr lang="zh-CN" altLang="en-US" dirty="0">
                <a:sym typeface="Wingdings" pitchFamily="2" charset="2"/>
              </a:rPr>
              <a:t>综合①和②，得：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(N)|=c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3779912" y="2924944"/>
            <a:ext cx="3303984" cy="1368152"/>
            <a:chOff x="3727336" y="4338816"/>
            <a:chExt cx="3303984" cy="1368152"/>
          </a:xfrm>
        </p:grpSpPr>
        <p:sp>
          <p:nvSpPr>
            <p:cNvPr id="6" name="矩形 5"/>
            <p:cNvSpPr/>
            <p:nvPr/>
          </p:nvSpPr>
          <p:spPr>
            <a:xfrm>
              <a:off x="3727336" y="4662852"/>
              <a:ext cx="704840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7" name="组合 8"/>
            <p:cNvGrpSpPr/>
            <p:nvPr/>
          </p:nvGrpSpPr>
          <p:grpSpPr>
            <a:xfrm>
              <a:off x="4283968" y="4338816"/>
              <a:ext cx="2747352" cy="1368152"/>
              <a:chOff x="4283968" y="4338816"/>
              <a:chExt cx="2747352" cy="136815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511040" y="4338816"/>
                <a:ext cx="2520280" cy="13681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1  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若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l-GR" altLang="zh-CN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∈</a:t>
                </a:r>
                <a:r>
                  <a:rPr lang="en-US" altLang="zh-CN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0  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若</a:t>
                </a:r>
                <a:r>
                  <a:rPr lang="en-US" altLang="zh-CN" sz="24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8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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S</a:t>
                </a:r>
                <a:endPara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左大括号 8"/>
              <p:cNvSpPr/>
              <p:nvPr/>
            </p:nvSpPr>
            <p:spPr>
              <a:xfrm>
                <a:off x="4283968" y="4546456"/>
                <a:ext cx="288032" cy="936104"/>
              </a:xfrm>
              <a:prstGeom prst="leftBrace">
                <a:avLst>
                  <a:gd name="adj1" fmla="val 27072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5.1.1</a:t>
            </a:r>
            <a:r>
              <a:rPr lang="zh-CN" altLang="en-US" dirty="0"/>
              <a:t>、有限和无限集合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07375" cy="187210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</a:rPr>
              <a:t>什么是无限集合（也称为无穷集合）</a:t>
            </a:r>
            <a:r>
              <a:rPr lang="en-US" altLang="zh-CN" dirty="0">
                <a:latin typeface="Times New Roman" pitchFamily="18" charset="0"/>
              </a:rPr>
              <a:t>?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</a:rPr>
              <a:t>无穷集合之间能否比较大小</a:t>
            </a:r>
            <a:r>
              <a:rPr lang="en-US" altLang="zh-CN" dirty="0">
                <a:latin typeface="Times New Roman" pitchFamily="18" charset="0"/>
              </a:rPr>
              <a:t>?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</a:rPr>
              <a:t>无穷集合有什么特殊</a:t>
            </a:r>
            <a:r>
              <a:rPr lang="zh-CN" altLang="en-US">
                <a:latin typeface="Times New Roman" pitchFamily="18" charset="0"/>
              </a:rPr>
              <a:t>性质</a:t>
            </a:r>
            <a:r>
              <a:rPr lang="en-US" altLang="zh-CN">
                <a:latin typeface="Times New Roman" pitchFamily="18" charset="0"/>
              </a:rPr>
              <a:t>?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EBD42FF-F16D-2D28-2280-1EE5708DCFF2}"/>
              </a:ext>
            </a:extLst>
          </p:cNvPr>
          <p:cNvSpPr txBox="1">
            <a:spLocks/>
          </p:cNvSpPr>
          <p:nvPr/>
        </p:nvSpPr>
        <p:spPr bwMode="auto">
          <a:xfrm>
            <a:off x="468313" y="3717032"/>
            <a:ext cx="7992119" cy="204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/>
              <a:t>集合的</a:t>
            </a:r>
            <a:r>
              <a:rPr lang="zh-CN" altLang="en-US" kern="0">
                <a:solidFill>
                  <a:srgbClr val="FF0000"/>
                </a:solidFill>
              </a:rPr>
              <a:t>基数</a:t>
            </a:r>
            <a:r>
              <a:rPr lang="zh-CN" altLang="en-US" kern="0"/>
              <a:t>亦称作</a:t>
            </a:r>
            <a:r>
              <a:rPr lang="zh-CN" altLang="en-US" u="sng" kern="0"/>
              <a:t>集合的势</a:t>
            </a:r>
            <a:r>
              <a:rPr lang="zh-CN" altLang="en-US" kern="0"/>
              <a:t>。</a:t>
            </a:r>
            <a:endParaRPr lang="en-US" altLang="zh-CN" kern="0"/>
          </a:p>
          <a:p>
            <a:pPr eaLnBrk="1" hangingPunct="1"/>
            <a:r>
              <a:rPr lang="zh-CN" altLang="en-US" kern="0"/>
              <a:t>有限集合：基数就是其中所含元素的个数。</a:t>
            </a:r>
            <a:endParaRPr lang="en-US" altLang="zh-CN" kern="0"/>
          </a:p>
          <a:p>
            <a:pPr eaLnBrk="1" hangingPunct="1"/>
            <a:r>
              <a:rPr lang="zh-CN" altLang="en-US" kern="0"/>
              <a:t>对于无限集合，它所含的元素有无穷多个， 这时怎样去数？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8C918-A791-4916-ABF5-670509EE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D8DCD-32A4-43DA-9F1F-98C61C9F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2664296"/>
          </a:xfrm>
        </p:spPr>
        <p:txBody>
          <a:bodyPr/>
          <a:lstStyle/>
          <a:p>
            <a:r>
              <a:rPr lang="zh-CN" altLang="en-US"/>
              <a:t>对于</a:t>
            </a:r>
            <a:r>
              <a:rPr lang="en-US" altLang="zh-CN"/>
              <a:t>y</a:t>
            </a:r>
            <a:r>
              <a:rPr lang="el-GR" altLang="zh-CN"/>
              <a:t>∈</a:t>
            </a:r>
            <a:r>
              <a:rPr lang="en-US" altLang="zh-CN"/>
              <a:t>[0,1]</a:t>
            </a:r>
            <a:r>
              <a:rPr lang="zh-CN" altLang="en-US"/>
              <a:t>，用二进制数将</a:t>
            </a:r>
            <a:r>
              <a:rPr lang="en-US" altLang="zh-CN"/>
              <a:t>y</a:t>
            </a:r>
            <a:r>
              <a:rPr lang="zh-CN" altLang="en-US"/>
              <a:t>表示为</a:t>
            </a:r>
            <a:r>
              <a:rPr lang="en-US" altLang="zh-CN"/>
              <a:t>y=0.y</a:t>
            </a:r>
            <a:r>
              <a:rPr lang="en-US" altLang="zh-CN" baseline="-25000"/>
              <a:t>0</a:t>
            </a:r>
            <a:r>
              <a:rPr lang="en-US" altLang="zh-CN"/>
              <a:t>y</a:t>
            </a:r>
            <a:r>
              <a:rPr lang="en-US" altLang="zh-CN" baseline="-25000"/>
              <a:t>1</a:t>
            </a:r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en-US" altLang="zh-CN"/>
              <a:t>...</a:t>
            </a:r>
            <a:r>
              <a:rPr lang="zh-CN" altLang="en-US"/>
              <a:t>，若</a:t>
            </a:r>
            <a:r>
              <a:rPr lang="en-US" altLang="zh-CN"/>
              <a:t>y</a:t>
            </a:r>
            <a:r>
              <a:rPr lang="zh-CN" altLang="en-US"/>
              <a:t>可表示多种二进制形式，则选其一种即可；</a:t>
            </a:r>
            <a:endParaRPr lang="en-US" altLang="zh-CN"/>
          </a:p>
          <a:p>
            <a:r>
              <a:rPr lang="zh-CN" altLang="en-US"/>
              <a:t>函数</a:t>
            </a:r>
            <a:r>
              <a:rPr lang="en-US" altLang="zh-CN"/>
              <a:t>k</a:t>
            </a:r>
            <a:r>
              <a:rPr lang="zh-CN" altLang="en-US"/>
              <a:t>的映射规则是：</a:t>
            </a:r>
            <a:r>
              <a:rPr lang="en-US" altLang="zh-CN"/>
              <a:t>k(y)={i|i=1}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例如：</a:t>
            </a:r>
            <a:r>
              <a:rPr lang="en-US" altLang="zh-CN"/>
              <a:t>k(0)=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/>
              <a:t>，</a:t>
            </a:r>
            <a:r>
              <a:rPr lang="en-US" altLang="zh-CN"/>
              <a:t>k(1)=k(0.111...)=N</a:t>
            </a:r>
            <a:r>
              <a:rPr lang="zh-CN" altLang="en-US"/>
              <a:t>，</a:t>
            </a:r>
            <a:r>
              <a:rPr lang="en-US" altLang="zh-CN"/>
              <a:t>k(0.0101)={1,3}</a:t>
            </a:r>
          </a:p>
          <a:p>
            <a:r>
              <a:rPr lang="zh-CN" altLang="en-US"/>
              <a:t>显然，函数</a:t>
            </a:r>
            <a:r>
              <a:rPr lang="en-US" altLang="zh-CN"/>
              <a:t>k</a:t>
            </a:r>
            <a:r>
              <a:rPr lang="zh-CN" altLang="en-US"/>
              <a:t>是</a:t>
            </a:r>
            <a:r>
              <a:rPr lang="en-US" altLang="zh-CN">
                <a:sym typeface="Wingdings" pitchFamily="2" charset="2"/>
              </a:rPr>
              <a:t>[0,1]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>
                <a:sym typeface="Wingdings" pitchFamily="2" charset="2"/>
              </a:rPr>
              <a:t>(N)</a:t>
            </a:r>
            <a:r>
              <a:rPr lang="zh-CN" altLang="en-US">
                <a:sym typeface="Wingdings" pitchFamily="2" charset="2"/>
              </a:rPr>
              <a:t>上的单射函数。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24562-4978-4C6C-A398-F69B288B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6417096"/>
            <a:ext cx="504056" cy="298160"/>
          </a:xfrm>
        </p:spPr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04F9364-A4E8-4AC1-81BA-66DEC74602A7}"/>
              </a:ext>
            </a:extLst>
          </p:cNvPr>
          <p:cNvGrpSpPr/>
          <p:nvPr/>
        </p:nvGrpSpPr>
        <p:grpSpPr>
          <a:xfrm>
            <a:off x="939256" y="5517232"/>
            <a:ext cx="7755094" cy="852879"/>
            <a:chOff x="287523" y="5564217"/>
            <a:chExt cx="8219373" cy="852879"/>
          </a:xfrm>
        </p:grpSpPr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7CC6FE1B-E307-4438-B7B2-34526EA11C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7523" y="5760441"/>
              <a:ext cx="8219373" cy="482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rgbClr val="0000FF"/>
                </a:buClr>
                <a:buSzPct val="60000"/>
                <a:buFont typeface="Wingdings" pitchFamily="2" charset="2"/>
                <a:buChar char="n"/>
                <a:defRPr kumimoji="1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rgbClr val="0000FF"/>
                </a:buClr>
                <a:buSzPct val="65000"/>
                <a:buFont typeface="Wingdings" pitchFamily="2" charset="2"/>
                <a:buChar char="Ø"/>
                <a:defRPr kumimoji="1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•"/>
                <a:defRPr kumimoji="1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–"/>
                <a:defRPr kumimoji="1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»"/>
                <a:defRPr kumimoji="1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zh-CN" altLang="en-US" kern="0"/>
                <a:t>有公式：           ，很容易算出</a:t>
              </a:r>
              <a:r>
                <a:rPr lang="en-US" altLang="zh-CN" kern="0"/>
                <a:t>(0.5)</a:t>
              </a:r>
              <a:r>
                <a:rPr lang="en-US" altLang="zh-CN" kern="0" baseline="-25000"/>
                <a:t>d</a:t>
              </a:r>
              <a:r>
                <a:rPr lang="en-US" altLang="zh-CN" kern="0"/>
                <a:t>=0.1=0.0111...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C97A3A1-FC84-4A10-A76C-A7602B34CF91}"/>
                </a:ext>
              </a:extLst>
            </p:cNvPr>
            <p:cNvGrpSpPr/>
            <p:nvPr/>
          </p:nvGrpSpPr>
          <p:grpSpPr>
            <a:xfrm>
              <a:off x="1331640" y="5564217"/>
              <a:ext cx="2146927" cy="852879"/>
              <a:chOff x="-3335567" y="4736361"/>
              <a:chExt cx="2146927" cy="852879"/>
            </a:xfrm>
          </p:grpSpPr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F72470A-6135-43FD-8805-AEA94813CC0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3335567" y="4942671"/>
                <a:ext cx="1008112" cy="4827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FF"/>
                  </a:buClr>
                  <a:buSzPct val="60000"/>
                  <a:buFont typeface="Wingdings" pitchFamily="2" charset="2"/>
                  <a:buChar char="n"/>
                  <a:defRPr kumimoji="1" sz="24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FF"/>
                  </a:buClr>
                  <a:buSzPct val="65000"/>
                  <a:buFont typeface="Wingdings" pitchFamily="2" charset="2"/>
                  <a:buChar char="Ø"/>
                  <a:defRPr kumimoji="1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har char="•"/>
                  <a:defRPr kumimoji="1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har char="–"/>
                  <a:defRPr kumimoji="1" sz="2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har char="»"/>
                  <a:defRPr kumimoji="1" sz="2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kern="0">
                    <a:solidFill>
                      <a:srgbClr val="C00000"/>
                    </a:solidFill>
                  </a:rPr>
                  <a:t>S</a:t>
                </a:r>
                <a:r>
                  <a:rPr lang="en-US" altLang="zh-CN" kern="0" baseline="-25000">
                    <a:solidFill>
                      <a:srgbClr val="C00000"/>
                    </a:solidFill>
                  </a:rPr>
                  <a:t>n</a:t>
                </a:r>
                <a:r>
                  <a:rPr lang="en-US" altLang="zh-CN" kern="0">
                    <a:solidFill>
                      <a:srgbClr val="C00000"/>
                    </a:solidFill>
                  </a:rPr>
                  <a:t>=</a:t>
                </a: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918A6A5-7D7F-47C6-9CCD-0985B24B8964}"/>
                  </a:ext>
                </a:extLst>
              </p:cNvPr>
              <p:cNvGrpSpPr/>
              <p:nvPr/>
            </p:nvGrpSpPr>
            <p:grpSpPr>
              <a:xfrm>
                <a:off x="-2686288" y="4736361"/>
                <a:ext cx="1497648" cy="852879"/>
                <a:chOff x="-2686288" y="4736361"/>
                <a:chExt cx="1497648" cy="852879"/>
              </a:xfrm>
            </p:grpSpPr>
            <p:sp>
              <p:nvSpPr>
                <p:cNvPr id="15" name="内容占位符 2">
                  <a:extLst>
                    <a:ext uri="{FF2B5EF4-FFF2-40B4-BE49-F238E27FC236}">
                      <a16:creationId xmlns:a16="http://schemas.microsoft.com/office/drawing/2014/main" id="{3AD5B050-B270-4DFA-97FD-EA86D41315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-2686288" y="4736361"/>
                  <a:ext cx="1497648" cy="8528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0000FF"/>
                    </a:buClr>
                    <a:buSzPct val="60000"/>
                    <a:buFont typeface="Wingdings" pitchFamily="2" charset="2"/>
                    <a:buChar char="n"/>
                    <a:defRPr kumimoji="1" sz="24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  <a:cs typeface="+mn-cs"/>
                    </a:defRPr>
                  </a:lvl1pPr>
                  <a:lvl2pPr marL="742950" indent="-28575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0000FF"/>
                    </a:buClr>
                    <a:buSzPct val="65000"/>
                    <a:buFont typeface="Wingdings" pitchFamily="2" charset="2"/>
                    <a:buChar char="Ø"/>
                    <a:defRPr kumimoji="1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defRPr>
                  </a:lvl2pPr>
                  <a:lvl3pPr marL="1143000" indent="-22860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har char="•"/>
                    <a:defRPr kumimoji="1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defRPr>
                  </a:lvl3pPr>
                  <a:lvl4pPr marL="1600200" indent="-22860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har char="–"/>
                    <a:defRPr kumimoji="1" sz="2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defRPr>
                  </a:lvl4pPr>
                  <a:lvl5pPr marL="2057400" indent="-22860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har char="»"/>
                    <a:defRPr kumimoji="1" sz="2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kern="0">
                      <a:solidFill>
                        <a:srgbClr val="C00000"/>
                      </a:solidFill>
                    </a:rPr>
                    <a:t>a</a:t>
                  </a:r>
                  <a:r>
                    <a:rPr lang="en-US" altLang="zh-CN" kern="0" baseline="-25000">
                      <a:solidFill>
                        <a:srgbClr val="C00000"/>
                      </a:solidFill>
                    </a:rPr>
                    <a:t>1</a:t>
                  </a:r>
                  <a:r>
                    <a:rPr lang="en-US" altLang="zh-CN" kern="0">
                      <a:solidFill>
                        <a:srgbClr val="C00000"/>
                      </a:solidFill>
                    </a:rPr>
                    <a:t>(1-q</a:t>
                  </a:r>
                  <a:r>
                    <a:rPr lang="en-US" altLang="zh-CN" kern="0" baseline="30000">
                      <a:solidFill>
                        <a:srgbClr val="C00000"/>
                      </a:solidFill>
                    </a:rPr>
                    <a:t>n</a:t>
                  </a:r>
                  <a:r>
                    <a:rPr lang="en-US" altLang="zh-CN" kern="0">
                      <a:solidFill>
                        <a:srgbClr val="C00000"/>
                      </a:solidFill>
                    </a:rPr>
                    <a:t>)</a:t>
                  </a:r>
                </a:p>
                <a:p>
                  <a:pPr mar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kern="0">
                      <a:solidFill>
                        <a:srgbClr val="C00000"/>
                      </a:solidFill>
                    </a:rPr>
                    <a:t>(1-q)</a:t>
                  </a: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1B79061F-F051-4D3C-B5A9-2D52B7C01B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2484784" y="5189091"/>
                  <a:ext cx="10800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E5E5A2E-2771-4054-A0C0-645BC1CDDDC4}"/>
              </a:ext>
            </a:extLst>
          </p:cNvPr>
          <p:cNvGrpSpPr/>
          <p:nvPr/>
        </p:nvGrpSpPr>
        <p:grpSpPr>
          <a:xfrm>
            <a:off x="485437" y="2226130"/>
            <a:ext cx="8208912" cy="3409006"/>
            <a:chOff x="485437" y="2226130"/>
            <a:chExt cx="8208912" cy="340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内容占位符 2">
                  <a:extLst>
                    <a:ext uri="{FF2B5EF4-FFF2-40B4-BE49-F238E27FC236}">
                      <a16:creationId xmlns:a16="http://schemas.microsoft.com/office/drawing/2014/main" id="{5758A827-561C-45FD-B46A-C9B062DFF45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85437" y="4050960"/>
                  <a:ext cx="8208912" cy="1584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0000FF"/>
                    </a:buClr>
                    <a:buSzPct val="60000"/>
                    <a:buFont typeface="Wingdings" pitchFamily="2" charset="2"/>
                    <a:buChar char="n"/>
                    <a:defRPr kumimoji="1" sz="24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  <a:cs typeface="+mn-cs"/>
                    </a:defRPr>
                  </a:lvl1pPr>
                  <a:lvl2pPr marL="742950" indent="-28575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lr>
                      <a:srgbClr val="0000FF"/>
                    </a:buClr>
                    <a:buSzPct val="65000"/>
                    <a:buFont typeface="Wingdings" pitchFamily="2" charset="2"/>
                    <a:buChar char="Ø"/>
                    <a:defRPr kumimoji="1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defRPr>
                  </a:lvl2pPr>
                  <a:lvl3pPr marL="1143000" indent="-22860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har char="•"/>
                    <a:defRPr kumimoji="1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defRPr>
                  </a:lvl3pPr>
                  <a:lvl4pPr marL="1600200" indent="-22860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har char="–"/>
                    <a:defRPr kumimoji="1" sz="2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defRPr>
                  </a:lvl4pPr>
                  <a:lvl5pPr marL="2057400" indent="-228600" algn="l" rtl="0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ts val="600"/>
                    </a:spcAft>
                    <a:buChar char="»"/>
                    <a:defRPr kumimoji="1" sz="2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lvl="1">
                    <a:spcAft>
                      <a:spcPts val="0"/>
                    </a:spcAft>
                  </a:pPr>
                  <a:r>
                    <a:rPr lang="zh-CN" altLang="en-US" kern="0">
                      <a:solidFill>
                        <a:srgbClr val="FF0000"/>
                      </a:solidFill>
                    </a:rPr>
                    <a:t>例如：</a:t>
                  </a:r>
                  <a:r>
                    <a:rPr lang="zh-CN" altLang="en-US" kern="0"/>
                    <a:t>对于</a:t>
                  </a:r>
                  <a:r>
                    <a:rPr lang="en-US" altLang="zh-CN" kern="0">
                      <a:solidFill>
                        <a:srgbClr val="CC0066"/>
                      </a:solidFill>
                    </a:rPr>
                    <a:t>0.5</a:t>
                  </a:r>
                  <a:r>
                    <a:rPr lang="zh-CN" altLang="en-US" kern="0"/>
                    <a:t>，其二进制数可表示为</a:t>
                  </a:r>
                  <a:r>
                    <a:rPr lang="en-US" altLang="zh-CN" kern="0"/>
                    <a:t>0.1</a:t>
                  </a:r>
                  <a:r>
                    <a:rPr lang="zh-CN" altLang="en-US" kern="0"/>
                    <a:t>和</a:t>
                  </a:r>
                  <a:r>
                    <a:rPr lang="en-US" altLang="zh-CN" kern="0"/>
                    <a:t>0.0111...</a:t>
                  </a:r>
                  <a:r>
                    <a:rPr lang="zh-CN" altLang="en-US" kern="0"/>
                    <a:t>两种形式。</a:t>
                  </a:r>
                  <a:endParaRPr lang="en-US" altLang="zh-CN" kern="0"/>
                </a:p>
                <a:p>
                  <a:r>
                    <a:rPr lang="zh-CN" altLang="en-US" kern="0"/>
                    <a:t>二进制数</a:t>
                  </a:r>
                  <a:r>
                    <a:rPr lang="en-US" altLang="zh-CN"/>
                    <a:t>0.y</a:t>
                  </a:r>
                  <a:r>
                    <a:rPr lang="en-US" altLang="zh-CN" baseline="-25000"/>
                    <a:t>0</a:t>
                  </a:r>
                  <a:r>
                    <a:rPr lang="en-US" altLang="zh-CN"/>
                    <a:t>y</a:t>
                  </a:r>
                  <a:r>
                    <a:rPr lang="en-US" altLang="zh-CN" baseline="-25000"/>
                    <a:t>1</a:t>
                  </a:r>
                  <a:r>
                    <a:rPr lang="en-US" altLang="zh-CN"/>
                    <a:t>y</a:t>
                  </a:r>
                  <a:r>
                    <a:rPr lang="en-US" altLang="zh-CN" baseline="-25000"/>
                    <a:t>2</a:t>
                  </a:r>
                  <a:r>
                    <a:rPr lang="en-US" altLang="zh-CN"/>
                    <a:t>...</a:t>
                  </a:r>
                  <a:r>
                    <a:rPr lang="zh-CN" altLang="en-US"/>
                    <a:t>转换为十进制：</a:t>
                  </a:r>
                  <a:r>
                    <a:rPr lang="en-US" altLang="zh-CN"/>
                    <a:t>y</a:t>
                  </a:r>
                  <a:r>
                    <a:rPr lang="en-US" altLang="zh-CN" baseline="-25000"/>
                    <a:t>n</a:t>
                  </a:r>
                  <a:r>
                    <a:rPr lang="en-US" altLang="zh-CN" sz="1800"/>
                    <a:t>×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altLang="zh-CN" sz="1800" kern="0"/>
                </a:p>
              </p:txBody>
            </p:sp>
          </mc:Choice>
          <mc:Fallback xmlns="">
            <p:sp>
              <p:nvSpPr>
                <p:cNvPr id="6" name="内容占位符 2">
                  <a:extLst>
                    <a:ext uri="{FF2B5EF4-FFF2-40B4-BE49-F238E27FC236}">
                      <a16:creationId xmlns:a16="http://schemas.microsoft.com/office/drawing/2014/main" id="{5758A827-561C-45FD-B46A-C9B062DFF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5437" y="4050960"/>
                  <a:ext cx="8208912" cy="1584176"/>
                </a:xfrm>
                <a:prstGeom prst="rect">
                  <a:avLst/>
                </a:prstGeom>
                <a:blipFill>
                  <a:blip r:embed="rId2"/>
                  <a:stretch>
                    <a:fillRect l="-149" t="-386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EB780F4-F396-4C36-9FA3-5A7C9049086C}"/>
                </a:ext>
              </a:extLst>
            </p:cNvPr>
            <p:cNvGrpSpPr/>
            <p:nvPr/>
          </p:nvGrpSpPr>
          <p:grpSpPr>
            <a:xfrm>
              <a:off x="939256" y="2226130"/>
              <a:ext cx="7375404" cy="1899303"/>
              <a:chOff x="939256" y="2226130"/>
              <a:chExt cx="7375404" cy="1899303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3888A238-D503-42DA-B615-8DE276AACB72}"/>
                  </a:ext>
                </a:extLst>
              </p:cNvPr>
              <p:cNvCxnSpPr/>
              <p:nvPr/>
            </p:nvCxnSpPr>
            <p:spPr bwMode="auto">
              <a:xfrm>
                <a:off x="939256" y="2226130"/>
                <a:ext cx="3010795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1367DAA6-9000-41BC-980A-B28A4E195864}"/>
                  </a:ext>
                </a:extLst>
              </p:cNvPr>
              <p:cNvSpPr/>
              <p:nvPr/>
            </p:nvSpPr>
            <p:spPr bwMode="auto">
              <a:xfrm>
                <a:off x="2402958" y="2232837"/>
                <a:ext cx="5911702" cy="1892596"/>
              </a:xfrm>
              <a:custGeom>
                <a:avLst/>
                <a:gdLst>
                  <a:gd name="connsiteX0" fmla="*/ 0 w 5911702"/>
                  <a:gd name="connsiteY0" fmla="*/ 0 h 1892596"/>
                  <a:gd name="connsiteX1" fmla="*/ 0 w 5911702"/>
                  <a:gd name="connsiteY1" fmla="*/ 170121 h 1892596"/>
                  <a:gd name="connsiteX2" fmla="*/ 5911702 w 5911702"/>
                  <a:gd name="connsiteY2" fmla="*/ 170121 h 1892596"/>
                  <a:gd name="connsiteX3" fmla="*/ 5911702 w 5911702"/>
                  <a:gd name="connsiteY3" fmla="*/ 1626782 h 1892596"/>
                  <a:gd name="connsiteX4" fmla="*/ 489098 w 5911702"/>
                  <a:gd name="connsiteY4" fmla="*/ 1626782 h 1892596"/>
                  <a:gd name="connsiteX5" fmla="*/ 489098 w 5911702"/>
                  <a:gd name="connsiteY5" fmla="*/ 1892596 h 189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1702" h="1892596">
                    <a:moveTo>
                      <a:pt x="0" y="0"/>
                    </a:moveTo>
                    <a:lnTo>
                      <a:pt x="0" y="170121"/>
                    </a:lnTo>
                    <a:lnTo>
                      <a:pt x="5911702" y="170121"/>
                    </a:lnTo>
                    <a:lnTo>
                      <a:pt x="5911702" y="1626782"/>
                    </a:lnTo>
                    <a:lnTo>
                      <a:pt x="489098" y="1626782"/>
                    </a:lnTo>
                    <a:lnTo>
                      <a:pt x="489098" y="1892596"/>
                    </a:lnTo>
                  </a:path>
                </a:pathLst>
              </a:custGeom>
              <a:noFill/>
              <a:ln w="9525" cap="flat" cmpd="sng" algn="ctr">
                <a:solidFill>
                  <a:srgbClr val="CC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9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71A3B-5EAC-4362-804E-7C580901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应用举例（续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59710-10A7-4212-812B-4E2D8C22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4968552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zh-CN" altLang="en-US" sz="2000">
                <a:solidFill>
                  <a:srgbClr val="FF0000"/>
                </a:solidFill>
              </a:rPr>
              <a:t>例</a:t>
            </a:r>
            <a:r>
              <a:rPr lang="en-US" altLang="zh-CN" sz="2000">
                <a:solidFill>
                  <a:srgbClr val="FF0000"/>
                </a:solidFill>
              </a:rPr>
              <a:t>5.2-4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证明</a:t>
            </a:r>
            <a:r>
              <a:rPr lang="en-US" altLang="zh-CN" sz="2000"/>
              <a:t>|ρ(Σ</a:t>
            </a:r>
            <a:r>
              <a:rPr lang="en-US" altLang="zh-CN" sz="2000" baseline="30000"/>
              <a:t>*</a:t>
            </a:r>
            <a:r>
              <a:rPr lang="en-US" altLang="zh-CN" sz="2000"/>
              <a:t>)|=c</a:t>
            </a:r>
            <a:r>
              <a:rPr lang="zh-CN" altLang="en-US" sz="2000"/>
              <a:t>，这里</a:t>
            </a:r>
            <a:r>
              <a:rPr lang="en-US" altLang="zh-CN" sz="2000"/>
              <a:t>Σ={a,b}</a:t>
            </a:r>
          </a:p>
          <a:p>
            <a:pPr>
              <a:spcBef>
                <a:spcPts val="400"/>
              </a:spcBef>
            </a:pPr>
            <a:r>
              <a:rPr lang="zh-CN" altLang="en-US" sz="2000">
                <a:solidFill>
                  <a:srgbClr val="FF0000"/>
                </a:solidFill>
              </a:rPr>
              <a:t>证：</a:t>
            </a:r>
            <a:r>
              <a:rPr lang="zh-CN" altLang="en-US" sz="2000"/>
              <a:t>上例已证明</a:t>
            </a:r>
            <a:r>
              <a:rPr lang="en-US" altLang="zh-CN" sz="2000"/>
              <a:t>|ρ(N)|=c</a:t>
            </a:r>
            <a:r>
              <a:rPr lang="zh-CN" altLang="en-US" sz="2000"/>
              <a:t>，我们只需要证明</a:t>
            </a:r>
            <a:r>
              <a:rPr lang="en-US" altLang="zh-CN" sz="2000"/>
              <a:t>|ρ(Σ</a:t>
            </a:r>
            <a:r>
              <a:rPr lang="en-US" altLang="zh-CN" sz="2000" baseline="30000"/>
              <a:t>*</a:t>
            </a:r>
            <a:r>
              <a:rPr lang="en-US" altLang="zh-CN" sz="2000"/>
              <a:t>)|=|ρ(N)|</a:t>
            </a:r>
          </a:p>
          <a:p>
            <a:pPr marL="627063" indent="-358775">
              <a:spcBef>
                <a:spcPts val="400"/>
              </a:spcBef>
              <a:buSzPct val="100000"/>
              <a:buFont typeface="+mj-ea"/>
              <a:buAutoNum type="circleNumDbPlain"/>
            </a:pPr>
            <a:r>
              <a:rPr lang="zh-CN" altLang="en-US" sz="2000"/>
              <a:t>作函数</a:t>
            </a:r>
            <a:r>
              <a:rPr lang="en-US" altLang="zh-CN" sz="2000"/>
              <a:t>f:Σ</a:t>
            </a:r>
            <a:r>
              <a:rPr lang="en-US" altLang="zh-CN" sz="2000" baseline="30000"/>
              <a:t>*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N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把</a:t>
            </a:r>
            <a:r>
              <a:rPr lang="en-US" altLang="zh-CN" sz="2000"/>
              <a:t>Σ</a:t>
            </a:r>
            <a:r>
              <a:rPr lang="en-US" altLang="zh-CN" sz="2000" baseline="30000"/>
              <a:t>*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中的串变为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{1,2}</a:t>
            </a:r>
            <a:r>
              <a:rPr lang="zh-CN" altLang="en-US" sz="2000" baseline="30000"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中的串，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变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变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，将所得串作为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中的数，例如：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f(aab)=112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,...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定义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f(λ)=0</a:t>
            </a:r>
          </a:p>
          <a:p>
            <a:pPr marL="627063" indent="0">
              <a:spcBef>
                <a:spcPts val="400"/>
              </a:spcBef>
              <a:buNone/>
            </a:pP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sym typeface="Symbol" pitchFamily="18" charset="2"/>
              </a:rPr>
              <a:t>把</a:t>
            </a:r>
            <a:r>
              <a:rPr lang="en-US" altLang="zh-CN" sz="2000"/>
              <a:t>Σ</a:t>
            </a:r>
            <a:r>
              <a:rPr lang="en-US" altLang="zh-CN" sz="2000" baseline="30000"/>
              <a:t>*</a:t>
            </a:r>
            <a:r>
              <a:rPr lang="zh-CN" altLang="en-US" sz="2000">
                <a:sym typeface="Symbol" pitchFamily="18" charset="2"/>
              </a:rPr>
              <a:t>中不同串映射到</a:t>
            </a:r>
            <a:r>
              <a:rPr lang="en-US" altLang="zh-CN" sz="2000">
                <a:sym typeface="Symbol" pitchFamily="18" charset="2"/>
              </a:rPr>
              <a:t>N</a:t>
            </a:r>
            <a:r>
              <a:rPr lang="zh-CN" altLang="en-US" sz="2000">
                <a:sym typeface="Symbol" pitchFamily="18" charset="2"/>
              </a:rPr>
              <a:t>中不同的数，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sym typeface="Symbol" pitchFamily="18" charset="2"/>
              </a:rPr>
              <a:t>是单射的。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sym typeface="Symbol" pitchFamily="18" charset="2"/>
              </a:rPr>
              <a:t>诱导的函数（仍然记为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sym typeface="Symbol" pitchFamily="18" charset="2"/>
              </a:rPr>
              <a:t>）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sym typeface="Symbol" pitchFamily="18" charset="2"/>
              </a:rPr>
              <a:t>：</a:t>
            </a:r>
            <a:r>
              <a:rPr lang="en-US" altLang="zh-CN" sz="2000"/>
              <a:t>ρ(Σ</a:t>
            </a:r>
            <a:r>
              <a:rPr lang="en-US" altLang="zh-CN" sz="2000" baseline="30000"/>
              <a:t>*</a:t>
            </a:r>
            <a:r>
              <a:rPr lang="en-US" altLang="zh-CN" sz="2000"/>
              <a:t>)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/>
              <a:t>ρ(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N)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也是单射的，故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lang="en-US" altLang="zh-CN" sz="2000"/>
              <a:t>ρ(Σ</a:t>
            </a:r>
            <a:r>
              <a:rPr lang="en-US" altLang="zh-CN" sz="2000" baseline="30000"/>
              <a:t>*</a:t>
            </a:r>
            <a:r>
              <a:rPr lang="en-US" altLang="zh-CN" sz="2000"/>
              <a:t>)|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lang="en-US" altLang="zh-CN" sz="2000"/>
              <a:t>ρ(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N)|</a:t>
            </a:r>
          </a:p>
          <a:p>
            <a:pPr marL="627063" indent="-358775">
              <a:spcBef>
                <a:spcPts val="400"/>
              </a:spcBef>
              <a:buSzPct val="100000"/>
              <a:buFont typeface="+mj-ea"/>
              <a:buAutoNum type="circleNumDbPlain" startAt="2"/>
            </a:pPr>
            <a:r>
              <a:rPr lang="zh-CN" altLang="en-US" sz="2000">
                <a:sym typeface="Symbol" pitchFamily="18" charset="2"/>
              </a:rPr>
              <a:t>作函数</a:t>
            </a:r>
            <a:r>
              <a:rPr lang="en-US" altLang="zh-CN" sz="2000">
                <a:sym typeface="Symbol" pitchFamily="18" charset="2"/>
              </a:rPr>
              <a:t>g</a:t>
            </a:r>
            <a:r>
              <a:rPr lang="zh-CN" altLang="en-US" sz="2000">
                <a:sym typeface="Symbol" pitchFamily="18" charset="2"/>
              </a:rPr>
              <a:t>：</a:t>
            </a:r>
            <a:r>
              <a:rPr lang="en-US" altLang="zh-CN" sz="2000">
                <a:sym typeface="Symbol" pitchFamily="18" charset="2"/>
              </a:rPr>
              <a:t>N</a:t>
            </a:r>
            <a:r>
              <a:rPr lang="en-US" altLang="zh-CN" sz="2000"/>
              <a:t>Σ</a:t>
            </a:r>
            <a:r>
              <a:rPr lang="en-US" altLang="zh-CN" sz="2000" baseline="30000"/>
              <a:t>*</a:t>
            </a:r>
            <a:r>
              <a:rPr lang="zh-CN" altLang="en-US" sz="2000"/>
              <a:t>，设</a:t>
            </a:r>
            <a:r>
              <a:rPr lang="en-US" altLang="zh-CN" sz="2000"/>
              <a:t>n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000"/>
              <a:t>N</a:t>
            </a:r>
            <a:r>
              <a:rPr lang="zh-CN" altLang="en-US" sz="2000"/>
              <a:t>用二进制表示，式中除</a:t>
            </a:r>
            <a:r>
              <a:rPr lang="en-US" altLang="zh-CN" sz="2000"/>
              <a:t>0</a:t>
            </a:r>
            <a:r>
              <a:rPr lang="zh-CN" altLang="en-US" sz="2000"/>
              <a:t>外均由</a:t>
            </a:r>
            <a:r>
              <a:rPr lang="en-US" altLang="zh-CN" sz="2000"/>
              <a:t>1</a:t>
            </a:r>
            <a:r>
              <a:rPr lang="zh-CN" altLang="en-US" sz="2000"/>
              <a:t>打头，例如：</a:t>
            </a:r>
            <a:r>
              <a:rPr lang="en-US" altLang="zh-CN" sz="2000"/>
              <a:t>5</a:t>
            </a:r>
            <a:r>
              <a:rPr lang="zh-CN" altLang="en-US" sz="2000"/>
              <a:t>写成</a:t>
            </a:r>
            <a:r>
              <a:rPr lang="en-US" altLang="zh-CN" sz="2000"/>
              <a:t>101</a:t>
            </a:r>
            <a:r>
              <a:rPr lang="zh-CN" altLang="en-US" sz="2000"/>
              <a:t>，</a:t>
            </a:r>
            <a:r>
              <a:rPr lang="en-US" altLang="zh-CN" sz="2000"/>
              <a:t>g</a:t>
            </a:r>
            <a:r>
              <a:rPr lang="zh-CN" altLang="en-US" sz="2000"/>
              <a:t>的规则是：把</a:t>
            </a:r>
            <a:r>
              <a:rPr lang="en-US" altLang="zh-CN" sz="2000"/>
              <a:t>n</a:t>
            </a:r>
            <a:r>
              <a:rPr lang="zh-CN" altLang="en-US" sz="2000"/>
              <a:t>看做</a:t>
            </a:r>
            <a:r>
              <a:rPr lang="en-US" altLang="zh-CN" sz="2000"/>
              <a:t>{0,1}</a:t>
            </a:r>
            <a:r>
              <a:rPr lang="zh-CN" altLang="en-US" sz="2000"/>
              <a:t>上的字符串，再把串中的</a:t>
            </a:r>
            <a:r>
              <a:rPr lang="en-US" altLang="zh-CN" sz="2000"/>
              <a:t>0</a:t>
            </a:r>
            <a:r>
              <a:rPr lang="zh-CN" altLang="en-US" sz="2000"/>
              <a:t>变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1</a:t>
            </a:r>
            <a:r>
              <a:rPr lang="zh-CN" altLang="en-US" sz="2000"/>
              <a:t>变</a:t>
            </a:r>
            <a:r>
              <a:rPr lang="en-US" altLang="zh-CN" sz="2000"/>
              <a:t>b</a:t>
            </a:r>
            <a:r>
              <a:rPr lang="zh-CN" altLang="en-US" sz="2000"/>
              <a:t>，得出</a:t>
            </a:r>
            <a:r>
              <a:rPr lang="en-US" altLang="zh-CN" sz="2000"/>
              <a:t>Σ</a:t>
            </a:r>
            <a:r>
              <a:rPr lang="zh-CN" altLang="en-US" sz="2000"/>
              <a:t>上的字符串，例如：</a:t>
            </a:r>
            <a:r>
              <a:rPr lang="en-US" altLang="zh-CN" sz="2000">
                <a:solidFill>
                  <a:srgbClr val="C00000"/>
                </a:solidFill>
              </a:rPr>
              <a:t>g(0)=a,g(101)=bab</a:t>
            </a:r>
          </a:p>
          <a:p>
            <a:pPr marL="627063" indent="0">
              <a:spcBef>
                <a:spcPts val="400"/>
              </a:spcBef>
              <a:buNone/>
            </a:pPr>
            <a:r>
              <a:rPr lang="en-US" altLang="zh-CN" sz="2000">
                <a:sym typeface="Symbol" pitchFamily="18" charset="2"/>
              </a:rPr>
              <a:t>g</a:t>
            </a:r>
            <a:r>
              <a:rPr lang="zh-CN" altLang="en-US" sz="2000">
                <a:sym typeface="Symbol" pitchFamily="18" charset="2"/>
              </a:rPr>
              <a:t>把</a:t>
            </a:r>
            <a:r>
              <a:rPr lang="en-US" altLang="zh-CN" sz="2000">
                <a:sym typeface="Symbol" pitchFamily="18" charset="2"/>
              </a:rPr>
              <a:t>N</a:t>
            </a:r>
            <a:r>
              <a:rPr lang="zh-CN" altLang="en-US" sz="2000">
                <a:sym typeface="Symbol" pitchFamily="18" charset="2"/>
              </a:rPr>
              <a:t>中不同的数变为</a:t>
            </a:r>
            <a:r>
              <a:rPr lang="en-US" altLang="zh-CN" sz="2000"/>
              <a:t>Σ</a:t>
            </a:r>
            <a:r>
              <a:rPr lang="en-US" altLang="zh-CN" sz="2000" baseline="30000"/>
              <a:t>*</a:t>
            </a:r>
            <a:r>
              <a:rPr lang="zh-CN" altLang="en-US" sz="2000">
                <a:sym typeface="Symbol" pitchFamily="18" charset="2"/>
              </a:rPr>
              <a:t>中不同的串，</a:t>
            </a:r>
            <a:r>
              <a:rPr lang="en-US" altLang="zh-CN" sz="2000">
                <a:sym typeface="Symbol" pitchFamily="18" charset="2"/>
              </a:rPr>
              <a:t>g</a:t>
            </a:r>
            <a:r>
              <a:rPr lang="zh-CN" altLang="en-US" sz="2000">
                <a:sym typeface="Symbol" pitchFamily="18" charset="2"/>
              </a:rPr>
              <a:t>是单射的，因而，</a:t>
            </a:r>
            <a:r>
              <a:rPr lang="en-US" altLang="zh-CN" sz="2000">
                <a:sym typeface="Symbol" pitchFamily="18" charset="2"/>
              </a:rPr>
              <a:t>g</a:t>
            </a:r>
            <a:r>
              <a:rPr lang="zh-CN" altLang="en-US" sz="2000">
                <a:sym typeface="Symbol" pitchFamily="18" charset="2"/>
              </a:rPr>
              <a:t>诱导的函数</a:t>
            </a:r>
            <a:r>
              <a:rPr lang="en-US" altLang="zh-CN" sz="2000">
                <a:sym typeface="Symbol" pitchFamily="18" charset="2"/>
              </a:rPr>
              <a:t>g</a:t>
            </a:r>
            <a:r>
              <a:rPr lang="zh-CN" altLang="en-US" sz="2000">
                <a:sym typeface="Symbol" pitchFamily="18" charset="2"/>
              </a:rPr>
              <a:t>：</a:t>
            </a:r>
            <a:r>
              <a:rPr lang="en-US" altLang="zh-CN" sz="2000"/>
              <a:t>ρ(</a:t>
            </a:r>
            <a:r>
              <a:rPr lang="en-US" altLang="zh-CN" sz="2000">
                <a:sym typeface="Symbol" pitchFamily="18" charset="2"/>
              </a:rPr>
              <a:t>N)</a:t>
            </a:r>
            <a:r>
              <a:rPr lang="en-US" altLang="zh-CN" sz="2000"/>
              <a:t>ρ(Σ</a:t>
            </a:r>
            <a:r>
              <a:rPr lang="en-US" altLang="zh-CN" sz="2000" baseline="30000"/>
              <a:t>*</a:t>
            </a:r>
            <a:r>
              <a:rPr lang="en-US" altLang="zh-CN" sz="2000"/>
              <a:t>)</a:t>
            </a:r>
            <a:r>
              <a:rPr lang="zh-CN" altLang="en-US" sz="2000"/>
              <a:t>也是单射的，所以</a:t>
            </a:r>
            <a:r>
              <a:rPr lang="en-US" altLang="zh-CN" sz="2000">
                <a:sym typeface="Symbol" pitchFamily="18" charset="2"/>
              </a:rPr>
              <a:t>|</a:t>
            </a:r>
            <a:r>
              <a:rPr lang="en-US" altLang="zh-CN" sz="2000"/>
              <a:t>ρ(</a:t>
            </a:r>
            <a:r>
              <a:rPr lang="en-US" altLang="zh-CN" sz="2000">
                <a:sym typeface="Symbol" pitchFamily="18" charset="2"/>
              </a:rPr>
              <a:t>N)|</a:t>
            </a:r>
            <a:r>
              <a:rPr lang="zh-CN" altLang="en-US" sz="2000">
                <a:sym typeface="Symbol" pitchFamily="18" charset="2"/>
              </a:rPr>
              <a:t>≤</a:t>
            </a:r>
            <a:r>
              <a:rPr lang="en-US" altLang="zh-CN" sz="2000">
                <a:sym typeface="Symbol" pitchFamily="18" charset="2"/>
              </a:rPr>
              <a:t>|</a:t>
            </a:r>
            <a:r>
              <a:rPr lang="en-US" altLang="zh-CN" sz="2000"/>
              <a:t>ρ(Σ</a:t>
            </a:r>
            <a:r>
              <a:rPr lang="en-US" altLang="zh-CN" sz="2000" baseline="30000"/>
              <a:t>*</a:t>
            </a:r>
            <a:r>
              <a:rPr lang="en-US" altLang="zh-CN" sz="2000"/>
              <a:t>)|</a:t>
            </a:r>
          </a:p>
          <a:p>
            <a:pPr marL="447675" indent="0">
              <a:spcBef>
                <a:spcPts val="400"/>
              </a:spcBef>
              <a:buNone/>
            </a:pPr>
            <a:r>
              <a:rPr lang="zh-CN" altLang="en-US" sz="2000">
                <a:sym typeface="Symbol" pitchFamily="18" charset="2"/>
              </a:rPr>
              <a:t>由①和②得出</a:t>
            </a:r>
            <a:r>
              <a:rPr lang="en-US" altLang="zh-CN" sz="2000">
                <a:sym typeface="Symbol" pitchFamily="18" charset="2"/>
              </a:rPr>
              <a:t>|</a:t>
            </a:r>
            <a:r>
              <a:rPr lang="en-US" altLang="zh-CN" sz="2000"/>
              <a:t>ρ(</a:t>
            </a:r>
            <a:r>
              <a:rPr lang="en-US" altLang="zh-CN" sz="2000">
                <a:sym typeface="Symbol" pitchFamily="18" charset="2"/>
              </a:rPr>
              <a:t>N)|=|</a:t>
            </a:r>
            <a:r>
              <a:rPr lang="en-US" altLang="zh-CN" sz="2000"/>
              <a:t>ρ(Σ</a:t>
            </a:r>
            <a:r>
              <a:rPr lang="en-US" altLang="zh-CN" sz="2000" baseline="30000"/>
              <a:t>*</a:t>
            </a:r>
            <a:r>
              <a:rPr lang="en-US" altLang="zh-CN" sz="2000"/>
              <a:t>)|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54E96-BF28-40E8-9129-71DF3BFD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F2C9A-9EF1-4098-B0D7-7FAB779D6074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23140-64AE-4864-BF11-E2FEDE2A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应用举例（续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B0A5-2281-4046-9DA4-DBE6E316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5005914"/>
          </a:xfrm>
        </p:spPr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</a:rPr>
              <a:t>例</a:t>
            </a:r>
            <a:r>
              <a:rPr lang="en-US" altLang="zh-CN" sz="2000">
                <a:solidFill>
                  <a:srgbClr val="FF0000"/>
                </a:solidFill>
              </a:rPr>
              <a:t>5.2-5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证明</a:t>
            </a:r>
            <a:r>
              <a:rPr lang="en-US" altLang="zh-CN" sz="2000"/>
              <a:t>|N</a:t>
            </a:r>
            <a:r>
              <a:rPr lang="en-US" altLang="zh-CN" sz="2000" baseline="30000"/>
              <a:t>N</a:t>
            </a:r>
            <a:r>
              <a:rPr lang="en-US" altLang="zh-CN" sz="2000"/>
              <a:t>|=c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证：</a:t>
            </a:r>
            <a:endParaRPr lang="en-US" altLang="zh-CN" sz="2000">
              <a:solidFill>
                <a:srgbClr val="FF0000"/>
              </a:solidFill>
            </a:endParaRPr>
          </a:p>
          <a:p>
            <a:pPr marL="357188" indent="-357188">
              <a:buSzPct val="100000"/>
              <a:buFont typeface="+mj-ea"/>
              <a:buAutoNum type="circleNumDbPlain"/>
            </a:pPr>
            <a:r>
              <a:rPr lang="zh-CN" altLang="en-US" sz="2000"/>
              <a:t>作函数</a:t>
            </a:r>
            <a:r>
              <a:rPr lang="en-US" altLang="zh-CN" sz="2000"/>
              <a:t>F</a:t>
            </a:r>
            <a:r>
              <a:rPr lang="zh-CN" altLang="en-US" sz="2000"/>
              <a:t>：</a:t>
            </a:r>
            <a:r>
              <a:rPr lang="en-US" altLang="zh-CN" sz="2000"/>
              <a:t>N</a:t>
            </a:r>
            <a:r>
              <a:rPr lang="en-US" altLang="zh-CN" sz="2000" baseline="30000"/>
              <a:t>N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(0,1)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，设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是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en-US" altLang="zh-CN" sz="2000" baseline="30000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的元素，对每一变元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f(i)=x</a:t>
            </a:r>
            <a:r>
              <a:rPr lang="en-US" altLang="zh-CN" sz="2000" baseline="-25000"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,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这里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i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是二进制数，</a:t>
            </a:r>
            <a:r>
              <a:rPr lang="zh-CN" altLang="en-US" sz="2000">
                <a:sym typeface="Symbol" pitchFamily="18" charset="2"/>
              </a:rPr>
              <a:t>应用数字</a:t>
            </a:r>
            <a:r>
              <a:rPr lang="en-US" altLang="zh-CN" sz="2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作为函数值的间隔符，我们定义：</a:t>
            </a:r>
            <a:endParaRPr lang="en-US" altLang="zh-CN" sz="2000">
              <a:sym typeface="Symbol" pitchFamily="18" charset="2"/>
            </a:endParaRPr>
          </a:p>
          <a:p>
            <a:pPr marL="2595563" indent="0">
              <a:buNone/>
            </a:pPr>
            <a:r>
              <a:rPr lang="en-US" altLang="zh-CN" sz="2000">
                <a:sym typeface="Symbol" pitchFamily="18" charset="2"/>
              </a:rPr>
              <a:t>F(f)=0.x</a:t>
            </a:r>
            <a:r>
              <a:rPr lang="en-US" altLang="zh-CN" sz="2000" baseline="-25000">
                <a:sym typeface="Symbol" pitchFamily="18" charset="2"/>
              </a:rPr>
              <a:t>0</a:t>
            </a:r>
            <a:r>
              <a:rPr lang="en-US" altLang="zh-CN" sz="2000">
                <a:sym typeface="Symbol" pitchFamily="18" charset="2"/>
              </a:rPr>
              <a:t>2x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2x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2...</a:t>
            </a:r>
          </a:p>
          <a:p>
            <a:pPr marL="357188" indent="0">
              <a:buNone/>
            </a:pPr>
            <a:r>
              <a:rPr lang="zh-CN" altLang="en-US" sz="2000">
                <a:sym typeface="Symbol" pitchFamily="18" charset="2"/>
              </a:rPr>
              <a:t>并解释</a:t>
            </a:r>
            <a:r>
              <a:rPr lang="en-US" altLang="zh-CN" sz="2000">
                <a:sym typeface="Symbol" pitchFamily="18" charset="2"/>
              </a:rPr>
              <a:t>F(f)</a:t>
            </a:r>
            <a:r>
              <a:rPr lang="zh-CN" altLang="en-US" sz="2000">
                <a:sym typeface="Symbol" pitchFamily="18" charset="2"/>
              </a:rPr>
              <a:t>为对应于自变元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sym typeface="Symbol" pitchFamily="18" charset="2"/>
              </a:rPr>
              <a:t>的三进制小数。例如，若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sym typeface="Symbol" pitchFamily="18" charset="2"/>
              </a:rPr>
              <a:t>：</a:t>
            </a:r>
            <a:r>
              <a:rPr lang="en-US" altLang="zh-CN" sz="2000">
                <a:sym typeface="Symbol" pitchFamily="18" charset="2"/>
              </a:rPr>
              <a:t>N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ym typeface="Symbol" pitchFamily="18" charset="2"/>
              </a:rPr>
              <a:t>N</a:t>
            </a:r>
            <a:r>
              <a:rPr lang="zh-CN" altLang="en-US" sz="2000">
                <a:sym typeface="Symbol" pitchFamily="18" charset="2"/>
              </a:rPr>
              <a:t>，</a:t>
            </a:r>
            <a:r>
              <a:rPr lang="en-US" altLang="zh-CN" sz="2000">
                <a:sym typeface="Symbol" pitchFamily="18" charset="2"/>
              </a:rPr>
              <a:t>f(x)=2x</a:t>
            </a:r>
            <a:r>
              <a:rPr lang="zh-CN" altLang="en-US" sz="2000">
                <a:sym typeface="Symbol" pitchFamily="18" charset="2"/>
              </a:rPr>
              <a:t>，那么，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000">
                <a:sym typeface="Symbol" pitchFamily="18" charset="2"/>
              </a:rPr>
              <a:t>N</a:t>
            </a:r>
            <a:r>
              <a:rPr lang="en-US" altLang="zh-CN" sz="2000" baseline="30000">
                <a:sym typeface="Symbol" pitchFamily="18" charset="2"/>
              </a:rPr>
              <a:t>N</a:t>
            </a:r>
            <a:r>
              <a:rPr lang="zh-CN" altLang="en-US" sz="2000">
                <a:sym typeface="Symbol" pitchFamily="18" charset="2"/>
              </a:rPr>
              <a:t>，</a:t>
            </a:r>
            <a:r>
              <a:rPr lang="en-US" altLang="zh-CN" sz="2000">
                <a:sym typeface="Symbol" pitchFamily="18" charset="2"/>
              </a:rPr>
              <a:t>F(h)=0.0210210021102...</a:t>
            </a:r>
          </a:p>
          <a:p>
            <a:pPr marL="357188" indent="0">
              <a:buNone/>
            </a:pP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是单射函数，所以，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|N</a:t>
            </a:r>
            <a:r>
              <a:rPr lang="en-US" altLang="zh-CN" sz="2000" baseline="30000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</a:p>
          <a:p>
            <a:pPr marL="357188" indent="-357188">
              <a:buSzPct val="100000"/>
              <a:buFont typeface="+mj-ea"/>
              <a:buAutoNum type="circleNumDbPlain" startAt="2"/>
            </a:pPr>
            <a:r>
              <a:rPr lang="zh-CN" altLang="en-US" sz="2000">
                <a:sym typeface="Symbol" pitchFamily="18" charset="2"/>
              </a:rPr>
              <a:t>作函数</a:t>
            </a:r>
            <a:r>
              <a:rPr lang="en-US" altLang="zh-CN" sz="2000">
                <a:sym typeface="Symbol" pitchFamily="18" charset="2"/>
              </a:rPr>
              <a:t>G</a:t>
            </a:r>
            <a:r>
              <a:rPr lang="zh-CN" altLang="en-US" sz="2000">
                <a:sym typeface="Wingdings" panose="05000000000000000000" pitchFamily="2" charset="2"/>
              </a:rPr>
              <a:t>：</a:t>
            </a:r>
            <a:r>
              <a:rPr lang="en-US" altLang="zh-CN" sz="2000">
                <a:sym typeface="Wingdings" panose="05000000000000000000" pitchFamily="2" charset="2"/>
              </a:rPr>
              <a:t>(0,1)</a:t>
            </a:r>
            <a:r>
              <a:rPr lang="en-US" altLang="zh-CN" sz="2000">
                <a:sym typeface="Symbol" pitchFamily="18" charset="2"/>
              </a:rPr>
              <a:t>N</a:t>
            </a:r>
            <a:r>
              <a:rPr lang="en-US" altLang="zh-CN" sz="2000" baseline="30000">
                <a:sym typeface="Symbol" pitchFamily="18" charset="2"/>
              </a:rPr>
              <a:t>N</a:t>
            </a:r>
            <a:r>
              <a:rPr lang="zh-CN" altLang="en-US" sz="2000">
                <a:sym typeface="Symbol" pitchFamily="18" charset="2"/>
              </a:rPr>
              <a:t>，设</a:t>
            </a:r>
            <a:r>
              <a:rPr lang="en-US" altLang="zh-CN" sz="2000">
                <a:sym typeface="Symbol" pitchFamily="18" charset="2"/>
              </a:rPr>
              <a:t>x</a:t>
            </a:r>
            <a:r>
              <a:rPr lang="zh-CN" altLang="en-US" sz="2000">
                <a:sym typeface="Symbol" pitchFamily="18" charset="2"/>
              </a:rPr>
              <a:t>是</a:t>
            </a:r>
            <a:r>
              <a:rPr lang="en-US" altLang="zh-CN" sz="2000">
                <a:sym typeface="Symbol" pitchFamily="18" charset="2"/>
              </a:rPr>
              <a:t>(0,1)</a:t>
            </a:r>
            <a:r>
              <a:rPr lang="zh-CN" altLang="en-US" sz="2000">
                <a:sym typeface="Symbol" pitchFamily="18" charset="2"/>
              </a:rPr>
              <a:t>的一个元素，</a:t>
            </a:r>
            <a:r>
              <a:rPr lang="en-US" altLang="zh-CN" sz="2000">
                <a:sym typeface="Symbol" pitchFamily="18" charset="2"/>
              </a:rPr>
              <a:t>x=0.x</a:t>
            </a:r>
            <a:r>
              <a:rPr lang="en-US" altLang="zh-CN" sz="2000" baseline="-25000">
                <a:sym typeface="Symbol" pitchFamily="18" charset="2"/>
              </a:rPr>
              <a:t>0</a:t>
            </a:r>
            <a:r>
              <a:rPr lang="en-US" altLang="zh-CN" sz="2000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x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...</a:t>
            </a:r>
            <a:r>
              <a:rPr lang="zh-CN" altLang="en-US" sz="2000">
                <a:sym typeface="Symbol" pitchFamily="18" charset="2"/>
              </a:rPr>
              <a:t>是</a:t>
            </a:r>
            <a:r>
              <a:rPr lang="en-US" altLang="zh-CN" sz="2000">
                <a:sym typeface="Symbol" pitchFamily="18" charset="2"/>
              </a:rPr>
              <a:t>x</a:t>
            </a:r>
            <a:r>
              <a:rPr lang="zh-CN" altLang="en-US" sz="2000">
                <a:sym typeface="Symbol" pitchFamily="18" charset="2"/>
              </a:rPr>
              <a:t>的无限十进制展开式，定义：</a:t>
            </a:r>
            <a:r>
              <a:rPr lang="en-US" altLang="zh-CN" sz="2000">
                <a:sym typeface="Symbol" pitchFamily="18" charset="2"/>
              </a:rPr>
              <a:t>G(x)=f</a:t>
            </a:r>
            <a:r>
              <a:rPr lang="zh-CN" altLang="en-US" sz="2000">
                <a:sym typeface="Symbol" pitchFamily="18" charset="2"/>
              </a:rPr>
              <a:t>，其中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000">
                <a:sym typeface="Symbol" pitchFamily="18" charset="2"/>
              </a:rPr>
              <a:t>N</a:t>
            </a:r>
            <a:r>
              <a:rPr lang="en-US" altLang="zh-CN" sz="2000" baseline="30000">
                <a:sym typeface="Symbol" pitchFamily="18" charset="2"/>
              </a:rPr>
              <a:t>N</a:t>
            </a:r>
            <a:r>
              <a:rPr lang="zh-CN" altLang="en-US" sz="2000">
                <a:sym typeface="Symbol" pitchFamily="18" charset="2"/>
              </a:rPr>
              <a:t>，</a:t>
            </a:r>
            <a:r>
              <a:rPr lang="en-US" altLang="zh-CN" sz="2000">
                <a:sym typeface="Symbol" pitchFamily="18" charset="2"/>
              </a:rPr>
              <a:t>f(0)=x</a:t>
            </a:r>
            <a:r>
              <a:rPr lang="en-US" altLang="zh-CN" sz="2000" baseline="-25000">
                <a:sym typeface="Symbol" pitchFamily="18" charset="2"/>
              </a:rPr>
              <a:t>0</a:t>
            </a:r>
            <a:r>
              <a:rPr lang="en-US" altLang="zh-CN" sz="2000">
                <a:sym typeface="Symbol" pitchFamily="18" charset="2"/>
              </a:rPr>
              <a:t>,f(1)=x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,...,f(n)=x</a:t>
            </a:r>
            <a:r>
              <a:rPr lang="en-US" altLang="zh-CN" sz="2000" baseline="-25000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,...,G</a:t>
            </a:r>
            <a:r>
              <a:rPr lang="zh-CN" altLang="en-US" sz="2000">
                <a:sym typeface="Symbol" pitchFamily="18" charset="2"/>
              </a:rPr>
              <a:t>是从</a:t>
            </a:r>
            <a:r>
              <a:rPr lang="en-US" altLang="zh-CN" sz="2000">
                <a:sym typeface="Symbol" pitchFamily="18" charset="2"/>
              </a:rPr>
              <a:t>(0,1)</a:t>
            </a:r>
            <a:r>
              <a:rPr lang="zh-CN" altLang="en-US" sz="2000">
                <a:sym typeface="Symbol" pitchFamily="18" charset="2"/>
              </a:rPr>
              <a:t>到</a:t>
            </a:r>
            <a:r>
              <a:rPr lang="en-US" altLang="zh-CN" sz="2000">
                <a:sym typeface="Symbol" pitchFamily="18" charset="2"/>
              </a:rPr>
              <a:t>N</a:t>
            </a:r>
            <a:r>
              <a:rPr lang="en-US" altLang="zh-CN" sz="2000" baseline="30000">
                <a:sym typeface="Symbol" pitchFamily="18" charset="2"/>
              </a:rPr>
              <a:t>N</a:t>
            </a:r>
            <a:r>
              <a:rPr lang="zh-CN" altLang="en-US" sz="2000">
                <a:sym typeface="Symbol" pitchFamily="18" charset="2"/>
              </a:rPr>
              <a:t>的单射函数。</a:t>
            </a:r>
            <a:endParaRPr lang="en-US" altLang="zh-CN" sz="2000">
              <a:sym typeface="Symbol" pitchFamily="18" charset="2"/>
            </a:endParaRPr>
          </a:p>
          <a:p>
            <a:pPr marL="268288" indent="0">
              <a:buNone/>
            </a:pPr>
            <a:r>
              <a:rPr lang="zh-CN" altLang="en-US" sz="2000">
                <a:sym typeface="Symbol" pitchFamily="18" charset="2"/>
              </a:rPr>
              <a:t>所以</a:t>
            </a:r>
            <a:r>
              <a:rPr lang="en-US" altLang="zh-CN" sz="2000">
                <a:sym typeface="Symbol" pitchFamily="18" charset="2"/>
              </a:rPr>
              <a:t>c</a:t>
            </a:r>
            <a:r>
              <a:rPr lang="zh-CN" altLang="en-US" sz="2000">
                <a:sym typeface="Symbol" pitchFamily="18" charset="2"/>
              </a:rPr>
              <a:t>≤</a:t>
            </a:r>
            <a:r>
              <a:rPr lang="en-US" altLang="zh-CN" sz="2000">
                <a:sym typeface="Symbol" pitchFamily="18" charset="2"/>
              </a:rPr>
              <a:t>|N</a:t>
            </a:r>
            <a:r>
              <a:rPr lang="en-US" altLang="zh-CN" sz="2000" baseline="30000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|</a:t>
            </a:r>
            <a:r>
              <a:rPr lang="zh-CN" altLang="en-US" sz="2000">
                <a:sym typeface="Symbol" pitchFamily="18" charset="2"/>
              </a:rPr>
              <a:t>，由①和②得出</a:t>
            </a:r>
            <a:r>
              <a:rPr lang="en-US" altLang="zh-CN" sz="2000">
                <a:sym typeface="Symbol" pitchFamily="18" charset="2"/>
              </a:rPr>
              <a:t>|N</a:t>
            </a:r>
            <a:r>
              <a:rPr lang="en-US" altLang="zh-CN" sz="2000" baseline="30000">
                <a:sym typeface="Symbol" pitchFamily="18" charset="2"/>
              </a:rPr>
              <a:t>N</a:t>
            </a:r>
            <a:r>
              <a:rPr lang="en-US" altLang="zh-CN" sz="2000">
                <a:sym typeface="Symbol" pitchFamily="18" charset="2"/>
              </a:rPr>
              <a:t>|=c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FBAEF-6452-4CFF-969D-4D3DFE46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F2C9A-9EF1-4098-B0D7-7FAB779D6074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D0F5-5DF4-4281-889C-63FD7C26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应用举例（续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E2CBF-6A98-46CE-95BB-AEF93F9C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6056"/>
            <a:ext cx="8208912" cy="5259288"/>
          </a:xfrm>
        </p:spPr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</a:rPr>
              <a:t>例</a:t>
            </a:r>
            <a:r>
              <a:rPr lang="en-US" altLang="zh-CN" sz="2000">
                <a:solidFill>
                  <a:srgbClr val="FF0000"/>
                </a:solidFill>
              </a:rPr>
              <a:t>5.1-6:</a:t>
            </a:r>
            <a:r>
              <a:rPr lang="zh-CN" altLang="en-US" sz="2000"/>
              <a:t>对一个数</a:t>
            </a:r>
            <a:r>
              <a:rPr lang="en-US" altLang="zh-CN" sz="2000"/>
              <a:t>x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000"/>
              <a:t>(0,1)</a:t>
            </a:r>
            <a:r>
              <a:rPr lang="zh-CN" altLang="en-US" sz="2000"/>
              <a:t>，如果存在一个</a:t>
            </a:r>
            <a:r>
              <a:rPr lang="en-US" altLang="zh-CN" sz="2000"/>
              <a:t>Fortran</a:t>
            </a:r>
            <a:r>
              <a:rPr lang="zh-CN" altLang="en-US" sz="2000"/>
              <a:t>语言程序</a:t>
            </a:r>
            <a:r>
              <a:rPr lang="en-US" altLang="zh-CN" sz="2000"/>
              <a:t>P</a:t>
            </a:r>
            <a:r>
              <a:rPr lang="zh-CN" altLang="en-US" sz="2000"/>
              <a:t>，当给出一个非负整数</a:t>
            </a:r>
            <a:r>
              <a:rPr lang="en-US" altLang="zh-CN" sz="2000"/>
              <a:t>i</a:t>
            </a:r>
            <a:r>
              <a:rPr lang="zh-CN" altLang="en-US" sz="2000"/>
              <a:t>作为输入，经过有限但可任意长的时间，它恰好输出</a:t>
            </a:r>
            <a:r>
              <a:rPr lang="en-US" altLang="zh-CN" sz="2000"/>
              <a:t>x</a:t>
            </a:r>
            <a:r>
              <a:rPr lang="zh-CN" altLang="en-US" sz="2000"/>
              <a:t>的十进制展开式的第</a:t>
            </a:r>
            <a:r>
              <a:rPr lang="en-US" altLang="zh-CN" sz="2000"/>
              <a:t>i</a:t>
            </a:r>
            <a:r>
              <a:rPr lang="zh-CN" altLang="en-US" sz="2000"/>
              <a:t>个数字后停机，则称</a:t>
            </a:r>
            <a:r>
              <a:rPr lang="en-US" altLang="zh-CN" sz="2000"/>
              <a:t>x</a:t>
            </a:r>
            <a:r>
              <a:rPr lang="zh-CN" altLang="en-US" sz="2000"/>
              <a:t>是</a:t>
            </a:r>
            <a:r>
              <a:rPr lang="zh-CN" altLang="en-US" sz="2000">
                <a:solidFill>
                  <a:srgbClr val="FF0000"/>
                </a:solidFill>
              </a:rPr>
              <a:t>可计算的</a:t>
            </a:r>
            <a:r>
              <a:rPr lang="zh-CN" altLang="en-US" sz="2000"/>
              <a:t>。</a:t>
            </a:r>
            <a:endParaRPr lang="en-US" altLang="zh-CN" sz="2000"/>
          </a:p>
          <a:p>
            <a:pPr>
              <a:spcAft>
                <a:spcPts val="0"/>
              </a:spcAft>
            </a:pPr>
            <a:r>
              <a:rPr lang="zh-CN" altLang="en-US" sz="2000"/>
              <a:t>数</a:t>
            </a:r>
            <a:r>
              <a:rPr lang="en-US" altLang="zh-CN" sz="2000"/>
              <a:t>x=0.x</a:t>
            </a:r>
            <a:r>
              <a:rPr lang="en-US" altLang="zh-CN" sz="2000" baseline="-25000"/>
              <a:t>0</a:t>
            </a:r>
            <a:r>
              <a:rPr lang="en-US" altLang="zh-CN" sz="2000"/>
              <a:t>x</a:t>
            </a:r>
            <a:r>
              <a:rPr lang="en-US" altLang="zh-CN" sz="2000" baseline="-25000"/>
              <a:t>1</a:t>
            </a:r>
            <a:r>
              <a:rPr lang="en-US" altLang="zh-CN" sz="2000"/>
              <a:t>x</a:t>
            </a:r>
            <a:r>
              <a:rPr lang="en-US" altLang="zh-CN" sz="2000" baseline="-25000"/>
              <a:t>2</a:t>
            </a:r>
            <a:r>
              <a:rPr lang="en-US" altLang="zh-CN" sz="2000"/>
              <a:t>...</a:t>
            </a:r>
            <a:r>
              <a:rPr lang="zh-CN" altLang="en-US" sz="2000"/>
              <a:t>是可计算的，指存在程序</a:t>
            </a:r>
            <a:r>
              <a:rPr lang="en-US" altLang="zh-CN" sz="2000"/>
              <a:t>P</a:t>
            </a:r>
            <a:r>
              <a:rPr lang="zh-CN" altLang="en-US" sz="2000"/>
              <a:t>能确定</a:t>
            </a:r>
            <a:r>
              <a:rPr lang="en-US" altLang="zh-CN" sz="2000"/>
              <a:t>x</a:t>
            </a:r>
            <a:r>
              <a:rPr lang="zh-CN" altLang="en-US" sz="2000"/>
              <a:t>到任意精确度，或产生</a:t>
            </a:r>
            <a:r>
              <a:rPr lang="en-US" altLang="zh-CN" sz="2000"/>
              <a:t>x</a:t>
            </a:r>
            <a:r>
              <a:rPr lang="zh-CN" altLang="en-US" sz="2000"/>
              <a:t>中的任意一位数字，反之，则称数</a:t>
            </a:r>
            <a:r>
              <a:rPr lang="en-US" altLang="zh-CN" sz="2000"/>
              <a:t>x</a:t>
            </a:r>
            <a:r>
              <a:rPr lang="zh-CN" altLang="en-US" sz="2000"/>
              <a:t>是不可计算的。</a:t>
            </a:r>
            <a:endParaRPr lang="en-US" altLang="zh-CN" sz="2000"/>
          </a:p>
          <a:p>
            <a:pPr>
              <a:spcAft>
                <a:spcPts val="0"/>
              </a:spcAft>
            </a:pPr>
            <a:r>
              <a:rPr lang="zh-CN" altLang="en-US" sz="2000"/>
              <a:t>例如，循环小数</a:t>
            </a:r>
            <a:r>
              <a:rPr lang="en-US" altLang="zh-CN" sz="2000"/>
              <a:t>0.5141414...</a:t>
            </a:r>
            <a:r>
              <a:rPr lang="zh-CN" altLang="en-US" sz="2000"/>
              <a:t>是可计算的，因为存在以下计算它的过程：</a:t>
            </a:r>
            <a:endParaRPr lang="en-US" altLang="zh-CN" sz="2000"/>
          </a:p>
          <a:p>
            <a:pPr marL="224313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procedure Comp(i)</a:t>
            </a:r>
          </a:p>
          <a:p>
            <a:pPr marL="23288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if i=1 then return 5</a:t>
            </a:r>
          </a:p>
          <a:p>
            <a:pPr marL="23288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else</a:t>
            </a:r>
          </a:p>
          <a:p>
            <a:pPr marL="2424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if i=0(mod 2) then return 1</a:t>
            </a:r>
          </a:p>
          <a:p>
            <a:pPr marL="2424113" indent="0">
              <a:spcBef>
                <a:spcPts val="0"/>
              </a:spcBef>
              <a:buNone/>
            </a:pPr>
            <a:r>
              <a:rPr lang="en-US" altLang="zh-CN" sz="2000"/>
              <a:t>else return 4</a:t>
            </a:r>
          </a:p>
          <a:p>
            <a:pPr marL="0" indent="0">
              <a:buNone/>
            </a:pPr>
            <a:r>
              <a:rPr lang="zh-CN" altLang="en-US" sz="2000"/>
              <a:t>下面证明区间</a:t>
            </a:r>
            <a:r>
              <a:rPr lang="en-US" altLang="zh-CN" sz="2000"/>
              <a:t>(0,1)</a:t>
            </a:r>
            <a:r>
              <a:rPr lang="zh-CN" altLang="en-US" sz="2000"/>
              <a:t>中存在不可计算的数，所用的证明方法叫基数论证，是非构造性的，将涉及以下集合：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B17F2-EAD5-4819-ADE1-8380DC46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548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5353-C36F-46CB-9E70-31446B25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应用举例（续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41EF7-BE24-47BB-A8AF-FF829226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7063" indent="0">
              <a:spcBef>
                <a:spcPts val="300"/>
              </a:spcBef>
              <a:buNone/>
            </a:pPr>
            <a:r>
              <a:rPr lang="en-US" altLang="zh-CN" sz="2100">
                <a:solidFill>
                  <a:srgbClr val="FF0000"/>
                </a:solidFill>
              </a:rPr>
              <a:t>Σ</a:t>
            </a:r>
            <a:r>
              <a:rPr lang="zh-CN" altLang="en-US" sz="2100"/>
              <a:t>：</a:t>
            </a:r>
            <a:r>
              <a:rPr lang="en-US" altLang="zh-CN" sz="2100"/>
              <a:t>Fortran</a:t>
            </a:r>
            <a:r>
              <a:rPr lang="zh-CN" altLang="en-US" sz="2100"/>
              <a:t>语言的字符集合</a:t>
            </a:r>
            <a:endParaRPr lang="en-US" altLang="zh-CN" sz="2100"/>
          </a:p>
          <a:p>
            <a:pPr marL="627063" indent="0">
              <a:spcBef>
                <a:spcPts val="300"/>
              </a:spcBef>
              <a:buNone/>
            </a:pPr>
            <a:r>
              <a:rPr lang="en-US" altLang="zh-CN" sz="2100">
                <a:solidFill>
                  <a:srgbClr val="FF0000"/>
                </a:solidFill>
              </a:rPr>
              <a:t>A</a:t>
            </a:r>
            <a:r>
              <a:rPr lang="zh-CN" altLang="en-US" sz="2100"/>
              <a:t>：所有的</a:t>
            </a:r>
            <a:r>
              <a:rPr lang="en-US" altLang="zh-CN" sz="2100"/>
              <a:t>Fortran</a:t>
            </a:r>
            <a:r>
              <a:rPr lang="zh-CN" altLang="en-US" sz="2100"/>
              <a:t>程序集合</a:t>
            </a:r>
            <a:endParaRPr lang="en-US" altLang="zh-CN" sz="2100"/>
          </a:p>
          <a:p>
            <a:pPr marL="627063" indent="0">
              <a:spcBef>
                <a:spcPts val="300"/>
              </a:spcBef>
              <a:buNone/>
            </a:pPr>
            <a:r>
              <a:rPr lang="en-US" altLang="zh-CN" sz="2100">
                <a:solidFill>
                  <a:srgbClr val="FF0000"/>
                </a:solidFill>
              </a:rPr>
              <a:t>C</a:t>
            </a:r>
            <a:r>
              <a:rPr lang="zh-CN" altLang="en-US" sz="2100"/>
              <a:t>：计算</a:t>
            </a:r>
            <a:r>
              <a:rPr lang="en-US" altLang="zh-CN" sz="2100"/>
              <a:t>(0,1)</a:t>
            </a:r>
            <a:r>
              <a:rPr lang="zh-CN" altLang="en-US" sz="2100"/>
              <a:t>中某个数的</a:t>
            </a:r>
            <a:r>
              <a:rPr lang="en-US" altLang="zh-CN" sz="2100"/>
              <a:t>Fortran</a:t>
            </a:r>
            <a:r>
              <a:rPr lang="zh-CN" altLang="en-US" sz="2100"/>
              <a:t>程序集合</a:t>
            </a:r>
            <a:endParaRPr lang="en-US" altLang="zh-CN" sz="2100"/>
          </a:p>
          <a:p>
            <a:pPr marL="627063" indent="0"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altLang="zh-CN" sz="2100">
                <a:solidFill>
                  <a:srgbClr val="FF0000"/>
                </a:solidFill>
              </a:rPr>
              <a:t>S</a:t>
            </a:r>
            <a:r>
              <a:rPr lang="zh-CN" altLang="en-US" sz="2100"/>
              <a:t>：在</a:t>
            </a:r>
            <a:r>
              <a:rPr lang="en-US" altLang="zh-CN" sz="2100"/>
              <a:t>(0,1)</a:t>
            </a:r>
            <a:r>
              <a:rPr lang="zh-CN" altLang="en-US" sz="2100"/>
              <a:t>中能被某</a:t>
            </a:r>
            <a:r>
              <a:rPr lang="en-US" altLang="zh-CN" sz="2100"/>
              <a:t>Fortran</a:t>
            </a:r>
            <a:r>
              <a:rPr lang="zh-CN" altLang="en-US" sz="2100"/>
              <a:t>程序计算的数的集合</a:t>
            </a:r>
            <a:endParaRPr lang="en-US" altLang="zh-CN" sz="2100"/>
          </a:p>
          <a:p>
            <a:pPr>
              <a:spcBef>
                <a:spcPts val="300"/>
              </a:spcBef>
            </a:pPr>
            <a:r>
              <a:rPr lang="en-US" altLang="zh-CN" sz="2100"/>
              <a:t>Σ</a:t>
            </a:r>
            <a:r>
              <a:rPr lang="zh-CN" altLang="en-US" sz="2100"/>
              <a:t>是一有限集合，</a:t>
            </a:r>
            <a:r>
              <a:rPr lang="en-US" altLang="zh-CN" sz="2100"/>
              <a:t>Σ</a:t>
            </a:r>
            <a:r>
              <a:rPr lang="zh-CN" altLang="en-US" sz="2100"/>
              <a:t>上</a:t>
            </a:r>
            <a:r>
              <a:rPr lang="zh-CN" altLang="en-US" sz="2100" u="sng"/>
              <a:t>所有非空串的集合</a:t>
            </a:r>
            <a:r>
              <a:rPr lang="zh-CN" altLang="en-US" sz="2100"/>
              <a:t>有</a:t>
            </a:r>
            <a:r>
              <a:rPr lang="en-US" altLang="zh-CN" sz="2100"/>
              <a:t>|Σ</a:t>
            </a:r>
            <a:r>
              <a:rPr lang="en-US" altLang="zh-CN" sz="2100" baseline="30000"/>
              <a:t>+</a:t>
            </a:r>
            <a:r>
              <a:rPr lang="en-US" altLang="zh-CN" sz="2100"/>
              <a:t>|=ℵ₀</a:t>
            </a:r>
            <a:r>
              <a:rPr lang="zh-CN" altLang="en-US" sz="2100"/>
              <a:t>，显然，有些非空串不是</a:t>
            </a:r>
            <a:r>
              <a:rPr lang="en-US" altLang="zh-CN" sz="2100"/>
              <a:t>Fortran</a:t>
            </a:r>
            <a:r>
              <a:rPr lang="zh-CN" altLang="en-US" sz="2100"/>
              <a:t>程序，所以，</a:t>
            </a:r>
            <a:r>
              <a:rPr lang="en-US" altLang="zh-CN" sz="2100"/>
              <a:t>|A|</a:t>
            </a:r>
            <a:r>
              <a:rPr lang="zh-CN" altLang="en-US" sz="21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100"/>
              <a:t>|Σ</a:t>
            </a:r>
            <a:r>
              <a:rPr lang="en-US" altLang="zh-CN" sz="2100" baseline="30000"/>
              <a:t>+</a:t>
            </a:r>
            <a:r>
              <a:rPr lang="en-US" altLang="zh-CN" sz="2100"/>
              <a:t>|</a:t>
            </a:r>
          </a:p>
          <a:p>
            <a:pPr>
              <a:spcBef>
                <a:spcPts val="300"/>
              </a:spcBef>
            </a:pPr>
            <a:r>
              <a:rPr lang="zh-CN" altLang="en-US" sz="2100"/>
              <a:t>因为</a:t>
            </a:r>
            <a:r>
              <a:rPr lang="en-US" altLang="zh-CN" sz="2100"/>
              <a:t>C</a:t>
            </a:r>
            <a:r>
              <a:rPr lang="zh-CN" altLang="en-US" sz="2100"/>
              <a:t>是一部分</a:t>
            </a:r>
            <a:r>
              <a:rPr lang="en-US" altLang="zh-CN" sz="2100"/>
              <a:t>Fortran</a:t>
            </a:r>
            <a:r>
              <a:rPr lang="zh-CN" altLang="en-US" sz="2100"/>
              <a:t>程序，即</a:t>
            </a:r>
            <a:r>
              <a:rPr lang="en-US" altLang="zh-CN" sz="2100"/>
              <a:t>A</a:t>
            </a:r>
            <a:r>
              <a:rPr lang="zh-CN" altLang="en-US" sz="2100"/>
              <a:t>的真子集，所以，</a:t>
            </a:r>
            <a:r>
              <a:rPr lang="en-US" altLang="zh-CN" sz="2100"/>
              <a:t>|C|</a:t>
            </a:r>
            <a:r>
              <a:rPr lang="zh-CN" altLang="en-US" sz="21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100"/>
              <a:t>|A|</a:t>
            </a:r>
          </a:p>
          <a:p>
            <a:pPr>
              <a:spcBef>
                <a:spcPts val="300"/>
              </a:spcBef>
            </a:pPr>
            <a:r>
              <a:rPr lang="zh-CN" altLang="en-US" sz="2100" u="sng"/>
              <a:t>多个程序可能</a:t>
            </a:r>
            <a:r>
              <a:rPr lang="zh-CN" altLang="en-US" sz="2100"/>
              <a:t>计算同样的数，所以，</a:t>
            </a:r>
            <a:r>
              <a:rPr lang="en-US" altLang="zh-CN" sz="2100">
                <a:solidFill>
                  <a:srgbClr val="FF0000"/>
                </a:solidFill>
              </a:rPr>
              <a:t>|S|</a:t>
            </a:r>
            <a:r>
              <a:rPr lang="zh-CN" altLang="en-US" sz="21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1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|C|</a:t>
            </a:r>
            <a:r>
              <a:rPr lang="zh-CN" altLang="en-US" sz="21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1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|A|</a:t>
            </a:r>
            <a:r>
              <a:rPr lang="zh-CN" altLang="en-US" sz="21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100">
                <a:solidFill>
                  <a:srgbClr val="FF0000"/>
                </a:solidFill>
              </a:rPr>
              <a:t>ℵ₀</a:t>
            </a:r>
            <a:endParaRPr lang="en-US" altLang="zh-CN" sz="210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zh-CN" altLang="en-US" sz="2100">
                <a:sym typeface="Symbol" pitchFamily="18" charset="2"/>
              </a:rPr>
              <a:t>已经证明了</a:t>
            </a:r>
            <a:r>
              <a:rPr lang="en-US" altLang="zh-CN" sz="2100">
                <a:sym typeface="Symbol" pitchFamily="18" charset="2"/>
              </a:rPr>
              <a:t>|(0,1)|=c</a:t>
            </a:r>
            <a:r>
              <a:rPr lang="zh-CN" altLang="en-US" sz="2100">
                <a:sym typeface="Symbol" pitchFamily="18" charset="2"/>
              </a:rPr>
              <a:t>和</a:t>
            </a:r>
            <a:r>
              <a:rPr lang="en-US" altLang="zh-CN" sz="2100"/>
              <a:t>ℵ₀</a:t>
            </a:r>
            <a:r>
              <a:rPr lang="zh-CN" altLang="en-US" sz="2100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 sz="2100"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  <a:r>
              <a:rPr lang="zh-CN" altLang="en-US" sz="2100">
                <a:latin typeface="楷体" pitchFamily="49" charset="-122"/>
                <a:ea typeface="楷体" pitchFamily="49" charset="-122"/>
                <a:sym typeface="Symbol" pitchFamily="18" charset="2"/>
              </a:rPr>
              <a:t>，故，</a:t>
            </a:r>
            <a:r>
              <a:rPr lang="en-US" altLang="zh-CN" sz="2100">
                <a:latin typeface="楷体" pitchFamily="49" charset="-122"/>
                <a:ea typeface="楷体" pitchFamily="49" charset="-122"/>
                <a:sym typeface="Symbol" pitchFamily="18" charset="2"/>
              </a:rPr>
              <a:t>|S|</a:t>
            </a:r>
            <a:r>
              <a:rPr lang="zh-CN" altLang="en-US" sz="2100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 sz="2100">
                <a:latin typeface="楷体" pitchFamily="49" charset="-122"/>
                <a:ea typeface="楷体" pitchFamily="49" charset="-122"/>
                <a:sym typeface="Symbol" pitchFamily="18" charset="2"/>
              </a:rPr>
              <a:t>|(0,1)|</a:t>
            </a:r>
            <a:endParaRPr lang="en-US" altLang="zh-CN" sz="2100"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zh-CN" altLang="en-US" sz="21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结论：</a:t>
            </a:r>
            <a:r>
              <a:rPr lang="en-US" altLang="zh-CN" sz="2100">
                <a:sym typeface="Symbol" pitchFamily="18" charset="2"/>
              </a:rPr>
              <a:t>(0,1)</a:t>
            </a:r>
            <a:r>
              <a:rPr lang="zh-CN" altLang="en-US" sz="2100">
                <a:sym typeface="Symbol" pitchFamily="18" charset="2"/>
              </a:rPr>
              <a:t>中的某些数是不可计算的。</a:t>
            </a:r>
            <a:endParaRPr lang="zh-CN" altLang="en-US" sz="21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FEF15-D202-497B-95E3-E5CB1965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6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</a:t>
            </a:r>
            <a:r>
              <a:rPr lang="zh-CN" altLang="en-US" dirty="0"/>
              <a:t>、无限集合的特性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7848872" cy="4968552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0" lang="zh-CN" altLang="en-US" dirty="0">
                <a:solidFill>
                  <a:srgbClr val="FF0000"/>
                </a:solidFill>
              </a:rPr>
              <a:t>定理</a:t>
            </a:r>
            <a:r>
              <a:rPr kumimoji="0" lang="en-US" altLang="zh-CN" dirty="0">
                <a:solidFill>
                  <a:srgbClr val="FF0000"/>
                </a:solidFill>
              </a:rPr>
              <a:t>5.2-6</a:t>
            </a:r>
            <a:r>
              <a:rPr kumimoji="0"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每一无限集</a:t>
            </a:r>
            <a:r>
              <a:rPr lang="en-US" altLang="zh-CN" dirty="0"/>
              <a:t>A</a:t>
            </a:r>
            <a:r>
              <a:rPr lang="zh-CN" altLang="en-US" dirty="0"/>
              <a:t>必包含一可数无限集合。</a:t>
            </a:r>
          </a:p>
          <a:p>
            <a:pPr lvl="1">
              <a:spcBef>
                <a:spcPts val="400"/>
              </a:spcBef>
            </a:pPr>
            <a:r>
              <a:rPr kumimoji="0" lang="zh-CN" altLang="en-US" dirty="0">
                <a:solidFill>
                  <a:srgbClr val="A50021"/>
                </a:solidFill>
              </a:rPr>
              <a:t>性质</a:t>
            </a:r>
            <a:r>
              <a:rPr kumimoji="0" lang="en-US" altLang="zh-CN" dirty="0">
                <a:solidFill>
                  <a:srgbClr val="A50021"/>
                </a:solidFill>
              </a:rPr>
              <a:t>1</a:t>
            </a:r>
            <a:r>
              <a:rPr kumimoji="0"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为可数集的充分必要条件是</a:t>
            </a:r>
            <a:r>
              <a:rPr lang="en-US" altLang="zh-CN" dirty="0"/>
              <a:t>A</a:t>
            </a:r>
            <a:r>
              <a:rPr lang="zh-CN" altLang="en-US" dirty="0"/>
              <a:t>的全部元素可以排成无重复项的序列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,...,a</a:t>
            </a:r>
            <a:r>
              <a:rPr lang="en-US" altLang="zh-CN" baseline="-25000" dirty="0"/>
              <a:t>n</a:t>
            </a:r>
            <a:r>
              <a:rPr lang="en-US" altLang="zh-CN" dirty="0"/>
              <a:t>,...</a:t>
            </a:r>
          </a:p>
          <a:p>
            <a:pPr lvl="1">
              <a:spcBef>
                <a:spcPts val="400"/>
              </a:spcBef>
            </a:pPr>
            <a:r>
              <a:rPr kumimoji="0" lang="zh-CN" altLang="en-US" dirty="0">
                <a:solidFill>
                  <a:srgbClr val="A50021"/>
                </a:solidFill>
              </a:rPr>
              <a:t>性质</a:t>
            </a:r>
            <a:r>
              <a:rPr kumimoji="0"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/>
              <a:t>：可数集的任一无限子集也是可数集。</a:t>
            </a:r>
          </a:p>
          <a:p>
            <a:pPr lvl="1">
              <a:spcBef>
                <a:spcPts val="400"/>
              </a:spcBef>
            </a:pPr>
            <a:r>
              <a:rPr kumimoji="0" lang="zh-CN" altLang="en-US" dirty="0">
                <a:solidFill>
                  <a:srgbClr val="A50021"/>
                </a:solidFill>
              </a:rPr>
              <a:t>性质</a:t>
            </a:r>
            <a:r>
              <a:rPr kumimoji="0"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/>
              <a:t>：从可数集</a:t>
            </a:r>
            <a:r>
              <a:rPr lang="en-US" altLang="zh-CN" dirty="0"/>
              <a:t>A</a:t>
            </a:r>
            <a:r>
              <a:rPr lang="zh-CN" altLang="en-US" dirty="0"/>
              <a:t>中除去一个有限集</a:t>
            </a:r>
            <a:r>
              <a:rPr lang="en-US" altLang="zh-CN" dirty="0"/>
              <a:t>M</a:t>
            </a:r>
            <a:r>
              <a:rPr lang="zh-CN" altLang="en-US" dirty="0"/>
              <a:t>，则</a:t>
            </a:r>
            <a:r>
              <a:rPr lang="en-US" altLang="zh-CN" dirty="0"/>
              <a:t>A-M</a:t>
            </a:r>
            <a:r>
              <a:rPr lang="zh-CN" altLang="en-US" dirty="0"/>
              <a:t>仍是可数集，即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chemeClr val="tx1"/>
                </a:solidFill>
              </a:rPr>
              <a:t>≈</a:t>
            </a:r>
            <a:r>
              <a:rPr lang="en-US" altLang="zh-CN" dirty="0"/>
              <a:t>A-M</a:t>
            </a:r>
            <a:r>
              <a:rPr lang="zh-CN" altLang="en-US" dirty="0"/>
              <a:t>。（</a:t>
            </a:r>
            <a:r>
              <a:rPr lang="en-US" altLang="zh-CN" dirty="0">
                <a:solidFill>
                  <a:srgbClr val="000058"/>
                </a:solidFill>
              </a:rPr>
              <a:t>A-M</a:t>
            </a:r>
            <a:r>
              <a:rPr lang="zh-CN" altLang="en-US" dirty="0">
                <a:solidFill>
                  <a:srgbClr val="000058"/>
                </a:solidFill>
              </a:rPr>
              <a:t>也可记为</a:t>
            </a:r>
            <a:r>
              <a:rPr lang="en-US" altLang="zh-CN" dirty="0">
                <a:solidFill>
                  <a:srgbClr val="000058"/>
                </a:solidFill>
              </a:rPr>
              <a:t>A\M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4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5.2-7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/>
              <a:t>ℵ₀</a:t>
            </a:r>
            <a:r>
              <a:rPr lang="zh-CN" altLang="en-US"/>
              <a:t>是最小的</a:t>
            </a:r>
            <a:r>
              <a:rPr lang="zh-CN" altLang="en-US" dirty="0"/>
              <a:t>无限集基数。</a:t>
            </a:r>
          </a:p>
          <a:p>
            <a:pPr>
              <a:spcBef>
                <a:spcPts val="400"/>
              </a:spcBef>
            </a:pPr>
            <a:r>
              <a:rPr kumimoji="0" lang="zh-CN" altLang="en-US" dirty="0">
                <a:solidFill>
                  <a:srgbClr val="FF0000"/>
                </a:solidFill>
              </a:rPr>
              <a:t>定理</a:t>
            </a:r>
            <a:r>
              <a:rPr kumimoji="0" lang="en-US" altLang="zh-CN" dirty="0">
                <a:solidFill>
                  <a:srgbClr val="FF0000"/>
                </a:solidFill>
              </a:rPr>
              <a:t>5.2-8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无限</a:t>
            </a:r>
            <a:r>
              <a:rPr lang="zh-CN" altLang="en-US" dirty="0"/>
              <a:t>集合。当且仅当存在一</a:t>
            </a:r>
            <a:r>
              <a:rPr lang="zh-CN" altLang="en-US" dirty="0">
                <a:solidFill>
                  <a:srgbClr val="C00000"/>
                </a:solidFill>
              </a:rPr>
              <a:t>单射函数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A</a:t>
            </a:r>
            <a:r>
              <a:rPr lang="zh-CN" altLang="en-US" dirty="0"/>
              <a:t>，使得</a:t>
            </a:r>
            <a:r>
              <a:rPr lang="en-US" altLang="zh-CN" dirty="0"/>
              <a:t>f(A)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的真子集。</a:t>
            </a:r>
            <a:endParaRPr lang="en-US" altLang="zh-CN" dirty="0"/>
          </a:p>
          <a:p>
            <a:pPr lvl="1">
              <a:spcBef>
                <a:spcPts val="400"/>
              </a:spcBef>
            </a:pPr>
            <a:r>
              <a:rPr lang="zh-CN" altLang="en-US" dirty="0"/>
              <a:t>另一种表述：凡能与自身的一个真子集对等的集合称为</a:t>
            </a:r>
            <a:r>
              <a:rPr kumimoji="0" lang="zh-CN" altLang="en-US" dirty="0">
                <a:solidFill>
                  <a:srgbClr val="A50021"/>
                </a:solidFill>
              </a:rPr>
              <a:t>无穷集合</a:t>
            </a:r>
            <a:r>
              <a:rPr lang="zh-CN" altLang="en-US" dirty="0"/>
              <a:t>，或</a:t>
            </a:r>
            <a:r>
              <a:rPr kumimoji="0" lang="zh-CN" altLang="en-US" dirty="0">
                <a:solidFill>
                  <a:srgbClr val="A50021"/>
                </a:solidFill>
              </a:rPr>
              <a:t>无限集合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14688-E9C9-4C54-9834-5CD6691F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D6C73-B965-4DEC-B3E6-FA70C7CF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352839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zh-CN" altLang="en-US" sz="2000">
                <a:solidFill>
                  <a:srgbClr val="FF0000"/>
                </a:solidFill>
              </a:rPr>
              <a:t>选择公理：</a:t>
            </a:r>
            <a:r>
              <a:rPr kumimoji="0" lang="zh-CN" altLang="en-US" sz="2000"/>
              <a:t>如果</a:t>
            </a:r>
            <a:r>
              <a:rPr kumimoji="0" lang="en-US" altLang="zh-CN" sz="2000"/>
              <a:t>C</a:t>
            </a:r>
            <a:r>
              <a:rPr kumimoji="0" lang="zh-CN" altLang="en-US" sz="2000"/>
              <a:t>是非空集族，则可从集族中的每个集合中选取一个元素而构成集合</a:t>
            </a:r>
            <a:r>
              <a:rPr kumimoji="0" lang="en-US" altLang="zh-CN" sz="2000"/>
              <a:t>T</a:t>
            </a:r>
            <a:r>
              <a:rPr kumimoji="0" lang="zh-CN" altLang="en-US" sz="2000"/>
              <a:t>，即</a:t>
            </a:r>
            <a:r>
              <a:rPr kumimoji="0" lang="en-US" altLang="zh-CN" sz="2000"/>
              <a:t>T</a:t>
            </a:r>
            <a:r>
              <a:rPr kumimoji="0" lang="zh-CN" altLang="en-US" sz="2000"/>
              <a:t>是存在的。</a:t>
            </a:r>
            <a:endParaRPr kumimoji="0" lang="en-US" altLang="zh-CN" sz="200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zh-CN" altLang="en-US" sz="2000">
                <a:solidFill>
                  <a:srgbClr val="FF0000"/>
                </a:solidFill>
              </a:rPr>
              <a:t>定理</a:t>
            </a:r>
            <a:r>
              <a:rPr kumimoji="0" lang="en-US" altLang="zh-CN" sz="2000">
                <a:solidFill>
                  <a:srgbClr val="FF0000"/>
                </a:solidFill>
              </a:rPr>
              <a:t>5.2-6</a:t>
            </a:r>
            <a:r>
              <a:rPr kumimoji="0" lang="zh-CN" altLang="en-US" sz="2000">
                <a:solidFill>
                  <a:srgbClr val="FF0000"/>
                </a:solidFill>
              </a:rPr>
              <a:t>：</a:t>
            </a:r>
            <a:r>
              <a:rPr kumimoji="0" lang="zh-CN" altLang="en-US" sz="2000"/>
              <a:t>每一</a:t>
            </a:r>
            <a:r>
              <a:rPr lang="zh-CN" altLang="en-US" sz="2000"/>
              <a:t>无限集</a:t>
            </a:r>
            <a:r>
              <a:rPr lang="en-US" altLang="zh-CN" sz="2000"/>
              <a:t>A</a:t>
            </a:r>
            <a:r>
              <a:rPr lang="zh-CN" altLang="en-US" sz="2000"/>
              <a:t>必含一可数无限集。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</a:rPr>
              <a:t>证：</a:t>
            </a:r>
            <a:endParaRPr lang="en-US" altLang="zh-CN" sz="2000">
              <a:solidFill>
                <a:srgbClr val="FF0000"/>
              </a:solidFill>
            </a:endParaRPr>
          </a:p>
          <a:p>
            <a:pPr marL="3302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/>
              <a:t>设</a:t>
            </a:r>
            <a:r>
              <a:rPr lang="en-US" altLang="zh-CN" sz="2000"/>
              <a:t>A</a:t>
            </a:r>
            <a:r>
              <a:rPr lang="zh-CN" altLang="en-US" sz="2000"/>
              <a:t>是无限集合，根据选择公理，从</a:t>
            </a:r>
            <a:r>
              <a:rPr lang="en-US" altLang="zh-CN" sz="2000"/>
              <a:t>A</a:t>
            </a:r>
            <a:r>
              <a:rPr lang="zh-CN" altLang="en-US" sz="2000"/>
              <a:t>的子集族：</a:t>
            </a:r>
            <a:endParaRPr lang="en-US" altLang="zh-CN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endParaRPr lang="en-US" altLang="zh-CN" sz="2000"/>
          </a:p>
          <a:p>
            <a:pPr marL="33972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/>
              <a:t>因为</a:t>
            </a:r>
            <a:r>
              <a:rPr lang="en-US" altLang="zh-CN" sz="2000"/>
              <a:t>A-{a</a:t>
            </a:r>
            <a:r>
              <a:rPr lang="en-US" altLang="zh-CN" sz="2000" baseline="-25000"/>
              <a:t>0</a:t>
            </a:r>
            <a:r>
              <a:rPr lang="en-US" altLang="zh-CN" sz="2000"/>
              <a:t>,a</a:t>
            </a:r>
            <a:r>
              <a:rPr lang="en-US" altLang="zh-CN" sz="2000" baseline="-25000"/>
              <a:t>1</a:t>
            </a:r>
            <a:r>
              <a:rPr lang="en-US" altLang="zh-CN" sz="2000"/>
              <a:t>,…a</a:t>
            </a:r>
            <a:r>
              <a:rPr lang="en-US" altLang="zh-CN" sz="2000" baseline="-25000"/>
              <a:t>n</a:t>
            </a:r>
            <a:r>
              <a:rPr lang="en-US" altLang="zh-CN" sz="2000"/>
              <a:t>}</a:t>
            </a:r>
            <a:r>
              <a:rPr lang="zh-CN" altLang="en-US" sz="2000"/>
              <a:t>是无限集合，这个过程可以一直继续下去，得到无限可数集合</a:t>
            </a:r>
            <a:r>
              <a:rPr lang="en-US" altLang="zh-CN" sz="2000"/>
              <a:t>B={a</a:t>
            </a:r>
            <a:r>
              <a:rPr lang="en-US" altLang="zh-CN" sz="2000" baseline="-25000"/>
              <a:t>0</a:t>
            </a:r>
            <a:r>
              <a:rPr lang="en-US" altLang="zh-CN" sz="2000"/>
              <a:t>,a</a:t>
            </a:r>
            <a:r>
              <a:rPr lang="en-US" altLang="zh-CN" sz="2000" baseline="-25000"/>
              <a:t>1</a:t>
            </a:r>
            <a:r>
              <a:rPr lang="en-US" altLang="zh-CN" sz="2000"/>
              <a:t>,a</a:t>
            </a:r>
            <a:r>
              <a:rPr lang="en-US" altLang="zh-CN" sz="2000" baseline="-25000"/>
              <a:t>2</a:t>
            </a:r>
            <a:r>
              <a:rPr lang="en-US" altLang="zh-CN" sz="2000"/>
              <a:t>,...,a</a:t>
            </a:r>
            <a:r>
              <a:rPr lang="en-US" altLang="zh-CN" sz="2000" baseline="-25000"/>
              <a:t>n</a:t>
            </a:r>
            <a:r>
              <a:rPr lang="en-US" altLang="zh-CN" sz="2000"/>
              <a:t>,a</a:t>
            </a:r>
            <a:r>
              <a:rPr lang="en-US" altLang="zh-CN" sz="2000" baseline="-25000"/>
              <a:t>n+1</a:t>
            </a:r>
            <a:r>
              <a:rPr lang="en-US" altLang="zh-CN" sz="2000"/>
              <a:t>,...}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C4A255-E2B1-47E0-9D13-0D9A97DF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47FFFC-3EE7-45DC-95B6-0472F1B65164}"/>
              </a:ext>
            </a:extLst>
          </p:cNvPr>
          <p:cNvGrpSpPr/>
          <p:nvPr/>
        </p:nvGrpSpPr>
        <p:grpSpPr>
          <a:xfrm>
            <a:off x="6300192" y="2302639"/>
            <a:ext cx="2592288" cy="1702425"/>
            <a:chOff x="6503160" y="2240632"/>
            <a:chExt cx="2592288" cy="17024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D106E1A-D822-4AFD-AE32-750012645F35}"/>
                </a:ext>
              </a:extLst>
            </p:cNvPr>
            <p:cNvSpPr/>
            <p:nvPr/>
          </p:nvSpPr>
          <p:spPr bwMode="auto">
            <a:xfrm>
              <a:off x="6503160" y="2240632"/>
              <a:ext cx="1872208" cy="16204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A-{a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A-{a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……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A-{a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,…a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n-1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20CAA5-17D2-4007-B20A-57242D7C98B7}"/>
                </a:ext>
              </a:extLst>
            </p:cNvPr>
            <p:cNvSpPr/>
            <p:nvPr/>
          </p:nvSpPr>
          <p:spPr bwMode="auto">
            <a:xfrm>
              <a:off x="8447376" y="2240632"/>
              <a:ext cx="648072" cy="17024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</a:t>
              </a:r>
              <a:r>
                <a:rPr lang="en-US" altLang="zh-CN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</a:t>
              </a:r>
              <a:r>
                <a:rPr lang="en-US" altLang="zh-CN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</a:t>
              </a:r>
              <a:r>
                <a:rPr lang="en-US" altLang="zh-CN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……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</a:t>
              </a:r>
              <a:r>
                <a:rPr lang="en-US" altLang="zh-CN" sz="2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endParaRPr kumimoji="1" lang="zh-CN" altLang="en-US" sz="2000" b="0" i="0" u="none" strike="noStrike" cap="none" normalizeH="0" baseline="-2500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0276F9-6616-410A-9109-270BDF45A4AF}"/>
              </a:ext>
            </a:extLst>
          </p:cNvPr>
          <p:cNvGrpSpPr/>
          <p:nvPr/>
        </p:nvGrpSpPr>
        <p:grpSpPr>
          <a:xfrm>
            <a:off x="899592" y="4622800"/>
            <a:ext cx="7050608" cy="1830536"/>
            <a:chOff x="899592" y="4622800"/>
            <a:chExt cx="7050608" cy="183053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8DB0D59-CEC7-4454-A530-CE915F5F3DF8}"/>
                </a:ext>
              </a:extLst>
            </p:cNvPr>
            <p:cNvSpPr/>
            <p:nvPr/>
          </p:nvSpPr>
          <p:spPr bwMode="auto">
            <a:xfrm>
              <a:off x="899592" y="5174840"/>
              <a:ext cx="5976664" cy="12784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72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若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A-{a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,…a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是有限集合，则有：</a:t>
              </a:r>
              <a:endParaRPr lang="en-US" altLang="zh-CN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107315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A=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A-{a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,…a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r>
                <a:rPr lang="el-GR" altLang="zh-CN" sz="2000">
                  <a:latin typeface="楷体" pitchFamily="49" charset="-122"/>
                  <a:ea typeface="楷体" pitchFamily="49" charset="-122"/>
                </a:rPr>
                <a:t>∪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{a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,…a</a:t>
              </a:r>
              <a:r>
                <a:rPr lang="en-US" altLang="zh-CN" sz="2000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}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有限集合的并是有限集合，与无限集合</a:t>
              </a: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A</a:t>
              </a:r>
              <a:r>
                <a:rPr kumimoji="1" lang="zh-CN" altLang="en-US" sz="2000" b="0" i="0" u="none" strike="noStrike" cap="none" normalizeH="0" baseline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的假定矛盾。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C3A72C5-92F1-4075-9610-433769C81B53}"/>
                </a:ext>
              </a:extLst>
            </p:cNvPr>
            <p:cNvSpPr/>
            <p:nvPr/>
          </p:nvSpPr>
          <p:spPr bwMode="auto">
            <a:xfrm>
              <a:off x="4375150" y="4622800"/>
              <a:ext cx="3575050" cy="1149350"/>
            </a:xfrm>
            <a:custGeom>
              <a:avLst/>
              <a:gdLst>
                <a:gd name="connsiteX0" fmla="*/ 0 w 3575050"/>
                <a:gd name="connsiteY0" fmla="*/ 0 h 1149350"/>
                <a:gd name="connsiteX1" fmla="*/ 3575050 w 3575050"/>
                <a:gd name="connsiteY1" fmla="*/ 0 h 1149350"/>
                <a:gd name="connsiteX2" fmla="*/ 3575050 w 3575050"/>
                <a:gd name="connsiteY2" fmla="*/ 1149350 h 1149350"/>
                <a:gd name="connsiteX3" fmla="*/ 2489200 w 3575050"/>
                <a:gd name="connsiteY3" fmla="*/ 1149350 h 114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5050" h="1149350">
                  <a:moveTo>
                    <a:pt x="0" y="0"/>
                  </a:moveTo>
                  <a:lnTo>
                    <a:pt x="3575050" y="0"/>
                  </a:lnTo>
                  <a:lnTo>
                    <a:pt x="3575050" y="1149350"/>
                  </a:lnTo>
                  <a:lnTo>
                    <a:pt x="2489200" y="1149350"/>
                  </a:lnTo>
                </a:path>
              </a:pathLst>
            </a:custGeom>
            <a:noFill/>
            <a:ln w="9525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9EC6E0-4CF4-4D08-A3B3-9BDD5B389350}"/>
              </a:ext>
            </a:extLst>
          </p:cNvPr>
          <p:cNvCxnSpPr/>
          <p:nvPr/>
        </p:nvCxnSpPr>
        <p:spPr bwMode="auto">
          <a:xfrm>
            <a:off x="1403648" y="4615036"/>
            <a:ext cx="2880320" cy="0"/>
          </a:xfrm>
          <a:prstGeom prst="line">
            <a:avLst/>
          </a:prstGeom>
          <a:noFill/>
          <a:ln w="1905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643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11DF1-DB11-4B6F-AD7D-22E0E5E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5.2-7</a:t>
            </a:r>
            <a:r>
              <a:rPr lang="zh-CN" altLang="en-US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7038D-487B-4996-B642-C11D6BDA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证：</a:t>
            </a:r>
            <a:endParaRPr lang="en-US" altLang="zh-CN">
              <a:solidFill>
                <a:srgbClr val="FF0000"/>
              </a:solidFill>
            </a:endParaRPr>
          </a:p>
          <a:p>
            <a:pPr marL="330200" indent="0">
              <a:buNone/>
            </a:pPr>
            <a:r>
              <a:rPr lang="zh-CN" altLang="en-US"/>
              <a:t>根据</a:t>
            </a:r>
            <a:r>
              <a:rPr lang="zh-CN" altLang="en-US" u="sng"/>
              <a:t>定理</a:t>
            </a:r>
            <a:r>
              <a:rPr lang="en-US" altLang="zh-CN" u="sng"/>
              <a:t>5.2-6</a:t>
            </a:r>
            <a:r>
              <a:rPr lang="zh-CN" altLang="en-US"/>
              <a:t>，如果</a:t>
            </a:r>
            <a:r>
              <a:rPr lang="en-US" altLang="zh-CN"/>
              <a:t>A</a:t>
            </a:r>
            <a:r>
              <a:rPr lang="zh-CN" altLang="en-US"/>
              <a:t>是无限集合，那么</a:t>
            </a:r>
            <a:r>
              <a:rPr lang="en-US" altLang="zh-CN"/>
              <a:t>A</a:t>
            </a:r>
            <a:r>
              <a:rPr lang="zh-CN" altLang="en-US"/>
              <a:t>包含一可数无限子集</a:t>
            </a:r>
            <a:r>
              <a:rPr lang="en-US" altLang="zh-CN"/>
              <a:t>B</a:t>
            </a:r>
            <a:r>
              <a:rPr lang="zh-CN" altLang="en-US"/>
              <a:t>，因为映射</a:t>
            </a:r>
            <a:endParaRPr lang="en-US" altLang="zh-CN"/>
          </a:p>
          <a:p>
            <a:pPr marL="2328863" indent="0">
              <a:buNone/>
            </a:pP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B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f(x)=x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B</a:t>
            </a:r>
            <a:endParaRPr lang="en-US" altLang="zh-CN">
              <a:sym typeface="Symbol" pitchFamily="18" charset="2"/>
            </a:endParaRPr>
          </a:p>
          <a:p>
            <a:pPr marL="330200" indent="0">
              <a:buNone/>
            </a:pP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是从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到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的</a:t>
            </a:r>
            <a:r>
              <a:rPr lang="zh-CN" altLang="en-US" sz="2400" u="sng">
                <a:latin typeface="楷体" pitchFamily="49" charset="-122"/>
                <a:ea typeface="楷体" pitchFamily="49" charset="-122"/>
                <a:sym typeface="Symbol" pitchFamily="18" charset="2"/>
              </a:rPr>
              <a:t>单射函数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，这得出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|B|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|A|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，而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|B|=</a:t>
            </a:r>
            <a:r>
              <a:rPr lang="en-US" altLang="zh-CN"/>
              <a:t>ℵ₀</a:t>
            </a:r>
            <a:r>
              <a:rPr lang="zh-CN" altLang="en-US"/>
              <a:t>，我们得到</a:t>
            </a:r>
            <a:r>
              <a:rPr lang="en-US" altLang="zh-CN"/>
              <a:t>ℵ₀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|A| 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证毕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）</a:t>
            </a:r>
            <a:endParaRPr lang="en-US" altLang="zh-CN" sz="24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解释：</a:t>
            </a:r>
            <a:r>
              <a:rPr lang="zh-CN" altLang="en-US">
                <a:sym typeface="Symbol" pitchFamily="18" charset="2"/>
              </a:rPr>
              <a:t>如果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是可数无限集合，依据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定理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5.2-6</a:t>
            </a:r>
            <a:r>
              <a:rPr lang="zh-CN" altLang="en-US">
                <a:sym typeface="Symbol" pitchFamily="18" charset="2"/>
              </a:rPr>
              <a:t>，同样有包含一可数无限子集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的结论，但此时，依据定理</a:t>
            </a:r>
            <a:r>
              <a:rPr lang="en-US" altLang="zh-CN">
                <a:sym typeface="Symbol" pitchFamily="18" charset="2"/>
              </a:rPr>
              <a:t>5.2-6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也包含一可数无限子集，故</a:t>
            </a:r>
            <a:r>
              <a:rPr lang="en-US" altLang="zh-CN">
                <a:sym typeface="Symbol" pitchFamily="18" charset="2"/>
              </a:rPr>
              <a:t>|A|=|B|=</a:t>
            </a:r>
            <a:r>
              <a:rPr lang="en-US" altLang="zh-CN"/>
              <a:t>ℵ₀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/>
              <a:t>ℵ₀</a:t>
            </a:r>
            <a:r>
              <a:rPr lang="zh-CN" altLang="en-US">
                <a:sym typeface="Symbol" pitchFamily="18" charset="2"/>
              </a:rPr>
              <a:t>是最小无限集合的基数。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9F09FD-ABA1-427D-A62E-A5D98176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ABA993-C32A-4CD5-A798-7CA51F940831}"/>
              </a:ext>
            </a:extLst>
          </p:cNvPr>
          <p:cNvSpPr/>
          <p:nvPr/>
        </p:nvSpPr>
        <p:spPr bwMode="auto">
          <a:xfrm>
            <a:off x="3995936" y="1412776"/>
            <a:ext cx="4248472" cy="3746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5.2-7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ℵ₀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最小的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无限集基数。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7AA03-2730-498B-8AD7-FC30FF9E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定理</a:t>
            </a:r>
            <a:r>
              <a:rPr kumimoji="0" lang="en-US" altLang="zh-CN"/>
              <a:t>5.2-8</a:t>
            </a:r>
            <a:r>
              <a:rPr kumimoji="0" lang="zh-CN" altLang="en-US"/>
              <a:t>证明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4A4C8A-4950-4C93-91DD-13EF585AD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08912" cy="5112568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zh-CN" altLang="en-US" sz="2100">
                    <a:solidFill>
                      <a:srgbClr val="FF0000"/>
                    </a:solidFill>
                  </a:rPr>
                  <a:t>证：</a:t>
                </a:r>
                <a:r>
                  <a:rPr lang="zh-CN" altLang="en-US" sz="2100"/>
                  <a:t>必要性</a:t>
                </a:r>
                <a:endParaRPr lang="en-US" altLang="zh-CN" sz="2100"/>
              </a:p>
              <a:p>
                <a:pPr marL="346075" indent="0">
                  <a:spcBef>
                    <a:spcPts val="0"/>
                  </a:spcBef>
                  <a:buNone/>
                </a:pPr>
                <a:r>
                  <a:rPr lang="zh-CN" altLang="en-US" sz="2100"/>
                  <a:t>记</a:t>
                </a:r>
                <a:r>
                  <a:rPr lang="en-US" altLang="zh-CN" sz="2100"/>
                  <a:t>A</a:t>
                </a:r>
                <a:r>
                  <a:rPr lang="en-US" altLang="zh-CN" sz="21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altLang="zh-CN" sz="2100"/>
                  <a:t>=A-{a</a:t>
                </a:r>
                <a:r>
                  <a:rPr lang="en-US" altLang="zh-CN" sz="2100" baseline="-25000"/>
                  <a:t>0</a:t>
                </a:r>
                <a:r>
                  <a:rPr lang="en-US" altLang="zh-CN" sz="2100"/>
                  <a:t>}</a:t>
                </a:r>
                <a:r>
                  <a:rPr lang="zh-CN" altLang="en-US" sz="2100"/>
                  <a:t>，根据</a:t>
                </a:r>
                <a:r>
                  <a:rPr lang="zh-CN" altLang="en-US" sz="210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100">
                    <a:solidFill>
                      <a:srgbClr val="FF0000"/>
                    </a:solidFill>
                  </a:rPr>
                  <a:t>5.2-6</a:t>
                </a:r>
                <a:r>
                  <a:rPr lang="zh-CN" altLang="en-US" sz="2100"/>
                  <a:t>，可数无限集合</a:t>
                </a:r>
                <a:r>
                  <a:rPr lang="en-US" altLang="zh-CN" sz="2100"/>
                  <a:t>B={a</a:t>
                </a:r>
                <a:r>
                  <a:rPr lang="en-US" altLang="zh-CN" sz="2100" baseline="-25000"/>
                  <a:t>0</a:t>
                </a:r>
                <a:r>
                  <a:rPr lang="en-US" altLang="zh-CN" sz="2100"/>
                  <a:t>,a</a:t>
                </a:r>
                <a:r>
                  <a:rPr lang="en-US" altLang="zh-CN" sz="2100" baseline="-25000"/>
                  <a:t>1</a:t>
                </a:r>
                <a:r>
                  <a:rPr lang="en-US" altLang="zh-CN" sz="2100"/>
                  <a:t>,a</a:t>
                </a:r>
                <a:r>
                  <a:rPr lang="en-US" altLang="zh-CN" sz="2100" baseline="-25000"/>
                  <a:t>2</a:t>
                </a:r>
                <a:r>
                  <a:rPr lang="en-US" altLang="zh-CN" sz="2100"/>
                  <a:t>,...a</a:t>
                </a:r>
                <a:r>
                  <a:rPr lang="en-US" altLang="zh-CN" sz="2100" baseline="-25000"/>
                  <a:t>n</a:t>
                </a:r>
                <a:r>
                  <a:rPr lang="en-US" altLang="zh-CN" sz="2100"/>
                  <a:t>,a</a:t>
                </a:r>
                <a:r>
                  <a:rPr lang="en-US" altLang="zh-CN" sz="2100" baseline="-25000"/>
                  <a:t>n+1</a:t>
                </a:r>
                <a:r>
                  <a:rPr lang="en-US" altLang="zh-CN" sz="2100"/>
                  <a:t>,...}</a:t>
                </a:r>
                <a:r>
                  <a:rPr lang="zh-CN" altLang="en-US" sz="2100"/>
                  <a:t>，作函数</a:t>
                </a:r>
                <a:r>
                  <a:rPr lang="en-US" altLang="zh-CN" sz="2100"/>
                  <a:t>f</a:t>
                </a:r>
                <a:r>
                  <a:rPr lang="zh-CN" altLang="en-US" sz="2100"/>
                  <a:t>：</a:t>
                </a:r>
                <a:r>
                  <a:rPr lang="en-US" altLang="zh-CN" sz="2100"/>
                  <a:t>A</a:t>
                </a:r>
                <a:r>
                  <a:rPr lang="en-US" altLang="zh-CN" sz="21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</a:t>
                </a:r>
                <a:r>
                  <a:rPr lang="en-US" altLang="zh-CN" sz="2100"/>
                  <a:t>A</a:t>
                </a:r>
                <a:r>
                  <a:rPr lang="en-US" altLang="zh-CN" sz="21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zh-CN" altLang="en-US" sz="2100"/>
                  <a:t>，</a:t>
                </a:r>
                <a:endParaRPr lang="en-US" altLang="zh-CN" sz="2100"/>
              </a:p>
              <a:p>
                <a:pPr marL="346075" indent="0">
                  <a:spcBef>
                    <a:spcPts val="0"/>
                  </a:spcBef>
                  <a:buNone/>
                </a:pPr>
                <a:r>
                  <a:rPr lang="en-US" altLang="zh-CN" sz="2100"/>
                  <a:t>f=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1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m:rPr>
                                <m:nor/>
                              </m:rPr>
                              <a:rPr lang="en-US" altLang="zh-CN" sz="210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100"/>
                              <m:t>∉</m:t>
                            </m:r>
                            <m:r>
                              <m:rPr>
                                <m:nor/>
                              </m:rPr>
                              <a:rPr lang="en-US" altLang="zh-CN" sz="210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sz="2100" b="0" i="0" smtClean="0"/>
                              <m:t>    </m:t>
                            </m:r>
                          </m:e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sz="21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m:rPr>
                                <m:nor/>
                              </m:rPr>
                              <a:rPr lang="en-US" altLang="zh-CN" sz="2100"/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2100">
                                <a:sym typeface="Symbol" pitchFamily="18" charset="2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altLang="zh-CN" sz="2100">
                                <a:sym typeface="Symbol" pitchFamily="18" charset="2"/>
                              </a:rPr>
                              <m:t>B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100"/>
              </a:p>
              <a:p>
                <a:pPr marL="346075" indent="0">
                  <a:spcBef>
                    <a:spcPts val="0"/>
                  </a:spcBef>
                  <a:buNone/>
                </a:pPr>
                <a:r>
                  <a:rPr lang="zh-CN" altLang="en-US" sz="2100"/>
                  <a:t>显然，</a:t>
                </a:r>
                <a:r>
                  <a:rPr lang="en-US" altLang="zh-CN" sz="2100"/>
                  <a:t>A</a:t>
                </a:r>
                <a:r>
                  <a:rPr lang="en-US" altLang="zh-CN" sz="21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zh-CN" altLang="en-US" sz="2100"/>
                  <a:t>是</a:t>
                </a:r>
                <a:r>
                  <a:rPr lang="en-US" altLang="zh-CN" sz="2100"/>
                  <a:t>A</a:t>
                </a:r>
                <a:r>
                  <a:rPr lang="zh-CN" altLang="en-US" sz="2100"/>
                  <a:t>的真子集，</a:t>
                </a:r>
                <a:r>
                  <a:rPr lang="en-US" altLang="zh-CN" sz="2100"/>
                  <a:t>f(A)</a:t>
                </a:r>
                <a:r>
                  <a:rPr lang="zh-CN" altLang="en-US" sz="2100"/>
                  <a:t>在</a:t>
                </a:r>
                <a:r>
                  <a:rPr lang="en-US" altLang="zh-CN" sz="2100"/>
                  <a:t>A</a:t>
                </a:r>
                <a:r>
                  <a:rPr lang="en-US" altLang="zh-CN" sz="21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zh-CN" altLang="en-US" sz="2100"/>
                  <a:t>中，</a:t>
                </a:r>
                <a:r>
                  <a:rPr lang="en-US" altLang="zh-CN" sz="2100"/>
                  <a:t>f(A)</a:t>
                </a:r>
                <a:r>
                  <a:rPr lang="zh-CN" altLang="en-US" sz="2100"/>
                  <a:t>是</a:t>
                </a:r>
                <a:r>
                  <a:rPr lang="en-US" altLang="zh-CN" sz="2100"/>
                  <a:t>A</a:t>
                </a:r>
                <a:r>
                  <a:rPr lang="zh-CN" altLang="en-US" sz="2100"/>
                  <a:t>的真子集。</a:t>
                </a:r>
                <a:endParaRPr lang="en-US" altLang="zh-CN" sz="2100"/>
              </a:p>
              <a:p>
                <a:pPr>
                  <a:spcBef>
                    <a:spcPts val="0"/>
                  </a:spcBef>
                </a:pPr>
                <a:r>
                  <a:rPr lang="zh-CN" altLang="en-US" sz="2100">
                    <a:solidFill>
                      <a:srgbClr val="FF0000"/>
                    </a:solidFill>
                  </a:rPr>
                  <a:t>解释：</a:t>
                </a:r>
                <a:r>
                  <a:rPr lang="zh-CN" altLang="en-US" sz="2100"/>
                  <a:t>实际上，只有</a:t>
                </a:r>
                <a:r>
                  <a:rPr lang="en-US" altLang="zh-CN" sz="2100"/>
                  <a:t>a</a:t>
                </a:r>
                <a:r>
                  <a:rPr lang="en-US" altLang="zh-CN" sz="2100" baseline="-25000"/>
                  <a:t>0</a:t>
                </a:r>
                <a:r>
                  <a:rPr lang="zh-CN" altLang="en-US" sz="2100"/>
                  <a:t>是属于</a:t>
                </a:r>
                <a:r>
                  <a:rPr lang="en-US" altLang="zh-CN" sz="2100"/>
                  <a:t>A</a:t>
                </a:r>
                <a:r>
                  <a:rPr lang="zh-CN" altLang="en-US" sz="2100"/>
                  <a:t>而不属于</a:t>
                </a:r>
                <a:r>
                  <a:rPr lang="en-US" altLang="zh-CN" sz="2100"/>
                  <a:t>A</a:t>
                </a:r>
                <a:r>
                  <a:rPr lang="en-US" altLang="zh-CN" sz="21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altLang="zh-CN" sz="2100"/>
                  <a:t>,</a:t>
                </a:r>
                <a:r>
                  <a:rPr lang="zh-CN" altLang="en-US" sz="2100"/>
                  <a:t>但上述函数</a:t>
                </a:r>
                <a:r>
                  <a:rPr lang="en-US" altLang="zh-CN" sz="2100"/>
                  <a:t>f</a:t>
                </a:r>
                <a:r>
                  <a:rPr lang="zh-CN" altLang="en-US" sz="2100"/>
                  <a:t>把</a:t>
                </a:r>
                <a:r>
                  <a:rPr lang="en-US" altLang="zh-CN" sz="2100"/>
                  <a:t>A</a:t>
                </a:r>
                <a:r>
                  <a:rPr lang="zh-CN" altLang="en-US" sz="2100"/>
                  <a:t>中的</a:t>
                </a:r>
                <a:r>
                  <a:rPr lang="en-US" altLang="zh-CN" sz="2100"/>
                  <a:t>a</a:t>
                </a:r>
                <a:r>
                  <a:rPr lang="en-US" altLang="zh-CN" sz="2100" baseline="-25000"/>
                  <a:t>0</a:t>
                </a:r>
                <a:r>
                  <a:rPr lang="zh-CN" altLang="en-US" sz="2100"/>
                  <a:t>也单射到了</a:t>
                </a:r>
                <a:r>
                  <a:rPr lang="en-US" altLang="zh-CN" sz="2100"/>
                  <a:t>A</a:t>
                </a:r>
                <a:r>
                  <a:rPr lang="en-US" altLang="zh-CN" sz="21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zh-CN" altLang="en-US" sz="2100"/>
                  <a:t>中，即值域</a:t>
                </a:r>
                <a:r>
                  <a:rPr lang="en-US" altLang="zh-CN" sz="2100"/>
                  <a:t>f(A)</a:t>
                </a:r>
                <a:r>
                  <a:rPr lang="zh-CN" altLang="en-US" sz="2100"/>
                  <a:t>在</a:t>
                </a:r>
                <a:r>
                  <a:rPr lang="en-US" altLang="zh-CN" sz="2100"/>
                  <a:t>A</a:t>
                </a:r>
                <a:r>
                  <a:rPr lang="en-US" altLang="zh-CN" sz="21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zh-CN" altLang="en-US" sz="2100"/>
                  <a:t>中。</a:t>
                </a:r>
                <a:endParaRPr lang="en-US" altLang="zh-CN" sz="2100"/>
              </a:p>
              <a:p>
                <a:pPr>
                  <a:spcBef>
                    <a:spcPts val="0"/>
                  </a:spcBef>
                </a:pPr>
                <a:r>
                  <a:rPr lang="zh-CN" altLang="en-US" sz="2100"/>
                  <a:t>充分性</a:t>
                </a:r>
                <a:endParaRPr lang="en-US" altLang="zh-CN" sz="2100"/>
              </a:p>
              <a:p>
                <a:pPr marL="357188" indent="0">
                  <a:spcBef>
                    <a:spcPts val="0"/>
                  </a:spcBef>
                  <a:buNone/>
                </a:pPr>
                <a:r>
                  <a:rPr lang="zh-CN" altLang="en-US" sz="2100"/>
                  <a:t>逆反命题是：“如果</a:t>
                </a:r>
                <a:r>
                  <a:rPr lang="en-US" altLang="zh-CN" sz="2100"/>
                  <a:t>A</a:t>
                </a:r>
                <a:r>
                  <a:rPr lang="zh-CN" altLang="en-US" sz="2100"/>
                  <a:t>是有限集，则不存在单射函数</a:t>
                </a:r>
                <a:r>
                  <a:rPr lang="en-US" altLang="zh-CN" sz="2100"/>
                  <a:t>f</a:t>
                </a:r>
                <a:r>
                  <a:rPr lang="zh-CN" altLang="en-US" sz="2100"/>
                  <a:t>：</a:t>
                </a:r>
                <a:r>
                  <a:rPr lang="en-US" altLang="zh-CN" sz="2100"/>
                  <a:t>A</a:t>
                </a:r>
                <a:r>
                  <a:rPr lang="en-US" altLang="zh-CN" sz="2000">
                    <a:sym typeface="Symbol" pitchFamily="18" charset="2"/>
                  </a:rPr>
                  <a:t></a:t>
                </a:r>
                <a:r>
                  <a:rPr lang="en-US" altLang="zh-CN" sz="2100"/>
                  <a:t>A</a:t>
                </a:r>
                <a:r>
                  <a:rPr lang="zh-CN" altLang="en-US" sz="2100"/>
                  <a:t>，使得</a:t>
                </a:r>
                <a:r>
                  <a:rPr lang="en-US" altLang="zh-CN" sz="2100"/>
                  <a:t>f(A)</a:t>
                </a:r>
                <a:r>
                  <a:rPr lang="zh-CN" altLang="en-US" sz="2100"/>
                  <a:t>是</a:t>
                </a:r>
                <a:r>
                  <a:rPr lang="en-US" altLang="zh-CN" sz="2100"/>
                  <a:t>A</a:t>
                </a:r>
                <a:r>
                  <a:rPr lang="zh-CN" altLang="en-US" sz="2100"/>
                  <a:t>的真子集”。这是显然的，</a:t>
                </a:r>
                <a:r>
                  <a:rPr lang="en-US" altLang="zh-CN" sz="2100"/>
                  <a:t>|A|</a:t>
                </a:r>
                <a:r>
                  <a:rPr lang="zh-CN" altLang="en-US" sz="2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＞</a:t>
                </a:r>
                <a:r>
                  <a:rPr lang="en-US" altLang="zh-CN" sz="2100"/>
                  <a:t>|A</a:t>
                </a:r>
                <a:r>
                  <a:rPr lang="zh-CN" altLang="en-US" sz="2100"/>
                  <a:t>的真子集</a:t>
                </a:r>
                <a:r>
                  <a:rPr lang="en-US" altLang="zh-CN" sz="2100"/>
                  <a:t>|</a:t>
                </a:r>
                <a:r>
                  <a:rPr lang="zh-CN" altLang="en-US" sz="2100"/>
                  <a:t>，根据</a:t>
                </a:r>
                <a:r>
                  <a:rPr lang="zh-CN" altLang="en-US" sz="2100">
                    <a:solidFill>
                      <a:srgbClr val="FF0000"/>
                    </a:solidFill>
                  </a:rPr>
                  <a:t>鸽笼原理</a:t>
                </a:r>
                <a:r>
                  <a:rPr lang="zh-CN" altLang="en-US" sz="2100"/>
                  <a:t>，函数</a:t>
                </a:r>
                <a:r>
                  <a:rPr lang="en-US" altLang="zh-CN" sz="2100"/>
                  <a:t>f</a:t>
                </a:r>
                <a:r>
                  <a:rPr lang="zh-CN" altLang="en-US" sz="2100"/>
                  <a:t>至少将</a:t>
                </a:r>
                <a:r>
                  <a:rPr lang="en-US" altLang="zh-CN" sz="2100"/>
                  <a:t>A</a:t>
                </a:r>
                <a:r>
                  <a:rPr lang="zh-CN" altLang="en-US" sz="2100"/>
                  <a:t>中的两点映射到</a:t>
                </a:r>
                <a:r>
                  <a:rPr lang="en-US" altLang="zh-CN" sz="2100"/>
                  <a:t>f(A)</a:t>
                </a:r>
                <a:r>
                  <a:rPr lang="zh-CN" altLang="en-US" sz="2100"/>
                  <a:t>中同一个点，故不是单射函数。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4A4C8A-4950-4C93-91DD-13EF585AD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08912" cy="5112568"/>
              </a:xfrm>
              <a:blipFill>
                <a:blip r:embed="rId2"/>
                <a:stretch>
                  <a:fillRect t="-1073" b="-3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AA4EA-6552-4CD6-92F6-F5E5A3AA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613D7A-F2B4-4547-A9F8-319F3686A71B}"/>
              </a:ext>
            </a:extLst>
          </p:cNvPr>
          <p:cNvSpPr/>
          <p:nvPr/>
        </p:nvSpPr>
        <p:spPr bwMode="auto">
          <a:xfrm>
            <a:off x="4427984" y="872716"/>
            <a:ext cx="4248472" cy="9361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</a:pPr>
            <a:r>
              <a:rPr kumimoji="0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kumimoji="0"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5.2-8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无限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集合。当且仅当存在一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单射函数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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，使得</a:t>
            </a:r>
            <a:r>
              <a:rPr lang="en-US" altLang="zh-CN" sz="2000" u="sng">
                <a:latin typeface="楷体" panose="02010609060101010101" pitchFamily="49" charset="-122"/>
                <a:ea typeface="楷体" panose="02010609060101010101" pitchFamily="49" charset="-122"/>
              </a:rPr>
              <a:t>f(A)</a:t>
            </a:r>
            <a:r>
              <a:rPr lang="zh-CN" altLang="en-US" sz="2000" u="sng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u="sng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u="sng">
                <a:latin typeface="楷体" panose="02010609060101010101" pitchFamily="49" charset="-122"/>
                <a:ea typeface="楷体" panose="02010609060101010101" pitchFamily="49" charset="-122"/>
              </a:rPr>
              <a:t>的真子集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3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5.2.4</a:t>
            </a:r>
            <a:r>
              <a:rPr lang="zh-CN" altLang="en-US" dirty="0"/>
              <a:t>、基数的无限性和连续统假设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96855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5.2-9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：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Cantor</a:t>
            </a:r>
            <a:r>
              <a:rPr lang="zh-CN" altLang="en-US" dirty="0">
                <a:sym typeface="Wingdings" pitchFamily="2" charset="2"/>
              </a:rPr>
              <a:t>）设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是一集合，那么</a:t>
            </a:r>
            <a:r>
              <a:rPr lang="en-US" altLang="zh-CN" dirty="0">
                <a:sym typeface="Wingdings" pitchFamily="2" charset="2"/>
              </a:rPr>
              <a:t>|A|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(A)|</a:t>
            </a:r>
          </a:p>
          <a:p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证：</a:t>
            </a:r>
            <a:endParaRPr lang="en-US" altLang="zh-CN" dirty="0">
              <a:solidFill>
                <a:srgbClr val="FF0000"/>
              </a:solidFill>
              <a:sym typeface="Wingdings" pitchFamily="2" charset="2"/>
            </a:endParaRPr>
          </a:p>
          <a:p>
            <a:pPr marL="676275">
              <a:buNone/>
            </a:pPr>
            <a:r>
              <a:rPr lang="zh-CN" altLang="en-US" dirty="0">
                <a:sym typeface="Wingdings" pitchFamily="2" charset="2"/>
              </a:rPr>
              <a:t>显然，函数</a:t>
            </a:r>
            <a:r>
              <a:rPr lang="en-US" altLang="zh-CN" dirty="0">
                <a:sym typeface="Wingdings" pitchFamily="2" charset="2"/>
              </a:rPr>
              <a:t>f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 err="1">
                <a:sym typeface="Wingdings" pitchFamily="2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(A),f(a)={a},</a:t>
            </a:r>
            <a:r>
              <a:rPr lang="zh-CN" altLang="en-US" dirty="0">
                <a:sym typeface="Wingdings" pitchFamily="2" charset="2"/>
              </a:rPr>
              <a:t>是单射的，所以，</a:t>
            </a:r>
            <a:endParaRPr lang="en-US" altLang="zh-CN" dirty="0">
              <a:sym typeface="Wingdings" pitchFamily="2" charset="2"/>
            </a:endParaRPr>
          </a:p>
          <a:p>
            <a:pPr marL="2511425" lvl="1">
              <a:buNone/>
            </a:pPr>
            <a:r>
              <a:rPr lang="en-US" altLang="zh-CN" sz="2400" dirty="0">
                <a:sym typeface="Wingdings" pitchFamily="2" charset="2"/>
              </a:rPr>
              <a:t>|A|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>
                <a:sym typeface="Wingdings" pitchFamily="2" charset="2"/>
              </a:rPr>
              <a:t>|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sz="2400" dirty="0">
                <a:sym typeface="Wingdings" pitchFamily="2" charset="2"/>
              </a:rPr>
              <a:t>(A)|</a:t>
            </a:r>
          </a:p>
          <a:p>
            <a:pPr marL="334963" indent="-1588">
              <a:buNone/>
            </a:pPr>
            <a:r>
              <a:rPr lang="zh-CN" altLang="en-US" dirty="0">
                <a:sym typeface="Wingdings" pitchFamily="2" charset="2"/>
              </a:rPr>
              <a:t>设</a:t>
            </a:r>
            <a:r>
              <a:rPr lang="en-US" altLang="zh-CN" dirty="0">
                <a:sym typeface="Wingdings" pitchFamily="2" charset="2"/>
              </a:rPr>
              <a:t>g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 err="1">
                <a:sym typeface="Wingdings" pitchFamily="2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(A)</a:t>
            </a:r>
            <a:r>
              <a:rPr lang="zh-CN" altLang="en-US" dirty="0">
                <a:sym typeface="Wingdings" pitchFamily="2" charset="2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任意</a:t>
            </a:r>
            <a:r>
              <a:rPr lang="zh-CN" altLang="en-US" dirty="0">
                <a:sym typeface="Wingdings" pitchFamily="2" charset="2"/>
              </a:rPr>
              <a:t>函数，我们</a:t>
            </a:r>
            <a:r>
              <a:rPr lang="zh-CN" altLang="en-US" u="sng" dirty="0">
                <a:sym typeface="Wingdings" pitchFamily="2" charset="2"/>
              </a:rPr>
              <a:t>要证明</a:t>
            </a:r>
            <a:r>
              <a:rPr lang="en-US" altLang="zh-CN" u="sng" dirty="0">
                <a:sym typeface="Wingdings" pitchFamily="2" charset="2"/>
              </a:rPr>
              <a:t>g</a:t>
            </a:r>
            <a:r>
              <a:rPr lang="zh-CN" altLang="en-US" u="sng" dirty="0">
                <a:sym typeface="Wingdings" pitchFamily="2" charset="2"/>
              </a:rPr>
              <a:t>不是满射的</a:t>
            </a:r>
            <a:r>
              <a:rPr lang="zh-CN" altLang="en-US" dirty="0">
                <a:sym typeface="Wingdings" pitchFamily="2" charset="2"/>
              </a:rPr>
              <a:t>，因而不是双射的。</a:t>
            </a:r>
            <a:endParaRPr lang="en-US" altLang="zh-CN" dirty="0">
              <a:sym typeface="Wingdings" pitchFamily="2" charset="2"/>
            </a:endParaRPr>
          </a:p>
          <a:p>
            <a:pPr marL="957263" lvl="1">
              <a:spcAft>
                <a:spcPts val="0"/>
              </a:spcAft>
              <a:buNone/>
            </a:pPr>
            <a:r>
              <a:rPr lang="zh-CN" altLang="en-US" dirty="0">
                <a:sym typeface="Wingdings" pitchFamily="2" charset="2"/>
              </a:rPr>
              <a:t>定义集合</a:t>
            </a:r>
            <a:r>
              <a:rPr lang="en-US" altLang="zh-CN" dirty="0">
                <a:sym typeface="Wingdings" pitchFamily="2" charset="2"/>
              </a:rPr>
              <a:t>S={</a:t>
            </a:r>
            <a:r>
              <a:rPr lang="en-US" altLang="zh-CN" dirty="0" err="1">
                <a:sym typeface="Wingdings" pitchFamily="2" charset="2"/>
              </a:rPr>
              <a:t>x|x</a:t>
            </a:r>
            <a:r>
              <a:rPr lang="en-US" altLang="zh-CN" dirty="0" err="1">
                <a:latin typeface="宋体" charset="-122"/>
                <a:ea typeface="宋体" charset="-122"/>
                <a:sym typeface="Symbol" pitchFamily="18" charset="2"/>
              </a:rPr>
              <a:t></a:t>
            </a:r>
            <a:r>
              <a:rPr lang="en-US" altLang="zh-CN" dirty="0" err="1">
                <a:sym typeface="Wingdings" pitchFamily="2" charset="2"/>
              </a:rPr>
              <a:t>g</a:t>
            </a:r>
            <a:r>
              <a:rPr lang="en-US" altLang="zh-CN" dirty="0">
                <a:sym typeface="Wingdings" pitchFamily="2" charset="2"/>
              </a:rPr>
              <a:t>(x)}</a:t>
            </a:r>
          </a:p>
          <a:p>
            <a:pPr marL="957263" lvl="1">
              <a:spcAft>
                <a:spcPts val="0"/>
              </a:spcAft>
              <a:buNone/>
            </a:pPr>
            <a:r>
              <a:rPr lang="zh-CN" altLang="en-US" dirty="0">
                <a:sym typeface="Wingdings" pitchFamily="2" charset="2"/>
              </a:rPr>
              <a:t>反证法，对任一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，假设</a:t>
            </a:r>
            <a:r>
              <a:rPr lang="en-US" altLang="zh-CN" dirty="0">
                <a:sym typeface="Wingdings" pitchFamily="2" charset="2"/>
              </a:rPr>
              <a:t>g(a)=S</a:t>
            </a:r>
            <a:r>
              <a:rPr lang="zh-CN" altLang="en-US" dirty="0">
                <a:sym typeface="Wingdings" pitchFamily="2" charset="2"/>
              </a:rPr>
              <a:t>，则</a:t>
            </a:r>
            <a:endParaRPr lang="en-US" altLang="zh-CN" dirty="0">
              <a:sym typeface="Wingdings" pitchFamily="2" charset="2"/>
            </a:endParaRPr>
          </a:p>
          <a:p>
            <a:pPr marL="957263" lvl="1">
              <a:buNone/>
            </a:pP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 err="1">
                <a:sym typeface="Symbol" pitchFamily="18" charset="2"/>
              </a:rPr>
              <a:t>Sa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Wingdings" pitchFamily="2" charset="2"/>
              </a:rPr>
              <a:t>{</a:t>
            </a:r>
            <a:r>
              <a:rPr lang="en-US" altLang="zh-CN" dirty="0" err="1">
                <a:sym typeface="Wingdings" pitchFamily="2" charset="2"/>
              </a:rPr>
              <a:t>x|x</a:t>
            </a:r>
            <a:r>
              <a:rPr lang="en-US" altLang="zh-CN" dirty="0" err="1">
                <a:sym typeface="Symbol" pitchFamily="18" charset="2"/>
              </a:rPr>
              <a:t></a:t>
            </a:r>
            <a:r>
              <a:rPr lang="en-US" altLang="zh-CN" dirty="0" err="1">
                <a:sym typeface="Wingdings" pitchFamily="2" charset="2"/>
              </a:rPr>
              <a:t>g</a:t>
            </a:r>
            <a:r>
              <a:rPr lang="en-US" altLang="zh-CN" dirty="0">
                <a:sym typeface="Wingdings" pitchFamily="2" charset="2"/>
              </a:rPr>
              <a:t>(x)}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 err="1">
                <a:sym typeface="Symbol" pitchFamily="18" charset="2"/>
              </a:rPr>
              <a:t>ag</a:t>
            </a:r>
            <a:r>
              <a:rPr lang="en-US" altLang="zh-CN" dirty="0">
                <a:sym typeface="Symbol" pitchFamily="18" charset="2"/>
              </a:rPr>
              <a:t>(a)</a:t>
            </a:r>
            <a:r>
              <a:rPr lang="en-US" altLang="zh-CN" dirty="0" err="1">
                <a:sym typeface="Symbol" pitchFamily="18" charset="2"/>
              </a:rPr>
              <a:t>aS</a:t>
            </a:r>
            <a:endParaRPr lang="en-US" altLang="zh-CN" dirty="0">
              <a:sym typeface="Symbol" pitchFamily="18" charset="2"/>
            </a:endParaRPr>
          </a:p>
          <a:p>
            <a:pPr marL="957263" lvl="1">
              <a:buNone/>
            </a:pPr>
            <a:r>
              <a:rPr lang="zh-CN" altLang="en-US" dirty="0">
                <a:sym typeface="Symbol" pitchFamily="18" charset="2"/>
              </a:rPr>
              <a:t>所以</a:t>
            </a:r>
            <a:r>
              <a:rPr lang="en-US" altLang="zh-CN" dirty="0">
                <a:sym typeface="Symbol" pitchFamily="18" charset="2"/>
              </a:rPr>
              <a:t>g</a:t>
            </a:r>
            <a:r>
              <a:rPr lang="zh-CN" altLang="en-US" dirty="0">
                <a:sym typeface="Symbol" pitchFamily="18" charset="2"/>
              </a:rPr>
              <a:t>不是满射，不存在双射，即</a:t>
            </a:r>
            <a:r>
              <a:rPr lang="en-US" altLang="zh-CN" dirty="0">
                <a:sym typeface="Wingdings" pitchFamily="2" charset="2"/>
              </a:rPr>
              <a:t>|A|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(A)|</a:t>
            </a:r>
            <a:r>
              <a:rPr lang="zh-CN" altLang="en-US" dirty="0">
                <a:sym typeface="Wingdings" pitchFamily="2" charset="2"/>
              </a:rPr>
              <a:t>；（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证毕</a:t>
            </a:r>
            <a:r>
              <a:rPr lang="zh-CN" altLang="en-US" dirty="0">
                <a:sym typeface="Wingdings" pitchFamily="2" charset="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96544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5.1-1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初始段</a:t>
            </a:r>
            <a:r>
              <a:rPr lang="zh-CN" altLang="en-US" dirty="0"/>
              <a:t>是前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0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自然数的集合</a:t>
            </a:r>
            <a:r>
              <a:rPr lang="en-US" altLang="zh-CN" dirty="0"/>
              <a:t>{0,1,2,...,n-1}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  <a:r>
              <a:rPr lang="zh-CN" altLang="en-US" dirty="0"/>
              <a:t>自身。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5.1-2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如果有</a:t>
            </a:r>
            <a:r>
              <a:rPr lang="zh-CN" altLang="en-US" u="sng" dirty="0"/>
              <a:t>从</a:t>
            </a:r>
            <a:r>
              <a:rPr lang="en-US" altLang="zh-CN" u="sng" dirty="0"/>
              <a:t>N</a:t>
            </a:r>
            <a:r>
              <a:rPr lang="zh-CN" altLang="en-US" u="sng" dirty="0"/>
              <a:t>的初始段</a:t>
            </a:r>
            <a:r>
              <a:rPr lang="en-US" altLang="zh-CN" u="sng" dirty="0"/>
              <a:t>{0,1,2,...,n-1}</a:t>
            </a:r>
            <a:r>
              <a:rPr lang="zh-CN" altLang="en-US" u="sng" dirty="0"/>
              <a:t>到</a:t>
            </a:r>
            <a:r>
              <a:rPr lang="en-US" altLang="zh-CN" u="sng" dirty="0"/>
              <a:t>A</a:t>
            </a:r>
            <a:r>
              <a:rPr lang="zh-CN" altLang="en-US" u="sng" dirty="0"/>
              <a:t>的双射函数</a:t>
            </a:r>
            <a:r>
              <a:rPr lang="zh-CN" altLang="en-US" dirty="0"/>
              <a:t>，那么集合</a:t>
            </a:r>
            <a:r>
              <a:rPr lang="en-US" altLang="zh-CN" dirty="0"/>
              <a:t>A</a:t>
            </a:r>
            <a:r>
              <a:rPr lang="zh-CN" altLang="en-US" dirty="0"/>
              <a:t>是有限的，具有基数</a:t>
            </a:r>
            <a:r>
              <a:rPr lang="en-US" altLang="zh-CN" dirty="0"/>
              <a:t>n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zh-CN" altLang="en-US" u="sng" dirty="0"/>
              <a:t>如果</a:t>
            </a:r>
            <a:r>
              <a:rPr lang="en-US" altLang="zh-CN" u="sng" dirty="0"/>
              <a:t>A</a:t>
            </a:r>
            <a:r>
              <a:rPr lang="zh-CN" altLang="en-US" u="sng" dirty="0"/>
              <a:t>不是有限的，则它是无限的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5.1-1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自然数集合是无限的。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5.1-2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有限集合的每一子集是有限的。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推论</a:t>
            </a:r>
            <a:r>
              <a:rPr lang="en-US" altLang="zh-CN" dirty="0">
                <a:solidFill>
                  <a:srgbClr val="FF0000"/>
                </a:solidFill>
              </a:rPr>
              <a:t>5.1-2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zh-CN" altLang="en-US" dirty="0"/>
              <a:t>的子集，如果</a:t>
            </a:r>
            <a:r>
              <a:rPr lang="en-US" altLang="zh-CN" dirty="0"/>
              <a:t>S</a:t>
            </a:r>
            <a:r>
              <a:rPr lang="zh-CN" altLang="en-US" dirty="0"/>
              <a:t>是无限集，那么，</a:t>
            </a:r>
            <a:r>
              <a:rPr lang="en-US" altLang="zh-CN" dirty="0"/>
              <a:t>T</a:t>
            </a:r>
            <a:r>
              <a:rPr lang="zh-CN" altLang="en-US" dirty="0"/>
              <a:t>是无限集。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D99A0-96D7-4491-AA4D-457FF509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364EE-EBF6-454C-980F-4B7C2F4E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直观地举例看：</a:t>
            </a:r>
            <a:endParaRPr lang="en-US" altLang="zh-CN"/>
          </a:p>
          <a:p>
            <a:pPr marL="339725" indent="0">
              <a:lnSpc>
                <a:spcPct val="120000"/>
              </a:lnSpc>
              <a:buNone/>
            </a:pPr>
            <a:r>
              <a:rPr lang="zh-CN" altLang="en-US"/>
              <a:t>集合</a:t>
            </a:r>
            <a:r>
              <a:rPr lang="en-US" altLang="zh-CN"/>
              <a:t>A={a,b,c}</a:t>
            </a:r>
            <a:r>
              <a:rPr lang="zh-CN" altLang="en-US"/>
              <a:t>；其幂集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>
                <a:sym typeface="Wingdings" pitchFamily="2" charset="2"/>
              </a:rPr>
              <a:t>(A)={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Φ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>
                <a:sym typeface="Wingdings" pitchFamily="2" charset="2"/>
              </a:rPr>
              <a:t>{a},{b},...,{a,b,c}}</a:t>
            </a:r>
          </a:p>
          <a:p>
            <a:pPr marL="414338" indent="0">
              <a:lnSpc>
                <a:spcPct val="120000"/>
              </a:lnSpc>
              <a:buNone/>
            </a:pP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>
                <a:sym typeface="Wingdings" pitchFamily="2" charset="2"/>
              </a:rPr>
              <a:t>(A)</a:t>
            </a:r>
            <a:r>
              <a:rPr lang="zh-CN" altLang="en-US">
                <a:sym typeface="Wingdings" pitchFamily="2" charset="2"/>
              </a:rPr>
              <a:t>上显然是不可能存在满射的。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若定义函数</a:t>
            </a:r>
            <a:r>
              <a:rPr lang="en-US" altLang="zh-CN">
                <a:solidFill>
                  <a:srgbClr val="C00000"/>
                </a:solidFill>
              </a:rPr>
              <a:t>g(a)=</a:t>
            </a:r>
            <a:r>
              <a:rPr lang="el-GR" altLang="zh-CN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>
                <a:solidFill>
                  <a:srgbClr val="C00000"/>
                </a:solidFill>
              </a:rPr>
              <a:t>g(b)={b,c}</a:t>
            </a:r>
            <a:r>
              <a:rPr lang="zh-CN" altLang="en-US">
                <a:solidFill>
                  <a:srgbClr val="C00000"/>
                </a:solidFill>
              </a:rPr>
              <a:t>；</a:t>
            </a:r>
            <a:r>
              <a:rPr lang="en-US" altLang="zh-CN">
                <a:solidFill>
                  <a:srgbClr val="C00000"/>
                </a:solidFill>
              </a:rPr>
              <a:t>g(c)={a,b,c}</a:t>
            </a:r>
            <a:r>
              <a:rPr lang="zh-CN" altLang="en-US"/>
              <a:t>，则存在</a:t>
            </a:r>
            <a:r>
              <a:rPr lang="en-US" altLang="zh-CN"/>
              <a:t>S={a|a</a:t>
            </a:r>
            <a:r>
              <a:rPr lang="en-US" altLang="zh-CN">
                <a:sym typeface="Symbol" pitchFamily="18" charset="2"/>
              </a:rPr>
              <a:t>g(a)</a:t>
            </a:r>
            <a:r>
              <a:rPr lang="en-US" altLang="zh-CN"/>
              <a:t>}</a:t>
            </a:r>
            <a:r>
              <a:rPr lang="zh-CN" altLang="en-US"/>
              <a:t>，即函数</a:t>
            </a:r>
            <a:r>
              <a:rPr lang="en-US" altLang="zh-CN"/>
              <a:t>g</a:t>
            </a:r>
            <a:r>
              <a:rPr lang="zh-CN" altLang="en-US"/>
              <a:t>无法射入</a:t>
            </a:r>
            <a:r>
              <a:rPr lang="en-US" altLang="zh-CN"/>
              <a:t>S</a:t>
            </a:r>
            <a:r>
              <a:rPr lang="zh-CN" altLang="en-US"/>
              <a:t>；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若定义函数</a:t>
            </a:r>
            <a:r>
              <a:rPr lang="en-US" altLang="zh-CN">
                <a:solidFill>
                  <a:srgbClr val="C00000"/>
                </a:solidFill>
              </a:rPr>
              <a:t>g(a)={a}</a:t>
            </a:r>
            <a:r>
              <a:rPr lang="zh-CN" altLang="en-US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>
                <a:solidFill>
                  <a:srgbClr val="C00000"/>
                </a:solidFill>
              </a:rPr>
              <a:t>g(b)={b}</a:t>
            </a:r>
            <a:r>
              <a:rPr lang="zh-CN" altLang="en-US">
                <a:solidFill>
                  <a:srgbClr val="C00000"/>
                </a:solidFill>
              </a:rPr>
              <a:t>；</a:t>
            </a:r>
            <a:r>
              <a:rPr lang="en-US" altLang="zh-CN">
                <a:solidFill>
                  <a:srgbClr val="C00000"/>
                </a:solidFill>
              </a:rPr>
              <a:t>g(c)={c}</a:t>
            </a:r>
            <a:r>
              <a:rPr lang="zh-CN" altLang="en-US"/>
              <a:t>，则存在集合</a:t>
            </a:r>
            <a:r>
              <a:rPr lang="en-US" altLang="zh-CN"/>
              <a:t>S=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，函数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无法射入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；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/>
              <a:t>也就是说，存在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>
                <a:sym typeface="Wingdings" pitchFamily="2" charset="2"/>
              </a:rPr>
              <a:t>(A)</a:t>
            </a:r>
            <a:r>
              <a:rPr lang="zh-CN" altLang="en-US">
                <a:sym typeface="Wingdings" pitchFamily="2" charset="2"/>
              </a:rPr>
              <a:t>上的单射，但不存在满射，这就是</a:t>
            </a:r>
            <a:r>
              <a:rPr lang="en-US" altLang="zh-CN">
                <a:sym typeface="Wingdings" pitchFamily="2" charset="2"/>
              </a:rPr>
              <a:t>|</a:t>
            </a:r>
            <a:r>
              <a:rPr lang="en-US" altLang="zh-CN"/>
              <a:t>A|</a:t>
            </a:r>
            <a:r>
              <a:rPr lang="zh-CN" altLang="en-US" sz="240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>
                <a:sym typeface="Symbol" pitchFamily="18" charset="2"/>
              </a:rPr>
              <a:t>|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>
                <a:sym typeface="Wingdings" pitchFamily="2" charset="2"/>
              </a:rPr>
              <a:t>(A)|</a:t>
            </a:r>
            <a:r>
              <a:rPr lang="zh-CN" altLang="en-US">
                <a:sym typeface="Wingdings" pitchFamily="2" charset="2"/>
              </a:rPr>
              <a:t>的数学确定。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21A34-2033-4BC3-89CB-5BFCE36E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9012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B23F-98C5-4D4C-AEC0-F5C28367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附加例子</a:t>
            </a:r>
            <a:r>
              <a:rPr lang="en-US" altLang="zh-CN"/>
              <a:t>-</a:t>
            </a:r>
            <a:r>
              <a:rPr lang="zh-CN" altLang="en-US"/>
              <a:t>通俗解释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1955D-0C0A-4963-9654-92074051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60" y="1268760"/>
            <a:ext cx="6142973" cy="5256584"/>
          </a:xfrm>
        </p:spPr>
        <p:txBody>
          <a:bodyPr/>
          <a:lstStyle/>
          <a:p>
            <a:r>
              <a:rPr lang="en-US" altLang="zh-CN"/>
              <a:t>A={1,2}</a:t>
            </a:r>
            <a:r>
              <a:rPr lang="zh-CN" altLang="en-US"/>
              <a:t>，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sz="2400">
                <a:sym typeface="Wingdings" pitchFamily="2" charset="2"/>
              </a:rPr>
              <a:t>(A)={φ</a:t>
            </a:r>
            <a:r>
              <a:rPr lang="en-US" altLang="zh-CN">
                <a:sym typeface="Wingdings" pitchFamily="2" charset="2"/>
              </a:rPr>
              <a:t>,{1},{2},{1,2}</a:t>
            </a:r>
            <a:r>
              <a:rPr lang="en-US" altLang="zh-CN" sz="2400">
                <a:sym typeface="Wingdings" pitchFamily="2" charset="2"/>
              </a:rPr>
              <a:t>}</a:t>
            </a:r>
          </a:p>
          <a:p>
            <a:pPr marL="265113" indent="0">
              <a:buNone/>
            </a:pPr>
            <a:r>
              <a:rPr lang="zh-CN" altLang="en-US">
                <a:sym typeface="Wingdings" pitchFamily="2" charset="2"/>
              </a:rPr>
              <a:t>函数</a:t>
            </a:r>
            <a:r>
              <a:rPr lang="en-US" altLang="zh-CN">
                <a:sym typeface="Wingdings" pitchFamily="2" charset="2"/>
              </a:rPr>
              <a:t>g</a:t>
            </a:r>
            <a:r>
              <a:rPr lang="zh-CN" altLang="en-US">
                <a:sym typeface="Wingdings" pitchFamily="2" charset="2"/>
              </a:rPr>
              <a:t>：</a:t>
            </a:r>
            <a:r>
              <a:rPr lang="en-US" altLang="zh-CN">
                <a:solidFill>
                  <a:srgbClr val="C00000"/>
                </a:solidFill>
                <a:sym typeface="Wingdings" pitchFamily="2" charset="2"/>
              </a:rPr>
              <a:t>g(1)={2},g(2)=</a:t>
            </a:r>
            <a:r>
              <a:rPr lang="en-US" altLang="zh-CN" sz="2400">
                <a:solidFill>
                  <a:srgbClr val="C00000"/>
                </a:solidFill>
                <a:sym typeface="Wingdings" pitchFamily="2" charset="2"/>
              </a:rPr>
              <a:t>φ</a:t>
            </a:r>
          </a:p>
          <a:p>
            <a:pPr marL="265113" indent="0">
              <a:buNone/>
            </a:pPr>
            <a:r>
              <a:rPr lang="zh-CN" altLang="en-US">
                <a:sym typeface="Wingdings" pitchFamily="2" charset="2"/>
              </a:rPr>
              <a:t>因为</a:t>
            </a:r>
            <a:r>
              <a:rPr lang="en-US" altLang="zh-CN">
                <a:sym typeface="Wingdings" pitchFamily="2" charset="2"/>
              </a:rPr>
              <a:t>1</a:t>
            </a:r>
            <a:r>
              <a:rPr lang="en-US" altLang="zh-CN">
                <a:sym typeface="Symbol" pitchFamily="18" charset="2"/>
              </a:rPr>
              <a:t></a:t>
            </a:r>
            <a:r>
              <a:rPr lang="en-US" altLang="zh-CN">
                <a:sym typeface="Wingdings" pitchFamily="2" charset="2"/>
              </a:rPr>
              <a:t>g(1),2</a:t>
            </a:r>
            <a:r>
              <a:rPr lang="en-US" altLang="zh-CN">
                <a:sym typeface="Symbol" pitchFamily="18" charset="2"/>
              </a:rPr>
              <a:t></a:t>
            </a:r>
            <a:r>
              <a:rPr lang="en-US" altLang="zh-CN">
                <a:sym typeface="Wingdings" pitchFamily="2" charset="2"/>
              </a:rPr>
              <a:t>g(2),</a:t>
            </a:r>
            <a:r>
              <a:rPr lang="zh-CN" altLang="en-US">
                <a:sym typeface="Wingdings" pitchFamily="2" charset="2"/>
              </a:rPr>
              <a:t>所以</a:t>
            </a:r>
            <a:r>
              <a:rPr lang="en-US" altLang="zh-CN">
                <a:sym typeface="Wingdings" pitchFamily="2" charset="2"/>
              </a:rPr>
              <a:t>S={1,2}</a:t>
            </a:r>
            <a:r>
              <a:rPr lang="zh-CN" altLang="en-US">
                <a:sym typeface="Wingdings" pitchFamily="2" charset="2"/>
              </a:rPr>
              <a:t>，</a:t>
            </a:r>
            <a:endParaRPr lang="en-US" altLang="zh-CN">
              <a:sym typeface="Wingdings" pitchFamily="2" charset="2"/>
            </a:endParaRPr>
          </a:p>
          <a:p>
            <a:pPr marL="265113" indent="0">
              <a:buNone/>
            </a:pPr>
            <a:r>
              <a:rPr lang="en-US" altLang="zh-CN"/>
              <a:t>S={1,2}</a:t>
            </a:r>
            <a:r>
              <a:rPr lang="zh-CN" altLang="en-US"/>
              <a:t>这个陪域中的元素是</a:t>
            </a:r>
            <a:r>
              <a:rPr lang="zh-CN" altLang="en-US" u="sng"/>
              <a:t>用不上</a:t>
            </a:r>
            <a:r>
              <a:rPr lang="zh-CN" altLang="en-US"/>
              <a:t>的，即函数</a:t>
            </a:r>
            <a:r>
              <a:rPr lang="en-US" altLang="zh-CN"/>
              <a:t>g</a:t>
            </a:r>
            <a:r>
              <a:rPr lang="zh-CN" altLang="en-US"/>
              <a:t>不是满射。</a:t>
            </a:r>
            <a:endParaRPr lang="en-US" altLang="zh-CN"/>
          </a:p>
          <a:p>
            <a:r>
              <a:rPr lang="zh-CN" altLang="en-US"/>
              <a:t>你还可以定义不同的函数</a:t>
            </a:r>
            <a:r>
              <a:rPr lang="en-US" altLang="zh-CN"/>
              <a:t>g</a:t>
            </a:r>
            <a:r>
              <a:rPr lang="zh-CN" altLang="en-US"/>
              <a:t>：</a:t>
            </a:r>
            <a:r>
              <a:rPr lang="en-US" altLang="zh-CN">
                <a:solidFill>
                  <a:srgbClr val="C00000"/>
                </a:solidFill>
              </a:rPr>
              <a:t>g(1)={1,2},g(2)={2}</a:t>
            </a:r>
            <a:r>
              <a:rPr lang="zh-CN" altLang="en-US"/>
              <a:t>，此时，因为</a:t>
            </a:r>
            <a:r>
              <a:rPr lang="en-US" altLang="zh-CN"/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/>
              <a:t>g(1),2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/>
              <a:t>g(2)</a:t>
            </a:r>
            <a:r>
              <a:rPr lang="zh-CN" altLang="en-US"/>
              <a:t>，所以</a:t>
            </a:r>
            <a:r>
              <a:rPr lang="en-US" altLang="zh-CN"/>
              <a:t>S=</a:t>
            </a:r>
            <a:r>
              <a:rPr lang="en-US" altLang="zh-CN" sz="2400">
                <a:sym typeface="Wingdings" pitchFamily="2" charset="2"/>
              </a:rPr>
              <a:t>φ</a:t>
            </a:r>
            <a:r>
              <a:rPr lang="zh-CN" altLang="en-US" sz="2400">
                <a:sym typeface="Wingdings" pitchFamily="2" charset="2"/>
              </a:rPr>
              <a:t>，显然，这个</a:t>
            </a:r>
            <a:r>
              <a:rPr lang="en-US" altLang="zh-CN" sz="2400">
                <a:sym typeface="Wingdings" pitchFamily="2" charset="2"/>
              </a:rPr>
              <a:t>S</a:t>
            </a:r>
            <a:r>
              <a:rPr lang="zh-CN" altLang="en-US" sz="2400">
                <a:sym typeface="Wingdings" pitchFamily="2" charset="2"/>
              </a:rPr>
              <a:t>也没有被函数</a:t>
            </a:r>
            <a:r>
              <a:rPr lang="en-US" altLang="zh-CN" sz="2400">
                <a:sym typeface="Wingdings" pitchFamily="2" charset="2"/>
              </a:rPr>
              <a:t>g</a:t>
            </a:r>
            <a:r>
              <a:rPr lang="zh-CN" altLang="en-US" sz="2400">
                <a:sym typeface="Wingdings" pitchFamily="2" charset="2"/>
              </a:rPr>
              <a:t>用上；</a:t>
            </a:r>
            <a:endParaRPr lang="en-US" altLang="zh-CN" sz="2400">
              <a:sym typeface="Wingdings" pitchFamily="2" charset="2"/>
            </a:endParaRPr>
          </a:p>
          <a:p>
            <a:r>
              <a:rPr lang="zh-CN" altLang="en-US" u="sng">
                <a:sym typeface="Wingdings" pitchFamily="2" charset="2"/>
              </a:rPr>
              <a:t>无论你如何定义</a:t>
            </a:r>
            <a:r>
              <a:rPr lang="en-US" altLang="zh-CN" u="sng">
                <a:sym typeface="Wingdings" pitchFamily="2" charset="2"/>
              </a:rPr>
              <a:t>g</a:t>
            </a:r>
            <a:r>
              <a:rPr lang="zh-CN" altLang="en-US">
                <a:sym typeface="Wingdings" pitchFamily="2" charset="2"/>
              </a:rPr>
              <a:t>，陪域中总有元素用不上，因而，不存在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sz="2400">
                <a:sym typeface="Wingdings" pitchFamily="2" charset="2"/>
              </a:rPr>
              <a:t>(A)</a:t>
            </a:r>
            <a:r>
              <a:rPr lang="zh-CN" altLang="en-US" sz="2400">
                <a:sym typeface="Wingdings" pitchFamily="2" charset="2"/>
              </a:rPr>
              <a:t>的</a:t>
            </a:r>
            <a:r>
              <a:rPr lang="zh-CN" altLang="en-US">
                <a:sym typeface="Wingdings" pitchFamily="2" charset="2"/>
              </a:rPr>
              <a:t>满射函数</a:t>
            </a:r>
            <a:r>
              <a:rPr lang="en-US" altLang="zh-CN">
                <a:sym typeface="Wingdings" pitchFamily="2" charset="2"/>
              </a:rPr>
              <a:t>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97924-A26E-41F3-929A-A2C9B8E0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F52209-BADD-41C7-9239-8AF2E78DA298}"/>
              </a:ext>
            </a:extLst>
          </p:cNvPr>
          <p:cNvGrpSpPr/>
          <p:nvPr/>
        </p:nvGrpSpPr>
        <p:grpSpPr>
          <a:xfrm>
            <a:off x="6685716" y="2325682"/>
            <a:ext cx="2095310" cy="3191550"/>
            <a:chOff x="6858234" y="2037650"/>
            <a:chExt cx="2095310" cy="319155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1151A78-A9FD-44E5-AF20-7CB79CE93C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25568" y="2784465"/>
              <a:ext cx="1824882" cy="2444735"/>
              <a:chOff x="3179563" y="3149331"/>
              <a:chExt cx="2056017" cy="275438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2BAC18-B37F-4ED9-94ED-B9772B3624B5}"/>
                  </a:ext>
                </a:extLst>
              </p:cNvPr>
              <p:cNvSpPr/>
              <p:nvPr/>
            </p:nvSpPr>
            <p:spPr bwMode="auto">
              <a:xfrm>
                <a:off x="3203522" y="3614449"/>
                <a:ext cx="187827" cy="4057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6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kumimoji="1" lang="zh-CN" altLang="en-US" sz="2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52E7BD1-02F1-4C46-A20A-04845832B876}"/>
                  </a:ext>
                </a:extLst>
              </p:cNvPr>
              <p:cNvSpPr/>
              <p:nvPr/>
            </p:nvSpPr>
            <p:spPr bwMode="auto">
              <a:xfrm>
                <a:off x="3220502" y="5111439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2CA979F-BE20-4929-8E8E-7E7958144337}"/>
                  </a:ext>
                </a:extLst>
              </p:cNvPr>
              <p:cNvSpPr/>
              <p:nvPr/>
            </p:nvSpPr>
            <p:spPr bwMode="auto">
              <a:xfrm>
                <a:off x="3179563" y="5200539"/>
                <a:ext cx="187827" cy="40570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6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kumimoji="1" lang="zh-CN" altLang="en-US" sz="2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0F62FD5-4CD4-47C1-9595-DC356B880BB5}"/>
                  </a:ext>
                </a:extLst>
              </p:cNvPr>
              <p:cNvSpPr/>
              <p:nvPr/>
            </p:nvSpPr>
            <p:spPr bwMode="auto">
              <a:xfrm>
                <a:off x="4752020" y="3958208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9F49F950-13A9-4C34-8E3D-6FD990534D5F}"/>
                  </a:ext>
                </a:extLst>
              </p:cNvPr>
              <p:cNvSpPr/>
              <p:nvPr/>
            </p:nvSpPr>
            <p:spPr bwMode="auto">
              <a:xfrm>
                <a:off x="4752020" y="4686672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D25857-83D2-4AC9-AE8E-B3395577B24F}"/>
                  </a:ext>
                </a:extLst>
              </p:cNvPr>
              <p:cNvSpPr/>
              <p:nvPr/>
            </p:nvSpPr>
            <p:spPr bwMode="auto">
              <a:xfrm>
                <a:off x="4563957" y="4105443"/>
                <a:ext cx="520138" cy="374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{1}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B975B27-AA6D-4991-B107-43CAD58E0C69}"/>
                  </a:ext>
                </a:extLst>
              </p:cNvPr>
              <p:cNvSpPr/>
              <p:nvPr/>
            </p:nvSpPr>
            <p:spPr bwMode="auto">
              <a:xfrm>
                <a:off x="4563958" y="4836870"/>
                <a:ext cx="520138" cy="374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{2}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340DF5B-335F-47C1-B81E-16982D2231F4}"/>
                  </a:ext>
                </a:extLst>
              </p:cNvPr>
              <p:cNvSpPr/>
              <p:nvPr/>
            </p:nvSpPr>
            <p:spPr bwMode="auto">
              <a:xfrm>
                <a:off x="4752020" y="3149331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C76F3BD-5A45-464B-85A7-99BBF0E8C54B}"/>
                  </a:ext>
                </a:extLst>
              </p:cNvPr>
              <p:cNvSpPr/>
              <p:nvPr/>
            </p:nvSpPr>
            <p:spPr bwMode="auto">
              <a:xfrm>
                <a:off x="4614643" y="3313578"/>
                <a:ext cx="346760" cy="374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Wingdings" pitchFamily="2" charset="2"/>
                  </a:rPr>
                  <a:t>φ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06A1B5E-7EAA-469A-B16A-8AFFD1822E12}"/>
                  </a:ext>
                </a:extLst>
              </p:cNvPr>
              <p:cNvSpPr/>
              <p:nvPr/>
            </p:nvSpPr>
            <p:spPr bwMode="auto">
              <a:xfrm>
                <a:off x="4368684" y="5529214"/>
                <a:ext cx="866896" cy="3745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{1,2}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AF66CE8-11C5-4FCF-8941-4AB41258F1A0}"/>
                  </a:ext>
                </a:extLst>
              </p:cNvPr>
              <p:cNvSpPr/>
              <p:nvPr/>
            </p:nvSpPr>
            <p:spPr bwMode="auto">
              <a:xfrm>
                <a:off x="3244664" y="3542095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A56785D-7B05-43B9-B31F-60B199851C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75140" y="3575022"/>
                <a:ext cx="1503830" cy="114313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9FCF4116-EDB1-4303-8717-15CE5AEB05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60832" y="3206854"/>
                <a:ext cx="1511790" cy="192780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sm" len="lg"/>
              </a:ln>
              <a:effectLst/>
            </p:spPr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7C939B6-D917-480C-8B4E-014B1B3739DB}"/>
                  </a:ext>
                </a:extLst>
              </p:cNvPr>
              <p:cNvSpPr/>
              <p:nvPr/>
            </p:nvSpPr>
            <p:spPr bwMode="auto">
              <a:xfrm>
                <a:off x="4752020" y="5415136"/>
                <a:ext cx="72008" cy="7200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28" name="内容占位符 2">
              <a:extLst>
                <a:ext uri="{FF2B5EF4-FFF2-40B4-BE49-F238E27FC236}">
                  <a16:creationId xmlns:a16="http://schemas.microsoft.com/office/drawing/2014/main" id="{0292C56C-CAD3-4B18-AF9D-F84687469B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58234" y="2104712"/>
              <a:ext cx="378062" cy="493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rgbClr val="0000FF"/>
                </a:buClr>
                <a:buSzPct val="60000"/>
                <a:buFont typeface="Wingdings" pitchFamily="2" charset="2"/>
                <a:buChar char="n"/>
                <a:defRPr kumimoji="1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rgbClr val="0000FF"/>
                </a:buClr>
                <a:buSzPct val="65000"/>
                <a:buFont typeface="Wingdings" pitchFamily="2" charset="2"/>
                <a:buChar char="Ø"/>
                <a:defRPr kumimoji="1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•"/>
                <a:defRPr kumimoji="1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–"/>
                <a:defRPr kumimoji="1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»"/>
                <a:defRPr kumimoji="1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kern="0">
                  <a:solidFill>
                    <a:srgbClr val="C00000"/>
                  </a:solidFill>
                </a:rPr>
                <a:t>A</a:t>
              </a:r>
              <a:endParaRPr lang="zh-CN" altLang="en-US" kern="0">
                <a:solidFill>
                  <a:srgbClr val="C00000"/>
                </a:solidFill>
              </a:endParaRPr>
            </a:p>
          </p:txBody>
        </p:sp>
        <p:sp>
          <p:nvSpPr>
            <p:cNvPr id="29" name="内容占位符 2">
              <a:extLst>
                <a:ext uri="{FF2B5EF4-FFF2-40B4-BE49-F238E27FC236}">
                  <a16:creationId xmlns:a16="http://schemas.microsoft.com/office/drawing/2014/main" id="{4D2FEB44-78F8-43C5-AD4E-A3779DB6B00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60649" y="2037650"/>
              <a:ext cx="892895" cy="576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rgbClr val="0000FF"/>
                </a:buClr>
                <a:buSzPct val="60000"/>
                <a:buFont typeface="Wingdings" pitchFamily="2" charset="2"/>
                <a:buChar char="n"/>
                <a:defRPr kumimoji="1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rgbClr val="0000FF"/>
                </a:buClr>
                <a:buSzPct val="65000"/>
                <a:buFont typeface="Wingdings" pitchFamily="2" charset="2"/>
                <a:buChar char="Ø"/>
                <a:defRPr kumimoji="1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2pPr>
              <a:lvl3pPr marL="11430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•"/>
                <a:defRPr kumimoji="1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3pPr>
              <a:lvl4pPr marL="16002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–"/>
                <a:defRPr kumimoji="1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4pPr>
              <a:lvl5pPr marL="2057400" indent="-228600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har char="»"/>
                <a:defRPr kumimoji="1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kern="0">
                  <a:solidFill>
                    <a:srgbClr val="C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Wingdings" pitchFamily="2" charset="2"/>
                </a:rPr>
                <a:t>ρ</a:t>
              </a:r>
              <a:r>
                <a:rPr lang="en-US" altLang="zh-CN" kern="0">
                  <a:solidFill>
                    <a:srgbClr val="C00000"/>
                  </a:solidFill>
                  <a:sym typeface="Wingdings" pitchFamily="2" charset="2"/>
                </a:rPr>
                <a:t>(A)</a:t>
              </a:r>
              <a:endParaRPr lang="zh-CN" altLang="en-US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1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F4D3B-E8F8-4855-B4CA-6FED866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  <a:r>
              <a:rPr lang="en-US" altLang="zh-CN"/>
              <a:t>-</a:t>
            </a:r>
            <a:r>
              <a:rPr lang="zh-CN" altLang="en-US"/>
              <a:t>对角线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E54AB-6024-4DFA-824B-CF89C5D1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936104"/>
          </a:xfrm>
        </p:spPr>
        <p:txBody>
          <a:bodyPr/>
          <a:lstStyle/>
          <a:p>
            <a:r>
              <a:rPr lang="en-US" altLang="zh-CN" sz="2000"/>
              <a:t>A={1,2,3}</a:t>
            </a:r>
            <a:r>
              <a:rPr lang="zh-CN" altLang="en-US" sz="2000"/>
              <a:t>，</a:t>
            </a:r>
            <a:r>
              <a:rPr lang="en-US" altLang="zh-CN" sz="2000"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sz="2000">
                <a:sym typeface="Wingdings" pitchFamily="2" charset="2"/>
              </a:rPr>
              <a:t>(A)={φ,{1},{2},{1,2},{1,3},{2,3},{1,2,3}}</a:t>
            </a:r>
          </a:p>
          <a:p>
            <a:pPr marL="265113" indent="-265113"/>
            <a:r>
              <a:rPr lang="zh-CN" altLang="en-US" sz="2000">
                <a:sym typeface="Wingdings" pitchFamily="2" charset="2"/>
              </a:rPr>
              <a:t>函数</a:t>
            </a:r>
            <a:r>
              <a:rPr lang="en-US" altLang="zh-CN" sz="2000">
                <a:sym typeface="Wingdings" pitchFamily="2" charset="2"/>
              </a:rPr>
              <a:t>g</a:t>
            </a:r>
            <a:r>
              <a:rPr lang="zh-CN" altLang="en-US" sz="2000">
                <a:sym typeface="Wingdings" pitchFamily="2" charset="2"/>
              </a:rPr>
              <a:t>：</a:t>
            </a:r>
            <a:r>
              <a:rPr lang="en-US" altLang="zh-CN" sz="2000">
                <a:solidFill>
                  <a:srgbClr val="C00000"/>
                </a:solidFill>
                <a:sym typeface="Wingdings" pitchFamily="2" charset="2"/>
              </a:rPr>
              <a:t>g(1)={2,3},g(2)={1,2},g(3)={1,2}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2B3F2-42FF-4480-8889-1FB1AF3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85A356-E9CE-4A95-96BF-5886BAD9EECC}"/>
              </a:ext>
            </a:extLst>
          </p:cNvPr>
          <p:cNvGraphicFramePr>
            <a:graphicFrameLocks noGrp="1"/>
          </p:cNvGraphicFramePr>
          <p:nvPr/>
        </p:nvGraphicFramePr>
        <p:xfrm>
          <a:off x="2771800" y="2492896"/>
          <a:ext cx="2808312" cy="1463040"/>
        </p:xfrm>
        <a:graphic>
          <a:graphicData uri="http://schemas.openxmlformats.org/drawingml/2006/table">
            <a:tbl>
              <a:tblPr/>
              <a:tblGrid>
                <a:gridCol w="702078">
                  <a:extLst>
                    <a:ext uri="{9D8B030D-6E8A-4147-A177-3AD203B41FA5}">
                      <a16:colId xmlns:a16="http://schemas.microsoft.com/office/drawing/2014/main" val="3842314077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1737855945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4029668213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4938728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22174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g(1)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5706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g(2)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23746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g(3)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092150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400407-44BD-4366-B6CA-DB6A90FC12E3}"/>
              </a:ext>
            </a:extLst>
          </p:cNvPr>
          <p:cNvSpPr txBox="1">
            <a:spLocks/>
          </p:cNvSpPr>
          <p:nvPr/>
        </p:nvSpPr>
        <p:spPr bwMode="auto">
          <a:xfrm>
            <a:off x="467544" y="4293096"/>
            <a:ext cx="8208912" cy="172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/>
              <a:t>S={1,3}</a:t>
            </a:r>
            <a:r>
              <a:rPr lang="zh-CN" altLang="en-US" sz="2000" kern="0"/>
              <a:t>，这是肯定与函数</a:t>
            </a:r>
            <a:r>
              <a:rPr lang="en-US" altLang="zh-CN" sz="2000" kern="0"/>
              <a:t>g</a:t>
            </a:r>
            <a:r>
              <a:rPr lang="zh-CN" altLang="en-US" sz="2000" kern="0"/>
              <a:t>的任何取值都不相同的集合，是</a:t>
            </a:r>
            <a:r>
              <a:rPr lang="en-US" altLang="zh-CN" sz="2000" kern="0"/>
              <a:t>g</a:t>
            </a:r>
            <a:r>
              <a:rPr lang="zh-CN" altLang="en-US" sz="2000" kern="0"/>
              <a:t>射不到的对象；</a:t>
            </a:r>
            <a:endParaRPr lang="en-US" altLang="zh-CN" sz="2000" kern="0"/>
          </a:p>
          <a:p>
            <a:r>
              <a:rPr lang="zh-CN" altLang="en-US" sz="2000" kern="0"/>
              <a:t>无论</a:t>
            </a:r>
            <a:r>
              <a:rPr lang="en-US" altLang="zh-CN" sz="2000" kern="0"/>
              <a:t>g</a:t>
            </a:r>
            <a:r>
              <a:rPr lang="zh-CN" altLang="en-US" sz="2000" kern="0"/>
              <a:t>函数是什么，这样的</a:t>
            </a:r>
            <a:r>
              <a:rPr lang="en-US" altLang="zh-CN" sz="2000" kern="0"/>
              <a:t>S</a:t>
            </a:r>
            <a:r>
              <a:rPr lang="zh-CN" altLang="en-US" sz="2000" kern="0"/>
              <a:t>总能被找到；</a:t>
            </a:r>
            <a:endParaRPr lang="en-US" altLang="zh-CN" sz="2000" kern="0"/>
          </a:p>
          <a:p>
            <a:r>
              <a:rPr lang="zh-CN" altLang="en-US" sz="2000" kern="0"/>
              <a:t>因此，宣称</a:t>
            </a:r>
            <a:r>
              <a:rPr lang="en-US" altLang="zh-CN" sz="2000" kern="0"/>
              <a:t>g</a:t>
            </a:r>
            <a:r>
              <a:rPr lang="zh-CN" altLang="en-US" sz="2000" kern="0"/>
              <a:t>函数是双射注定要破产，</a:t>
            </a:r>
            <a:r>
              <a:rPr lang="en-US" altLang="zh-CN" sz="2000" kern="0"/>
              <a:t>g</a:t>
            </a:r>
            <a:r>
              <a:rPr lang="zh-CN" altLang="en-US" sz="2000" kern="0"/>
              <a:t>不是满射，如何双射？</a:t>
            </a:r>
          </a:p>
        </p:txBody>
      </p:sp>
    </p:spTree>
    <p:extLst>
      <p:ext uri="{BB962C8B-B14F-4D97-AF65-F5344CB8AC3E}">
        <p14:creationId xmlns:p14="http://schemas.microsoft.com/office/powerpoint/2010/main" val="2397142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问题的提出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96544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zh-CN" altLang="en-US" dirty="0"/>
              <a:t>应用定理</a:t>
            </a:r>
            <a:r>
              <a:rPr lang="en-US" altLang="zh-CN" dirty="0"/>
              <a:t>5.2-9</a:t>
            </a:r>
            <a:r>
              <a:rPr lang="zh-CN" altLang="en-US" dirty="0"/>
              <a:t>，构造一个可数无限的无限基数的集合，其中</a:t>
            </a:r>
            <a:r>
              <a:rPr lang="zh-CN" altLang="en-US" u="sng" dirty="0"/>
              <a:t>每一个都大于它前面的一个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889125" lvl="1" indent="0" defTabSz="1889125">
              <a:spcBef>
                <a:spcPts val="700"/>
              </a:spcBef>
              <a:spcAft>
                <a:spcPts val="1200"/>
              </a:spcAft>
              <a:buNone/>
              <a:tabLst>
                <a:tab pos="1706563" algn="l"/>
              </a:tabLst>
            </a:pPr>
            <a:r>
              <a:rPr lang="en-US" altLang="zh-CN" dirty="0">
                <a:sym typeface="Wingdings" pitchFamily="2" charset="2"/>
              </a:rPr>
              <a:t>|N|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(N)|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ρ(ρ</a:t>
            </a:r>
            <a:r>
              <a:rPr lang="en-US" altLang="zh-CN" dirty="0">
                <a:sym typeface="Wingdings" pitchFamily="2" charset="2"/>
              </a:rPr>
              <a:t>(N))|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ym typeface="Wingdings" pitchFamily="2" charset="2"/>
              </a:rPr>
              <a:t>...</a:t>
            </a:r>
          </a:p>
          <a:p>
            <a:pPr>
              <a:spcBef>
                <a:spcPts val="7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连续统问题的背景：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438150" lvl="1">
              <a:spcBef>
                <a:spcPts val="700"/>
              </a:spcBef>
              <a:spcAft>
                <a:spcPts val="0"/>
              </a:spcAft>
            </a:pPr>
            <a:r>
              <a:rPr lang="zh-CN" altLang="en-US" dirty="0"/>
              <a:t>如果集合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个元素，则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(A)</a:t>
            </a:r>
            <a:r>
              <a:rPr lang="zh-CN" altLang="en-US" dirty="0">
                <a:sym typeface="Wingdings" pitchFamily="2" charset="2"/>
              </a:rPr>
              <a:t>有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en-US" altLang="zh-CN" baseline="30000" dirty="0">
                <a:sym typeface="Wingdings" pitchFamily="2" charset="2"/>
              </a:rPr>
              <a:t>n</a:t>
            </a:r>
            <a:r>
              <a:rPr lang="zh-CN" altLang="en-US" dirty="0">
                <a:sym typeface="Wingdings" pitchFamily="2" charset="2"/>
              </a:rPr>
              <a:t>个元素，前面已经证明了</a:t>
            </a: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(N)|=c</a:t>
            </a:r>
            <a:r>
              <a:rPr lang="zh-CN" altLang="en-US" dirty="0">
                <a:sym typeface="Wingdings" pitchFamily="2" charset="2"/>
              </a:rPr>
              <a:t>，于是人们认为</a:t>
            </a:r>
            <a:r>
              <a:rPr lang="en-US" altLang="zh-CN" dirty="0">
                <a:sym typeface="Wingdings" pitchFamily="2" charset="2"/>
              </a:rPr>
              <a:t>c=2</a:t>
            </a:r>
            <a:r>
              <a:rPr lang="en-US" altLang="zh-CN" baseline="30000" dirty="0">
                <a:sym typeface="Wingdings" pitchFamily="2" charset="2"/>
              </a:rPr>
              <a:t>|N|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en-US" altLang="zh-CN" dirty="0"/>
              <a:t>2</a:t>
            </a:r>
            <a:r>
              <a:rPr lang="he-IL" altLang="en-US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א</a:t>
            </a:r>
            <a:r>
              <a:rPr lang="en-US" altLang="zh-CN" sz="1400" baseline="14000" dirty="0"/>
              <a:t>0</a:t>
            </a:r>
            <a:endParaRPr lang="en-US" altLang="zh-CN" sz="1400" baseline="14000" dirty="0">
              <a:sym typeface="Wingdings" pitchFamily="2" charset="2"/>
            </a:endParaRPr>
          </a:p>
          <a:p>
            <a:pPr marL="438150" lvl="1">
              <a:spcBef>
                <a:spcPts val="700"/>
              </a:spcBef>
              <a:spcAft>
                <a:spcPts val="0"/>
              </a:spcAft>
            </a:pPr>
            <a:r>
              <a:rPr lang="en-US" altLang="zh-CN" dirty="0"/>
              <a:t>A</a:t>
            </a:r>
            <a:r>
              <a:rPr lang="zh-CN" altLang="en-US" dirty="0"/>
              <a:t>是有限集合时，</a:t>
            </a:r>
            <a:r>
              <a:rPr lang="en-US" altLang="zh-CN" dirty="0">
                <a:solidFill>
                  <a:srgbClr val="FF0000"/>
                </a:solidFill>
              </a:rPr>
              <a:t>|A|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(A)|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之间还存在其他基数</a:t>
            </a:r>
            <a:r>
              <a:rPr lang="zh-CN" altLang="en-US" dirty="0">
                <a:sym typeface="Wingdings" pitchFamily="2" charset="2"/>
              </a:rPr>
              <a:t>；</a:t>
            </a:r>
            <a:endParaRPr lang="en-US" altLang="zh-CN" dirty="0"/>
          </a:p>
          <a:p>
            <a:pPr marL="622300" lvl="2" indent="-285750">
              <a:spcBef>
                <a:spcPts val="700"/>
              </a:spcBef>
              <a:spcAft>
                <a:spcPts val="0"/>
              </a:spcAft>
            </a:pPr>
            <a:r>
              <a:rPr lang="en-US" altLang="zh-CN" dirty="0"/>
              <a:t>A={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|A|=3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ρ</a:t>
            </a:r>
            <a:r>
              <a:rPr lang="en-US" altLang="zh-CN" dirty="0">
                <a:sym typeface="Wingdings" pitchFamily="2" charset="2"/>
              </a:rPr>
              <a:t>(A)|=2</a:t>
            </a:r>
            <a:r>
              <a:rPr lang="en-US" altLang="zh-CN" baseline="30000" dirty="0">
                <a:sym typeface="Wingdings" pitchFamily="2" charset="2"/>
              </a:rPr>
              <a:t>3</a:t>
            </a:r>
            <a:r>
              <a:rPr lang="en-US" altLang="zh-CN" dirty="0">
                <a:sym typeface="Wingdings" pitchFamily="2" charset="2"/>
              </a:rPr>
              <a:t>=8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3</a:t>
            </a:r>
            <a:r>
              <a:rPr lang="zh-CN" altLang="en-US" dirty="0">
                <a:sym typeface="Wingdings" pitchFamily="2" charset="2"/>
              </a:rPr>
              <a:t>与</a:t>
            </a:r>
            <a:r>
              <a:rPr lang="en-US" altLang="zh-CN" dirty="0">
                <a:sym typeface="Wingdings" pitchFamily="2" charset="2"/>
              </a:rPr>
              <a:t>8</a:t>
            </a:r>
            <a:r>
              <a:rPr lang="zh-CN" altLang="en-US" dirty="0">
                <a:sym typeface="Wingdings" pitchFamily="2" charset="2"/>
              </a:rPr>
              <a:t>之间还有元素个数为</a:t>
            </a:r>
            <a:r>
              <a:rPr lang="en-US" altLang="zh-CN" dirty="0">
                <a:sym typeface="Wingdings" pitchFamily="2" charset="2"/>
              </a:rPr>
              <a:t>4</a:t>
            </a:r>
            <a:r>
              <a:rPr lang="zh-CN" altLang="en-US" dirty="0">
                <a:sym typeface="Wingdings" pitchFamily="2" charset="2"/>
              </a:rPr>
              <a:t>、</a:t>
            </a:r>
            <a:r>
              <a:rPr lang="en-US" altLang="zh-CN" dirty="0">
                <a:sym typeface="Wingdings" pitchFamily="2" charset="2"/>
              </a:rPr>
              <a:t>5</a:t>
            </a:r>
            <a:r>
              <a:rPr lang="zh-CN" altLang="en-US" dirty="0">
                <a:sym typeface="Wingdings" pitchFamily="2" charset="2"/>
              </a:rPr>
              <a:t>、</a:t>
            </a:r>
            <a:r>
              <a:rPr lang="en-US" altLang="zh-CN" dirty="0">
                <a:sym typeface="Wingdings" pitchFamily="2" charset="2"/>
              </a:rPr>
              <a:t>6</a:t>
            </a:r>
            <a:r>
              <a:rPr lang="zh-CN" altLang="en-US" dirty="0">
                <a:sym typeface="Wingdings" pitchFamily="2" charset="2"/>
              </a:rPr>
              <a:t>、</a:t>
            </a:r>
            <a:r>
              <a:rPr lang="en-US" altLang="zh-CN" dirty="0">
                <a:sym typeface="Wingdings" pitchFamily="2" charset="2"/>
              </a:rPr>
              <a:t>7</a:t>
            </a:r>
            <a:r>
              <a:rPr lang="zh-CN" altLang="en-US" dirty="0">
                <a:sym typeface="Wingdings" pitchFamily="2" charset="2"/>
              </a:rPr>
              <a:t>的基数存在，比如，</a:t>
            </a:r>
            <a:r>
              <a:rPr lang="en-US" altLang="zh-CN" dirty="0">
                <a:sym typeface="Wingdings" pitchFamily="2" charset="2"/>
              </a:rPr>
              <a:t>B={</a:t>
            </a:r>
            <a:r>
              <a:rPr lang="en-US" altLang="zh-CN" dirty="0" err="1">
                <a:sym typeface="Wingdings" pitchFamily="2" charset="2"/>
              </a:rPr>
              <a:t>w,x,y,z</a:t>
            </a:r>
            <a:r>
              <a:rPr lang="en-US" altLang="zh-CN" dirty="0">
                <a:sym typeface="Wingdings" pitchFamily="2" charset="2"/>
              </a:rPr>
              <a:t>}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>
                <a:sym typeface="Wingdings" pitchFamily="2" charset="2"/>
              </a:rPr>
              <a:t>|B|=4;</a:t>
            </a:r>
          </a:p>
          <a:p>
            <a:pPr marL="438150" lvl="1">
              <a:spcBef>
                <a:spcPts val="700"/>
              </a:spcBef>
            </a:pPr>
            <a:r>
              <a:rPr lang="en-US" altLang="zh-CN" dirty="0">
                <a:sym typeface="Wingdings" pitchFamily="2" charset="2"/>
              </a:rPr>
              <a:t>|</a:t>
            </a:r>
            <a:r>
              <a:rPr lang="en-US" altLang="zh-CN">
                <a:sym typeface="Wingdings" pitchFamily="2" charset="2"/>
              </a:rPr>
              <a:t>N|=</a:t>
            </a:r>
            <a:r>
              <a:rPr lang="en-US" altLang="zh-CN"/>
              <a:t>ℵ₀</a:t>
            </a:r>
            <a:r>
              <a:rPr lang="zh-CN" altLang="en-US">
                <a:sym typeface="Wingdings" pitchFamily="2" charset="2"/>
              </a:rPr>
              <a:t>与</a:t>
            </a:r>
            <a:r>
              <a:rPr lang="en-US" altLang="zh-CN" dirty="0">
                <a:sym typeface="Wingdings" pitchFamily="2" charset="2"/>
              </a:rPr>
              <a:t>c=2</a:t>
            </a:r>
            <a:r>
              <a:rPr lang="en-US" altLang="zh-CN" baseline="30000" dirty="0">
                <a:sym typeface="Wingdings" pitchFamily="2" charset="2"/>
              </a:rPr>
              <a:t>|N</a:t>
            </a:r>
            <a:r>
              <a:rPr lang="en-US" altLang="zh-CN" baseline="30000">
                <a:sym typeface="Wingdings" pitchFamily="2" charset="2"/>
              </a:rPr>
              <a:t>|</a:t>
            </a:r>
            <a:r>
              <a:rPr lang="en-US" altLang="zh-CN">
                <a:sym typeface="Wingdings" pitchFamily="2" charset="2"/>
              </a:rPr>
              <a:t>=</a:t>
            </a:r>
            <a:r>
              <a:rPr lang="en-US" altLang="zh-CN"/>
              <a:t>2</a:t>
            </a:r>
            <a:r>
              <a:rPr lang="en-US" altLang="zh-CN" baseline="30000"/>
              <a:t>ℵ₀</a:t>
            </a:r>
            <a:r>
              <a:rPr lang="zh-CN" altLang="en-US"/>
              <a:t>之间</a:t>
            </a:r>
            <a:r>
              <a:rPr lang="zh-CN" altLang="en-US" dirty="0">
                <a:solidFill>
                  <a:srgbClr val="FF0000"/>
                </a:solidFill>
              </a:rPr>
              <a:t>还有其他基数吗？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45F417-FEB1-428A-8009-B5311DAE9133}"/>
              </a:ext>
            </a:extLst>
          </p:cNvPr>
          <p:cNvGrpSpPr/>
          <p:nvPr/>
        </p:nvGrpSpPr>
        <p:grpSpPr>
          <a:xfrm>
            <a:off x="2407568" y="2065040"/>
            <a:ext cx="6412905" cy="1141710"/>
            <a:chOff x="2407568" y="2065040"/>
            <a:chExt cx="6412905" cy="1141710"/>
          </a:xfrm>
        </p:grpSpPr>
        <p:grpSp>
          <p:nvGrpSpPr>
            <p:cNvPr id="9" name="组合 8"/>
            <p:cNvGrpSpPr/>
            <p:nvPr/>
          </p:nvGrpSpPr>
          <p:grpSpPr>
            <a:xfrm>
              <a:off x="2407568" y="2065040"/>
              <a:ext cx="6412905" cy="742176"/>
              <a:chOff x="2407568" y="2065040"/>
              <a:chExt cx="6412905" cy="742176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6444209" y="2065040"/>
                <a:ext cx="2376264" cy="3558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2000" b="0" i="0" u="none" strike="noStrike" cap="none" normalizeH="0" baseline="0" dirty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楷体" pitchFamily="49" charset="-122"/>
                    <a:ea typeface="楷体" pitchFamily="49" charset="-122"/>
                  </a:rPr>
                  <a:t>没有最大的无穷基数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 bwMode="auto">
              <a:xfrm>
                <a:off x="2407568" y="2807216"/>
                <a:ext cx="3744416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A5531DE-29BC-48F7-BDDE-48D71EF359BD}"/>
                </a:ext>
              </a:extLst>
            </p:cNvPr>
            <p:cNvSpPr/>
            <p:nvPr/>
          </p:nvSpPr>
          <p:spPr bwMode="auto">
            <a:xfrm>
              <a:off x="4197350" y="2489200"/>
              <a:ext cx="3492500" cy="717550"/>
            </a:xfrm>
            <a:custGeom>
              <a:avLst/>
              <a:gdLst>
                <a:gd name="connsiteX0" fmla="*/ 0 w 3492500"/>
                <a:gd name="connsiteY0" fmla="*/ 323850 h 717550"/>
                <a:gd name="connsiteX1" fmla="*/ 0 w 3492500"/>
                <a:gd name="connsiteY1" fmla="*/ 717550 h 717550"/>
                <a:gd name="connsiteX2" fmla="*/ 3492500 w 3492500"/>
                <a:gd name="connsiteY2" fmla="*/ 717550 h 717550"/>
                <a:gd name="connsiteX3" fmla="*/ 3492500 w 3492500"/>
                <a:gd name="connsiteY3" fmla="*/ 0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0" h="717550">
                  <a:moveTo>
                    <a:pt x="0" y="323850"/>
                  </a:moveTo>
                  <a:lnTo>
                    <a:pt x="0" y="717550"/>
                  </a:lnTo>
                  <a:lnTo>
                    <a:pt x="3492500" y="717550"/>
                  </a:lnTo>
                  <a:lnTo>
                    <a:pt x="3492500" y="0"/>
                  </a:ln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18457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kumimoji="0" lang="zh-CN" altLang="en-US">
                <a:solidFill>
                  <a:srgbClr val="A50021"/>
                </a:solidFill>
              </a:rPr>
              <a:t>复习定义</a:t>
            </a:r>
            <a:r>
              <a:rPr kumimoji="0"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凡</a:t>
            </a:r>
            <a:r>
              <a:rPr lang="zh-CN" altLang="en-US"/>
              <a:t>与集合</a:t>
            </a:r>
            <a:r>
              <a:rPr lang="en-US" altLang="zh-CN"/>
              <a:t>[</a:t>
            </a:r>
            <a:r>
              <a:rPr lang="en-US" altLang="zh-CN" dirty="0"/>
              <a:t>0,1]</a:t>
            </a:r>
            <a:r>
              <a:rPr lang="zh-CN" altLang="en-US" dirty="0"/>
              <a:t>对等</a:t>
            </a:r>
            <a:r>
              <a:rPr lang="zh-CN" altLang="en-US"/>
              <a:t>的集合称为</a:t>
            </a:r>
            <a:r>
              <a:rPr lang="zh-CN" altLang="en-US" dirty="0"/>
              <a:t>具有“连续统的势”</a:t>
            </a:r>
            <a:r>
              <a:rPr lang="zh-CN" altLang="en-US"/>
              <a:t>的集合，</a:t>
            </a:r>
            <a:r>
              <a:rPr lang="zh-CN" altLang="en-US" dirty="0"/>
              <a:t>或简称</a:t>
            </a:r>
            <a:r>
              <a:rPr lang="zh-CN" altLang="en-US" dirty="0">
                <a:solidFill>
                  <a:srgbClr val="FF0000"/>
                </a:solidFill>
              </a:rPr>
              <a:t>连续统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/>
              <a:t>实数集、无理数集</a:t>
            </a:r>
            <a:r>
              <a:rPr lang="zh-CN" altLang="en-US" dirty="0"/>
              <a:t>都是连续统。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Cantor</a:t>
            </a:r>
            <a:r>
              <a:rPr lang="zh-CN" altLang="en-US" dirty="0">
                <a:solidFill>
                  <a:schemeClr val="accent2"/>
                </a:solidFill>
              </a:rPr>
              <a:t>猜想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连续统猜想，</a:t>
            </a:r>
            <a:r>
              <a:rPr lang="en-US" altLang="zh-CN" dirty="0">
                <a:solidFill>
                  <a:srgbClr val="C00000"/>
                </a:solidFill>
              </a:rPr>
              <a:t>Continuum Hypothesis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CH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猜想：在</a:t>
            </a:r>
            <a:r>
              <a:rPr lang="he-IL" altLang="en-US" dirty="0">
                <a:cs typeface="Arial" charset="0"/>
              </a:rPr>
              <a:t>א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he-IL" altLang="en-US" dirty="0">
                <a:cs typeface="Arial" charset="0"/>
              </a:rPr>
              <a:t>א</a:t>
            </a:r>
            <a:r>
              <a:rPr lang="zh-CN" altLang="en-US" dirty="0">
                <a:solidFill>
                  <a:schemeClr val="tx1"/>
                </a:solidFill>
              </a:rPr>
              <a:t>之间是否还有别的基数？</a:t>
            </a:r>
            <a:r>
              <a:rPr lang="en-US" altLang="zh-CN">
                <a:solidFill>
                  <a:schemeClr val="tx1"/>
                </a:solidFill>
              </a:rPr>
              <a:t>Cantor</a:t>
            </a:r>
            <a:r>
              <a:rPr lang="zh-CN" altLang="en-US">
                <a:solidFill>
                  <a:schemeClr val="tx1"/>
                </a:solidFill>
              </a:rPr>
              <a:t>认为没有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/>
              <a:t>1938</a:t>
            </a:r>
            <a:r>
              <a:rPr lang="zh-CN" altLang="en-US" dirty="0"/>
              <a:t>年，</a:t>
            </a:r>
            <a:r>
              <a:rPr lang="en-US" altLang="zh-CN" dirty="0"/>
              <a:t>K.</a:t>
            </a:r>
            <a:r>
              <a:rPr lang="zh-CN" altLang="en-US" dirty="0"/>
              <a:t>哥德尔证明了</a:t>
            </a:r>
            <a:r>
              <a:rPr lang="en-US" altLang="zh-CN" dirty="0"/>
              <a:t>CH</a:t>
            </a:r>
            <a:r>
              <a:rPr lang="zh-CN" altLang="en-US" dirty="0"/>
              <a:t>对</a:t>
            </a:r>
            <a:r>
              <a:rPr lang="en-US" altLang="zh-CN" dirty="0"/>
              <a:t>ZFC</a:t>
            </a:r>
            <a:r>
              <a:rPr lang="zh-CN" altLang="en-US" dirty="0"/>
              <a:t>公理系统（见公理集合论</a:t>
            </a:r>
            <a:r>
              <a:rPr lang="en-US" altLang="zh-CN" dirty="0"/>
              <a:t>)</a:t>
            </a:r>
            <a:r>
              <a:rPr lang="zh-CN" altLang="en-US" dirty="0"/>
              <a:t>是相容</a:t>
            </a:r>
            <a:r>
              <a:rPr lang="zh-CN" altLang="en-US"/>
              <a:t>的。（</a:t>
            </a:r>
            <a:r>
              <a:rPr lang="en-US" altLang="zh-CN"/>
              <a:t>Zermelo</a:t>
            </a:r>
            <a:r>
              <a:rPr lang="zh-CN" altLang="en-US"/>
              <a:t>，</a:t>
            </a:r>
            <a:r>
              <a:rPr lang="en-US" altLang="zh-CN"/>
              <a:t>Fraenkel</a:t>
            </a:r>
            <a:r>
              <a:rPr lang="zh-CN" altLang="en-US"/>
              <a:t>，</a:t>
            </a:r>
            <a:r>
              <a:rPr lang="en-US" altLang="zh-CN"/>
              <a:t>Choice</a:t>
            </a:r>
            <a:r>
              <a:rPr lang="zh-CN" altLang="en-US"/>
              <a:t>）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en-US" altLang="zh-CN" dirty="0"/>
              <a:t>1963</a:t>
            </a:r>
            <a:r>
              <a:rPr lang="zh-CN" altLang="en-US" dirty="0"/>
              <a:t>年，</a:t>
            </a:r>
            <a:r>
              <a:rPr lang="en-US" altLang="zh-CN" dirty="0"/>
              <a:t>P.J.</a:t>
            </a:r>
            <a:r>
              <a:rPr lang="zh-CN" altLang="en-US" dirty="0"/>
              <a:t>科恩证明</a:t>
            </a:r>
            <a:r>
              <a:rPr lang="en-US" altLang="zh-CN" dirty="0">
                <a:solidFill>
                  <a:srgbClr val="FF0000"/>
                </a:solidFill>
              </a:rPr>
              <a:t>CH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dirty="0">
                <a:solidFill>
                  <a:srgbClr val="FF0000"/>
                </a:solidFill>
              </a:rPr>
              <a:t>ZFC</a:t>
            </a:r>
            <a:r>
              <a:rPr lang="zh-CN" altLang="en-US" dirty="0">
                <a:solidFill>
                  <a:srgbClr val="FF0000"/>
                </a:solidFill>
              </a:rPr>
              <a:t>公理系统是独立的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即，猜想的正确与否都行，分别对应不同的公理系统。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zh-CN" altLang="en-US"/>
              <a:t>结论：在</a:t>
            </a:r>
            <a:r>
              <a:rPr lang="en-US" altLang="zh-CN" dirty="0"/>
              <a:t>ZFC</a:t>
            </a:r>
            <a:r>
              <a:rPr lang="zh-CN" altLang="en-US" dirty="0"/>
              <a:t>公理系统中，</a:t>
            </a:r>
            <a:r>
              <a:rPr lang="en-US" altLang="zh-CN" dirty="0"/>
              <a:t>CH</a:t>
            </a:r>
            <a:r>
              <a:rPr lang="zh-CN" altLang="en-US" dirty="0"/>
              <a:t>是不可能判定真假的。这是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年代集合论的最大进展之一。</a:t>
            </a:r>
          </a:p>
          <a:p>
            <a:pPr>
              <a:spcBef>
                <a:spcPts val="300"/>
              </a:spcBef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连续统假设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悖论与公理化集合论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96855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首先从朴素集合论蕴含的悖论谈起。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所谓悖论是指这样一个命题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，从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出发可以导出一个语句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，然而若假定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真，则可以推知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不真；若假定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不真，又可以推知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真。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Cantor</a:t>
            </a:r>
            <a:r>
              <a:rPr lang="zh-CN" altLang="en-US" dirty="0">
                <a:solidFill>
                  <a:schemeClr val="accent2"/>
                </a:solidFill>
              </a:rPr>
              <a:t>悖论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最大基数悖论</a:t>
            </a:r>
            <a:r>
              <a:rPr lang="en-US" altLang="zh-CN" dirty="0">
                <a:solidFill>
                  <a:schemeClr val="accent2"/>
                </a:solidFill>
              </a:rPr>
              <a:t>)(1899)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按</a:t>
            </a:r>
            <a:r>
              <a:rPr lang="en-US" altLang="zh-CN" dirty="0">
                <a:solidFill>
                  <a:schemeClr val="tx1"/>
                </a:solidFill>
              </a:rPr>
              <a:t>Cantor</a:t>
            </a:r>
            <a:r>
              <a:rPr lang="zh-CN" altLang="en-US" dirty="0">
                <a:solidFill>
                  <a:schemeClr val="tx1"/>
                </a:solidFill>
              </a:rPr>
              <a:t>的集合概念，可以有</a:t>
            </a:r>
            <a:r>
              <a:rPr lang="zh-CN" altLang="en-US" u="sng" dirty="0">
                <a:solidFill>
                  <a:schemeClr val="tx1"/>
                </a:solidFill>
              </a:rPr>
              <a:t>所有集合的集合</a:t>
            </a:r>
            <a:r>
              <a:rPr lang="en-US" altLang="zh-CN" u="sng" dirty="0">
                <a:solidFill>
                  <a:schemeClr val="tx1"/>
                </a:solidFill>
              </a:rPr>
              <a:t>U</a:t>
            </a:r>
            <a:r>
              <a:rPr lang="zh-CN" altLang="en-US" u="sng" dirty="0">
                <a:solidFill>
                  <a:schemeClr val="tx1"/>
                </a:solidFill>
              </a:rPr>
              <a:t>（全集）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一方面，由</a:t>
            </a:r>
            <a:r>
              <a:rPr lang="en-US" altLang="zh-CN" dirty="0">
                <a:solidFill>
                  <a:srgbClr val="FF0000"/>
                </a:solidFill>
              </a:rPr>
              <a:t>Cantor</a:t>
            </a: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zh-CN" altLang="en-US" dirty="0">
                <a:solidFill>
                  <a:schemeClr val="tx1"/>
                </a:solidFill>
              </a:rPr>
              <a:t>得到</a:t>
            </a:r>
            <a:r>
              <a:rPr lang="en-US" altLang="zh-CN" dirty="0">
                <a:solidFill>
                  <a:schemeClr val="tx1"/>
                </a:solidFill>
              </a:rPr>
              <a:t>|U|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|P(U)|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但另一方面，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是所有集合组成的</a:t>
            </a:r>
            <a:r>
              <a:rPr lang="zh-CN" altLang="en-US">
                <a:solidFill>
                  <a:schemeClr val="tx1"/>
                </a:solidFill>
              </a:rPr>
              <a:t>集合，故对任一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zh-CN" altLang="en-US" sz="2000">
                <a:sym typeface="Symbol" pitchFamily="18" charset="2"/>
              </a:rPr>
              <a:t>∈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</a:rPr>
              <a:t>(U)</a:t>
            </a:r>
            <a:r>
              <a:rPr lang="zh-CN" altLang="en-US">
                <a:solidFill>
                  <a:schemeClr val="tx1"/>
                </a:solidFill>
              </a:rPr>
              <a:t>， 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zh-CN" altLang="en-US" sz="2000">
                <a:sym typeface="Symbol" pitchFamily="18" charset="2"/>
              </a:rPr>
              <a:t>∈</a:t>
            </a:r>
            <a:r>
              <a:rPr lang="en-US" altLang="zh-CN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是一个集合，</a:t>
            </a:r>
            <a:r>
              <a:rPr lang="zh-CN" altLang="en-US">
                <a:solidFill>
                  <a:schemeClr val="tx1"/>
                </a:solidFill>
              </a:rPr>
              <a:t>从而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en-US" altLang="zh-CN"/>
              <a:t>⊆</a:t>
            </a:r>
            <a:r>
              <a:rPr lang="en-US" altLang="zh-CN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，因此，</a:t>
            </a:r>
            <a:r>
              <a:rPr lang="en-US" altLang="zh-CN" dirty="0">
                <a:solidFill>
                  <a:schemeClr val="tx1"/>
                </a:solidFill>
              </a:rPr>
              <a:t>P(U)</a:t>
            </a:r>
            <a:r>
              <a:rPr lang="en-US" altLang="zh-CN" dirty="0"/>
              <a:t>⊆</a:t>
            </a:r>
            <a:r>
              <a:rPr lang="en-US" altLang="zh-CN" dirty="0">
                <a:solidFill>
                  <a:schemeClr val="tx1"/>
                </a:solidFill>
              </a:rPr>
              <a:t>U </a:t>
            </a:r>
            <a:r>
              <a:rPr lang="zh-CN" altLang="en-US" dirty="0">
                <a:solidFill>
                  <a:schemeClr val="tx1"/>
                </a:solidFill>
              </a:rPr>
              <a:t>，所以</a:t>
            </a:r>
            <a:r>
              <a:rPr lang="en-US" altLang="zh-CN" dirty="0">
                <a:solidFill>
                  <a:schemeClr val="tx1"/>
                </a:solidFill>
              </a:rPr>
              <a:t>|U|</a:t>
            </a:r>
            <a:r>
              <a:rPr lang="en-US" altLang="zh-CN" dirty="0"/>
              <a:t>≥</a:t>
            </a:r>
            <a:r>
              <a:rPr lang="en-US" altLang="zh-CN" dirty="0">
                <a:solidFill>
                  <a:schemeClr val="tx1"/>
                </a:solidFill>
              </a:rPr>
              <a:t>|P(U)|</a:t>
            </a:r>
            <a:r>
              <a:rPr lang="zh-CN" altLang="en-US" dirty="0">
                <a:solidFill>
                  <a:schemeClr val="tx1"/>
                </a:solidFill>
              </a:rPr>
              <a:t>，矛盾。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再谈罗素悖论（</a:t>
            </a:r>
            <a:r>
              <a:rPr lang="en-US" altLang="zh-CN" dirty="0"/>
              <a:t>1902</a:t>
            </a:r>
            <a:r>
              <a:rPr lang="zh-CN" altLang="en-US" dirty="0"/>
              <a:t>年）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11256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/>
              <a:t>令</a:t>
            </a:r>
            <a:r>
              <a:rPr lang="en-US" altLang="zh-CN" dirty="0"/>
              <a:t>S </a:t>
            </a:r>
            <a:r>
              <a:rPr lang="en-US" altLang="zh-CN"/>
              <a:t>= {X|X</a:t>
            </a:r>
            <a:r>
              <a:rPr lang="en-US" altLang="zh-CN">
                <a:latin typeface="宋体" charset="-122"/>
                <a:ea typeface="宋体" charset="-122"/>
                <a:sym typeface="Symbol" pitchFamily="18" charset="2"/>
              </a:rPr>
              <a:t></a:t>
            </a:r>
            <a:r>
              <a:rPr lang="en-US" altLang="zh-CN"/>
              <a:t>X}</a:t>
            </a:r>
            <a:r>
              <a:rPr lang="zh-CN" altLang="en-US" dirty="0"/>
              <a:t>，则</a:t>
            </a:r>
            <a:r>
              <a:rPr lang="en-US" altLang="zh-CN" dirty="0"/>
              <a:t>S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S?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宋体" charset="-122"/>
                <a:ea typeface="宋体" charset="-122"/>
                <a:sym typeface="Symbol" pitchFamily="18" charset="2"/>
              </a:rPr>
              <a:t>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宋体" charset="-122"/>
                <a:ea typeface="宋体" charset="-122"/>
                <a:sym typeface="Symbol" pitchFamily="18" charset="2"/>
              </a:rPr>
              <a:t>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</a:p>
          <a:p>
            <a:pPr>
              <a:spcBef>
                <a:spcPts val="300"/>
              </a:spcBef>
            </a:pPr>
            <a:r>
              <a:rPr lang="en-US" altLang="zh-CN" dirty="0"/>
              <a:t>1919</a:t>
            </a:r>
            <a:r>
              <a:rPr lang="zh-CN" altLang="en-US" dirty="0"/>
              <a:t>年罗素将其悖论通俗化：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某一村落中的一个理发师，他只替村中所有不给自己理发的人理发，到底他是否替自己理发？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en-US" altLang="zh-CN" dirty="0"/>
              <a:t>Cantor</a:t>
            </a:r>
            <a:r>
              <a:rPr lang="zh-CN" altLang="en-US" dirty="0">
                <a:cs typeface="Times New Roman" pitchFamily="18" charset="0"/>
              </a:rPr>
              <a:t>悖论和罗素悖论只涉及集合的概念，看来</a:t>
            </a:r>
            <a:r>
              <a:rPr lang="en-US" altLang="zh-CN" dirty="0"/>
              <a:t>Cantor</a:t>
            </a:r>
            <a:r>
              <a:rPr lang="zh-CN" altLang="en-US" dirty="0"/>
              <a:t>的集合概念蕴含着矛盾。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zh-CN" altLang="en-US" dirty="0"/>
              <a:t>集合论的</a:t>
            </a:r>
            <a:r>
              <a:rPr lang="zh-CN" altLang="en-US" dirty="0">
                <a:solidFill>
                  <a:srgbClr val="FF0000"/>
                </a:solidFill>
              </a:rPr>
              <a:t>公理系统，对造集的任意性加以限制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zh-CN" altLang="en-US" dirty="0"/>
              <a:t>在公理集合论中，已出现的悖论都消掉了，但</a:t>
            </a:r>
            <a:r>
              <a:rPr lang="zh-CN" altLang="en-US" u="sng" dirty="0"/>
              <a:t>不能保证没有悖论</a:t>
            </a:r>
            <a:r>
              <a:rPr lang="zh-CN" altLang="en-US" dirty="0"/>
              <a:t>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、基数算术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基本概念（基数之和）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11256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5.3-1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是基数，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的基数分别为</a:t>
            </a:r>
            <a:r>
              <a:rPr lang="en-US" altLang="zh-CN" dirty="0"/>
              <a:t>|A|=a</a:t>
            </a:r>
            <a:r>
              <a:rPr lang="zh-CN" altLang="en-US" dirty="0"/>
              <a:t>和</a:t>
            </a:r>
            <a:r>
              <a:rPr lang="en-US" altLang="zh-CN" dirty="0"/>
              <a:t>|B|=b</a:t>
            </a:r>
            <a:r>
              <a:rPr lang="zh-CN" altLang="en-US" dirty="0"/>
              <a:t>，</a:t>
            </a:r>
            <a:r>
              <a:rPr lang="en-US" altLang="zh-CN" u="sng" dirty="0"/>
              <a:t>A</a:t>
            </a:r>
            <a:r>
              <a:rPr lang="zh-CN" altLang="en-US" u="sng" dirty="0"/>
              <a:t>和</a:t>
            </a:r>
            <a:r>
              <a:rPr lang="en-US" altLang="zh-CN" u="sng" dirty="0"/>
              <a:t>B</a:t>
            </a:r>
            <a:r>
              <a:rPr lang="zh-CN" altLang="en-US" u="sng" dirty="0"/>
              <a:t>不相交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之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zh-CN" altLang="en-US" dirty="0"/>
              <a:t>为：</a:t>
            </a:r>
            <a:r>
              <a:rPr lang="en-US" altLang="zh-CN" dirty="0" err="1"/>
              <a:t>a+b</a:t>
            </a:r>
            <a:r>
              <a:rPr lang="en-US" altLang="zh-CN" dirty="0"/>
              <a:t>=|A</a:t>
            </a:r>
            <a:r>
              <a:rPr lang="el-GR" altLang="zh-CN" dirty="0"/>
              <a:t>∪</a:t>
            </a:r>
            <a:r>
              <a:rPr lang="en-US" altLang="zh-CN" dirty="0"/>
              <a:t>B|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5.3-1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基数的加法是可交换的、可结合的。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5.3-2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 err="1"/>
              <a:t>a,b,d,e</a:t>
            </a:r>
            <a:r>
              <a:rPr lang="zh-CN" altLang="en-US" dirty="0"/>
              <a:t>是基数，那么，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e</a:t>
            </a:r>
            <a:r>
              <a:rPr lang="zh-CN" altLang="en-US" dirty="0"/>
              <a:t>，则</a:t>
            </a:r>
            <a:r>
              <a:rPr lang="en-US" altLang="zh-CN" dirty="0" err="1"/>
              <a:t>a+d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 err="1">
                <a:sym typeface="Symbol" pitchFamily="18" charset="2"/>
              </a:rPr>
              <a:t>b+e</a:t>
            </a:r>
            <a:r>
              <a:rPr lang="en-US" altLang="zh-CN" dirty="0">
                <a:sym typeface="Symbol" pitchFamily="18" charset="2"/>
              </a:rPr>
              <a:t>;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如果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d</a:t>
            </a:r>
            <a:r>
              <a:rPr lang="zh-CN" altLang="en-US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，则</a:t>
            </a:r>
            <a:r>
              <a:rPr lang="en-US" altLang="zh-CN" dirty="0" err="1">
                <a:sym typeface="Symbol" pitchFamily="18" charset="2"/>
              </a:rPr>
              <a:t>a+d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 err="1">
                <a:sym typeface="Symbol" pitchFamily="18" charset="2"/>
              </a:rPr>
              <a:t>b+e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en-US" altLang="zh-CN" dirty="0">
              <a:sym typeface="Symbol" pitchFamily="18" charset="2"/>
            </a:endParaRP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5.3-3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是基数，</a:t>
            </a:r>
            <a:r>
              <a:rPr lang="en-US" altLang="zh-CN" dirty="0"/>
              <a:t>a</a:t>
            </a:r>
            <a:r>
              <a:rPr lang="zh-CN" altLang="en-US" dirty="0"/>
              <a:t>是无限基数且</a:t>
            </a:r>
            <a:r>
              <a:rPr lang="en-US" altLang="zh-CN" dirty="0"/>
              <a:t>b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a</a:t>
            </a:r>
            <a:r>
              <a:rPr lang="zh-CN" altLang="en-US" dirty="0"/>
              <a:t>，那么</a:t>
            </a:r>
            <a:r>
              <a:rPr lang="en-US" altLang="zh-CN" dirty="0" err="1"/>
              <a:t>a+b</a:t>
            </a:r>
            <a:r>
              <a:rPr lang="en-US" altLang="zh-CN" dirty="0"/>
              <a:t>=a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在有限情况下，基数运算等同于自然数的运算，但</a:t>
            </a:r>
            <a:r>
              <a:rPr lang="zh-CN" altLang="en-US" u="sng" dirty="0"/>
              <a:t>对于无穷基数，情况则有许多不同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5.3-2</a:t>
            </a:r>
            <a:r>
              <a:rPr lang="zh-CN" altLang="en-US"/>
              <a:t>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511256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5.3-2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 err="1"/>
              <a:t>a,b,d,e</a:t>
            </a:r>
            <a:r>
              <a:rPr lang="zh-CN" altLang="en-US" dirty="0"/>
              <a:t>是基数，那么，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≤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>
                <a:sym typeface="Symbol" pitchFamily="18" charset="2"/>
              </a:rPr>
              <a:t>≤</a:t>
            </a:r>
            <a:r>
              <a:rPr lang="en-US" altLang="zh-CN" dirty="0"/>
              <a:t>e</a:t>
            </a:r>
            <a:r>
              <a:rPr lang="zh-CN" altLang="en-US" dirty="0"/>
              <a:t>，则</a:t>
            </a:r>
            <a:r>
              <a:rPr lang="en-US" altLang="zh-CN" dirty="0" err="1"/>
              <a:t>a+d</a:t>
            </a:r>
            <a:r>
              <a:rPr lang="zh-CN" altLang="en-US" dirty="0">
                <a:sym typeface="Symbol" pitchFamily="18" charset="2"/>
              </a:rPr>
              <a:t>≤</a:t>
            </a:r>
            <a:r>
              <a:rPr lang="en-US" altLang="zh-CN" dirty="0" err="1">
                <a:sym typeface="Symbol" pitchFamily="18" charset="2"/>
              </a:rPr>
              <a:t>b+e</a:t>
            </a:r>
            <a:r>
              <a:rPr lang="en-US" altLang="zh-CN" dirty="0">
                <a:sym typeface="Symbol" pitchFamily="18" charset="2"/>
              </a:rPr>
              <a:t>;</a:t>
            </a:r>
          </a:p>
          <a:p>
            <a:pPr lvl="1"/>
            <a:r>
              <a:rPr lang="zh-CN" altLang="en-US" dirty="0">
                <a:sym typeface="Symbol" pitchFamily="18" charset="2"/>
              </a:rPr>
              <a:t>如果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>
                <a:sym typeface="Symbol" pitchFamily="18" charset="2"/>
              </a:rPr>
              <a:t>＜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d</a:t>
            </a:r>
            <a:r>
              <a:rPr lang="zh-CN" altLang="en-US">
                <a:sym typeface="Symbol" pitchFamily="18" charset="2"/>
              </a:rPr>
              <a:t>＜</a:t>
            </a:r>
            <a:r>
              <a:rPr lang="en-US" altLang="zh-CN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，则</a:t>
            </a:r>
            <a:r>
              <a:rPr lang="en-US" altLang="zh-CN">
                <a:sym typeface="Symbol" pitchFamily="18" charset="2"/>
              </a:rPr>
              <a:t>a+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zh-CN" altLang="en-US" dirty="0">
                <a:sym typeface="Symbol" pitchFamily="18" charset="2"/>
              </a:rPr>
              <a:t>＜</a:t>
            </a:r>
            <a:r>
              <a:rPr lang="en-US" altLang="zh-CN" dirty="0" err="1">
                <a:sym typeface="Symbol" pitchFamily="18" charset="2"/>
              </a:rPr>
              <a:t>b+</a:t>
            </a:r>
            <a:r>
              <a:rPr lang="en-US" altLang="zh-CN" err="1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。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证：</a:t>
            </a:r>
            <a:r>
              <a:rPr lang="zh-CN" altLang="en-US">
                <a:sym typeface="Symbol" pitchFamily="18" charset="2"/>
              </a:rPr>
              <a:t>设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、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、</a:t>
            </a:r>
            <a:r>
              <a:rPr lang="en-US" altLang="zh-CN">
                <a:sym typeface="Symbol" pitchFamily="18" charset="2"/>
              </a:rPr>
              <a:t>D</a:t>
            </a:r>
            <a:r>
              <a:rPr lang="zh-CN" altLang="en-US">
                <a:sym typeface="Symbol" pitchFamily="18" charset="2"/>
              </a:rPr>
              <a:t>和</a:t>
            </a:r>
            <a:r>
              <a:rPr lang="en-US" altLang="zh-CN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是集合，</a:t>
            </a:r>
            <a:r>
              <a:rPr lang="en-US" altLang="zh-CN">
                <a:sym typeface="Symbol" pitchFamily="18" charset="2"/>
              </a:rPr>
              <a:t>|A|=a,|B|=b,|D|=d,|E|=e</a:t>
            </a:r>
            <a:r>
              <a:rPr lang="zh-CN" altLang="en-US">
                <a:sym typeface="Symbol" pitchFamily="18" charset="2"/>
              </a:rPr>
              <a:t>，且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l-GR" altLang="zh-CN"/>
              <a:t>∩</a:t>
            </a:r>
            <a:r>
              <a:rPr lang="en-US" altLang="zh-CN">
                <a:sym typeface="Symbol" pitchFamily="18" charset="2"/>
              </a:rPr>
              <a:t>D</a:t>
            </a:r>
            <a:r>
              <a:rPr lang="el-GR" altLang="zh-CN"/>
              <a:t>∪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l-GR" altLang="zh-CN"/>
              <a:t>∩</a:t>
            </a:r>
            <a:r>
              <a:rPr lang="en-US" altLang="zh-CN">
                <a:sym typeface="Symbol" pitchFamily="18" charset="2"/>
              </a:rPr>
              <a:t>E=</a:t>
            </a:r>
            <a:r>
              <a:rPr lang="el-GR" altLang="zh-CN"/>
              <a:t>Φ</a:t>
            </a:r>
            <a:r>
              <a:rPr lang="zh-CN" altLang="en-US"/>
              <a:t>，因为</a:t>
            </a:r>
            <a:r>
              <a:rPr lang="en-US" altLang="zh-CN" u="sng"/>
              <a:t>a</a:t>
            </a:r>
            <a:r>
              <a:rPr lang="zh-CN" altLang="en-US" u="sng">
                <a:sym typeface="Symbol" pitchFamily="18" charset="2"/>
              </a:rPr>
              <a:t>≤</a:t>
            </a:r>
            <a:r>
              <a:rPr lang="en-US" altLang="zh-CN" u="sng">
                <a:sym typeface="Symbol" pitchFamily="18" charset="2"/>
              </a:rPr>
              <a:t>b</a:t>
            </a:r>
            <a:r>
              <a:rPr lang="zh-CN" altLang="en-US" u="sng">
                <a:sym typeface="Symbol" pitchFamily="18" charset="2"/>
              </a:rPr>
              <a:t>，有一单射函数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，因为</a:t>
            </a:r>
            <a:r>
              <a:rPr lang="en-US" altLang="zh-CN">
                <a:sym typeface="Symbol" pitchFamily="18" charset="2"/>
              </a:rPr>
              <a:t>d</a:t>
            </a:r>
            <a:r>
              <a:rPr lang="zh-CN" altLang="en-US">
                <a:sym typeface="Symbol" pitchFamily="18" charset="2"/>
              </a:rPr>
              <a:t>≤</a:t>
            </a:r>
            <a:r>
              <a:rPr lang="en-US" altLang="zh-CN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，有一单射函数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D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，定义映射</a:t>
            </a:r>
            <a:r>
              <a:rPr lang="en-US" altLang="zh-CN">
                <a:sym typeface="Symbol" pitchFamily="18" charset="2"/>
              </a:rPr>
              <a:t>h</a:t>
            </a:r>
            <a:r>
              <a:rPr lang="zh-CN" altLang="en-US">
                <a:sym typeface="Symbol" pitchFamily="18" charset="2"/>
              </a:rPr>
              <a:t>如下：</a:t>
            </a:r>
            <a:endParaRPr lang="en-US" altLang="zh-CN">
              <a:sym typeface="Symbol" pitchFamily="18" charset="2"/>
            </a:endParaRPr>
          </a:p>
          <a:p>
            <a:pPr marL="1081088" indent="0">
              <a:buNone/>
            </a:pPr>
            <a:r>
              <a:rPr lang="en-US" altLang="zh-CN">
                <a:sym typeface="Symbol" pitchFamily="18" charset="2"/>
              </a:rPr>
              <a:t>h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l-GR" altLang="zh-CN"/>
              <a:t>∪</a:t>
            </a:r>
            <a:r>
              <a:rPr lang="en-US" altLang="zh-CN">
                <a:sym typeface="Symbol" pitchFamily="18" charset="2"/>
              </a:rPr>
              <a:t>D</a:t>
            </a:r>
            <a:r>
              <a:rPr lang="zh-CN" altLang="en-US"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l-GR" altLang="zh-CN"/>
              <a:t>∪</a:t>
            </a:r>
            <a:r>
              <a:rPr lang="en-US" altLang="zh-CN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h|</a:t>
            </a:r>
            <a:r>
              <a:rPr lang="en-US" altLang="zh-CN" baseline="-25000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=f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h|</a:t>
            </a:r>
            <a:r>
              <a:rPr lang="en-US" altLang="zh-CN" baseline="-25000">
                <a:sym typeface="Symbol" pitchFamily="18" charset="2"/>
              </a:rPr>
              <a:t>D</a:t>
            </a:r>
            <a:r>
              <a:rPr lang="en-US" altLang="zh-CN">
                <a:sym typeface="Symbol" pitchFamily="18" charset="2"/>
              </a:rPr>
              <a:t>=g</a:t>
            </a:r>
          </a:p>
          <a:p>
            <a:pPr marL="357188" indent="0">
              <a:buNone/>
            </a:pPr>
            <a:r>
              <a:rPr lang="zh-CN" altLang="en-US">
                <a:sym typeface="Symbol" pitchFamily="18" charset="2"/>
              </a:rPr>
              <a:t>因为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l-GR" altLang="zh-CN"/>
              <a:t>∩</a:t>
            </a:r>
            <a:r>
              <a:rPr lang="en-US" altLang="zh-CN">
                <a:sym typeface="Symbol" pitchFamily="18" charset="2"/>
              </a:rPr>
              <a:t>D=</a:t>
            </a:r>
            <a:r>
              <a:rPr lang="el-GR" altLang="zh-CN"/>
              <a:t>Φ</a:t>
            </a:r>
            <a:r>
              <a:rPr lang="zh-CN" altLang="en-US"/>
              <a:t>，映射是良定的，因为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l-GR" altLang="zh-CN"/>
              <a:t>∩</a:t>
            </a:r>
            <a:r>
              <a:rPr lang="en-US" altLang="zh-CN">
                <a:sym typeface="Symbol" pitchFamily="18" charset="2"/>
              </a:rPr>
              <a:t>E=</a:t>
            </a:r>
            <a:r>
              <a:rPr lang="el-GR" altLang="zh-CN"/>
              <a:t>Φ</a:t>
            </a:r>
            <a:r>
              <a:rPr lang="zh-CN" altLang="en-US"/>
              <a:t>且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g</a:t>
            </a:r>
            <a:r>
              <a:rPr lang="zh-CN" altLang="en-US">
                <a:solidFill>
                  <a:srgbClr val="FF0000"/>
                </a:solidFill>
              </a:rPr>
              <a:t>两者都是单射的</a:t>
            </a:r>
            <a:r>
              <a:rPr lang="zh-CN" altLang="en-US"/>
              <a:t>，得出</a:t>
            </a:r>
            <a:r>
              <a:rPr lang="en-US" altLang="zh-CN"/>
              <a:t>h</a:t>
            </a:r>
            <a:r>
              <a:rPr lang="zh-CN" altLang="en-US"/>
              <a:t>是单射的。</a:t>
            </a:r>
            <a:endParaRPr lang="en-US" altLang="zh-CN"/>
          </a:p>
          <a:p>
            <a:pPr marL="357188" indent="0">
              <a:buNone/>
            </a:pPr>
            <a:r>
              <a:rPr lang="zh-CN" altLang="en-US"/>
              <a:t>因此，</a:t>
            </a:r>
            <a:r>
              <a:rPr lang="en-US" altLang="zh-CN"/>
              <a:t>|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l-GR" altLang="zh-CN"/>
              <a:t>∪</a:t>
            </a:r>
            <a:r>
              <a:rPr lang="en-US" altLang="zh-CN">
                <a:sym typeface="Symbol" pitchFamily="18" charset="2"/>
              </a:rPr>
              <a:t>D|</a:t>
            </a:r>
            <a:r>
              <a:rPr lang="zh-CN" altLang="en-US">
                <a:sym typeface="Symbol" pitchFamily="18" charset="2"/>
              </a:rPr>
              <a:t>≤</a:t>
            </a:r>
            <a:r>
              <a:rPr lang="en-US" altLang="zh-CN">
                <a:sym typeface="Symbol" pitchFamily="18" charset="2"/>
              </a:rPr>
              <a:t>|B</a:t>
            </a:r>
            <a:r>
              <a:rPr lang="el-GR" altLang="zh-CN"/>
              <a:t>∪</a:t>
            </a:r>
            <a:r>
              <a:rPr lang="en-US" altLang="zh-CN">
                <a:sym typeface="Symbol" pitchFamily="18" charset="2"/>
              </a:rPr>
              <a:t>E|</a:t>
            </a:r>
            <a:r>
              <a:rPr lang="zh-CN" altLang="en-US">
                <a:sym typeface="Symbol" pitchFamily="18" charset="2"/>
              </a:rPr>
              <a:t>，所以，</a:t>
            </a:r>
            <a:r>
              <a:rPr lang="en-US" altLang="zh-CN">
                <a:sym typeface="Symbol" pitchFamily="18" charset="2"/>
              </a:rPr>
              <a:t>a+d</a:t>
            </a:r>
            <a:r>
              <a:rPr lang="zh-CN" altLang="en-US">
                <a:sym typeface="Symbol" pitchFamily="18" charset="2"/>
              </a:rPr>
              <a:t>≤</a:t>
            </a:r>
            <a:r>
              <a:rPr lang="en-US" altLang="zh-CN">
                <a:sym typeface="Symbol" pitchFamily="18" charset="2"/>
              </a:rPr>
              <a:t>b+e  (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证毕</a:t>
            </a:r>
            <a:r>
              <a:rPr lang="en-US" altLang="zh-CN">
                <a:sym typeface="Symbol" pitchFamily="18" charset="2"/>
              </a:rPr>
              <a:t>)</a:t>
            </a:r>
          </a:p>
          <a:p>
            <a:endParaRPr lang="en-US" altLang="zh-CN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6B1B4-239D-45DA-94E1-5723385A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5.1-1</a:t>
            </a:r>
            <a:r>
              <a:rPr lang="zh-CN" altLang="en-US"/>
              <a:t>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A4440-E0BC-4F8C-8997-530837E6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证：</a:t>
            </a:r>
            <a:endParaRPr lang="en-US" altLang="zh-CN">
              <a:solidFill>
                <a:srgbClr val="FF0000"/>
              </a:solidFill>
            </a:endParaRPr>
          </a:p>
          <a:p>
            <a:pPr marL="361950" indent="0">
              <a:buNone/>
            </a:pPr>
            <a:r>
              <a:rPr lang="zh-CN" altLang="en-US"/>
              <a:t>为证明</a:t>
            </a:r>
            <a:r>
              <a:rPr lang="en-US" altLang="zh-CN"/>
              <a:t>N</a:t>
            </a:r>
            <a:r>
              <a:rPr lang="zh-CN" altLang="en-US"/>
              <a:t>不是有限的，须证明：</a:t>
            </a:r>
            <a:endParaRPr lang="en-US" altLang="zh-CN"/>
          </a:p>
          <a:p>
            <a:pPr marL="762000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，使从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{0,1,2,...,n-1}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到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的双射函数存在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。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61950" indent="0"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设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是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的任意元素，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是任意从</a:t>
            </a:r>
            <a:r>
              <a:rPr lang="en-US" altLang="zh-CN">
                <a:sym typeface="Symbol" pitchFamily="18" charset="2"/>
              </a:rPr>
              <a:t>{0,1,2,...,n-1}</a:t>
            </a:r>
            <a:r>
              <a:rPr lang="zh-CN" altLang="en-US">
                <a:sym typeface="Symbol" pitchFamily="18" charset="2"/>
              </a:rPr>
              <a:t>到</a:t>
            </a:r>
            <a:r>
              <a:rPr lang="en-US" altLang="zh-CN">
                <a:sym typeface="Symbol" pitchFamily="18" charset="2"/>
              </a:rPr>
              <a:t>N</a:t>
            </a:r>
            <a:r>
              <a:rPr lang="zh-CN" altLang="en-US">
                <a:sym typeface="Symbol" pitchFamily="18" charset="2"/>
              </a:rPr>
              <a:t>的函数，令</a:t>
            </a:r>
            <a:r>
              <a:rPr lang="en-US" altLang="zh-CN">
                <a:sym typeface="Symbol" pitchFamily="18" charset="2"/>
              </a:rPr>
              <a:t>k=1+max{f(0),f(1),...,f(n-1)}</a:t>
            </a:r>
            <a:r>
              <a:rPr lang="zh-CN" altLang="en-US">
                <a:sym typeface="Symbol" pitchFamily="18" charset="2"/>
              </a:rPr>
              <a:t>，那么</a:t>
            </a:r>
            <a:endParaRPr lang="en-US" altLang="zh-CN">
              <a:sym typeface="Symbol" pitchFamily="18" charset="2"/>
            </a:endParaRPr>
          </a:p>
          <a:p>
            <a:pPr marL="1254125" indent="0">
              <a:buNone/>
            </a:pPr>
            <a:r>
              <a:rPr lang="en-US" altLang="zh-CN">
                <a:sym typeface="Symbol" pitchFamily="18" charset="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x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{0,1,2,...,n-1}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f(x)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61950" indent="0"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这说明</a:t>
            </a:r>
            <a:r>
              <a:rPr lang="en-US" altLang="zh-CN" u="sng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 u="sng">
                <a:latin typeface="楷体" pitchFamily="49" charset="-122"/>
                <a:ea typeface="楷体" pitchFamily="49" charset="-122"/>
                <a:sym typeface="Symbol" pitchFamily="18" charset="2"/>
              </a:rPr>
              <a:t>不是一个满射函数，所以</a:t>
            </a:r>
            <a:r>
              <a:rPr lang="en-US" altLang="zh-CN" u="sng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 u="sng">
                <a:latin typeface="楷体" pitchFamily="49" charset="-122"/>
                <a:ea typeface="楷体" pitchFamily="49" charset="-122"/>
                <a:sym typeface="Symbol" pitchFamily="18" charset="2"/>
              </a:rPr>
              <a:t>不是一个双射函数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。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61950" indent="0"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因为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和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都是</a:t>
            </a:r>
            <a:r>
              <a:rPr lang="zh-CN" altLang="en-US" u="sng">
                <a:latin typeface="楷体" pitchFamily="49" charset="-122"/>
                <a:ea typeface="楷体" pitchFamily="49" charset="-122"/>
                <a:sym typeface="Symbol" pitchFamily="18" charset="2"/>
              </a:rPr>
              <a:t>任意选取的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，所以，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是无限的。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61950" indent="0">
              <a:buNone/>
            </a:pP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证毕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）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9DBD2-6009-45BE-A9B5-B1CFA44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EB6013-262D-4149-95D2-4FFCB00D6317}"/>
              </a:ext>
            </a:extLst>
          </p:cNvPr>
          <p:cNvSpPr/>
          <p:nvPr/>
        </p:nvSpPr>
        <p:spPr bwMode="auto">
          <a:xfrm>
            <a:off x="5724128" y="1484784"/>
            <a:ext cx="2376264" cy="792088"/>
          </a:xfrm>
          <a:prstGeom prst="roundRect">
            <a:avLst/>
          </a:prstGeom>
          <a:solidFill>
            <a:srgbClr val="F6EC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5.1-1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自然数集合是无限的。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0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基本概念（基数之积）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5.3-2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是基数，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是集合，使</a:t>
            </a:r>
            <a:r>
              <a:rPr lang="en-US" altLang="zh-CN" dirty="0"/>
              <a:t>|A|=a</a:t>
            </a:r>
            <a:r>
              <a:rPr lang="zh-CN" altLang="en-US" dirty="0"/>
              <a:t>和</a:t>
            </a:r>
            <a:r>
              <a:rPr lang="en-US" altLang="zh-CN" dirty="0"/>
              <a:t>|B|=b</a:t>
            </a:r>
            <a:r>
              <a:rPr lang="zh-CN" altLang="en-US" dirty="0"/>
              <a:t>，那么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积</a:t>
            </a:r>
            <a:r>
              <a:rPr lang="zh-CN" altLang="en-US" dirty="0"/>
              <a:t>记为</a:t>
            </a:r>
            <a:r>
              <a:rPr lang="en-US" altLang="zh-CN" dirty="0" err="1"/>
              <a:t>a</a:t>
            </a:r>
            <a:r>
              <a:rPr lang="en-US" altLang="zh-CN" dirty="0" err="1">
                <a:latin typeface="Cambria" pitchFamily="18" charset="0"/>
                <a:ea typeface="Cambria" pitchFamily="18" charset="0"/>
                <a:sym typeface="Symbol" pitchFamily="18" charset="2"/>
              </a:rPr>
              <a:t>·</a:t>
            </a:r>
            <a:r>
              <a:rPr lang="en-US" altLang="zh-CN" dirty="0" err="1"/>
              <a:t>b</a:t>
            </a:r>
            <a:r>
              <a:rPr lang="zh-CN" altLang="en-US" dirty="0"/>
              <a:t>，定义如下：</a:t>
            </a:r>
            <a:endParaRPr lang="en-US" altLang="zh-CN" dirty="0"/>
          </a:p>
          <a:p>
            <a:pPr marL="2962275">
              <a:spcBef>
                <a:spcPts val="0"/>
              </a:spcBef>
              <a:buNone/>
            </a:pPr>
            <a:r>
              <a:rPr lang="en-US" altLang="zh-CN" dirty="0" err="1"/>
              <a:t>a</a:t>
            </a:r>
            <a:r>
              <a:rPr lang="en-US" altLang="zh-CN" dirty="0" err="1">
                <a:latin typeface="Cambria" pitchFamily="18" charset="0"/>
                <a:ea typeface="Cambria" pitchFamily="18" charset="0"/>
                <a:sym typeface="Symbol" pitchFamily="18" charset="2"/>
              </a:rPr>
              <a:t>·</a:t>
            </a:r>
            <a:r>
              <a:rPr lang="en-US" altLang="zh-CN" dirty="0" err="1"/>
              <a:t>b</a:t>
            </a:r>
            <a:r>
              <a:rPr lang="en-US" altLang="zh-CN" dirty="0"/>
              <a:t>=|A×B|</a:t>
            </a: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5.3-4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基数的乘法是</a:t>
            </a:r>
            <a:r>
              <a:rPr lang="zh-CN" altLang="en-US" dirty="0">
                <a:solidFill>
                  <a:srgbClr val="C00000"/>
                </a:solidFill>
              </a:rPr>
              <a:t>可交换</a:t>
            </a:r>
            <a:r>
              <a:rPr lang="zh-CN" altLang="en-US" dirty="0"/>
              <a:t>的和</a:t>
            </a:r>
            <a:r>
              <a:rPr lang="zh-CN" altLang="en-US" dirty="0">
                <a:solidFill>
                  <a:srgbClr val="C00000"/>
                </a:solidFill>
              </a:rPr>
              <a:t>可结合</a:t>
            </a:r>
            <a:r>
              <a:rPr lang="zh-CN" altLang="en-US" dirty="0"/>
              <a:t>的，在加法上可分配；</a:t>
            </a:r>
            <a:endParaRPr lang="en-US" altLang="zh-CN" dirty="0"/>
          </a:p>
          <a:p>
            <a:pPr marL="2613025">
              <a:spcBef>
                <a:spcPts val="0"/>
              </a:spcBef>
              <a:buNone/>
            </a:pPr>
            <a:r>
              <a:rPr lang="zh-CN" altLang="en-US" dirty="0"/>
              <a:t>即，</a:t>
            </a:r>
            <a:r>
              <a:rPr lang="en-US" altLang="zh-CN" dirty="0"/>
              <a:t>a</a:t>
            </a:r>
            <a:r>
              <a:rPr lang="en-US" altLang="zh-CN" dirty="0">
                <a:latin typeface="Cambria" pitchFamily="18" charset="0"/>
                <a:ea typeface="Cambria" pitchFamily="18" charset="0"/>
                <a:sym typeface="Symbol" pitchFamily="18" charset="2"/>
              </a:rPr>
              <a:t>· </a:t>
            </a:r>
            <a:r>
              <a:rPr lang="en-US" altLang="zh-CN" dirty="0"/>
              <a:t>(</a:t>
            </a:r>
            <a:r>
              <a:rPr lang="en-US" altLang="zh-CN" dirty="0" err="1"/>
              <a:t>b+d</a:t>
            </a:r>
            <a:r>
              <a:rPr lang="en-US" altLang="zh-CN" dirty="0"/>
              <a:t>)=</a:t>
            </a:r>
            <a:r>
              <a:rPr lang="en-US" altLang="zh-CN" dirty="0" err="1"/>
              <a:t>a</a:t>
            </a:r>
            <a:r>
              <a:rPr lang="en-US" altLang="zh-CN" dirty="0" err="1">
                <a:latin typeface="Cambria" pitchFamily="18" charset="0"/>
                <a:ea typeface="Cambria" pitchFamily="18" charset="0"/>
                <a:sym typeface="Symbol" pitchFamily="18" charset="2"/>
              </a:rPr>
              <a:t>·</a:t>
            </a:r>
            <a:r>
              <a:rPr lang="en-US" altLang="zh-CN" dirty="0" err="1"/>
              <a:t>b+a</a:t>
            </a:r>
            <a:r>
              <a:rPr lang="en-US" altLang="zh-CN" dirty="0" err="1">
                <a:latin typeface="Cambria" pitchFamily="18" charset="0"/>
                <a:ea typeface="Cambria" pitchFamily="18" charset="0"/>
                <a:sym typeface="Symbol" pitchFamily="18" charset="2"/>
              </a:rPr>
              <a:t>·</a:t>
            </a:r>
            <a:r>
              <a:rPr lang="en-US" altLang="zh-CN" dirty="0" err="1"/>
              <a:t>d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5.3-5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是任意基数</a:t>
            </a:r>
            <a:endParaRPr lang="en-US" altLang="zh-CN" dirty="0"/>
          </a:p>
          <a:p>
            <a:pPr marL="957263" lvl="1">
              <a:spcBef>
                <a:spcPts val="0"/>
              </a:spcBef>
              <a:buNone/>
            </a:pP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e</a:t>
            </a:r>
            <a:r>
              <a:rPr lang="zh-CN" altLang="en-US" dirty="0"/>
              <a:t>，那么</a:t>
            </a:r>
            <a:r>
              <a:rPr lang="en-US" altLang="zh-CN" dirty="0"/>
              <a:t>ad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be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57263" lvl="1">
              <a:spcBef>
                <a:spcPts val="0"/>
              </a:spcBef>
              <a:buNone/>
            </a:pP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e</a:t>
            </a:r>
            <a:r>
              <a:rPr lang="zh-CN" altLang="en-US" dirty="0"/>
              <a:t>，那么</a:t>
            </a:r>
            <a:r>
              <a:rPr lang="en-US" altLang="zh-CN" dirty="0"/>
              <a:t>ad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be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8775" lvl="1" indent="-342900">
              <a:spcBef>
                <a:spcPts val="0"/>
              </a:spcBef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</a:rPr>
              <a:t>定理</a:t>
            </a:r>
            <a:r>
              <a:rPr lang="en-US" altLang="zh-CN" sz="2400" dirty="0">
                <a:solidFill>
                  <a:srgbClr val="FF0000"/>
                </a:solidFill>
              </a:rPr>
              <a:t>5.3-6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是基数，</a:t>
            </a:r>
            <a:r>
              <a:rPr lang="en-US" altLang="zh-CN" sz="2400" dirty="0"/>
              <a:t>a</a:t>
            </a:r>
            <a:r>
              <a:rPr lang="zh-CN" altLang="en-US" sz="2400" dirty="0"/>
              <a:t>是无限基数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Symbol" pitchFamily="18" charset="2"/>
              </a:rPr>
              <a:t></a:t>
            </a:r>
            <a:r>
              <a:rPr lang="en-US" altLang="zh-CN" sz="2400" dirty="0"/>
              <a:t>0</a:t>
            </a:r>
            <a:r>
              <a:rPr lang="zh-CN" altLang="en-US" sz="2400" dirty="0"/>
              <a:t>且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 dirty="0"/>
              <a:t>a</a:t>
            </a:r>
            <a:r>
              <a:rPr lang="zh-CN" altLang="en-US" sz="2400" dirty="0"/>
              <a:t>，那么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=a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0FBA-200C-4DF9-B341-BD8B048A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基本概念（基数之幂）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8D578-1178-411E-A546-A248177A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3255"/>
            <a:ext cx="8352928" cy="51920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5.3-7</a:t>
            </a:r>
            <a:r>
              <a:rPr lang="zh-CN" altLang="en-US" sz="2000"/>
              <a:t>：设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是基数，那么</a:t>
            </a:r>
            <a:endParaRPr lang="en-US" altLang="zh-CN" sz="2000"/>
          </a:p>
          <a:p>
            <a:pPr marL="180975" indent="0">
              <a:spcBef>
                <a:spcPts val="0"/>
              </a:spcBef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a</a:t>
            </a:r>
            <a:r>
              <a:rPr lang="en-US" altLang="zh-CN" sz="2000" baseline="30000"/>
              <a:t>b+d</a:t>
            </a:r>
            <a:r>
              <a:rPr lang="en-US" altLang="zh-CN" sz="2000"/>
              <a:t>=a</a:t>
            </a:r>
            <a:r>
              <a:rPr lang="en-US" altLang="zh-CN" sz="2000" baseline="30000"/>
              <a:t>b</a:t>
            </a:r>
            <a:r>
              <a:rPr lang="en-US" altLang="zh-CN" sz="12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 sz="2000"/>
              <a:t>a</a:t>
            </a:r>
            <a:r>
              <a:rPr lang="en-US" altLang="zh-CN" sz="2000" baseline="30000"/>
              <a:t>d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(ab)</a:t>
            </a:r>
            <a:r>
              <a:rPr lang="en-US" altLang="zh-CN" sz="2000" baseline="30000"/>
              <a:t>d</a:t>
            </a:r>
            <a:r>
              <a:rPr lang="en-US" altLang="zh-CN" sz="2000"/>
              <a:t>=a</a:t>
            </a:r>
            <a:r>
              <a:rPr lang="en-US" altLang="zh-CN" sz="2000" baseline="30000"/>
              <a:t>d</a:t>
            </a:r>
            <a:r>
              <a:rPr lang="en-US" altLang="zh-CN" sz="12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 sz="2000"/>
              <a:t>b</a:t>
            </a:r>
            <a:r>
              <a:rPr lang="en-US" altLang="zh-CN" sz="2000" baseline="30000"/>
              <a:t>d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(a</a:t>
            </a:r>
            <a:r>
              <a:rPr lang="en-US" altLang="zh-CN" sz="2000" baseline="30000"/>
              <a:t>b</a:t>
            </a:r>
            <a:r>
              <a:rPr lang="en-US" altLang="zh-CN" sz="2000"/>
              <a:t>)</a:t>
            </a:r>
            <a:r>
              <a:rPr lang="en-US" altLang="zh-CN" sz="2000" baseline="30000"/>
              <a:t>d</a:t>
            </a:r>
            <a:r>
              <a:rPr lang="en-US" altLang="zh-CN" sz="2000"/>
              <a:t>=a</a:t>
            </a:r>
            <a:r>
              <a:rPr lang="en-US" altLang="zh-CN" sz="2000" baseline="30000"/>
              <a:t>bd</a:t>
            </a:r>
          </a:p>
          <a:p>
            <a:pPr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</a:rPr>
              <a:t>证：</a:t>
            </a:r>
            <a:r>
              <a:rPr lang="zh-CN" altLang="en-US" sz="2000">
                <a:sym typeface="Wingdings" panose="05000000000000000000" pitchFamily="2" charset="2"/>
              </a:rPr>
              <a:t>（</a:t>
            </a:r>
            <a:r>
              <a:rPr lang="en-US" altLang="zh-CN" sz="2000">
                <a:sym typeface="Wingdings" panose="05000000000000000000" pitchFamily="2" charset="2"/>
              </a:rPr>
              <a:t>1</a:t>
            </a:r>
            <a:r>
              <a:rPr lang="zh-CN" altLang="en-US" sz="2000">
                <a:sym typeface="Wingdings" panose="05000000000000000000" pitchFamily="2" charset="2"/>
              </a:rPr>
              <a:t>）</a:t>
            </a:r>
            <a:endParaRPr lang="en-US" altLang="zh-CN" sz="2000">
              <a:solidFill>
                <a:srgbClr val="FF0000"/>
              </a:solidFill>
            </a:endParaRPr>
          </a:p>
          <a:p>
            <a:pPr marL="180975" indent="0">
              <a:spcBef>
                <a:spcPts val="0"/>
              </a:spcBef>
              <a:buNone/>
            </a:pPr>
            <a:r>
              <a:rPr lang="zh-CN" altLang="en-US" sz="2000">
                <a:sym typeface="Wingdings" panose="05000000000000000000" pitchFamily="2" charset="2"/>
              </a:rPr>
              <a:t>设</a:t>
            </a:r>
            <a:r>
              <a:rPr lang="en-US" altLang="zh-CN" sz="2000">
                <a:sym typeface="Wingdings" panose="05000000000000000000" pitchFamily="2" charset="2"/>
              </a:rPr>
              <a:t>A</a:t>
            </a:r>
            <a:r>
              <a:rPr lang="zh-CN" altLang="en-US" sz="2000">
                <a:sym typeface="Wingdings" panose="05000000000000000000" pitchFamily="2" charset="2"/>
              </a:rPr>
              <a:t>、</a:t>
            </a:r>
            <a:r>
              <a:rPr lang="en-US" altLang="zh-CN" sz="2000">
                <a:sym typeface="Wingdings" panose="05000000000000000000" pitchFamily="2" charset="2"/>
              </a:rPr>
              <a:t>B</a:t>
            </a:r>
            <a:r>
              <a:rPr lang="zh-CN" altLang="en-US" sz="2000">
                <a:sym typeface="Wingdings" panose="05000000000000000000" pitchFamily="2" charset="2"/>
              </a:rPr>
              <a:t>和</a:t>
            </a:r>
            <a:r>
              <a:rPr lang="en-US" altLang="zh-CN" sz="2000">
                <a:sym typeface="Wingdings" panose="05000000000000000000" pitchFamily="2" charset="2"/>
              </a:rPr>
              <a:t>D</a:t>
            </a:r>
            <a:r>
              <a:rPr lang="zh-CN" altLang="en-US" sz="2000">
                <a:sym typeface="Wingdings" panose="05000000000000000000" pitchFamily="2" charset="2"/>
              </a:rPr>
              <a:t>是集合，使</a:t>
            </a:r>
            <a:r>
              <a:rPr lang="en-US" altLang="zh-CN" sz="2000">
                <a:sym typeface="Wingdings" panose="05000000000000000000" pitchFamily="2" charset="2"/>
              </a:rPr>
              <a:t>|A|=a</a:t>
            </a:r>
            <a:r>
              <a:rPr lang="zh-CN" altLang="en-US" sz="2000">
                <a:sym typeface="Wingdings" panose="05000000000000000000" pitchFamily="2" charset="2"/>
              </a:rPr>
              <a:t>、</a:t>
            </a:r>
            <a:r>
              <a:rPr lang="en-US" altLang="zh-CN" sz="2000">
                <a:sym typeface="Wingdings" panose="05000000000000000000" pitchFamily="2" charset="2"/>
              </a:rPr>
              <a:t>|B|=b</a:t>
            </a:r>
            <a:r>
              <a:rPr lang="zh-CN" altLang="en-US" sz="2000">
                <a:sym typeface="Wingdings" panose="05000000000000000000" pitchFamily="2" charset="2"/>
              </a:rPr>
              <a:t>、</a:t>
            </a:r>
            <a:r>
              <a:rPr lang="en-US" altLang="zh-CN" sz="2000">
                <a:sym typeface="Wingdings" panose="05000000000000000000" pitchFamily="2" charset="2"/>
              </a:rPr>
              <a:t>|D|=d</a:t>
            </a:r>
            <a:r>
              <a:rPr lang="zh-CN" altLang="en-US" sz="2000">
                <a:sym typeface="Wingdings" panose="05000000000000000000" pitchFamily="2" charset="2"/>
              </a:rPr>
              <a:t>，且</a:t>
            </a:r>
            <a:r>
              <a:rPr lang="en-US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l-GR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D=</a:t>
            </a:r>
            <a:r>
              <a:rPr lang="el-GR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，设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，因为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不相交，存在一映射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B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使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的一个</a:t>
            </a:r>
            <a:r>
              <a:rPr lang="zh-CN" altLang="en-US" sz="2000" u="sng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开拓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。这样，能定义函数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如下：</a:t>
            </a:r>
            <a:endParaRPr lang="en-US" altLang="zh-CN" sz="2000">
              <a:latin typeface="楷体" pitchFamily="49" charset="-122"/>
              <a:ea typeface="楷体" pitchFamily="49" charset="-122"/>
            </a:endParaRPr>
          </a:p>
          <a:p>
            <a:pPr marL="1520825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sz="2000"/>
              <a:t>F</a:t>
            </a:r>
            <a:r>
              <a:rPr lang="zh-CN" altLang="en-US" sz="2000"/>
              <a:t>：</a:t>
            </a:r>
            <a:r>
              <a:rPr lang="en-US" altLang="zh-CN" sz="2000"/>
              <a:t>A</a:t>
            </a:r>
            <a:r>
              <a:rPr lang="en-US" altLang="zh-CN" sz="2000" baseline="30000"/>
              <a:t>B</a:t>
            </a:r>
            <a:r>
              <a:rPr lang="en-US" altLang="zh-CN" sz="2000"/>
              <a:t>×A</a:t>
            </a:r>
            <a:r>
              <a:rPr lang="en-US" altLang="zh-CN" sz="2000" baseline="30000"/>
              <a:t>D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/>
              <a:t>A</a:t>
            </a:r>
            <a:r>
              <a:rPr lang="en-US" altLang="zh-CN" sz="2000" baseline="30000"/>
              <a:t>B</a:t>
            </a:r>
            <a:r>
              <a:rPr lang="el-GR" altLang="zh-CN" sz="2000" baseline="30000"/>
              <a:t>∪</a:t>
            </a:r>
            <a:r>
              <a:rPr lang="en-US" altLang="zh-CN" sz="2000" baseline="30000"/>
              <a:t>D</a:t>
            </a:r>
            <a:r>
              <a:rPr lang="zh-CN" altLang="en-US" sz="2000"/>
              <a:t>，</a:t>
            </a:r>
            <a:r>
              <a:rPr lang="en-US" altLang="zh-CN" sz="2000"/>
              <a:t>F(&lt;f,g&gt;)=h</a:t>
            </a:r>
          </a:p>
          <a:p>
            <a:pPr marL="1809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000"/>
              <a:t>这里</a:t>
            </a:r>
            <a:r>
              <a:rPr lang="en-US" altLang="zh-CN" sz="2000"/>
              <a:t>h|</a:t>
            </a:r>
            <a:r>
              <a:rPr lang="en-US" altLang="zh-CN" sz="2000" baseline="-25000"/>
              <a:t>B</a:t>
            </a:r>
            <a:r>
              <a:rPr lang="en-US" altLang="zh-CN" sz="2000"/>
              <a:t>=f</a:t>
            </a:r>
            <a:r>
              <a:rPr lang="zh-CN" altLang="en-US" sz="2000"/>
              <a:t>和</a:t>
            </a:r>
            <a:r>
              <a:rPr lang="en-US" altLang="zh-CN" sz="2000"/>
              <a:t>h|</a:t>
            </a:r>
            <a:r>
              <a:rPr lang="en-US" altLang="zh-CN" sz="2000" baseline="-25000"/>
              <a:t>D</a:t>
            </a:r>
            <a:r>
              <a:rPr lang="en-US" altLang="zh-CN" sz="2000"/>
              <a:t>=g</a:t>
            </a:r>
            <a:r>
              <a:rPr lang="zh-CN" altLang="en-US" sz="2000"/>
              <a:t>，</a:t>
            </a:r>
            <a:r>
              <a:rPr lang="en-US" altLang="zh-CN" sz="2000" u="sng"/>
              <a:t>F</a:t>
            </a:r>
            <a:r>
              <a:rPr lang="zh-CN" altLang="en-US" sz="2000" u="sng"/>
              <a:t>是单射函数</a:t>
            </a:r>
            <a:r>
              <a:rPr lang="zh-CN" altLang="en-US" sz="2000"/>
              <a:t>，故</a:t>
            </a:r>
            <a:r>
              <a:rPr lang="en-US" altLang="zh-CN" sz="2000"/>
              <a:t>|A</a:t>
            </a:r>
            <a:r>
              <a:rPr lang="en-US" altLang="zh-CN" sz="2000" baseline="30000"/>
              <a:t>B</a:t>
            </a:r>
            <a:r>
              <a:rPr lang="en-US" altLang="zh-CN" sz="2000"/>
              <a:t>×A</a:t>
            </a:r>
            <a:r>
              <a:rPr lang="en-US" altLang="zh-CN" sz="2000" baseline="30000"/>
              <a:t>D</a:t>
            </a:r>
            <a:r>
              <a:rPr lang="en-US" altLang="zh-CN" sz="2000"/>
              <a:t>|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000"/>
              <a:t>|A</a:t>
            </a:r>
            <a:r>
              <a:rPr lang="en-US" altLang="zh-CN" sz="2000" baseline="30000"/>
              <a:t>B</a:t>
            </a:r>
            <a:r>
              <a:rPr lang="el-GR" altLang="zh-CN" sz="2000" baseline="30000"/>
              <a:t>∪</a:t>
            </a:r>
            <a:r>
              <a:rPr lang="en-US" altLang="zh-CN" sz="2000" baseline="30000"/>
              <a:t>D</a:t>
            </a:r>
            <a:r>
              <a:rPr lang="en-US" altLang="zh-CN" sz="2000"/>
              <a:t>|</a:t>
            </a:r>
            <a:r>
              <a:rPr lang="zh-CN" altLang="en-US" sz="2000"/>
              <a:t>，另外，定义函数</a:t>
            </a:r>
            <a:r>
              <a:rPr lang="en-US" altLang="zh-CN" sz="2000"/>
              <a:t>G</a:t>
            </a:r>
            <a:r>
              <a:rPr lang="zh-CN" altLang="en-US" sz="2000"/>
              <a:t>：</a:t>
            </a:r>
            <a:r>
              <a:rPr lang="en-US" altLang="zh-CN" sz="2000"/>
              <a:t>A</a:t>
            </a:r>
            <a:r>
              <a:rPr lang="en-US" altLang="zh-CN" sz="2000" baseline="30000"/>
              <a:t>B</a:t>
            </a:r>
            <a:r>
              <a:rPr lang="el-GR" altLang="zh-CN" sz="2000" baseline="30000"/>
              <a:t>∪</a:t>
            </a:r>
            <a:r>
              <a:rPr lang="en-US" altLang="zh-CN" sz="2000" baseline="30000"/>
              <a:t>D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/>
              <a:t>A</a:t>
            </a:r>
            <a:r>
              <a:rPr lang="en-US" altLang="zh-CN" sz="2000" baseline="30000"/>
              <a:t>B</a:t>
            </a:r>
            <a:r>
              <a:rPr lang="en-US" altLang="zh-CN" sz="2000"/>
              <a:t>×A</a:t>
            </a:r>
            <a:r>
              <a:rPr lang="en-US" altLang="zh-CN" sz="2000" baseline="30000"/>
              <a:t>D</a:t>
            </a:r>
            <a:r>
              <a:rPr lang="zh-CN" altLang="en-US" sz="2000"/>
              <a:t>，</a:t>
            </a:r>
            <a:r>
              <a:rPr lang="en-US" altLang="zh-CN" sz="2000"/>
              <a:t>G(h)=&lt;h|</a:t>
            </a:r>
            <a:r>
              <a:rPr lang="en-US" altLang="zh-CN" sz="2000" baseline="-25000"/>
              <a:t>B</a:t>
            </a:r>
            <a:r>
              <a:rPr lang="en-US" altLang="zh-CN" sz="2000"/>
              <a:t>,h|</a:t>
            </a:r>
            <a:r>
              <a:rPr lang="en-US" altLang="zh-CN" sz="2000" baseline="-25000"/>
              <a:t>D</a:t>
            </a:r>
            <a:r>
              <a:rPr lang="en-US" altLang="zh-CN" sz="2000"/>
              <a:t>&gt;</a:t>
            </a:r>
            <a:r>
              <a:rPr lang="zh-CN" altLang="en-US" sz="2000"/>
              <a:t>，这</a:t>
            </a:r>
            <a:r>
              <a:rPr lang="zh-CN" altLang="en-US" sz="2000" u="sng"/>
              <a:t>也是单射函数</a:t>
            </a:r>
            <a:r>
              <a:rPr lang="zh-CN" altLang="en-US" sz="2000"/>
              <a:t>，因此，</a:t>
            </a:r>
            <a:endParaRPr lang="en-US" altLang="zh-CN" sz="2000"/>
          </a:p>
          <a:p>
            <a:pPr marL="1435100" indent="0">
              <a:spcBef>
                <a:spcPts val="0"/>
              </a:spcBef>
              <a:buNone/>
            </a:pPr>
            <a:r>
              <a:rPr lang="en-US" altLang="zh-CN" sz="2000"/>
              <a:t>|A</a:t>
            </a:r>
            <a:r>
              <a:rPr lang="en-US" altLang="zh-CN" sz="2000" baseline="30000"/>
              <a:t>B</a:t>
            </a:r>
            <a:r>
              <a:rPr lang="el-GR" altLang="zh-CN" sz="2000" baseline="30000"/>
              <a:t>∪</a:t>
            </a:r>
            <a:r>
              <a:rPr lang="en-US" altLang="zh-CN" sz="2000" baseline="30000"/>
              <a:t>D</a:t>
            </a:r>
            <a:r>
              <a:rPr lang="en-US" altLang="zh-CN" sz="2000"/>
              <a:t>|</a:t>
            </a:r>
            <a:r>
              <a:rPr lang="zh-CN" altLang="en-US" sz="2000">
                <a:sym typeface="Symbol" pitchFamily="18" charset="2"/>
              </a:rPr>
              <a:t>≤</a:t>
            </a:r>
            <a:r>
              <a:rPr lang="en-US" altLang="zh-CN" sz="2000"/>
              <a:t>|A</a:t>
            </a:r>
            <a:r>
              <a:rPr lang="en-US" altLang="zh-CN" sz="2000" baseline="30000"/>
              <a:t>B</a:t>
            </a:r>
            <a:r>
              <a:rPr lang="en-US" altLang="zh-CN" sz="2000"/>
              <a:t>×A</a:t>
            </a:r>
            <a:r>
              <a:rPr lang="en-US" altLang="zh-CN" sz="2000" baseline="30000"/>
              <a:t>D</a:t>
            </a:r>
            <a:r>
              <a:rPr lang="en-US" altLang="zh-CN" sz="2000"/>
              <a:t>|</a:t>
            </a:r>
            <a:r>
              <a:rPr lang="zh-CN" altLang="en-US" sz="2000"/>
              <a:t>，故</a:t>
            </a:r>
            <a:r>
              <a:rPr lang="en-US" altLang="zh-CN" sz="2000"/>
              <a:t>|A</a:t>
            </a:r>
            <a:r>
              <a:rPr lang="en-US" altLang="zh-CN" sz="2000" baseline="30000"/>
              <a:t>B</a:t>
            </a:r>
            <a:r>
              <a:rPr lang="en-US" altLang="zh-CN" sz="2000"/>
              <a:t>×A</a:t>
            </a:r>
            <a:r>
              <a:rPr lang="en-US" altLang="zh-CN" sz="2000" baseline="30000"/>
              <a:t>D</a:t>
            </a:r>
            <a:r>
              <a:rPr lang="en-US" altLang="zh-CN" sz="2000"/>
              <a:t>|=|A</a:t>
            </a:r>
            <a:r>
              <a:rPr lang="en-US" altLang="zh-CN" sz="2000" baseline="30000"/>
              <a:t>B</a:t>
            </a:r>
            <a:r>
              <a:rPr lang="el-GR" altLang="zh-CN" sz="2000" baseline="30000"/>
              <a:t>∪</a:t>
            </a:r>
            <a:r>
              <a:rPr lang="en-US" altLang="zh-CN" sz="2000" baseline="30000"/>
              <a:t>D</a:t>
            </a:r>
            <a:r>
              <a:rPr lang="en-US" altLang="zh-CN" sz="2000"/>
              <a:t>|  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rgbClr val="FF0000"/>
                </a:solidFill>
              </a:rPr>
              <a:t>证毕</a:t>
            </a:r>
            <a:r>
              <a:rPr lang="zh-CN" altLang="en-US" sz="200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1CB1A-1067-42D3-920E-400F10D8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F32AEFA-D6DE-43E9-ACB5-A36CD495600E}"/>
              </a:ext>
            </a:extLst>
          </p:cNvPr>
          <p:cNvSpPr/>
          <p:nvPr/>
        </p:nvSpPr>
        <p:spPr bwMode="auto">
          <a:xfrm>
            <a:off x="3482802" y="1772816"/>
            <a:ext cx="4617590" cy="1509087"/>
          </a:xfrm>
          <a:prstGeom prst="roundRect">
            <a:avLst/>
          </a:prstGeom>
          <a:solidFill>
            <a:srgbClr val="F6EC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5.3-3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是基数，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是使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|A|=a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|B|=b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的集合，那么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次幂记为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000" b="0" i="0" u="none" strike="noStrike" cap="none" normalizeH="0" baseline="3000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，定义为：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000" b="0" i="0" u="none" strike="noStrike" cap="none" normalizeH="0" baseline="3000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=|A</a:t>
            </a:r>
            <a:r>
              <a:rPr kumimoji="1" lang="en-US" altLang="zh-CN" sz="2000" b="0" i="0" u="none" strike="noStrike" cap="none" normalizeH="0" baseline="3000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en-US" altLang="zh-CN" sz="20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</a:p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|A</a:t>
            </a:r>
            <a:r>
              <a:rPr lang="en-US" altLang="zh-CN" sz="2000" baseline="300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|=|A|</a:t>
            </a:r>
            <a:r>
              <a:rPr lang="en-US" altLang="zh-CN" sz="2000" baseline="300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|B|</a:t>
            </a:r>
            <a:endParaRPr kumimoji="1" lang="zh-CN" altLang="en-US" sz="2000" b="0" i="0" u="none" strike="noStrike" cap="none" normalizeH="0" baseline="30000">
              <a:ln>
                <a:noFill/>
              </a:ln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0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98AE1-C916-4459-AB20-5884CB3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5.3-1</a:t>
            </a:r>
            <a:r>
              <a:rPr lang="zh-CN" altLang="en-US"/>
              <a:t>和定理</a:t>
            </a:r>
            <a:r>
              <a:rPr lang="en-US" altLang="zh-CN"/>
              <a:t>5.3-8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0252B-AE52-4DAC-A212-0C34A960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考虑函数</a:t>
            </a:r>
            <a:r>
              <a:rPr lang="en-US" altLang="zh-CN"/>
              <a:t>f:N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{0,1}</a:t>
            </a:r>
            <a:r>
              <a:rPr lang="zh-CN" altLang="en-US"/>
              <a:t>，它把</a:t>
            </a:r>
            <a:r>
              <a:rPr lang="en-US" altLang="zh-CN"/>
              <a:t>N</a:t>
            </a:r>
            <a:r>
              <a:rPr lang="zh-CN" altLang="en-US"/>
              <a:t>的元素划分为两部分，一部分对应于</a:t>
            </a:r>
            <a:r>
              <a:rPr lang="en-US" altLang="zh-CN"/>
              <a:t>0</a:t>
            </a:r>
            <a:r>
              <a:rPr lang="zh-CN" altLang="en-US"/>
              <a:t>，一部分对应于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pPr marL="361950" indent="0">
              <a:buNone/>
            </a:pPr>
            <a:r>
              <a:rPr lang="zh-CN" altLang="en-US"/>
              <a:t>这个函数可用指定</a:t>
            </a:r>
            <a:r>
              <a:rPr lang="en-US" altLang="zh-CN"/>
              <a:t>N</a:t>
            </a:r>
            <a:r>
              <a:rPr lang="zh-CN" altLang="en-US"/>
              <a:t>的一个子集（对应于</a:t>
            </a:r>
            <a:r>
              <a:rPr lang="en-US" altLang="zh-CN"/>
              <a:t>0</a:t>
            </a:r>
            <a:r>
              <a:rPr lang="zh-CN" altLang="en-US"/>
              <a:t>）来确定。</a:t>
            </a:r>
            <a:endParaRPr lang="en-US" altLang="zh-CN"/>
          </a:p>
          <a:p>
            <a:pPr marL="361950" indent="0">
              <a:buNone/>
            </a:pPr>
            <a:r>
              <a:rPr lang="zh-CN" altLang="en-US"/>
              <a:t>因此，此种函数的个数</a:t>
            </a:r>
            <a:r>
              <a:rPr lang="en-US" altLang="zh-CN"/>
              <a:t>|{0,1}</a:t>
            </a:r>
            <a:r>
              <a:rPr lang="en-US" altLang="zh-CN" baseline="30000"/>
              <a:t>N</a:t>
            </a:r>
            <a:r>
              <a:rPr lang="en-US" altLang="zh-CN"/>
              <a:t>|</a:t>
            </a:r>
            <a:r>
              <a:rPr lang="zh-CN" altLang="en-US"/>
              <a:t>等于</a:t>
            </a:r>
            <a:r>
              <a:rPr lang="en-US" altLang="zh-CN"/>
              <a:t>N</a:t>
            </a:r>
            <a:r>
              <a:rPr lang="zh-CN" altLang="en-US"/>
              <a:t>的子集的个数</a:t>
            </a:r>
            <a:r>
              <a:rPr lang="en-US" altLang="zh-CN"/>
              <a:t>|ρ(N)|</a:t>
            </a:r>
            <a:r>
              <a:rPr lang="zh-CN" altLang="en-US"/>
              <a:t>，但</a:t>
            </a:r>
            <a:r>
              <a:rPr lang="en-US" altLang="zh-CN"/>
              <a:t>|ρ(N)|=c</a:t>
            </a:r>
            <a:r>
              <a:rPr lang="zh-CN" altLang="en-US"/>
              <a:t>，按定义</a:t>
            </a:r>
            <a:r>
              <a:rPr lang="en-US" altLang="zh-CN"/>
              <a:t>5.3-3</a:t>
            </a:r>
            <a:r>
              <a:rPr lang="zh-CN" altLang="en-US"/>
              <a:t>得</a:t>
            </a:r>
            <a:r>
              <a:rPr lang="en-US" altLang="zh-CN"/>
              <a:t>2</a:t>
            </a:r>
            <a:r>
              <a:rPr lang="en-US" altLang="zh-CN" baseline="30000"/>
              <a:t>ℵ₀</a:t>
            </a:r>
            <a:r>
              <a:rPr lang="en-US" altLang="zh-CN"/>
              <a:t>=c</a:t>
            </a:r>
          </a:p>
          <a:p>
            <a:pPr marL="361950" indent="-361950"/>
            <a:r>
              <a:rPr lang="zh-CN" altLang="en-US"/>
              <a:t>下面的定理说明幂运算也保持次序关系：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5.3-8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zh-CN" altLang="en-US"/>
              <a:t>是基数，那么</a:t>
            </a:r>
            <a:endParaRPr lang="en-US" altLang="zh-CN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/>
              <a:t>e</a:t>
            </a:r>
            <a:r>
              <a:rPr lang="zh-CN" altLang="en-US"/>
              <a:t>，那么</a:t>
            </a:r>
            <a:r>
              <a:rPr lang="en-US" altLang="zh-CN"/>
              <a:t>a</a:t>
            </a:r>
            <a:r>
              <a:rPr lang="en-US" altLang="zh-CN" baseline="30000"/>
              <a:t>d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/>
              <a:t>b</a:t>
            </a:r>
            <a:r>
              <a:rPr lang="en-US" altLang="zh-CN" baseline="30000"/>
              <a:t>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/>
              <a:t>e</a:t>
            </a:r>
            <a:r>
              <a:rPr lang="zh-CN" altLang="en-US"/>
              <a:t>，那么</a:t>
            </a:r>
            <a:r>
              <a:rPr lang="en-US" altLang="zh-CN"/>
              <a:t>a</a:t>
            </a:r>
            <a:r>
              <a:rPr lang="en-US" altLang="zh-CN" baseline="30000"/>
              <a:t>d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/>
              <a:t>b</a:t>
            </a:r>
            <a:r>
              <a:rPr lang="en-US" altLang="zh-CN" baseline="30000"/>
              <a:t>e</a:t>
            </a:r>
            <a:endParaRPr lang="zh-CN" altLang="en-US" baseline="30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21FC2-22D1-4704-82BC-B7F1F809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450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证明：直线上互不相交的开区间的全体所构成的集合至多可数。</a:t>
            </a:r>
            <a:endParaRPr lang="en-US" altLang="zh-CN" dirty="0"/>
          </a:p>
          <a:p>
            <a:pPr marL="381000" indent="-381000">
              <a:buSzPct val="100000"/>
              <a:buFont typeface="+mj-lt"/>
              <a:buAutoNum type="arabicPeriod"/>
            </a:pPr>
            <a:r>
              <a:rPr lang="zh-CN" altLang="en-US" dirty="0"/>
              <a:t>设∑为一个有限字母表，∑上所有字</a:t>
            </a:r>
            <a:r>
              <a:rPr lang="en-US" altLang="zh-CN" dirty="0"/>
              <a:t>(</a:t>
            </a:r>
            <a:r>
              <a:rPr lang="zh-CN" altLang="en-US" dirty="0"/>
              <a:t>包括空字</a:t>
            </a:r>
            <a:r>
              <a:rPr lang="en-US" altLang="zh-CN" dirty="0"/>
              <a:t>)</a:t>
            </a:r>
            <a:r>
              <a:rPr lang="zh-CN" altLang="en-US" dirty="0"/>
              <a:t>之集记为∑</a:t>
            </a:r>
            <a:r>
              <a:rPr lang="en-US" altLang="zh-CN" baseline="30000" dirty="0"/>
              <a:t>*</a:t>
            </a:r>
            <a:r>
              <a:rPr lang="en-US" altLang="zh-CN" dirty="0"/>
              <a:t>,</a:t>
            </a:r>
            <a:r>
              <a:rPr lang="zh-CN" altLang="en-US" dirty="0"/>
              <a:t>证明∑</a:t>
            </a:r>
            <a:r>
              <a:rPr lang="en-US" altLang="zh-CN" baseline="30000" dirty="0"/>
              <a:t>*</a:t>
            </a:r>
            <a:r>
              <a:rPr lang="zh-CN" altLang="en-US" dirty="0"/>
              <a:t>是可数集。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itchFamily="66" charset="0"/>
              </a:rPr>
              <a:t>End</a:t>
            </a:r>
            <a:endParaRPr lang="zh-CN" alt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7523-130F-469D-ACA4-2B7BA62B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5.1-2</a:t>
            </a:r>
            <a:r>
              <a:rPr lang="zh-CN" altLang="en-US"/>
              <a:t>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57E1-4B20-46BD-832C-B15D9375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证：</a:t>
            </a:r>
            <a:endParaRPr lang="en-US" altLang="zh-CN">
              <a:solidFill>
                <a:srgbClr val="FF0000"/>
              </a:solidFill>
            </a:endParaRPr>
          </a:p>
          <a:p>
            <a:pPr marL="361950" indent="0">
              <a:buNone/>
            </a:pPr>
            <a:r>
              <a:rPr lang="zh-CN" altLang="en-US"/>
              <a:t>设</a:t>
            </a:r>
            <a:r>
              <a:rPr lang="en-US" altLang="zh-CN"/>
              <a:t>S</a:t>
            </a:r>
            <a:r>
              <a:rPr lang="zh-CN" altLang="en-US"/>
              <a:t>是有限集</a:t>
            </a:r>
            <a:r>
              <a:rPr lang="en-US" altLang="zh-CN"/>
              <a:t>T</a:t>
            </a:r>
            <a:r>
              <a:rPr lang="zh-CN" altLang="en-US"/>
              <a:t>的任一子集。</a:t>
            </a:r>
            <a:endParaRPr lang="en-US" altLang="zh-CN"/>
          </a:p>
          <a:p>
            <a:pPr marL="627063" indent="-361950">
              <a:buSzPct val="100000"/>
              <a:buFont typeface="+mj-lt"/>
              <a:buAutoNum type="arabicPeriod"/>
            </a:pPr>
            <a:r>
              <a:rPr lang="zh-CN" altLang="en-US"/>
              <a:t>如果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/>
              <a:t>，则存在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的双射函数：空函数，根据定义，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是有限的。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 marL="627063" indent="-361950">
              <a:buSzPct val="100000"/>
              <a:buFont typeface="+mj-lt"/>
              <a:buAutoNum type="arabicPeriod"/>
            </a:pPr>
            <a:r>
              <a:rPr lang="zh-CN" altLang="en-US"/>
              <a:t>若</a:t>
            </a:r>
            <a:r>
              <a:rPr lang="en-US" altLang="zh-CN"/>
              <a:t>S</a:t>
            </a:r>
            <a:r>
              <a:rPr lang="zh-CN" altLang="en-US"/>
              <a:t>是非空集，则</a:t>
            </a:r>
            <a:r>
              <a:rPr lang="en-US" altLang="zh-CN"/>
              <a:t>T</a:t>
            </a:r>
            <a:r>
              <a:rPr lang="zh-CN" altLang="en-US"/>
              <a:t>也是非空集，</a:t>
            </a:r>
            <a:r>
              <a:rPr lang="zh-CN" altLang="en-US" u="sng"/>
              <a:t>因为</a:t>
            </a:r>
            <a:r>
              <a:rPr lang="en-US" altLang="zh-CN" u="sng"/>
              <a:t>T</a:t>
            </a:r>
            <a:r>
              <a:rPr lang="zh-CN" altLang="en-US" u="sng"/>
              <a:t>是有限的，所以存在双射函数使</a:t>
            </a:r>
            <a:r>
              <a:rPr lang="en-US" altLang="zh-CN" u="sng"/>
              <a:t>T</a:t>
            </a:r>
            <a:r>
              <a:rPr lang="zh-CN" altLang="en-US" u="sng"/>
              <a:t>的每一元素和某个</a:t>
            </a:r>
            <a:r>
              <a:rPr lang="en-US" altLang="zh-CN" u="sng"/>
              <a:t>N</a:t>
            </a:r>
            <a:r>
              <a:rPr lang="zh-CN" altLang="en-US" u="sng"/>
              <a:t>的初始段中的数对应</a:t>
            </a:r>
            <a:r>
              <a:rPr lang="zh-CN" altLang="en-US"/>
              <a:t>，把与数</a:t>
            </a:r>
            <a:r>
              <a:rPr lang="en-US" altLang="zh-CN"/>
              <a:t>i</a:t>
            </a:r>
            <a:r>
              <a:rPr lang="zh-CN" altLang="en-US"/>
              <a:t>对应的元素记做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，于是</a:t>
            </a:r>
            <a:r>
              <a:rPr lang="en-US" altLang="zh-CN"/>
              <a:t>T</a:t>
            </a:r>
            <a:r>
              <a:rPr lang="zh-CN" altLang="en-US"/>
              <a:t>的元素是：</a:t>
            </a:r>
            <a:endParaRPr lang="en-US" altLang="zh-CN"/>
          </a:p>
          <a:p>
            <a:pPr marL="2147888" indent="0">
              <a:buNone/>
            </a:pPr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,...,a</a:t>
            </a:r>
            <a:r>
              <a:rPr lang="en-US" altLang="zh-CN" baseline="-25000"/>
              <a:t>n-1</a:t>
            </a:r>
          </a:p>
          <a:p>
            <a:pPr marL="361950" indent="0">
              <a:buNone/>
            </a:pPr>
            <a:r>
              <a:rPr lang="zh-CN" altLang="en-US"/>
              <a:t>构造一个双射函数</a:t>
            </a:r>
            <a:r>
              <a:rPr lang="en-US" altLang="zh-CN"/>
              <a:t>g</a:t>
            </a:r>
            <a:r>
              <a:rPr lang="zh-CN" altLang="en-US"/>
              <a:t>，使某一</a:t>
            </a:r>
            <a:r>
              <a:rPr lang="en-US" altLang="zh-CN"/>
              <a:t>N</a:t>
            </a:r>
            <a:r>
              <a:rPr lang="zh-CN" altLang="en-US"/>
              <a:t>的初始段和</a:t>
            </a:r>
            <a:r>
              <a:rPr lang="en-US" altLang="zh-CN"/>
              <a:t>S</a:t>
            </a:r>
            <a:r>
              <a:rPr lang="zh-CN" altLang="en-US"/>
              <a:t>的元素对应，构造方法如下：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7A32A-3D63-4E5E-BCD6-2DE5B5FD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6976DA-45B4-4979-8195-482E92413122}"/>
              </a:ext>
            </a:extLst>
          </p:cNvPr>
          <p:cNvSpPr/>
          <p:nvPr/>
        </p:nvSpPr>
        <p:spPr bwMode="auto">
          <a:xfrm>
            <a:off x="5004048" y="1484784"/>
            <a:ext cx="3096344" cy="792088"/>
          </a:xfrm>
          <a:prstGeom prst="roundRect">
            <a:avLst/>
          </a:prstGeom>
          <a:solidFill>
            <a:srgbClr val="F6EC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5.1-2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有限集合的每一子集是有限的。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20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3CD24-3ABE-4117-9C14-C8BB9042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5.1-2</a:t>
            </a:r>
            <a:r>
              <a:rPr lang="zh-CN" altLang="en-US"/>
              <a:t>的证明（续）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55DF4-9796-412D-B75D-D59BB186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marL="808038" indent="-468313">
              <a:buSzPct val="100000"/>
              <a:buFont typeface="+mj-ea"/>
              <a:buAutoNum type="circleNumDbPlain"/>
            </a:pPr>
            <a:r>
              <a:rPr lang="zh-CN" altLang="en-US" sz="2400"/>
              <a:t>置</a:t>
            </a:r>
            <a:r>
              <a:rPr lang="en-US" altLang="zh-CN" sz="2400"/>
              <a:t>i=0</a:t>
            </a:r>
            <a:r>
              <a:rPr lang="zh-CN" altLang="en-US" sz="2400"/>
              <a:t>，</a:t>
            </a:r>
            <a:r>
              <a:rPr lang="en-US" altLang="zh-CN" sz="2400"/>
              <a:t>j=0</a:t>
            </a:r>
          </a:p>
          <a:p>
            <a:pPr marL="808038" indent="-468313">
              <a:buSzPct val="100000"/>
              <a:buFont typeface="+mj-ea"/>
              <a:buAutoNum type="circleNumDbPlain"/>
            </a:pPr>
            <a:r>
              <a:rPr lang="zh-CN" altLang="en-US" sz="2400"/>
              <a:t>检查</a:t>
            </a:r>
            <a:r>
              <a:rPr lang="en-US" altLang="zh-CN" sz="2400"/>
              <a:t>a</a:t>
            </a:r>
            <a:r>
              <a:rPr lang="en-US" altLang="zh-CN" sz="2400" baseline="-25000"/>
              <a:t>i</a:t>
            </a:r>
            <a:r>
              <a:rPr lang="zh-CN" altLang="en-US" sz="2400"/>
              <a:t>是否在</a:t>
            </a:r>
            <a:r>
              <a:rPr lang="en-US" altLang="zh-CN" sz="2400"/>
              <a:t>S</a:t>
            </a:r>
            <a:r>
              <a:rPr lang="zh-CN" altLang="en-US" sz="2400"/>
              <a:t>中，如果在</a:t>
            </a:r>
            <a:r>
              <a:rPr lang="en-US" altLang="zh-CN" sz="2400"/>
              <a:t>S</a:t>
            </a:r>
            <a:r>
              <a:rPr lang="zh-CN" altLang="en-US" sz="2400"/>
              <a:t>中，转第③步，否则转第</a:t>
            </a:r>
            <a:r>
              <a:rPr lang="zh-CN" altLang="en-US"/>
              <a:t>④步</a:t>
            </a:r>
            <a:endParaRPr lang="en-US" altLang="zh-CN" sz="2400"/>
          </a:p>
          <a:p>
            <a:pPr marL="808038" indent="-468313">
              <a:spcBef>
                <a:spcPts val="600"/>
              </a:spcBef>
              <a:buSzPct val="100000"/>
              <a:buFont typeface="+mj-ea"/>
              <a:buAutoNum type="circleNumDbPlain"/>
            </a:pPr>
            <a:r>
              <a:rPr lang="zh-CN" altLang="en-US" sz="2400"/>
              <a:t>使</a:t>
            </a:r>
            <a:r>
              <a:rPr lang="en-US" altLang="zh-CN" sz="2400"/>
              <a:t>g(j)=a</a:t>
            </a:r>
            <a:r>
              <a:rPr lang="en-US" altLang="zh-CN" baseline="-25000"/>
              <a:t>i</a:t>
            </a:r>
            <a:r>
              <a:rPr lang="zh-CN" altLang="en-US" sz="2400"/>
              <a:t>，</a:t>
            </a:r>
            <a:r>
              <a:rPr lang="en-US" altLang="zh-CN" sz="2400"/>
              <a:t>j=j+1</a:t>
            </a:r>
            <a:r>
              <a:rPr lang="zh-CN" altLang="en-US" sz="2400"/>
              <a:t>，</a:t>
            </a:r>
            <a:r>
              <a:rPr lang="en-US" altLang="zh-CN" sz="2400"/>
              <a:t>i=i+1</a:t>
            </a:r>
            <a:r>
              <a:rPr lang="zh-CN" altLang="en-US" sz="2400"/>
              <a:t>，若</a:t>
            </a:r>
            <a:r>
              <a:rPr lang="en-US" altLang="zh-CN" sz="2400"/>
              <a:t>i</a:t>
            </a:r>
            <a:r>
              <a:rPr lang="zh-CN" altLang="en-US" sz="3200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 sz="2400"/>
              <a:t>n</a:t>
            </a:r>
            <a:r>
              <a:rPr lang="zh-CN" altLang="en-US" sz="2400"/>
              <a:t>转第</a:t>
            </a:r>
            <a:r>
              <a:rPr lang="zh-CN" altLang="en-US"/>
              <a:t>②步，否则结束。</a:t>
            </a:r>
            <a:endParaRPr lang="en-US" altLang="zh-CN" sz="2400"/>
          </a:p>
          <a:p>
            <a:pPr marL="808038" indent="-468313">
              <a:spcBef>
                <a:spcPts val="600"/>
              </a:spcBef>
              <a:buSzPct val="100000"/>
              <a:buFont typeface="+mj-ea"/>
              <a:buAutoNum type="circleNumDbPlain"/>
            </a:pPr>
            <a:r>
              <a:rPr lang="en-US" altLang="zh-CN"/>
              <a:t>i=i+1</a:t>
            </a:r>
            <a:r>
              <a:rPr lang="zh-CN" altLang="en-US"/>
              <a:t>，若</a:t>
            </a:r>
            <a:r>
              <a:rPr lang="en-US" altLang="zh-CN"/>
              <a:t>i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，转第</a:t>
            </a:r>
            <a:r>
              <a:rPr lang="zh-CN" altLang="en-US"/>
              <a:t>②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步，否则结束。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ym typeface="Symbol" pitchFamily="18" charset="2"/>
              </a:rPr>
              <a:t>显然，这样构造的函数</a:t>
            </a:r>
            <a:r>
              <a:rPr lang="en-US" altLang="zh-CN">
                <a:sym typeface="Symbol" pitchFamily="18" charset="2"/>
              </a:rPr>
              <a:t>g</a:t>
            </a:r>
            <a:r>
              <a:rPr lang="zh-CN" altLang="en-US">
                <a:sym typeface="Symbol" pitchFamily="18" charset="2"/>
              </a:rPr>
              <a:t>是从初始段</a:t>
            </a:r>
            <a:r>
              <a:rPr lang="en-US" altLang="zh-CN">
                <a:sym typeface="Symbol" pitchFamily="18" charset="2"/>
              </a:rPr>
              <a:t>{0,1,2,...,j-1}</a:t>
            </a:r>
            <a:r>
              <a:rPr lang="zh-CN" altLang="en-US">
                <a:sym typeface="Symbol" pitchFamily="18" charset="2"/>
              </a:rPr>
              <a:t>到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的双射函数，按定义，</a:t>
            </a:r>
            <a:r>
              <a:rPr lang="en-US" altLang="zh-CN">
                <a:sym typeface="Symbol" pitchFamily="18" charset="2"/>
              </a:rPr>
              <a:t>S</a:t>
            </a:r>
            <a:r>
              <a:rPr lang="zh-CN" altLang="en-US">
                <a:sym typeface="Symbol" pitchFamily="18" charset="2"/>
              </a:rPr>
              <a:t>是有限集合。</a:t>
            </a:r>
            <a:endParaRPr lang="en-US" altLang="zh-CN">
              <a:sym typeface="Symbol" pitchFamily="18" charset="2"/>
            </a:endParaRPr>
          </a:p>
          <a:p>
            <a:pPr marL="265113" indent="0">
              <a:spcBef>
                <a:spcPts val="600"/>
              </a:spcBef>
              <a:buNone/>
            </a:pPr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证毕</a:t>
            </a:r>
            <a:r>
              <a:rPr lang="en-US" altLang="zh-CN">
                <a:sym typeface="Symbol" pitchFamily="18" charset="2"/>
              </a:rPr>
              <a:t>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0BFA4-9B39-4B48-89D4-920281A6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2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86BF5-6CAC-4BCA-A88B-9731A6F5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5.1-1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7DDF3-6627-49F9-9686-8920C8B4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004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FF0000"/>
                </a:solidFill>
              </a:rPr>
              <a:t>例</a:t>
            </a:r>
            <a:r>
              <a:rPr lang="en-US" altLang="zh-CN" sz="2000">
                <a:solidFill>
                  <a:srgbClr val="FF0000"/>
                </a:solidFill>
              </a:rPr>
              <a:t>5.1-1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设</a:t>
            </a:r>
            <a:r>
              <a:rPr lang="en-US" altLang="zh-CN" sz="2000"/>
              <a:t>A</a:t>
            </a:r>
            <a:r>
              <a:rPr lang="zh-CN" altLang="en-US" sz="2000"/>
              <a:t>表示</a:t>
            </a:r>
            <a:r>
              <a:rPr lang="zh-CN" altLang="en-US" sz="2000">
                <a:solidFill>
                  <a:srgbClr val="FF0000"/>
                </a:solidFill>
              </a:rPr>
              <a:t>永不停机</a:t>
            </a:r>
            <a:r>
              <a:rPr lang="zh-CN" altLang="en-US" sz="2000"/>
              <a:t>的</a:t>
            </a:r>
            <a:r>
              <a:rPr lang="en-US" altLang="zh-CN" sz="2000"/>
              <a:t>Pascal</a:t>
            </a:r>
            <a:r>
              <a:rPr lang="zh-CN" altLang="en-US" sz="2000"/>
              <a:t>程序集合，通过构造永不停机的程序集合</a:t>
            </a:r>
            <a:r>
              <a:rPr lang="en-US" altLang="zh-CN" sz="2000"/>
              <a:t>A</a:t>
            </a:r>
            <a:r>
              <a:rPr lang="zh-CN" altLang="en-US" sz="2000"/>
              <a:t>的一个子集</a:t>
            </a:r>
            <a:r>
              <a:rPr lang="en-US" altLang="zh-CN" sz="2000"/>
              <a:t>B</a:t>
            </a:r>
            <a:r>
              <a:rPr lang="zh-CN" altLang="en-US" sz="2000"/>
              <a:t>，证明</a:t>
            </a:r>
            <a:r>
              <a:rPr lang="en-US" altLang="zh-CN" sz="2000"/>
              <a:t>A</a:t>
            </a:r>
            <a:r>
              <a:rPr lang="zh-CN" altLang="en-US" sz="2000"/>
              <a:t>是无限集合。</a:t>
            </a:r>
            <a:endParaRPr lang="en-US" altLang="zh-CN" sz="2000"/>
          </a:p>
          <a:p>
            <a:pPr marL="214788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begin</a:t>
            </a:r>
          </a:p>
          <a:p>
            <a:pPr marL="23288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B</a:t>
            </a:r>
            <a:r>
              <a:rPr lang="zh-CN" altLang="en-US" sz="2000"/>
              <a:t>：</a:t>
            </a:r>
            <a:r>
              <a:rPr lang="en-US" altLang="zh-CN" sz="2000"/>
              <a:t>goto B</a:t>
            </a:r>
          </a:p>
          <a:p>
            <a:pPr marL="214788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end.</a:t>
            </a:r>
          </a:p>
          <a:p>
            <a:pPr marL="3619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/>
              <a:t>将这个程序记做</a:t>
            </a: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  <a:r>
              <a:rPr lang="zh-CN" altLang="en-US" sz="2000"/>
              <a:t>，显然属于</a:t>
            </a:r>
            <a:r>
              <a:rPr lang="en-US" altLang="zh-CN" sz="2000"/>
              <a:t>A</a:t>
            </a:r>
            <a:r>
              <a:rPr lang="zh-CN" altLang="en-US" sz="2000"/>
              <a:t>，对于上述程序，在</a:t>
            </a:r>
            <a:r>
              <a:rPr lang="en-US" altLang="zh-CN" sz="2000"/>
              <a:t>begin</a:t>
            </a:r>
            <a:r>
              <a:rPr lang="zh-CN" altLang="en-US" sz="2000"/>
              <a:t>后插入语句</a:t>
            </a:r>
            <a:r>
              <a:rPr lang="en-US" altLang="zh-CN" sz="2000"/>
              <a:t>goto B</a:t>
            </a:r>
            <a:r>
              <a:rPr lang="zh-CN" altLang="en-US" sz="2000"/>
              <a:t>，则得到一个不同的程序</a:t>
            </a:r>
            <a:r>
              <a:rPr lang="en-US" altLang="zh-CN" sz="2000"/>
              <a:t>p</a:t>
            </a:r>
            <a:r>
              <a:rPr lang="en-US" altLang="zh-CN" sz="2000" baseline="-25000"/>
              <a:t>1</a:t>
            </a:r>
            <a:r>
              <a:rPr lang="en-US" altLang="zh-CN" sz="2000"/>
              <a:t>:</a:t>
            </a:r>
          </a:p>
          <a:p>
            <a:pPr marL="214788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begin</a:t>
            </a:r>
          </a:p>
          <a:p>
            <a:pPr marL="23288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goto B</a:t>
            </a:r>
            <a:r>
              <a:rPr lang="zh-CN" altLang="en-US" sz="2000"/>
              <a:t>；</a:t>
            </a:r>
            <a:endParaRPr lang="en-US" altLang="zh-CN" sz="2000"/>
          </a:p>
          <a:p>
            <a:pPr marL="23288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B</a:t>
            </a:r>
            <a:r>
              <a:rPr lang="zh-CN" altLang="en-US" sz="2000"/>
              <a:t>：</a:t>
            </a:r>
            <a:r>
              <a:rPr lang="en-US" altLang="zh-CN" sz="2000"/>
              <a:t>goto B</a:t>
            </a:r>
          </a:p>
          <a:p>
            <a:pPr marL="2147888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/>
              <a:t>end.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zh-CN" altLang="en-US" sz="2000"/>
              <a:t>它也属于</a:t>
            </a:r>
            <a:r>
              <a:rPr lang="en-US" altLang="zh-CN" sz="2000"/>
              <a:t>A</a:t>
            </a:r>
            <a:r>
              <a:rPr lang="zh-CN" altLang="en-US" sz="2000"/>
              <a:t>，如此不断插入</a:t>
            </a:r>
            <a:r>
              <a:rPr lang="en-US" altLang="zh-CN" sz="2000"/>
              <a:t>...</a:t>
            </a:r>
            <a:r>
              <a:rPr lang="zh-CN" altLang="en-US" sz="2000"/>
              <a:t>得到</a:t>
            </a:r>
            <a:r>
              <a:rPr lang="en-US" altLang="zh-CN" sz="2000"/>
              <a:t>B={p</a:t>
            </a:r>
            <a:r>
              <a:rPr lang="en-US" altLang="zh-CN" sz="2000" baseline="-25000"/>
              <a:t>0</a:t>
            </a:r>
            <a:r>
              <a:rPr lang="en-US" altLang="zh-CN" sz="2000"/>
              <a:t>,p</a:t>
            </a:r>
            <a:r>
              <a:rPr lang="en-US" altLang="zh-CN" sz="2000" baseline="-25000"/>
              <a:t>1</a:t>
            </a:r>
            <a:r>
              <a:rPr lang="en-US" altLang="zh-CN" sz="2000"/>
              <a:t>,p</a:t>
            </a:r>
            <a:r>
              <a:rPr lang="en-US" altLang="zh-CN" sz="2000" baseline="-25000"/>
              <a:t>2</a:t>
            </a:r>
            <a:r>
              <a:rPr lang="en-US" altLang="zh-CN" sz="2000"/>
              <a:t>,...,p</a:t>
            </a:r>
            <a:r>
              <a:rPr lang="en-US" altLang="zh-CN" sz="2000" baseline="-25000"/>
              <a:t>n</a:t>
            </a:r>
            <a:r>
              <a:rPr lang="en-US" altLang="zh-CN" sz="2000"/>
              <a:t>,...}</a:t>
            </a:r>
            <a:r>
              <a:rPr lang="zh-CN" altLang="en-US" sz="2000"/>
              <a:t>是</a:t>
            </a:r>
            <a:r>
              <a:rPr lang="en-US" altLang="zh-CN" sz="2000"/>
              <a:t>A</a:t>
            </a:r>
            <a:r>
              <a:rPr lang="zh-CN" altLang="en-US" sz="2000"/>
              <a:t>的一个无限子集，根据推论</a:t>
            </a:r>
            <a:r>
              <a:rPr lang="en-US" altLang="zh-CN" sz="2000"/>
              <a:t>5.1-2</a:t>
            </a:r>
            <a:r>
              <a:rPr lang="zh-CN" altLang="en-US" sz="2000"/>
              <a:t>，</a:t>
            </a:r>
            <a:r>
              <a:rPr lang="en-US" altLang="zh-CN" sz="2000"/>
              <a:t>A</a:t>
            </a:r>
            <a:r>
              <a:rPr lang="zh-CN" altLang="en-US" sz="2000"/>
              <a:t>是无限集合。</a:t>
            </a:r>
            <a:endParaRPr lang="en-US" altLang="zh-CN" sz="20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类似地，可以证明总要停机的</a:t>
            </a:r>
            <a:r>
              <a:rPr lang="en-US" altLang="zh-CN" sz="2000"/>
              <a:t>Pascal</a:t>
            </a:r>
            <a:r>
              <a:rPr lang="zh-CN" altLang="en-US" sz="2000"/>
              <a:t>程序也是无限的。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F89AE-D232-47CF-837B-05B9B53A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39180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00000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000000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28421</TotalTime>
  <Words>8754</Words>
  <Application>Microsoft Office PowerPoint</Application>
  <PresentationFormat>全屏显示(4:3)</PresentationFormat>
  <Paragraphs>633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Arial Unicode MS</vt:lpstr>
      <vt:lpstr>Yu Gothic UI</vt:lpstr>
      <vt:lpstr>华文楷体</vt:lpstr>
      <vt:lpstr>华文行楷</vt:lpstr>
      <vt:lpstr>楷体</vt:lpstr>
      <vt:lpstr>楷体_GB2312</vt:lpstr>
      <vt:lpstr>宋体</vt:lpstr>
      <vt:lpstr>Arial</vt:lpstr>
      <vt:lpstr>Calibri</vt:lpstr>
      <vt:lpstr>Cambria</vt:lpstr>
      <vt:lpstr>Cambria Math</vt:lpstr>
      <vt:lpstr>Comic Sans MS</vt:lpstr>
      <vt:lpstr>Times New Roman</vt:lpstr>
      <vt:lpstr>Wingdings</vt:lpstr>
      <vt:lpstr>默认设计模板</vt:lpstr>
      <vt:lpstr>第5章 无限集合</vt:lpstr>
      <vt:lpstr>目录</vt:lpstr>
      <vt:lpstr>5.1、可数集和不可数集合</vt:lpstr>
      <vt:lpstr>5.1.1、有限和无限集合</vt:lpstr>
      <vt:lpstr>数学定义</vt:lpstr>
      <vt:lpstr>定理5.1-1的证明</vt:lpstr>
      <vt:lpstr>定理5.1-2的证明</vt:lpstr>
      <vt:lpstr>定理5.1-2的证明（续）</vt:lpstr>
      <vt:lpstr>例5.1-1</vt:lpstr>
      <vt:lpstr>5.1.2、可数集合</vt:lpstr>
      <vt:lpstr>可数集合预备</vt:lpstr>
      <vt:lpstr>可数集合预备（续1）-例</vt:lpstr>
      <vt:lpstr>可数集合</vt:lpstr>
      <vt:lpstr>定理5.1-3的证明</vt:lpstr>
      <vt:lpstr>定理5.1-3的证明（续）</vt:lpstr>
      <vt:lpstr>例5.1-3</vt:lpstr>
      <vt:lpstr>可数集合实例</vt:lpstr>
      <vt:lpstr>有理数是可数集合</vt:lpstr>
      <vt:lpstr>有理数可数集证明</vt:lpstr>
      <vt:lpstr>有理数可数集证明（续）</vt:lpstr>
      <vt:lpstr>可数集合的性质</vt:lpstr>
      <vt:lpstr>可数集合的性质（续）</vt:lpstr>
      <vt:lpstr>例5.1-5</vt:lpstr>
      <vt:lpstr>定理5.1-6的证明</vt:lpstr>
      <vt:lpstr>5.1.3、基数c</vt:lpstr>
      <vt:lpstr>Cantor对角线法与不可数集</vt:lpstr>
      <vt:lpstr>Cantor对角线法与不可数集（续1）</vt:lpstr>
      <vt:lpstr>Cantor对角线法与不可数集（续2）</vt:lpstr>
      <vt:lpstr>连续统</vt:lpstr>
      <vt:lpstr>例5.1-6：等势证明</vt:lpstr>
      <vt:lpstr>5.2、基数的比较</vt:lpstr>
      <vt:lpstr>5.2.1、基本概念</vt:lpstr>
      <vt:lpstr>定义和定理</vt:lpstr>
      <vt:lpstr>三歧性定理</vt:lpstr>
      <vt:lpstr>两个定理的意义</vt:lpstr>
      <vt:lpstr>例5.2-2</vt:lpstr>
      <vt:lpstr>有限集合的基不大于aleph0</vt:lpstr>
      <vt:lpstr>超穷数和两个问题</vt:lpstr>
      <vt:lpstr>5.2.2、应用举例</vt:lpstr>
      <vt:lpstr>解释</vt:lpstr>
      <vt:lpstr>应用举例（续1）</vt:lpstr>
      <vt:lpstr>应用举例（续2）</vt:lpstr>
      <vt:lpstr>应用举例（续3）</vt:lpstr>
      <vt:lpstr>应用举例（续4）</vt:lpstr>
      <vt:lpstr>5.2.3、无限集合的特性</vt:lpstr>
      <vt:lpstr>解释</vt:lpstr>
      <vt:lpstr>定理5.2-7证明</vt:lpstr>
      <vt:lpstr>定理5.2-8证明</vt:lpstr>
      <vt:lpstr>5.2.4、基数的无限性和连续统假设</vt:lpstr>
      <vt:lpstr>解释</vt:lpstr>
      <vt:lpstr>附加例子-通俗解释</vt:lpstr>
      <vt:lpstr>解释-对角线</vt:lpstr>
      <vt:lpstr>问题的提出</vt:lpstr>
      <vt:lpstr>连续统假设</vt:lpstr>
      <vt:lpstr>悖论与公理化集合论</vt:lpstr>
      <vt:lpstr>再谈罗素悖论（1902年）</vt:lpstr>
      <vt:lpstr>5.3、基数算术</vt:lpstr>
      <vt:lpstr>基本概念（基数之和）</vt:lpstr>
      <vt:lpstr>定理5.3-2的证明</vt:lpstr>
      <vt:lpstr>基本概念（基数之积）</vt:lpstr>
      <vt:lpstr>基本概念（基数之幂）</vt:lpstr>
      <vt:lpstr>例5.3-1和定理5.3-8</vt:lpstr>
      <vt:lpstr>习题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无限集合</dc:title>
  <dc:creator>徐德智</dc:creator>
  <cp:lastModifiedBy>Xu Dezhi</cp:lastModifiedBy>
  <cp:revision>375</cp:revision>
  <dcterms:created xsi:type="dcterms:W3CDTF">2004-03-14T03:28:53Z</dcterms:created>
  <dcterms:modified xsi:type="dcterms:W3CDTF">2022-09-26T07:56:27Z</dcterms:modified>
</cp:coreProperties>
</file>