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1"/>
  </p:notesMasterIdLst>
  <p:sldIdLst>
    <p:sldId id="256" r:id="rId2"/>
    <p:sldId id="276" r:id="rId3"/>
    <p:sldId id="277" r:id="rId4"/>
    <p:sldId id="300" r:id="rId5"/>
    <p:sldId id="299" r:id="rId6"/>
    <p:sldId id="295" r:id="rId7"/>
    <p:sldId id="301" r:id="rId8"/>
    <p:sldId id="296" r:id="rId9"/>
    <p:sldId id="323" r:id="rId10"/>
    <p:sldId id="324" r:id="rId11"/>
    <p:sldId id="308" r:id="rId12"/>
    <p:sldId id="297" r:id="rId13"/>
    <p:sldId id="320" r:id="rId14"/>
    <p:sldId id="303" r:id="rId15"/>
    <p:sldId id="310" r:id="rId16"/>
    <p:sldId id="260" r:id="rId17"/>
    <p:sldId id="335" r:id="rId18"/>
    <p:sldId id="292" r:id="rId19"/>
    <p:sldId id="336" r:id="rId20"/>
    <p:sldId id="291" r:id="rId21"/>
    <p:sldId id="287" r:id="rId22"/>
    <p:sldId id="348" r:id="rId23"/>
    <p:sldId id="257" r:id="rId24"/>
    <p:sldId id="283" r:id="rId25"/>
    <p:sldId id="349" r:id="rId26"/>
    <p:sldId id="351" r:id="rId27"/>
    <p:sldId id="350" r:id="rId28"/>
    <p:sldId id="321" r:id="rId29"/>
    <p:sldId id="293" r:id="rId30"/>
    <p:sldId id="294" r:id="rId31"/>
    <p:sldId id="259" r:id="rId32"/>
    <p:sldId id="317" r:id="rId33"/>
    <p:sldId id="347" r:id="rId34"/>
    <p:sldId id="261" r:id="rId35"/>
    <p:sldId id="319" r:id="rId36"/>
    <p:sldId id="262" r:id="rId37"/>
    <p:sldId id="264" r:id="rId38"/>
    <p:sldId id="266" r:id="rId39"/>
    <p:sldId id="322" r:id="rId40"/>
    <p:sldId id="339" r:id="rId41"/>
    <p:sldId id="318" r:id="rId42"/>
    <p:sldId id="337" r:id="rId43"/>
    <p:sldId id="338" r:id="rId44"/>
    <p:sldId id="268" r:id="rId45"/>
    <p:sldId id="305" r:id="rId46"/>
    <p:sldId id="341" r:id="rId47"/>
    <p:sldId id="342" r:id="rId48"/>
    <p:sldId id="343" r:id="rId49"/>
    <p:sldId id="306" r:id="rId50"/>
    <p:sldId id="269" r:id="rId51"/>
    <p:sldId id="281" r:id="rId52"/>
    <p:sldId id="282" r:id="rId53"/>
    <p:sldId id="309" r:id="rId54"/>
    <p:sldId id="325" r:id="rId55"/>
    <p:sldId id="340" r:id="rId56"/>
    <p:sldId id="311" r:id="rId57"/>
    <p:sldId id="313" r:id="rId58"/>
    <p:sldId id="298" r:id="rId59"/>
    <p:sldId id="275" r:id="rId60"/>
    <p:sldId id="315" r:id="rId61"/>
    <p:sldId id="344" r:id="rId62"/>
    <p:sldId id="327" r:id="rId63"/>
    <p:sldId id="345" r:id="rId64"/>
    <p:sldId id="286" r:id="rId65"/>
    <p:sldId id="331" r:id="rId66"/>
    <p:sldId id="328" r:id="rId67"/>
    <p:sldId id="333" r:id="rId68"/>
    <p:sldId id="329" r:id="rId69"/>
    <p:sldId id="330" r:id="rId70"/>
    <p:sldId id="279" r:id="rId71"/>
    <p:sldId id="352" r:id="rId72"/>
    <p:sldId id="271" r:id="rId73"/>
    <p:sldId id="290" r:id="rId74"/>
    <p:sldId id="346" r:id="rId75"/>
    <p:sldId id="272" r:id="rId76"/>
    <p:sldId id="273" r:id="rId77"/>
    <p:sldId id="312" r:id="rId78"/>
    <p:sldId id="326" r:id="rId79"/>
    <p:sldId id="274" r:id="rId8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3A1BF7"/>
    <a:srgbClr val="FF603B"/>
    <a:srgbClr val="E707D7"/>
    <a:srgbClr val="CC0066"/>
    <a:srgbClr val="FF4B21"/>
    <a:srgbClr val="2E7D92"/>
    <a:srgbClr val="0066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45" autoAdjust="0"/>
    <p:restoredTop sz="94660"/>
  </p:normalViewPr>
  <p:slideViewPr>
    <p:cSldViewPr snapToObjects="1">
      <p:cViewPr varScale="1">
        <p:scale>
          <a:sx n="60" d="100"/>
          <a:sy n="60" d="100"/>
        </p:scale>
        <p:origin x="11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5A5F7D3-A79B-4CE8-AF08-F104B5C32D7A}" type="datetimeFigureOut">
              <a:rPr lang="zh-CN" altLang="en-US"/>
              <a:pPr>
                <a:defRPr/>
              </a:pPr>
              <a:t>2022/10/9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302E1B3-7EC2-4BE4-B4B2-62240A9C4E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857B6-2334-44AD-8024-6374ED2263E6}" type="datetime1">
              <a:rPr lang="zh-CN" altLang="en-US"/>
              <a:pPr>
                <a:defRPr/>
              </a:pPr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FC3B8-9BA7-4FB1-AE1C-DB407A0E87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411DE-5313-48F0-B9D8-3B0BF7954F03}" type="datetime1">
              <a:rPr lang="zh-CN" altLang="en-US"/>
              <a:pPr>
                <a:defRPr/>
              </a:pPr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C42F6-CD3F-42F1-8962-7F5D6E62C0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F1E24-1887-4FBF-8C72-E674446AB333}" type="datetime1">
              <a:rPr lang="zh-CN" altLang="en-US"/>
              <a:pPr>
                <a:defRPr/>
              </a:pPr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B2F54-2BA4-4F61-9008-FCBBD966D4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屏幕剪辑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325" y="860425"/>
            <a:ext cx="8234363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4584"/>
            <a:ext cx="8229600" cy="634082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  <a:defRPr sz="24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  <a:defRPr sz="2200"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2100"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C0721-7D75-48D0-AF4C-DFEF4A211139}" type="datetime1">
              <a:rPr lang="zh-CN" altLang="en-US"/>
              <a:pPr>
                <a:defRPr/>
              </a:pPr>
              <a:t>2022/10/9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3875" y="6356350"/>
            <a:ext cx="542925" cy="365125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fld id="{026171B2-E6B0-4949-BB04-261EF5C9B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48AC6-ACC7-4B81-BE86-7DDEE4F7348D}" type="datetime1">
              <a:rPr lang="zh-CN" altLang="en-US"/>
              <a:pPr>
                <a:defRPr/>
              </a:pPr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230B3-C621-4B6D-B5AD-777F1C47C8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36440-494B-4EE3-8331-079528056EE2}" type="datetime1">
              <a:rPr lang="zh-CN" altLang="en-US"/>
              <a:pPr>
                <a:defRPr/>
              </a:pPr>
              <a:t>2022/10/9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9A3CC-4325-46DC-A891-1DB23ECEF5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8A94D-B45A-419D-8B66-1C18EE7144E0}" type="datetime1">
              <a:rPr lang="zh-CN" altLang="en-US"/>
              <a:pPr>
                <a:defRPr/>
              </a:pPr>
              <a:t>2022/10/9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CFD84-3BE4-4662-B7A8-AD5B3BC21F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 descr="屏幕剪辑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325" y="3357563"/>
            <a:ext cx="8234363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560042"/>
            <a:ext cx="8229600" cy="868958"/>
          </a:xfrm>
        </p:spPr>
        <p:txBody>
          <a:bodyPr/>
          <a:lstStyle>
            <a:lvl1pPr>
              <a:defRPr sz="400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36B89-CC4E-4DDE-A6C8-F3F3DEF550BB}" type="datetime1">
              <a:rPr lang="zh-CN" altLang="en-US"/>
              <a:pPr>
                <a:defRPr/>
              </a:pPr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91F8E-A4E2-44D2-A3FC-94153D48B6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70002-13D9-4CAC-A344-EC0844B7A5B9}" type="datetime1">
              <a:rPr lang="zh-CN" altLang="en-US"/>
              <a:pPr>
                <a:defRPr/>
              </a:pPr>
              <a:t>2022/10/9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136E4-44BE-4DF7-B282-F2F6D2A21A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CF5C7-7684-43E7-9C8A-31F62EE41D4C}" type="datetime1">
              <a:rPr lang="zh-CN" altLang="en-US"/>
              <a:pPr>
                <a:defRPr/>
              </a:pPr>
              <a:t>2022/10/9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7808C-9DAE-40E4-96F5-EA46821C8B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B1EA9-E69E-4641-945C-6CAA30AF928F}" type="datetime1">
              <a:rPr lang="zh-CN" altLang="en-US"/>
              <a:pPr>
                <a:defRPr/>
              </a:pPr>
              <a:t>2022/10/9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AEEC4-7C53-4A50-A616-5939163C62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DA2CA53-7304-4245-9590-7945A21B1C39}" type="datetime1">
              <a:rPr lang="zh-CN" altLang="en-US"/>
              <a:pPr>
                <a:defRPr/>
              </a:pPr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66689C-570B-4D70-A6F4-79BE77C37E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4" r:id="rId2"/>
    <p:sldLayoutId id="2147483676" r:id="rId3"/>
    <p:sldLayoutId id="2147483677" r:id="rId4"/>
    <p:sldLayoutId id="2147483678" r:id="rId5"/>
    <p:sldLayoutId id="2147483685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687388" y="2060575"/>
            <a:ext cx="7772400" cy="1296988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lang="en-US" altLang="zh-CN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6</a:t>
            </a:r>
            <a:r>
              <a:rPr lang="zh-CN" altLang="en-US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章 代数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6516688" y="3933825"/>
            <a:ext cx="1576387" cy="1646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徐  德  智</a:t>
            </a:r>
            <a:endParaRPr lang="en-US" altLang="zh-CN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 dirty="0">
                <a:solidFill>
                  <a:srgbClr val="0000FF"/>
                </a:solidFill>
                <a:latin typeface="+mn-lt"/>
                <a:ea typeface="+mn-ea"/>
              </a:rPr>
              <a:t>中南大学</a:t>
            </a:r>
            <a:endParaRPr lang="en-US" altLang="zh-CN" sz="2400" dirty="0">
              <a:solidFill>
                <a:srgbClr val="0000FF"/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0000FF"/>
                </a:solidFill>
                <a:latin typeface="+mn-lt"/>
                <a:ea typeface="+mn-ea"/>
              </a:rPr>
              <a:t>2022</a:t>
            </a:r>
            <a:r>
              <a:rPr lang="zh-CN" altLang="en-US" sz="2400">
                <a:solidFill>
                  <a:srgbClr val="0000FF"/>
                </a:solidFill>
                <a:latin typeface="+mn-lt"/>
                <a:ea typeface="+mn-ea"/>
              </a:rPr>
              <a:t>年</a:t>
            </a:r>
            <a:endParaRPr lang="zh-CN" altLang="en-US" sz="2400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6148" name="文本框 4"/>
          <p:cNvSpPr txBox="1">
            <a:spLocks noChangeArrowheads="1"/>
          </p:cNvSpPr>
          <p:nvPr/>
        </p:nvSpPr>
        <p:spPr bwMode="auto">
          <a:xfrm>
            <a:off x="2925763" y="6262688"/>
            <a:ext cx="3636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alibri" pitchFamily="34" charset="0"/>
                <a:ea typeface="等线" pitchFamily="2" charset="-122"/>
              </a:rPr>
              <a:t>copyright © 2022 by Xu Dezhi</a:t>
            </a:r>
            <a:endParaRPr lang="zh-CN" altLang="en-US" sz="2000">
              <a:solidFill>
                <a:srgbClr val="0000FF"/>
              </a:solidFill>
              <a:latin typeface="Calibri" pitchFamily="34" charset="0"/>
              <a:ea typeface="等线" pitchFamily="2" charset="-122"/>
            </a:endParaRPr>
          </a:p>
        </p:txBody>
      </p:sp>
      <p:pic>
        <p:nvPicPr>
          <p:cNvPr id="6149" name="图片 7" descr="屏幕剪辑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88" y="3149600"/>
            <a:ext cx="8234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687388" y="3141663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solidFill>
                  <a:srgbClr val="002060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第一部分 总论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22A36-8CC0-4063-ABC0-9FAAF203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可逆与可约的关系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5D381-3100-488A-B70B-26D3D3832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>
                <a:solidFill>
                  <a:srgbClr val="FF0000"/>
                </a:solidFill>
              </a:rPr>
              <a:t>定理</a:t>
            </a:r>
            <a:r>
              <a:rPr lang="en-US" altLang="zh-CN" sz="2200">
                <a:solidFill>
                  <a:srgbClr val="FF0000"/>
                </a:solidFill>
              </a:rPr>
              <a:t>6.1-4</a:t>
            </a:r>
            <a:r>
              <a:rPr lang="zh-CN" altLang="en-US" sz="2200">
                <a:solidFill>
                  <a:srgbClr val="FF0000"/>
                </a:solidFill>
              </a:rPr>
              <a:t>：</a:t>
            </a:r>
            <a:r>
              <a:rPr lang="zh-CN" altLang="en-US" sz="2200"/>
              <a:t>设*是</a:t>
            </a:r>
            <a:r>
              <a:rPr lang="en-US" altLang="zh-CN" sz="2200"/>
              <a:t>S</a:t>
            </a:r>
            <a:r>
              <a:rPr lang="zh-CN" altLang="en-US" sz="2200"/>
              <a:t>上的</a:t>
            </a:r>
            <a:r>
              <a:rPr lang="zh-CN" altLang="en-US" sz="2200">
                <a:solidFill>
                  <a:srgbClr val="FF0000"/>
                </a:solidFill>
              </a:rPr>
              <a:t>可结合</a:t>
            </a:r>
            <a:r>
              <a:rPr lang="zh-CN" altLang="en-US" sz="2200"/>
              <a:t>运算，如果元素</a:t>
            </a:r>
            <a:r>
              <a:rPr lang="en-US" altLang="zh-CN" sz="2200"/>
              <a:t>a</a:t>
            </a:r>
            <a:r>
              <a:rPr lang="el-GR" altLang="zh-CN" sz="220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200"/>
              <a:t>S</a:t>
            </a:r>
            <a:r>
              <a:rPr lang="zh-CN" altLang="en-US" sz="2200"/>
              <a:t>是可逆的，则</a:t>
            </a:r>
            <a:r>
              <a:rPr lang="en-US" altLang="zh-CN" sz="2200"/>
              <a:t>a</a:t>
            </a:r>
            <a:r>
              <a:rPr lang="zh-CN" altLang="en-US" sz="2200"/>
              <a:t>也是可约的。</a:t>
            </a:r>
            <a:endParaRPr lang="en-US" altLang="zh-CN" sz="2200"/>
          </a:p>
          <a:p>
            <a:pPr marL="0" indent="0">
              <a:buNone/>
            </a:pPr>
            <a:r>
              <a:rPr lang="zh-CN" altLang="en-US" sz="2200">
                <a:solidFill>
                  <a:srgbClr val="FF0000"/>
                </a:solidFill>
              </a:rPr>
              <a:t>证：</a:t>
            </a:r>
            <a:endParaRPr lang="en-US" altLang="zh-CN" sz="2200">
              <a:solidFill>
                <a:srgbClr val="FF0000"/>
              </a:solidFill>
            </a:endParaRPr>
          </a:p>
          <a:p>
            <a:pPr marL="357188" indent="0">
              <a:buNone/>
            </a:pPr>
            <a:r>
              <a:rPr lang="zh-CN" altLang="en-US" sz="2200"/>
              <a:t>设</a:t>
            </a:r>
            <a:r>
              <a:rPr lang="en-US" altLang="zh-CN" sz="2200"/>
              <a:t>x,y</a:t>
            </a:r>
            <a:r>
              <a:rPr lang="el-GR" altLang="zh-CN" sz="220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200"/>
              <a:t>S</a:t>
            </a:r>
            <a:r>
              <a:rPr lang="zh-CN" altLang="en-US" sz="2200"/>
              <a:t>是任意元素且</a:t>
            </a:r>
            <a:r>
              <a:rPr lang="en-US" altLang="zh-CN" sz="2200"/>
              <a:t>a*x=a*y</a:t>
            </a:r>
            <a:r>
              <a:rPr lang="zh-CN" altLang="en-US" sz="2200"/>
              <a:t>，由于运算是可结合的且</a:t>
            </a:r>
            <a:r>
              <a:rPr lang="en-US" altLang="zh-CN" sz="2200"/>
              <a:t>a</a:t>
            </a:r>
            <a:r>
              <a:rPr lang="zh-CN" altLang="en-US" sz="2200"/>
              <a:t>是可逆的，记</a:t>
            </a:r>
            <a:r>
              <a:rPr lang="en-US" altLang="zh-CN" sz="2200"/>
              <a:t>a</a:t>
            </a:r>
            <a:r>
              <a:rPr lang="zh-CN" altLang="en-US" sz="2200"/>
              <a:t>的逆元为</a:t>
            </a:r>
            <a:r>
              <a:rPr lang="en-US" altLang="zh-CN" sz="2200"/>
              <a:t>a</a:t>
            </a:r>
            <a:r>
              <a:rPr lang="en-US" altLang="zh-CN" sz="2200" baseline="30000"/>
              <a:t>-1</a:t>
            </a:r>
            <a:r>
              <a:rPr lang="zh-CN" altLang="en-US" sz="2200"/>
              <a:t>，于是</a:t>
            </a:r>
            <a:endParaRPr lang="en-US" altLang="zh-CN" sz="2200"/>
          </a:p>
          <a:p>
            <a:pPr marL="2241550" indent="0">
              <a:spcAft>
                <a:spcPts val="0"/>
              </a:spcAft>
              <a:buNone/>
            </a:pPr>
            <a:r>
              <a:rPr lang="en-US" altLang="zh-CN" sz="2200"/>
              <a:t>a</a:t>
            </a:r>
            <a:r>
              <a:rPr lang="en-US" altLang="zh-CN" sz="2200" baseline="30000"/>
              <a:t>-1</a:t>
            </a:r>
            <a:r>
              <a:rPr lang="en-US" altLang="zh-CN" sz="2200"/>
              <a:t>*(a*x)=(a</a:t>
            </a:r>
            <a:r>
              <a:rPr lang="en-US" altLang="zh-CN" sz="2200" baseline="30000"/>
              <a:t>-1</a:t>
            </a:r>
            <a:r>
              <a:rPr lang="en-US" altLang="zh-CN" sz="2200"/>
              <a:t>*a)*x=x</a:t>
            </a:r>
          </a:p>
          <a:p>
            <a:pPr marL="2241550" indent="0">
              <a:buNone/>
            </a:pPr>
            <a:r>
              <a:rPr lang="en-US" altLang="zh-CN" sz="2200"/>
              <a:t>a</a:t>
            </a:r>
            <a:r>
              <a:rPr lang="en-US" altLang="zh-CN" sz="2200" baseline="30000"/>
              <a:t>-1</a:t>
            </a:r>
            <a:r>
              <a:rPr lang="en-US" altLang="zh-CN" sz="2200"/>
              <a:t>*(a*y)=(a</a:t>
            </a:r>
            <a:r>
              <a:rPr lang="en-US" altLang="zh-CN" sz="2200" baseline="30000"/>
              <a:t>-1</a:t>
            </a:r>
            <a:r>
              <a:rPr lang="en-US" altLang="zh-CN" sz="2200"/>
              <a:t>*a)*y=y</a:t>
            </a:r>
          </a:p>
          <a:p>
            <a:pPr marL="357188" indent="0">
              <a:buNone/>
            </a:pPr>
            <a:r>
              <a:rPr lang="zh-CN" altLang="en-US" sz="2200"/>
              <a:t>但</a:t>
            </a:r>
            <a:r>
              <a:rPr lang="en-US" altLang="zh-CN" sz="2200"/>
              <a:t>a</a:t>
            </a:r>
            <a:r>
              <a:rPr lang="en-US" altLang="zh-CN" sz="2200" baseline="30000"/>
              <a:t>-1</a:t>
            </a:r>
            <a:r>
              <a:rPr lang="en-US" altLang="zh-CN" sz="2200"/>
              <a:t>*(a*x)=a</a:t>
            </a:r>
            <a:r>
              <a:rPr lang="en-US" altLang="zh-CN" sz="2200" baseline="30000"/>
              <a:t>-1</a:t>
            </a:r>
            <a:r>
              <a:rPr lang="en-US" altLang="zh-CN" sz="2200"/>
              <a:t>*(a*y)</a:t>
            </a:r>
            <a:r>
              <a:rPr lang="zh-CN" altLang="en-US" sz="2200"/>
              <a:t>，所以，</a:t>
            </a:r>
            <a:r>
              <a:rPr lang="en-US" altLang="zh-CN" sz="2200"/>
              <a:t>x=y</a:t>
            </a:r>
            <a:r>
              <a:rPr lang="zh-CN" altLang="en-US" sz="2200"/>
              <a:t>，即元素是可约的。对于</a:t>
            </a:r>
            <a:r>
              <a:rPr lang="en-US" altLang="zh-CN" sz="2200"/>
              <a:t>x*a=y*a</a:t>
            </a:r>
            <a:r>
              <a:rPr lang="zh-CN" altLang="en-US" sz="2200"/>
              <a:t>情形，类似可证。（</a:t>
            </a:r>
            <a:r>
              <a:rPr lang="zh-CN" altLang="en-US" sz="2200">
                <a:solidFill>
                  <a:srgbClr val="FF0000"/>
                </a:solidFill>
              </a:rPr>
              <a:t>证毕</a:t>
            </a:r>
            <a:r>
              <a:rPr lang="zh-CN" altLang="en-US" sz="2200"/>
              <a:t>）</a:t>
            </a:r>
            <a:endParaRPr lang="en-US" altLang="zh-CN" sz="2200"/>
          </a:p>
          <a:p>
            <a:r>
              <a:rPr lang="zh-CN" altLang="en-US" sz="2200">
                <a:solidFill>
                  <a:srgbClr val="FF0000"/>
                </a:solidFill>
              </a:rPr>
              <a:t>注意：</a:t>
            </a:r>
            <a:r>
              <a:rPr lang="zh-CN" altLang="en-US" sz="2200"/>
              <a:t>元素可约未必导致可逆。例如：</a:t>
            </a:r>
            <a:r>
              <a:rPr lang="en-US" altLang="zh-CN" sz="2200"/>
              <a:t>&lt;Z,*&gt;</a:t>
            </a:r>
            <a:r>
              <a:rPr lang="zh-CN" altLang="en-US" sz="2200"/>
              <a:t>，除</a:t>
            </a:r>
            <a:r>
              <a:rPr lang="en-US" altLang="zh-CN" sz="2200"/>
              <a:t>0</a:t>
            </a:r>
            <a:r>
              <a:rPr lang="zh-CN" altLang="en-US" sz="2200"/>
              <a:t>之外的每个元素都可约，但除</a:t>
            </a:r>
            <a:r>
              <a:rPr lang="en-US" altLang="zh-CN" sz="2200"/>
              <a:t>1</a:t>
            </a:r>
            <a:r>
              <a:rPr lang="zh-CN" altLang="en-US" sz="2200"/>
              <a:t>之外的元素都不可逆。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58DE26-AA14-4A89-9C40-3DCE2FA8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171B2-E6B0-4949-BB04-261EF5C9BE3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5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987443"/>
          </a:xfrm>
        </p:spPr>
        <p:txBody>
          <a:bodyPr/>
          <a:lstStyle/>
          <a:p>
            <a:pPr marL="365125" indent="-365125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CN" altLang="en-US" dirty="0"/>
              <a:t>设</a:t>
            </a:r>
            <a:r>
              <a:rPr lang="en-US" altLang="zh-CN" dirty="0"/>
              <a:t>X={</a:t>
            </a:r>
            <a:r>
              <a:rPr lang="en-US" altLang="zh-CN" dirty="0" err="1"/>
              <a:t>x|x</a:t>
            </a:r>
            <a:r>
              <a:rPr lang="en-US" altLang="zh-CN" dirty="0"/>
              <a:t>=2</a:t>
            </a:r>
            <a:r>
              <a:rPr lang="en-US" altLang="zh-CN" baseline="30000" dirty="0"/>
              <a:t>n</a:t>
            </a:r>
            <a:r>
              <a:rPr lang="en-US" altLang="zh-CN" dirty="0"/>
              <a:t>,n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/>
              <a:t>N}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在一般的加法与乘法下是否构成代数系统？</a:t>
            </a:r>
            <a:endParaRPr lang="en-US" altLang="zh-CN" dirty="0"/>
          </a:p>
          <a:p>
            <a:pPr marL="365125" indent="-365125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CN" altLang="en-US" dirty="0"/>
              <a:t>设</a:t>
            </a:r>
            <a:r>
              <a:rPr lang="en-US" altLang="zh-CN" dirty="0"/>
              <a:t>&lt;X,*&gt;</a:t>
            </a:r>
            <a:r>
              <a:rPr lang="zh-CN" altLang="en-US" dirty="0"/>
              <a:t>是代数系统，*是</a:t>
            </a:r>
            <a:r>
              <a:rPr lang="en-US" altLang="zh-CN" dirty="0"/>
              <a:t>X</a:t>
            </a:r>
            <a:r>
              <a:rPr lang="zh-CN" altLang="en-US" dirty="0"/>
              <a:t>上的二元运算，</a:t>
            </a:r>
            <a:r>
              <a:rPr lang="en-US" altLang="zh-CN" dirty="0">
                <a:sym typeface="Symbol" pitchFamily="18" charset="2"/>
              </a:rPr>
              <a:t></a:t>
            </a:r>
            <a:r>
              <a:rPr lang="en-US" altLang="zh-CN" dirty="0" err="1">
                <a:sym typeface="Symbol" pitchFamily="18" charset="2"/>
              </a:rPr>
              <a:t>x,y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X</a:t>
            </a:r>
            <a:r>
              <a:rPr lang="zh-CN" altLang="en-US" dirty="0">
                <a:sym typeface="Symbol" pitchFamily="18" charset="2"/>
              </a:rPr>
              <a:t>，有</a:t>
            </a:r>
            <a:r>
              <a:rPr lang="en-US" altLang="zh-CN" dirty="0">
                <a:sym typeface="Symbol" pitchFamily="18" charset="2"/>
              </a:rPr>
              <a:t>x*y=x</a:t>
            </a:r>
            <a:r>
              <a:rPr lang="zh-CN" altLang="en-US" dirty="0">
                <a:sym typeface="Symbol" pitchFamily="18" charset="2"/>
              </a:rPr>
              <a:t>，请问：*分别满足结合律、交换律吗？是否有幺元、零元？每个元素都有逆元吗？</a:t>
            </a:r>
            <a:endParaRPr lang="en-US" altLang="zh-CN" dirty="0">
              <a:sym typeface="Symbol" pitchFamily="18" charset="2"/>
            </a:endParaRPr>
          </a:p>
          <a:p>
            <a:pPr marL="365125" indent="-365125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CN" altLang="en-US" dirty="0"/>
              <a:t>设</a:t>
            </a:r>
            <a:r>
              <a:rPr lang="en-US" altLang="zh-CN" dirty="0"/>
              <a:t>&lt;X,</a:t>
            </a:r>
            <a:r>
              <a:rPr lang="zh-CN" altLang="en-US" dirty="0"/>
              <a:t>⊕</a:t>
            </a:r>
            <a:r>
              <a:rPr lang="en-US" altLang="zh-CN" dirty="0"/>
              <a:t>,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</a:t>
            </a:r>
            <a:r>
              <a:rPr lang="en-US" altLang="zh-CN" dirty="0"/>
              <a:t>&gt;</a:t>
            </a:r>
            <a:r>
              <a:rPr lang="zh-CN" altLang="en-US" dirty="0"/>
              <a:t>是代数系统，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</a:t>
            </a:r>
            <a:r>
              <a:rPr lang="zh-CN" altLang="en-US" dirty="0">
                <a:cs typeface="Times New Roman" pitchFamily="18" charset="0"/>
                <a:sym typeface="Symbol" pitchFamily="18" charset="2"/>
              </a:rPr>
              <a:t>和</a:t>
            </a:r>
            <a:r>
              <a:rPr lang="zh-CN" altLang="en-US" dirty="0"/>
              <a:t>⊕分别是</a:t>
            </a:r>
            <a:r>
              <a:rPr lang="en-US" altLang="zh-CN" dirty="0"/>
              <a:t>X</a:t>
            </a:r>
            <a:r>
              <a:rPr lang="zh-CN" altLang="en-US" dirty="0"/>
              <a:t>上的两个二元运算。如果</a:t>
            </a:r>
            <a:r>
              <a:rPr lang="en-US" altLang="zh-CN" dirty="0">
                <a:sym typeface="Symbol" pitchFamily="18" charset="2"/>
              </a:rPr>
              <a:t>x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X</a:t>
            </a:r>
            <a:r>
              <a:rPr lang="zh-CN" altLang="en-US" dirty="0">
                <a:sym typeface="Symbol" pitchFamily="18" charset="2"/>
              </a:rPr>
              <a:t>，有</a:t>
            </a:r>
            <a:r>
              <a:rPr lang="en-US" altLang="zh-CN" dirty="0">
                <a:sym typeface="Symbol" pitchFamily="18" charset="2"/>
              </a:rPr>
              <a:t>x</a:t>
            </a:r>
            <a:r>
              <a:rPr lang="zh-CN" altLang="en-US" dirty="0"/>
              <a:t>⊕</a:t>
            </a:r>
            <a:r>
              <a:rPr lang="en-US" altLang="zh-CN" dirty="0">
                <a:sym typeface="Symbol" pitchFamily="18" charset="2"/>
              </a:rPr>
              <a:t>y=x</a:t>
            </a:r>
            <a:r>
              <a:rPr lang="zh-CN" altLang="en-US" dirty="0">
                <a:sym typeface="Symbol" pitchFamily="18" charset="2"/>
              </a:rPr>
              <a:t>，请证明：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</a:t>
            </a:r>
            <a:r>
              <a:rPr lang="zh-CN" altLang="en-US" dirty="0">
                <a:cs typeface="Times New Roman" pitchFamily="18" charset="0"/>
                <a:sym typeface="Symbol" pitchFamily="18" charset="2"/>
              </a:rPr>
              <a:t>关于</a:t>
            </a:r>
            <a:r>
              <a:rPr lang="zh-CN" altLang="en-US" dirty="0"/>
              <a:t>⊕是可分配</a:t>
            </a:r>
            <a:r>
              <a:rPr lang="zh-CN" altLang="en-US"/>
              <a:t>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171B2-E6B0-4949-BB04-261EF5C9BE36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468313" y="2560638"/>
            <a:ext cx="8229600" cy="868362"/>
          </a:xfrm>
        </p:spPr>
        <p:txBody>
          <a:bodyPr/>
          <a:lstStyle/>
          <a:p>
            <a:r>
              <a:rPr lang="en-US" altLang="zh-CN"/>
              <a:t>6.2</a:t>
            </a:r>
            <a:r>
              <a:rPr lang="zh-CN" altLang="en-US"/>
              <a:t>、子代数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3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/>
              <a:t>基本概念</a:t>
            </a:r>
          </a:p>
        </p:txBody>
      </p:sp>
      <p:sp>
        <p:nvSpPr>
          <p:cNvPr id="14339" name="内容占位符 4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定义</a:t>
            </a:r>
            <a:r>
              <a:rPr lang="en-US" altLang="zh-CN">
                <a:solidFill>
                  <a:srgbClr val="FF0000"/>
                </a:solidFill>
              </a:rPr>
              <a:t>6.2-1</a:t>
            </a:r>
            <a:r>
              <a:rPr lang="zh-CN" altLang="en-US">
                <a:solidFill>
                  <a:srgbClr val="FF0000"/>
                </a:solidFill>
              </a:rPr>
              <a:t>（子集封闭性）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设*和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~</a:t>
            </a:r>
            <a:r>
              <a:rPr lang="zh-CN" altLang="en-US" dirty="0"/>
              <a:t>是集合</a:t>
            </a:r>
            <a:r>
              <a:rPr lang="en-US" altLang="zh-CN" dirty="0"/>
              <a:t>S</a:t>
            </a:r>
            <a:r>
              <a:rPr lang="zh-CN" altLang="en-US" dirty="0"/>
              <a:t>上的二元和一元运算，</a:t>
            </a:r>
            <a:r>
              <a:rPr lang="en-US" altLang="zh-CN" dirty="0"/>
              <a:t>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dirty="0"/>
              <a:t>是</a:t>
            </a:r>
            <a:r>
              <a:rPr lang="en-US" altLang="zh-CN" dirty="0"/>
              <a:t>S</a:t>
            </a:r>
            <a:r>
              <a:rPr lang="zh-CN" altLang="en-US" dirty="0"/>
              <a:t>的子集；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 err="1"/>
              <a:t>a,b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/>
              <a:t>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dirty="0"/>
              <a:t>蕴含着</a:t>
            </a:r>
            <a:r>
              <a:rPr lang="en-US" altLang="zh-CN" dirty="0"/>
              <a:t>a</a:t>
            </a:r>
            <a:r>
              <a:rPr lang="zh-CN" altLang="en-US" dirty="0"/>
              <a:t>*</a:t>
            </a:r>
            <a:r>
              <a:rPr lang="en-US" altLang="zh-CN" dirty="0"/>
              <a:t>b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/>
              <a:t>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dirty="0"/>
              <a:t>，那么，</a:t>
            </a:r>
            <a:r>
              <a:rPr lang="en-US" altLang="zh-CN" dirty="0"/>
              <a:t>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dirty="0"/>
              <a:t>对*是</a:t>
            </a:r>
            <a:r>
              <a:rPr lang="zh-CN" altLang="en-US" dirty="0">
                <a:solidFill>
                  <a:srgbClr val="FF0000"/>
                </a:solidFill>
              </a:rPr>
              <a:t>封闭的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/>
              <a:t>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dirty="0"/>
              <a:t>蕴含着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~</a:t>
            </a:r>
            <a:r>
              <a:rPr lang="en-US" altLang="zh-CN" dirty="0"/>
              <a:t>a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/>
              <a:t>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dirty="0"/>
              <a:t>，那么，</a:t>
            </a:r>
            <a:r>
              <a:rPr lang="en-US" altLang="zh-CN" dirty="0"/>
              <a:t>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dirty="0"/>
              <a:t>对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~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封闭的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Aft>
                <a:spcPct val="0"/>
              </a:spcAft>
            </a:pPr>
            <a:r>
              <a:rPr lang="en-US" altLang="zh-CN" dirty="0"/>
              <a:t>S={0,1,2,3,4,5}</a:t>
            </a:r>
            <a:r>
              <a:rPr lang="zh-CN" altLang="en-US" dirty="0"/>
              <a:t>，对于运算</a:t>
            </a:r>
            <a:r>
              <a:rPr lang="en-US" altLang="zh-CN" dirty="0"/>
              <a:t>+</a:t>
            </a:r>
            <a:r>
              <a:rPr lang="en-US" altLang="zh-CN" baseline="-25000" dirty="0"/>
              <a:t>mod3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是封闭的；</a:t>
            </a:r>
            <a:endParaRPr lang="en-US" altLang="zh-CN" dirty="0"/>
          </a:p>
          <a:p>
            <a:pPr lvl="1">
              <a:spcAft>
                <a:spcPct val="0"/>
              </a:spcAft>
            </a:pPr>
            <a:r>
              <a:rPr lang="en-US" altLang="zh-CN" dirty="0"/>
              <a:t>1 +</a:t>
            </a:r>
            <a:r>
              <a:rPr lang="en-US" altLang="zh-CN" baseline="-25000" dirty="0"/>
              <a:t>mod3 </a:t>
            </a:r>
            <a:r>
              <a:rPr lang="en-US" altLang="zh-CN" dirty="0"/>
              <a:t>2=0</a:t>
            </a:r>
          </a:p>
          <a:p>
            <a:pPr lvl="1">
              <a:spcAft>
                <a:spcPct val="0"/>
              </a:spcAft>
            </a:pPr>
            <a:r>
              <a:rPr lang="en-US" altLang="zh-CN" dirty="0"/>
              <a:t>2 +</a:t>
            </a:r>
            <a:r>
              <a:rPr lang="en-US" altLang="zh-CN" baseline="-25000" dirty="0"/>
              <a:t>mod3</a:t>
            </a:r>
            <a:r>
              <a:rPr lang="en-US" altLang="zh-CN" dirty="0"/>
              <a:t> 2=1</a:t>
            </a:r>
          </a:p>
          <a:p>
            <a:pPr lvl="1">
              <a:spcAft>
                <a:spcPct val="0"/>
              </a:spcAft>
            </a:pPr>
            <a:r>
              <a:rPr lang="en-US" altLang="zh-CN" dirty="0"/>
              <a:t>4 +</a:t>
            </a:r>
            <a:r>
              <a:rPr lang="en-US" altLang="zh-CN" baseline="-25000" dirty="0"/>
              <a:t>mod3</a:t>
            </a:r>
            <a:r>
              <a:rPr lang="en-US" altLang="zh-CN" dirty="0"/>
              <a:t> 5=0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dirty="0"/>
              <a:t>={0,1,2}</a:t>
            </a:r>
            <a:r>
              <a:rPr lang="el-GR" altLang="zh-CN" dirty="0"/>
              <a:t>⊂</a:t>
            </a:r>
            <a:r>
              <a:rPr lang="en-US" altLang="zh-CN" dirty="0"/>
              <a:t>S</a:t>
            </a:r>
            <a:r>
              <a:rPr lang="zh-CN" altLang="en-US" dirty="0"/>
              <a:t>，显然，</a:t>
            </a:r>
            <a:r>
              <a:rPr lang="zh-CN" altLang="en-US"/>
              <a:t>对于运算</a:t>
            </a:r>
            <a:r>
              <a:rPr lang="en-US" altLang="zh-CN"/>
              <a:t>+</a:t>
            </a:r>
            <a:r>
              <a:rPr lang="en-US" altLang="zh-CN" baseline="-25000"/>
              <a:t>mod3</a:t>
            </a:r>
            <a:r>
              <a:rPr lang="zh-CN" altLang="en-US"/>
              <a:t>，</a:t>
            </a:r>
            <a:r>
              <a:rPr lang="en-US" altLang="zh-CN" dirty="0"/>
              <a:t>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dirty="0"/>
              <a:t>也是封闭的。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2D9867-DE32-4B8D-AB0F-47A04BEB61E5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/>
              <a:t>基本概念（续）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41530" y="1196976"/>
            <a:ext cx="5400600" cy="479731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6.2-2</a:t>
            </a:r>
          </a:p>
          <a:p>
            <a:pPr lvl="1"/>
            <a:r>
              <a:rPr lang="zh-CN" altLang="en-US" dirty="0"/>
              <a:t>设</a:t>
            </a:r>
            <a:r>
              <a:rPr lang="en-US" altLang="zh-CN" dirty="0"/>
              <a:t>A=&lt;S,*,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~</a:t>
            </a:r>
            <a:r>
              <a:rPr lang="en-US" altLang="zh-CN" dirty="0"/>
              <a:t>,k&gt;</a:t>
            </a:r>
            <a:r>
              <a:rPr lang="zh-CN" altLang="en-US" dirty="0"/>
              <a:t>是一代数，如果</a:t>
            </a:r>
            <a:endParaRPr lang="en-US" altLang="zh-CN" dirty="0"/>
          </a:p>
          <a:p>
            <a:pPr marL="1371600" lvl="2" indent="-457200">
              <a:buFontTx/>
              <a:buAutoNum type="circleNumDbPlain"/>
            </a:pPr>
            <a:r>
              <a:rPr lang="en-US" altLang="zh-CN" dirty="0"/>
              <a:t>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l-GR" altLang="zh-CN" dirty="0"/>
              <a:t>⊆</a:t>
            </a:r>
            <a:r>
              <a:rPr lang="en-US" altLang="zh-CN" dirty="0"/>
              <a:t>S</a:t>
            </a:r>
          </a:p>
          <a:p>
            <a:pPr marL="1371600" lvl="2" indent="-457200">
              <a:buFontTx/>
              <a:buAutoNum type="circleNumDbPlain"/>
            </a:pPr>
            <a:r>
              <a:rPr lang="en-US" altLang="zh-CN" dirty="0"/>
              <a:t>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dirty="0"/>
              <a:t>对</a:t>
            </a:r>
            <a:r>
              <a:rPr lang="en-US" altLang="zh-CN" dirty="0"/>
              <a:t>S</a:t>
            </a:r>
            <a:r>
              <a:rPr lang="zh-CN" altLang="en-US" dirty="0"/>
              <a:t>上的运算</a:t>
            </a:r>
            <a:r>
              <a:rPr lang="en-US" altLang="zh-CN" dirty="0"/>
              <a:t>*</a:t>
            </a:r>
            <a:r>
              <a:rPr lang="zh-CN" altLang="en-US" dirty="0"/>
              <a:t>和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~</a:t>
            </a:r>
            <a:r>
              <a:rPr lang="zh-CN" altLang="en-US" dirty="0"/>
              <a:t>封闭</a:t>
            </a:r>
            <a:endParaRPr lang="en-US" altLang="zh-CN" dirty="0"/>
          </a:p>
          <a:p>
            <a:pPr marL="1371600" lvl="2" indent="-457200">
              <a:buFontTx/>
              <a:buAutoNum type="circleNumDbPlain"/>
            </a:pPr>
            <a:r>
              <a:rPr lang="en-US" altLang="zh-CN" dirty="0"/>
              <a:t>k</a:t>
            </a:r>
            <a:r>
              <a:rPr lang="el-GR" altLang="zh-CN" dirty="0"/>
              <a:t>∈</a:t>
            </a:r>
            <a:r>
              <a:rPr lang="en-US" altLang="zh-CN" dirty="0"/>
              <a:t>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</a:p>
          <a:p>
            <a:pPr lvl="1"/>
            <a:r>
              <a:rPr lang="zh-CN" altLang="en-US" dirty="0"/>
              <a:t>那么，</a:t>
            </a:r>
            <a:r>
              <a:rPr lang="en-US" altLang="zh-CN" dirty="0"/>
              <a:t>A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dirty="0"/>
              <a:t>=&lt;S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dirty="0"/>
              <a:t>,*,</a:t>
            </a:r>
            <a:r>
              <a:rPr lang="en-US" altLang="zh-CN" sz="2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~</a:t>
            </a:r>
            <a:r>
              <a:rPr lang="en-US" altLang="zh-CN" dirty="0"/>
              <a:t>,k&gt;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子代数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&lt;E,+,0&gt;</a:t>
            </a:r>
            <a:r>
              <a:rPr lang="zh-CN" altLang="en-US" dirty="0"/>
              <a:t>是</a:t>
            </a:r>
            <a:r>
              <a:rPr lang="en-US" altLang="zh-CN" dirty="0"/>
              <a:t>&lt;I,+,0&gt;</a:t>
            </a:r>
            <a:r>
              <a:rPr lang="zh-CN" altLang="en-US" dirty="0"/>
              <a:t>的子代数；</a:t>
            </a:r>
            <a:endParaRPr lang="en-US" altLang="zh-CN" dirty="0"/>
          </a:p>
          <a:p>
            <a:pPr lvl="1"/>
            <a:r>
              <a:rPr lang="zh-CN" altLang="en-US" dirty="0"/>
              <a:t>其中，</a:t>
            </a:r>
            <a:r>
              <a:rPr lang="en-US" altLang="zh-CN" dirty="0"/>
              <a:t>I</a:t>
            </a:r>
            <a:r>
              <a:rPr lang="zh-CN" altLang="en-US" dirty="0"/>
              <a:t>是整数集合，</a:t>
            </a:r>
            <a:r>
              <a:rPr lang="en-US" altLang="zh-CN" dirty="0"/>
              <a:t>E</a:t>
            </a:r>
            <a:r>
              <a:rPr lang="zh-CN" altLang="en-US" dirty="0"/>
              <a:t>是偶数集合。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2D92A-1305-48A7-B066-496E7A54E73D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62110" y="1844824"/>
            <a:ext cx="3240360" cy="34743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通俗地说：</a:t>
            </a:r>
            <a:endParaRPr lang="en-US" altLang="zh-CN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子系统集合是原系统集合的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子集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子系统的运算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兼容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原系统的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运算。</a:t>
            </a:r>
            <a:endParaRPr lang="en-US" altLang="zh-CN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最大的子代数是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若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&lt;{k}</a:t>
            </a:r>
            <a:r>
              <a:rPr lang="en-US" altLang="zh-CN" sz="200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000">
                <a:solidFill>
                  <a:srgbClr val="3A1BF7"/>
                </a:solidFill>
              </a:rPr>
              <a:t>*</a:t>
            </a:r>
            <a:r>
              <a:rPr lang="en-US" altLang="zh-CN" sz="200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000">
                <a:solidFill>
                  <a:srgbClr val="3A1BF7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~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是代数，则为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的最小的子代数。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4662518"/>
          </a:xfrm>
        </p:spPr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X={</a:t>
            </a:r>
            <a:r>
              <a:rPr lang="en-US" altLang="zh-CN" dirty="0" err="1"/>
              <a:t>a,b,c,d</a:t>
            </a:r>
            <a:r>
              <a:rPr lang="en-US" altLang="zh-CN" dirty="0"/>
              <a:t>},</a:t>
            </a:r>
            <a:r>
              <a:rPr lang="zh-CN" altLang="en-US" dirty="0"/>
              <a:t>⊕和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</a:t>
            </a:r>
            <a:r>
              <a:rPr lang="zh-CN" altLang="en-US" dirty="0">
                <a:cs typeface="Times New Roman" pitchFamily="18" charset="0"/>
                <a:sym typeface="Symbol" pitchFamily="18" charset="2"/>
              </a:rPr>
              <a:t>分别是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X</a:t>
            </a:r>
            <a:r>
              <a:rPr lang="zh-CN" altLang="en-US" dirty="0">
                <a:cs typeface="Times New Roman" pitchFamily="18" charset="0"/>
                <a:sym typeface="Symbol" pitchFamily="18" charset="2"/>
              </a:rPr>
              <a:t>上的两个二元运算，运算表如下：</a:t>
            </a:r>
            <a:endParaRPr lang="en-US" altLang="zh-CN" dirty="0">
              <a:cs typeface="Times New Roman" pitchFamily="18" charset="0"/>
              <a:sym typeface="Symbol" pitchFamily="18" charset="2"/>
            </a:endParaRPr>
          </a:p>
          <a:p>
            <a:endParaRPr lang="en-US" altLang="zh-CN" dirty="0">
              <a:cs typeface="Times New Roman" pitchFamily="18" charset="0"/>
              <a:sym typeface="Symbol" pitchFamily="18" charset="2"/>
            </a:endParaRPr>
          </a:p>
          <a:p>
            <a:endParaRPr lang="en-US" altLang="zh-CN" dirty="0">
              <a:cs typeface="Times New Roman" pitchFamily="18" charset="0"/>
              <a:sym typeface="Symbol" pitchFamily="18" charset="2"/>
            </a:endParaRPr>
          </a:p>
          <a:p>
            <a:endParaRPr lang="en-US" altLang="zh-CN" dirty="0">
              <a:cs typeface="Times New Roman" pitchFamily="18" charset="0"/>
              <a:sym typeface="Symbol" pitchFamily="18" charset="2"/>
            </a:endParaRPr>
          </a:p>
          <a:p>
            <a:pPr>
              <a:spcAft>
                <a:spcPts val="1800"/>
              </a:spcAft>
            </a:pPr>
            <a:endParaRPr lang="en-US" altLang="zh-CN" dirty="0">
              <a:cs typeface="Times New Roman" pitchFamily="18" charset="0"/>
              <a:sym typeface="Symbol" pitchFamily="18" charset="2"/>
            </a:endParaRPr>
          </a:p>
          <a:p>
            <a:pPr marL="352425" indent="0">
              <a:buNone/>
            </a:pPr>
            <a:r>
              <a:rPr lang="zh-CN" altLang="en-US">
                <a:cs typeface="Times New Roman" pitchFamily="18" charset="0"/>
                <a:sym typeface="Symbol" pitchFamily="18" charset="2"/>
              </a:rPr>
              <a:t>取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baseline="-25000" dirty="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={</a:t>
            </a:r>
            <a:r>
              <a:rPr lang="en-US" altLang="zh-CN" dirty="0" err="1">
                <a:cs typeface="Times New Roman" pitchFamily="18" charset="0"/>
                <a:sym typeface="Symbol" pitchFamily="18" charset="2"/>
              </a:rPr>
              <a:t>b,d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}</a:t>
            </a:r>
            <a:r>
              <a:rPr lang="zh-CN" altLang="en-US" dirty="0"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baseline="-25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={</a:t>
            </a:r>
            <a:r>
              <a:rPr lang="en-US" altLang="zh-CN" dirty="0" err="1">
                <a:cs typeface="Times New Roman" pitchFamily="18" charset="0"/>
                <a:sym typeface="Symbol" pitchFamily="18" charset="2"/>
              </a:rPr>
              <a:t>a,d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}</a:t>
            </a:r>
            <a:r>
              <a:rPr lang="zh-CN" altLang="en-US" dirty="0"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baseline="-25000" dirty="0"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={</a:t>
            </a:r>
            <a:r>
              <a:rPr lang="en-US" altLang="zh-CN" dirty="0" err="1">
                <a:cs typeface="Times New Roman" pitchFamily="18" charset="0"/>
                <a:sym typeface="Symbol" pitchFamily="18" charset="2"/>
              </a:rPr>
              <a:t>b,c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}</a:t>
            </a:r>
            <a:r>
              <a:rPr lang="zh-CN" altLang="en-US" dirty="0">
                <a:cs typeface="Times New Roman" pitchFamily="18" charset="0"/>
                <a:sym typeface="Symbol" pitchFamily="18" charset="2"/>
              </a:rPr>
              <a:t>，请问：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&lt;S</a:t>
            </a:r>
            <a:r>
              <a:rPr lang="en-US" altLang="zh-CN" baseline="-25000" dirty="0"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,</a:t>
            </a:r>
            <a:r>
              <a:rPr lang="zh-CN" altLang="en-US" dirty="0"/>
              <a:t>⊕</a:t>
            </a:r>
            <a:r>
              <a:rPr lang="en-US" altLang="zh-CN" dirty="0"/>
              <a:t>,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&gt;</a:t>
            </a:r>
            <a:r>
              <a:rPr lang="zh-CN" altLang="en-US" dirty="0">
                <a:cs typeface="Times New Roman" pitchFamily="18" charset="0"/>
                <a:sym typeface="Symbol" pitchFamily="18" charset="2"/>
              </a:rPr>
              <a:t>、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 &lt;S</a:t>
            </a:r>
            <a:r>
              <a:rPr lang="en-US" altLang="zh-CN" baseline="-25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,</a:t>
            </a:r>
            <a:r>
              <a:rPr lang="zh-CN" altLang="en-US" dirty="0"/>
              <a:t>⊕</a:t>
            </a:r>
            <a:r>
              <a:rPr lang="en-US" altLang="zh-CN" dirty="0"/>
              <a:t>,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&gt;</a:t>
            </a:r>
            <a:r>
              <a:rPr lang="zh-CN" altLang="en-US" dirty="0">
                <a:cs typeface="Times New Roman" pitchFamily="18" charset="0"/>
                <a:sym typeface="Symbol" pitchFamily="18" charset="2"/>
              </a:rPr>
              <a:t>、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 &lt;S</a:t>
            </a:r>
            <a:r>
              <a:rPr lang="en-US" altLang="zh-CN" baseline="-25000" dirty="0"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,</a:t>
            </a:r>
            <a:r>
              <a:rPr lang="zh-CN" altLang="en-US" dirty="0"/>
              <a:t>⊕</a:t>
            </a:r>
            <a:r>
              <a:rPr lang="en-US" altLang="zh-CN" dirty="0"/>
              <a:t>,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&gt;</a:t>
            </a:r>
            <a:r>
              <a:rPr lang="zh-CN" altLang="en-US" dirty="0">
                <a:cs typeface="Times New Roman" pitchFamily="18" charset="0"/>
                <a:sym typeface="Symbol" pitchFamily="18" charset="2"/>
              </a:rPr>
              <a:t>分别是代数系统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&lt;X,</a:t>
            </a:r>
            <a:r>
              <a:rPr lang="zh-CN" altLang="en-US" dirty="0"/>
              <a:t>⊕</a:t>
            </a:r>
            <a:r>
              <a:rPr lang="en-US" altLang="zh-CN" dirty="0"/>
              <a:t>,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&gt;</a:t>
            </a:r>
            <a:r>
              <a:rPr lang="zh-CN" altLang="en-US" dirty="0">
                <a:cs typeface="Times New Roman" pitchFamily="18" charset="0"/>
                <a:sym typeface="Symbol" pitchFamily="18" charset="2"/>
              </a:rPr>
              <a:t>的子代数系统</a:t>
            </a:r>
            <a:r>
              <a:rPr lang="zh-CN" altLang="en-US">
                <a:cs typeface="Times New Roman" pitchFamily="18" charset="0"/>
                <a:sym typeface="Symbol" pitchFamily="18" charset="2"/>
              </a:rPr>
              <a:t>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171B2-E6B0-4949-BB04-261EF5C9BE36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132876"/>
              </p:ext>
            </p:extLst>
          </p:nvPr>
        </p:nvGraphicFramePr>
        <p:xfrm>
          <a:off x="1511660" y="2168860"/>
          <a:ext cx="2727304" cy="2007225"/>
        </p:xfrm>
        <a:graphic>
          <a:graphicData uri="http://schemas.openxmlformats.org/drawingml/2006/table">
            <a:tbl>
              <a:tblPr/>
              <a:tblGrid>
                <a:gridCol w="545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1445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⊕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44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44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44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44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46415"/>
              </p:ext>
            </p:extLst>
          </p:nvPr>
        </p:nvGraphicFramePr>
        <p:xfrm>
          <a:off x="4914244" y="2168860"/>
          <a:ext cx="2728799" cy="2008800"/>
        </p:xfrm>
        <a:graphic>
          <a:graphicData uri="http://schemas.openxmlformats.org/drawingml/2006/table">
            <a:tbl>
              <a:tblPr/>
              <a:tblGrid>
                <a:gridCol w="54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176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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6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6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6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6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468313" y="2560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zh-CN"/>
              <a:t>6.3</a:t>
            </a:r>
            <a:r>
              <a:rPr lang="zh-CN" altLang="en-US"/>
              <a:t>、同态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/>
              <a:t>基本概念</a:t>
            </a:r>
            <a:r>
              <a:rPr lang="en-US" altLang="zh-CN"/>
              <a:t>-</a:t>
            </a:r>
            <a:r>
              <a:rPr lang="zh-CN" altLang="en-US"/>
              <a:t>同构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752306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sz="2200">
                <a:solidFill>
                  <a:srgbClr val="FF0000"/>
                </a:solidFill>
              </a:rPr>
              <a:t>定义</a:t>
            </a:r>
            <a:r>
              <a:rPr lang="en-US" altLang="zh-CN" sz="2200">
                <a:solidFill>
                  <a:srgbClr val="FF0000"/>
                </a:solidFill>
              </a:rPr>
              <a:t>6.3-1</a:t>
            </a:r>
            <a:r>
              <a:rPr lang="zh-CN" altLang="en-US" sz="2200">
                <a:solidFill>
                  <a:srgbClr val="FF0000"/>
                </a:solidFill>
              </a:rPr>
              <a:t>：</a:t>
            </a:r>
            <a:r>
              <a:rPr lang="zh-CN" altLang="en-US" sz="2200">
                <a:solidFill>
                  <a:srgbClr val="0000FF"/>
                </a:solidFill>
              </a:rPr>
              <a:t>代数</a:t>
            </a:r>
            <a:r>
              <a:rPr lang="en-US" altLang="zh-CN" sz="2200">
                <a:solidFill>
                  <a:srgbClr val="0000FF"/>
                </a:solidFill>
              </a:rPr>
              <a:t>A=&lt;S,*,△,k&gt;</a:t>
            </a:r>
            <a:r>
              <a:rPr lang="zh-CN" altLang="en-US" sz="2200">
                <a:solidFill>
                  <a:srgbClr val="0000FF"/>
                </a:solidFill>
              </a:rPr>
              <a:t>和</a:t>
            </a:r>
            <a:r>
              <a:rPr lang="en-US" altLang="zh-CN" sz="2200">
                <a:solidFill>
                  <a:srgbClr val="0000FF"/>
                </a:solidFill>
              </a:rPr>
              <a:t>A</a:t>
            </a:r>
            <a:r>
              <a:rPr lang="en-US" altLang="zh-CN"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>
                <a:solidFill>
                  <a:srgbClr val="0000FF"/>
                </a:solidFill>
              </a:rPr>
              <a:t>=&lt;S</a:t>
            </a:r>
            <a:r>
              <a:rPr lang="en-US" altLang="zh-CN"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>
                <a:solidFill>
                  <a:srgbClr val="0000FF"/>
                </a:solidFill>
              </a:rPr>
              <a:t>,*</a:t>
            </a:r>
            <a:r>
              <a:rPr lang="en-US" altLang="zh-CN"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>
                <a:solidFill>
                  <a:srgbClr val="0000FF"/>
                </a:solidFill>
              </a:rPr>
              <a:t>,△</a:t>
            </a:r>
            <a:r>
              <a:rPr lang="en-US" altLang="zh-CN"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>
                <a:solidFill>
                  <a:srgbClr val="0000FF"/>
                </a:solidFill>
              </a:rPr>
              <a:t>,k</a:t>
            </a:r>
            <a:r>
              <a:rPr lang="en-US" altLang="zh-CN"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>
                <a:solidFill>
                  <a:srgbClr val="0000FF"/>
                </a:solidFill>
              </a:rPr>
              <a:t>&gt;</a:t>
            </a:r>
            <a:r>
              <a:rPr lang="zh-CN" altLang="en-US" sz="2200">
                <a:solidFill>
                  <a:srgbClr val="0000FF"/>
                </a:solidFill>
              </a:rPr>
              <a:t>是</a:t>
            </a:r>
            <a:r>
              <a:rPr lang="zh-CN" altLang="en-US" sz="2200">
                <a:solidFill>
                  <a:srgbClr val="FF0000"/>
                </a:solidFill>
              </a:rPr>
              <a:t>同构</a:t>
            </a:r>
            <a:r>
              <a:rPr lang="zh-CN" altLang="en-US" sz="2200">
                <a:solidFill>
                  <a:srgbClr val="0000FF"/>
                </a:solidFill>
              </a:rPr>
              <a:t>的，如果存在一</a:t>
            </a:r>
            <a:r>
              <a:rPr lang="zh-CN" altLang="en-US" sz="2200">
                <a:solidFill>
                  <a:srgbClr val="FF0000"/>
                </a:solidFill>
              </a:rPr>
              <a:t>双射函数</a:t>
            </a:r>
            <a:r>
              <a:rPr lang="en-US" altLang="zh-CN" sz="2200">
                <a:solidFill>
                  <a:srgbClr val="0000FF"/>
                </a:solidFill>
              </a:rPr>
              <a:t>h</a:t>
            </a:r>
            <a:r>
              <a:rPr lang="zh-CN" altLang="en-US" sz="2200">
                <a:solidFill>
                  <a:srgbClr val="0000FF"/>
                </a:solidFill>
              </a:rPr>
              <a:t>，使得</a:t>
            </a:r>
            <a:endParaRPr lang="en-US" altLang="zh-CN" sz="2200">
              <a:solidFill>
                <a:srgbClr val="0000FF"/>
              </a:solidFill>
            </a:endParaRPr>
          </a:p>
          <a:p>
            <a:pPr marL="357188" indent="0" eaLnBrk="1" hangingPunct="1">
              <a:spcBef>
                <a:spcPts val="0"/>
              </a:spcBef>
              <a:buNone/>
            </a:pPr>
            <a:r>
              <a:rPr lang="en-US" altLang="zh-CN" sz="2200">
                <a:solidFill>
                  <a:srgbClr val="0000FF"/>
                </a:solidFill>
              </a:rPr>
              <a:t>(1) h</a:t>
            </a:r>
            <a:r>
              <a:rPr lang="zh-CN" altLang="en-US" sz="2200">
                <a:solidFill>
                  <a:srgbClr val="0000FF"/>
                </a:solidFill>
              </a:rPr>
              <a:t>：</a:t>
            </a:r>
            <a:r>
              <a:rPr lang="en-US" altLang="zh-CN" sz="2200">
                <a:solidFill>
                  <a:srgbClr val="0000FF"/>
                </a:solidFill>
              </a:rPr>
              <a:t>S</a:t>
            </a:r>
            <a:r>
              <a:rPr lang="en-US" altLang="zh-CN" sz="2200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>
                <a:solidFill>
                  <a:srgbClr val="0000FF"/>
                </a:solidFill>
              </a:rPr>
              <a:t>S</a:t>
            </a:r>
            <a:r>
              <a:rPr lang="en-US" altLang="zh-CN"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altLang="zh-CN" sz="2200">
              <a:solidFill>
                <a:srgbClr val="0000FF"/>
              </a:solidFill>
            </a:endParaRPr>
          </a:p>
          <a:p>
            <a:pPr marL="357188" indent="0" eaLnBrk="1" hangingPunct="1">
              <a:spcBef>
                <a:spcPts val="0"/>
              </a:spcBef>
              <a:buNone/>
            </a:pPr>
            <a:r>
              <a:rPr lang="en-US" altLang="zh-CN" sz="2200">
                <a:solidFill>
                  <a:srgbClr val="0000FF"/>
                </a:solidFill>
              </a:rPr>
              <a:t>(2) h(a*b)=h(a)*</a:t>
            </a:r>
            <a:r>
              <a:rPr lang="en-US" altLang="zh-CN"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>
                <a:solidFill>
                  <a:srgbClr val="0000FF"/>
                </a:solidFill>
              </a:rPr>
              <a:t>h(b)</a:t>
            </a:r>
          </a:p>
          <a:p>
            <a:pPr marL="357188" indent="0" eaLnBrk="1" hangingPunct="1">
              <a:spcBef>
                <a:spcPts val="0"/>
              </a:spcBef>
              <a:buNone/>
            </a:pPr>
            <a:r>
              <a:rPr lang="en-US" altLang="zh-CN" sz="2200">
                <a:solidFill>
                  <a:srgbClr val="0000FF"/>
                </a:solidFill>
              </a:rPr>
              <a:t>(3) h(△</a:t>
            </a:r>
            <a:r>
              <a:rPr lang="en-US" altLang="zh-CN"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>
                <a:solidFill>
                  <a:srgbClr val="0000FF"/>
                </a:solidFill>
              </a:rPr>
              <a:t>a)=△</a:t>
            </a:r>
            <a:r>
              <a:rPr lang="en-US" altLang="zh-CN"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>
                <a:solidFill>
                  <a:srgbClr val="0000FF"/>
                </a:solidFill>
              </a:rPr>
              <a:t>h(a)</a:t>
            </a:r>
          </a:p>
          <a:p>
            <a:pPr marL="357188" indent="0" eaLnBrk="1" hangingPunct="1">
              <a:spcBef>
                <a:spcPts val="0"/>
              </a:spcBef>
              <a:buNone/>
            </a:pPr>
            <a:r>
              <a:rPr lang="en-US" altLang="zh-CN" sz="2200">
                <a:solidFill>
                  <a:srgbClr val="0000FF"/>
                </a:solidFill>
              </a:rPr>
              <a:t>(4) h(k)=k</a:t>
            </a:r>
            <a:r>
              <a:rPr lang="en-US" altLang="zh-CN"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altLang="zh-CN" sz="2200">
              <a:solidFill>
                <a:srgbClr val="0000FF"/>
              </a:solidFill>
            </a:endParaRPr>
          </a:p>
          <a:p>
            <a:pPr eaLnBrk="1" hangingPunct="1"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</a:rPr>
              <a:t>这里</a:t>
            </a:r>
            <a:r>
              <a:rPr lang="en-US" altLang="zh-CN" sz="2200">
                <a:solidFill>
                  <a:srgbClr val="0000FF"/>
                </a:solidFill>
              </a:rPr>
              <a:t>a</a:t>
            </a:r>
            <a:r>
              <a:rPr lang="zh-CN" altLang="en-US" sz="2200">
                <a:solidFill>
                  <a:srgbClr val="0000FF"/>
                </a:solidFill>
              </a:rPr>
              <a:t>、</a:t>
            </a:r>
            <a:r>
              <a:rPr lang="en-US" altLang="zh-CN" sz="2200">
                <a:solidFill>
                  <a:srgbClr val="0000FF"/>
                </a:solidFill>
              </a:rPr>
              <a:t>b</a:t>
            </a:r>
            <a:r>
              <a:rPr lang="zh-CN" altLang="en-US" sz="2200">
                <a:solidFill>
                  <a:srgbClr val="0000FF"/>
                </a:solidFill>
              </a:rPr>
              <a:t>是</a:t>
            </a:r>
            <a:r>
              <a:rPr lang="en-US" altLang="zh-CN" sz="2200">
                <a:solidFill>
                  <a:srgbClr val="0000FF"/>
                </a:solidFill>
              </a:rPr>
              <a:t>S</a:t>
            </a:r>
            <a:r>
              <a:rPr lang="zh-CN" altLang="en-US" sz="2200">
                <a:solidFill>
                  <a:srgbClr val="0000FF"/>
                </a:solidFill>
              </a:rPr>
              <a:t>的任意元素，映射</a:t>
            </a:r>
            <a:r>
              <a:rPr lang="en-US" altLang="zh-CN" sz="2200">
                <a:solidFill>
                  <a:srgbClr val="0000FF"/>
                </a:solidFill>
              </a:rPr>
              <a:t>h</a:t>
            </a:r>
            <a:r>
              <a:rPr lang="zh-CN" altLang="en-US" sz="2200">
                <a:solidFill>
                  <a:srgbClr val="0000FF"/>
                </a:solidFill>
              </a:rPr>
              <a:t>叫做从</a:t>
            </a:r>
            <a:r>
              <a:rPr lang="en-US" altLang="zh-CN" sz="2200">
                <a:solidFill>
                  <a:srgbClr val="0000FF"/>
                </a:solidFill>
              </a:rPr>
              <a:t>A</a:t>
            </a:r>
            <a:r>
              <a:rPr lang="zh-CN" altLang="en-US" sz="2200">
                <a:solidFill>
                  <a:srgbClr val="0000FF"/>
                </a:solidFill>
              </a:rPr>
              <a:t>到</a:t>
            </a:r>
            <a:r>
              <a:rPr lang="en-US" altLang="zh-CN" sz="2200">
                <a:solidFill>
                  <a:srgbClr val="0000FF"/>
                </a:solidFill>
              </a:rPr>
              <a:t>A</a:t>
            </a:r>
            <a:r>
              <a:rPr lang="en-US" altLang="zh-CN"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CN" altLang="en-US" sz="2200">
                <a:solidFill>
                  <a:srgbClr val="0000FF"/>
                </a:solidFill>
              </a:rPr>
              <a:t>的同构，</a:t>
            </a:r>
            <a:r>
              <a:rPr lang="en-US" altLang="zh-CN" sz="2200">
                <a:solidFill>
                  <a:srgbClr val="0000FF"/>
                </a:solidFill>
              </a:rPr>
              <a:t>A</a:t>
            </a:r>
            <a:r>
              <a:rPr lang="en-US" altLang="zh-CN"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CN" altLang="en-US" sz="2200">
                <a:solidFill>
                  <a:srgbClr val="0000FF"/>
                </a:solidFill>
              </a:rPr>
              <a:t>叫做</a:t>
            </a:r>
            <a:r>
              <a:rPr lang="en-US" altLang="zh-CN" sz="2200">
                <a:solidFill>
                  <a:srgbClr val="0000FF"/>
                </a:solidFill>
              </a:rPr>
              <a:t>A</a:t>
            </a:r>
            <a:r>
              <a:rPr lang="zh-CN" altLang="en-US" sz="2200">
                <a:solidFill>
                  <a:srgbClr val="0000FF"/>
                </a:solidFill>
              </a:rPr>
              <a:t>的映射</a:t>
            </a:r>
            <a:r>
              <a:rPr lang="en-US" altLang="zh-CN" sz="2200">
                <a:solidFill>
                  <a:srgbClr val="0000FF"/>
                </a:solidFill>
              </a:rPr>
              <a:t>h</a:t>
            </a:r>
            <a:r>
              <a:rPr lang="zh-CN" altLang="en-US" sz="2200">
                <a:solidFill>
                  <a:srgbClr val="0000FF"/>
                </a:solidFill>
              </a:rPr>
              <a:t>下的同构象，条件</a:t>
            </a:r>
            <a:r>
              <a:rPr lang="en-US" altLang="zh-CN" sz="2200">
                <a:solidFill>
                  <a:srgbClr val="0000FF"/>
                </a:solidFill>
              </a:rPr>
              <a:t>(2)</a:t>
            </a:r>
            <a:r>
              <a:rPr lang="zh-CN" altLang="en-US" sz="2200">
                <a:solidFill>
                  <a:srgbClr val="0000FF"/>
                </a:solidFill>
              </a:rPr>
              <a:t>和</a:t>
            </a:r>
            <a:r>
              <a:rPr lang="en-US" altLang="zh-CN" sz="2200">
                <a:solidFill>
                  <a:srgbClr val="0000FF"/>
                </a:solidFill>
              </a:rPr>
              <a:t>(3)</a:t>
            </a:r>
            <a:r>
              <a:rPr lang="zh-CN" altLang="en-US" sz="2200">
                <a:solidFill>
                  <a:srgbClr val="0000FF"/>
                </a:solidFill>
              </a:rPr>
              <a:t>常简述为“在函数</a:t>
            </a:r>
            <a:r>
              <a:rPr lang="en-US" altLang="zh-CN" sz="2200">
                <a:solidFill>
                  <a:srgbClr val="0000FF"/>
                </a:solidFill>
              </a:rPr>
              <a:t>h</a:t>
            </a:r>
            <a:r>
              <a:rPr lang="zh-CN" altLang="en-US" sz="2200">
                <a:solidFill>
                  <a:srgbClr val="0000FF"/>
                </a:solidFill>
              </a:rPr>
              <a:t>的作用下，</a:t>
            </a:r>
            <a:r>
              <a:rPr lang="en-US" altLang="zh-CN" sz="2200">
                <a:solidFill>
                  <a:srgbClr val="0000FF"/>
                </a:solidFill>
              </a:rPr>
              <a:t>A</a:t>
            </a:r>
            <a:r>
              <a:rPr lang="zh-CN" altLang="en-US" sz="2200">
                <a:solidFill>
                  <a:srgbClr val="0000FF"/>
                </a:solidFill>
              </a:rPr>
              <a:t>的每一运算保持”。若</a:t>
            </a:r>
            <a:r>
              <a:rPr lang="en-US" altLang="zh-CN" sz="2200">
                <a:solidFill>
                  <a:srgbClr val="0000FF"/>
                </a:solidFill>
              </a:rPr>
              <a:t>A=A</a:t>
            </a:r>
            <a:r>
              <a:rPr lang="en-US" altLang="zh-CN"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CN" altLang="en-US" sz="2200">
                <a:solidFill>
                  <a:srgbClr val="0000FF"/>
                </a:solidFill>
              </a:rPr>
              <a:t>，则上述称为</a:t>
            </a:r>
            <a:r>
              <a:rPr lang="zh-CN" altLang="en-US" sz="2200">
                <a:solidFill>
                  <a:srgbClr val="FF0000"/>
                </a:solidFill>
              </a:rPr>
              <a:t>自同构</a:t>
            </a:r>
            <a:r>
              <a:rPr lang="zh-CN" altLang="en-US" sz="2200">
                <a:solidFill>
                  <a:srgbClr val="0000FF"/>
                </a:solidFill>
              </a:rPr>
              <a:t>。</a:t>
            </a:r>
            <a:endParaRPr lang="en-US" altLang="zh-CN" sz="2200">
              <a:solidFill>
                <a:srgbClr val="0000FF"/>
              </a:solidFill>
            </a:endParaRPr>
          </a:p>
          <a:p>
            <a:pPr eaLnBrk="1" hangingPunct="1"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</a:rPr>
              <a:t>更简单的表示是：</a:t>
            </a:r>
            <a:r>
              <a:rPr lang="zh-CN" altLang="en-US" sz="2200"/>
              <a:t>设</a:t>
            </a:r>
            <a:r>
              <a:rPr lang="en-US" altLang="zh-CN" sz="2200" dirty="0"/>
              <a:t>&lt;A</a:t>
            </a:r>
            <a:r>
              <a:rPr lang="zh-CN" altLang="en-US" sz="2200" dirty="0"/>
              <a:t>，</a:t>
            </a:r>
            <a:r>
              <a:rPr lang="en-US" altLang="zh-CN" sz="2200" dirty="0"/>
              <a:t>*&gt; </a:t>
            </a:r>
            <a:r>
              <a:rPr lang="zh-CN" altLang="en-US" sz="2200" dirty="0"/>
              <a:t>和</a:t>
            </a:r>
            <a:r>
              <a:rPr lang="en-US" altLang="zh-CN" sz="2200" dirty="0"/>
              <a:t>&lt;B</a:t>
            </a:r>
            <a:r>
              <a:rPr lang="zh-CN" altLang="en-US" sz="2200" dirty="0"/>
              <a:t>，</a:t>
            </a:r>
            <a:r>
              <a:rPr lang="en-US" altLang="zh-CN" sz="4400" baseline="-25000" dirty="0"/>
              <a:t>°</a:t>
            </a:r>
            <a:r>
              <a:rPr lang="en-US" altLang="zh-CN" sz="2200" dirty="0"/>
              <a:t>&gt; </a:t>
            </a:r>
            <a:r>
              <a:rPr lang="zh-CN" altLang="en-US" sz="2200" dirty="0"/>
              <a:t>是代数系统</a:t>
            </a:r>
            <a:r>
              <a:rPr lang="zh-CN" altLang="en-US" sz="2200"/>
              <a:t>，</a:t>
            </a:r>
            <a:r>
              <a:rPr lang="en-US" altLang="zh-CN" sz="2200"/>
              <a:t>f</a:t>
            </a:r>
            <a:r>
              <a:rPr lang="zh-CN" altLang="en-US" sz="2200"/>
              <a:t>是保持运算的双射函数，则称</a:t>
            </a:r>
            <a:r>
              <a:rPr lang="en-US" altLang="zh-CN" sz="2200"/>
              <a:t>f</a:t>
            </a:r>
            <a:r>
              <a:rPr lang="zh-CN" altLang="en-US" sz="2200"/>
              <a:t>是</a:t>
            </a:r>
            <a:r>
              <a:rPr lang="en-US" altLang="zh-CN" sz="2200"/>
              <a:t>A</a:t>
            </a:r>
            <a:r>
              <a:rPr lang="zh-CN" altLang="en-US" sz="2200"/>
              <a:t>到</a:t>
            </a:r>
            <a:r>
              <a:rPr lang="en-US" altLang="zh-CN" sz="2200"/>
              <a:t>B</a:t>
            </a:r>
            <a:r>
              <a:rPr lang="zh-CN" altLang="en-US" sz="2200"/>
              <a:t>的同构，或</a:t>
            </a:r>
            <a:r>
              <a:rPr lang="en-US" altLang="zh-CN" sz="2200"/>
              <a:t>A</a:t>
            </a:r>
            <a:r>
              <a:rPr lang="zh-CN" altLang="en-US" sz="2200"/>
              <a:t>和</a:t>
            </a:r>
            <a:r>
              <a:rPr lang="en-US" altLang="zh-CN" sz="2200"/>
              <a:t>B</a:t>
            </a:r>
            <a:r>
              <a:rPr lang="zh-CN" altLang="en-US" sz="2200"/>
              <a:t>在</a:t>
            </a:r>
            <a:r>
              <a:rPr lang="en-US" altLang="zh-CN" sz="2200"/>
              <a:t>f</a:t>
            </a:r>
            <a:r>
              <a:rPr lang="zh-CN" altLang="en-US" sz="2200"/>
              <a:t>映射下同构。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C495D-694C-4014-A944-B4F3DDCEB6E2}" type="slidenum">
              <a:rPr lang="zh-CN" altLang="en-US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237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79462"/>
          </a:xfrm>
        </p:spPr>
        <p:txBody>
          <a:bodyPr/>
          <a:lstStyle/>
          <a:p>
            <a:r>
              <a:rPr lang="zh-CN" altLang="en-US"/>
              <a:t>同构</a:t>
            </a:r>
            <a:r>
              <a:rPr lang="en-US" altLang="zh-CN"/>
              <a:t>-</a:t>
            </a:r>
            <a:r>
              <a:rPr lang="zh-CN" altLang="en-US"/>
              <a:t>最简单的例子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6635750" cy="2519486"/>
          </a:xfrm>
        </p:spPr>
        <p:txBody>
          <a:bodyPr/>
          <a:lstStyle/>
          <a:p>
            <a:r>
              <a:rPr lang="zh-CN" altLang="en-US" sz="2800" dirty="0"/>
              <a:t>下列两个代数之间同构。</a:t>
            </a:r>
            <a:endParaRPr lang="en-US" altLang="zh-CN" sz="2800" dirty="0"/>
          </a:p>
          <a:p>
            <a:r>
              <a:rPr lang="zh-CN" altLang="en-US" sz="2800" dirty="0"/>
              <a:t>双射函数是：</a:t>
            </a:r>
            <a:r>
              <a:rPr lang="en-US" altLang="zh-CN" sz="2800" dirty="0"/>
              <a:t>h(x)=</a:t>
            </a:r>
            <a:r>
              <a:rPr lang="zh-CN" altLang="en-US" sz="2800" dirty="0"/>
              <a:t>换名映射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例如</a:t>
            </a:r>
            <a:r>
              <a:rPr lang="zh-CN" altLang="en-US" sz="2800" dirty="0"/>
              <a:t>：</a:t>
            </a:r>
            <a:r>
              <a:rPr lang="en-US" altLang="zh-CN" sz="2800" dirty="0"/>
              <a:t>h(f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)=1</a:t>
            </a:r>
            <a:r>
              <a:rPr lang="zh-CN" altLang="en-US" sz="2800" dirty="0"/>
              <a:t>，</a:t>
            </a:r>
            <a:r>
              <a:rPr lang="en-US" altLang="zh-CN" sz="2800" dirty="0"/>
              <a:t>h(f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)=3</a:t>
            </a:r>
            <a:r>
              <a:rPr lang="zh-CN" altLang="en-US" sz="2800" dirty="0"/>
              <a:t>，</a:t>
            </a:r>
            <a:r>
              <a:rPr lang="en-US" altLang="zh-CN" sz="2800" dirty="0"/>
              <a:t>h(</a:t>
            </a:r>
            <a:r>
              <a:rPr lang="en-US" altLang="zh-CN" sz="6000" baseline="10000" dirty="0"/>
              <a:t>.</a:t>
            </a:r>
            <a:r>
              <a:rPr lang="en-US" altLang="zh-CN" sz="2800" dirty="0"/>
              <a:t>)=+</a:t>
            </a:r>
            <a:r>
              <a:rPr lang="en-US" altLang="zh-CN" sz="2800" baseline="-25000" dirty="0"/>
              <a:t>4</a:t>
            </a:r>
            <a:r>
              <a:rPr lang="zh-CN" altLang="en-US" sz="2800" dirty="0"/>
              <a:t>，</a:t>
            </a:r>
            <a:r>
              <a:rPr lang="en-US" altLang="zh-CN" sz="2800" dirty="0"/>
              <a:t>......</a:t>
            </a:r>
            <a:endParaRPr lang="zh-CN" altLang="en-US" sz="2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A0070-04E7-4133-87B2-031A88D3CFAD}" type="slidenum">
              <a:rPr lang="zh-CN" altLang="en-US"/>
              <a:pPr>
                <a:defRPr/>
              </a:pPr>
              <a:t>18</a:t>
            </a:fld>
            <a:endParaRPr lang="zh-CN" altLang="en-US"/>
          </a:p>
        </p:txBody>
      </p:sp>
      <p:graphicFrame>
        <p:nvGraphicFramePr>
          <p:cNvPr id="7" name="内容占位符 17"/>
          <p:cNvGraphicFramePr>
            <a:graphicFrameLocks/>
          </p:cNvGraphicFramePr>
          <p:nvPr/>
        </p:nvGraphicFramePr>
        <p:xfrm>
          <a:off x="611560" y="3861048"/>
          <a:ext cx="2520000" cy="2286000"/>
        </p:xfrm>
        <a:graphic>
          <a:graphicData uri="http://schemas.openxmlformats.org/drawingml/2006/table">
            <a:tbl>
              <a:tblPr/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>
                          <a:latin typeface="楷体" pitchFamily="49" charset="-122"/>
                          <a:ea typeface="楷体" pitchFamily="49" charset="-122"/>
                        </a:rPr>
                        <a:t>·</a:t>
                      </a:r>
                      <a:endParaRPr lang="zh-CN" altLang="en-US" sz="2000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baseline="30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400" baseline="30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内容占位符 17"/>
          <p:cNvGraphicFramePr>
            <a:graphicFrameLocks/>
          </p:cNvGraphicFramePr>
          <p:nvPr/>
        </p:nvGraphicFramePr>
        <p:xfrm>
          <a:off x="4139952" y="3861048"/>
          <a:ext cx="2520000" cy="2286000"/>
        </p:xfrm>
        <a:graphic>
          <a:graphicData uri="http://schemas.openxmlformats.org/drawingml/2006/table">
            <a:tbl>
              <a:tblPr/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4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baseline="30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内容占位符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472168"/>
              </p:ext>
            </p:extLst>
          </p:nvPr>
        </p:nvGraphicFramePr>
        <p:xfrm>
          <a:off x="7236424" y="1411600"/>
          <a:ext cx="1152000" cy="237744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>
                          <a:latin typeface="楷体" pitchFamily="49" charset="-122"/>
                          <a:ea typeface="楷体" pitchFamily="49" charset="-122"/>
                        </a:rPr>
                        <a:t>h(x)</a:t>
                      </a:r>
                      <a:endParaRPr lang="zh-CN" altLang="en-US" sz="2000" baseline="30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>
                          <a:latin typeface="楷体" pitchFamily="49" charset="-122"/>
                          <a:ea typeface="楷体" pitchFamily="49" charset="-122"/>
                        </a:rPr>
                        <a:t>·</a:t>
                      </a:r>
                      <a:endParaRPr lang="zh-CN" altLang="en-US" sz="2000" baseline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000" baseline="30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000" baseline="30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000" baseline="30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000" baseline="30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r>
                        <a:rPr lang="en-US" altLang="zh-CN" sz="2000" baseline="30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5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D1BBA-149A-4DE9-A329-3C08BE16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同构</a:t>
            </a:r>
            <a:r>
              <a:rPr lang="en-US" altLang="zh-CN"/>
              <a:t>-</a:t>
            </a:r>
            <a:r>
              <a:rPr lang="zh-CN" altLang="en-US"/>
              <a:t>第二个例子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C6E56-8983-493B-A481-704ABA50E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2255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6.3-1</a:t>
            </a:r>
          </a:p>
          <a:p>
            <a:pPr>
              <a:spcBef>
                <a:spcPts val="0"/>
              </a:spcBef>
            </a:pP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en-US" altLang="zh-CN" baseline="-25000"/>
              <a:t>+</a:t>
            </a:r>
            <a:r>
              <a:rPr lang="zh-CN" altLang="en-US"/>
              <a:t>表示正实数集合，那么</a:t>
            </a:r>
            <a:r>
              <a:rPr lang="en-US" altLang="zh-CN"/>
              <a:t>&lt;R</a:t>
            </a:r>
            <a:r>
              <a:rPr lang="en-US" altLang="zh-CN" baseline="-25000"/>
              <a:t>+</a:t>
            </a:r>
            <a:r>
              <a:rPr lang="en-US" altLang="zh-CN"/>
              <a:t>,*,1&gt;</a:t>
            </a:r>
            <a:r>
              <a:rPr lang="zh-CN" altLang="en-US"/>
              <a:t>在下列映射</a:t>
            </a:r>
            <a:r>
              <a:rPr lang="en-US" altLang="zh-CN"/>
              <a:t>h</a:t>
            </a:r>
            <a:r>
              <a:rPr lang="zh-CN" altLang="en-US"/>
              <a:t>下</a:t>
            </a:r>
            <a:r>
              <a:rPr lang="zh-CN" altLang="en-US">
                <a:solidFill>
                  <a:srgbClr val="FF0000"/>
                </a:solidFill>
              </a:rPr>
              <a:t>同构</a:t>
            </a:r>
            <a:r>
              <a:rPr lang="zh-CN" altLang="en-US"/>
              <a:t>于</a:t>
            </a:r>
            <a:r>
              <a:rPr lang="en-US" altLang="zh-CN"/>
              <a:t>&lt;R,+,0&gt;</a:t>
            </a:r>
          </a:p>
          <a:p>
            <a:pPr marL="188118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/>
              <a:t>h</a:t>
            </a:r>
            <a:r>
              <a:rPr lang="zh-CN" altLang="en-US"/>
              <a:t>：</a:t>
            </a:r>
            <a:r>
              <a:rPr lang="en-US" altLang="zh-CN"/>
              <a:t>R</a:t>
            </a:r>
            <a:r>
              <a:rPr lang="en-US" altLang="zh-CN" baseline="-25000"/>
              <a:t>+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R</a:t>
            </a:r>
            <a:r>
              <a:rPr lang="zh-CN" altLang="en-US"/>
              <a:t>，</a:t>
            </a:r>
            <a:r>
              <a:rPr lang="en-US" altLang="zh-CN"/>
              <a:t>h(x)=logx</a:t>
            </a:r>
          </a:p>
          <a:p>
            <a:pPr marL="542925" indent="-265113">
              <a:spcBef>
                <a:spcPts val="0"/>
              </a:spcBef>
              <a:buNone/>
            </a:pPr>
            <a:r>
              <a:rPr lang="zh-CN" altLang="en-US"/>
              <a:t>①对数函数是单射的，对</a:t>
            </a:r>
            <a:r>
              <a:rPr lang="en-US" altLang="zh-CN"/>
              <a:t>x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＞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logx</a:t>
            </a:r>
            <a:r>
              <a:rPr lang="zh-CN" altLang="en-US"/>
              <a:t>值域为</a:t>
            </a:r>
            <a:r>
              <a:rPr lang="en-US" altLang="zh-CN"/>
              <a:t>(-</a:t>
            </a:r>
            <a:r>
              <a:rPr lang="zh-CN" altLang="en-US"/>
              <a:t>∞</a:t>
            </a:r>
            <a:r>
              <a:rPr lang="en-US" altLang="zh-CN"/>
              <a:t>,+</a:t>
            </a:r>
            <a:r>
              <a:rPr lang="zh-CN" altLang="en-US"/>
              <a:t>∞</a:t>
            </a:r>
            <a:r>
              <a:rPr lang="en-US" altLang="zh-CN"/>
              <a:t>)</a:t>
            </a:r>
            <a:r>
              <a:rPr lang="zh-CN" altLang="en-US"/>
              <a:t>，故</a:t>
            </a:r>
            <a:r>
              <a:rPr lang="en-US" altLang="zh-CN"/>
              <a:t>h</a:t>
            </a:r>
            <a:r>
              <a:rPr lang="zh-CN" altLang="en-US"/>
              <a:t>是双射函数；</a:t>
            </a:r>
            <a:endParaRPr lang="en-US" altLang="zh-CN"/>
          </a:p>
          <a:p>
            <a:pPr marL="265113" indent="0">
              <a:spcBef>
                <a:spcPts val="0"/>
              </a:spcBef>
              <a:buNone/>
            </a:pPr>
            <a:r>
              <a:rPr lang="zh-CN" altLang="en-US"/>
              <a:t>②</a:t>
            </a:r>
            <a:r>
              <a:rPr lang="en-US" altLang="zh-CN"/>
              <a:t>h(a*b)=log(ab)=loga+logb=h(a)+h(b)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zh-CN" altLang="en-US"/>
              <a:t>③</a:t>
            </a:r>
            <a:r>
              <a:rPr lang="en-US" altLang="zh-CN"/>
              <a:t>h(1)=log1=0</a:t>
            </a:r>
          </a:p>
          <a:p>
            <a:pPr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en-US" altLang="zh-CN">
                <a:solidFill>
                  <a:srgbClr val="FF0000"/>
                </a:solidFill>
              </a:rPr>
              <a:t>6.3-1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zh-CN" altLang="en-US"/>
              <a:t>设</a:t>
            </a:r>
            <a:r>
              <a:rPr lang="en-US" altLang="zh-CN"/>
              <a:t>C</a:t>
            </a:r>
            <a:r>
              <a:rPr lang="zh-CN" altLang="en-US"/>
              <a:t>是代数集合，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A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CN" altLang="en-US"/>
              <a:t>是</a:t>
            </a:r>
            <a:r>
              <a:rPr lang="en-US" altLang="zh-CN"/>
              <a:t>C</a:t>
            </a:r>
            <a:r>
              <a:rPr lang="zh-CN" altLang="en-US"/>
              <a:t>的任意元素，</a:t>
            </a:r>
            <a:r>
              <a:rPr lang="en-US" altLang="zh-CN"/>
              <a:t>R</a:t>
            </a:r>
            <a:r>
              <a:rPr lang="zh-CN" altLang="en-US"/>
              <a:t>是关系，定义</a:t>
            </a:r>
            <a:r>
              <a:rPr lang="en-US" altLang="zh-CN"/>
              <a:t>ARA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CN" altLang="en-US"/>
              <a:t>当且仅当</a:t>
            </a:r>
            <a:r>
              <a:rPr lang="en-US" altLang="zh-CN"/>
              <a:t>A</a:t>
            </a:r>
            <a:r>
              <a:rPr lang="zh-CN" altLang="en-US"/>
              <a:t>同构于</a:t>
            </a:r>
            <a:r>
              <a:rPr lang="en-US" altLang="zh-CN"/>
              <a:t>A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CN" altLang="en-US"/>
              <a:t>，那么，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C</a:t>
            </a:r>
            <a:r>
              <a:rPr lang="zh-CN" altLang="en-US"/>
              <a:t>上的等价关系。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F9FF06-2FF2-4829-86DA-95DEFF98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171B2-E6B0-4949-BB04-261EF5C9BE36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76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eaLnBrk="1" hangingPunct="1">
              <a:spcAft>
                <a:spcPts val="180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6.1</a:t>
            </a:r>
            <a:r>
              <a:rPr lang="zh-CN" altLang="en-US" sz="2800" dirty="0">
                <a:solidFill>
                  <a:srgbClr val="0000FF"/>
                </a:solidFill>
              </a:rPr>
              <a:t>、</a:t>
            </a:r>
            <a:r>
              <a:rPr lang="zh-CN" altLang="en-US" sz="2800" dirty="0">
                <a:solidFill>
                  <a:srgbClr val="3A1BF7"/>
                </a:solidFill>
              </a:rPr>
              <a:t>代数结构</a:t>
            </a:r>
            <a:endParaRPr lang="en-US" altLang="zh-CN" sz="2800" dirty="0">
              <a:solidFill>
                <a:srgbClr val="3A1BF7"/>
              </a:solidFill>
            </a:endParaRPr>
          </a:p>
          <a:p>
            <a:pPr eaLnBrk="1" hangingPunct="1">
              <a:spcAft>
                <a:spcPts val="180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6.2</a:t>
            </a:r>
            <a:r>
              <a:rPr lang="zh-CN" altLang="en-US" sz="2800" dirty="0">
                <a:solidFill>
                  <a:srgbClr val="0000FF"/>
                </a:solidFill>
              </a:rPr>
              <a:t>、子代数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eaLnBrk="1" hangingPunct="1">
              <a:spcAft>
                <a:spcPts val="180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6.3</a:t>
            </a:r>
            <a:r>
              <a:rPr lang="zh-CN" altLang="en-US" sz="2800" dirty="0">
                <a:solidFill>
                  <a:srgbClr val="0000FF"/>
                </a:solidFill>
              </a:rPr>
              <a:t>、同态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eaLnBrk="1" hangingPunct="1">
              <a:spcAft>
                <a:spcPts val="180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6.4</a:t>
            </a:r>
            <a:r>
              <a:rPr lang="zh-CN" altLang="en-US" sz="2800" dirty="0">
                <a:solidFill>
                  <a:srgbClr val="0000FF"/>
                </a:solidFill>
              </a:rPr>
              <a:t>、同余关系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eaLnBrk="1" hangingPunct="1">
              <a:spcAft>
                <a:spcPts val="180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6.5</a:t>
            </a:r>
            <a:r>
              <a:rPr lang="zh-CN" altLang="en-US" sz="2800" dirty="0">
                <a:solidFill>
                  <a:srgbClr val="0000FF"/>
                </a:solidFill>
              </a:rPr>
              <a:t>、商代数和积代数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8535E-F0F6-405A-B2F3-1086587C492F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7172" name="标题 4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/>
              <a:t>同构概念</a:t>
            </a:r>
            <a:r>
              <a:rPr lang="en-US" altLang="zh-CN"/>
              <a:t>-</a:t>
            </a:r>
            <a:r>
              <a:rPr lang="zh-CN" altLang="en-US"/>
              <a:t>通俗的说法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r>
              <a:rPr lang="zh-CN" altLang="en-US" sz="2800" dirty="0"/>
              <a:t>两个代数在结构上一致，含义是：</a:t>
            </a:r>
            <a:endParaRPr lang="en-US" altLang="zh-CN" sz="2800" dirty="0"/>
          </a:p>
          <a:p>
            <a:pPr lvl="1"/>
            <a:r>
              <a:rPr lang="zh-CN" altLang="en-US" sz="2400" dirty="0"/>
              <a:t>元组有相同的构成成分；</a:t>
            </a:r>
            <a:endParaRPr lang="en-US" altLang="zh-CN" sz="2400" dirty="0"/>
          </a:p>
          <a:p>
            <a:pPr lvl="1"/>
            <a:r>
              <a:rPr lang="zh-CN" altLang="en-US" sz="2400" dirty="0"/>
              <a:t>运算和常数遵循相同的规则；</a:t>
            </a:r>
            <a:endParaRPr lang="en-US" altLang="zh-CN" sz="2400" dirty="0"/>
          </a:p>
          <a:p>
            <a:pPr lvl="1"/>
            <a:r>
              <a:rPr lang="zh-CN" altLang="en-US" sz="2400" dirty="0"/>
              <a:t>代数的载体有相同的基数；</a:t>
            </a:r>
            <a:endParaRPr lang="en-US" altLang="zh-CN" sz="2400" dirty="0"/>
          </a:p>
          <a:p>
            <a:r>
              <a:rPr lang="zh-CN" altLang="en-US" sz="2800" dirty="0"/>
              <a:t>这种结构上的一致性叫做“同构”；</a:t>
            </a:r>
            <a:endParaRPr lang="en-US" altLang="zh-CN" sz="2800" dirty="0"/>
          </a:p>
          <a:p>
            <a:r>
              <a:rPr lang="zh-CN" altLang="en-US" sz="2800" dirty="0"/>
              <a:t>数学上，意味着两个代数之间</a:t>
            </a:r>
            <a:r>
              <a:rPr lang="zh-CN" altLang="en-US" sz="28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双射函数</a:t>
            </a:r>
            <a:r>
              <a:rPr lang="zh-CN" altLang="en-US" sz="2800" dirty="0"/>
              <a:t>的存在；</a:t>
            </a:r>
            <a:endParaRPr lang="en-US" altLang="zh-CN" sz="2800" dirty="0"/>
          </a:p>
          <a:p>
            <a:r>
              <a:rPr lang="zh-CN" altLang="en-US" sz="2800" dirty="0"/>
              <a:t>本质上，</a:t>
            </a:r>
            <a:r>
              <a:rPr lang="zh-CN" altLang="en-US" sz="2800" u="sng" dirty="0"/>
              <a:t>双射函数就是同构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400" dirty="0"/>
              <a:t>（注意：这是</a:t>
            </a:r>
            <a:r>
              <a:rPr lang="zh-CN" altLang="en-US" sz="2400" u="sng" dirty="0">
                <a:solidFill>
                  <a:srgbClr val="C00000"/>
                </a:solidFill>
              </a:rPr>
              <a:t>不精确</a:t>
            </a:r>
            <a:r>
              <a:rPr lang="zh-CN" altLang="en-US" sz="2400" dirty="0"/>
              <a:t>的说法，这样说的目的是为了突出关键和重点，这里是讲课，不是写书）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A5306-01BE-443F-B707-E1CCE83A413F}" type="slidenum">
              <a:rPr lang="zh-CN" altLang="en-US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38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777875"/>
          </a:xfrm>
        </p:spPr>
        <p:txBody>
          <a:bodyPr/>
          <a:lstStyle/>
          <a:p>
            <a:r>
              <a:rPr lang="zh-CN" altLang="en-US"/>
              <a:t>同构的图解</a:t>
            </a:r>
            <a:r>
              <a:rPr lang="en-US" altLang="zh-CN"/>
              <a:t>-</a:t>
            </a:r>
            <a:r>
              <a:rPr lang="zh-CN" altLang="en-US"/>
              <a:t>哲学面貌</a:t>
            </a:r>
          </a:p>
        </p:txBody>
      </p:sp>
      <p:grpSp>
        <p:nvGrpSpPr>
          <p:cNvPr id="23555" name="组合 25"/>
          <p:cNvGrpSpPr>
            <a:grpSpLocks/>
          </p:cNvGrpSpPr>
          <p:nvPr/>
        </p:nvGrpSpPr>
        <p:grpSpPr bwMode="auto">
          <a:xfrm>
            <a:off x="107950" y="1147763"/>
            <a:ext cx="8856663" cy="4319587"/>
            <a:chOff x="-36386" y="1556792"/>
            <a:chExt cx="8856858" cy="4320480"/>
          </a:xfrm>
        </p:grpSpPr>
        <p:sp>
          <p:nvSpPr>
            <p:cNvPr id="5" name="椭圆 4"/>
            <p:cNvSpPr/>
            <p:nvPr/>
          </p:nvSpPr>
          <p:spPr>
            <a:xfrm>
              <a:off x="2843402" y="2133173"/>
              <a:ext cx="3313186" cy="9352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829115" y="4848359"/>
              <a:ext cx="3348111" cy="97175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43402" y="4869002"/>
              <a:ext cx="3311598" cy="936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2834254" y="2586082"/>
              <a:ext cx="0" cy="2735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164149" y="2586082"/>
              <a:ext cx="1588" cy="2735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-36386" y="5373931"/>
              <a:ext cx="1944731" cy="5033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&lt;f(A)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48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°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372493" y="1556792"/>
              <a:ext cx="2376539" cy="5033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&lt;A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*&gt;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443932" y="3428841"/>
              <a:ext cx="2376540" cy="5049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&lt;B</a:t>
              </a: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4400" baseline="-25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°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&gt;</a:t>
              </a:r>
              <a:endPara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6012122" y="1917228"/>
              <a:ext cx="1008085" cy="503342"/>
            </a:xfrm>
            <a:prstGeom prst="straightConnector1">
              <a:avLst/>
            </a:prstGeom>
            <a:ln w="28575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1732128" y="5445383"/>
              <a:ext cx="1150963" cy="144493"/>
            </a:xfrm>
            <a:prstGeom prst="straightConnector1">
              <a:avLst/>
            </a:prstGeom>
            <a:ln w="28575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6" idx="6"/>
            </p:cNvCxnSpPr>
            <p:nvPr/>
          </p:nvCxnSpPr>
          <p:spPr>
            <a:xfrm flipH="1">
              <a:off x="6177226" y="3933770"/>
              <a:ext cx="987447" cy="14004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3922926" y="3644786"/>
              <a:ext cx="1225577" cy="4318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endPara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2627784" y="5827713"/>
            <a:ext cx="4176489" cy="5540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A=</a:t>
            </a:r>
            <a:r>
              <a:rPr lang="en-US" altLang="zh-CN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f(A)=</a:t>
            </a:r>
            <a:r>
              <a:rPr lang="en-US" altLang="zh-CN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sz="2800" baseline="30000" dirty="0">
                <a:solidFill>
                  <a:schemeClr val="accent6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-1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)=A</a:t>
            </a:r>
            <a:endParaRPr lang="zh-CN" altLang="en-US" sz="2800" dirty="0">
              <a:solidFill>
                <a:schemeClr val="accent6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0825" y="2176841"/>
            <a:ext cx="2376488" cy="964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24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显然，而</a:t>
            </a:r>
            <a:r>
              <a:rPr lang="zh-CN" altLang="en-US" sz="24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同构是对称的。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7232E4-B070-46BE-A3BE-20F51D7E24E7}" type="slidenum">
              <a:rPr lang="zh-CN" altLang="en-US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8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79462"/>
          </a:xfrm>
        </p:spPr>
        <p:txBody>
          <a:bodyPr/>
          <a:lstStyle/>
          <a:p>
            <a:r>
              <a:rPr lang="zh-CN" altLang="en-US"/>
              <a:t>同构的图解</a:t>
            </a:r>
            <a:r>
              <a:rPr lang="en-US" altLang="zh-CN"/>
              <a:t>-</a:t>
            </a:r>
            <a:r>
              <a:rPr lang="zh-CN" altLang="en-US"/>
              <a:t>运算传输</a:t>
            </a:r>
          </a:p>
        </p:txBody>
      </p:sp>
      <p:grpSp>
        <p:nvGrpSpPr>
          <p:cNvPr id="24579" name="组合 27"/>
          <p:cNvGrpSpPr>
            <a:grpSpLocks/>
          </p:cNvGrpSpPr>
          <p:nvPr/>
        </p:nvGrpSpPr>
        <p:grpSpPr bwMode="auto">
          <a:xfrm>
            <a:off x="1979613" y="1628775"/>
            <a:ext cx="5256212" cy="4248150"/>
            <a:chOff x="2195736" y="1556792"/>
            <a:chExt cx="5256584" cy="4248472"/>
          </a:xfrm>
        </p:grpSpPr>
        <p:sp>
          <p:nvSpPr>
            <p:cNvPr id="27" name="椭圆 26"/>
            <p:cNvSpPr/>
            <p:nvPr/>
          </p:nvSpPr>
          <p:spPr>
            <a:xfrm>
              <a:off x="2195736" y="4509766"/>
              <a:ext cx="5256584" cy="12954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800"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24582" name="组合 3"/>
            <p:cNvGrpSpPr>
              <a:grpSpLocks/>
            </p:cNvGrpSpPr>
            <p:nvPr/>
          </p:nvGrpSpPr>
          <p:grpSpPr bwMode="auto">
            <a:xfrm>
              <a:off x="2195736" y="1556792"/>
              <a:ext cx="5256584" cy="3961113"/>
              <a:chOff x="2195736" y="1556792"/>
              <a:chExt cx="5256584" cy="3961113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195736" y="1556792"/>
                <a:ext cx="5256584" cy="12970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80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916512" y="2133099"/>
                <a:ext cx="863661" cy="3603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800" dirty="0">
                    <a:latin typeface="楷体" pitchFamily="49" charset="-122"/>
                    <a:ea typeface="楷体" pitchFamily="49" charset="-122"/>
                  </a:rPr>
                  <a:t>a</a:t>
                </a:r>
                <a:r>
                  <a:rPr lang="en-US" altLang="zh-CN" sz="2800" baseline="-25000" dirty="0"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800" baseline="-25000" dirty="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564258" y="1701266"/>
                <a:ext cx="863661" cy="3603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800" dirty="0">
                    <a:latin typeface="楷体" pitchFamily="49" charset="-122"/>
                    <a:ea typeface="楷体" pitchFamily="49" charset="-122"/>
                  </a:rPr>
                  <a:t>a</a:t>
                </a:r>
                <a:r>
                  <a:rPr lang="en-US" altLang="zh-CN" sz="2800" baseline="-25000" dirty="0"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800" baseline="-25000" dirty="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220137" y="2061655"/>
                <a:ext cx="863661" cy="3588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800" dirty="0">
                    <a:latin typeface="楷体" pitchFamily="49" charset="-122"/>
                    <a:ea typeface="楷体" pitchFamily="49" charset="-122"/>
                  </a:rPr>
                  <a:t>a</a:t>
                </a:r>
                <a:r>
                  <a:rPr lang="en-US" altLang="zh-CN" sz="2800" baseline="-25000" dirty="0">
                    <a:latin typeface="楷体" pitchFamily="49" charset="-122"/>
                    <a:ea typeface="楷体" pitchFamily="49" charset="-122"/>
                  </a:rPr>
                  <a:t>3</a:t>
                </a:r>
                <a:endParaRPr lang="zh-CN" altLang="en-US" sz="2800" baseline="-25000" dirty="0">
                  <a:latin typeface="楷体" pitchFamily="49" charset="-122"/>
                  <a:ea typeface="楷体" pitchFamily="49" charset="-122"/>
                </a:endParaRPr>
              </a:p>
            </p:txBody>
          </p:sp>
          <p:grpSp>
            <p:nvGrpSpPr>
              <p:cNvPr id="24587" name="组合 31"/>
              <p:cNvGrpSpPr>
                <a:grpSpLocks/>
              </p:cNvGrpSpPr>
              <p:nvPr/>
            </p:nvGrpSpPr>
            <p:grpSpPr bwMode="auto">
              <a:xfrm>
                <a:off x="3605536" y="2068006"/>
                <a:ext cx="1871794" cy="281010"/>
                <a:chOff x="3636016" y="2068006"/>
                <a:chExt cx="1871794" cy="281010"/>
              </a:xfrm>
            </p:grpSpPr>
            <p:cxnSp>
              <p:nvCxnSpPr>
                <p:cNvPr id="24" name="直接箭头连接符 23"/>
                <p:cNvCxnSpPr>
                  <a:cxnSpLocks/>
                </p:cNvCxnSpPr>
                <p:nvPr/>
              </p:nvCxnSpPr>
              <p:spPr>
                <a:xfrm>
                  <a:off x="4694953" y="2264871"/>
                  <a:ext cx="812857" cy="12701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箭头连接符 24"/>
                <p:cNvCxnSpPr>
                  <a:cxnSpLocks/>
                </p:cNvCxnSpPr>
                <p:nvPr/>
              </p:nvCxnSpPr>
              <p:spPr>
                <a:xfrm>
                  <a:off x="4212319" y="2068006"/>
                  <a:ext cx="488984" cy="200040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箭头连接符 25"/>
                <p:cNvCxnSpPr>
                  <a:cxnSpLocks/>
                </p:cNvCxnSpPr>
                <p:nvPr/>
              </p:nvCxnSpPr>
              <p:spPr>
                <a:xfrm flipV="1">
                  <a:off x="3636016" y="2264871"/>
                  <a:ext cx="1052586" cy="84145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矩形 10"/>
              <p:cNvSpPr/>
              <p:nvPr/>
            </p:nvSpPr>
            <p:spPr>
              <a:xfrm>
                <a:off x="3203869" y="1917182"/>
                <a:ext cx="863661" cy="360389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3600" baseline="-25000" dirty="0">
                    <a:latin typeface="楷体" pitchFamily="49" charset="-122"/>
                    <a:ea typeface="楷体" pitchFamily="49" charset="-122"/>
                  </a:rPr>
                  <a:t>*</a:t>
                </a:r>
                <a:endParaRPr lang="zh-CN" altLang="en-US" sz="3600" baseline="-25000" dirty="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419785" y="5157515"/>
                <a:ext cx="863661" cy="3603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800" dirty="0">
                    <a:latin typeface="楷体" pitchFamily="49" charset="-122"/>
                    <a:ea typeface="楷体" pitchFamily="49" charset="-122"/>
                  </a:rPr>
                  <a:t>b</a:t>
                </a:r>
                <a:r>
                  <a:rPr lang="en-US" altLang="zh-CN" sz="2800" baseline="-25000" dirty="0"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800" baseline="-25000" dirty="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580526" y="4941598"/>
                <a:ext cx="863661" cy="3603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800" dirty="0">
                    <a:latin typeface="楷体" pitchFamily="49" charset="-122"/>
                    <a:ea typeface="楷体" pitchFamily="49" charset="-122"/>
                  </a:rPr>
                  <a:t>b</a:t>
                </a:r>
                <a:r>
                  <a:rPr lang="en-US" altLang="zh-CN" sz="2800" baseline="-25000" dirty="0">
                    <a:latin typeface="楷体" pitchFamily="49" charset="-122"/>
                    <a:ea typeface="楷体" pitchFamily="49" charset="-122"/>
                  </a:rPr>
                  <a:t>3</a:t>
                </a:r>
                <a:endParaRPr lang="zh-CN" altLang="en-US" sz="2800" baseline="-25000" dirty="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924645" y="4725682"/>
                <a:ext cx="787456" cy="3603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800" dirty="0">
                    <a:latin typeface="楷体" pitchFamily="49" charset="-122"/>
                    <a:ea typeface="楷体" pitchFamily="49" charset="-122"/>
                  </a:rPr>
                  <a:t>b</a:t>
                </a:r>
                <a:r>
                  <a:rPr lang="en-US" altLang="zh-CN" sz="2800" baseline="-25000" dirty="0"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800" baseline="-25000" dirty="0"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5" name="直接箭头连接符 14"/>
              <p:cNvCxnSpPr>
                <a:stCxn id="7" idx="2"/>
              </p:cNvCxnSpPr>
              <p:nvPr/>
            </p:nvCxnSpPr>
            <p:spPr>
              <a:xfrm>
                <a:off x="3348343" y="2493488"/>
                <a:ext cx="358800" cy="2664027"/>
              </a:xfrm>
              <a:prstGeom prst="straightConnector1">
                <a:avLst/>
              </a:prstGeom>
              <a:ln w="22225">
                <a:solidFill>
                  <a:srgbClr val="CC0099"/>
                </a:solidFill>
                <a:prstDash val="sysDash"/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>
                <a:off x="3996088" y="2133099"/>
                <a:ext cx="215915" cy="2592583"/>
              </a:xfrm>
              <a:prstGeom prst="straightConnector1">
                <a:avLst/>
              </a:prstGeom>
              <a:ln w="22225">
                <a:solidFill>
                  <a:srgbClr val="CC0099"/>
                </a:solidFill>
                <a:prstDash val="sysDash"/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5723411" y="2564931"/>
                <a:ext cx="217502" cy="2305225"/>
              </a:xfrm>
              <a:prstGeom prst="straightConnector1">
                <a:avLst/>
              </a:prstGeom>
              <a:ln w="22225">
                <a:solidFill>
                  <a:srgbClr val="CC0099"/>
                </a:solidFill>
                <a:prstDash val="sysDash"/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矩形 17"/>
              <p:cNvSpPr/>
              <p:nvPr/>
            </p:nvSpPr>
            <p:spPr>
              <a:xfrm>
                <a:off x="3635700" y="5013042"/>
                <a:ext cx="863661" cy="360389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3200" dirty="0">
                    <a:solidFill>
                      <a:schemeClr val="bg1"/>
                    </a:solidFill>
                    <a:latin typeface="楷体" pitchFamily="49" charset="-122"/>
                    <a:ea typeface="楷体" pitchFamily="49" charset="-122"/>
                  </a:rPr>
                  <a:t>°</a:t>
                </a:r>
                <a:endParaRPr lang="zh-CN" altLang="en-US" sz="3200" baseline="-25000" dirty="0">
                  <a:latin typeface="楷体" pitchFamily="49" charset="-122"/>
                  <a:ea typeface="楷体" pitchFamily="49" charset="-122"/>
                </a:endParaRPr>
              </a:p>
            </p:txBody>
          </p:sp>
          <p:grpSp>
            <p:nvGrpSpPr>
              <p:cNvPr id="24596" name="组合 32"/>
              <p:cNvGrpSpPr>
                <a:grpSpLocks/>
              </p:cNvGrpSpPr>
              <p:nvPr/>
            </p:nvGrpSpPr>
            <p:grpSpPr bwMode="auto">
              <a:xfrm>
                <a:off x="4067530" y="5013042"/>
                <a:ext cx="1728910" cy="360389"/>
                <a:chOff x="3945610" y="2132722"/>
                <a:chExt cx="1728910" cy="360389"/>
              </a:xfrm>
            </p:grpSpPr>
            <p:cxnSp>
              <p:nvCxnSpPr>
                <p:cNvPr id="21" name="直接箭头连接符 20"/>
                <p:cNvCxnSpPr/>
                <p:nvPr/>
              </p:nvCxnSpPr>
              <p:spPr>
                <a:xfrm>
                  <a:off x="4644159" y="2277195"/>
                  <a:ext cx="1030361" cy="0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/>
                <p:cNvCxnSpPr/>
                <p:nvPr/>
              </p:nvCxnSpPr>
              <p:spPr>
                <a:xfrm>
                  <a:off x="4398074" y="2132722"/>
                  <a:ext cx="265132" cy="144473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>
                  <a:stCxn id="18" idx="2"/>
                </p:cNvCxnSpPr>
                <p:nvPr/>
              </p:nvCxnSpPr>
              <p:spPr>
                <a:xfrm flipV="1">
                  <a:off x="3945610" y="2277195"/>
                  <a:ext cx="698549" cy="215916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矩形 19"/>
              <p:cNvSpPr/>
              <p:nvPr/>
            </p:nvSpPr>
            <p:spPr>
              <a:xfrm>
                <a:off x="4067530" y="3357153"/>
                <a:ext cx="865249" cy="576307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32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f</a:t>
                </a:r>
                <a:endParaRPr lang="zh-CN" altLang="en-US" sz="3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D0FCF-2356-4AF8-BABA-B03508702A4C}" type="slidenum">
              <a:rPr lang="zh-CN" altLang="en-US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/>
              <a:t>基本概念</a:t>
            </a:r>
            <a:r>
              <a:rPr lang="en-US" altLang="zh-CN"/>
              <a:t>-</a:t>
            </a:r>
            <a:r>
              <a:rPr lang="zh-CN" altLang="en-US"/>
              <a:t>同态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196974"/>
            <a:ext cx="8229600" cy="5159375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</a:rPr>
              <a:t>定义</a:t>
            </a:r>
            <a:r>
              <a:rPr lang="en-US" altLang="zh-CN">
                <a:solidFill>
                  <a:srgbClr val="FF0000"/>
                </a:solidFill>
              </a:rPr>
              <a:t>6.3-2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zh-CN" altLang="en-US">
                <a:solidFill>
                  <a:srgbClr val="0000FF"/>
                </a:solidFill>
              </a:rPr>
              <a:t>设</a:t>
            </a:r>
            <a:r>
              <a:rPr lang="en-US" altLang="zh-CN">
                <a:solidFill>
                  <a:srgbClr val="0000FF"/>
                </a:solidFill>
              </a:rPr>
              <a:t>A=&lt;S,*,△,k&gt;</a:t>
            </a:r>
            <a:r>
              <a:rPr lang="zh-CN" altLang="en-US">
                <a:solidFill>
                  <a:srgbClr val="0000FF"/>
                </a:solidFill>
              </a:rPr>
              <a:t>和</a:t>
            </a:r>
            <a:r>
              <a:rPr lang="en-US" altLang="zh-CN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>
                <a:solidFill>
                  <a:srgbClr val="0000FF"/>
                </a:solidFill>
              </a:rPr>
              <a:t>=&lt;S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>
                <a:solidFill>
                  <a:srgbClr val="0000FF"/>
                </a:solidFill>
              </a:rPr>
              <a:t>,*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>
                <a:solidFill>
                  <a:srgbClr val="0000FF"/>
                </a:solidFill>
              </a:rPr>
              <a:t>,△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>
                <a:solidFill>
                  <a:srgbClr val="0000FF"/>
                </a:solidFill>
              </a:rPr>
              <a:t>,k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>
                <a:solidFill>
                  <a:srgbClr val="0000FF"/>
                </a:solidFill>
              </a:rPr>
              <a:t>&gt;</a:t>
            </a:r>
            <a:r>
              <a:rPr lang="zh-CN" altLang="en-US">
                <a:solidFill>
                  <a:srgbClr val="0000FF"/>
                </a:solidFill>
              </a:rPr>
              <a:t>是具有相同构成成分的代数，</a:t>
            </a:r>
            <a:r>
              <a:rPr lang="en-US" altLang="zh-CN">
                <a:solidFill>
                  <a:srgbClr val="0000FF"/>
                </a:solidFill>
              </a:rPr>
              <a:t>h</a:t>
            </a:r>
            <a:r>
              <a:rPr lang="zh-CN" altLang="en-US">
                <a:solidFill>
                  <a:srgbClr val="0000FF"/>
                </a:solidFill>
              </a:rPr>
              <a:t>是一个函数。如果</a:t>
            </a:r>
            <a:endParaRPr lang="en-US" altLang="zh-CN">
              <a:solidFill>
                <a:srgbClr val="0000FF"/>
              </a:solidFill>
            </a:endParaRPr>
          </a:p>
          <a:p>
            <a:pPr marL="357188" indent="0" eaLnBrk="1" hangingPunct="1">
              <a:spcBef>
                <a:spcPts val="0"/>
              </a:spcBef>
              <a:buNone/>
            </a:pPr>
            <a:r>
              <a:rPr lang="en-US" altLang="zh-CN">
                <a:solidFill>
                  <a:srgbClr val="0000FF"/>
                </a:solidFill>
              </a:rPr>
              <a:t>(1) h</a:t>
            </a:r>
            <a:r>
              <a:rPr lang="zh-CN" altLang="en-US">
                <a:solidFill>
                  <a:srgbClr val="0000FF"/>
                </a:solidFill>
              </a:rPr>
              <a:t>：</a:t>
            </a:r>
            <a:r>
              <a:rPr lang="en-US" altLang="zh-CN">
                <a:solidFill>
                  <a:srgbClr val="0000FF"/>
                </a:solidFill>
              </a:rPr>
              <a:t>S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>
                <a:solidFill>
                  <a:srgbClr val="0000FF"/>
                </a:solidFill>
              </a:rPr>
              <a:t>S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altLang="zh-CN">
              <a:solidFill>
                <a:srgbClr val="0000FF"/>
              </a:solidFill>
            </a:endParaRPr>
          </a:p>
          <a:p>
            <a:pPr marL="357188" indent="0" eaLnBrk="1" hangingPunct="1">
              <a:spcBef>
                <a:spcPts val="0"/>
              </a:spcBef>
              <a:buNone/>
            </a:pPr>
            <a:r>
              <a:rPr lang="en-US" altLang="zh-CN">
                <a:solidFill>
                  <a:srgbClr val="0000FF"/>
                </a:solidFill>
              </a:rPr>
              <a:t>(2) h(a*b)=h(a)*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>
                <a:solidFill>
                  <a:srgbClr val="0000FF"/>
                </a:solidFill>
              </a:rPr>
              <a:t>h(b)</a:t>
            </a:r>
          </a:p>
          <a:p>
            <a:pPr marL="357188" indent="0" eaLnBrk="1" hangingPunct="1">
              <a:spcBef>
                <a:spcPts val="0"/>
              </a:spcBef>
              <a:buNone/>
            </a:pPr>
            <a:r>
              <a:rPr lang="en-US" altLang="zh-CN">
                <a:solidFill>
                  <a:srgbClr val="0000FF"/>
                </a:solidFill>
              </a:rPr>
              <a:t>(3) h(△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>
                <a:solidFill>
                  <a:srgbClr val="0000FF"/>
                </a:solidFill>
              </a:rPr>
              <a:t>a)=△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>
                <a:solidFill>
                  <a:srgbClr val="0000FF"/>
                </a:solidFill>
              </a:rPr>
              <a:t>h(a)</a:t>
            </a:r>
          </a:p>
          <a:p>
            <a:pPr marL="357188" indent="0" eaLnBrk="1" hangingPunct="1">
              <a:spcBef>
                <a:spcPts val="0"/>
              </a:spcBef>
              <a:buNone/>
            </a:pPr>
            <a:r>
              <a:rPr lang="en-US" altLang="zh-CN">
                <a:solidFill>
                  <a:srgbClr val="0000FF"/>
                </a:solidFill>
              </a:rPr>
              <a:t>(4) h(k)=k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altLang="zh-CN">
              <a:solidFill>
                <a:srgbClr val="0000FF"/>
              </a:solidFill>
            </a:endParaRPr>
          </a:p>
          <a:p>
            <a:pPr eaLnBrk="1" hangingPunct="1"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</a:rPr>
              <a:t>这里</a:t>
            </a:r>
            <a:r>
              <a:rPr lang="en-US" altLang="zh-CN">
                <a:solidFill>
                  <a:srgbClr val="0000FF"/>
                </a:solidFill>
              </a:rPr>
              <a:t>a,b</a:t>
            </a:r>
            <a:r>
              <a:rPr lang="zh-CN" altLang="en-US">
                <a:solidFill>
                  <a:srgbClr val="0000FF"/>
                </a:solidFill>
              </a:rPr>
              <a:t>是</a:t>
            </a:r>
            <a:r>
              <a:rPr lang="en-US" altLang="zh-CN">
                <a:solidFill>
                  <a:srgbClr val="0000FF"/>
                </a:solidFill>
              </a:rPr>
              <a:t>S</a:t>
            </a:r>
            <a:r>
              <a:rPr lang="zh-CN" altLang="en-US">
                <a:solidFill>
                  <a:srgbClr val="0000FF"/>
                </a:solidFill>
              </a:rPr>
              <a:t>的任意元素，则称</a:t>
            </a:r>
            <a:r>
              <a:rPr lang="en-US" altLang="zh-CN">
                <a:solidFill>
                  <a:srgbClr val="0000FF"/>
                </a:solidFill>
              </a:rPr>
              <a:t>h</a:t>
            </a:r>
            <a:r>
              <a:rPr lang="zh-CN" altLang="en-US">
                <a:solidFill>
                  <a:srgbClr val="0000FF"/>
                </a:solidFill>
              </a:rPr>
              <a:t>是从</a:t>
            </a:r>
            <a:r>
              <a:rPr lang="en-US" altLang="zh-CN">
                <a:solidFill>
                  <a:srgbClr val="0000FF"/>
                </a:solidFill>
              </a:rPr>
              <a:t>A</a:t>
            </a:r>
            <a:r>
              <a:rPr lang="zh-CN" altLang="en-US">
                <a:solidFill>
                  <a:srgbClr val="0000FF"/>
                </a:solidFill>
              </a:rPr>
              <a:t>到</a:t>
            </a:r>
            <a:r>
              <a:rPr lang="en-US" altLang="zh-CN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CN" altLang="en-US">
                <a:solidFill>
                  <a:srgbClr val="0000FF"/>
                </a:solidFill>
              </a:rPr>
              <a:t>的同态，</a:t>
            </a:r>
            <a:r>
              <a:rPr lang="en-US" altLang="zh-CN">
                <a:solidFill>
                  <a:srgbClr val="0000FF"/>
                </a:solidFill>
              </a:rPr>
              <a:t>&lt;h(S),*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>
                <a:solidFill>
                  <a:srgbClr val="0000FF"/>
                </a:solidFill>
              </a:rPr>
              <a:t>,△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>
                <a:solidFill>
                  <a:srgbClr val="0000FF"/>
                </a:solidFill>
              </a:rPr>
              <a:t>,k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>
                <a:solidFill>
                  <a:srgbClr val="0000FF"/>
                </a:solidFill>
              </a:rPr>
              <a:t>&gt;</a:t>
            </a:r>
            <a:r>
              <a:rPr lang="zh-CN" altLang="en-US">
                <a:solidFill>
                  <a:srgbClr val="0000FF"/>
                </a:solidFill>
              </a:rPr>
              <a:t>称为</a:t>
            </a:r>
            <a:r>
              <a:rPr lang="en-US" altLang="zh-CN">
                <a:solidFill>
                  <a:srgbClr val="0000FF"/>
                </a:solidFill>
              </a:rPr>
              <a:t>A</a:t>
            </a:r>
            <a:r>
              <a:rPr lang="zh-CN" altLang="en-US">
                <a:solidFill>
                  <a:srgbClr val="0000FF"/>
                </a:solidFill>
              </a:rPr>
              <a:t>在映射</a:t>
            </a:r>
            <a:r>
              <a:rPr lang="en-US" altLang="zh-CN">
                <a:solidFill>
                  <a:srgbClr val="0000FF"/>
                </a:solidFill>
              </a:rPr>
              <a:t>h</a:t>
            </a:r>
            <a:r>
              <a:rPr lang="zh-CN" altLang="en-US">
                <a:solidFill>
                  <a:srgbClr val="0000FF"/>
                </a:solidFill>
              </a:rPr>
              <a:t>下的</a:t>
            </a:r>
            <a:r>
              <a:rPr lang="zh-CN" altLang="en-US">
                <a:solidFill>
                  <a:srgbClr val="FF0000"/>
                </a:solidFill>
              </a:rPr>
              <a:t>同态象</a:t>
            </a:r>
            <a:r>
              <a:rPr lang="zh-CN" altLang="en-US">
                <a:solidFill>
                  <a:srgbClr val="0000FF"/>
                </a:solidFill>
              </a:rPr>
              <a:t>。</a:t>
            </a:r>
            <a:r>
              <a:rPr lang="zh-CN" altLang="en-US"/>
              <a:t>简称</a:t>
            </a:r>
            <a:r>
              <a:rPr lang="zh-CN" altLang="en-US" u="sng">
                <a:solidFill>
                  <a:srgbClr val="FF0000"/>
                </a:solidFill>
              </a:rPr>
              <a:t>同态</a:t>
            </a:r>
            <a:r>
              <a:rPr lang="zh-CN" altLang="en-US"/>
              <a:t>，也称为两个代数系统同态。</a:t>
            </a:r>
            <a:r>
              <a:rPr lang="zh-CN" altLang="en-US" sz="2400">
                <a:solidFill>
                  <a:srgbClr val="0000FF"/>
                </a:solidFill>
              </a:rPr>
              <a:t>若</a:t>
            </a:r>
            <a:r>
              <a:rPr lang="en-US" altLang="zh-CN" sz="2400">
                <a:solidFill>
                  <a:srgbClr val="0000FF"/>
                </a:solidFill>
              </a:rPr>
              <a:t>A=A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CN" altLang="en-US" sz="2400">
                <a:solidFill>
                  <a:srgbClr val="0000FF"/>
                </a:solidFill>
              </a:rPr>
              <a:t>，则上述称为</a:t>
            </a:r>
            <a:r>
              <a:rPr lang="zh-CN" altLang="en-US" sz="2400">
                <a:solidFill>
                  <a:srgbClr val="FF0000"/>
                </a:solidFill>
              </a:rPr>
              <a:t>自同态</a:t>
            </a:r>
            <a:r>
              <a:rPr lang="zh-CN" altLang="en-US" sz="2400">
                <a:solidFill>
                  <a:srgbClr val="0000FF"/>
                </a:solidFill>
              </a:rPr>
              <a:t>。</a:t>
            </a:r>
            <a:endParaRPr lang="en-US" altLang="zh-CN"/>
          </a:p>
          <a:p>
            <a:pPr eaLnBrk="1" hangingPunct="1"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</a:rPr>
              <a:t>有时，简单表示为：</a:t>
            </a:r>
            <a:r>
              <a:rPr lang="en-US" altLang="zh-CN">
                <a:solidFill>
                  <a:srgbClr val="0000FF"/>
                </a:solidFill>
              </a:rPr>
              <a:t>&lt;S,*&gt;</a:t>
            </a:r>
            <a:r>
              <a:rPr lang="zh-CN" altLang="en-US">
                <a:solidFill>
                  <a:srgbClr val="0000FF"/>
                </a:solidFill>
              </a:rPr>
              <a:t>和</a:t>
            </a:r>
            <a:r>
              <a:rPr lang="en-US" altLang="zh-CN">
                <a:solidFill>
                  <a:srgbClr val="0000FF"/>
                </a:solidFill>
              </a:rPr>
              <a:t>&lt;h(S),*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>
                <a:solidFill>
                  <a:srgbClr val="0000FF"/>
                </a:solidFill>
              </a:rPr>
              <a:t>&gt;</a:t>
            </a:r>
            <a:r>
              <a:rPr lang="zh-CN" altLang="en-US">
                <a:solidFill>
                  <a:srgbClr val="0000FF"/>
                </a:solidFill>
              </a:rPr>
              <a:t>同态，或</a:t>
            </a:r>
            <a:r>
              <a:rPr lang="en-US" altLang="zh-CN">
                <a:solidFill>
                  <a:srgbClr val="0000FF"/>
                </a:solidFill>
              </a:rPr>
              <a:t>&lt;A,*&gt;</a:t>
            </a:r>
            <a:r>
              <a:rPr lang="zh-CN" altLang="en-US">
                <a:solidFill>
                  <a:srgbClr val="0000FF"/>
                </a:solidFill>
              </a:rPr>
              <a:t>和</a:t>
            </a:r>
            <a:r>
              <a:rPr lang="en-US" altLang="zh-CN">
                <a:solidFill>
                  <a:srgbClr val="0000FF"/>
                </a:solidFill>
              </a:rPr>
              <a:t>&lt;B,</a:t>
            </a:r>
            <a:r>
              <a:rPr lang="zh-CN" altLang="en-US" sz="4800" baseline="10000">
                <a:solidFill>
                  <a:srgbClr val="0000FF"/>
                </a:solidFill>
              </a:rPr>
              <a:t>。</a:t>
            </a:r>
            <a:r>
              <a:rPr lang="en-US" altLang="zh-CN">
                <a:solidFill>
                  <a:srgbClr val="0000FF"/>
                </a:solidFill>
              </a:rPr>
              <a:t>&gt;</a:t>
            </a:r>
            <a:r>
              <a:rPr lang="zh-CN" altLang="en-US">
                <a:solidFill>
                  <a:srgbClr val="0000FF"/>
                </a:solidFill>
              </a:rPr>
              <a:t>同态。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14F81-6699-4584-A53E-2B4BE6AB2048}" type="slidenum">
              <a:rPr lang="zh-CN" altLang="en-US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777875"/>
          </a:xfrm>
        </p:spPr>
        <p:txBody>
          <a:bodyPr/>
          <a:lstStyle/>
          <a:p>
            <a:r>
              <a:rPr lang="zh-CN" altLang="en-US"/>
              <a:t>同态的图解</a:t>
            </a:r>
            <a:r>
              <a:rPr lang="en-US" altLang="zh-CN"/>
              <a:t>-</a:t>
            </a:r>
            <a:r>
              <a:rPr lang="zh-CN" altLang="en-US"/>
              <a:t>哲学面貌</a:t>
            </a:r>
            <a:r>
              <a:rPr lang="en-US" altLang="zh-CN"/>
              <a:t>1</a:t>
            </a:r>
            <a:endParaRPr lang="zh-CN" altLang="en-US"/>
          </a:p>
        </p:txBody>
      </p:sp>
      <p:grpSp>
        <p:nvGrpSpPr>
          <p:cNvPr id="18435" name="组合 25"/>
          <p:cNvGrpSpPr>
            <a:grpSpLocks/>
          </p:cNvGrpSpPr>
          <p:nvPr/>
        </p:nvGrpSpPr>
        <p:grpSpPr bwMode="auto">
          <a:xfrm>
            <a:off x="179388" y="1196975"/>
            <a:ext cx="8785225" cy="4895850"/>
            <a:chOff x="35496" y="1196752"/>
            <a:chExt cx="8784976" cy="4896544"/>
          </a:xfrm>
        </p:grpSpPr>
        <p:sp>
          <p:nvSpPr>
            <p:cNvPr id="5" name="椭圆 4"/>
            <p:cNvSpPr/>
            <p:nvPr/>
          </p:nvSpPr>
          <p:spPr>
            <a:xfrm>
              <a:off x="2843703" y="2133510"/>
              <a:ext cx="3313019" cy="935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40481" y="4437299"/>
              <a:ext cx="4679817" cy="16559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35844" y="4940608"/>
              <a:ext cx="1728738" cy="649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2843068" y="2651743"/>
              <a:ext cx="777536" cy="2612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5379823" y="2636501"/>
              <a:ext cx="785472" cy="26287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35496" y="5372469"/>
              <a:ext cx="1944632" cy="504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&lt;f(A)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°&gt;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083700" y="1196752"/>
              <a:ext cx="2376420" cy="503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&lt;A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*&gt;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444051" y="3429093"/>
              <a:ext cx="2376421" cy="503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&lt;B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°&gt;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6012264" y="1628613"/>
              <a:ext cx="792141" cy="792275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1764234" y="5445504"/>
              <a:ext cx="2016068" cy="144483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>
              <a:off x="6444051" y="3932403"/>
              <a:ext cx="720705" cy="792274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3923173" y="3645024"/>
              <a:ext cx="1225515" cy="431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endPara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BFD64-759B-4F4A-854C-8C76F61C334A}" type="slidenum">
              <a:rPr lang="zh-CN" altLang="en-US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777875"/>
          </a:xfrm>
        </p:spPr>
        <p:txBody>
          <a:bodyPr/>
          <a:lstStyle/>
          <a:p>
            <a:r>
              <a:rPr lang="zh-CN" altLang="en-US"/>
              <a:t>同态的图解</a:t>
            </a:r>
            <a:r>
              <a:rPr lang="en-US" altLang="zh-CN"/>
              <a:t>-</a:t>
            </a:r>
            <a:r>
              <a:rPr lang="zh-CN" altLang="en-US"/>
              <a:t>哲学面貌</a:t>
            </a:r>
            <a:r>
              <a:rPr lang="en-US" altLang="zh-CN"/>
              <a:t>2</a:t>
            </a:r>
            <a:endParaRPr lang="zh-CN" altLang="en-US"/>
          </a:p>
        </p:txBody>
      </p:sp>
      <p:grpSp>
        <p:nvGrpSpPr>
          <p:cNvPr id="18435" name="组合 25"/>
          <p:cNvGrpSpPr>
            <a:grpSpLocks/>
          </p:cNvGrpSpPr>
          <p:nvPr/>
        </p:nvGrpSpPr>
        <p:grpSpPr bwMode="auto">
          <a:xfrm>
            <a:off x="179388" y="1196975"/>
            <a:ext cx="8785225" cy="4679951"/>
            <a:chOff x="35496" y="1196752"/>
            <a:chExt cx="8784976" cy="4680614"/>
          </a:xfrm>
        </p:grpSpPr>
        <p:sp>
          <p:nvSpPr>
            <p:cNvPr id="5" name="椭圆 4"/>
            <p:cNvSpPr/>
            <p:nvPr/>
          </p:nvSpPr>
          <p:spPr>
            <a:xfrm>
              <a:off x="2843703" y="2133510"/>
              <a:ext cx="3313019" cy="935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257887" y="4653228"/>
              <a:ext cx="2520209" cy="11876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35844" y="4940608"/>
              <a:ext cx="1728738" cy="649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2843068" y="2651743"/>
              <a:ext cx="777536" cy="2612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</p:cNvCxnSpPr>
            <p:nvPr/>
          </p:nvCxnSpPr>
          <p:spPr>
            <a:xfrm flipH="1">
              <a:off x="5377282" y="2636501"/>
              <a:ext cx="788013" cy="263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35496" y="5372469"/>
              <a:ext cx="1944632" cy="504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&lt;f(A)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°&gt;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083700" y="1196752"/>
              <a:ext cx="2376420" cy="503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&lt;A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*&gt;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444051" y="3429093"/>
              <a:ext cx="2376421" cy="503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&lt;B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°&gt;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6012264" y="1628613"/>
              <a:ext cx="792141" cy="792275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1764234" y="5445504"/>
              <a:ext cx="2016068" cy="144483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cxnSpLocks/>
            </p:cNvCxnSpPr>
            <p:nvPr/>
          </p:nvCxnSpPr>
          <p:spPr>
            <a:xfrm flipH="1">
              <a:off x="5666198" y="3932403"/>
              <a:ext cx="1498560" cy="1062186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3923173" y="3645024"/>
              <a:ext cx="1225515" cy="431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endPara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BFD64-759B-4F4A-854C-8C76F61C334A}" type="slidenum">
              <a:rPr lang="zh-CN" altLang="en-US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143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777875"/>
          </a:xfrm>
        </p:spPr>
        <p:txBody>
          <a:bodyPr/>
          <a:lstStyle/>
          <a:p>
            <a:r>
              <a:rPr lang="zh-CN" altLang="en-US"/>
              <a:t>同态的图解</a:t>
            </a:r>
            <a:r>
              <a:rPr lang="en-US" altLang="zh-CN"/>
              <a:t>-</a:t>
            </a:r>
            <a:r>
              <a:rPr lang="zh-CN" altLang="en-US"/>
              <a:t>哲学面貌</a:t>
            </a:r>
            <a:r>
              <a:rPr lang="en-US" altLang="zh-CN"/>
              <a:t>3</a:t>
            </a:r>
            <a:endParaRPr lang="zh-CN" altLang="en-US"/>
          </a:p>
        </p:txBody>
      </p:sp>
      <p:grpSp>
        <p:nvGrpSpPr>
          <p:cNvPr id="18435" name="组合 25"/>
          <p:cNvGrpSpPr>
            <a:grpSpLocks/>
          </p:cNvGrpSpPr>
          <p:nvPr/>
        </p:nvGrpSpPr>
        <p:grpSpPr bwMode="auto">
          <a:xfrm>
            <a:off x="179388" y="1196975"/>
            <a:ext cx="8785225" cy="4895850"/>
            <a:chOff x="35496" y="1196752"/>
            <a:chExt cx="8784976" cy="4896544"/>
          </a:xfrm>
        </p:grpSpPr>
        <p:sp>
          <p:nvSpPr>
            <p:cNvPr id="5" name="椭圆 4"/>
            <p:cNvSpPr/>
            <p:nvPr/>
          </p:nvSpPr>
          <p:spPr>
            <a:xfrm>
              <a:off x="3257888" y="2184158"/>
              <a:ext cx="2772973" cy="935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40481" y="4437299"/>
              <a:ext cx="4679817" cy="16559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257888" y="4869458"/>
              <a:ext cx="2771921" cy="936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" name="直接连接符 8"/>
            <p:cNvCxnSpPr>
              <a:cxnSpLocks/>
              <a:stCxn id="5" idx="2"/>
              <a:endCxn id="7" idx="2"/>
            </p:cNvCxnSpPr>
            <p:nvPr/>
          </p:nvCxnSpPr>
          <p:spPr>
            <a:xfrm>
              <a:off x="3257888" y="2651743"/>
              <a:ext cx="0" cy="26857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  <a:stCxn id="5" idx="6"/>
              <a:endCxn id="7" idx="6"/>
            </p:cNvCxnSpPr>
            <p:nvPr/>
          </p:nvCxnSpPr>
          <p:spPr>
            <a:xfrm flipH="1">
              <a:off x="6029809" y="2651743"/>
              <a:ext cx="1052" cy="26857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35496" y="5372469"/>
              <a:ext cx="1944632" cy="504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&lt;f(A)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°&gt;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083700" y="1196752"/>
              <a:ext cx="2376420" cy="503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&lt;A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*&gt;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444051" y="3429093"/>
              <a:ext cx="2376421" cy="503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&lt;B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°&gt;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6047981" y="1607813"/>
              <a:ext cx="792141" cy="792275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cxnSpLocks/>
            </p:cNvCxnSpPr>
            <p:nvPr/>
          </p:nvCxnSpPr>
          <p:spPr>
            <a:xfrm flipV="1">
              <a:off x="1764234" y="5499617"/>
              <a:ext cx="1583660" cy="90372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>
              <a:off x="6444051" y="3932403"/>
              <a:ext cx="720705" cy="792274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3923173" y="3645024"/>
              <a:ext cx="1225515" cy="431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endPara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BFD64-759B-4F4A-854C-8C76F61C334A}" type="slidenum">
              <a:rPr lang="zh-CN" altLang="en-US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812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777875"/>
          </a:xfrm>
        </p:spPr>
        <p:txBody>
          <a:bodyPr/>
          <a:lstStyle/>
          <a:p>
            <a:r>
              <a:rPr lang="zh-CN" altLang="en-US"/>
              <a:t>同态的图解</a:t>
            </a:r>
            <a:r>
              <a:rPr lang="en-US" altLang="zh-CN"/>
              <a:t>-</a:t>
            </a:r>
            <a:r>
              <a:rPr lang="zh-CN" altLang="en-US"/>
              <a:t>哲学面貌</a:t>
            </a:r>
            <a:r>
              <a:rPr lang="en-US" altLang="zh-CN"/>
              <a:t>4</a:t>
            </a:r>
            <a:endParaRPr lang="zh-CN" altLang="en-US"/>
          </a:p>
        </p:txBody>
      </p:sp>
      <p:grpSp>
        <p:nvGrpSpPr>
          <p:cNvPr id="18435" name="组合 25"/>
          <p:cNvGrpSpPr>
            <a:grpSpLocks/>
          </p:cNvGrpSpPr>
          <p:nvPr/>
        </p:nvGrpSpPr>
        <p:grpSpPr bwMode="auto">
          <a:xfrm>
            <a:off x="596439" y="1304204"/>
            <a:ext cx="7183583" cy="4635114"/>
            <a:chOff x="452535" y="1303996"/>
            <a:chExt cx="7183379" cy="4635771"/>
          </a:xfrm>
        </p:grpSpPr>
        <p:sp>
          <p:nvSpPr>
            <p:cNvPr id="5" name="椭圆 4"/>
            <p:cNvSpPr/>
            <p:nvPr/>
          </p:nvSpPr>
          <p:spPr>
            <a:xfrm>
              <a:off x="2843703" y="2133510"/>
              <a:ext cx="3313019" cy="935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35844" y="4940608"/>
              <a:ext cx="1728738" cy="649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2843068" y="2651743"/>
              <a:ext cx="777536" cy="2612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</p:cNvCxnSpPr>
            <p:nvPr/>
          </p:nvCxnSpPr>
          <p:spPr>
            <a:xfrm flipH="1">
              <a:off x="5377282" y="2636501"/>
              <a:ext cx="788013" cy="263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452535" y="5434870"/>
              <a:ext cx="1944631" cy="504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&lt;f(A)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°&gt;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012265" y="1303996"/>
              <a:ext cx="1448902" cy="503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&lt;A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*&gt;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156722" y="5433614"/>
              <a:ext cx="1479192" cy="503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&lt;B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°&gt;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8" name="直接箭头连接符 17"/>
            <p:cNvCxnSpPr>
              <a:cxnSpLocks/>
            </p:cNvCxnSpPr>
            <p:nvPr/>
          </p:nvCxnSpPr>
          <p:spPr>
            <a:xfrm flipH="1">
              <a:off x="6012265" y="1839301"/>
              <a:ext cx="520905" cy="581587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cxnSpLocks/>
            </p:cNvCxnSpPr>
            <p:nvPr/>
          </p:nvCxnSpPr>
          <p:spPr>
            <a:xfrm flipV="1">
              <a:off x="2386590" y="5445505"/>
              <a:ext cx="1393711" cy="147621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cxnSpLocks/>
            </p:cNvCxnSpPr>
            <p:nvPr/>
          </p:nvCxnSpPr>
          <p:spPr>
            <a:xfrm flipH="1" flipV="1">
              <a:off x="5193506" y="5422981"/>
              <a:ext cx="1031329" cy="202047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3923173" y="3645024"/>
              <a:ext cx="1225515" cy="431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endPara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BFD64-759B-4F4A-854C-8C76F61C334A}" type="slidenum">
              <a:rPr lang="zh-CN" altLang="en-US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63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79462"/>
          </a:xfrm>
        </p:spPr>
        <p:txBody>
          <a:bodyPr/>
          <a:lstStyle/>
          <a:p>
            <a:r>
              <a:rPr lang="zh-CN" altLang="en-US"/>
              <a:t>同态的图解</a:t>
            </a:r>
            <a:r>
              <a:rPr lang="en-US" altLang="zh-CN"/>
              <a:t>-</a:t>
            </a:r>
            <a:r>
              <a:rPr lang="zh-CN" altLang="en-US"/>
              <a:t>运算传输</a:t>
            </a:r>
          </a:p>
        </p:txBody>
      </p:sp>
      <p:grpSp>
        <p:nvGrpSpPr>
          <p:cNvPr id="19459" name="组合 40"/>
          <p:cNvGrpSpPr>
            <a:grpSpLocks/>
          </p:cNvGrpSpPr>
          <p:nvPr/>
        </p:nvGrpSpPr>
        <p:grpSpPr bwMode="auto">
          <a:xfrm>
            <a:off x="2951820" y="1142844"/>
            <a:ext cx="5040560" cy="4851442"/>
            <a:chOff x="2411403" y="1142164"/>
            <a:chExt cx="5040917" cy="4852995"/>
          </a:xfrm>
        </p:grpSpPr>
        <p:sp>
          <p:nvSpPr>
            <p:cNvPr id="5" name="椭圆 4"/>
            <p:cNvSpPr/>
            <p:nvPr/>
          </p:nvSpPr>
          <p:spPr>
            <a:xfrm>
              <a:off x="2411403" y="1142164"/>
              <a:ext cx="5040917" cy="20167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8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59397" y="4842264"/>
              <a:ext cx="3168874" cy="11528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916512" y="2349853"/>
              <a:ext cx="863661" cy="3588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800" baseline="-25000" dirty="0"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800" baseline="-25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64258" y="1917915"/>
              <a:ext cx="863661" cy="3588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800" baseline="-25000" dirty="0"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800" baseline="-25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20137" y="2276805"/>
              <a:ext cx="863661" cy="3604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800" baseline="-25000" dirty="0"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800" baseline="-25000" dirty="0"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19466" name="组合 31"/>
            <p:cNvGrpSpPr>
              <a:grpSpLocks/>
            </p:cNvGrpSpPr>
            <p:nvPr/>
          </p:nvGrpSpPr>
          <p:grpSpPr bwMode="auto">
            <a:xfrm>
              <a:off x="3605536" y="2276804"/>
              <a:ext cx="1871794" cy="289017"/>
              <a:chOff x="3636016" y="2276804"/>
              <a:chExt cx="1871794" cy="289017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>
                <a:off x="4644149" y="2494364"/>
                <a:ext cx="863661" cy="0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>
                <a:off x="4212319" y="2276804"/>
                <a:ext cx="503273" cy="217557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V="1">
                <a:off x="3636016" y="2494361"/>
                <a:ext cx="1008133" cy="71460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矩形 18"/>
            <p:cNvSpPr/>
            <p:nvPr/>
          </p:nvSpPr>
          <p:spPr>
            <a:xfrm>
              <a:off x="3203869" y="2133885"/>
              <a:ext cx="863661" cy="35889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600" baseline="-25000" dirty="0">
                  <a:latin typeface="楷体" pitchFamily="49" charset="-122"/>
                  <a:ea typeface="楷体" pitchFamily="49" charset="-122"/>
                </a:rPr>
                <a:t>*</a:t>
              </a:r>
              <a:endParaRPr lang="zh-CN" altLang="en-US" sz="3600" baseline="-25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419785" y="5418717"/>
              <a:ext cx="863661" cy="3604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800" baseline="-25000" dirty="0"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800" baseline="-25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932780" y="5202747"/>
              <a:ext cx="863661" cy="3604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800" baseline="-25000" dirty="0"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800" baseline="-25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924645" y="4986776"/>
              <a:ext cx="863661" cy="3604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800" baseline="-25000" dirty="0"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800" baseline="-25000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5" name="直接箭头连接符 24"/>
            <p:cNvCxnSpPr>
              <a:cxnSpLocks/>
            </p:cNvCxnSpPr>
            <p:nvPr/>
          </p:nvCxnSpPr>
          <p:spPr>
            <a:xfrm>
              <a:off x="3348343" y="2753762"/>
              <a:ext cx="358800" cy="2664679"/>
            </a:xfrm>
            <a:prstGeom prst="straightConnector1">
              <a:avLst/>
            </a:prstGeom>
            <a:ln w="19050">
              <a:solidFill>
                <a:srgbClr val="92D050"/>
              </a:solidFill>
              <a:prstDash val="sysDash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3996088" y="2395144"/>
              <a:ext cx="215915" cy="2591631"/>
            </a:xfrm>
            <a:prstGeom prst="straightConnector1">
              <a:avLst/>
            </a:prstGeom>
            <a:ln w="19050">
              <a:solidFill>
                <a:srgbClr val="92D050"/>
              </a:solidFill>
              <a:prstDash val="sysDash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22" idx="0"/>
            </p:cNvCxnSpPr>
            <p:nvPr/>
          </p:nvCxnSpPr>
          <p:spPr>
            <a:xfrm flipH="1">
              <a:off x="5364610" y="2682574"/>
              <a:ext cx="215915" cy="2520170"/>
            </a:xfrm>
            <a:prstGeom prst="straightConnector1">
              <a:avLst/>
            </a:prstGeom>
            <a:ln w="19050">
              <a:solidFill>
                <a:srgbClr val="92D050"/>
              </a:solidFill>
              <a:prstDash val="sysDash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3635700" y="5275791"/>
              <a:ext cx="863661" cy="35889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°</a:t>
              </a:r>
              <a:endParaRPr lang="zh-CN" altLang="en-US" sz="3200" baseline="-25000" dirty="0"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19475" name="组合 32"/>
            <p:cNvGrpSpPr>
              <a:grpSpLocks/>
            </p:cNvGrpSpPr>
            <p:nvPr/>
          </p:nvGrpSpPr>
          <p:grpSpPr bwMode="auto">
            <a:xfrm>
              <a:off x="4067530" y="5275791"/>
              <a:ext cx="1152607" cy="358890"/>
              <a:chOff x="3945610" y="2395471"/>
              <a:chExt cx="1152607" cy="358890"/>
            </a:xfrm>
          </p:grpSpPr>
          <p:cxnSp>
            <p:nvCxnSpPr>
              <p:cNvPr id="34" name="直接箭头连接符 33"/>
              <p:cNvCxnSpPr/>
              <p:nvPr/>
            </p:nvCxnSpPr>
            <p:spPr>
              <a:xfrm>
                <a:off x="4644160" y="2538392"/>
                <a:ext cx="454057" cy="0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>
                <a:off x="4388548" y="2395471"/>
                <a:ext cx="265132" cy="142921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stCxn id="31" idx="2"/>
              </p:cNvCxnSpPr>
              <p:nvPr/>
            </p:nvCxnSpPr>
            <p:spPr>
              <a:xfrm flipV="1">
                <a:off x="3945610" y="2538392"/>
                <a:ext cx="698550" cy="215969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矩形 39"/>
            <p:cNvSpPr/>
            <p:nvPr/>
          </p:nvSpPr>
          <p:spPr>
            <a:xfrm>
              <a:off x="4067530" y="3357594"/>
              <a:ext cx="865249" cy="57485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endParaRPr lang="zh-CN" altLang="en-US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0633F7-CA43-4EDA-ADF0-3CE516ED651B}" type="slidenum">
              <a:rPr lang="zh-CN" altLang="en-US"/>
              <a:pPr>
                <a:defRPr/>
              </a:pPr>
              <a:t>28</a:t>
            </a:fld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057343" y="3515732"/>
            <a:ext cx="1818171" cy="13260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f(a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)=b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f(a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)=b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f(a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)=b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</a:t>
            </a:r>
            <a:endParaRPr lang="zh-CN" altLang="en-US" sz="2400" baseline="-25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4266" y="4462864"/>
            <a:ext cx="3024336" cy="16245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*a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=a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aseline="-15000" dirty="0">
                <a:solidFill>
                  <a:srgbClr val="006699"/>
                </a:solidFill>
                <a:latin typeface="Arial" charset="0"/>
                <a:sym typeface="Symbol" pitchFamily="18" charset="2"/>
              </a:rPr>
              <a:t>°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=b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f(a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*a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)=f(a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baseline="-15000" dirty="0">
                <a:solidFill>
                  <a:schemeClr val="tx2">
                    <a:lumMod val="75000"/>
                  </a:schemeClr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altLang="zh-CN" sz="2400" baseline="-15000" dirty="0">
                <a:solidFill>
                  <a:srgbClr val="006699"/>
                </a:solidFill>
                <a:latin typeface="Arial" charset="0"/>
                <a:sym typeface="Symbol" pitchFamily="18" charset="2"/>
              </a:rPr>
              <a:t>°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f(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)</a:t>
            </a:r>
            <a:endParaRPr lang="zh-CN" altLang="en-US" sz="2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A328728-D737-4427-BB74-AFD83D4546AF}"/>
              </a:ext>
            </a:extLst>
          </p:cNvPr>
          <p:cNvGrpSpPr/>
          <p:nvPr/>
        </p:nvGrpSpPr>
        <p:grpSpPr>
          <a:xfrm>
            <a:off x="4318905" y="1384212"/>
            <a:ext cx="3432176" cy="4057738"/>
            <a:chOff x="3778250" y="1384212"/>
            <a:chExt cx="3432176" cy="405773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08B9DA6-415E-413A-9D2F-4D03AC1C494D}"/>
                </a:ext>
              </a:extLst>
            </p:cNvPr>
            <p:cNvGrpSpPr/>
            <p:nvPr/>
          </p:nvGrpSpPr>
          <p:grpSpPr>
            <a:xfrm>
              <a:off x="4217989" y="1384212"/>
              <a:ext cx="2992437" cy="739643"/>
              <a:chOff x="4224339" y="1184036"/>
              <a:chExt cx="2992437" cy="739643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4AF32499-75B7-46F2-BF22-207A7F9D5EC2}"/>
                  </a:ext>
                </a:extLst>
              </p:cNvPr>
              <p:cNvGrpSpPr/>
              <p:nvPr/>
            </p:nvGrpSpPr>
            <p:grpSpPr>
              <a:xfrm>
                <a:off x="4224339" y="1349004"/>
                <a:ext cx="2992437" cy="574675"/>
                <a:chOff x="3068638" y="2070100"/>
                <a:chExt cx="2992437" cy="574675"/>
              </a:xfrm>
            </p:grpSpPr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605714C6-DBD2-4EB9-B2B4-6A06D632D39B}"/>
                    </a:ext>
                  </a:extLst>
                </p:cNvPr>
                <p:cNvSpPr/>
                <p:nvPr/>
              </p:nvSpPr>
              <p:spPr bwMode="auto">
                <a:xfrm>
                  <a:off x="3068638" y="2286000"/>
                  <a:ext cx="863600" cy="3587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80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a</a:t>
                  </a:r>
                  <a:r>
                    <a:rPr lang="en-US" altLang="zh-CN" sz="2800" baseline="-2500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4</a:t>
                  </a:r>
                  <a:endParaRPr lang="zh-CN" altLang="en-US" sz="2800" baseline="-25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E31BC7BE-5D47-44E9-B8EB-CD771CC27696}"/>
                    </a:ext>
                  </a:extLst>
                </p:cNvPr>
                <p:cNvSpPr/>
                <p:nvPr/>
              </p:nvSpPr>
              <p:spPr bwMode="auto">
                <a:xfrm>
                  <a:off x="5574706" y="2212975"/>
                  <a:ext cx="486369" cy="28289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80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a</a:t>
                  </a:r>
                  <a:r>
                    <a:rPr lang="en-US" altLang="zh-CN" sz="2800" baseline="-2500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6</a:t>
                  </a:r>
                  <a:endParaRPr lang="zh-CN" altLang="en-US" sz="2800" baseline="-25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30953165-78CE-4644-BF48-D81CE9C7F3A4}"/>
                    </a:ext>
                  </a:extLst>
                </p:cNvPr>
                <p:cNvCxnSpPr/>
                <p:nvPr/>
              </p:nvCxnSpPr>
              <p:spPr bwMode="auto">
                <a:xfrm>
                  <a:off x="4765675" y="2430463"/>
                  <a:ext cx="863600" cy="0"/>
                </a:xfrm>
                <a:prstGeom prst="straightConnector1">
                  <a:avLst/>
                </a:prstGeom>
                <a:ln w="28575">
                  <a:solidFill>
                    <a:srgbClr val="FF603B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id="{D1C611A5-0050-4D79-8CCA-9F1E64034C27}"/>
                    </a:ext>
                  </a:extLst>
                </p:cNvPr>
                <p:cNvCxnSpPr/>
                <p:nvPr/>
              </p:nvCxnSpPr>
              <p:spPr bwMode="auto">
                <a:xfrm>
                  <a:off x="4333875" y="2212975"/>
                  <a:ext cx="503238" cy="217488"/>
                </a:xfrm>
                <a:prstGeom prst="straightConnector1">
                  <a:avLst/>
                </a:prstGeom>
                <a:ln w="28575">
                  <a:solidFill>
                    <a:srgbClr val="FF603B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882BF00C-F7C4-4718-A9ED-12B338E476B0}"/>
                    </a:ext>
                  </a:extLst>
                </p:cNvPr>
                <p:cNvCxnSpPr/>
                <p:nvPr/>
              </p:nvCxnSpPr>
              <p:spPr bwMode="auto">
                <a:xfrm flipV="1">
                  <a:off x="3757613" y="2430463"/>
                  <a:ext cx="1008062" cy="71437"/>
                </a:xfrm>
                <a:prstGeom prst="straightConnector1">
                  <a:avLst/>
                </a:prstGeom>
                <a:ln w="28575">
                  <a:solidFill>
                    <a:srgbClr val="FF603B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65CABA1E-A366-4F61-9802-EACD6E0A550C}"/>
                    </a:ext>
                  </a:extLst>
                </p:cNvPr>
                <p:cNvSpPr/>
                <p:nvPr/>
              </p:nvSpPr>
              <p:spPr bwMode="auto">
                <a:xfrm>
                  <a:off x="3355975" y="2070100"/>
                  <a:ext cx="863600" cy="358775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3600" baseline="-250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*</a:t>
                  </a:r>
                  <a:endParaRPr lang="zh-CN" altLang="en-US" sz="3600" baseline="-25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D02ECAD-7853-41E2-8A20-DAD663C4E573}"/>
                  </a:ext>
                </a:extLst>
              </p:cNvPr>
              <p:cNvSpPr/>
              <p:nvPr/>
            </p:nvSpPr>
            <p:spPr bwMode="auto">
              <a:xfrm>
                <a:off x="4896717" y="1184036"/>
                <a:ext cx="563562" cy="2964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80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r>
                  <a:rPr lang="en-US" altLang="zh-CN" sz="2800" baseline="-2500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楷体" pitchFamily="49" charset="-122"/>
                    <a:ea typeface="楷体" pitchFamily="49" charset="-122"/>
                  </a:rPr>
                  <a:t>5</a:t>
                </a:r>
                <a:endParaRPr lang="zh-CN" altLang="en-US" sz="2800" baseline="-25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545FBC18-ED45-4D8F-B4C4-A5EB7975065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78250" y="2210538"/>
              <a:ext cx="770731" cy="3231412"/>
            </a:xfrm>
            <a:prstGeom prst="straightConnector1">
              <a:avLst/>
            </a:prstGeom>
            <a:ln w="19050">
              <a:solidFill>
                <a:srgbClr val="CC0066"/>
              </a:solidFill>
              <a:prstDash val="sysDash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B1BBF4E5-A612-4E98-9F91-9BF24751730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362450" y="1809750"/>
              <a:ext cx="781050" cy="3238500"/>
            </a:xfrm>
            <a:prstGeom prst="straightConnector1">
              <a:avLst/>
            </a:prstGeom>
            <a:ln w="19050">
              <a:solidFill>
                <a:srgbClr val="CC0066"/>
              </a:solidFill>
              <a:prstDash val="sysDash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562A7B25-5656-4484-95F5-A916B72CF53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403850" y="2062164"/>
              <a:ext cx="1455441" cy="3208336"/>
            </a:xfrm>
            <a:prstGeom prst="straightConnector1">
              <a:avLst/>
            </a:prstGeom>
            <a:ln w="19050">
              <a:solidFill>
                <a:srgbClr val="CC0066"/>
              </a:solidFill>
              <a:prstDash val="sysDash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F7E7F677-2D6A-4304-828A-4367700FF9C5}"/>
              </a:ext>
            </a:extLst>
          </p:cNvPr>
          <p:cNvSpPr/>
          <p:nvPr/>
        </p:nvSpPr>
        <p:spPr>
          <a:xfrm>
            <a:off x="271336" y="2708922"/>
            <a:ext cx="3024336" cy="1624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24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*a</a:t>
            </a:r>
            <a:r>
              <a:rPr lang="en-US" altLang="zh-CN" sz="2400" baseline="-250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24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=a</a:t>
            </a:r>
            <a:r>
              <a:rPr lang="en-US" altLang="zh-CN" sz="2400" baseline="-250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6</a:t>
            </a:r>
            <a:endParaRPr lang="en-US" altLang="zh-CN" sz="2400" baseline="-25000" dirty="0">
              <a:solidFill>
                <a:srgbClr val="E707D7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aseline="-250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aseline="-15000" dirty="0">
                <a:solidFill>
                  <a:srgbClr val="E707D7"/>
                </a:solidFill>
                <a:latin typeface="Arial" charset="0"/>
                <a:sym typeface="Symbol" pitchFamily="18" charset="2"/>
              </a:rPr>
              <a:t>°</a:t>
            </a:r>
            <a:r>
              <a:rPr lang="en-US" altLang="zh-CN" sz="24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aseline="-250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=b</a:t>
            </a:r>
            <a:r>
              <a:rPr lang="en-US" altLang="zh-CN" sz="2400" baseline="-250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sz="24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baseline="-250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24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*a</a:t>
            </a:r>
            <a:r>
              <a:rPr lang="en-US" altLang="zh-CN" sz="2400" baseline="-250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24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)=</a:t>
            </a:r>
            <a:r>
              <a:rPr lang="en-US" altLang="zh-CN" sz="24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sz="24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baseline="-250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24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400" baseline="-15000">
                <a:solidFill>
                  <a:srgbClr val="E707D7"/>
                </a:solidFill>
                <a:latin typeface="Arial" charset="0"/>
                <a:sym typeface="Symbol" pitchFamily="18" charset="2"/>
              </a:rPr>
              <a:t> </a:t>
            </a:r>
            <a:r>
              <a:rPr lang="en-US" altLang="zh-CN" sz="2400" baseline="-15000" dirty="0">
                <a:solidFill>
                  <a:srgbClr val="E707D7"/>
                </a:solidFill>
                <a:latin typeface="Arial" charset="0"/>
                <a:sym typeface="Symbol" pitchFamily="18" charset="2"/>
              </a:rPr>
              <a:t>°</a:t>
            </a:r>
            <a:r>
              <a:rPr lang="en-US" altLang="zh-CN" sz="24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f</a:t>
            </a:r>
            <a:r>
              <a:rPr lang="en-US" altLang="zh-CN" sz="2400">
                <a:solidFill>
                  <a:srgbClr val="E707D7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(</a:t>
            </a:r>
            <a:r>
              <a:rPr lang="en-US" altLang="zh-CN" sz="24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aseline="-250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2400">
                <a:solidFill>
                  <a:srgbClr val="E707D7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)</a:t>
            </a:r>
            <a:endParaRPr lang="zh-CN" altLang="en-US" sz="2400" dirty="0">
              <a:solidFill>
                <a:srgbClr val="E707D7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8AEA637-D9C2-4CD2-BE15-1B94A8BFFA6C}"/>
              </a:ext>
            </a:extLst>
          </p:cNvPr>
          <p:cNvSpPr/>
          <p:nvPr/>
        </p:nvSpPr>
        <p:spPr>
          <a:xfrm>
            <a:off x="271336" y="1268760"/>
            <a:ext cx="1830426" cy="13687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sz="24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baseline="-250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24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)=</a:t>
            </a:r>
            <a:r>
              <a:rPr lang="en-US" altLang="zh-CN" sz="24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aseline="-250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1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sz="24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baseline="-250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24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)=</a:t>
            </a:r>
            <a:r>
              <a:rPr lang="en-US" altLang="zh-CN" sz="24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aseline="-250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2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en-US" altLang="zh-CN" sz="24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2400" baseline="-250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6</a:t>
            </a:r>
            <a:r>
              <a:rPr lang="en-US" altLang="zh-CN" sz="240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)=</a:t>
            </a:r>
            <a:r>
              <a:rPr lang="en-US" altLang="zh-CN" sz="24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aseline="-250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3</a:t>
            </a:r>
            <a:endParaRPr lang="zh-CN" altLang="en-US" sz="2400" baseline="-25000" dirty="0">
              <a:solidFill>
                <a:srgbClr val="E707D7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7" grpId="0" animBg="1"/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79462"/>
          </a:xfrm>
        </p:spPr>
        <p:txBody>
          <a:bodyPr/>
          <a:lstStyle/>
          <a:p>
            <a:r>
              <a:rPr lang="zh-CN" altLang="en-US"/>
              <a:t>单同态</a:t>
            </a:r>
          </a:p>
        </p:txBody>
      </p:sp>
      <p:grpSp>
        <p:nvGrpSpPr>
          <p:cNvPr id="21507" name="组合 25"/>
          <p:cNvGrpSpPr>
            <a:grpSpLocks/>
          </p:cNvGrpSpPr>
          <p:nvPr/>
        </p:nvGrpSpPr>
        <p:grpSpPr bwMode="auto">
          <a:xfrm>
            <a:off x="277813" y="1125538"/>
            <a:ext cx="8569325" cy="4895850"/>
            <a:chOff x="35496" y="1196752"/>
            <a:chExt cx="8568833" cy="4896544"/>
          </a:xfrm>
        </p:grpSpPr>
        <p:sp>
          <p:nvSpPr>
            <p:cNvPr id="5" name="椭圆 4"/>
            <p:cNvSpPr/>
            <p:nvPr/>
          </p:nvSpPr>
          <p:spPr>
            <a:xfrm>
              <a:off x="3635739" y="2133510"/>
              <a:ext cx="1728688" cy="6477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07064" y="4437298"/>
              <a:ext cx="4679681" cy="165599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35739" y="4940608"/>
              <a:ext cx="1728688" cy="6493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H="1">
              <a:off x="3621452" y="2457406"/>
              <a:ext cx="0" cy="2808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5373951" y="2436765"/>
              <a:ext cx="0" cy="2843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5496" y="5372469"/>
              <a:ext cx="1944575" cy="504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&lt;f(A)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°&gt;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083524" y="1196752"/>
              <a:ext cx="2376351" cy="5033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&lt;A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*&gt;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443865" y="3429093"/>
              <a:ext cx="2160464" cy="5033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&lt;B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°&gt;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>
              <a:off x="5177113" y="1628613"/>
              <a:ext cx="1627095" cy="635090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1764184" y="5445504"/>
              <a:ext cx="2016009" cy="144482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6331160" y="3932402"/>
              <a:ext cx="833389" cy="849433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3923060" y="3645024"/>
              <a:ext cx="1225480" cy="431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endPara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BC0ED1-102F-4318-B4D3-90701B373776}" type="slidenum">
              <a:rPr lang="zh-CN" altLang="en-US"/>
              <a:pPr>
                <a:defRPr/>
              </a:pPr>
              <a:t>29</a:t>
            </a:fld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8BF38EC-B651-4131-B9E0-8F5993B6F6AD}"/>
              </a:ext>
            </a:extLst>
          </p:cNvPr>
          <p:cNvGrpSpPr/>
          <p:nvPr/>
        </p:nvGrpSpPr>
        <p:grpSpPr>
          <a:xfrm>
            <a:off x="4435475" y="2374900"/>
            <a:ext cx="6350" cy="2719285"/>
            <a:chOff x="4435475" y="2374900"/>
            <a:chExt cx="6350" cy="2719285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98094B0-112A-473A-B2B1-F3869445C54E}"/>
                </a:ext>
              </a:extLst>
            </p:cNvPr>
            <p:cNvCxnSpPr>
              <a:cxnSpLocks/>
            </p:cNvCxnSpPr>
            <p:nvPr/>
          </p:nvCxnSpPr>
          <p:spPr>
            <a:xfrm>
              <a:off x="4435475" y="2701925"/>
              <a:ext cx="1510" cy="239226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088D77C-799A-456A-9094-773B31C15D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5475" y="2374900"/>
              <a:ext cx="6350" cy="311151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7E42793-B5E4-41D8-8153-85C3F2374C21}"/>
              </a:ext>
            </a:extLst>
          </p:cNvPr>
          <p:cNvGrpSpPr/>
          <p:nvPr/>
        </p:nvGrpSpPr>
        <p:grpSpPr>
          <a:xfrm>
            <a:off x="5159434" y="2519415"/>
            <a:ext cx="6350" cy="2719285"/>
            <a:chOff x="4435475" y="2374900"/>
            <a:chExt cx="6350" cy="2719285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3BDF37D-3CC8-41A7-B058-2E10416AEA92}"/>
                </a:ext>
              </a:extLst>
            </p:cNvPr>
            <p:cNvCxnSpPr>
              <a:cxnSpLocks/>
            </p:cNvCxnSpPr>
            <p:nvPr/>
          </p:nvCxnSpPr>
          <p:spPr>
            <a:xfrm>
              <a:off x="4435475" y="2701925"/>
              <a:ext cx="1510" cy="239226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309E9699-1F72-47ED-A8D1-7565C306B2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5475" y="2374900"/>
              <a:ext cx="6350" cy="311151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BF0A998-AB20-4FC0-A270-7798BE0E824A}"/>
              </a:ext>
            </a:extLst>
          </p:cNvPr>
          <p:cNvGrpSpPr/>
          <p:nvPr/>
        </p:nvGrpSpPr>
        <p:grpSpPr>
          <a:xfrm>
            <a:off x="1151621" y="2519416"/>
            <a:ext cx="3195354" cy="1134609"/>
            <a:chOff x="1151621" y="2519416"/>
            <a:chExt cx="3195354" cy="1134609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07F5A2B9-9ECF-401B-BDE1-F51FD2BBDBC9}"/>
                </a:ext>
              </a:extLst>
            </p:cNvPr>
            <p:cNvSpPr/>
            <p:nvPr/>
          </p:nvSpPr>
          <p:spPr>
            <a:xfrm>
              <a:off x="1151621" y="2519416"/>
              <a:ext cx="990110" cy="41453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单射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438122E-2E0E-498D-8A27-1A58B45E6B31}"/>
                </a:ext>
              </a:extLst>
            </p:cNvPr>
            <p:cNvCxnSpPr/>
            <p:nvPr/>
          </p:nvCxnSpPr>
          <p:spPr>
            <a:xfrm>
              <a:off x="2006600" y="2846440"/>
              <a:ext cx="2340375" cy="807585"/>
            </a:xfrm>
            <a:prstGeom prst="straightConnector1">
              <a:avLst/>
            </a:prstGeom>
            <a:ln>
              <a:solidFill>
                <a:srgbClr val="CC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pPr eaLnBrk="1" hangingPunct="1"/>
            <a:r>
              <a:rPr lang="en-US" altLang="zh-CN" dirty="0"/>
              <a:t>6.1.1</a:t>
            </a:r>
            <a:r>
              <a:rPr lang="zh-CN" altLang="en-US" dirty="0"/>
              <a:t>、代数的构成和分类方法</a:t>
            </a:r>
          </a:p>
        </p:txBody>
      </p:sp>
      <p:sp>
        <p:nvSpPr>
          <p:cNvPr id="1028" name="内容占位符 2"/>
          <p:cNvSpPr>
            <a:spLocks noGrp="1"/>
          </p:cNvSpPr>
          <p:nvPr>
            <p:ph idx="1"/>
          </p:nvPr>
        </p:nvSpPr>
        <p:spPr>
          <a:xfrm>
            <a:off x="457200" y="1124967"/>
            <a:ext cx="8229600" cy="2365671"/>
          </a:xfrm>
        </p:spPr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sz="2000" dirty="0">
                <a:solidFill>
                  <a:srgbClr val="00B050"/>
                </a:solidFill>
              </a:rPr>
              <a:t>运算</a:t>
            </a:r>
            <a:r>
              <a:rPr lang="zh-CN" altLang="en-US" sz="2000" dirty="0"/>
              <a:t>：从集合</a:t>
            </a:r>
            <a:r>
              <a:rPr lang="en-US" altLang="zh-CN" sz="2000" dirty="0" err="1"/>
              <a:t>S</a:t>
            </a:r>
            <a:r>
              <a:rPr lang="en-US" altLang="zh-CN" sz="2000" baseline="30000" dirty="0" err="1"/>
              <a:t>m</a:t>
            </a:r>
            <a:r>
              <a:rPr lang="zh-CN" altLang="en-US" sz="2000" dirty="0"/>
              <a:t>到</a:t>
            </a:r>
            <a:r>
              <a:rPr lang="en-US" altLang="zh-CN" sz="2000" dirty="0"/>
              <a:t>S</a:t>
            </a:r>
            <a:r>
              <a:rPr lang="zh-CN" altLang="en-US" sz="2000" dirty="0"/>
              <a:t>的一个映射，称为一个</a:t>
            </a:r>
            <a:r>
              <a:rPr lang="en-US" altLang="zh-CN" sz="2000" dirty="0"/>
              <a:t>m</a:t>
            </a:r>
            <a:r>
              <a:rPr lang="zh-CN" altLang="en-US" sz="2000" dirty="0"/>
              <a:t>元</a:t>
            </a:r>
            <a:r>
              <a:rPr lang="zh-CN" altLang="en-US" sz="2000"/>
              <a:t>运算。显然，这样的运算结果一定还在</a:t>
            </a:r>
            <a:r>
              <a:rPr lang="en-US" altLang="zh-CN" sz="2000"/>
              <a:t>S</a:t>
            </a:r>
            <a:r>
              <a:rPr lang="zh-CN" altLang="en-US" sz="2000"/>
              <a:t>中，称为</a:t>
            </a:r>
            <a:r>
              <a:rPr lang="zh-CN" altLang="en-US" sz="2000">
                <a:solidFill>
                  <a:srgbClr val="C00000"/>
                </a:solidFill>
              </a:rPr>
              <a:t>运算封闭</a:t>
            </a:r>
            <a:r>
              <a:rPr lang="zh-CN" altLang="en-US" sz="2000"/>
              <a:t>，或运算</a:t>
            </a:r>
            <a:r>
              <a:rPr lang="zh-CN" altLang="en-US" sz="2000">
                <a:solidFill>
                  <a:srgbClr val="C00000"/>
                </a:solidFill>
              </a:rPr>
              <a:t>有封闭性</a:t>
            </a:r>
            <a:r>
              <a:rPr lang="zh-CN" altLang="en-US" sz="2000"/>
              <a:t>。</a:t>
            </a:r>
            <a:endParaRPr lang="en-US" altLang="zh-CN" sz="2000" dirty="0"/>
          </a:p>
          <a:p>
            <a:pPr eaLnBrk="1" hangingPunct="1">
              <a:spcAft>
                <a:spcPts val="0"/>
              </a:spcAft>
            </a:pPr>
            <a:r>
              <a:rPr lang="zh-CN" altLang="en-US" sz="2000" dirty="0">
                <a:solidFill>
                  <a:srgbClr val="00B050"/>
                </a:solidFill>
              </a:rPr>
              <a:t>代数系统</a:t>
            </a:r>
            <a:r>
              <a:rPr lang="zh-CN" altLang="en-US" sz="2000" dirty="0"/>
              <a:t>：</a:t>
            </a:r>
          </a:p>
          <a:p>
            <a:pPr lvl="1" eaLnBrk="1" hangingPunct="1"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）有一个</a:t>
            </a:r>
            <a:r>
              <a:rPr lang="zh-CN" altLang="en-US" sz="2000" dirty="0">
                <a:solidFill>
                  <a:srgbClr val="C00000"/>
                </a:solidFill>
              </a:rPr>
              <a:t>非空集</a:t>
            </a:r>
            <a:r>
              <a:rPr lang="zh-CN" altLang="en-US" sz="2000">
                <a:solidFill>
                  <a:srgbClr val="C00000"/>
                </a:solidFill>
              </a:rPr>
              <a:t>合</a:t>
            </a:r>
            <a:r>
              <a:rPr lang="en-US" altLang="zh-CN" sz="2000">
                <a:solidFill>
                  <a:srgbClr val="C00000"/>
                </a:solidFill>
              </a:rPr>
              <a:t>S</a:t>
            </a:r>
            <a:r>
              <a:rPr lang="zh-CN" altLang="en-US" sz="2000"/>
              <a:t>，叫做代数系统的载体，简称</a:t>
            </a:r>
            <a:r>
              <a:rPr lang="zh-CN" altLang="en-US" sz="2000">
                <a:solidFill>
                  <a:srgbClr val="C00000"/>
                </a:solidFill>
              </a:rPr>
              <a:t>载体</a:t>
            </a:r>
            <a:r>
              <a:rPr lang="zh-CN" altLang="en-US" sz="2000"/>
              <a:t>；</a:t>
            </a:r>
            <a:endParaRPr lang="zh-CN" altLang="en-US" sz="2000" dirty="0"/>
          </a:p>
          <a:p>
            <a:pPr lvl="1" eaLnBrk="1" hangingPunct="1"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）有一些建立</a:t>
            </a:r>
            <a:r>
              <a:rPr lang="zh-CN" altLang="en-US" sz="2000"/>
              <a:t>在</a:t>
            </a:r>
            <a:r>
              <a:rPr lang="en-US" altLang="zh-CN" sz="2000"/>
              <a:t>S</a:t>
            </a:r>
            <a:r>
              <a:rPr lang="zh-CN" altLang="en-US" sz="2000"/>
              <a:t>上的封闭性</a:t>
            </a:r>
            <a:r>
              <a:rPr lang="zh-CN" altLang="en-US" sz="2000">
                <a:solidFill>
                  <a:srgbClr val="C00000"/>
                </a:solidFill>
              </a:rPr>
              <a:t>运算</a:t>
            </a:r>
            <a:r>
              <a:rPr lang="zh-CN" altLang="en-US" sz="2000"/>
              <a:t>；</a:t>
            </a:r>
            <a:endParaRPr lang="zh-CN" altLang="en-US" sz="2000" dirty="0"/>
          </a:p>
          <a:p>
            <a:pPr lvl="1" eaLnBrk="1" hangingPunct="1"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dirty="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）有一些载体的特殊元素。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596D51-CC56-4049-ABCA-E456C482A55A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6545" y="3989594"/>
            <a:ext cx="3491202" cy="1735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3525" indent="-263525">
              <a:lnSpc>
                <a:spcPct val="110000"/>
              </a:lnSpc>
              <a:spcAft>
                <a:spcPts val="400"/>
              </a:spcAft>
              <a:buSzPct val="60000"/>
              <a:buFont typeface="Wingdings" pitchFamily="2" charset="2"/>
              <a:buChar char="u"/>
              <a:defRPr/>
            </a:pP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例：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536575" lvl="1" indent="-263525">
              <a:lnSpc>
                <a:spcPct val="110000"/>
              </a:lnSpc>
              <a:spcAft>
                <a:spcPts val="400"/>
              </a:spcAft>
              <a:buSzPct val="60000"/>
              <a:buFont typeface="Wingdings" pitchFamily="2" charset="2"/>
              <a:buChar char="ü"/>
              <a:defRPr/>
            </a:pPr>
            <a:r>
              <a:rPr lang="en-US" altLang="zh-CN" sz="2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A={1,3,5,7}</a:t>
            </a:r>
            <a:r>
              <a:rPr lang="zh-CN" altLang="en-US" sz="2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上的两个</a:t>
            </a:r>
            <a:r>
              <a:rPr lang="zh-CN" altLang="en-US" sz="220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代数系统</a:t>
            </a:r>
            <a:r>
              <a:rPr lang="zh-CN" altLang="en-US" sz="22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20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 marL="536575" lvl="1" indent="-263525">
              <a:lnSpc>
                <a:spcPct val="110000"/>
              </a:lnSpc>
              <a:spcAft>
                <a:spcPts val="400"/>
              </a:spcAft>
              <a:buSzPct val="60000"/>
              <a:buFont typeface="Wingdings" pitchFamily="2" charset="2"/>
              <a:buChar char="ü"/>
              <a:defRPr/>
            </a:pPr>
            <a:r>
              <a:rPr lang="zh-CN" altLang="en-US" sz="22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表示为</a:t>
            </a:r>
            <a:r>
              <a:rPr lang="en-US" altLang="zh-CN" sz="22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&lt;A,</a:t>
            </a:r>
            <a:r>
              <a:rPr lang="en-US" altLang="zh-CN" sz="220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~</a:t>
            </a:r>
            <a:r>
              <a:rPr lang="en-US" altLang="zh-CN" sz="22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2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2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&lt;A,</a:t>
            </a:r>
            <a:r>
              <a:rPr lang="zh-CN" altLang="en-US" sz="2000">
                <a:solidFill>
                  <a:srgbClr val="C00000"/>
                </a:solidFill>
                <a:latin typeface="Arial" charset="0"/>
                <a:sym typeface="Symbol" pitchFamily="18" charset="2"/>
              </a:rPr>
              <a:t>☆</a:t>
            </a:r>
            <a:r>
              <a:rPr lang="en-US" altLang="zh-CN" sz="220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&gt;</a:t>
            </a:r>
            <a:endParaRPr lang="zh-CN" altLang="en-US" sz="22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154526"/>
              </p:ext>
            </p:extLst>
          </p:nvPr>
        </p:nvGraphicFramePr>
        <p:xfrm>
          <a:off x="4086537" y="3777672"/>
          <a:ext cx="1305146" cy="2033907"/>
        </p:xfrm>
        <a:graphic>
          <a:graphicData uri="http://schemas.openxmlformats.org/drawingml/2006/table">
            <a:tbl>
              <a:tblPr/>
              <a:tblGrid>
                <a:gridCol w="652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000" baseline="-250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~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r>
                        <a:rPr lang="en-US" altLang="zh-CN" sz="2000" baseline="-250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7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411839"/>
              </p:ext>
            </p:extLst>
          </p:nvPr>
        </p:nvGraphicFramePr>
        <p:xfrm>
          <a:off x="5823730" y="3780358"/>
          <a:ext cx="2528690" cy="2033907"/>
        </p:xfrm>
        <a:graphic>
          <a:graphicData uri="http://schemas.openxmlformats.org/drawingml/2006/table">
            <a:tbl>
              <a:tblPr/>
              <a:tblGrid>
                <a:gridCol w="50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7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Arial" charset="0"/>
                          <a:sym typeface="Symbol" pitchFamily="18" charset="2"/>
                        </a:rPr>
                        <a:t>☆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7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79462"/>
          </a:xfrm>
        </p:spPr>
        <p:txBody>
          <a:bodyPr/>
          <a:lstStyle/>
          <a:p>
            <a:r>
              <a:rPr lang="zh-CN" altLang="en-US"/>
              <a:t>满同态</a:t>
            </a:r>
          </a:p>
        </p:txBody>
      </p:sp>
      <p:grpSp>
        <p:nvGrpSpPr>
          <p:cNvPr id="22531" name="组合 25"/>
          <p:cNvGrpSpPr>
            <a:grpSpLocks/>
          </p:cNvGrpSpPr>
          <p:nvPr/>
        </p:nvGrpSpPr>
        <p:grpSpPr bwMode="auto">
          <a:xfrm>
            <a:off x="179388" y="1196975"/>
            <a:ext cx="8424862" cy="4752975"/>
            <a:chOff x="35496" y="1196752"/>
            <a:chExt cx="8424624" cy="4752977"/>
          </a:xfrm>
        </p:grpSpPr>
        <p:sp>
          <p:nvSpPr>
            <p:cNvPr id="5" name="椭圆 4"/>
            <p:cNvSpPr/>
            <p:nvPr/>
          </p:nvSpPr>
          <p:spPr>
            <a:xfrm>
              <a:off x="2843704" y="2133377"/>
              <a:ext cx="3313019" cy="9350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35844" y="4940079"/>
              <a:ext cx="1728738" cy="649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846879" y="2642966"/>
              <a:ext cx="790553" cy="2657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5364584" y="2628678"/>
              <a:ext cx="801663" cy="2671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5496" y="5371879"/>
              <a:ext cx="1944632" cy="5048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&lt;f(A)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°&gt;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083700" y="1196752"/>
              <a:ext cx="2376420" cy="5032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&lt;A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*&gt;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156723" y="5446492"/>
              <a:ext cx="1943045" cy="5032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&lt;B</a:t>
              </a:r>
              <a:r>
                <a: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°&gt;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>
              <a:off x="6012264" y="1628552"/>
              <a:ext cx="792141" cy="792163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1764234" y="5444904"/>
              <a:ext cx="2016068" cy="144463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 flipV="1">
              <a:off x="5220125" y="5444904"/>
              <a:ext cx="1223927" cy="217488"/>
            </a:xfrm>
            <a:prstGeom prst="straightConnector1">
              <a:avLst/>
            </a:prstGeom>
            <a:ln w="28575"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3923173" y="3644678"/>
              <a:ext cx="1225515" cy="431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endParaRPr lang="zh-CN" altLang="en-US" sz="2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EE992-447D-48E4-BBAB-B8C228CE6B85}" type="slidenum">
              <a:rPr lang="zh-CN" altLang="en-US"/>
              <a:pPr>
                <a:defRPr/>
              </a:pPr>
              <a:t>30</a:t>
            </a:fld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A861756-A9C1-441E-91BD-33FB7A152628}"/>
              </a:ext>
            </a:extLst>
          </p:cNvPr>
          <p:cNvGrpSpPr/>
          <p:nvPr/>
        </p:nvGrpSpPr>
        <p:grpSpPr>
          <a:xfrm>
            <a:off x="4437895" y="2374900"/>
            <a:ext cx="1511" cy="2719285"/>
            <a:chOff x="4437895" y="2374900"/>
            <a:chExt cx="1511" cy="2719285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3749193-2027-47D5-8AA9-0D14A49F4C1A}"/>
                </a:ext>
              </a:extLst>
            </p:cNvPr>
            <p:cNvCxnSpPr>
              <a:cxnSpLocks/>
            </p:cNvCxnSpPr>
            <p:nvPr/>
          </p:nvCxnSpPr>
          <p:spPr>
            <a:xfrm>
              <a:off x="4437895" y="3063875"/>
              <a:ext cx="1511" cy="2030310"/>
            </a:xfrm>
            <a:prstGeom prst="line">
              <a:avLst/>
            </a:prstGeom>
            <a:ln>
              <a:solidFill>
                <a:srgbClr val="FFC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8AC02C4-A0C9-4E3B-969A-427FBC4F4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8650" y="2374900"/>
              <a:ext cx="1" cy="698500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AB1E062-A0D4-4FD0-BD22-835E25EBBFC7}"/>
              </a:ext>
            </a:extLst>
          </p:cNvPr>
          <p:cNvGrpSpPr/>
          <p:nvPr/>
        </p:nvGrpSpPr>
        <p:grpSpPr>
          <a:xfrm rot="1080000">
            <a:off x="4553075" y="2464448"/>
            <a:ext cx="673326" cy="2653051"/>
            <a:chOff x="4103015" y="2387385"/>
            <a:chExt cx="673326" cy="2653051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5D84703-1FA1-4D0A-B5EF-5D9239DE2B1E}"/>
                </a:ext>
              </a:extLst>
            </p:cNvPr>
            <p:cNvCxnSpPr>
              <a:cxnSpLocks/>
            </p:cNvCxnSpPr>
            <p:nvPr/>
          </p:nvCxnSpPr>
          <p:spPr>
            <a:xfrm rot="20520000" flipH="1">
              <a:off x="4103015" y="2985576"/>
              <a:ext cx="673326" cy="2054860"/>
            </a:xfrm>
            <a:prstGeom prst="line">
              <a:avLst/>
            </a:prstGeom>
            <a:ln>
              <a:solidFill>
                <a:srgbClr val="FFC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8B958A6-0BFC-4994-B09D-BE2B92C2A242}"/>
                </a:ext>
              </a:extLst>
            </p:cNvPr>
            <p:cNvCxnSpPr>
              <a:cxnSpLocks/>
            </p:cNvCxnSpPr>
            <p:nvPr/>
          </p:nvCxnSpPr>
          <p:spPr>
            <a:xfrm rot="20520000" flipH="1">
              <a:off x="4356643" y="2387385"/>
              <a:ext cx="177931" cy="533012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8987453-7F97-451C-B1B7-B0D04EC2563A}"/>
              </a:ext>
            </a:extLst>
          </p:cNvPr>
          <p:cNvGrpSpPr/>
          <p:nvPr/>
        </p:nvGrpSpPr>
        <p:grpSpPr>
          <a:xfrm>
            <a:off x="1016605" y="2924461"/>
            <a:ext cx="3195354" cy="1134609"/>
            <a:chOff x="1151621" y="2519416"/>
            <a:chExt cx="3195354" cy="1134609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C33DE8F0-844E-4F05-9CF5-873A9B36C262}"/>
                </a:ext>
              </a:extLst>
            </p:cNvPr>
            <p:cNvSpPr/>
            <p:nvPr/>
          </p:nvSpPr>
          <p:spPr>
            <a:xfrm>
              <a:off x="1151621" y="2519416"/>
              <a:ext cx="990110" cy="41453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满射</a:t>
              </a: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0BBC4C9-925F-4631-90DA-20DCF02EE399}"/>
                </a:ext>
              </a:extLst>
            </p:cNvPr>
            <p:cNvCxnSpPr/>
            <p:nvPr/>
          </p:nvCxnSpPr>
          <p:spPr>
            <a:xfrm>
              <a:off x="2006600" y="2846440"/>
              <a:ext cx="2340375" cy="807585"/>
            </a:xfrm>
            <a:prstGeom prst="straightConnector1">
              <a:avLst/>
            </a:prstGeom>
            <a:ln>
              <a:solidFill>
                <a:srgbClr val="CC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787863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定义：</a:t>
            </a:r>
            <a:r>
              <a:rPr lang="zh-CN" altLang="en-US"/>
              <a:t>设</a:t>
            </a:r>
            <a:r>
              <a:rPr lang="en-US" altLang="zh-CN"/>
              <a:t>X=&lt;</a:t>
            </a:r>
            <a:r>
              <a:rPr lang="en-US" altLang="zh-CN" dirty="0"/>
              <a:t>A</a:t>
            </a:r>
            <a:r>
              <a:rPr lang="zh-CN" altLang="en-US"/>
              <a:t>，</a:t>
            </a:r>
            <a:r>
              <a:rPr lang="en-US" altLang="zh-CN"/>
              <a:t>*&gt;</a:t>
            </a:r>
            <a:r>
              <a:rPr lang="zh-CN" altLang="en-US"/>
              <a:t>和</a:t>
            </a:r>
            <a:r>
              <a:rPr lang="en-US" altLang="zh-CN"/>
              <a:t>Y=&lt;B</a:t>
            </a:r>
            <a:r>
              <a:rPr lang="zh-CN" altLang="en-US"/>
              <a:t>，</a:t>
            </a:r>
            <a:r>
              <a:rPr lang="zh-CN" altLang="en-US" sz="4000" baseline="10000"/>
              <a:t>。</a:t>
            </a:r>
            <a:r>
              <a:rPr lang="en-US" altLang="zh-CN"/>
              <a:t>&gt;</a:t>
            </a:r>
            <a:r>
              <a:rPr lang="zh-CN" altLang="en-US"/>
              <a:t>是两个代数系统，</a:t>
            </a:r>
            <a:endParaRPr lang="en-US" altLang="zh-CN"/>
          </a:p>
          <a:p>
            <a:pPr marL="265113" indent="0" eaLnBrk="1" hangingPunct="1">
              <a:spcAft>
                <a:spcPts val="0"/>
              </a:spcAft>
              <a:buNone/>
            </a:pPr>
            <a:r>
              <a:rPr lang="zh-CN" altLang="en-US"/>
              <a:t>若</a:t>
            </a:r>
            <a:r>
              <a:rPr lang="zh-CN" altLang="en-US" dirty="0"/>
              <a:t>存在函数</a:t>
            </a:r>
            <a:r>
              <a:rPr lang="en-US" altLang="zh-CN" dirty="0"/>
              <a:t>f</a:t>
            </a:r>
            <a:r>
              <a:rPr lang="zh-CN" altLang="en-US"/>
              <a:t>：</a:t>
            </a:r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B</a:t>
            </a:r>
            <a:r>
              <a:rPr lang="zh-CN" altLang="en-US"/>
              <a:t>，</a:t>
            </a:r>
            <a:r>
              <a:rPr lang="zh-CN" altLang="en-US" dirty="0"/>
              <a:t>并且对∀</a:t>
            </a:r>
            <a:r>
              <a:rPr lang="en-US" altLang="zh-CN" dirty="0" err="1"/>
              <a:t>x,y∈A</a:t>
            </a:r>
            <a:r>
              <a:rPr lang="zh-CN" altLang="en-US"/>
              <a:t>，有：</a:t>
            </a:r>
            <a:endParaRPr lang="en-US" altLang="zh-CN"/>
          </a:p>
          <a:p>
            <a:pPr marL="265113" indent="0" eaLnBrk="1" hangingPunct="1">
              <a:spcAft>
                <a:spcPts val="0"/>
              </a:spcAft>
              <a:buNone/>
            </a:pPr>
            <a:r>
              <a:rPr lang="en-US" altLang="zh-CN" b="1" u="sng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</a:t>
            </a:r>
            <a:r>
              <a:rPr lang="en-US" altLang="zh-CN" b="1" u="sng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(x*y)=f(</a:t>
            </a:r>
            <a:r>
              <a:rPr lang="en-US" altLang="zh-CN" b="1" u="sng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x)</a:t>
            </a:r>
            <a:r>
              <a:rPr lang="zh-CN" altLang="en-US" sz="4000" b="1" u="sng" baseline="1500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。</a:t>
            </a:r>
            <a:r>
              <a:rPr lang="en-US" altLang="zh-CN" b="1" u="sng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</a:t>
            </a:r>
            <a:r>
              <a:rPr lang="en-US" altLang="zh-CN" b="1" u="sng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(</a:t>
            </a:r>
            <a:r>
              <a:rPr lang="en-US" altLang="zh-CN" b="1" u="sng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y)</a:t>
            </a:r>
            <a:r>
              <a:rPr lang="zh-CN" altLang="en-US"/>
              <a:t>，称</a:t>
            </a:r>
            <a:r>
              <a:rPr lang="en-US" altLang="zh-CN" dirty="0"/>
              <a:t>f</a:t>
            </a:r>
            <a:r>
              <a:rPr lang="zh-CN" altLang="en-US" dirty="0"/>
              <a:t>为</a:t>
            </a:r>
            <a:r>
              <a:rPr lang="en-US" altLang="zh-CN" dirty="0"/>
              <a:t>&lt;A</a:t>
            </a:r>
            <a:r>
              <a:rPr lang="zh-CN" altLang="en-US"/>
              <a:t>，</a:t>
            </a:r>
            <a:r>
              <a:rPr lang="en-US" altLang="zh-CN"/>
              <a:t>*&gt;</a:t>
            </a:r>
            <a:r>
              <a:rPr lang="zh-CN" altLang="en-US"/>
              <a:t>到</a:t>
            </a:r>
            <a:r>
              <a:rPr lang="en-US" altLang="zh-CN"/>
              <a:t>&lt;B</a:t>
            </a:r>
            <a:r>
              <a:rPr lang="zh-CN" altLang="en-US"/>
              <a:t>，</a:t>
            </a:r>
            <a:r>
              <a:rPr lang="zh-CN" altLang="en-US" sz="3600" baseline="10000"/>
              <a:t>。</a:t>
            </a:r>
            <a:r>
              <a:rPr lang="en-US" altLang="zh-CN"/>
              <a:t>&gt;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同态</a:t>
            </a:r>
            <a:r>
              <a:rPr lang="zh-CN" altLang="en-US"/>
              <a:t>，若</a:t>
            </a:r>
            <a:r>
              <a:rPr lang="en-US" altLang="zh-CN"/>
              <a:t>X=Y</a:t>
            </a:r>
            <a:r>
              <a:rPr lang="zh-CN" altLang="en-US"/>
              <a:t>，则为</a:t>
            </a:r>
            <a:r>
              <a:rPr lang="zh-CN" altLang="en-US">
                <a:solidFill>
                  <a:srgbClr val="FF0000"/>
                </a:solidFill>
              </a:rPr>
              <a:t>自同态</a:t>
            </a:r>
            <a:r>
              <a:rPr lang="zh-CN" altLang="en-US"/>
              <a:t>；</a:t>
            </a:r>
            <a:endParaRPr lang="en-US" altLang="zh-CN"/>
          </a:p>
          <a:p>
            <a:pPr marL="265113" indent="0" eaLnBrk="1" hangingPunct="1">
              <a:spcAft>
                <a:spcPts val="1800"/>
              </a:spcAft>
              <a:buNone/>
            </a:pPr>
            <a:r>
              <a:rPr lang="zh-CN" altLang="en-US"/>
              <a:t>若</a:t>
            </a:r>
            <a:r>
              <a:rPr lang="en-US" altLang="zh-CN"/>
              <a:t>f</a:t>
            </a:r>
            <a:r>
              <a:rPr lang="zh-CN" altLang="en-US"/>
              <a:t>是</a:t>
            </a:r>
            <a:r>
              <a:rPr lang="zh-CN" altLang="en-US">
                <a:solidFill>
                  <a:srgbClr val="FF0000"/>
                </a:solidFill>
              </a:rPr>
              <a:t>双射函数</a:t>
            </a:r>
            <a:r>
              <a:rPr lang="zh-CN" altLang="en-US"/>
              <a:t>，则为</a:t>
            </a:r>
            <a:r>
              <a:rPr lang="zh-CN" altLang="en-US">
                <a:solidFill>
                  <a:srgbClr val="FF0000"/>
                </a:solidFill>
              </a:rPr>
              <a:t>同构</a:t>
            </a:r>
            <a:r>
              <a:rPr lang="zh-CN" altLang="en-US"/>
              <a:t>，若</a:t>
            </a:r>
            <a:r>
              <a:rPr lang="en-US" altLang="zh-CN"/>
              <a:t>X=Y</a:t>
            </a:r>
            <a:r>
              <a:rPr lang="zh-CN" altLang="en-US"/>
              <a:t>，则为</a:t>
            </a:r>
            <a:r>
              <a:rPr lang="zh-CN" altLang="en-US">
                <a:solidFill>
                  <a:srgbClr val="FF0000"/>
                </a:solidFill>
              </a:rPr>
              <a:t>自同构</a:t>
            </a:r>
            <a:r>
              <a:rPr lang="zh-CN" altLang="en-US"/>
              <a:t>。</a:t>
            </a:r>
            <a:endParaRPr lang="en-US" altLang="zh-CN"/>
          </a:p>
          <a:p>
            <a:pPr marL="222250" indent="-222250" eaLnBrk="1" hangingPunct="1"/>
            <a:r>
              <a:rPr lang="zh-CN" altLang="en-US"/>
              <a:t>无论是同构还是同态，都请记住科普的</a:t>
            </a:r>
            <a:r>
              <a:rPr lang="zh-CN" altLang="en-US">
                <a:solidFill>
                  <a:srgbClr val="FF0000"/>
                </a:solidFill>
              </a:rPr>
              <a:t>口诀</a:t>
            </a:r>
            <a:r>
              <a:rPr lang="zh-CN" altLang="en-US"/>
              <a:t>：</a:t>
            </a:r>
            <a:endParaRPr lang="en-US" altLang="zh-CN"/>
          </a:p>
          <a:p>
            <a:pPr marL="622300" lvl="1" eaLnBrk="1" hangingPunct="1"/>
            <a:r>
              <a:rPr lang="en-US" altLang="zh-CN" sz="2400"/>
              <a:t>【</a:t>
            </a:r>
            <a:r>
              <a:rPr lang="zh-CN" altLang="en-US" sz="2400">
                <a:solidFill>
                  <a:srgbClr val="FF0000"/>
                </a:solidFill>
              </a:rPr>
              <a:t>先运算，再映射</a:t>
            </a:r>
            <a:r>
              <a:rPr lang="en-US" altLang="zh-CN" sz="2400"/>
              <a:t>】=【</a:t>
            </a:r>
            <a:r>
              <a:rPr lang="zh-CN" altLang="en-US" sz="2400">
                <a:solidFill>
                  <a:srgbClr val="FF0000"/>
                </a:solidFill>
              </a:rPr>
              <a:t>先映射，再运算</a:t>
            </a:r>
            <a:r>
              <a:rPr lang="en-US" altLang="zh-CN" sz="2400"/>
              <a:t>】</a:t>
            </a:r>
          </a:p>
          <a:p>
            <a:pPr marL="622300" lvl="1" eaLnBrk="1" hangingPunct="1"/>
            <a:r>
              <a:rPr lang="zh-CN" altLang="en-US" sz="2400"/>
              <a:t>同构和同态的区别只在于</a:t>
            </a:r>
            <a:r>
              <a:rPr lang="zh-CN" altLang="en-US" sz="2400" u="sng"/>
              <a:t>映射的性质</a:t>
            </a:r>
            <a:r>
              <a:rPr lang="zh-CN" altLang="en-US" sz="2400"/>
              <a:t>，双射则同构，否则同态。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1F798-0676-4FB5-89D3-ED69C10EEC54}" type="slidenum">
              <a:rPr lang="zh-CN" altLang="en-US"/>
              <a:pPr>
                <a:defRPr/>
              </a:pPr>
              <a:t>31</a:t>
            </a:fld>
            <a:endParaRPr lang="zh-CN" altLang="en-US"/>
          </a:p>
        </p:txBody>
      </p:sp>
      <p:sp>
        <p:nvSpPr>
          <p:cNvPr id="27652" name="标题 4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/>
              <a:t>简化易记略失严谨的定义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同构通俗演示图</a:t>
            </a:r>
            <a:r>
              <a:rPr lang="en-US" altLang="zh-CN"/>
              <a:t>-</a:t>
            </a:r>
            <a:r>
              <a:rPr lang="zh-CN" altLang="en-US"/>
              <a:t>静态结构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171B2-E6B0-4949-BB04-261EF5C9BE36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641017B8-0CE6-4B2C-B27E-AAC336161E7A}"/>
              </a:ext>
            </a:extLst>
          </p:cNvPr>
          <p:cNvSpPr/>
          <p:nvPr/>
        </p:nvSpPr>
        <p:spPr>
          <a:xfrm>
            <a:off x="6109742" y="1397000"/>
            <a:ext cx="673122" cy="3022600"/>
          </a:xfrm>
          <a:custGeom>
            <a:avLst/>
            <a:gdLst>
              <a:gd name="connsiteX0" fmla="*/ 0 w 673122"/>
              <a:gd name="connsiteY0" fmla="*/ 0 h 3022600"/>
              <a:gd name="connsiteX1" fmla="*/ 673100 w 673122"/>
              <a:gd name="connsiteY1" fmla="*/ 1460500 h 3022600"/>
              <a:gd name="connsiteX2" fmla="*/ 19050 w 673122"/>
              <a:gd name="connsiteY2" fmla="*/ 3022600 h 302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122" h="3022600">
                <a:moveTo>
                  <a:pt x="0" y="0"/>
                </a:moveTo>
                <a:cubicBezTo>
                  <a:pt x="334962" y="478366"/>
                  <a:pt x="669925" y="956733"/>
                  <a:pt x="673100" y="1460500"/>
                </a:cubicBezTo>
                <a:cubicBezTo>
                  <a:pt x="676275" y="1964267"/>
                  <a:pt x="347662" y="2493433"/>
                  <a:pt x="19050" y="30226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 flipV="1">
            <a:off x="3205141" y="3402009"/>
            <a:ext cx="2780016" cy="994860"/>
          </a:xfrm>
          <a:custGeom>
            <a:avLst/>
            <a:gdLst>
              <a:gd name="connsiteX0" fmla="*/ 0 w 2834640"/>
              <a:gd name="connsiteY0" fmla="*/ 1036320 h 1036320"/>
              <a:gd name="connsiteX1" fmla="*/ 2834640 w 2834640"/>
              <a:gd name="connsiteY1" fmla="*/ 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34640" h="1036320">
                <a:moveTo>
                  <a:pt x="0" y="1036320"/>
                </a:moveTo>
                <a:lnTo>
                  <a:pt x="2834640" y="0"/>
                </a:lnTo>
              </a:path>
            </a:pathLst>
          </a:custGeom>
          <a:ln>
            <a:solidFill>
              <a:srgbClr val="CC0099"/>
            </a:solidFill>
            <a:prstDash val="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2184061" y="1872929"/>
            <a:ext cx="3825240" cy="431800"/>
          </a:xfrm>
          <a:custGeom>
            <a:avLst/>
            <a:gdLst>
              <a:gd name="connsiteX0" fmla="*/ 0 w 3825240"/>
              <a:gd name="connsiteY0" fmla="*/ 401320 h 431800"/>
              <a:gd name="connsiteX1" fmla="*/ 1203960 w 3825240"/>
              <a:gd name="connsiteY1" fmla="*/ 5080 h 431800"/>
              <a:gd name="connsiteX2" fmla="*/ 3825240 w 3825240"/>
              <a:gd name="connsiteY2" fmla="*/ 4318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5240" h="431800">
                <a:moveTo>
                  <a:pt x="0" y="401320"/>
                </a:moveTo>
                <a:cubicBezTo>
                  <a:pt x="283210" y="200660"/>
                  <a:pt x="566420" y="0"/>
                  <a:pt x="1203960" y="5080"/>
                </a:cubicBezTo>
                <a:cubicBezTo>
                  <a:pt x="1841500" y="10160"/>
                  <a:pt x="2833370" y="220980"/>
                  <a:pt x="3825240" y="431800"/>
                </a:cubicBezTo>
              </a:path>
            </a:pathLst>
          </a:custGeom>
          <a:ln>
            <a:solidFill>
              <a:srgbClr val="CC0099"/>
            </a:solidFill>
            <a:prstDash val="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 flipV="1">
            <a:off x="3189901" y="1424697"/>
            <a:ext cx="2793277" cy="895272"/>
          </a:xfrm>
          <a:custGeom>
            <a:avLst/>
            <a:gdLst>
              <a:gd name="connsiteX0" fmla="*/ 0 w 2834640"/>
              <a:gd name="connsiteY0" fmla="*/ 0 h 1066800"/>
              <a:gd name="connsiteX1" fmla="*/ 2834640 w 2834640"/>
              <a:gd name="connsiteY1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34640" h="1066800">
                <a:moveTo>
                  <a:pt x="0" y="0"/>
                </a:moveTo>
                <a:lnTo>
                  <a:pt x="2834640" y="1066800"/>
                </a:lnTo>
              </a:path>
            </a:pathLst>
          </a:custGeom>
          <a:ln>
            <a:solidFill>
              <a:srgbClr val="CC0099"/>
            </a:solidFill>
            <a:prstDash val="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 flipV="1">
            <a:off x="2184061" y="3451162"/>
            <a:ext cx="3825240" cy="432000"/>
          </a:xfrm>
          <a:custGeom>
            <a:avLst/>
            <a:gdLst>
              <a:gd name="connsiteX0" fmla="*/ 0 w 3825240"/>
              <a:gd name="connsiteY0" fmla="*/ 401320 h 431800"/>
              <a:gd name="connsiteX1" fmla="*/ 1203960 w 3825240"/>
              <a:gd name="connsiteY1" fmla="*/ 5080 h 431800"/>
              <a:gd name="connsiteX2" fmla="*/ 3825240 w 3825240"/>
              <a:gd name="connsiteY2" fmla="*/ 4318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5240" h="431800">
                <a:moveTo>
                  <a:pt x="0" y="401320"/>
                </a:moveTo>
                <a:cubicBezTo>
                  <a:pt x="283210" y="200660"/>
                  <a:pt x="566420" y="0"/>
                  <a:pt x="1203960" y="5080"/>
                </a:cubicBezTo>
                <a:cubicBezTo>
                  <a:pt x="1841500" y="10160"/>
                  <a:pt x="2833370" y="220980"/>
                  <a:pt x="3825240" y="431800"/>
                </a:cubicBezTo>
              </a:path>
            </a:pathLst>
          </a:custGeom>
          <a:ln>
            <a:solidFill>
              <a:srgbClr val="CC0099"/>
            </a:solidFill>
            <a:prstDash val="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AutoShape 22">
            <a:extLst>
              <a:ext uri="{FF2B5EF4-FFF2-40B4-BE49-F238E27FC236}">
                <a16:creationId xmlns:a16="http://schemas.microsoft.com/office/drawing/2014/main" id="{5624EEB1-47F3-4075-ABEB-ED465C1DA2F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60580" y="3414671"/>
            <a:ext cx="0" cy="972000"/>
          </a:xfrm>
          <a:prstGeom prst="straightConnector1">
            <a:avLst/>
          </a:prstGeom>
          <a:noFill/>
          <a:ln w="25400">
            <a:solidFill>
              <a:srgbClr val="FFC000"/>
            </a:solidFill>
            <a:round/>
            <a:headEnd/>
            <a:tailEnd/>
          </a:ln>
        </p:spPr>
      </p:cxnSp>
      <p:sp>
        <p:nvSpPr>
          <p:cNvPr id="43" name="AutoShape 18">
            <a:extLst>
              <a:ext uri="{FF2B5EF4-FFF2-40B4-BE49-F238E27FC236}">
                <a16:creationId xmlns:a16="http://schemas.microsoft.com/office/drawing/2014/main" id="{66418D76-E2CB-4D89-843A-79386C8CA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180" y="4356172"/>
            <a:ext cx="154800" cy="152948"/>
          </a:xfrm>
          <a:prstGeom prst="flowChartConnector">
            <a:avLst/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7" name="AutoShape 22">
            <a:extLst>
              <a:ext uri="{FF2B5EF4-FFF2-40B4-BE49-F238E27FC236}">
                <a16:creationId xmlns:a16="http://schemas.microsoft.com/office/drawing/2014/main" id="{81F422F6-9606-406D-A50A-C2CAF5671EA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60580" y="1339143"/>
            <a:ext cx="0" cy="972000"/>
          </a:xfrm>
          <a:prstGeom prst="straightConnector1">
            <a:avLst/>
          </a:prstGeom>
          <a:noFill/>
          <a:ln w="25400">
            <a:solidFill>
              <a:srgbClr val="3A1BF7"/>
            </a:solidFill>
            <a:round/>
            <a:headEnd/>
            <a:tailEnd/>
          </a:ln>
        </p:spPr>
      </p:cxnSp>
      <p:cxnSp>
        <p:nvCxnSpPr>
          <p:cNvPr id="6" name="AutoShape 22"/>
          <p:cNvCxnSpPr>
            <a:cxnSpLocks noChangeShapeType="1"/>
          </p:cNvCxnSpPr>
          <p:nvPr/>
        </p:nvCxnSpPr>
        <p:spPr bwMode="auto">
          <a:xfrm flipV="1">
            <a:off x="2174125" y="2384734"/>
            <a:ext cx="0" cy="9720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" name="AutoShape 24"/>
          <p:cNvCxnSpPr>
            <a:cxnSpLocks noChangeShapeType="1"/>
          </p:cNvCxnSpPr>
          <p:nvPr/>
        </p:nvCxnSpPr>
        <p:spPr bwMode="auto">
          <a:xfrm>
            <a:off x="3171487" y="2379971"/>
            <a:ext cx="0" cy="972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" name="AutoShape 25"/>
          <p:cNvCxnSpPr>
            <a:cxnSpLocks noChangeShapeType="1"/>
          </p:cNvCxnSpPr>
          <p:nvPr/>
        </p:nvCxnSpPr>
        <p:spPr bwMode="auto">
          <a:xfrm>
            <a:off x="2227710" y="3402709"/>
            <a:ext cx="900000" cy="0"/>
          </a:xfrm>
          <a:prstGeom prst="straightConnector1">
            <a:avLst/>
          </a:prstGeom>
          <a:noFill/>
          <a:ln w="25400">
            <a:solidFill>
              <a:srgbClr val="FFC000"/>
            </a:solidFill>
            <a:round/>
            <a:headEnd/>
            <a:tailEnd/>
          </a:ln>
        </p:spPr>
      </p:cxnSp>
      <p:cxnSp>
        <p:nvCxnSpPr>
          <p:cNvPr id="9" name="AutoShape 23"/>
          <p:cNvCxnSpPr>
            <a:cxnSpLocks noChangeShapeType="1"/>
          </p:cNvCxnSpPr>
          <p:nvPr/>
        </p:nvCxnSpPr>
        <p:spPr bwMode="auto">
          <a:xfrm>
            <a:off x="2227710" y="2332075"/>
            <a:ext cx="900000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</p:cxnSp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2096725" y="3326235"/>
            <a:ext cx="154800" cy="152948"/>
          </a:xfrm>
          <a:prstGeom prst="flowChartConnector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3094087" y="3326235"/>
            <a:ext cx="154800" cy="152948"/>
          </a:xfrm>
          <a:prstGeom prst="flowChartConnector">
            <a:avLst/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2096725" y="2255601"/>
            <a:ext cx="154800" cy="152948"/>
          </a:xfrm>
          <a:prstGeom prst="flowChartConnector">
            <a:avLst/>
          </a:prstGeom>
          <a:solidFill>
            <a:srgbClr val="00B050"/>
          </a:solidFill>
          <a:ln w="9525">
            <a:solidFill>
              <a:srgbClr val="00B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21"/>
          <p:cNvSpPr>
            <a:spLocks noChangeArrowheads="1"/>
          </p:cNvSpPr>
          <p:nvPr/>
        </p:nvSpPr>
        <p:spPr bwMode="auto">
          <a:xfrm>
            <a:off x="3094087" y="2255601"/>
            <a:ext cx="154800" cy="152948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5" name="AutoShape 22"/>
          <p:cNvCxnSpPr>
            <a:cxnSpLocks noChangeShapeType="1"/>
          </p:cNvCxnSpPr>
          <p:nvPr/>
        </p:nvCxnSpPr>
        <p:spPr bwMode="auto">
          <a:xfrm flipV="1">
            <a:off x="6060580" y="2384734"/>
            <a:ext cx="0" cy="9720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5985157" y="3326235"/>
            <a:ext cx="154800" cy="152948"/>
          </a:xfrm>
          <a:prstGeom prst="flowChartConnector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5983180" y="2255601"/>
            <a:ext cx="154800" cy="152948"/>
          </a:xfrm>
          <a:prstGeom prst="flowChartConnector">
            <a:avLst/>
          </a:prstGeom>
          <a:solidFill>
            <a:srgbClr val="00B050"/>
          </a:solidFill>
          <a:ln w="9525">
            <a:solidFill>
              <a:srgbClr val="00B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20">
            <a:extLst>
              <a:ext uri="{FF2B5EF4-FFF2-40B4-BE49-F238E27FC236}">
                <a16:creationId xmlns:a16="http://schemas.microsoft.com/office/drawing/2014/main" id="{7DEF9BA4-6A1A-4BC0-BF0B-15ACF1EF0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180" y="1319004"/>
            <a:ext cx="154800" cy="152948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内容占位符 2">
            <a:extLst>
              <a:ext uri="{FF2B5EF4-FFF2-40B4-BE49-F238E27FC236}">
                <a16:creationId xmlns:a16="http://schemas.microsoft.com/office/drawing/2014/main" id="{34E7C7D0-AB3A-4A28-B2F6-BE1758AF7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79150"/>
            <a:ext cx="8165250" cy="1395156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sz="2000"/>
              <a:t>通俗地比喻，相当于“照标准镜子”，“镜子”</a:t>
            </a:r>
            <a:r>
              <a:rPr lang="en-US" altLang="zh-CN" sz="2000"/>
              <a:t>=</a:t>
            </a:r>
            <a:r>
              <a:rPr lang="zh-CN" altLang="en-US" sz="2000"/>
              <a:t>双射函数；</a:t>
            </a:r>
            <a:endParaRPr lang="en-US" altLang="zh-CN" sz="2000"/>
          </a:p>
          <a:p>
            <a:pPr>
              <a:spcAft>
                <a:spcPts val="0"/>
              </a:spcAft>
            </a:pPr>
            <a:r>
              <a:rPr lang="zh-CN" altLang="en-US" sz="2000"/>
              <a:t>左边的四边形，被以“</a:t>
            </a:r>
            <a:r>
              <a:rPr lang="zh-CN" altLang="en-US" sz="2000">
                <a:solidFill>
                  <a:srgbClr val="FF0000"/>
                </a:solidFill>
              </a:rPr>
              <a:t>某个角度（某个双射函数）</a:t>
            </a:r>
            <a:r>
              <a:rPr lang="zh-CN" altLang="en-US" sz="2000"/>
              <a:t>”映射在右边时，呈现出了一个结构相同但形式不同的</a:t>
            </a:r>
            <a:r>
              <a:rPr lang="zh-CN" altLang="en-US" sz="2000" u="sng">
                <a:solidFill>
                  <a:srgbClr val="FF0000"/>
                </a:solidFill>
              </a:rPr>
              <a:t>象</a:t>
            </a:r>
            <a:r>
              <a:rPr lang="zh-CN" altLang="en-US" sz="200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9427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40" grpId="0" animBg="1"/>
      <p:bldP spid="41" grpId="0" animBg="1"/>
      <p:bldP spid="4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2551319" y="1732675"/>
            <a:ext cx="3855720" cy="1529080"/>
            <a:chOff x="2560320" y="1534160"/>
            <a:chExt cx="3855720" cy="1529080"/>
          </a:xfrm>
        </p:grpSpPr>
        <p:sp>
          <p:nvSpPr>
            <p:cNvPr id="39" name="任意多边形 38"/>
            <p:cNvSpPr/>
            <p:nvPr/>
          </p:nvSpPr>
          <p:spPr>
            <a:xfrm>
              <a:off x="3581400" y="2026920"/>
              <a:ext cx="2834640" cy="1036320"/>
            </a:xfrm>
            <a:custGeom>
              <a:avLst/>
              <a:gdLst>
                <a:gd name="connsiteX0" fmla="*/ 0 w 2834640"/>
                <a:gd name="connsiteY0" fmla="*/ 1036320 h 1036320"/>
                <a:gd name="connsiteX1" fmla="*/ 2834640 w 2834640"/>
                <a:gd name="connsiteY1" fmla="*/ 0 h 10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34640" h="1036320">
                  <a:moveTo>
                    <a:pt x="0" y="1036320"/>
                  </a:moveTo>
                  <a:lnTo>
                    <a:pt x="2834640" y="0"/>
                  </a:lnTo>
                </a:path>
              </a:pathLst>
            </a:custGeom>
            <a:ln>
              <a:solidFill>
                <a:srgbClr val="CC0099"/>
              </a:solidFill>
              <a:prstDash val="dash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2560320" y="1534160"/>
              <a:ext cx="3825240" cy="431800"/>
            </a:xfrm>
            <a:custGeom>
              <a:avLst/>
              <a:gdLst>
                <a:gd name="connsiteX0" fmla="*/ 0 w 3825240"/>
                <a:gd name="connsiteY0" fmla="*/ 401320 h 431800"/>
                <a:gd name="connsiteX1" fmla="*/ 1203960 w 3825240"/>
                <a:gd name="connsiteY1" fmla="*/ 5080 h 431800"/>
                <a:gd name="connsiteX2" fmla="*/ 3825240 w 382524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5240" h="431800">
                  <a:moveTo>
                    <a:pt x="0" y="401320"/>
                  </a:moveTo>
                  <a:cubicBezTo>
                    <a:pt x="283210" y="200660"/>
                    <a:pt x="566420" y="0"/>
                    <a:pt x="1203960" y="5080"/>
                  </a:cubicBezTo>
                  <a:cubicBezTo>
                    <a:pt x="1841500" y="10160"/>
                    <a:pt x="2833370" y="220980"/>
                    <a:pt x="3825240" y="431800"/>
                  </a:cubicBezTo>
                </a:path>
              </a:pathLst>
            </a:custGeom>
            <a:ln>
              <a:solidFill>
                <a:srgbClr val="CC0099"/>
              </a:solidFill>
              <a:prstDash val="dash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551319" y="2179715"/>
            <a:ext cx="3840480" cy="1563193"/>
            <a:chOff x="2560320" y="1981200"/>
            <a:chExt cx="3840480" cy="1563193"/>
          </a:xfrm>
        </p:grpSpPr>
        <p:sp>
          <p:nvSpPr>
            <p:cNvPr id="40" name="任意多边形 39"/>
            <p:cNvSpPr/>
            <p:nvPr/>
          </p:nvSpPr>
          <p:spPr>
            <a:xfrm>
              <a:off x="3566160" y="1981200"/>
              <a:ext cx="2834640" cy="1066800"/>
            </a:xfrm>
            <a:custGeom>
              <a:avLst/>
              <a:gdLst>
                <a:gd name="connsiteX0" fmla="*/ 0 w 2834640"/>
                <a:gd name="connsiteY0" fmla="*/ 0 h 1066800"/>
                <a:gd name="connsiteX1" fmla="*/ 2834640 w 2834640"/>
                <a:gd name="connsiteY1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34640" h="1066800">
                  <a:moveTo>
                    <a:pt x="0" y="0"/>
                  </a:moveTo>
                  <a:lnTo>
                    <a:pt x="2834640" y="1066800"/>
                  </a:lnTo>
                </a:path>
              </a:pathLst>
            </a:custGeom>
            <a:ln>
              <a:solidFill>
                <a:srgbClr val="CC0099"/>
              </a:solidFill>
              <a:prstDash val="dash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 flipV="1">
              <a:off x="2560320" y="3112393"/>
              <a:ext cx="3825240" cy="432000"/>
            </a:xfrm>
            <a:custGeom>
              <a:avLst/>
              <a:gdLst>
                <a:gd name="connsiteX0" fmla="*/ 0 w 3825240"/>
                <a:gd name="connsiteY0" fmla="*/ 401320 h 431800"/>
                <a:gd name="connsiteX1" fmla="*/ 1203960 w 3825240"/>
                <a:gd name="connsiteY1" fmla="*/ 5080 h 431800"/>
                <a:gd name="connsiteX2" fmla="*/ 3825240 w 382524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25240" h="431800">
                  <a:moveTo>
                    <a:pt x="0" y="401320"/>
                  </a:moveTo>
                  <a:cubicBezTo>
                    <a:pt x="283210" y="200660"/>
                    <a:pt x="566420" y="0"/>
                    <a:pt x="1203960" y="5080"/>
                  </a:cubicBezTo>
                  <a:cubicBezTo>
                    <a:pt x="1841500" y="10160"/>
                    <a:pt x="2833370" y="220980"/>
                    <a:pt x="3825240" y="431800"/>
                  </a:cubicBezTo>
                </a:path>
              </a:pathLst>
            </a:custGeom>
            <a:ln>
              <a:solidFill>
                <a:srgbClr val="CC0099"/>
              </a:solidFill>
              <a:prstDash val="dash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同态通俗演示图</a:t>
            </a:r>
            <a:r>
              <a:rPr lang="en-US" altLang="zh-CN"/>
              <a:t>-</a:t>
            </a:r>
            <a:r>
              <a:rPr lang="zh-CN" altLang="en-US"/>
              <a:t>静态结构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171B2-E6B0-4949-BB04-261EF5C9BE36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951DC88-2B17-4635-810F-009C3F8FA6FA}"/>
              </a:ext>
            </a:extLst>
          </p:cNvPr>
          <p:cNvGrpSpPr/>
          <p:nvPr/>
        </p:nvGrpSpPr>
        <p:grpSpPr>
          <a:xfrm>
            <a:off x="2463983" y="1178750"/>
            <a:ext cx="4043232" cy="3190116"/>
            <a:chOff x="1923923" y="2079977"/>
            <a:chExt cx="4043232" cy="319011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DAD2168-AB08-4681-9EA8-9739692340DA}"/>
                </a:ext>
              </a:extLst>
            </p:cNvPr>
            <p:cNvGrpSpPr/>
            <p:nvPr/>
          </p:nvGrpSpPr>
          <p:grpSpPr>
            <a:xfrm>
              <a:off x="5810378" y="4175644"/>
              <a:ext cx="154800" cy="1094449"/>
              <a:chOff x="6515793" y="4718645"/>
              <a:chExt cx="154800" cy="1094449"/>
            </a:xfrm>
          </p:grpSpPr>
          <p:cxnSp>
            <p:nvCxnSpPr>
              <p:cNvPr id="42" name="AutoShape 22">
                <a:extLst>
                  <a:ext uri="{FF2B5EF4-FFF2-40B4-BE49-F238E27FC236}">
                    <a16:creationId xmlns:a16="http://schemas.microsoft.com/office/drawing/2014/main" id="{5624EEB1-47F3-4075-ABEB-ED465C1DA2F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593193" y="4718645"/>
                <a:ext cx="0" cy="97200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3" name="AutoShape 18">
                <a:extLst>
                  <a:ext uri="{FF2B5EF4-FFF2-40B4-BE49-F238E27FC236}">
                    <a16:creationId xmlns:a16="http://schemas.microsoft.com/office/drawing/2014/main" id="{66418D76-E2CB-4D89-843A-79386C8CA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5793" y="5660146"/>
                <a:ext cx="154800" cy="152948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47" name="AutoShape 22">
              <a:extLst>
                <a:ext uri="{FF2B5EF4-FFF2-40B4-BE49-F238E27FC236}">
                  <a16:creationId xmlns:a16="http://schemas.microsoft.com/office/drawing/2014/main" id="{81F422F6-9606-406D-A50A-C2CAF5671E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887778" y="2100116"/>
              <a:ext cx="0" cy="9720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7" name="组合 36"/>
            <p:cNvGrpSpPr/>
            <p:nvPr/>
          </p:nvGrpSpPr>
          <p:grpSpPr>
            <a:xfrm>
              <a:off x="1923923" y="3016574"/>
              <a:ext cx="4043232" cy="1223582"/>
              <a:chOff x="1691680" y="2276872"/>
              <a:chExt cx="4043232" cy="1223582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691680" y="2276872"/>
                <a:ext cx="1152162" cy="1223582"/>
                <a:chOff x="4640026" y="4470165"/>
                <a:chExt cx="1152162" cy="1223582"/>
              </a:xfrm>
            </p:grpSpPr>
            <p:cxnSp>
              <p:nvCxnSpPr>
                <p:cNvPr id="6" name="AutoShape 22"/>
                <p:cNvCxnSpPr>
                  <a:cxnSpLocks noChangeShapeType="1"/>
                </p:cNvCxnSpPr>
                <p:nvPr/>
              </p:nvCxnSpPr>
              <p:spPr bwMode="auto">
                <a:xfrm flipV="1">
                  <a:off x="4717426" y="4599298"/>
                  <a:ext cx="0" cy="972000"/>
                </a:xfrm>
                <a:prstGeom prst="straightConnector1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/>
                  <a:tailEnd/>
                </a:ln>
              </p:spPr>
            </p:cxnSp>
            <p:cxnSp>
              <p:nvCxnSpPr>
                <p:cNvPr id="7" name="AutoShape 24"/>
                <p:cNvCxnSpPr>
                  <a:cxnSpLocks noChangeShapeType="1"/>
                </p:cNvCxnSpPr>
                <p:nvPr/>
              </p:nvCxnSpPr>
              <p:spPr bwMode="auto">
                <a:xfrm>
                  <a:off x="5714788" y="4594535"/>
                  <a:ext cx="0" cy="972000"/>
                </a:xfrm>
                <a:prstGeom prst="straightConnector1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/>
                  <a:tailEnd/>
                </a:ln>
              </p:spPr>
            </p:cxnSp>
            <p:cxnSp>
              <p:nvCxnSpPr>
                <p:cNvPr id="8" name="AutoShape 25"/>
                <p:cNvCxnSpPr>
                  <a:cxnSpLocks noChangeShapeType="1"/>
                </p:cNvCxnSpPr>
                <p:nvPr/>
              </p:nvCxnSpPr>
              <p:spPr bwMode="auto">
                <a:xfrm>
                  <a:off x="4771011" y="5617273"/>
                  <a:ext cx="900000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/>
                  <a:tailEnd/>
                </a:ln>
              </p:spPr>
            </p:cxnSp>
            <p:cxnSp>
              <p:nvCxnSpPr>
                <p:cNvPr id="9" name="AutoShape 23"/>
                <p:cNvCxnSpPr>
                  <a:cxnSpLocks noChangeShapeType="1"/>
                </p:cNvCxnSpPr>
                <p:nvPr/>
              </p:nvCxnSpPr>
              <p:spPr bwMode="auto">
                <a:xfrm>
                  <a:off x="4771011" y="4546639"/>
                  <a:ext cx="900000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/>
                  <a:tailEnd/>
                </a:ln>
              </p:spPr>
            </p:cxnSp>
            <p:sp>
              <p:nvSpPr>
                <p:cNvPr id="10" name="AutoShape 18"/>
                <p:cNvSpPr>
                  <a:spLocks noChangeArrowheads="1"/>
                </p:cNvSpPr>
                <p:nvPr/>
              </p:nvSpPr>
              <p:spPr bwMode="auto">
                <a:xfrm>
                  <a:off x="4640026" y="5540799"/>
                  <a:ext cx="154800" cy="152948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" name="AutoShape 19"/>
                <p:cNvSpPr>
                  <a:spLocks noChangeArrowheads="1"/>
                </p:cNvSpPr>
                <p:nvPr/>
              </p:nvSpPr>
              <p:spPr bwMode="auto">
                <a:xfrm>
                  <a:off x="5637388" y="5540799"/>
                  <a:ext cx="154800" cy="152948"/>
                </a:xfrm>
                <a:prstGeom prst="flowChartConnector">
                  <a:avLst/>
                </a:prstGeom>
                <a:solidFill>
                  <a:srgbClr val="00B050"/>
                </a:solidFill>
                <a:ln w="9525">
                  <a:solidFill>
                    <a:srgbClr val="00B05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" name="AutoShape 20"/>
                <p:cNvSpPr>
                  <a:spLocks noChangeArrowheads="1"/>
                </p:cNvSpPr>
                <p:nvPr/>
              </p:nvSpPr>
              <p:spPr bwMode="auto">
                <a:xfrm>
                  <a:off x="4640026" y="4470165"/>
                  <a:ext cx="154800" cy="152948"/>
                </a:xfrm>
                <a:prstGeom prst="flowChartConnector">
                  <a:avLst/>
                </a:prstGeom>
                <a:solidFill>
                  <a:srgbClr val="00B050"/>
                </a:solidFill>
                <a:ln w="9525">
                  <a:solidFill>
                    <a:srgbClr val="00B05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AutoShape 21"/>
                <p:cNvSpPr>
                  <a:spLocks noChangeArrowheads="1"/>
                </p:cNvSpPr>
                <p:nvPr/>
              </p:nvSpPr>
              <p:spPr bwMode="auto">
                <a:xfrm>
                  <a:off x="5637388" y="4470165"/>
                  <a:ext cx="154800" cy="152948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5578135" y="2276872"/>
                <a:ext cx="156777" cy="1223582"/>
                <a:chOff x="4638049" y="4470165"/>
                <a:chExt cx="156777" cy="1223582"/>
              </a:xfrm>
            </p:grpSpPr>
            <p:cxnSp>
              <p:nvCxnSpPr>
                <p:cNvPr id="15" name="AutoShape 22"/>
                <p:cNvCxnSpPr>
                  <a:cxnSpLocks noChangeShapeType="1"/>
                </p:cNvCxnSpPr>
                <p:nvPr/>
              </p:nvCxnSpPr>
              <p:spPr bwMode="auto">
                <a:xfrm flipV="1">
                  <a:off x="4715449" y="4599298"/>
                  <a:ext cx="0" cy="972000"/>
                </a:xfrm>
                <a:prstGeom prst="straightConnector1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/>
                  <a:tailEnd/>
                </a:ln>
              </p:spPr>
            </p:cxnSp>
            <p:sp>
              <p:nvSpPr>
                <p:cNvPr id="19" name="AutoShape 18"/>
                <p:cNvSpPr>
                  <a:spLocks noChangeArrowheads="1"/>
                </p:cNvSpPr>
                <p:nvPr/>
              </p:nvSpPr>
              <p:spPr bwMode="auto">
                <a:xfrm>
                  <a:off x="4640026" y="5540799"/>
                  <a:ext cx="154800" cy="152948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AutoShape 20"/>
                <p:cNvSpPr>
                  <a:spLocks noChangeArrowheads="1"/>
                </p:cNvSpPr>
                <p:nvPr/>
              </p:nvSpPr>
              <p:spPr bwMode="auto">
                <a:xfrm>
                  <a:off x="4638049" y="4470165"/>
                  <a:ext cx="154800" cy="152948"/>
                </a:xfrm>
                <a:prstGeom prst="flowChartConnector">
                  <a:avLst/>
                </a:prstGeom>
                <a:solidFill>
                  <a:srgbClr val="00B050"/>
                </a:solidFill>
                <a:ln w="9525">
                  <a:solidFill>
                    <a:srgbClr val="00B05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" name="AutoShape 20">
              <a:extLst>
                <a:ext uri="{FF2B5EF4-FFF2-40B4-BE49-F238E27FC236}">
                  <a16:creationId xmlns:a16="http://schemas.microsoft.com/office/drawing/2014/main" id="{7DEF9BA4-6A1A-4BC0-BF0B-15ACF1EF0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378" y="2079977"/>
              <a:ext cx="154800" cy="152948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" name="内容占位符 2">
            <a:extLst>
              <a:ext uri="{FF2B5EF4-FFF2-40B4-BE49-F238E27FC236}">
                <a16:creationId xmlns:a16="http://schemas.microsoft.com/office/drawing/2014/main" id="{34E7C7D0-AB3A-4A28-B2F6-BE1758AF7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34145"/>
            <a:ext cx="8165250" cy="1532196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sz="2000"/>
              <a:t>通俗地比喻，相当于“照质量可能不佳的镜子”；“镜子”</a:t>
            </a:r>
            <a:r>
              <a:rPr lang="en-US" altLang="zh-CN" sz="2000"/>
              <a:t>=</a:t>
            </a:r>
            <a:r>
              <a:rPr lang="zh-CN" altLang="en-US" sz="2000"/>
              <a:t>单射函数</a:t>
            </a:r>
            <a:r>
              <a:rPr lang="el-GR" altLang="zh-CN" sz="2000">
                <a:latin typeface="楷体" pitchFamily="49" charset="-122"/>
                <a:ea typeface="楷体" pitchFamily="49" charset="-122"/>
              </a:rPr>
              <a:t>∨</a:t>
            </a:r>
            <a:r>
              <a:rPr lang="zh-CN" altLang="en-US" sz="2000"/>
              <a:t>满射函数</a:t>
            </a:r>
            <a:r>
              <a:rPr lang="el-GR" altLang="zh-CN" sz="2000">
                <a:latin typeface="楷体" pitchFamily="49" charset="-122"/>
                <a:ea typeface="楷体" pitchFamily="49" charset="-122"/>
              </a:rPr>
              <a:t>∨</a:t>
            </a:r>
            <a:r>
              <a:rPr lang="zh-CN" altLang="en-US" sz="2000"/>
              <a:t>双射函数</a:t>
            </a:r>
            <a:endParaRPr lang="en-US" altLang="zh-CN" sz="2000"/>
          </a:p>
          <a:p>
            <a:pPr>
              <a:spcAft>
                <a:spcPts val="0"/>
              </a:spcAft>
            </a:pPr>
            <a:r>
              <a:rPr lang="zh-CN" altLang="en-US" sz="2000"/>
              <a:t>左边的四边形，被以“</a:t>
            </a:r>
            <a:r>
              <a:rPr lang="zh-CN" altLang="en-US" sz="2000">
                <a:solidFill>
                  <a:srgbClr val="FF0000"/>
                </a:solidFill>
              </a:rPr>
              <a:t>某个角度（某个函数）</a:t>
            </a:r>
            <a:r>
              <a:rPr lang="zh-CN" altLang="en-US" sz="2000"/>
              <a:t>”映射在右边时，呈现出了</a:t>
            </a:r>
            <a:r>
              <a:rPr lang="zh-CN" altLang="en-US" sz="2000" u="sng"/>
              <a:t>红绿两点及其蓝色连线这个</a:t>
            </a:r>
            <a:r>
              <a:rPr lang="zh-CN" altLang="en-US" sz="2000" u="sng">
                <a:solidFill>
                  <a:srgbClr val="FF0000"/>
                </a:solidFill>
              </a:rPr>
              <a:t>象</a:t>
            </a:r>
            <a:r>
              <a:rPr lang="zh-CN" altLang="en-US" sz="2000"/>
              <a:t>。结构已经不一样，但</a:t>
            </a:r>
            <a:r>
              <a:rPr lang="zh-CN" altLang="en-US" sz="2000" u="sng"/>
              <a:t>大致像</a:t>
            </a:r>
            <a:r>
              <a:rPr lang="zh-CN" altLang="en-US" sz="200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458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457200" y="1088741"/>
            <a:ext cx="8229600" cy="3045639"/>
          </a:xfrm>
        </p:spPr>
        <p:txBody>
          <a:bodyPr/>
          <a:lstStyle/>
          <a:p>
            <a:pPr eaLnBrk="1" hangingPunct="1">
              <a:spcAft>
                <a:spcPts val="0"/>
              </a:spcAft>
              <a:buFont typeface="Wingdings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）如果两函数是同态、同构的，则复合函数也是同态、同构的。</a:t>
            </a:r>
          </a:p>
          <a:p>
            <a:pPr eaLnBrk="1" hangingPunct="1">
              <a:spcAft>
                <a:spcPts val="0"/>
              </a:spcAft>
            </a:pPr>
            <a:r>
              <a:rPr lang="zh-CN" altLang="en-US" dirty="0">
                <a:solidFill>
                  <a:srgbClr val="0000FF"/>
                </a:solidFill>
              </a:rPr>
              <a:t>定理</a:t>
            </a:r>
          </a:p>
          <a:p>
            <a:pPr lvl="1" eaLnBrk="1" hangingPunct="1"/>
            <a:r>
              <a:rPr lang="zh-CN" altLang="en-US" dirty="0"/>
              <a:t>假设</a:t>
            </a:r>
            <a:r>
              <a:rPr lang="en-US" altLang="zh-CN" dirty="0"/>
              <a:t>f</a:t>
            </a:r>
            <a:r>
              <a:rPr lang="zh-CN" altLang="en-US" dirty="0"/>
              <a:t>是</a:t>
            </a:r>
            <a:r>
              <a:rPr lang="en-US" altLang="zh-CN" dirty="0"/>
              <a:t>&lt;A</a:t>
            </a:r>
            <a:r>
              <a:rPr lang="zh-CN" altLang="en-US" dirty="0"/>
              <a:t>，</a:t>
            </a:r>
            <a:r>
              <a:rPr lang="en-US" altLang="zh-CN" dirty="0"/>
              <a:t>*&gt;</a:t>
            </a:r>
            <a:r>
              <a:rPr lang="zh-CN" altLang="en-US" dirty="0"/>
              <a:t>到</a:t>
            </a:r>
            <a:r>
              <a:rPr lang="en-US" altLang="zh-CN" dirty="0"/>
              <a:t>&lt;B</a:t>
            </a:r>
            <a:r>
              <a:rPr lang="zh-CN" altLang="en-US" dirty="0"/>
              <a:t>，</a:t>
            </a:r>
            <a:r>
              <a:rPr lang="en-US" altLang="zh-CN" dirty="0"/>
              <a:t>°&gt;</a:t>
            </a:r>
            <a:r>
              <a:rPr lang="zh-CN" altLang="en-US" dirty="0"/>
              <a:t>的同态，</a:t>
            </a:r>
            <a:r>
              <a:rPr lang="en-US" altLang="zh-CN" dirty="0"/>
              <a:t>g</a:t>
            </a:r>
            <a:r>
              <a:rPr lang="zh-CN" altLang="en-US" dirty="0"/>
              <a:t>是</a:t>
            </a:r>
            <a:r>
              <a:rPr lang="en-US" altLang="zh-CN" dirty="0"/>
              <a:t>&lt;B</a:t>
            </a:r>
            <a:r>
              <a:rPr lang="zh-CN" altLang="en-US" dirty="0"/>
              <a:t>，</a:t>
            </a:r>
            <a:r>
              <a:rPr lang="en-US" altLang="zh-CN" dirty="0"/>
              <a:t>°&gt;</a:t>
            </a:r>
            <a:r>
              <a:rPr lang="zh-CN" altLang="en-US" dirty="0"/>
              <a:t>到</a:t>
            </a:r>
            <a:r>
              <a:rPr lang="en-US" altLang="zh-CN" dirty="0"/>
              <a:t>&lt;C</a:t>
            </a:r>
            <a:r>
              <a:rPr lang="zh-CN" altLang="en-US" dirty="0"/>
              <a:t>，</a:t>
            </a:r>
            <a:r>
              <a:rPr lang="el-GR" altLang="zh-CN" dirty="0"/>
              <a:t>Δ&gt;</a:t>
            </a:r>
            <a:r>
              <a:rPr lang="zh-CN" altLang="en-US" dirty="0"/>
              <a:t>的同态，</a:t>
            </a:r>
            <a:r>
              <a:rPr lang="zh-CN" altLang="en-US"/>
              <a:t>则</a:t>
            </a:r>
            <a:r>
              <a:rPr lang="en-US" altLang="zh-CN"/>
              <a:t>g</a:t>
            </a:r>
            <a:r>
              <a:rPr lang="en-US" altLang="zh-CN" sz="1800">
                <a:latin typeface="楷体" pitchFamily="49" charset="-122"/>
                <a:ea typeface="楷体" pitchFamily="49" charset="-122"/>
                <a:sym typeface="Symbol" pitchFamily="18" charset="2"/>
              </a:rPr>
              <a:t>·</a:t>
            </a:r>
            <a:r>
              <a:rPr lang="en-US" altLang="zh-CN"/>
              <a:t>f</a:t>
            </a:r>
            <a:r>
              <a:rPr lang="zh-CN" altLang="en-US" dirty="0"/>
              <a:t>是</a:t>
            </a:r>
            <a:r>
              <a:rPr lang="en-US" altLang="zh-CN" dirty="0"/>
              <a:t>&lt;A</a:t>
            </a:r>
            <a:r>
              <a:rPr lang="zh-CN" altLang="en-US" dirty="0"/>
              <a:t>，</a:t>
            </a:r>
            <a:r>
              <a:rPr lang="en-US" altLang="zh-CN" dirty="0"/>
              <a:t>*&gt;</a:t>
            </a:r>
            <a:r>
              <a:rPr lang="zh-CN" altLang="en-US" dirty="0"/>
              <a:t>到</a:t>
            </a:r>
            <a:r>
              <a:rPr lang="en-US" altLang="zh-CN" dirty="0"/>
              <a:t>&lt;C</a:t>
            </a:r>
            <a:r>
              <a:rPr lang="zh-CN" altLang="en-US" dirty="0"/>
              <a:t>，</a:t>
            </a:r>
            <a:r>
              <a:rPr lang="en-US" altLang="zh-CN" dirty="0"/>
              <a:t>Δ&gt;</a:t>
            </a:r>
            <a:r>
              <a:rPr lang="zh-CN" altLang="en-US" dirty="0"/>
              <a:t>的</a:t>
            </a:r>
            <a:r>
              <a:rPr lang="zh-CN" altLang="en-US"/>
              <a:t>同态；</a:t>
            </a:r>
            <a:endParaRPr lang="en-US" altLang="zh-CN"/>
          </a:p>
          <a:p>
            <a:pPr lvl="1" eaLnBrk="1" hangingPunct="1"/>
            <a:r>
              <a:rPr lang="zh-CN" altLang="en-US"/>
              <a:t>如果</a:t>
            </a:r>
            <a:r>
              <a:rPr lang="en-US" altLang="zh-CN" dirty="0"/>
              <a:t>f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是</a:t>
            </a:r>
            <a:r>
              <a:rPr lang="zh-CN" altLang="en-US" u="sng" dirty="0"/>
              <a:t>单同态、满同态、同构</a:t>
            </a:r>
            <a:r>
              <a:rPr lang="zh-CN" altLang="en-US" dirty="0"/>
              <a:t>时，</a:t>
            </a:r>
            <a:r>
              <a:rPr lang="zh-CN" altLang="en-US"/>
              <a:t>则</a:t>
            </a:r>
            <a:r>
              <a:rPr lang="en-US" altLang="zh-CN"/>
              <a:t>g</a:t>
            </a:r>
            <a:r>
              <a:rPr lang="en-US" altLang="zh-CN" sz="1800">
                <a:latin typeface="楷体" pitchFamily="49" charset="-122"/>
                <a:ea typeface="楷体" pitchFamily="49" charset="-122"/>
                <a:sym typeface="Symbol" pitchFamily="18" charset="2"/>
              </a:rPr>
              <a:t>·</a:t>
            </a:r>
            <a:r>
              <a:rPr lang="en-US" altLang="zh-CN"/>
              <a:t>f</a:t>
            </a:r>
            <a:r>
              <a:rPr lang="zh-CN" altLang="en-US" dirty="0"/>
              <a:t>也是单同态、满同态和同构。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666461-6C06-4E14-BD2C-68491F39E612}" type="slidenum">
              <a:rPr lang="zh-CN" altLang="en-US"/>
              <a:pPr>
                <a:defRPr/>
              </a:pPr>
              <a:t>34</a:t>
            </a:fld>
            <a:endParaRPr lang="zh-CN" altLang="en-US"/>
          </a:p>
        </p:txBody>
      </p:sp>
      <p:sp>
        <p:nvSpPr>
          <p:cNvPr id="28676" name="标题 4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/>
              <a:t>同态、同构的性质</a:t>
            </a:r>
          </a:p>
        </p:txBody>
      </p:sp>
      <p:grpSp>
        <p:nvGrpSpPr>
          <p:cNvPr id="28701" name="组合 28700">
            <a:extLst>
              <a:ext uri="{FF2B5EF4-FFF2-40B4-BE49-F238E27FC236}">
                <a16:creationId xmlns:a16="http://schemas.microsoft.com/office/drawing/2014/main" id="{900926CB-4007-4C0F-BB3B-0A5DEF6E8F5C}"/>
              </a:ext>
            </a:extLst>
          </p:cNvPr>
          <p:cNvGrpSpPr/>
          <p:nvPr/>
        </p:nvGrpSpPr>
        <p:grpSpPr>
          <a:xfrm>
            <a:off x="2906815" y="4374105"/>
            <a:ext cx="3525683" cy="1987550"/>
            <a:chOff x="2906815" y="4374105"/>
            <a:chExt cx="3525683" cy="198755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2B616F0-E213-4B76-8DFD-547BBBB25634}"/>
                </a:ext>
              </a:extLst>
            </p:cNvPr>
            <p:cNvSpPr/>
            <p:nvPr/>
          </p:nvSpPr>
          <p:spPr>
            <a:xfrm>
              <a:off x="2906815" y="4374105"/>
              <a:ext cx="360040" cy="19875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4188DECC-7CDE-461C-9373-D6EEB4AD2777}"/>
                </a:ext>
              </a:extLst>
            </p:cNvPr>
            <p:cNvSpPr/>
            <p:nvPr/>
          </p:nvSpPr>
          <p:spPr>
            <a:xfrm>
              <a:off x="4391980" y="4790929"/>
              <a:ext cx="645364" cy="12151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E4382FE-C8B9-4E9F-BBAC-2FF78C16D72F}"/>
                </a:ext>
              </a:extLst>
            </p:cNvPr>
            <p:cNvSpPr/>
            <p:nvPr/>
          </p:nvSpPr>
          <p:spPr>
            <a:xfrm>
              <a:off x="5937443" y="4790929"/>
              <a:ext cx="495055" cy="12151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702" name="矩形 28701">
            <a:extLst>
              <a:ext uri="{FF2B5EF4-FFF2-40B4-BE49-F238E27FC236}">
                <a16:creationId xmlns:a16="http://schemas.microsoft.com/office/drawing/2014/main" id="{C3022B8B-18B6-4708-AC47-D0DC8C59C7A1}"/>
              </a:ext>
            </a:extLst>
          </p:cNvPr>
          <p:cNvSpPr/>
          <p:nvPr/>
        </p:nvSpPr>
        <p:spPr>
          <a:xfrm>
            <a:off x="2433210" y="5406297"/>
            <a:ext cx="5400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703" name="矩形 28702">
            <a:extLst>
              <a:ext uri="{FF2B5EF4-FFF2-40B4-BE49-F238E27FC236}">
                <a16:creationId xmlns:a16="http://schemas.microsoft.com/office/drawing/2014/main" id="{57E33EC1-1EEF-47AC-BF4E-38E0D2F32F8C}"/>
              </a:ext>
            </a:extLst>
          </p:cNvPr>
          <p:cNvSpPr/>
          <p:nvPr/>
        </p:nvSpPr>
        <p:spPr>
          <a:xfrm>
            <a:off x="3926346" y="5406297"/>
            <a:ext cx="5400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276E7E1-B495-4777-BEA3-84F2AA0DE9A6}"/>
              </a:ext>
            </a:extLst>
          </p:cNvPr>
          <p:cNvSpPr/>
          <p:nvPr/>
        </p:nvSpPr>
        <p:spPr>
          <a:xfrm>
            <a:off x="5479746" y="5406297"/>
            <a:ext cx="5400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8673" name="组合 28672">
            <a:extLst>
              <a:ext uri="{FF2B5EF4-FFF2-40B4-BE49-F238E27FC236}">
                <a16:creationId xmlns:a16="http://schemas.microsoft.com/office/drawing/2014/main" id="{2AAAB6F9-9380-45D4-8F99-D56A5A9B8EB2}"/>
              </a:ext>
            </a:extLst>
          </p:cNvPr>
          <p:cNvGrpSpPr/>
          <p:nvPr/>
        </p:nvGrpSpPr>
        <p:grpSpPr>
          <a:xfrm>
            <a:off x="4714662" y="4935056"/>
            <a:ext cx="1470310" cy="926880"/>
            <a:chOff x="4714662" y="4935056"/>
            <a:chExt cx="1470310" cy="9268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B695653-D165-4582-9143-5083636F80D1}"/>
                </a:ext>
              </a:extLst>
            </p:cNvPr>
            <p:cNvCxnSpPr>
              <a:cxnSpLocks/>
            </p:cNvCxnSpPr>
            <p:nvPr/>
          </p:nvCxnSpPr>
          <p:spPr>
            <a:xfrm>
              <a:off x="4714662" y="4935056"/>
              <a:ext cx="1470310" cy="10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3FD884C-299A-40F5-8937-F84EDCF1E8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4662" y="5803540"/>
              <a:ext cx="1470310" cy="58396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D8D2AB9-0218-4BC2-902D-63CE779F903B}"/>
              </a:ext>
            </a:extLst>
          </p:cNvPr>
          <p:cNvGrpSpPr/>
          <p:nvPr/>
        </p:nvGrpSpPr>
        <p:grpSpPr>
          <a:xfrm>
            <a:off x="3086835" y="4374105"/>
            <a:ext cx="3098137" cy="2070230"/>
            <a:chOff x="3086835" y="4374105"/>
            <a:chExt cx="3098137" cy="2070230"/>
          </a:xfrm>
        </p:grpSpPr>
        <p:grpSp>
          <p:nvGrpSpPr>
            <p:cNvPr id="28675" name="组合 28674">
              <a:extLst>
                <a:ext uri="{FF2B5EF4-FFF2-40B4-BE49-F238E27FC236}">
                  <a16:creationId xmlns:a16="http://schemas.microsoft.com/office/drawing/2014/main" id="{5704E8AC-9336-43F6-B16A-6C86AB501EEE}"/>
                </a:ext>
              </a:extLst>
            </p:cNvPr>
            <p:cNvGrpSpPr/>
            <p:nvPr/>
          </p:nvGrpSpPr>
          <p:grpSpPr>
            <a:xfrm>
              <a:off x="3086835" y="4374105"/>
              <a:ext cx="3098137" cy="1987550"/>
              <a:chOff x="3086835" y="4374105"/>
              <a:chExt cx="3098137" cy="1987550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F4C2F32D-28C2-4CEA-BD27-5CAA05231842}"/>
                  </a:ext>
                </a:extLst>
              </p:cNvPr>
              <p:cNvCxnSpPr>
                <a:cxnSpLocks/>
                <a:stCxn id="2" idx="0"/>
              </p:cNvCxnSpPr>
              <p:nvPr/>
            </p:nvCxnSpPr>
            <p:spPr>
              <a:xfrm>
                <a:off x="3086835" y="4374105"/>
                <a:ext cx="3098137" cy="664351"/>
              </a:xfrm>
              <a:prstGeom prst="line">
                <a:avLst/>
              </a:prstGeom>
              <a:ln w="19050">
                <a:solidFill>
                  <a:srgbClr val="CC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3D947B56-DD56-4715-B816-040FD753ED7E}"/>
                  </a:ext>
                </a:extLst>
              </p:cNvPr>
              <p:cNvCxnSpPr>
                <a:cxnSpLocks/>
                <a:stCxn id="2" idx="4"/>
              </p:cNvCxnSpPr>
              <p:nvPr/>
            </p:nvCxnSpPr>
            <p:spPr>
              <a:xfrm flipV="1">
                <a:off x="3086835" y="5803540"/>
                <a:ext cx="3098137" cy="558115"/>
              </a:xfrm>
              <a:prstGeom prst="line">
                <a:avLst/>
              </a:prstGeom>
              <a:ln w="19050">
                <a:solidFill>
                  <a:srgbClr val="CC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2D5DAF7-0B12-4C9B-893C-70181A3CD346}"/>
                </a:ext>
              </a:extLst>
            </p:cNvPr>
            <p:cNvSpPr/>
            <p:nvPr/>
          </p:nvSpPr>
          <p:spPr>
            <a:xfrm>
              <a:off x="4301970" y="6097385"/>
              <a:ext cx="1045864" cy="3469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solidFill>
                    <a:srgbClr val="CC0066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  <a:r>
                <a:rPr lang="en-US" altLang="zh-CN">
                  <a:solidFill>
                    <a:srgbClr val="CC0066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400">
                  <a:solidFill>
                    <a:srgbClr val="CC0066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  <a:endParaRPr lang="zh-CN" altLang="en-US" sz="2400">
                <a:solidFill>
                  <a:srgbClr val="CC0066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5EE5C10-8702-4B21-A515-A09EF48D62CF}"/>
              </a:ext>
            </a:extLst>
          </p:cNvPr>
          <p:cNvGrpSpPr/>
          <p:nvPr/>
        </p:nvGrpSpPr>
        <p:grpSpPr>
          <a:xfrm>
            <a:off x="3086835" y="4374105"/>
            <a:ext cx="1762842" cy="1987550"/>
            <a:chOff x="3086835" y="4374105"/>
            <a:chExt cx="1762842" cy="198755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0A4C186A-9AEC-4098-ACFB-CB0A756EEF1B}"/>
                </a:ext>
              </a:extLst>
            </p:cNvPr>
            <p:cNvGrpSpPr/>
            <p:nvPr/>
          </p:nvGrpSpPr>
          <p:grpSpPr>
            <a:xfrm>
              <a:off x="3086835" y="4374105"/>
              <a:ext cx="1627827" cy="1987550"/>
              <a:chOff x="3086835" y="4374105"/>
              <a:chExt cx="1627827" cy="1987550"/>
            </a:xfrm>
          </p:grpSpPr>
          <p:grpSp>
            <p:nvGrpSpPr>
              <p:cNvPr id="28672" name="组合 28671">
                <a:extLst>
                  <a:ext uri="{FF2B5EF4-FFF2-40B4-BE49-F238E27FC236}">
                    <a16:creationId xmlns:a16="http://schemas.microsoft.com/office/drawing/2014/main" id="{CE0049F2-8259-4C54-A029-EB1AF9C06F01}"/>
                  </a:ext>
                </a:extLst>
              </p:cNvPr>
              <p:cNvGrpSpPr/>
              <p:nvPr/>
            </p:nvGrpSpPr>
            <p:grpSpPr>
              <a:xfrm>
                <a:off x="3086835" y="4374105"/>
                <a:ext cx="1627827" cy="1987550"/>
                <a:chOff x="3086835" y="4374105"/>
                <a:chExt cx="1627827" cy="1987550"/>
              </a:xfrm>
            </p:grpSpPr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123D22F7-372A-47E3-822D-311A9011FE9F}"/>
                    </a:ext>
                  </a:extLst>
                </p:cNvPr>
                <p:cNvCxnSpPr>
                  <a:cxnSpLocks/>
                  <a:stCxn id="2" idx="0"/>
                </p:cNvCxnSpPr>
                <p:nvPr/>
              </p:nvCxnSpPr>
              <p:spPr>
                <a:xfrm>
                  <a:off x="3086835" y="4374105"/>
                  <a:ext cx="1627827" cy="560951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C6B5C68A-311E-4FA0-A35A-161F0B2B7519}"/>
                    </a:ext>
                  </a:extLst>
                </p:cNvPr>
                <p:cNvCxnSpPr>
                  <a:cxnSpLocks/>
                  <a:stCxn id="2" idx="4"/>
                </p:cNvCxnSpPr>
                <p:nvPr/>
              </p:nvCxnSpPr>
              <p:spPr>
                <a:xfrm flipV="1">
                  <a:off x="3086835" y="5861936"/>
                  <a:ext cx="1627827" cy="499719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85BBD5B-C030-48DB-B85B-5F0ADE47BF66}"/>
                  </a:ext>
                </a:extLst>
              </p:cNvPr>
              <p:cNvSpPr/>
              <p:nvPr/>
            </p:nvSpPr>
            <p:spPr>
              <a:xfrm>
                <a:off x="3555564" y="4663715"/>
                <a:ext cx="540060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>
                    <a:solidFill>
                      <a:srgbClr val="00B05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f</a:t>
                </a:r>
                <a:endParaRPr lang="zh-CN" altLang="en-US" sz="2400">
                  <a:solidFill>
                    <a:srgbClr val="00B05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F8FE17DD-CC5C-4A02-B59C-60B1934C6CD2}"/>
                </a:ext>
              </a:extLst>
            </p:cNvPr>
            <p:cNvSpPr/>
            <p:nvPr/>
          </p:nvSpPr>
          <p:spPr>
            <a:xfrm>
              <a:off x="4579647" y="4935056"/>
              <a:ext cx="270030" cy="92688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6F38C7C-8C26-4FE5-9635-D1439F22BE0C}"/>
              </a:ext>
            </a:extLst>
          </p:cNvPr>
          <p:cNvGrpSpPr/>
          <p:nvPr/>
        </p:nvGrpSpPr>
        <p:grpSpPr>
          <a:xfrm>
            <a:off x="4708550" y="4781550"/>
            <a:ext cx="1588934" cy="1233892"/>
            <a:chOff x="4708550" y="4781550"/>
            <a:chExt cx="1588934" cy="1233892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9F15274-1144-4F9B-A8A6-F3EE117586F8}"/>
                </a:ext>
              </a:extLst>
            </p:cNvPr>
            <p:cNvGrpSpPr/>
            <p:nvPr/>
          </p:nvGrpSpPr>
          <p:grpSpPr>
            <a:xfrm>
              <a:off x="4708550" y="4781550"/>
              <a:ext cx="1588934" cy="1233892"/>
              <a:chOff x="4708550" y="4781550"/>
              <a:chExt cx="1588934" cy="1233892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BBE3A9D6-8366-44ED-9DE7-26F170372988}"/>
                  </a:ext>
                </a:extLst>
              </p:cNvPr>
              <p:cNvGrpSpPr/>
              <p:nvPr/>
            </p:nvGrpSpPr>
            <p:grpSpPr>
              <a:xfrm>
                <a:off x="4708550" y="4781550"/>
                <a:ext cx="1482700" cy="1233892"/>
                <a:chOff x="4708550" y="4781550"/>
                <a:chExt cx="1482700" cy="1233892"/>
              </a:xfrm>
            </p:grpSpPr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7DA13C9D-D045-4AE8-9C4B-E67218EABA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7575" y="4781550"/>
                  <a:ext cx="1463675" cy="26035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6FE9F09A-3A74-4635-96F0-8426FD454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08550" y="5803900"/>
                  <a:ext cx="1476350" cy="21154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13BE7F6B-3288-481F-83EF-DDC4E9F2975F}"/>
                  </a:ext>
                </a:extLst>
              </p:cNvPr>
              <p:cNvSpPr/>
              <p:nvPr/>
            </p:nvSpPr>
            <p:spPr>
              <a:xfrm>
                <a:off x="6072459" y="5038456"/>
                <a:ext cx="225025" cy="76508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7A99967-6CF9-4AFF-89B7-776A2D2350E1}"/>
                </a:ext>
              </a:extLst>
            </p:cNvPr>
            <p:cNvSpPr/>
            <p:nvPr/>
          </p:nvSpPr>
          <p:spPr>
            <a:xfrm>
              <a:off x="5148600" y="4914165"/>
              <a:ext cx="54006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  <a:endPara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37C04314-2F64-4B60-B159-2DD36B8370C2}"/>
              </a:ext>
            </a:extLst>
          </p:cNvPr>
          <p:cNvGrpSpPr/>
          <p:nvPr/>
        </p:nvGrpSpPr>
        <p:grpSpPr>
          <a:xfrm>
            <a:off x="4463961" y="3027130"/>
            <a:ext cx="1833523" cy="1224660"/>
            <a:chOff x="4463961" y="3027130"/>
            <a:chExt cx="1833523" cy="1224660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84501CF-99CF-4298-BA78-6A6916C35A67}"/>
                </a:ext>
              </a:extLst>
            </p:cNvPr>
            <p:cNvSpPr/>
            <p:nvPr/>
          </p:nvSpPr>
          <p:spPr>
            <a:xfrm>
              <a:off x="5652120" y="3033580"/>
              <a:ext cx="645364" cy="1215135"/>
            </a:xfrm>
            <a:prstGeom prst="ellipse">
              <a:avLst/>
            </a:prstGeom>
            <a:solidFill>
              <a:srgbClr val="FF0000">
                <a:alpha val="72000"/>
              </a:srgb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0396E46-1460-4847-A009-94A39DB520F7}"/>
                </a:ext>
              </a:extLst>
            </p:cNvPr>
            <p:cNvGrpSpPr/>
            <p:nvPr/>
          </p:nvGrpSpPr>
          <p:grpSpPr>
            <a:xfrm>
              <a:off x="4463961" y="3027130"/>
              <a:ext cx="1514062" cy="1224660"/>
              <a:chOff x="4463961" y="3027130"/>
              <a:chExt cx="1514062" cy="1224660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3A53B8EC-E9AF-4813-A20F-0D9E90E678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3961" y="3027130"/>
                <a:ext cx="151406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6E80E700-EA40-4F95-B688-EB0A70647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3961" y="4251790"/>
                <a:ext cx="151406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2613AAB9-E5BD-4473-A8E1-C38E832C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24A1F-10BF-4774-B057-EC8EAD6A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27059"/>
            <a:ext cx="6320045" cy="517164"/>
          </a:xfrm>
        </p:spPr>
        <p:txBody>
          <a:bodyPr/>
          <a:lstStyle/>
          <a:p>
            <a:r>
              <a:rPr lang="zh-CN" altLang="en-US"/>
              <a:t>如果</a:t>
            </a:r>
            <a:r>
              <a:rPr lang="en-US" altLang="zh-CN"/>
              <a:t>f</a:t>
            </a:r>
            <a:r>
              <a:rPr lang="zh-CN" altLang="en-US"/>
              <a:t>和</a:t>
            </a:r>
            <a:r>
              <a:rPr lang="en-US" altLang="zh-CN"/>
              <a:t>g</a:t>
            </a:r>
            <a:r>
              <a:rPr lang="zh-CN" altLang="en-US"/>
              <a:t>是</a:t>
            </a:r>
            <a:r>
              <a:rPr lang="zh-CN" altLang="en-US" u="sng"/>
              <a:t>单同态</a:t>
            </a:r>
            <a:r>
              <a:rPr lang="zh-CN" altLang="en-US"/>
              <a:t>时，则</a:t>
            </a:r>
            <a:r>
              <a:rPr lang="en-US" altLang="zh-CN"/>
              <a:t>g</a:t>
            </a:r>
            <a:r>
              <a:rPr lang="en-US" altLang="zh-CN" sz="2000">
                <a:latin typeface="楷体" pitchFamily="49" charset="-122"/>
                <a:ea typeface="楷体" pitchFamily="49" charset="-122"/>
                <a:sym typeface="Symbol" pitchFamily="18" charset="2"/>
              </a:rPr>
              <a:t>·</a:t>
            </a:r>
            <a:r>
              <a:rPr lang="en-US" altLang="zh-CN"/>
              <a:t>f</a:t>
            </a:r>
            <a:r>
              <a:rPr lang="zh-CN" altLang="en-US"/>
              <a:t>也是单同态。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69F378-6829-43C7-814F-89128AC4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171B2-E6B0-4949-BB04-261EF5C9BE36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04AA9F0-06A0-46CA-A280-55F3E715553D}"/>
              </a:ext>
            </a:extLst>
          </p:cNvPr>
          <p:cNvGrpSpPr/>
          <p:nvPr/>
        </p:nvGrpSpPr>
        <p:grpSpPr>
          <a:xfrm>
            <a:off x="2659289" y="2708921"/>
            <a:ext cx="3723545" cy="1868762"/>
            <a:chOff x="2906815" y="4464116"/>
            <a:chExt cx="3723545" cy="186876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3290DAD-66D3-438A-B5F7-479BA1EB2190}"/>
                </a:ext>
              </a:extLst>
            </p:cNvPr>
            <p:cNvSpPr/>
            <p:nvPr/>
          </p:nvSpPr>
          <p:spPr>
            <a:xfrm>
              <a:off x="2906815" y="4906835"/>
              <a:ext cx="270000" cy="997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036A2D4-93B9-46F7-87FF-D50CA583DB58}"/>
                </a:ext>
              </a:extLst>
            </p:cNvPr>
            <p:cNvSpPr/>
            <p:nvPr/>
          </p:nvSpPr>
          <p:spPr>
            <a:xfrm>
              <a:off x="4391980" y="4790929"/>
              <a:ext cx="645364" cy="12151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8D9CB89-7B32-47A9-B651-E71A100E7C5C}"/>
                </a:ext>
              </a:extLst>
            </p:cNvPr>
            <p:cNvSpPr/>
            <p:nvPr/>
          </p:nvSpPr>
          <p:spPr>
            <a:xfrm>
              <a:off x="5803380" y="4464116"/>
              <a:ext cx="826980" cy="18687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6CD9730-C905-44A6-AF53-AD501976CCC4}"/>
              </a:ext>
            </a:extLst>
          </p:cNvPr>
          <p:cNvGrpSpPr/>
          <p:nvPr/>
        </p:nvGrpSpPr>
        <p:grpSpPr>
          <a:xfrm>
            <a:off x="2794289" y="3151640"/>
            <a:ext cx="1807862" cy="997440"/>
            <a:chOff x="2794289" y="3151640"/>
            <a:chExt cx="1807862" cy="99744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9BC445F-20C2-4A73-B2B3-EA20EF4EDF44}"/>
                </a:ext>
              </a:extLst>
            </p:cNvPr>
            <p:cNvGrpSpPr/>
            <p:nvPr/>
          </p:nvGrpSpPr>
          <p:grpSpPr>
            <a:xfrm>
              <a:off x="2794289" y="3151640"/>
              <a:ext cx="1672847" cy="997440"/>
              <a:chOff x="2794289" y="3151640"/>
              <a:chExt cx="1672847" cy="997440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CD0A4864-6DE4-477E-B242-970D7C45A5B9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>
                <a:off x="2794289" y="3151640"/>
                <a:ext cx="1672847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606BD378-7E33-4EFC-877E-8177DAB9DDDB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 flipV="1">
                <a:off x="2794289" y="4148840"/>
                <a:ext cx="1672847" cy="24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1431C4F7-5343-4032-8061-3687B5DF2851}"/>
                </a:ext>
              </a:extLst>
            </p:cNvPr>
            <p:cNvSpPr/>
            <p:nvPr/>
          </p:nvSpPr>
          <p:spPr>
            <a:xfrm>
              <a:off x="4332121" y="3151640"/>
              <a:ext cx="270030" cy="9972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7371783-5C13-4666-AFBC-A4BB4D596FA4}"/>
              </a:ext>
            </a:extLst>
          </p:cNvPr>
          <p:cNvGrpSpPr/>
          <p:nvPr/>
        </p:nvGrpSpPr>
        <p:grpSpPr>
          <a:xfrm>
            <a:off x="4462940" y="3154815"/>
            <a:ext cx="1656433" cy="1000375"/>
            <a:chOff x="4459765" y="3148465"/>
            <a:chExt cx="1656433" cy="1000375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5ACD8447-E74B-4F13-9958-85E1A5528693}"/>
                </a:ext>
              </a:extLst>
            </p:cNvPr>
            <p:cNvGrpSpPr/>
            <p:nvPr/>
          </p:nvGrpSpPr>
          <p:grpSpPr>
            <a:xfrm>
              <a:off x="4459765" y="3148465"/>
              <a:ext cx="1517237" cy="998430"/>
              <a:chOff x="4467136" y="3027956"/>
              <a:chExt cx="1517237" cy="1258191"/>
            </a:xfrm>
          </p:grpSpPr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DADAF8AE-F927-45A0-9178-971E6B6155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7136" y="3027956"/>
                <a:ext cx="151406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22C129FD-9FC4-4E4A-A8BC-9D90ED45E4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0311" y="4286147"/>
                <a:ext cx="151406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C8D8058F-D2EE-4269-9DA5-32BBFCD96BB0}"/>
                </a:ext>
              </a:extLst>
            </p:cNvPr>
            <p:cNvSpPr/>
            <p:nvPr/>
          </p:nvSpPr>
          <p:spPr>
            <a:xfrm>
              <a:off x="5846198" y="3151640"/>
              <a:ext cx="270000" cy="997200"/>
            </a:xfrm>
            <a:prstGeom prst="ellipse">
              <a:avLst/>
            </a:prstGeom>
            <a:solidFill>
              <a:srgbClr val="FF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D2AE06B-E6D2-4087-B0F9-91C21903D44B}"/>
              </a:ext>
            </a:extLst>
          </p:cNvPr>
          <p:cNvGrpSpPr/>
          <p:nvPr/>
        </p:nvGrpSpPr>
        <p:grpSpPr>
          <a:xfrm>
            <a:off x="2794289" y="3149445"/>
            <a:ext cx="3186909" cy="997440"/>
            <a:chOff x="2794289" y="3145290"/>
            <a:chExt cx="3186909" cy="997440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76741F7-9B2E-4FDC-B619-44F1069403BE}"/>
                </a:ext>
              </a:extLst>
            </p:cNvPr>
            <p:cNvCxnSpPr>
              <a:cxnSpLocks/>
            </p:cNvCxnSpPr>
            <p:nvPr/>
          </p:nvCxnSpPr>
          <p:spPr>
            <a:xfrm>
              <a:off x="2794289" y="3145290"/>
              <a:ext cx="3186909" cy="0"/>
            </a:xfrm>
            <a:prstGeom prst="line">
              <a:avLst/>
            </a:prstGeom>
            <a:ln w="25400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0F6EE745-D9B4-4FAB-A267-BF40EC163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4289" y="4142490"/>
              <a:ext cx="3186909" cy="240"/>
            </a:xfrm>
            <a:prstGeom prst="line">
              <a:avLst/>
            </a:prstGeom>
            <a:ln w="25400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580A66ED-C0F0-4847-958E-48D3B2C68F9F}"/>
              </a:ext>
            </a:extLst>
          </p:cNvPr>
          <p:cNvSpPr/>
          <p:nvPr/>
        </p:nvSpPr>
        <p:spPr>
          <a:xfrm>
            <a:off x="2141730" y="3556230"/>
            <a:ext cx="5400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zh-CN" altLang="en-US" sz="2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79ACF56-3E1E-446E-AA72-4375503B9CBC}"/>
              </a:ext>
            </a:extLst>
          </p:cNvPr>
          <p:cNvSpPr/>
          <p:nvPr/>
        </p:nvSpPr>
        <p:spPr>
          <a:xfrm>
            <a:off x="3671900" y="3556230"/>
            <a:ext cx="5400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FCD0E97-9ECC-4596-BF55-23CFF4EB08E8}"/>
              </a:ext>
            </a:extLst>
          </p:cNvPr>
          <p:cNvSpPr/>
          <p:nvPr/>
        </p:nvSpPr>
        <p:spPr>
          <a:xfrm>
            <a:off x="5094059" y="3556230"/>
            <a:ext cx="5400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CC8580C-39B8-4200-94A1-F4F271568CDF}"/>
              </a:ext>
            </a:extLst>
          </p:cNvPr>
          <p:cNvSpPr/>
          <p:nvPr/>
        </p:nvSpPr>
        <p:spPr>
          <a:xfrm>
            <a:off x="3296010" y="3138835"/>
            <a:ext cx="5400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endParaRPr lang="zh-CN" altLang="en-US" sz="240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792A4AE-DC6A-4D49-AB86-1CC8D545C126}"/>
              </a:ext>
            </a:extLst>
          </p:cNvPr>
          <p:cNvSpPr/>
          <p:nvPr/>
        </p:nvSpPr>
        <p:spPr>
          <a:xfrm>
            <a:off x="4881082" y="2574361"/>
            <a:ext cx="5400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endParaRPr lang="zh-CN" altLang="en-US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58F3A5E-773C-4BBE-851B-7478ADFD6363}"/>
              </a:ext>
            </a:extLst>
          </p:cNvPr>
          <p:cNvSpPr/>
          <p:nvPr/>
        </p:nvSpPr>
        <p:spPr>
          <a:xfrm>
            <a:off x="3127238" y="4160119"/>
            <a:ext cx="1045864" cy="346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CC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>
                <a:solidFill>
                  <a:srgbClr val="CC0066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·</a:t>
            </a:r>
            <a:r>
              <a:rPr lang="en-US" altLang="zh-CN" sz="2400">
                <a:solidFill>
                  <a:srgbClr val="CC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endParaRPr lang="zh-CN" altLang="en-US" sz="2400">
              <a:solidFill>
                <a:srgbClr val="CC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30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1117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）满同态保持</a:t>
            </a:r>
            <a:r>
              <a:rPr lang="zh-CN" altLang="en-US">
                <a:solidFill>
                  <a:srgbClr val="C00000"/>
                </a:solidFill>
              </a:rPr>
              <a:t>结合律</a:t>
            </a:r>
          </a:p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定理</a:t>
            </a:r>
          </a:p>
          <a:p>
            <a:pPr lvl="1" eaLnBrk="1" hangingPunct="1"/>
            <a:r>
              <a:rPr lang="zh-CN" altLang="en-US"/>
              <a:t>假设</a:t>
            </a:r>
            <a:r>
              <a:rPr lang="en-US" altLang="zh-CN"/>
              <a:t>f</a:t>
            </a:r>
            <a:r>
              <a:rPr lang="zh-CN" altLang="en-US"/>
              <a:t>是</a:t>
            </a:r>
            <a:r>
              <a:rPr lang="en-US" altLang="zh-CN"/>
              <a:t>&lt;A</a:t>
            </a:r>
            <a:r>
              <a:rPr lang="zh-CN" altLang="en-US"/>
              <a:t>，</a:t>
            </a:r>
            <a:r>
              <a:rPr lang="en-US" altLang="zh-CN"/>
              <a:t>*&gt;</a:t>
            </a:r>
            <a:r>
              <a:rPr lang="zh-CN" altLang="en-US"/>
              <a:t>到</a:t>
            </a:r>
            <a:r>
              <a:rPr lang="en-US" altLang="zh-CN"/>
              <a:t>&lt;B</a:t>
            </a:r>
            <a:r>
              <a:rPr lang="zh-CN" altLang="en-US"/>
              <a:t>，</a:t>
            </a:r>
            <a:r>
              <a:rPr lang="en-US" altLang="zh-CN"/>
              <a:t>°&gt;</a:t>
            </a:r>
            <a:r>
              <a:rPr lang="zh-CN" altLang="en-US"/>
              <a:t>的满同态。如果* 运算满足结合律，则</a:t>
            </a:r>
            <a:r>
              <a:rPr lang="en-US" altLang="zh-CN"/>
              <a:t>°</a:t>
            </a:r>
            <a:r>
              <a:rPr lang="zh-CN" altLang="en-US"/>
              <a:t>运算也满足结合律，即满同态保持</a:t>
            </a:r>
            <a:r>
              <a:rPr lang="zh-CN" altLang="en-US">
                <a:solidFill>
                  <a:srgbClr val="C00000"/>
                </a:solidFill>
              </a:rPr>
              <a:t>结合律</a:t>
            </a:r>
            <a:r>
              <a:rPr lang="zh-CN" altLang="en-US"/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）满同态保持</a:t>
            </a:r>
            <a:r>
              <a:rPr lang="zh-CN" altLang="en-US">
                <a:solidFill>
                  <a:srgbClr val="C00000"/>
                </a:solidFill>
              </a:rPr>
              <a:t>交换律</a:t>
            </a:r>
            <a:endParaRPr lang="en-US" altLang="zh-CN">
              <a:solidFill>
                <a:srgbClr val="C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）满同态保持</a:t>
            </a:r>
            <a:r>
              <a:rPr lang="zh-CN" altLang="en-US">
                <a:solidFill>
                  <a:srgbClr val="C00000"/>
                </a:solidFill>
              </a:rPr>
              <a:t>单位元</a:t>
            </a:r>
            <a:endParaRPr lang="en-US" altLang="zh-CN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定理</a:t>
            </a:r>
          </a:p>
          <a:p>
            <a:pPr lvl="1" eaLnBrk="1" hangingPunct="1"/>
            <a:r>
              <a:rPr lang="zh-CN" altLang="en-US"/>
              <a:t>假设</a:t>
            </a:r>
            <a:r>
              <a:rPr lang="en-US" altLang="zh-CN"/>
              <a:t>f</a:t>
            </a:r>
            <a:r>
              <a:rPr lang="zh-CN" altLang="en-US"/>
              <a:t>是</a:t>
            </a:r>
            <a:r>
              <a:rPr lang="en-US" altLang="zh-CN"/>
              <a:t>&lt;A</a:t>
            </a:r>
            <a:r>
              <a:rPr lang="zh-CN" altLang="en-US"/>
              <a:t>，</a:t>
            </a:r>
            <a:r>
              <a:rPr lang="en-US" altLang="zh-CN"/>
              <a:t>*&gt; </a:t>
            </a:r>
            <a:r>
              <a:rPr lang="zh-CN" altLang="en-US"/>
              <a:t>到</a:t>
            </a:r>
            <a:r>
              <a:rPr lang="en-US" altLang="zh-CN"/>
              <a:t>&lt;B</a:t>
            </a:r>
            <a:r>
              <a:rPr lang="zh-CN" altLang="en-US"/>
              <a:t>，</a:t>
            </a:r>
            <a:r>
              <a:rPr lang="en-US" altLang="zh-CN"/>
              <a:t>°&gt;</a:t>
            </a:r>
            <a:r>
              <a:rPr lang="zh-CN" altLang="en-US"/>
              <a:t>的满同态。</a:t>
            </a:r>
            <a:r>
              <a:rPr lang="en-US" altLang="zh-CN"/>
              <a:t>e</a:t>
            </a:r>
            <a:r>
              <a:rPr lang="zh-CN" altLang="en-US"/>
              <a:t>是</a:t>
            </a:r>
            <a:r>
              <a:rPr lang="en-US" altLang="zh-CN"/>
              <a:t>&lt;A</a:t>
            </a:r>
            <a:r>
              <a:rPr lang="zh-CN" altLang="en-US"/>
              <a:t>，</a:t>
            </a:r>
            <a:r>
              <a:rPr lang="en-US" altLang="zh-CN"/>
              <a:t>*&gt; </a:t>
            </a:r>
            <a:r>
              <a:rPr lang="zh-CN" altLang="en-US"/>
              <a:t>的单位元，则</a:t>
            </a:r>
            <a:r>
              <a:rPr lang="en-US" altLang="zh-CN"/>
              <a:t>f(e)</a:t>
            </a:r>
            <a:r>
              <a:rPr lang="zh-CN" altLang="en-US"/>
              <a:t>是</a:t>
            </a:r>
            <a:r>
              <a:rPr lang="en-US" altLang="zh-CN"/>
              <a:t>&lt;B</a:t>
            </a:r>
            <a:r>
              <a:rPr lang="zh-CN" altLang="en-US"/>
              <a:t>，</a:t>
            </a:r>
            <a:r>
              <a:rPr lang="en-US" altLang="zh-CN"/>
              <a:t>°&gt;</a:t>
            </a:r>
            <a:r>
              <a:rPr lang="zh-CN" altLang="en-US"/>
              <a:t>的</a:t>
            </a:r>
            <a:r>
              <a:rPr lang="zh-CN" altLang="en-US">
                <a:solidFill>
                  <a:srgbClr val="C00000"/>
                </a:solidFill>
              </a:rPr>
              <a:t>单位元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18E897-DA42-4E73-82B7-E6BCB233B6B4}" type="slidenum">
              <a:rPr lang="zh-CN" altLang="en-US"/>
              <a:pPr>
                <a:defRPr/>
              </a:pPr>
              <a:t>36</a:t>
            </a:fld>
            <a:endParaRPr lang="zh-CN" altLang="en-US"/>
          </a:p>
        </p:txBody>
      </p:sp>
      <p:sp>
        <p:nvSpPr>
          <p:cNvPr id="29700" name="标题 4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/>
              <a:t>同态、同构的性质（续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1117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）满同态保持</a:t>
            </a:r>
            <a:r>
              <a:rPr lang="zh-CN" altLang="en-US">
                <a:solidFill>
                  <a:srgbClr val="C00000"/>
                </a:solidFill>
              </a:rPr>
              <a:t>逆元</a:t>
            </a:r>
            <a:endParaRPr lang="en-US" altLang="zh-CN">
              <a:solidFill>
                <a:srgbClr val="C00000"/>
              </a:solidFill>
            </a:endParaRPr>
          </a:p>
          <a:p>
            <a:pPr eaLnBrk="1" hangingPunct="1">
              <a:lnSpc>
                <a:spcPct val="120000"/>
              </a:lnSpc>
              <a:spcAft>
                <a:spcPts val="1200"/>
              </a:spcAft>
            </a:pPr>
            <a:r>
              <a:rPr lang="zh-CN" altLang="en-US">
                <a:solidFill>
                  <a:srgbClr val="0000FF"/>
                </a:solidFill>
              </a:rPr>
              <a:t>定理</a:t>
            </a:r>
            <a:endParaRPr lang="en-US" altLang="zh-CN">
              <a:solidFill>
                <a:srgbClr val="0000FF"/>
              </a:solidFill>
            </a:endParaRPr>
          </a:p>
          <a:p>
            <a:pPr lvl="1" eaLnBrk="1" hangingPunct="1">
              <a:lnSpc>
                <a:spcPct val="120000"/>
              </a:lnSpc>
              <a:spcAft>
                <a:spcPts val="1200"/>
              </a:spcAft>
            </a:pPr>
            <a:r>
              <a:rPr lang="zh-CN" altLang="en-US"/>
              <a:t>假设</a:t>
            </a:r>
            <a:r>
              <a:rPr lang="en-US" altLang="zh-CN"/>
              <a:t>f</a:t>
            </a:r>
            <a:r>
              <a:rPr lang="zh-CN" altLang="en-US"/>
              <a:t>是</a:t>
            </a:r>
            <a:r>
              <a:rPr lang="en-US" altLang="zh-CN"/>
              <a:t>&lt;A</a:t>
            </a:r>
            <a:r>
              <a:rPr lang="zh-CN" altLang="en-US"/>
              <a:t>，</a:t>
            </a:r>
            <a:r>
              <a:rPr lang="en-US" altLang="zh-CN"/>
              <a:t>*&gt;</a:t>
            </a:r>
            <a:r>
              <a:rPr lang="zh-CN" altLang="en-US"/>
              <a:t>到</a:t>
            </a:r>
            <a:r>
              <a:rPr lang="en-US" altLang="zh-CN"/>
              <a:t>&lt;B</a:t>
            </a:r>
            <a:r>
              <a:rPr lang="zh-CN" altLang="en-US"/>
              <a:t>，</a:t>
            </a:r>
            <a:r>
              <a:rPr lang="en-US" altLang="zh-CN"/>
              <a:t>°&gt;</a:t>
            </a:r>
            <a:r>
              <a:rPr lang="zh-CN" altLang="en-US"/>
              <a:t>的满同态。</a:t>
            </a:r>
            <a:r>
              <a:rPr lang="en-US" altLang="zh-CN"/>
              <a:t>eA</a:t>
            </a:r>
            <a:r>
              <a:rPr lang="zh-CN" altLang="en-US"/>
              <a:t>和</a:t>
            </a:r>
            <a:r>
              <a:rPr lang="en-US" altLang="zh-CN"/>
              <a:t>eB </a:t>
            </a:r>
            <a:r>
              <a:rPr lang="zh-CN" altLang="en-US"/>
              <a:t>分别是</a:t>
            </a:r>
            <a:r>
              <a:rPr lang="en-US" altLang="zh-CN"/>
              <a:t>&lt;A</a:t>
            </a:r>
            <a:r>
              <a:rPr lang="zh-CN" altLang="en-US"/>
              <a:t>，</a:t>
            </a:r>
            <a:r>
              <a:rPr lang="en-US" altLang="zh-CN"/>
              <a:t>*&gt;</a:t>
            </a:r>
            <a:r>
              <a:rPr lang="zh-CN" altLang="en-US"/>
              <a:t>和</a:t>
            </a:r>
            <a:r>
              <a:rPr lang="en-US" altLang="zh-CN"/>
              <a:t>&lt;B</a:t>
            </a:r>
            <a:r>
              <a:rPr lang="zh-CN" altLang="en-US"/>
              <a:t>，</a:t>
            </a:r>
            <a:r>
              <a:rPr lang="en-US" altLang="zh-CN"/>
              <a:t>°&gt;</a:t>
            </a:r>
            <a:r>
              <a:rPr lang="zh-CN" altLang="en-US"/>
              <a:t>的单位元，如果</a:t>
            </a:r>
            <a:r>
              <a:rPr lang="en-US" altLang="zh-CN"/>
              <a:t>A</a:t>
            </a:r>
            <a:r>
              <a:rPr lang="zh-CN" altLang="en-US"/>
              <a:t>中元素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x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/>
              <a:t>互逆，则</a:t>
            </a:r>
            <a:r>
              <a:rPr lang="en-US" altLang="zh-CN"/>
              <a:t>B</a:t>
            </a:r>
            <a:r>
              <a:rPr lang="zh-CN" altLang="en-US"/>
              <a:t>中元素</a:t>
            </a:r>
            <a:r>
              <a:rPr lang="en-US" altLang="zh-CN"/>
              <a:t>f(x)</a:t>
            </a:r>
            <a:r>
              <a:rPr lang="zh-CN" altLang="en-US"/>
              <a:t>和</a:t>
            </a:r>
            <a:r>
              <a:rPr lang="en-US" altLang="zh-CN"/>
              <a:t>f(x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/>
              <a:t>)</a:t>
            </a:r>
            <a:r>
              <a:rPr lang="zh-CN" altLang="en-US"/>
              <a:t>也互逆。</a:t>
            </a:r>
            <a:endParaRPr lang="en-US" altLang="zh-CN"/>
          </a:p>
          <a:p>
            <a:pPr eaLnBrk="1" hangingPunct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）满同态保持</a:t>
            </a:r>
            <a:r>
              <a:rPr lang="zh-CN" altLang="en-US">
                <a:solidFill>
                  <a:srgbClr val="C00000"/>
                </a:solidFill>
              </a:rPr>
              <a:t>零元</a:t>
            </a:r>
            <a:endParaRPr lang="en-US" altLang="zh-CN">
              <a:solidFill>
                <a:srgbClr val="C00000"/>
              </a:solidFill>
            </a:endParaRPr>
          </a:p>
          <a:p>
            <a:pPr eaLnBrk="1" hangingPunct="1">
              <a:lnSpc>
                <a:spcPct val="120000"/>
              </a:lnSpc>
              <a:spcAft>
                <a:spcPts val="1200"/>
              </a:spcAft>
            </a:pPr>
            <a:r>
              <a:rPr lang="zh-CN" altLang="en-US">
                <a:solidFill>
                  <a:srgbClr val="0000FF"/>
                </a:solidFill>
              </a:rPr>
              <a:t>定理</a:t>
            </a:r>
          </a:p>
          <a:p>
            <a:pPr lvl="1" eaLnBrk="1" hangingPunct="1">
              <a:lnSpc>
                <a:spcPct val="120000"/>
              </a:lnSpc>
              <a:spcAft>
                <a:spcPts val="1200"/>
              </a:spcAft>
            </a:pPr>
            <a:r>
              <a:rPr lang="zh-CN" altLang="en-US"/>
              <a:t>假设</a:t>
            </a:r>
            <a:r>
              <a:rPr lang="en-US" altLang="zh-CN"/>
              <a:t>f </a:t>
            </a:r>
            <a:r>
              <a:rPr lang="zh-CN" altLang="en-US"/>
              <a:t>是</a:t>
            </a:r>
            <a:r>
              <a:rPr lang="en-US" altLang="zh-CN"/>
              <a:t>&lt;A</a:t>
            </a:r>
            <a:r>
              <a:rPr lang="zh-CN" altLang="en-US"/>
              <a:t>，</a:t>
            </a:r>
            <a:r>
              <a:rPr lang="en-US" altLang="zh-CN"/>
              <a:t>*&gt; </a:t>
            </a:r>
            <a:r>
              <a:rPr lang="zh-CN" altLang="en-US"/>
              <a:t>到</a:t>
            </a:r>
            <a:r>
              <a:rPr lang="en-US" altLang="zh-CN"/>
              <a:t>&lt;B</a:t>
            </a:r>
            <a:r>
              <a:rPr lang="zh-CN" altLang="en-US"/>
              <a:t>，</a:t>
            </a:r>
            <a:r>
              <a:rPr lang="en-US" altLang="zh-CN"/>
              <a:t>°&gt;</a:t>
            </a:r>
            <a:r>
              <a:rPr lang="zh-CN" altLang="en-US"/>
              <a:t>的满同态。</a:t>
            </a:r>
            <a:r>
              <a:rPr lang="el-GR" altLang="zh-CN"/>
              <a:t>θ</a:t>
            </a:r>
            <a:r>
              <a:rPr lang="zh-CN" altLang="en-US"/>
              <a:t>是</a:t>
            </a:r>
            <a:r>
              <a:rPr lang="en-US" altLang="zh-CN"/>
              <a:t>&lt;A</a:t>
            </a:r>
            <a:r>
              <a:rPr lang="zh-CN" altLang="en-US"/>
              <a:t>，</a:t>
            </a:r>
            <a:r>
              <a:rPr lang="en-US" altLang="zh-CN"/>
              <a:t>*&gt; </a:t>
            </a:r>
            <a:r>
              <a:rPr lang="zh-CN" altLang="en-US"/>
              <a:t>的零元，则</a:t>
            </a:r>
            <a:r>
              <a:rPr lang="en-US" altLang="zh-CN"/>
              <a:t>f(</a:t>
            </a:r>
            <a:r>
              <a:rPr lang="el-GR" altLang="zh-CN"/>
              <a:t>θ)</a:t>
            </a:r>
            <a:r>
              <a:rPr lang="zh-CN" altLang="en-US"/>
              <a:t>是</a:t>
            </a:r>
            <a:r>
              <a:rPr lang="en-US" altLang="zh-CN"/>
              <a:t>&lt;B</a:t>
            </a:r>
            <a:r>
              <a:rPr lang="zh-CN" altLang="en-US"/>
              <a:t>，</a:t>
            </a:r>
            <a:r>
              <a:rPr lang="en-US" altLang="zh-CN"/>
              <a:t>°&gt;</a:t>
            </a:r>
            <a:r>
              <a:rPr lang="zh-CN" altLang="en-US"/>
              <a:t>的</a:t>
            </a:r>
            <a:r>
              <a:rPr lang="zh-CN" altLang="en-US">
                <a:solidFill>
                  <a:srgbClr val="C00000"/>
                </a:solidFill>
              </a:rPr>
              <a:t>零元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27DE0-ADD6-487F-A99E-8626919FE39D}" type="slidenum">
              <a:rPr lang="zh-CN" altLang="en-US"/>
              <a:pPr>
                <a:defRPr/>
              </a:pPr>
              <a:t>37</a:t>
            </a:fld>
            <a:endParaRPr lang="zh-CN" altLang="en-US"/>
          </a:p>
        </p:txBody>
      </p:sp>
      <p:sp>
        <p:nvSpPr>
          <p:cNvPr id="30724" name="标题 4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/>
              <a:t>同态、同构的性质（续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50006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zh-CN" altLang="en-US" sz="2800"/>
              <a:t>（</a:t>
            </a:r>
            <a:r>
              <a:rPr lang="en-US" altLang="zh-CN" sz="2800"/>
              <a:t>7</a:t>
            </a:r>
            <a:r>
              <a:rPr lang="zh-CN" altLang="en-US" sz="2800"/>
              <a:t>）满同态保持</a:t>
            </a:r>
            <a:r>
              <a:rPr lang="zh-CN" altLang="en-US" sz="2800">
                <a:solidFill>
                  <a:srgbClr val="C00000"/>
                </a:solidFill>
              </a:rPr>
              <a:t>幂等元</a:t>
            </a:r>
            <a:endParaRPr lang="en-US" altLang="zh-CN" sz="2800">
              <a:solidFill>
                <a:srgbClr val="C00000"/>
              </a:solidFill>
            </a:endParaRPr>
          </a:p>
          <a:p>
            <a:pPr eaLnBrk="1" hangingPunct="1">
              <a:lnSpc>
                <a:spcPct val="120000"/>
              </a:lnSpc>
              <a:spcAft>
                <a:spcPts val="1200"/>
              </a:spcAft>
            </a:pPr>
            <a:r>
              <a:rPr lang="zh-CN" altLang="en-US" sz="2800">
                <a:solidFill>
                  <a:srgbClr val="0000FF"/>
                </a:solidFill>
              </a:rPr>
              <a:t>定理</a:t>
            </a:r>
          </a:p>
          <a:p>
            <a:pPr lvl="1" eaLnBrk="1" hangingPunct="1">
              <a:lnSpc>
                <a:spcPct val="120000"/>
              </a:lnSpc>
              <a:spcAft>
                <a:spcPts val="1200"/>
              </a:spcAft>
            </a:pPr>
            <a:r>
              <a:rPr lang="zh-CN" altLang="en-US" sz="2400"/>
              <a:t>设</a:t>
            </a:r>
            <a:r>
              <a:rPr lang="en-US" altLang="zh-CN" sz="2400"/>
              <a:t>f </a:t>
            </a:r>
            <a:r>
              <a:rPr lang="zh-CN" altLang="en-US" sz="2400"/>
              <a:t>是</a:t>
            </a:r>
            <a:r>
              <a:rPr lang="en-US" altLang="zh-CN" sz="2400"/>
              <a:t>&lt;A</a:t>
            </a:r>
            <a:r>
              <a:rPr lang="zh-CN" altLang="en-US" sz="2400"/>
              <a:t>，</a:t>
            </a:r>
            <a:r>
              <a:rPr lang="en-US" altLang="zh-CN" sz="2400"/>
              <a:t>*&gt;</a:t>
            </a:r>
            <a:r>
              <a:rPr lang="zh-CN" altLang="en-US" sz="2400"/>
              <a:t>到</a:t>
            </a:r>
            <a:r>
              <a:rPr lang="en-US" altLang="zh-CN" sz="2400"/>
              <a:t>&lt;B</a:t>
            </a:r>
            <a:r>
              <a:rPr lang="zh-CN" altLang="en-US" sz="2400"/>
              <a:t>，</a:t>
            </a:r>
            <a:r>
              <a:rPr lang="en-US" altLang="zh-CN" sz="2400"/>
              <a:t>°&gt;</a:t>
            </a:r>
            <a:r>
              <a:rPr lang="zh-CN" altLang="en-US" sz="2400"/>
              <a:t>的满同态。并且</a:t>
            </a:r>
            <a:r>
              <a:rPr lang="en-US" altLang="zh-CN" sz="2400"/>
              <a:t>x∈A</a:t>
            </a:r>
            <a:r>
              <a:rPr lang="zh-CN" altLang="en-US" sz="2400"/>
              <a:t>是</a:t>
            </a:r>
            <a:r>
              <a:rPr lang="en-US" altLang="zh-CN" sz="2400"/>
              <a:t>&lt;A</a:t>
            </a:r>
            <a:r>
              <a:rPr lang="zh-CN" altLang="en-US" sz="2400"/>
              <a:t>，</a:t>
            </a:r>
            <a:r>
              <a:rPr lang="en-US" altLang="zh-CN" sz="2400"/>
              <a:t>*&gt;</a:t>
            </a:r>
            <a:r>
              <a:rPr lang="zh-CN" altLang="en-US" sz="2400"/>
              <a:t>的幂等元，则</a:t>
            </a:r>
            <a:r>
              <a:rPr lang="en-US" altLang="zh-CN" sz="2400"/>
              <a:t>f(x)∈B </a:t>
            </a:r>
            <a:r>
              <a:rPr lang="zh-CN" altLang="en-US" sz="2400"/>
              <a:t>是</a:t>
            </a:r>
            <a:r>
              <a:rPr lang="en-US" altLang="zh-CN" sz="2400"/>
              <a:t>&lt;B</a:t>
            </a:r>
            <a:r>
              <a:rPr lang="zh-CN" altLang="en-US" sz="2400"/>
              <a:t>，</a:t>
            </a:r>
            <a:r>
              <a:rPr lang="en-US" altLang="zh-CN" sz="2400"/>
              <a:t>°&gt;</a:t>
            </a:r>
            <a:r>
              <a:rPr lang="zh-CN" altLang="en-US" sz="2400"/>
              <a:t>的幂等元。</a:t>
            </a:r>
            <a:endParaRPr lang="en-US" altLang="zh-CN" sz="2400"/>
          </a:p>
          <a:p>
            <a:pPr eaLnBrk="1" hangingPunct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zh-CN" altLang="en-US" sz="2800"/>
              <a:t>（</a:t>
            </a:r>
            <a:r>
              <a:rPr lang="en-US" altLang="zh-CN" sz="2800"/>
              <a:t>8</a:t>
            </a:r>
            <a:r>
              <a:rPr lang="zh-CN" altLang="en-US" sz="2800"/>
              <a:t>）同构映射运算性质</a:t>
            </a:r>
            <a:r>
              <a:rPr lang="zh-CN" altLang="en-US" sz="2800">
                <a:solidFill>
                  <a:srgbClr val="C00000"/>
                </a:solidFill>
              </a:rPr>
              <a:t>双向保持</a:t>
            </a:r>
            <a:endParaRPr lang="en-US" altLang="zh-CN" sz="2800">
              <a:solidFill>
                <a:srgbClr val="C00000"/>
              </a:solidFill>
            </a:endParaRPr>
          </a:p>
          <a:p>
            <a:pPr eaLnBrk="1" hangingPunct="1">
              <a:lnSpc>
                <a:spcPct val="120000"/>
              </a:lnSpc>
              <a:spcAft>
                <a:spcPts val="1200"/>
              </a:spcAft>
            </a:pPr>
            <a:r>
              <a:rPr lang="zh-CN" altLang="en-US" sz="2800">
                <a:solidFill>
                  <a:srgbClr val="0000FF"/>
                </a:solidFill>
              </a:rPr>
              <a:t>定理</a:t>
            </a:r>
          </a:p>
          <a:p>
            <a:pPr lvl="1" eaLnBrk="1" hangingPunct="1">
              <a:lnSpc>
                <a:spcPct val="120000"/>
              </a:lnSpc>
              <a:spcAft>
                <a:spcPts val="1200"/>
              </a:spcAft>
            </a:pPr>
            <a:r>
              <a:rPr lang="zh-CN" altLang="en-US" sz="2400"/>
              <a:t>设</a:t>
            </a:r>
            <a:r>
              <a:rPr lang="en-US" altLang="zh-CN" sz="2400"/>
              <a:t>f </a:t>
            </a:r>
            <a:r>
              <a:rPr lang="zh-CN" altLang="en-US" sz="2400"/>
              <a:t>是</a:t>
            </a:r>
            <a:r>
              <a:rPr lang="en-US" altLang="zh-CN" sz="2400"/>
              <a:t>&lt;A</a:t>
            </a:r>
            <a:r>
              <a:rPr lang="zh-CN" altLang="en-US" sz="2400"/>
              <a:t>，</a:t>
            </a:r>
            <a:r>
              <a:rPr lang="en-US" altLang="zh-CN" sz="2400"/>
              <a:t>*&gt; </a:t>
            </a:r>
            <a:r>
              <a:rPr lang="zh-CN" altLang="en-US" sz="2400"/>
              <a:t>到</a:t>
            </a:r>
            <a:r>
              <a:rPr lang="en-US" altLang="zh-CN" sz="2400"/>
              <a:t>&lt;B</a:t>
            </a:r>
            <a:r>
              <a:rPr lang="zh-CN" altLang="en-US" sz="2400"/>
              <a:t>，</a:t>
            </a:r>
            <a:r>
              <a:rPr lang="en-US" altLang="zh-CN" sz="2400"/>
              <a:t>°&gt;</a:t>
            </a:r>
            <a:r>
              <a:rPr lang="zh-CN" altLang="en-US" sz="2400"/>
              <a:t>的同构映射。则</a:t>
            </a:r>
            <a:r>
              <a:rPr lang="en-US" altLang="zh-CN" sz="2400"/>
              <a:t>f</a:t>
            </a:r>
            <a:r>
              <a:rPr lang="en-US" altLang="zh-CN" sz="2400" baseline="30000"/>
              <a:t>-1</a:t>
            </a:r>
            <a:r>
              <a:rPr lang="zh-CN" altLang="en-US" sz="2400"/>
              <a:t>是</a:t>
            </a:r>
            <a:r>
              <a:rPr lang="en-US" altLang="zh-CN" sz="2400"/>
              <a:t>&lt;B</a:t>
            </a:r>
            <a:r>
              <a:rPr lang="zh-CN" altLang="en-US" sz="2400"/>
              <a:t>，</a:t>
            </a:r>
            <a:r>
              <a:rPr lang="en-US" altLang="zh-CN" sz="2400"/>
              <a:t>°&gt; </a:t>
            </a:r>
            <a:r>
              <a:rPr lang="zh-CN" altLang="en-US" sz="2400"/>
              <a:t>到</a:t>
            </a:r>
            <a:r>
              <a:rPr lang="en-US" altLang="zh-CN" sz="2400"/>
              <a:t>&lt;A</a:t>
            </a:r>
            <a:r>
              <a:rPr lang="zh-CN" altLang="en-US" sz="2400"/>
              <a:t>，</a:t>
            </a:r>
            <a:r>
              <a:rPr lang="en-US" altLang="zh-CN" sz="2400"/>
              <a:t>*&gt; </a:t>
            </a:r>
            <a:r>
              <a:rPr lang="zh-CN" altLang="en-US" sz="2400"/>
              <a:t>的同构映射。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D100C-C1ED-4679-9A4C-AC07FA34286D}" type="slidenum">
              <a:rPr lang="zh-CN" altLang="en-US"/>
              <a:pPr>
                <a:defRPr/>
              </a:pPr>
              <a:t>38</a:t>
            </a:fld>
            <a:endParaRPr lang="zh-CN" altLang="en-US"/>
          </a:p>
        </p:txBody>
      </p:sp>
      <p:sp>
        <p:nvSpPr>
          <p:cNvPr id="31748" name="标题 4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/>
              <a:t>同态、同构的性质（续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同态象与前域、陪域的关系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6.3-2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设</a:t>
            </a:r>
            <a:r>
              <a:rPr lang="en-US" altLang="zh-CN" dirty="0"/>
              <a:t>h</a:t>
            </a:r>
            <a:r>
              <a:rPr lang="zh-CN" altLang="en-US" dirty="0"/>
              <a:t>是从</a:t>
            </a:r>
            <a:r>
              <a:rPr lang="en-US" altLang="zh-CN" dirty="0"/>
              <a:t>A=&lt;S,*,</a:t>
            </a:r>
            <a:r>
              <a:rPr lang="zh-CN" altLang="en-US" dirty="0">
                <a:latin typeface="Arial" charset="0"/>
                <a:sym typeface="Symbol" pitchFamily="18" charset="2"/>
              </a:rPr>
              <a:t>△</a:t>
            </a:r>
            <a:r>
              <a:rPr lang="en-US" altLang="zh-CN" dirty="0"/>
              <a:t>,k&gt;</a:t>
            </a:r>
            <a:r>
              <a:rPr lang="zh-CN" altLang="en-US" dirty="0"/>
              <a:t>到</a:t>
            </a:r>
            <a:r>
              <a:rPr lang="en-US" altLang="zh-CN" dirty="0"/>
              <a:t>A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dirty="0"/>
              <a:t>=&lt;S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dirty="0"/>
              <a:t>,*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dirty="0"/>
              <a:t>,</a:t>
            </a:r>
            <a:r>
              <a:rPr lang="zh-CN" altLang="en-US" dirty="0">
                <a:latin typeface="Arial" charset="0"/>
                <a:sym typeface="Symbol" pitchFamily="18" charset="2"/>
              </a:rPr>
              <a:t>△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’</a:t>
            </a:r>
            <a:r>
              <a:rPr lang="en-US" altLang="zh-CN" dirty="0"/>
              <a:t>,k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dirty="0"/>
              <a:t>&gt;</a:t>
            </a:r>
            <a:r>
              <a:rPr lang="zh-CN" altLang="en-US" dirty="0"/>
              <a:t>的同态，那么</a:t>
            </a:r>
            <a:r>
              <a:rPr lang="en-US" altLang="zh-CN" dirty="0"/>
              <a:t>A</a:t>
            </a:r>
            <a:r>
              <a:rPr lang="zh-CN" altLang="en-US" dirty="0"/>
              <a:t>的同态象</a:t>
            </a:r>
            <a:r>
              <a:rPr lang="en-US" altLang="zh-CN" dirty="0"/>
              <a:t>&lt;h(S),*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dirty="0"/>
              <a:t>,</a:t>
            </a:r>
            <a:r>
              <a:rPr lang="zh-CN" altLang="en-US" dirty="0">
                <a:latin typeface="Arial" charset="0"/>
                <a:sym typeface="Symbol" pitchFamily="18" charset="2"/>
              </a:rPr>
              <a:t>△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’</a:t>
            </a:r>
            <a:r>
              <a:rPr lang="en-US" altLang="zh-CN" dirty="0"/>
              <a:t>,k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dirty="0"/>
              <a:t>&gt;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dirty="0"/>
              <a:t>的子代数。（</a:t>
            </a:r>
            <a:r>
              <a:rPr lang="zh-CN" altLang="en-US" dirty="0">
                <a:solidFill>
                  <a:srgbClr val="002060"/>
                </a:solidFill>
              </a:rPr>
              <a:t>同态象</a:t>
            </a:r>
            <a:r>
              <a:rPr lang="zh-CN" altLang="en-US" dirty="0">
                <a:solidFill>
                  <a:srgbClr val="E707D7"/>
                </a:solidFill>
              </a:rPr>
              <a:t>代数与</a:t>
            </a:r>
            <a:r>
              <a:rPr lang="zh-CN" altLang="en-US" dirty="0">
                <a:solidFill>
                  <a:srgbClr val="3A1B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陪域</a:t>
            </a:r>
            <a:r>
              <a:rPr lang="zh-CN" altLang="en-US" dirty="0">
                <a:solidFill>
                  <a:srgbClr val="E707D7"/>
                </a:solidFill>
              </a:rPr>
              <a:t>代数的关系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</a:rPr>
              <a:t>证：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914400" lvl="1" indent="-457200"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dirty="0"/>
              <a:t>因为</a:t>
            </a:r>
            <a:r>
              <a:rPr lang="en-US" altLang="zh-CN" dirty="0"/>
              <a:t>h</a:t>
            </a:r>
            <a:r>
              <a:rPr lang="zh-CN" altLang="en-US" dirty="0"/>
              <a:t>：</a:t>
            </a:r>
            <a:r>
              <a:rPr lang="en-US" altLang="zh-CN" dirty="0"/>
              <a:t>S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/>
              <a:t>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dirty="0"/>
              <a:t>，所以</a:t>
            </a:r>
            <a:r>
              <a:rPr lang="en-US" altLang="zh-CN" dirty="0"/>
              <a:t>h(S)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/>
              <a:t>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14400" lvl="1" indent="-457200"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dirty="0"/>
              <a:t>同理，</a:t>
            </a:r>
            <a:r>
              <a:rPr lang="en-US" altLang="zh-CN" dirty="0"/>
              <a:t>k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dirty="0"/>
              <a:t>=h(k</a:t>
            </a:r>
            <a:r>
              <a:rPr lang="en-US" altLang="zh-CN"/>
              <a:t>)</a:t>
            </a:r>
            <a:r>
              <a:rPr lang="el-GR" altLang="zh-CN"/>
              <a:t>∈</a:t>
            </a:r>
            <a:r>
              <a:rPr lang="en-US" altLang="zh-CN"/>
              <a:t>h(S);</a:t>
            </a:r>
            <a:endParaRPr lang="en-US" altLang="zh-CN" dirty="0"/>
          </a:p>
          <a:p>
            <a:pPr marL="914400" lvl="1" indent="-457200">
              <a:lnSpc>
                <a:spcPct val="120000"/>
              </a:lnSpc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dirty="0"/>
              <a:t>对于任意的</a:t>
            </a:r>
            <a:r>
              <a:rPr lang="en-US" altLang="zh-CN" dirty="0" err="1"/>
              <a:t>a,</a:t>
            </a:r>
            <a:r>
              <a:rPr lang="en-US" altLang="zh-CN" err="1"/>
              <a:t>b</a:t>
            </a:r>
            <a:r>
              <a:rPr lang="el-GR" altLang="zh-CN"/>
              <a:t>∈</a:t>
            </a:r>
            <a:r>
              <a:rPr lang="en-US" altLang="zh-CN"/>
              <a:t>h(S)</a:t>
            </a:r>
            <a:r>
              <a:rPr lang="zh-CN" altLang="en-US">
                <a:cs typeface="Arial Unicode MS" pitchFamily="34" charset="-122"/>
              </a:rPr>
              <a:t>存在</a:t>
            </a:r>
            <a:r>
              <a:rPr lang="en-US" altLang="zh-CN" dirty="0" err="1">
                <a:cs typeface="Arial Unicode MS" pitchFamily="34" charset="-122"/>
              </a:rPr>
              <a:t>x,y</a:t>
            </a:r>
            <a:r>
              <a:rPr lang="el-GR" altLang="zh-CN" dirty="0"/>
              <a:t>∈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zh-CN" altLang="en-US" dirty="0">
                <a:cs typeface="Arial Unicode MS" pitchFamily="34" charset="-122"/>
              </a:rPr>
              <a:t>使得</a:t>
            </a:r>
            <a:r>
              <a:rPr lang="en-US" altLang="zh-CN" dirty="0">
                <a:cs typeface="Arial Unicode MS" pitchFamily="34" charset="-122"/>
              </a:rPr>
              <a:t>h(x)=</a:t>
            </a:r>
            <a:r>
              <a:rPr lang="en-US" altLang="zh-CN" dirty="0" err="1">
                <a:cs typeface="Arial Unicode MS" pitchFamily="34" charset="-122"/>
              </a:rPr>
              <a:t>a,h</a:t>
            </a:r>
            <a:r>
              <a:rPr lang="en-US" altLang="zh-CN" dirty="0">
                <a:cs typeface="Arial Unicode MS" pitchFamily="34" charset="-122"/>
              </a:rPr>
              <a:t>(y)=b,</a:t>
            </a:r>
            <a:r>
              <a:rPr lang="zh-CN" altLang="en-US" dirty="0">
                <a:cs typeface="Arial Unicode MS" pitchFamily="34" charset="-122"/>
              </a:rPr>
              <a:t>对于</a:t>
            </a:r>
            <a:r>
              <a:rPr lang="en-US" altLang="zh-CN" dirty="0">
                <a:cs typeface="Arial Unicode MS" pitchFamily="34" charset="-122"/>
              </a:rPr>
              <a:t>x*y=z</a:t>
            </a:r>
            <a:r>
              <a:rPr lang="el-GR" altLang="zh-CN" dirty="0"/>
              <a:t>∈</a:t>
            </a:r>
            <a:r>
              <a:rPr lang="en-US" altLang="zh-CN" dirty="0"/>
              <a:t>S</a:t>
            </a:r>
            <a:r>
              <a:rPr lang="en-US" altLang="zh-CN" dirty="0">
                <a:cs typeface="Arial Unicode MS" pitchFamily="34" charset="-122"/>
              </a:rPr>
              <a:t>,</a:t>
            </a:r>
            <a:r>
              <a:rPr lang="zh-CN" altLang="en-US" dirty="0">
                <a:cs typeface="Arial Unicode MS" pitchFamily="34" charset="-122"/>
              </a:rPr>
              <a:t>有</a:t>
            </a:r>
            <a:r>
              <a:rPr lang="en-US" altLang="zh-CN" dirty="0">
                <a:cs typeface="Arial Unicode MS" pitchFamily="34" charset="-122"/>
              </a:rPr>
              <a:t>a*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dirty="0">
                <a:cs typeface="Arial Unicode MS" pitchFamily="34" charset="-122"/>
              </a:rPr>
              <a:t>b=h(x)*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dirty="0">
                <a:cs typeface="Arial Unicode MS" pitchFamily="34" charset="-122"/>
              </a:rPr>
              <a:t>h(y)=h(x*y)=h(z</a:t>
            </a:r>
            <a:r>
              <a:rPr lang="en-US" altLang="zh-CN">
                <a:cs typeface="Arial Unicode MS" pitchFamily="34" charset="-122"/>
              </a:rPr>
              <a:t>)</a:t>
            </a:r>
            <a:r>
              <a:rPr lang="el-GR" altLang="zh-CN"/>
              <a:t>∈</a:t>
            </a:r>
            <a:r>
              <a:rPr lang="en-US" altLang="zh-CN"/>
              <a:t>h(S)</a:t>
            </a:r>
            <a:r>
              <a:rPr lang="zh-CN" altLang="en-US">
                <a:cs typeface="Arial Unicode MS" pitchFamily="34" charset="-122"/>
              </a:rPr>
              <a:t>；</a:t>
            </a:r>
            <a:endParaRPr lang="en-US" altLang="zh-CN" dirty="0">
              <a:cs typeface="Arial Unicode MS" pitchFamily="34" charset="-122"/>
            </a:endParaRPr>
          </a:p>
          <a:p>
            <a:pPr marL="1355725" lvl="1" indent="-457200">
              <a:lnSpc>
                <a:spcPct val="120000"/>
              </a:lnSpc>
              <a:spcAft>
                <a:spcPts val="0"/>
              </a:spcAft>
              <a:buSzPct val="100000"/>
              <a:buNone/>
            </a:pPr>
            <a:r>
              <a:rPr lang="zh-CN" altLang="en-US">
                <a:cs typeface="Arial Unicode MS" pitchFamily="34" charset="-122"/>
              </a:rPr>
              <a:t>即，</a:t>
            </a:r>
            <a:r>
              <a:rPr lang="en-US" altLang="zh-CN">
                <a:cs typeface="Arial Unicode MS" pitchFamily="34" charset="-122"/>
              </a:rPr>
              <a:t>h</a:t>
            </a:r>
            <a:r>
              <a:rPr lang="en-US" altLang="zh-CN" dirty="0">
                <a:cs typeface="Arial Unicode MS" pitchFamily="34" charset="-122"/>
              </a:rPr>
              <a:t>(S)</a:t>
            </a:r>
            <a:r>
              <a:rPr lang="zh-CN" altLang="en-US" dirty="0">
                <a:cs typeface="Arial Unicode MS" pitchFamily="34" charset="-122"/>
              </a:rPr>
              <a:t>在运算*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zh-CN" altLang="en-US" dirty="0">
                <a:cs typeface="Arial Unicode MS" pitchFamily="34" charset="-122"/>
              </a:rPr>
              <a:t>下是封闭的；</a:t>
            </a:r>
            <a:endParaRPr lang="en-US" altLang="zh-CN" dirty="0">
              <a:cs typeface="Arial Unicode MS" pitchFamily="34" charset="-122"/>
            </a:endParaRPr>
          </a:p>
          <a:p>
            <a:pPr marL="914400" lvl="1" indent="-457200">
              <a:buSzPct val="100000"/>
              <a:buFont typeface="+mj-lt"/>
              <a:buAutoNum type="arabicPeriod" startAt="4"/>
            </a:pPr>
            <a:r>
              <a:rPr lang="zh-CN" altLang="en-US" dirty="0">
                <a:cs typeface="Arial Unicode MS" pitchFamily="34" charset="-122"/>
              </a:rPr>
              <a:t>同理可证对运算</a:t>
            </a:r>
            <a:r>
              <a:rPr lang="zh-CN" altLang="en-US" dirty="0">
                <a:latin typeface="Arial" charset="0"/>
                <a:sym typeface="Symbol" pitchFamily="18" charset="2"/>
              </a:rPr>
              <a:t>△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’</a:t>
            </a:r>
            <a:r>
              <a:rPr lang="zh-CN" altLang="en-US" dirty="0">
                <a:cs typeface="Arial Unicode MS" pitchFamily="34" charset="-122"/>
              </a:rPr>
              <a:t>是封闭的。</a:t>
            </a:r>
            <a:endParaRPr lang="en-US" altLang="zh-CN" dirty="0">
              <a:cs typeface="Arial Unicode MS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cs typeface="Arial Unicode MS" pitchFamily="34" charset="-122"/>
              </a:rPr>
              <a:t>定理</a:t>
            </a:r>
            <a:r>
              <a:rPr lang="en-US" altLang="zh-CN" dirty="0">
                <a:solidFill>
                  <a:srgbClr val="FF0000"/>
                </a:solidFill>
                <a:cs typeface="Arial Unicode MS" pitchFamily="34" charset="-122"/>
              </a:rPr>
              <a:t>6.3-3</a:t>
            </a:r>
            <a:r>
              <a:rPr lang="zh-CN" altLang="en-US" dirty="0">
                <a:solidFill>
                  <a:srgbClr val="FF0000"/>
                </a:solidFill>
                <a:cs typeface="Arial Unicode MS" pitchFamily="34" charset="-122"/>
              </a:rPr>
              <a:t>：</a:t>
            </a:r>
            <a:r>
              <a:rPr lang="zh-CN" altLang="en-US" dirty="0">
                <a:cs typeface="Arial Unicode MS" pitchFamily="34" charset="-122"/>
              </a:rPr>
              <a:t>见</a:t>
            </a:r>
            <a:r>
              <a:rPr lang="en-US" altLang="zh-CN" dirty="0">
                <a:cs typeface="Arial Unicode MS" pitchFamily="34" charset="-122"/>
              </a:rPr>
              <a:t>p.180   (</a:t>
            </a:r>
            <a:r>
              <a:rPr lang="zh-CN" altLang="en-US" dirty="0">
                <a:solidFill>
                  <a:srgbClr val="002060"/>
                </a:solidFill>
                <a:cs typeface="Arial Unicode MS" pitchFamily="34" charset="-122"/>
              </a:rPr>
              <a:t>同态象</a:t>
            </a:r>
            <a:r>
              <a:rPr lang="zh-CN" altLang="en-US" dirty="0">
                <a:solidFill>
                  <a:srgbClr val="E707D7"/>
                </a:solidFill>
                <a:cs typeface="Arial Unicode MS" pitchFamily="34" charset="-122"/>
              </a:rPr>
              <a:t>代数与</a:t>
            </a:r>
            <a:r>
              <a:rPr lang="zh-CN" altLang="en-US" dirty="0">
                <a:solidFill>
                  <a:srgbClr val="3A1BF7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t>前域</a:t>
            </a:r>
            <a:r>
              <a:rPr lang="zh-CN" altLang="en-US" dirty="0">
                <a:solidFill>
                  <a:srgbClr val="E707D7"/>
                </a:solidFill>
                <a:cs typeface="Arial Unicode MS" pitchFamily="34" charset="-122"/>
              </a:rPr>
              <a:t>代数的关系</a:t>
            </a:r>
            <a:r>
              <a:rPr lang="en-US" altLang="zh-CN" dirty="0">
                <a:cs typeface="Arial Unicode MS" pitchFamily="34" charset="-122"/>
              </a:rPr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3607" y="6485255"/>
            <a:ext cx="542925" cy="365125"/>
          </a:xfrm>
        </p:spPr>
        <p:txBody>
          <a:bodyPr/>
          <a:lstStyle/>
          <a:p>
            <a:pPr>
              <a:defRPr/>
            </a:pPr>
            <a:fld id="{026171B2-E6B0-4949-BB04-261EF5C9BE36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F081BB7-69E6-4CAA-ABD0-EBA0964D1297}"/>
              </a:ext>
            </a:extLst>
          </p:cNvPr>
          <p:cNvGrpSpPr/>
          <p:nvPr/>
        </p:nvGrpSpPr>
        <p:grpSpPr>
          <a:xfrm>
            <a:off x="1584251" y="2204864"/>
            <a:ext cx="7070651" cy="4238466"/>
            <a:chOff x="1584251" y="2204864"/>
            <a:chExt cx="7070651" cy="4238466"/>
          </a:xfrm>
        </p:grpSpPr>
        <p:grpSp>
          <p:nvGrpSpPr>
            <p:cNvPr id="5" name="组合 4"/>
            <p:cNvGrpSpPr>
              <a:grpSpLocks noChangeAspect="1"/>
            </p:cNvGrpSpPr>
            <p:nvPr/>
          </p:nvGrpSpPr>
          <p:grpSpPr>
            <a:xfrm>
              <a:off x="6804248" y="2204864"/>
              <a:ext cx="1224136" cy="1205883"/>
              <a:chOff x="30163" y="2300288"/>
              <a:chExt cx="1353142" cy="1332966"/>
            </a:xfrm>
          </p:grpSpPr>
          <p:pic>
            <p:nvPicPr>
              <p:cNvPr id="6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163" y="2300288"/>
                <a:ext cx="1268412" cy="973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矩形 6"/>
              <p:cNvSpPr/>
              <p:nvPr/>
            </p:nvSpPr>
            <p:spPr>
              <a:xfrm>
                <a:off x="55950" y="3255882"/>
                <a:ext cx="1327355" cy="3773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第</a:t>
                </a:r>
                <a:r>
                  <a:rPr lang="en-US" altLang="zh-CN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180</a:t>
                </a:r>
                <a:r>
                  <a:rPr lang="zh-CN" altLang="en-US" sz="2400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页</a:t>
                </a:r>
              </a:p>
            </p:txBody>
          </p:sp>
        </p:grp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9C06B4BA-D555-4E10-9C73-2875C1F8C854}"/>
                </a:ext>
              </a:extLst>
            </p:cNvPr>
            <p:cNvSpPr/>
            <p:nvPr/>
          </p:nvSpPr>
          <p:spPr>
            <a:xfrm>
              <a:off x="1584251" y="3296093"/>
              <a:ext cx="7070651" cy="3147237"/>
            </a:xfrm>
            <a:custGeom>
              <a:avLst/>
              <a:gdLst>
                <a:gd name="connsiteX0" fmla="*/ 0 w 7070651"/>
                <a:gd name="connsiteY0" fmla="*/ 2945219 h 3147237"/>
                <a:gd name="connsiteX1" fmla="*/ 0 w 7070651"/>
                <a:gd name="connsiteY1" fmla="*/ 3147237 h 3147237"/>
                <a:gd name="connsiteX2" fmla="*/ 7070651 w 7070651"/>
                <a:gd name="connsiteY2" fmla="*/ 3147237 h 3147237"/>
                <a:gd name="connsiteX3" fmla="*/ 7070651 w 7070651"/>
                <a:gd name="connsiteY3" fmla="*/ 0 h 3147237"/>
                <a:gd name="connsiteX4" fmla="*/ 6443330 w 7070651"/>
                <a:gd name="connsiteY4" fmla="*/ 0 h 314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0651" h="3147237">
                  <a:moveTo>
                    <a:pt x="0" y="2945219"/>
                  </a:moveTo>
                  <a:lnTo>
                    <a:pt x="0" y="3147237"/>
                  </a:lnTo>
                  <a:lnTo>
                    <a:pt x="7070651" y="3147237"/>
                  </a:lnTo>
                  <a:lnTo>
                    <a:pt x="7070651" y="0"/>
                  </a:lnTo>
                  <a:lnTo>
                    <a:pt x="6443330" y="0"/>
                  </a:lnTo>
                </a:path>
              </a:pathLst>
            </a:custGeom>
            <a:noFill/>
            <a:ln w="12700">
              <a:solidFill>
                <a:srgbClr val="CC006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/>
              <a:t>代数的性质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zh-CN" altLang="en-US"/>
              <a:t>代数</a:t>
            </a:r>
            <a:r>
              <a:rPr lang="zh-CN" altLang="en-US">
                <a:solidFill>
                  <a:srgbClr val="E707D7"/>
                </a:solidFill>
              </a:rPr>
              <a:t>可能</a:t>
            </a:r>
            <a:r>
              <a:rPr lang="zh-CN" altLang="en-US"/>
              <a:t>具有某些性质，具体会有哪些性质视不同的代数而定；</a:t>
            </a:r>
            <a:endParaRPr lang="en-US" altLang="zh-CN"/>
          </a:p>
          <a:p>
            <a:pPr>
              <a:spcBef>
                <a:spcPts val="300"/>
              </a:spcBef>
            </a:pPr>
            <a:r>
              <a:rPr lang="zh-CN" altLang="en-US">
                <a:solidFill>
                  <a:srgbClr val="C00000"/>
                </a:solidFill>
              </a:rPr>
              <a:t>结合律</a:t>
            </a:r>
            <a:endParaRPr lang="en-US" altLang="zh-CN">
              <a:solidFill>
                <a:srgbClr val="C0000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altLang="zh-CN"/>
              <a:t>(a*b)*c=a*(b*c)</a:t>
            </a:r>
          </a:p>
          <a:p>
            <a:pPr>
              <a:spcBef>
                <a:spcPts val="300"/>
              </a:spcBef>
            </a:pPr>
            <a:r>
              <a:rPr lang="zh-CN" altLang="en-US">
                <a:solidFill>
                  <a:srgbClr val="C00000"/>
                </a:solidFill>
              </a:rPr>
              <a:t>分配律</a:t>
            </a:r>
            <a:r>
              <a:rPr lang="en-US" altLang="zh-CN">
                <a:solidFill>
                  <a:srgbClr val="C00000"/>
                </a:solidFill>
              </a:rPr>
              <a:t>:</a:t>
            </a:r>
          </a:p>
          <a:p>
            <a:pPr lvl="1">
              <a:spcBef>
                <a:spcPts val="300"/>
              </a:spcBef>
            </a:pPr>
            <a:r>
              <a:rPr lang="en-US" altLang="zh-CN"/>
              <a:t>a+</a:t>
            </a:r>
            <a:r>
              <a:rPr lang="el-GR" altLang="zh-CN"/>
              <a:t>(</a:t>
            </a:r>
            <a:r>
              <a:rPr lang="en-US" altLang="zh-CN"/>
              <a:t>b*c)=(a+b)*(a+c)</a:t>
            </a:r>
          </a:p>
          <a:p>
            <a:pPr lvl="1">
              <a:spcBef>
                <a:spcPts val="300"/>
              </a:spcBef>
            </a:pPr>
            <a:r>
              <a:rPr lang="en-US" altLang="zh-CN"/>
              <a:t>(b*c)+a=(b+a)*(c+a)</a:t>
            </a:r>
          </a:p>
          <a:p>
            <a:pPr>
              <a:spcBef>
                <a:spcPts val="300"/>
              </a:spcBef>
            </a:pPr>
            <a:r>
              <a:rPr lang="zh-CN" altLang="en-US">
                <a:solidFill>
                  <a:srgbClr val="C00000"/>
                </a:solidFill>
              </a:rPr>
              <a:t>交换律</a:t>
            </a:r>
            <a:r>
              <a:rPr lang="en-US" altLang="zh-CN">
                <a:solidFill>
                  <a:srgbClr val="C00000"/>
                </a:solidFill>
              </a:rPr>
              <a:t>:</a:t>
            </a:r>
            <a:r>
              <a:rPr lang="en-US" altLang="zh-CN"/>
              <a:t> </a:t>
            </a:r>
          </a:p>
          <a:p>
            <a:pPr lvl="1">
              <a:spcBef>
                <a:spcPts val="300"/>
              </a:spcBef>
            </a:pPr>
            <a:r>
              <a:rPr lang="en-US" altLang="zh-CN"/>
              <a:t>a</a:t>
            </a:r>
            <a:r>
              <a:rPr lang="zh-CN" altLang="en-US"/>
              <a:t>*</a:t>
            </a:r>
            <a:r>
              <a:rPr lang="en-US" altLang="zh-CN"/>
              <a:t>b=b*a</a:t>
            </a:r>
          </a:p>
          <a:p>
            <a:pPr lvl="1">
              <a:spcBef>
                <a:spcPts val="300"/>
              </a:spcBef>
            </a:pPr>
            <a:r>
              <a:rPr lang="en-US" altLang="zh-CN"/>
              <a:t>a+b=b+a</a:t>
            </a:r>
          </a:p>
          <a:p>
            <a:pPr>
              <a:spcBef>
                <a:spcPts val="300"/>
              </a:spcBef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7A9120-9ED2-4CA4-B8D9-449EAB2155CD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C1DD1-EC20-46FA-A84C-97F175B9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图示</a:t>
            </a:r>
            <a:r>
              <a:rPr lang="en-US" altLang="zh-CN"/>
              <a:t>-</a:t>
            </a:r>
            <a:r>
              <a:rPr lang="zh-CN" altLang="en-US"/>
              <a:t>两个同态代数系统的关系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13A1E4-923C-4CF2-B90F-EEF2C71ED5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4455" y="1214208"/>
                <a:ext cx="3034680" cy="95519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/>
                  <a:t>h(A)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是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的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子代数</m:t>
                            </m:r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是</m:t>
                            </m:r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的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缩影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</m:e>
                        </m:eqArr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13A1E4-923C-4CF2-B90F-EEF2C71ED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4455" y="1214208"/>
                <a:ext cx="3034680" cy="955198"/>
              </a:xfrm>
              <a:blipFill>
                <a:blip r:embed="rId2"/>
                <a:stretch>
                  <a:fillRect l="-3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D80804-60F5-42C8-895A-A1FE1516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171B2-E6B0-4949-BB04-261EF5C9BE36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5ABA320-592B-4E73-8B9B-EA5EC7966796}"/>
              </a:ext>
            </a:extLst>
          </p:cNvPr>
          <p:cNvGrpSpPr/>
          <p:nvPr/>
        </p:nvGrpSpPr>
        <p:grpSpPr>
          <a:xfrm>
            <a:off x="2816805" y="2708920"/>
            <a:ext cx="3157836" cy="2886788"/>
            <a:chOff x="2816805" y="2708920"/>
            <a:chExt cx="3157836" cy="288678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075D735-64C7-4CAC-8EE7-6D6022662B4A}"/>
                </a:ext>
              </a:extLst>
            </p:cNvPr>
            <p:cNvSpPr/>
            <p:nvPr/>
          </p:nvSpPr>
          <p:spPr>
            <a:xfrm>
              <a:off x="3266855" y="2708920"/>
              <a:ext cx="1215135" cy="7470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8C9EF65-EBF8-44EE-9E8C-26A8D6F8F9AC}"/>
                </a:ext>
              </a:extLst>
            </p:cNvPr>
            <p:cNvSpPr/>
            <p:nvPr/>
          </p:nvSpPr>
          <p:spPr>
            <a:xfrm>
              <a:off x="2816805" y="4221088"/>
              <a:ext cx="2340260" cy="9451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2CA7BE8-5D13-4463-87CF-B3445CCFE122}"/>
                </a:ext>
              </a:extLst>
            </p:cNvPr>
            <p:cNvSpPr/>
            <p:nvPr/>
          </p:nvSpPr>
          <p:spPr>
            <a:xfrm>
              <a:off x="3491880" y="4374105"/>
              <a:ext cx="809861" cy="59698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D64CCCC-68B9-4257-8641-EEA8E8D3570B}"/>
                </a:ext>
              </a:extLst>
            </p:cNvPr>
            <p:cNvCxnSpPr>
              <a:stCxn id="5" idx="2"/>
              <a:endCxn id="7" idx="2"/>
            </p:cNvCxnSpPr>
            <p:nvPr/>
          </p:nvCxnSpPr>
          <p:spPr>
            <a:xfrm>
              <a:off x="3266855" y="3082462"/>
              <a:ext cx="225025" cy="1590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1F08731-9A2B-434E-B067-33BA57E5C88B}"/>
                </a:ext>
              </a:extLst>
            </p:cNvPr>
            <p:cNvCxnSpPr>
              <a:cxnSpLocks/>
              <a:stCxn id="5" idx="6"/>
              <a:endCxn id="7" idx="6"/>
            </p:cNvCxnSpPr>
            <p:nvPr/>
          </p:nvCxnSpPr>
          <p:spPr>
            <a:xfrm flipH="1">
              <a:off x="4301741" y="3082462"/>
              <a:ext cx="180249" cy="1590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内容占位符 2">
              <a:extLst>
                <a:ext uri="{FF2B5EF4-FFF2-40B4-BE49-F238E27FC236}">
                  <a16:creationId xmlns:a16="http://schemas.microsoft.com/office/drawing/2014/main" id="{BF6983C6-A9B2-43BD-96F1-928D1154DB7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596906" y="2851048"/>
              <a:ext cx="555032" cy="411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SzPct val="60000"/>
                <a:buFont typeface="Wingdings" pitchFamily="2" charset="2"/>
                <a:buChar char="n"/>
                <a:defRPr sz="2400" kern="12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SzPct val="60000"/>
                <a:buFont typeface="Wingdings" pitchFamily="2" charset="2"/>
                <a:buChar char="Ø"/>
                <a:defRPr sz="2200" kern="12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14" name="内容占位符 2">
              <a:extLst>
                <a:ext uri="{FF2B5EF4-FFF2-40B4-BE49-F238E27FC236}">
                  <a16:creationId xmlns:a16="http://schemas.microsoft.com/office/drawing/2014/main" id="{139117DB-7895-40C4-8681-3F32D673BE8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157065" y="5166193"/>
              <a:ext cx="817576" cy="429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SzPct val="60000"/>
                <a:buFont typeface="Wingdings" pitchFamily="2" charset="2"/>
                <a:buChar char="n"/>
                <a:defRPr sz="2400" kern="12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SzPct val="60000"/>
                <a:buFont typeface="Wingdings" pitchFamily="2" charset="2"/>
                <a:buChar char="Ø"/>
                <a:defRPr sz="2200" kern="12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>
                  <a:solidFill>
                    <a:srgbClr val="CC0066"/>
                  </a:solidFill>
                </a:rPr>
                <a:t>h(A)</a:t>
              </a:r>
              <a:endParaRPr lang="zh-CN" altLang="en-US">
                <a:solidFill>
                  <a:srgbClr val="CC0066"/>
                </a:solidFill>
              </a:endParaRPr>
            </a:p>
          </p:txBody>
        </p:sp>
        <p:sp>
          <p:nvSpPr>
            <p:cNvPr id="15" name="内容占位符 2">
              <a:extLst>
                <a:ext uri="{FF2B5EF4-FFF2-40B4-BE49-F238E27FC236}">
                  <a16:creationId xmlns:a16="http://schemas.microsoft.com/office/drawing/2014/main" id="{D86C9732-73FE-417B-A7B0-FA5BA0E05C4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61947" y="4467094"/>
              <a:ext cx="555032" cy="411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SzPct val="60000"/>
                <a:buFont typeface="Wingdings" pitchFamily="2" charset="2"/>
                <a:buChar char="n"/>
                <a:defRPr sz="2400" kern="12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SzPct val="60000"/>
                <a:buFont typeface="Wingdings" pitchFamily="2" charset="2"/>
                <a:buChar char="Ø"/>
                <a:defRPr sz="2200" kern="12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/>
                <a:t>A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3A507F4E-1E15-4286-86EF-939FD981A007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4183140" y="4883662"/>
              <a:ext cx="973925" cy="435548"/>
            </a:xfrm>
            <a:prstGeom prst="straightConnector1">
              <a:avLst/>
            </a:prstGeom>
            <a:ln>
              <a:solidFill>
                <a:srgbClr val="E707D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内容占位符 2">
              <a:extLst>
                <a:ext uri="{FF2B5EF4-FFF2-40B4-BE49-F238E27FC236}">
                  <a16:creationId xmlns:a16="http://schemas.microsoft.com/office/drawing/2014/main" id="{8692296A-C556-4FD1-8D0C-080055CD964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335403" y="3580508"/>
              <a:ext cx="592780" cy="429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SzPct val="60000"/>
                <a:buFont typeface="Wingdings" pitchFamily="2" charset="2"/>
                <a:buChar char="n"/>
                <a:defRPr sz="2400" kern="12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SzPct val="60000"/>
                <a:buFont typeface="Wingdings" pitchFamily="2" charset="2"/>
                <a:buChar char="Ø"/>
                <a:defRPr sz="2200" kern="12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>
                  <a:solidFill>
                    <a:srgbClr val="CC0066"/>
                  </a:solidFill>
                </a:rPr>
                <a:t>h</a:t>
              </a:r>
              <a:endParaRPr lang="zh-CN" altLang="en-US">
                <a:solidFill>
                  <a:srgbClr val="CC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5802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3446E-1750-4357-851A-AD9F117A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EE85B-72C5-4D79-8CE7-E0B9929A3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17" y="1300438"/>
            <a:ext cx="7846908" cy="573961"/>
          </a:xfrm>
        </p:spPr>
        <p:txBody>
          <a:bodyPr/>
          <a:lstStyle/>
          <a:p>
            <a:r>
              <a:rPr lang="zh-CN" altLang="en-US"/>
              <a:t>分情况举例说明：</a:t>
            </a:r>
            <a:r>
              <a:rPr lang="en-US" altLang="zh-CN"/>
              <a:t>x*y=z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  </a:t>
            </a:r>
            <a:r>
              <a:rPr lang="en-US" altLang="zh-CN"/>
              <a:t>h(x)*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/>
              <a:t>h(y)=h(z)=h(x*y)</a:t>
            </a:r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B7DF16-3F13-4AB8-994F-9FABDA89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171B2-E6B0-4949-BB04-261EF5C9BE36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6779108D-B036-4176-A049-5F6F5AD45025}"/>
              </a:ext>
            </a:extLst>
          </p:cNvPr>
          <p:cNvGrpSpPr/>
          <p:nvPr/>
        </p:nvGrpSpPr>
        <p:grpSpPr>
          <a:xfrm>
            <a:off x="296525" y="2694728"/>
            <a:ext cx="6541946" cy="2984522"/>
            <a:chOff x="581134" y="3212323"/>
            <a:chExt cx="6541946" cy="298452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F7DDF7C-B3A4-4EC5-956C-69B82D36041D}"/>
                </a:ext>
              </a:extLst>
            </p:cNvPr>
            <p:cNvSpPr/>
            <p:nvPr/>
          </p:nvSpPr>
          <p:spPr>
            <a:xfrm>
              <a:off x="2391592" y="4559432"/>
              <a:ext cx="4731488" cy="163741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A4E842E-DE25-4BE5-9A95-E59B8D970035}"/>
                </a:ext>
              </a:extLst>
            </p:cNvPr>
            <p:cNvCxnSpPr>
              <a:cxnSpLocks/>
            </p:cNvCxnSpPr>
            <p:nvPr/>
          </p:nvCxnSpPr>
          <p:spPr>
            <a:xfrm>
              <a:off x="4201842" y="3251634"/>
              <a:ext cx="0" cy="455750"/>
            </a:xfrm>
            <a:prstGeom prst="line">
              <a:avLst/>
            </a:prstGeom>
            <a:ln w="22225">
              <a:solidFill>
                <a:srgbClr val="2E7D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18371BA-5899-4869-87EB-3845C5932FFB}"/>
                </a:ext>
              </a:extLst>
            </p:cNvPr>
            <p:cNvCxnSpPr>
              <a:cxnSpLocks/>
            </p:cNvCxnSpPr>
            <p:nvPr/>
          </p:nvCxnSpPr>
          <p:spPr>
            <a:xfrm>
              <a:off x="5230938" y="3251634"/>
              <a:ext cx="0" cy="455750"/>
            </a:xfrm>
            <a:prstGeom prst="line">
              <a:avLst/>
            </a:prstGeom>
            <a:ln w="25400">
              <a:solidFill>
                <a:srgbClr val="2E7D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60DE031-883E-4D04-8CEE-E8E61B067E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0100" y="3707384"/>
              <a:ext cx="284185" cy="1277366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1B0A926-8BE0-42F2-B979-7DCA58A55282}"/>
                </a:ext>
              </a:extLst>
            </p:cNvPr>
            <p:cNvSpPr/>
            <p:nvPr/>
          </p:nvSpPr>
          <p:spPr>
            <a:xfrm>
              <a:off x="3333619" y="4981672"/>
              <a:ext cx="450050" cy="174225"/>
            </a:xfrm>
            <a:prstGeom prst="roundRect">
              <a:avLst/>
            </a:prstGeom>
            <a:noFill/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3F9E0CE2-6FA6-4259-BE31-91209F6BF7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1900" y="3707384"/>
              <a:ext cx="429943" cy="1277366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9CA6E8F-1980-4F82-83FC-242C44112BA9}"/>
                </a:ext>
              </a:extLst>
            </p:cNvPr>
            <p:cNvCxnSpPr>
              <a:cxnSpLocks/>
            </p:cNvCxnSpPr>
            <p:nvPr/>
          </p:nvCxnSpPr>
          <p:spPr>
            <a:xfrm>
              <a:off x="4200525" y="3695700"/>
              <a:ext cx="309383" cy="1410268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EE94282-8760-4407-86F4-AF945AE72724}"/>
                </a:ext>
              </a:extLst>
            </p:cNvPr>
            <p:cNvSpPr/>
            <p:nvPr/>
          </p:nvSpPr>
          <p:spPr>
            <a:xfrm>
              <a:off x="3624647" y="3251634"/>
              <a:ext cx="2207493" cy="45575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EF3DB363-6E5E-4C41-B88A-938A8737A2B1}"/>
                </a:ext>
              </a:extLst>
            </p:cNvPr>
            <p:cNvSpPr/>
            <p:nvPr/>
          </p:nvSpPr>
          <p:spPr>
            <a:xfrm>
              <a:off x="4509864" y="5049180"/>
              <a:ext cx="405967" cy="135015"/>
            </a:xfrm>
            <a:prstGeom prst="ellipse">
              <a:avLst/>
            </a:prstGeom>
            <a:noFill/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9E3338F0-CC37-4748-B268-E1F46BCD1AB7}"/>
                </a:ext>
              </a:extLst>
            </p:cNvPr>
            <p:cNvCxnSpPr>
              <a:endCxn id="46" idx="6"/>
            </p:cNvCxnSpPr>
            <p:nvPr/>
          </p:nvCxnSpPr>
          <p:spPr>
            <a:xfrm flipH="1">
              <a:off x="4915831" y="3707384"/>
              <a:ext cx="315107" cy="1409304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53E1C6-E632-4D89-B54F-A880963E1400}"/>
                </a:ext>
              </a:extLst>
            </p:cNvPr>
            <p:cNvSpPr/>
            <p:nvPr/>
          </p:nvSpPr>
          <p:spPr>
            <a:xfrm>
              <a:off x="5498769" y="4941204"/>
              <a:ext cx="603401" cy="135015"/>
            </a:xfrm>
            <a:prstGeom prst="ellipse">
              <a:avLst/>
            </a:prstGeom>
            <a:noFill/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71EB6734-5F0A-463B-899D-1B6E8D3E0B24}"/>
                </a:ext>
              </a:extLst>
            </p:cNvPr>
            <p:cNvCxnSpPr>
              <a:cxnSpLocks/>
            </p:cNvCxnSpPr>
            <p:nvPr/>
          </p:nvCxnSpPr>
          <p:spPr>
            <a:xfrm>
              <a:off x="5230938" y="3707384"/>
              <a:ext cx="266395" cy="1296984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2670F7FD-CBAB-4366-9CAF-C55D7019D755}"/>
                </a:ext>
              </a:extLst>
            </p:cNvPr>
            <p:cNvCxnSpPr>
              <a:cxnSpLocks/>
            </p:cNvCxnSpPr>
            <p:nvPr/>
          </p:nvCxnSpPr>
          <p:spPr>
            <a:xfrm>
              <a:off x="5824032" y="3707384"/>
              <a:ext cx="273376" cy="1290634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1A04FEC-D6E9-4858-8465-EBCA82ABE585}"/>
                </a:ext>
              </a:extLst>
            </p:cNvPr>
            <p:cNvSpPr/>
            <p:nvPr/>
          </p:nvSpPr>
          <p:spPr>
            <a:xfrm>
              <a:off x="1991225" y="3212323"/>
              <a:ext cx="1382402" cy="455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A=&lt;</a:t>
              </a:r>
              <a:r>
                <a:rPr lang="en-US" altLang="zh-CN" sz="240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</a:t>
              </a:r>
              <a:r>
                <a:rPr lang="en-US" altLang="zh-CN" sz="24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,*&gt;</a:t>
              </a:r>
              <a:endParaRPr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EE094FB-2FFF-48A2-8312-D11B1601E4A6}"/>
                </a:ext>
              </a:extLst>
            </p:cNvPr>
            <p:cNvSpPr/>
            <p:nvPr/>
          </p:nvSpPr>
          <p:spPr>
            <a:xfrm>
              <a:off x="581134" y="5105968"/>
              <a:ext cx="1755196" cy="455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24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’</a:t>
              </a:r>
              <a:r>
                <a:rPr lang="en-US" altLang="zh-CN" sz="24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Arial" panose="020B0604020202020204" pitchFamily="34" charset="0"/>
                </a:rPr>
                <a:t>=&lt;</a:t>
              </a:r>
              <a:r>
                <a:rPr lang="en-US" altLang="zh-CN" sz="2400">
                  <a:solidFill>
                    <a:srgbClr val="00B05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Arial" panose="020B0604020202020204" pitchFamily="34" charset="0"/>
                </a:rPr>
                <a:t>S</a:t>
              </a:r>
              <a:r>
                <a:rPr lang="en-US" altLang="zh-CN" sz="2400">
                  <a:solidFill>
                    <a:srgbClr val="00B050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’</a:t>
              </a:r>
              <a:r>
                <a:rPr lang="en-US" altLang="zh-CN" sz="24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Arial" panose="020B0604020202020204" pitchFamily="34" charset="0"/>
                </a:rPr>
                <a:t>,*</a:t>
              </a:r>
              <a:r>
                <a:rPr lang="en-US" altLang="zh-CN" sz="24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’</a:t>
              </a:r>
              <a:r>
                <a:rPr lang="en-US" altLang="zh-CN" sz="24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Arial" panose="020B0604020202020204" pitchFamily="34" charset="0"/>
                </a:rPr>
                <a:t>&gt;</a:t>
              </a:r>
              <a:endParaRPr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34CF5B15-DCD7-4F66-B7E1-0CE01B92BDAB}"/>
              </a:ext>
            </a:extLst>
          </p:cNvPr>
          <p:cNvSpPr/>
          <p:nvPr/>
        </p:nvSpPr>
        <p:spPr>
          <a:xfrm>
            <a:off x="3365981" y="2225189"/>
            <a:ext cx="495055" cy="45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400" baseline="-250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9E3FFC6-747E-49A8-A814-D7054DB58358}"/>
              </a:ext>
            </a:extLst>
          </p:cNvPr>
          <p:cNvSpPr/>
          <p:nvPr/>
        </p:nvSpPr>
        <p:spPr>
          <a:xfrm>
            <a:off x="4183757" y="2222021"/>
            <a:ext cx="495055" cy="45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400" baseline="-250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E161FFA-B6E9-466C-8C67-A4D61E929AFD}"/>
              </a:ext>
            </a:extLst>
          </p:cNvPr>
          <p:cNvSpPr/>
          <p:nvPr/>
        </p:nvSpPr>
        <p:spPr>
          <a:xfrm>
            <a:off x="4993919" y="2228620"/>
            <a:ext cx="495055" cy="45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400" baseline="-250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785EE10-399D-4E41-A8A8-83434E80E04D}"/>
              </a:ext>
            </a:extLst>
          </p:cNvPr>
          <p:cNvSpPr/>
          <p:nvPr/>
        </p:nvSpPr>
        <p:spPr>
          <a:xfrm>
            <a:off x="2699079" y="3482278"/>
            <a:ext cx="495055" cy="45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accent5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endParaRPr lang="zh-CN" altLang="en-US" sz="2400">
              <a:solidFill>
                <a:schemeClr val="accent5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257E5C43-B64B-4B71-B6DC-C7F49048F4E4}"/>
              </a:ext>
            </a:extLst>
          </p:cNvPr>
          <p:cNvGrpSpPr/>
          <p:nvPr/>
        </p:nvGrpSpPr>
        <p:grpSpPr>
          <a:xfrm>
            <a:off x="2987875" y="2683530"/>
            <a:ext cx="2880726" cy="2390301"/>
            <a:chOff x="3092464" y="2990409"/>
            <a:chExt cx="2880726" cy="239030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2A102120-8148-40F6-BBC4-77397B5C5469}"/>
                </a:ext>
              </a:extLst>
            </p:cNvPr>
            <p:cNvSpPr/>
            <p:nvPr/>
          </p:nvSpPr>
          <p:spPr>
            <a:xfrm>
              <a:off x="3092464" y="4882428"/>
              <a:ext cx="660210" cy="455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accent5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h(x)</a:t>
              </a:r>
              <a:endParaRPr lang="zh-CN" altLang="en-US" sz="2000">
                <a:solidFill>
                  <a:schemeClr val="accent5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0D5C7A35-EBB1-4F86-897F-DE8EC6F5C883}"/>
                </a:ext>
              </a:extLst>
            </p:cNvPr>
            <p:cNvSpPr/>
            <p:nvPr/>
          </p:nvSpPr>
          <p:spPr>
            <a:xfrm>
              <a:off x="4202722" y="4924960"/>
              <a:ext cx="660210" cy="455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accent5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h(z)</a:t>
              </a:r>
              <a:endParaRPr lang="zh-CN" altLang="en-US" sz="2000">
                <a:solidFill>
                  <a:schemeClr val="accent5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8149822-59B9-4639-9C29-E7E0C7C4112B}"/>
                </a:ext>
              </a:extLst>
            </p:cNvPr>
            <p:cNvSpPr/>
            <p:nvPr/>
          </p:nvSpPr>
          <p:spPr>
            <a:xfrm>
              <a:off x="5312980" y="4829263"/>
              <a:ext cx="660210" cy="455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accent5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h(y)</a:t>
              </a:r>
              <a:endParaRPr lang="zh-CN" altLang="en-US" sz="2000">
                <a:solidFill>
                  <a:schemeClr val="accent5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28D07009-333B-45C8-9223-36698188B869}"/>
                </a:ext>
              </a:extLst>
            </p:cNvPr>
            <p:cNvSpPr/>
            <p:nvPr/>
          </p:nvSpPr>
          <p:spPr>
            <a:xfrm>
              <a:off x="3485515" y="2990904"/>
              <a:ext cx="495055" cy="455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endPara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D5EBDC1-D045-4DBC-A67A-544F738D6AC7}"/>
                </a:ext>
              </a:extLst>
            </p:cNvPr>
            <p:cNvSpPr/>
            <p:nvPr/>
          </p:nvSpPr>
          <p:spPr>
            <a:xfrm>
              <a:off x="4329844" y="2994181"/>
              <a:ext cx="495055" cy="455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z</a:t>
              </a:r>
              <a:endPara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FAAFEE7-D380-4719-B8E8-D5E5102B89A7}"/>
                </a:ext>
              </a:extLst>
            </p:cNvPr>
            <p:cNvSpPr/>
            <p:nvPr/>
          </p:nvSpPr>
          <p:spPr>
            <a:xfrm>
              <a:off x="5103992" y="2990409"/>
              <a:ext cx="495055" cy="455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endPara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D9AF469B-46D8-4883-A133-D9B6486407FA}"/>
              </a:ext>
            </a:extLst>
          </p:cNvPr>
          <p:cNvGrpSpPr/>
          <p:nvPr/>
        </p:nvGrpSpPr>
        <p:grpSpPr>
          <a:xfrm>
            <a:off x="2733810" y="2684025"/>
            <a:ext cx="3143242" cy="2347769"/>
            <a:chOff x="2829948" y="2990409"/>
            <a:chExt cx="3143242" cy="2347769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C6CD8ADD-3154-4774-9CEB-B85D8E6C366B}"/>
                </a:ext>
              </a:extLst>
            </p:cNvPr>
            <p:cNvSpPr/>
            <p:nvPr/>
          </p:nvSpPr>
          <p:spPr>
            <a:xfrm>
              <a:off x="2829948" y="4882428"/>
              <a:ext cx="660210" cy="455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accent5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h(x)</a:t>
              </a:r>
              <a:endParaRPr lang="zh-CN" altLang="en-US" sz="2000">
                <a:solidFill>
                  <a:schemeClr val="accent5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2A1AE52-0786-4282-A4C9-D9B29C8E1424}"/>
                </a:ext>
              </a:extLst>
            </p:cNvPr>
            <p:cNvSpPr/>
            <p:nvPr/>
          </p:nvSpPr>
          <p:spPr>
            <a:xfrm>
              <a:off x="3267247" y="4874779"/>
              <a:ext cx="892197" cy="455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accent5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,h(z)</a:t>
              </a:r>
              <a:endParaRPr lang="zh-CN" altLang="en-US" sz="2000">
                <a:solidFill>
                  <a:schemeClr val="accent5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B0B71989-C745-4BA8-A1EA-1B5032F0A4AE}"/>
                </a:ext>
              </a:extLst>
            </p:cNvPr>
            <p:cNvSpPr/>
            <p:nvPr/>
          </p:nvSpPr>
          <p:spPr>
            <a:xfrm>
              <a:off x="5312980" y="4829263"/>
              <a:ext cx="660210" cy="455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accent5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h(y)</a:t>
              </a:r>
              <a:endParaRPr lang="zh-CN" altLang="en-US" sz="2000">
                <a:solidFill>
                  <a:schemeClr val="accent5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66DB645-76A2-4EED-9A3A-5C99A61C6478}"/>
                </a:ext>
              </a:extLst>
            </p:cNvPr>
            <p:cNvSpPr/>
            <p:nvPr/>
          </p:nvSpPr>
          <p:spPr>
            <a:xfrm>
              <a:off x="3464249" y="2990904"/>
              <a:ext cx="495055" cy="455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x,</a:t>
              </a:r>
              <a:endPara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4631A507-065E-48F8-8470-4F809C200402}"/>
                </a:ext>
              </a:extLst>
            </p:cNvPr>
            <p:cNvSpPr/>
            <p:nvPr/>
          </p:nvSpPr>
          <p:spPr>
            <a:xfrm>
              <a:off x="3606668" y="2994181"/>
              <a:ext cx="495055" cy="455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z</a:t>
              </a:r>
              <a:endPara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2D84F28-C5B8-4CB5-8272-CB6A2CB532CD}"/>
                </a:ext>
              </a:extLst>
            </p:cNvPr>
            <p:cNvSpPr/>
            <p:nvPr/>
          </p:nvSpPr>
          <p:spPr>
            <a:xfrm>
              <a:off x="5103992" y="2990409"/>
              <a:ext cx="495055" cy="455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endPara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96B510EE-3F44-4933-9A95-EA485CF2B533}"/>
              </a:ext>
            </a:extLst>
          </p:cNvPr>
          <p:cNvGrpSpPr/>
          <p:nvPr/>
        </p:nvGrpSpPr>
        <p:grpSpPr>
          <a:xfrm>
            <a:off x="3521417" y="2701632"/>
            <a:ext cx="2071489" cy="2347769"/>
            <a:chOff x="2957544" y="2990409"/>
            <a:chExt cx="2071489" cy="2347769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F37CE7F0-A44F-42ED-BEFA-6CDBA28369DA}"/>
                </a:ext>
              </a:extLst>
            </p:cNvPr>
            <p:cNvSpPr/>
            <p:nvPr/>
          </p:nvSpPr>
          <p:spPr>
            <a:xfrm>
              <a:off x="2957544" y="4882428"/>
              <a:ext cx="660210" cy="455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accent5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h(x)</a:t>
              </a:r>
              <a:endParaRPr lang="zh-CN" altLang="en-US" sz="2000">
                <a:solidFill>
                  <a:schemeClr val="accent5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30A53B02-BAF4-44FB-AB8E-5157E93E3FB8}"/>
                </a:ext>
              </a:extLst>
            </p:cNvPr>
            <p:cNvSpPr/>
            <p:nvPr/>
          </p:nvSpPr>
          <p:spPr>
            <a:xfrm>
              <a:off x="3394843" y="4874779"/>
              <a:ext cx="892197" cy="455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accent5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,h(z)</a:t>
              </a:r>
              <a:endParaRPr lang="zh-CN" altLang="en-US" sz="2000">
                <a:solidFill>
                  <a:schemeClr val="accent5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5C4B36D-7D94-47E4-8FE2-2AFB9E8F6427}"/>
                </a:ext>
              </a:extLst>
            </p:cNvPr>
            <p:cNvSpPr/>
            <p:nvPr/>
          </p:nvSpPr>
          <p:spPr>
            <a:xfrm>
              <a:off x="3896635" y="4871795"/>
              <a:ext cx="1132398" cy="455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accent5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,h(y)</a:t>
              </a:r>
              <a:endParaRPr lang="zh-CN" altLang="en-US" sz="2000">
                <a:solidFill>
                  <a:schemeClr val="accent5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03D7B7B1-7025-4D84-8A27-30EEB06732F6}"/>
                </a:ext>
              </a:extLst>
            </p:cNvPr>
            <p:cNvSpPr/>
            <p:nvPr/>
          </p:nvSpPr>
          <p:spPr>
            <a:xfrm>
              <a:off x="3485515" y="2990904"/>
              <a:ext cx="495055" cy="455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x,</a:t>
              </a:r>
              <a:endPara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863B549-7833-4958-855A-D594CE6704C8}"/>
                </a:ext>
              </a:extLst>
            </p:cNvPr>
            <p:cNvSpPr/>
            <p:nvPr/>
          </p:nvSpPr>
          <p:spPr>
            <a:xfrm>
              <a:off x="3702365" y="2994181"/>
              <a:ext cx="495055" cy="455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z,</a:t>
              </a:r>
              <a:endPara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63CA4D16-E6B3-4435-900E-2C008B713978}"/>
                </a:ext>
              </a:extLst>
            </p:cNvPr>
            <p:cNvSpPr/>
            <p:nvPr/>
          </p:nvSpPr>
          <p:spPr>
            <a:xfrm>
              <a:off x="3851630" y="2990409"/>
              <a:ext cx="495055" cy="455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endPara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03" name="矩形 102">
            <a:extLst>
              <a:ext uri="{FF2B5EF4-FFF2-40B4-BE49-F238E27FC236}">
                <a16:creationId xmlns:a16="http://schemas.microsoft.com/office/drawing/2014/main" id="{34B52F77-CCC6-427E-B956-99459F0F9FB6}"/>
              </a:ext>
            </a:extLst>
          </p:cNvPr>
          <p:cNvSpPr/>
          <p:nvPr/>
        </p:nvSpPr>
        <p:spPr>
          <a:xfrm>
            <a:off x="7545637" y="5088485"/>
            <a:ext cx="851788" cy="45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CC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h(S)</a:t>
            </a:r>
            <a:endParaRPr lang="zh-CN" altLang="en-US" sz="2400">
              <a:solidFill>
                <a:srgbClr val="CC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198F0B6-B762-4A92-A9A6-6483894C912A}"/>
              </a:ext>
            </a:extLst>
          </p:cNvPr>
          <p:cNvGrpSpPr/>
          <p:nvPr/>
        </p:nvGrpSpPr>
        <p:grpSpPr>
          <a:xfrm>
            <a:off x="3296093" y="4486940"/>
            <a:ext cx="4635795" cy="1626781"/>
            <a:chOff x="3296093" y="4486940"/>
            <a:chExt cx="4635795" cy="1626781"/>
          </a:xfrm>
        </p:grpSpPr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2B43EB17-ECD8-499D-AF9D-C977AAD91809}"/>
                </a:ext>
              </a:extLst>
            </p:cNvPr>
            <p:cNvSpPr/>
            <p:nvPr/>
          </p:nvSpPr>
          <p:spPr>
            <a:xfrm>
              <a:off x="3296093" y="4540102"/>
              <a:ext cx="4625163" cy="1573619"/>
            </a:xfrm>
            <a:custGeom>
              <a:avLst/>
              <a:gdLst>
                <a:gd name="connsiteX0" fmla="*/ 0 w 4625163"/>
                <a:gd name="connsiteY0" fmla="*/ 0 h 1573619"/>
                <a:gd name="connsiteX1" fmla="*/ 0 w 4625163"/>
                <a:gd name="connsiteY1" fmla="*/ 1573619 h 1573619"/>
                <a:gd name="connsiteX2" fmla="*/ 4625163 w 4625163"/>
                <a:gd name="connsiteY2" fmla="*/ 1573619 h 1573619"/>
                <a:gd name="connsiteX3" fmla="*/ 4625163 w 4625163"/>
                <a:gd name="connsiteY3" fmla="*/ 1052624 h 157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5163" h="1573619">
                  <a:moveTo>
                    <a:pt x="0" y="0"/>
                  </a:moveTo>
                  <a:lnTo>
                    <a:pt x="0" y="1573619"/>
                  </a:lnTo>
                  <a:lnTo>
                    <a:pt x="4625163" y="1573619"/>
                  </a:lnTo>
                  <a:lnTo>
                    <a:pt x="4625163" y="1052624"/>
                  </a:lnTo>
                </a:path>
              </a:pathLst>
            </a:custGeom>
            <a:noFill/>
            <a:ln>
              <a:solidFill>
                <a:srgbClr val="CC006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BEE8261D-320D-464F-8A83-6195EEBD9179}"/>
                </a:ext>
              </a:extLst>
            </p:cNvPr>
            <p:cNvSpPr/>
            <p:nvPr/>
          </p:nvSpPr>
          <p:spPr>
            <a:xfrm>
              <a:off x="4412512" y="4603898"/>
              <a:ext cx="3051544" cy="754911"/>
            </a:xfrm>
            <a:custGeom>
              <a:avLst/>
              <a:gdLst>
                <a:gd name="connsiteX0" fmla="*/ 0 w 3051544"/>
                <a:gd name="connsiteY0" fmla="*/ 0 h 754911"/>
                <a:gd name="connsiteX1" fmla="*/ 0 w 3051544"/>
                <a:gd name="connsiteY1" fmla="*/ 754911 h 754911"/>
                <a:gd name="connsiteX2" fmla="*/ 3051544 w 3051544"/>
                <a:gd name="connsiteY2" fmla="*/ 754911 h 75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51544" h="754911">
                  <a:moveTo>
                    <a:pt x="0" y="0"/>
                  </a:moveTo>
                  <a:lnTo>
                    <a:pt x="0" y="754911"/>
                  </a:lnTo>
                  <a:lnTo>
                    <a:pt x="3051544" y="754911"/>
                  </a:lnTo>
                </a:path>
              </a:pathLst>
            </a:custGeom>
            <a:noFill/>
            <a:ln>
              <a:solidFill>
                <a:srgbClr val="CC006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4E98520A-2D55-46CC-A8DC-86F465FC6D30}"/>
                </a:ext>
              </a:extLst>
            </p:cNvPr>
            <p:cNvSpPr/>
            <p:nvPr/>
          </p:nvSpPr>
          <p:spPr>
            <a:xfrm>
              <a:off x="5518298" y="4486940"/>
              <a:ext cx="2413590" cy="637953"/>
            </a:xfrm>
            <a:custGeom>
              <a:avLst/>
              <a:gdLst>
                <a:gd name="connsiteX0" fmla="*/ 0 w 2413590"/>
                <a:gd name="connsiteY0" fmla="*/ 0 h 637953"/>
                <a:gd name="connsiteX1" fmla="*/ 2413590 w 2413590"/>
                <a:gd name="connsiteY1" fmla="*/ 0 h 637953"/>
                <a:gd name="connsiteX2" fmla="*/ 2413590 w 2413590"/>
                <a:gd name="connsiteY2" fmla="*/ 637953 h 637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3590" h="637953">
                  <a:moveTo>
                    <a:pt x="0" y="0"/>
                  </a:moveTo>
                  <a:lnTo>
                    <a:pt x="2413590" y="0"/>
                  </a:lnTo>
                  <a:lnTo>
                    <a:pt x="2413590" y="637953"/>
                  </a:lnTo>
                </a:path>
              </a:pathLst>
            </a:custGeom>
            <a:noFill/>
            <a:ln>
              <a:solidFill>
                <a:srgbClr val="CC006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171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E8391-0359-46D1-98F3-02EFA24C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182286-B414-483C-9EF6-87D5CFB593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345270" cy="5159598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zh-CN" altLang="en-US" sz="2000">
                    <a:solidFill>
                      <a:srgbClr val="FF0000"/>
                    </a:solidFill>
                  </a:rPr>
                  <a:t>例</a:t>
                </a:r>
                <a:r>
                  <a:rPr lang="en-US" altLang="zh-CN" sz="2000">
                    <a:solidFill>
                      <a:srgbClr val="FF0000"/>
                    </a:solidFill>
                  </a:rPr>
                  <a:t>6.3-3</a:t>
                </a:r>
              </a:p>
              <a:p>
                <a:pPr marL="361950" indent="-361950">
                  <a:spcBef>
                    <a:spcPts val="0"/>
                  </a:spcBef>
                  <a:spcAft>
                    <a:spcPts val="1200"/>
                  </a:spcAft>
                  <a:buSzPct val="100000"/>
                  <a:buFont typeface="+mj-lt"/>
                  <a:buAutoNum type="arabicPeriod"/>
                </a:pPr>
                <a:r>
                  <a:rPr lang="zh-CN" altLang="en-US" sz="2000"/>
                  <a:t>定义映射</a:t>
                </a:r>
                <a:r>
                  <a:rPr lang="en-US" altLang="zh-CN" sz="2000"/>
                  <a:t>h</a:t>
                </a:r>
                <a:r>
                  <a:rPr lang="zh-CN" altLang="en-US" sz="2000"/>
                  <a:t>：</a:t>
                </a:r>
                <a:r>
                  <a:rPr lang="en-US" altLang="zh-CN" sz="2000"/>
                  <a:t>R</a:t>
                </a:r>
                <a:r>
                  <a:rPr lang="en-US" altLang="zh-CN" sz="20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</a:t>
                </a:r>
                <a:r>
                  <a:rPr lang="en-US" altLang="zh-CN" sz="2000"/>
                  <a:t>R</a:t>
                </a:r>
                <a:r>
                  <a:rPr lang="zh-CN" altLang="en-US" sz="2000"/>
                  <a:t>为</a:t>
                </a:r>
                <a:r>
                  <a:rPr lang="en-US" altLang="zh-CN" sz="2000"/>
                  <a:t>h(x)=e</a:t>
                </a:r>
                <a:r>
                  <a:rPr lang="en-US" altLang="zh-CN" sz="2000" baseline="30000"/>
                  <a:t>x</a:t>
                </a:r>
                <a:r>
                  <a:rPr lang="en-US" altLang="zh-CN" sz="2000"/>
                  <a:t>,</a:t>
                </a:r>
                <a:r>
                  <a:rPr lang="zh-CN" altLang="en-US" sz="2000"/>
                  <a:t>那么</a:t>
                </a:r>
                <a:r>
                  <a:rPr lang="en-US" altLang="zh-CN" sz="2000"/>
                  <a:t>h</a:t>
                </a:r>
                <a:r>
                  <a:rPr lang="zh-CN" altLang="en-US" sz="2000"/>
                  <a:t>是从代数</a:t>
                </a:r>
                <a:r>
                  <a:rPr lang="en-US" altLang="zh-CN" sz="2000"/>
                  <a:t>A=&lt;R,+,0&gt;</a:t>
                </a:r>
                <a:r>
                  <a:rPr lang="zh-CN" altLang="en-US" sz="2000"/>
                  <a:t>到</a:t>
                </a:r>
                <a:r>
                  <a:rPr lang="en-US" altLang="zh-CN" sz="2000"/>
                  <a:t>A</a:t>
                </a:r>
                <a:r>
                  <a:rPr lang="en-US" altLang="zh-CN" sz="200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r>
                  <a:rPr lang="en-US" altLang="zh-CN" sz="2000"/>
                  <a:t>=&lt;R,*,1&gt;</a:t>
                </a:r>
                <a:r>
                  <a:rPr lang="zh-CN" altLang="en-US" sz="2000"/>
                  <a:t>的同态，在</a:t>
                </a:r>
                <a:r>
                  <a:rPr lang="en-US" altLang="zh-CN" sz="2000"/>
                  <a:t>h</a:t>
                </a:r>
                <a:r>
                  <a:rPr lang="zh-CN" altLang="en-US" sz="2000"/>
                  <a:t>下</a:t>
                </a:r>
                <a:r>
                  <a:rPr lang="en-US" altLang="zh-CN" sz="2000"/>
                  <a:t>A</a:t>
                </a:r>
                <a:r>
                  <a:rPr lang="zh-CN" altLang="en-US" sz="2000"/>
                  <a:t>的同态像</a:t>
                </a:r>
                <a:r>
                  <a:rPr lang="en-US" altLang="zh-CN" sz="2000"/>
                  <a:t>&lt;R</a:t>
                </a:r>
                <a:r>
                  <a:rPr lang="en-US" altLang="zh-CN" sz="2000" baseline="-25000"/>
                  <a:t>+</a:t>
                </a:r>
                <a:r>
                  <a:rPr lang="en-US" altLang="zh-CN" sz="2000"/>
                  <a:t>,*,1&gt;</a:t>
                </a:r>
                <a:r>
                  <a:rPr lang="zh-CN" altLang="en-US" sz="2000"/>
                  <a:t>是</a:t>
                </a:r>
                <a:r>
                  <a:rPr lang="en-US" altLang="zh-CN" sz="2000"/>
                  <a:t>A</a:t>
                </a:r>
                <a:r>
                  <a:rPr lang="en-US" altLang="zh-CN" sz="200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r>
                  <a:rPr lang="zh-CN" altLang="en-US" sz="2000"/>
                  <a:t>的子代数。</a:t>
                </a:r>
                <a:endParaRPr lang="en-US" altLang="zh-CN" sz="2000"/>
              </a:p>
              <a:p>
                <a:pPr marL="361950" indent="-361950">
                  <a:spcBef>
                    <a:spcPts val="0"/>
                  </a:spcBef>
                  <a:buSzPct val="100000"/>
                  <a:buFont typeface="+mj-lt"/>
                  <a:buAutoNum type="arabicPeriod" startAt="2"/>
                </a:pPr>
                <a:r>
                  <a:rPr lang="zh-CN" altLang="en-US" sz="2000"/>
                  <a:t>设</a:t>
                </a:r>
                <a:r>
                  <a:rPr lang="en-US" altLang="zh-CN" sz="2000"/>
                  <a:t>S={a,b}</a:t>
                </a:r>
                <a:r>
                  <a:rPr lang="zh-CN" altLang="en-US" sz="2000"/>
                  <a:t>，对于幂集集合代数和开关代数：</a:t>
                </a:r>
                <a:endParaRPr lang="en-US" altLang="zh-CN" sz="2000"/>
              </a:p>
              <a:p>
                <a:pPr marL="1797050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r>
                  <a:rPr lang="en-US" altLang="zh-CN" sz="2000"/>
                  <a:t>A=&lt;ρ(S),</a:t>
                </a:r>
                <a:r>
                  <a:rPr lang="el-GR" altLang="zh-CN" sz="2000"/>
                  <a:t>∪</a:t>
                </a:r>
                <a:r>
                  <a:rPr lang="en-US" altLang="zh-CN" sz="2000"/>
                  <a:t>,</a:t>
                </a:r>
                <a:r>
                  <a:rPr lang="el-GR" altLang="zh-CN" sz="2000"/>
                  <a:t>∩</a:t>
                </a:r>
                <a:r>
                  <a:rPr lang="en-US" altLang="zh-CN" sz="2000"/>
                  <a:t>,-,</a:t>
                </a:r>
                <a:r>
                  <a:rPr lang="el-GR" altLang="zh-CN" sz="2000"/>
                  <a:t>Φ</a:t>
                </a:r>
                <a:r>
                  <a:rPr lang="en-US" altLang="zh-CN" sz="2000"/>
                  <a:t>,S&gt;</a:t>
                </a:r>
              </a:p>
              <a:p>
                <a:pPr marL="1797050" indent="0">
                  <a:spcBef>
                    <a:spcPts val="0"/>
                  </a:spcBef>
                  <a:buNone/>
                </a:pPr>
                <a:r>
                  <a:rPr lang="en-US" altLang="zh-CN" sz="2000"/>
                  <a:t>B=&lt;{0,1},+,*,-,0,1&gt;</a:t>
                </a:r>
              </a:p>
              <a:p>
                <a:pPr marL="361950" indent="0">
                  <a:spcBef>
                    <a:spcPts val="0"/>
                  </a:spcBef>
                  <a:buNone/>
                </a:pPr>
                <a:r>
                  <a:rPr lang="zh-CN" altLang="en-US" sz="2000"/>
                  <a:t>下述函数</a:t>
                </a:r>
                <a:r>
                  <a:rPr lang="en-US" altLang="zh-CN" sz="2000"/>
                  <a:t>h</a:t>
                </a:r>
                <a:r>
                  <a:rPr lang="zh-CN" altLang="en-US" sz="2000"/>
                  <a:t>是从</a:t>
                </a:r>
                <a:r>
                  <a:rPr lang="en-US" altLang="zh-CN" sz="2000"/>
                  <a:t>A</a:t>
                </a:r>
                <a:r>
                  <a:rPr lang="zh-CN" altLang="en-US" sz="2000"/>
                  <a:t>到</a:t>
                </a:r>
                <a:r>
                  <a:rPr lang="en-US" altLang="zh-CN" sz="2000"/>
                  <a:t>B</a:t>
                </a:r>
                <a:r>
                  <a:rPr lang="zh-CN" altLang="en-US" sz="2000"/>
                  <a:t>的同态：</a:t>
                </a:r>
                <a:endParaRPr lang="en-US" altLang="zh-CN" sz="2000"/>
              </a:p>
              <a:p>
                <a:pPr marL="1797050" indent="0">
                  <a:spcBef>
                    <a:spcPts val="0"/>
                  </a:spcBef>
                  <a:buNone/>
                </a:pPr>
                <a:r>
                  <a:rPr lang="en-US" altLang="zh-CN" sz="2000"/>
                  <a:t>h</a:t>
                </a:r>
                <a:r>
                  <a:rPr lang="zh-CN" altLang="en-US" sz="2000"/>
                  <a:t>：</a:t>
                </a:r>
                <a:r>
                  <a:rPr lang="en-US" altLang="zh-CN" sz="2000"/>
                  <a:t>ρ(S)</a:t>
                </a:r>
                <a:r>
                  <a:rPr lang="en-US" altLang="zh-CN" sz="2000"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{0,1}</a:t>
                </a:r>
              </a:p>
              <a:p>
                <a:pPr marL="1797050" indent="0">
                  <a:spcBef>
                    <a:spcPts val="0"/>
                  </a:spcBef>
                  <a:buNone/>
                </a:pPr>
                <a:r>
                  <a:rPr lang="en-US" altLang="zh-CN" sz="2000">
                    <a:sym typeface="Symbol" pitchFamily="18" charset="2"/>
                  </a:rPr>
                  <a:t>h(T)=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，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𝑆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的</m:t>
                            </m:r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子集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𝑇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含有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𝑎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时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，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𝑆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的</m:t>
                            </m:r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子集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𝑇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不含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𝑎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时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sz="2000">
                    <a:solidFill>
                      <a:srgbClr val="FF0000"/>
                    </a:solidFill>
                  </a:rPr>
                  <a:t>注意</a:t>
                </a:r>
                <a:r>
                  <a:rPr lang="zh-CN" altLang="en-US" sz="2000"/>
                  <a:t>：</a:t>
                </a:r>
                <a:r>
                  <a:rPr lang="en-US" altLang="zh-CN" sz="2000"/>
                  <a:t>h(</a:t>
                </a:r>
                <a:r>
                  <a:rPr lang="el-GR" altLang="zh-CN" sz="2000"/>
                  <a:t>Φ</a:t>
                </a:r>
                <a:r>
                  <a:rPr lang="en-US" altLang="zh-CN" sz="2000"/>
                  <a:t>)=0</a:t>
                </a:r>
                <a:r>
                  <a:rPr lang="zh-CN" altLang="en-US" sz="2000"/>
                  <a:t>和</a:t>
                </a:r>
                <a:r>
                  <a:rPr lang="en-US" altLang="zh-CN" sz="2000"/>
                  <a:t>h(S)=1</a:t>
                </a:r>
                <a:r>
                  <a:rPr lang="zh-CN" altLang="en-US" sz="2000"/>
                  <a:t>，满足了映射一个代数的常数到另一个代数的对应常数的条件，代数</a:t>
                </a:r>
                <a:r>
                  <a:rPr lang="en-US" altLang="zh-CN" sz="2000"/>
                  <a:t>B</a:t>
                </a:r>
                <a:r>
                  <a:rPr lang="zh-CN" altLang="en-US" sz="2000"/>
                  <a:t>是代数</a:t>
                </a:r>
                <a:r>
                  <a:rPr lang="en-US" altLang="zh-CN" sz="2000"/>
                  <a:t>A</a:t>
                </a:r>
                <a:r>
                  <a:rPr lang="zh-CN" altLang="en-US" sz="2000"/>
                  <a:t>的</a:t>
                </a:r>
                <a:r>
                  <a:rPr lang="zh-CN" altLang="en-US" sz="2000">
                    <a:solidFill>
                      <a:srgbClr val="FF0000"/>
                    </a:solidFill>
                  </a:rPr>
                  <a:t>缩影</a:t>
                </a:r>
                <a:r>
                  <a:rPr lang="zh-CN" altLang="en-US" sz="200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182286-B414-483C-9EF6-87D5CFB593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345270" cy="5159598"/>
              </a:xfrm>
              <a:blipFill>
                <a:blip r:embed="rId2"/>
                <a:stretch>
                  <a:fillRect l="-730" t="-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37975A-B4C3-4C38-BEA7-F17F9CD2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171B2-E6B0-4949-BB04-261EF5C9BE36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524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3D474-FC1E-4653-9047-E2591690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4D346-EE85-4013-8314-45EDB946D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3745"/>
            <a:ext cx="7355160" cy="791763"/>
          </a:xfrm>
        </p:spPr>
        <p:txBody>
          <a:bodyPr/>
          <a:lstStyle/>
          <a:p>
            <a:pPr marL="361950" indent="-361950">
              <a:buSzPct val="100000"/>
              <a:buFont typeface="+mj-lt"/>
              <a:buAutoNum type="arabicPeriod" startAt="3"/>
            </a:pPr>
            <a:r>
              <a:rPr lang="zh-CN" altLang="en-US" sz="2200"/>
              <a:t>设</a:t>
            </a:r>
            <a:r>
              <a:rPr lang="en-US" altLang="zh-CN" sz="2200"/>
              <a:t>S={a,b,c,d}</a:t>
            </a:r>
            <a:r>
              <a:rPr lang="zh-CN" altLang="en-US" sz="2200"/>
              <a:t>，</a:t>
            </a:r>
            <a:r>
              <a:rPr lang="en-US" altLang="zh-CN" sz="2200"/>
              <a:t>S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/>
              <a:t>={0,1,2,3}</a:t>
            </a:r>
            <a:r>
              <a:rPr lang="zh-CN" altLang="en-US" sz="2200"/>
              <a:t>，代数</a:t>
            </a:r>
            <a:r>
              <a:rPr lang="en-US" altLang="zh-CN" sz="2200"/>
              <a:t>A=&lt;S,*&gt;</a:t>
            </a:r>
            <a:r>
              <a:rPr lang="zh-CN" altLang="en-US" sz="2200"/>
              <a:t>和</a:t>
            </a:r>
            <a:r>
              <a:rPr lang="en-US" altLang="zh-CN" sz="2200"/>
              <a:t>B=&lt;S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/>
              <a:t>,</a:t>
            </a:r>
            <a:r>
              <a:rPr lang="zh-CN" altLang="en-US" sz="2200">
                <a:latin typeface="楷体" pitchFamily="49" charset="-122"/>
                <a:ea typeface="楷体" pitchFamily="49" charset="-122"/>
                <a:sym typeface="Symbol" pitchFamily="18" charset="2"/>
              </a:rPr>
              <a:t>⊙</a:t>
            </a:r>
            <a:r>
              <a:rPr lang="en-US" altLang="zh-CN" sz="2200"/>
              <a:t>&gt;</a:t>
            </a:r>
            <a:r>
              <a:rPr lang="zh-CN" altLang="en-US" sz="2200"/>
              <a:t>由表</a:t>
            </a:r>
            <a:r>
              <a:rPr lang="en-US" altLang="zh-CN" sz="2200"/>
              <a:t>6.3-2</a:t>
            </a:r>
            <a:r>
              <a:rPr lang="zh-CN" altLang="en-US" sz="2200"/>
              <a:t>定义。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B2E794-6714-4DA0-B73B-44E9EA4E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171B2-E6B0-4949-BB04-261EF5C9BE36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D10072F-6E16-4929-AAEA-426F4E8CA0C1}"/>
              </a:ext>
            </a:extLst>
          </p:cNvPr>
          <p:cNvSpPr txBox="1">
            <a:spLocks/>
          </p:cNvSpPr>
          <p:nvPr/>
        </p:nvSpPr>
        <p:spPr bwMode="auto">
          <a:xfrm>
            <a:off x="457200" y="3789040"/>
            <a:ext cx="8229600" cy="252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  <a:defRPr sz="22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sz="2200"/>
              <a:t>可验证：</a:t>
            </a:r>
            <a:r>
              <a:rPr lang="en-US" altLang="zh-CN" sz="2200"/>
              <a:t>h</a:t>
            </a:r>
            <a:r>
              <a:rPr lang="zh-CN" altLang="en-US" sz="2200"/>
              <a:t>是</a:t>
            </a:r>
            <a:r>
              <a:rPr lang="en-US" altLang="zh-CN" sz="2200"/>
              <a:t>A</a:t>
            </a:r>
            <a:r>
              <a:rPr lang="zh-CN" altLang="en-US" sz="2200"/>
              <a:t>到</a:t>
            </a:r>
            <a:r>
              <a:rPr lang="en-US" altLang="zh-CN" sz="2200"/>
              <a:t>B</a:t>
            </a:r>
            <a:r>
              <a:rPr lang="zh-CN" altLang="en-US" sz="2200"/>
              <a:t>是同态，</a:t>
            </a:r>
            <a:r>
              <a:rPr lang="zh-CN" altLang="en-US" sz="2200">
                <a:solidFill>
                  <a:srgbClr val="FF0000"/>
                </a:solidFill>
              </a:rPr>
              <a:t>同态象</a:t>
            </a:r>
            <a:r>
              <a:rPr lang="en-US" altLang="zh-CN" sz="2200">
                <a:solidFill>
                  <a:srgbClr val="FF0000"/>
                </a:solidFill>
              </a:rPr>
              <a:t>&lt;{0,1},</a:t>
            </a:r>
            <a:r>
              <a:rPr lang="zh-CN" altLang="en-US" sz="22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⊙</a:t>
            </a:r>
            <a:r>
              <a:rPr lang="en-US" altLang="zh-CN" sz="2200">
                <a:solidFill>
                  <a:srgbClr val="FF0000"/>
                </a:solidFill>
              </a:rPr>
              <a:t>&gt;</a:t>
            </a:r>
            <a:r>
              <a:rPr lang="zh-CN" altLang="en-US" sz="2200"/>
              <a:t>保持代数</a:t>
            </a:r>
            <a:r>
              <a:rPr lang="en-US" altLang="zh-CN" sz="2200"/>
              <a:t>A</a:t>
            </a:r>
            <a:r>
              <a:rPr lang="zh-CN" altLang="en-US" sz="2200"/>
              <a:t>的可交换性和可结合性，但代数</a:t>
            </a:r>
            <a:r>
              <a:rPr lang="en-US" altLang="zh-CN" sz="2200"/>
              <a:t>B</a:t>
            </a:r>
            <a:r>
              <a:rPr lang="zh-CN" altLang="en-US" sz="2200"/>
              <a:t>是不可结合的。</a:t>
            </a:r>
            <a:endParaRPr lang="en-US" altLang="zh-CN" sz="2200"/>
          </a:p>
          <a:p>
            <a:pPr>
              <a:spcBef>
                <a:spcPts val="0"/>
              </a:spcBef>
            </a:pPr>
            <a:r>
              <a:rPr lang="en-US" altLang="zh-CN" sz="2200"/>
              <a:t>A</a:t>
            </a:r>
            <a:r>
              <a:rPr lang="zh-CN" altLang="en-US" sz="2200"/>
              <a:t>中有么元</a:t>
            </a:r>
            <a:r>
              <a:rPr lang="en-US" altLang="zh-CN" sz="2200"/>
              <a:t>a</a:t>
            </a:r>
            <a:r>
              <a:rPr lang="zh-CN" altLang="en-US" sz="2200"/>
              <a:t>和零元</a:t>
            </a:r>
            <a:r>
              <a:rPr lang="en-US" altLang="zh-CN" sz="2200"/>
              <a:t>d</a:t>
            </a:r>
            <a:r>
              <a:rPr lang="zh-CN" altLang="en-US" sz="2200"/>
              <a:t>，因此，</a:t>
            </a:r>
            <a:r>
              <a:rPr lang="en-US" altLang="zh-CN" sz="2200"/>
              <a:t>h(a)=0</a:t>
            </a:r>
            <a:r>
              <a:rPr lang="zh-CN" altLang="en-US" sz="2200"/>
              <a:t>和</a:t>
            </a:r>
            <a:r>
              <a:rPr lang="en-US" altLang="zh-CN" sz="2200"/>
              <a:t>h(d)=1</a:t>
            </a:r>
            <a:r>
              <a:rPr lang="zh-CN" altLang="en-US" sz="2200"/>
              <a:t>分别是同态象的么元和零元，但它们不是代数</a:t>
            </a:r>
            <a:r>
              <a:rPr lang="en-US" altLang="zh-CN" sz="2200"/>
              <a:t>B</a:t>
            </a:r>
            <a:r>
              <a:rPr lang="zh-CN" altLang="en-US" sz="2200"/>
              <a:t>的么元和零元，</a:t>
            </a:r>
            <a:r>
              <a:rPr lang="en-US" altLang="zh-CN" sz="2200"/>
              <a:t>B</a:t>
            </a:r>
            <a:r>
              <a:rPr lang="zh-CN" altLang="en-US" sz="2200"/>
              <a:t>中的么元是</a:t>
            </a:r>
            <a:r>
              <a:rPr lang="en-US" altLang="zh-CN" sz="2200"/>
              <a:t>3</a:t>
            </a:r>
            <a:r>
              <a:rPr lang="zh-CN" altLang="en-US" sz="2200"/>
              <a:t>，无零元。</a:t>
            </a:r>
            <a:endParaRPr lang="en-US" altLang="zh-CN" sz="2200"/>
          </a:p>
          <a:p>
            <a:pPr>
              <a:spcBef>
                <a:spcPts val="0"/>
              </a:spcBef>
            </a:pPr>
            <a:r>
              <a:rPr lang="zh-CN" altLang="en-US" sz="2200"/>
              <a:t>简言之，同态象</a:t>
            </a:r>
            <a:r>
              <a:rPr lang="en-US" altLang="zh-CN" sz="2200"/>
              <a:t>&lt;{0,1},</a:t>
            </a:r>
            <a:r>
              <a:rPr lang="zh-CN" altLang="en-US" sz="2200">
                <a:sym typeface="Symbol" pitchFamily="18" charset="2"/>
              </a:rPr>
              <a:t>⊙</a:t>
            </a:r>
            <a:r>
              <a:rPr lang="en-US" altLang="zh-CN" sz="2200"/>
              <a:t>&gt;</a:t>
            </a:r>
            <a:r>
              <a:rPr lang="zh-CN" altLang="en-US" sz="2200"/>
              <a:t>是</a:t>
            </a:r>
            <a:r>
              <a:rPr lang="en-US" altLang="zh-CN" sz="2200">
                <a:solidFill>
                  <a:srgbClr val="FF0000"/>
                </a:solidFill>
              </a:rPr>
              <a:t>A</a:t>
            </a:r>
            <a:r>
              <a:rPr lang="zh-CN" altLang="en-US" sz="2200">
                <a:solidFill>
                  <a:srgbClr val="FF0000"/>
                </a:solidFill>
              </a:rPr>
              <a:t>的缩影</a:t>
            </a:r>
            <a:r>
              <a:rPr lang="zh-CN" altLang="en-US" sz="2200"/>
              <a:t>，显然是</a:t>
            </a:r>
            <a:r>
              <a:rPr lang="en-US" altLang="zh-CN" sz="2200">
                <a:solidFill>
                  <a:srgbClr val="FF0000"/>
                </a:solidFill>
              </a:rPr>
              <a:t>B</a:t>
            </a:r>
            <a:r>
              <a:rPr lang="zh-CN" altLang="en-US" sz="2200">
                <a:solidFill>
                  <a:srgbClr val="FF0000"/>
                </a:solidFill>
              </a:rPr>
              <a:t>的子代数</a:t>
            </a:r>
            <a:r>
              <a:rPr lang="zh-CN" altLang="en-US" sz="2200"/>
              <a:t>。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3D08101-D81E-4E1A-BFC9-C20BB9B31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489036"/>
              </p:ext>
            </p:extLst>
          </p:nvPr>
        </p:nvGraphicFramePr>
        <p:xfrm>
          <a:off x="1924058" y="2063509"/>
          <a:ext cx="2328952" cy="1524000"/>
        </p:xfrm>
        <a:graphic>
          <a:graphicData uri="http://schemas.openxmlformats.org/drawingml/2006/table">
            <a:tbl>
              <a:tblPr/>
              <a:tblGrid>
                <a:gridCol w="465790">
                  <a:extLst>
                    <a:ext uri="{9D8B030D-6E8A-4147-A177-3AD203B41FA5}">
                      <a16:colId xmlns:a16="http://schemas.microsoft.com/office/drawing/2014/main" val="3003623499"/>
                    </a:ext>
                  </a:extLst>
                </a:gridCol>
                <a:gridCol w="465791">
                  <a:extLst>
                    <a:ext uri="{9D8B030D-6E8A-4147-A177-3AD203B41FA5}">
                      <a16:colId xmlns:a16="http://schemas.microsoft.com/office/drawing/2014/main" val="522025862"/>
                    </a:ext>
                  </a:extLst>
                </a:gridCol>
                <a:gridCol w="465790">
                  <a:extLst>
                    <a:ext uri="{9D8B030D-6E8A-4147-A177-3AD203B41FA5}">
                      <a16:colId xmlns:a16="http://schemas.microsoft.com/office/drawing/2014/main" val="4096784314"/>
                    </a:ext>
                  </a:extLst>
                </a:gridCol>
                <a:gridCol w="465791">
                  <a:extLst>
                    <a:ext uri="{9D8B030D-6E8A-4147-A177-3AD203B41FA5}">
                      <a16:colId xmlns:a16="http://schemas.microsoft.com/office/drawing/2014/main" val="1144664745"/>
                    </a:ext>
                  </a:extLst>
                </a:gridCol>
                <a:gridCol w="465790">
                  <a:extLst>
                    <a:ext uri="{9D8B030D-6E8A-4147-A177-3AD203B41FA5}">
                      <a16:colId xmlns:a16="http://schemas.microsoft.com/office/drawing/2014/main" val="1731714500"/>
                    </a:ext>
                  </a:extLst>
                </a:gridCol>
              </a:tblGrid>
              <a:tr h="238636">
                <a:tc>
                  <a:txBody>
                    <a:bodyPr/>
                    <a:lstStyle/>
                    <a:p>
                      <a:r>
                        <a:rPr lang="zh-CN" altLang="en-US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945045"/>
                  </a:ext>
                </a:extLst>
              </a:tr>
              <a:tr h="238636"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88271"/>
                  </a:ext>
                </a:extLst>
              </a:tr>
              <a:tr h="238636"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314118"/>
                  </a:ext>
                </a:extLst>
              </a:tr>
              <a:tr h="238636"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846315"/>
                  </a:ext>
                </a:extLst>
              </a:tr>
              <a:tr h="238636"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17532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708895A-662E-4DDF-A638-017FDB142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615012"/>
              </p:ext>
            </p:extLst>
          </p:nvPr>
        </p:nvGraphicFramePr>
        <p:xfrm>
          <a:off x="4537086" y="2071793"/>
          <a:ext cx="2328952" cy="1524000"/>
        </p:xfrm>
        <a:graphic>
          <a:graphicData uri="http://schemas.openxmlformats.org/drawingml/2006/table">
            <a:tbl>
              <a:tblPr/>
              <a:tblGrid>
                <a:gridCol w="465790">
                  <a:extLst>
                    <a:ext uri="{9D8B030D-6E8A-4147-A177-3AD203B41FA5}">
                      <a16:colId xmlns:a16="http://schemas.microsoft.com/office/drawing/2014/main" val="3003623499"/>
                    </a:ext>
                  </a:extLst>
                </a:gridCol>
                <a:gridCol w="465791">
                  <a:extLst>
                    <a:ext uri="{9D8B030D-6E8A-4147-A177-3AD203B41FA5}">
                      <a16:colId xmlns:a16="http://schemas.microsoft.com/office/drawing/2014/main" val="522025862"/>
                    </a:ext>
                  </a:extLst>
                </a:gridCol>
                <a:gridCol w="465790">
                  <a:extLst>
                    <a:ext uri="{9D8B030D-6E8A-4147-A177-3AD203B41FA5}">
                      <a16:colId xmlns:a16="http://schemas.microsoft.com/office/drawing/2014/main" val="4096784314"/>
                    </a:ext>
                  </a:extLst>
                </a:gridCol>
                <a:gridCol w="465791">
                  <a:extLst>
                    <a:ext uri="{9D8B030D-6E8A-4147-A177-3AD203B41FA5}">
                      <a16:colId xmlns:a16="http://schemas.microsoft.com/office/drawing/2014/main" val="1144664745"/>
                    </a:ext>
                  </a:extLst>
                </a:gridCol>
                <a:gridCol w="465790">
                  <a:extLst>
                    <a:ext uri="{9D8B030D-6E8A-4147-A177-3AD203B41FA5}">
                      <a16:colId xmlns:a16="http://schemas.microsoft.com/office/drawing/2014/main" val="1731714500"/>
                    </a:ext>
                  </a:extLst>
                </a:gridCol>
              </a:tblGrid>
              <a:tr h="238636">
                <a:tc>
                  <a:txBody>
                    <a:bodyPr/>
                    <a:lstStyle/>
                    <a:p>
                      <a:r>
                        <a:rPr lang="zh-CN" altLang="en-US" sz="200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⊙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945045"/>
                  </a:ext>
                </a:extLst>
              </a:tr>
              <a:tr h="238636"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88271"/>
                  </a:ext>
                </a:extLst>
              </a:tr>
              <a:tr h="238636"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314118"/>
                  </a:ext>
                </a:extLst>
              </a:tr>
              <a:tr h="238636"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846315"/>
                  </a:ext>
                </a:extLst>
              </a:tr>
              <a:tr h="238636"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175324"/>
                  </a:ext>
                </a:extLst>
              </a:tr>
            </a:tbl>
          </a:graphicData>
        </a:graphic>
      </p:graphicFrame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B76A7FE-5BF8-4855-AD6E-A5D8CE7E7674}"/>
              </a:ext>
            </a:extLst>
          </p:cNvPr>
          <p:cNvSpPr txBox="1">
            <a:spLocks/>
          </p:cNvSpPr>
          <p:nvPr/>
        </p:nvSpPr>
        <p:spPr bwMode="auto">
          <a:xfrm>
            <a:off x="663258" y="2546870"/>
            <a:ext cx="1118432" cy="440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  <a:defRPr sz="22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3A1BF7"/>
                </a:solidFill>
              </a:rPr>
              <a:t>表</a:t>
            </a:r>
            <a:r>
              <a:rPr lang="en-US" altLang="zh-CN" sz="2000">
                <a:solidFill>
                  <a:srgbClr val="3A1BF7"/>
                </a:solidFill>
              </a:rPr>
              <a:t>6.3-2</a:t>
            </a:r>
            <a:endParaRPr lang="zh-CN" altLang="en-US" sz="2000">
              <a:solidFill>
                <a:srgbClr val="3A1BF7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AAE3071-36F1-4156-AEC9-A0B226916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661657"/>
              </p:ext>
            </p:extLst>
          </p:nvPr>
        </p:nvGraphicFramePr>
        <p:xfrm>
          <a:off x="7269866" y="2085020"/>
          <a:ext cx="931581" cy="1524000"/>
        </p:xfrm>
        <a:graphic>
          <a:graphicData uri="http://schemas.openxmlformats.org/drawingml/2006/table">
            <a:tbl>
              <a:tblPr/>
              <a:tblGrid>
                <a:gridCol w="465790">
                  <a:extLst>
                    <a:ext uri="{9D8B030D-6E8A-4147-A177-3AD203B41FA5}">
                      <a16:colId xmlns:a16="http://schemas.microsoft.com/office/drawing/2014/main" val="3003623499"/>
                    </a:ext>
                  </a:extLst>
                </a:gridCol>
                <a:gridCol w="465791">
                  <a:extLst>
                    <a:ext uri="{9D8B030D-6E8A-4147-A177-3AD203B41FA5}">
                      <a16:colId xmlns:a16="http://schemas.microsoft.com/office/drawing/2014/main" val="522025862"/>
                    </a:ext>
                  </a:extLst>
                </a:gridCol>
              </a:tblGrid>
              <a:tr h="238636">
                <a:tc>
                  <a:txBody>
                    <a:bodyPr/>
                    <a:lstStyle/>
                    <a:p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h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945045"/>
                  </a:ext>
                </a:extLst>
              </a:tr>
              <a:tr h="238636"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988271"/>
                  </a:ext>
                </a:extLst>
              </a:tr>
              <a:tr h="238636"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314118"/>
                  </a:ext>
                </a:extLst>
              </a:tr>
              <a:tr h="238636"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846315"/>
                  </a:ext>
                </a:extLst>
              </a:tr>
              <a:tr h="238636"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175324"/>
                  </a:ext>
                </a:extLst>
              </a:tr>
            </a:tbl>
          </a:graphicData>
        </a:graphic>
      </p:graphicFrame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A123393-3845-4EFB-B628-8B04A313B193}"/>
              </a:ext>
            </a:extLst>
          </p:cNvPr>
          <p:cNvSpPr txBox="1">
            <a:spLocks/>
          </p:cNvSpPr>
          <p:nvPr/>
        </p:nvSpPr>
        <p:spPr bwMode="auto">
          <a:xfrm>
            <a:off x="6941236" y="1639650"/>
            <a:ext cx="1755195" cy="440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  <a:defRPr sz="22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3A1BF7"/>
                </a:solidFill>
              </a:rPr>
              <a:t>函数</a:t>
            </a:r>
            <a:r>
              <a:rPr lang="en-US" altLang="zh-CN" sz="2000">
                <a:solidFill>
                  <a:srgbClr val="3A1BF7"/>
                </a:solidFill>
              </a:rPr>
              <a:t>h</a:t>
            </a:r>
            <a:r>
              <a:rPr lang="zh-CN" altLang="en-US" sz="2000">
                <a:solidFill>
                  <a:srgbClr val="3A1BF7"/>
                </a:solidFill>
              </a:rPr>
              <a:t>：</a:t>
            </a:r>
            <a:r>
              <a:rPr lang="en-US" altLang="zh-CN" sz="2000">
                <a:solidFill>
                  <a:srgbClr val="3A1BF7"/>
                </a:solidFill>
              </a:rPr>
              <a:t>S</a:t>
            </a:r>
            <a:r>
              <a:rPr lang="en-US" altLang="zh-CN" sz="2000">
                <a:solidFill>
                  <a:srgbClr val="3A1BF7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3A1BF7"/>
                </a:solidFill>
              </a:rPr>
              <a:t>S</a:t>
            </a:r>
            <a:r>
              <a:rPr lang="en-US" altLang="zh-CN" sz="2000">
                <a:solidFill>
                  <a:srgbClr val="3A1B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zh-CN" altLang="en-US" sz="2000">
              <a:solidFill>
                <a:srgbClr val="3A1B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4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468313" y="2560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zh-CN"/>
              <a:t>6.4</a:t>
            </a:r>
            <a:r>
              <a:rPr lang="zh-CN" altLang="en-US"/>
              <a:t>、同余关系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/>
              <a:t>基本概念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31540" y="1133745"/>
            <a:ext cx="8229600" cy="235085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000">
                <a:solidFill>
                  <a:srgbClr val="FF0000"/>
                </a:solidFill>
              </a:rPr>
              <a:t>定义</a:t>
            </a:r>
            <a:r>
              <a:rPr lang="en-US" altLang="zh-CN" sz="2000">
                <a:solidFill>
                  <a:srgbClr val="FF0000"/>
                </a:solidFill>
              </a:rPr>
              <a:t>6.4-1</a:t>
            </a:r>
            <a:r>
              <a:rPr lang="zh-CN" altLang="en-US" sz="2000">
                <a:solidFill>
                  <a:srgbClr val="FF0000"/>
                </a:solidFill>
              </a:rPr>
              <a:t>和定义</a:t>
            </a:r>
            <a:r>
              <a:rPr lang="en-US" altLang="zh-CN" sz="2000">
                <a:solidFill>
                  <a:srgbClr val="FF0000"/>
                </a:solidFill>
              </a:rPr>
              <a:t>6.4-2</a:t>
            </a:r>
            <a:r>
              <a:rPr lang="zh-CN" altLang="en-US" sz="2000">
                <a:solidFill>
                  <a:srgbClr val="FF0000"/>
                </a:solidFill>
              </a:rPr>
              <a:t>：</a:t>
            </a:r>
            <a:r>
              <a:rPr lang="zh-CN" altLang="en-US" sz="2000"/>
              <a:t>在代数</a:t>
            </a:r>
            <a:r>
              <a:rPr lang="en-US" altLang="zh-CN" sz="2000"/>
              <a:t>A=&lt;S,*,△&gt;</a:t>
            </a:r>
            <a:r>
              <a:rPr lang="zh-CN" altLang="en-US" sz="2000"/>
              <a:t>的载体</a:t>
            </a:r>
            <a:r>
              <a:rPr lang="en-US" altLang="zh-CN" sz="2000"/>
              <a:t>S</a:t>
            </a:r>
            <a:r>
              <a:rPr lang="zh-CN" altLang="en-US" sz="2000"/>
              <a:t>上的等价关系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zh-CN" altLang="en-US" sz="2000"/>
              <a:t>，对一切元素</a:t>
            </a:r>
            <a:r>
              <a:rPr lang="en-US" altLang="zh-CN" sz="2000"/>
              <a:t>a,b,c</a:t>
            </a:r>
            <a:r>
              <a:rPr lang="zh-CN" altLang="en-US" sz="2000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000"/>
              <a:t>S,</a:t>
            </a:r>
            <a:r>
              <a:rPr lang="zh-CN" altLang="en-US" sz="2000"/>
              <a:t>在代数运算*下仍能保持，即：</a:t>
            </a:r>
            <a:endParaRPr lang="en-US" altLang="zh-CN" sz="2000"/>
          </a:p>
          <a:p>
            <a:pPr marL="627063" indent="-265113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zh-CN" altLang="en-US" sz="2000"/>
              <a:t>若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 sz="2000"/>
              <a:t>b</a:t>
            </a:r>
            <a:r>
              <a:rPr lang="zh-CN" altLang="en-US" sz="2000"/>
              <a:t>，则</a:t>
            </a:r>
            <a:r>
              <a:rPr lang="en-US" altLang="zh-CN" sz="2000"/>
              <a:t>ac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 sz="2000"/>
              <a:t>bc</a:t>
            </a:r>
            <a:r>
              <a:rPr lang="zh-CN" altLang="en-US" sz="2000"/>
              <a:t>和</a:t>
            </a:r>
            <a:r>
              <a:rPr lang="en-US" altLang="zh-CN" sz="2000"/>
              <a:t>ca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 sz="2000"/>
              <a:t>cb</a:t>
            </a:r>
          </a:p>
          <a:p>
            <a:pPr marL="627063" indent="-265113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zh-CN" altLang="en-US" sz="2000"/>
              <a:t>若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 sz="2000"/>
              <a:t>b</a:t>
            </a:r>
            <a:r>
              <a:rPr lang="zh-CN" altLang="en-US" sz="2000"/>
              <a:t>，则</a:t>
            </a:r>
            <a:r>
              <a:rPr lang="en-US" altLang="zh-CN" sz="2000"/>
              <a:t>△a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 sz="2000"/>
              <a:t>△b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zh-CN" altLang="en-US" sz="2000"/>
              <a:t>都满足，则称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zh-CN" altLang="en-US" sz="2000"/>
              <a:t>是为</a:t>
            </a:r>
            <a:r>
              <a:rPr lang="en-US" altLang="zh-CN" sz="2000"/>
              <a:t>A</a:t>
            </a:r>
            <a:r>
              <a:rPr lang="zh-CN" altLang="en-US" sz="2000"/>
              <a:t>上的</a:t>
            </a:r>
            <a:r>
              <a:rPr lang="zh-CN" altLang="en-US" sz="2000">
                <a:solidFill>
                  <a:srgbClr val="FF0000"/>
                </a:solidFill>
              </a:rPr>
              <a:t>同余关系</a:t>
            </a:r>
            <a:r>
              <a:rPr lang="zh-CN" altLang="en-US" sz="2000"/>
              <a:t>或关于运算*和</a:t>
            </a:r>
            <a:r>
              <a:rPr lang="en-US" altLang="zh-CN" sz="2000"/>
              <a:t>△</a:t>
            </a:r>
            <a:r>
              <a:rPr lang="zh-CN" altLang="en-US" sz="2000"/>
              <a:t>的</a:t>
            </a:r>
            <a:r>
              <a:rPr lang="zh-CN" altLang="en-US" sz="2000">
                <a:solidFill>
                  <a:srgbClr val="FF0000"/>
                </a:solidFill>
              </a:rPr>
              <a:t>同余关系；</a:t>
            </a:r>
            <a:r>
              <a:rPr lang="zh-CN" altLang="en-US" sz="2000"/>
              <a:t>等价关系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zh-CN" altLang="en-US" sz="2000"/>
              <a:t>的等价类叫做关系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zh-CN" altLang="en-US" sz="2000"/>
              <a:t>的</a:t>
            </a:r>
            <a:r>
              <a:rPr lang="zh-CN" altLang="en-US" sz="2000">
                <a:solidFill>
                  <a:srgbClr val="FF0000"/>
                </a:solidFill>
              </a:rPr>
              <a:t>同余类</a:t>
            </a:r>
            <a:r>
              <a:rPr lang="zh-CN" altLang="en-US" sz="200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7CB12-EF35-432D-87D6-9285A1E6B950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40289"/>
              </p:ext>
            </p:extLst>
          </p:nvPr>
        </p:nvGraphicFramePr>
        <p:xfrm>
          <a:off x="1676162" y="4357347"/>
          <a:ext cx="2449512" cy="1690686"/>
        </p:xfrm>
        <a:graphic>
          <a:graphicData uri="http://schemas.openxmlformats.org/drawingml/2006/table">
            <a:tbl>
              <a:tblPr/>
              <a:tblGrid>
                <a:gridCol w="81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56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5867" name="组合 25"/>
          <p:cNvGrpSpPr>
            <a:grpSpLocks noChangeAspect="1"/>
          </p:cNvGrpSpPr>
          <p:nvPr/>
        </p:nvGrpSpPr>
        <p:grpSpPr bwMode="auto">
          <a:xfrm>
            <a:off x="1639657" y="4236783"/>
            <a:ext cx="2572303" cy="1689603"/>
            <a:chOff x="932820" y="3305773"/>
            <a:chExt cx="2926757" cy="1922519"/>
          </a:xfrm>
        </p:grpSpPr>
        <p:sp>
          <p:nvSpPr>
            <p:cNvPr id="6" name="椭圆 5"/>
            <p:cNvSpPr/>
            <p:nvPr/>
          </p:nvSpPr>
          <p:spPr>
            <a:xfrm>
              <a:off x="1547817" y="3512148"/>
              <a:ext cx="107945" cy="1079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547817" y="3789011"/>
              <a:ext cx="107945" cy="1079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516068" y="5012392"/>
              <a:ext cx="107945" cy="10795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180969" y="3512148"/>
              <a:ext cx="107945" cy="1079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180969" y="3789011"/>
              <a:ext cx="107945" cy="1079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8846" y="3305773"/>
              <a:ext cx="649258" cy="4333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78846" y="3573111"/>
              <a:ext cx="649258" cy="431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32820" y="4796491"/>
              <a:ext cx="647669" cy="431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endPara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211908" y="3321585"/>
              <a:ext cx="647669" cy="431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a*c</a:t>
              </a:r>
              <a:endPara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211908" y="3609418"/>
              <a:ext cx="647669" cy="4333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b*c</a:t>
              </a:r>
              <a:endPara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" name="直接箭头连接符 16"/>
            <p:cNvCxnSpPr>
              <a:cxnSpLocks/>
            </p:cNvCxnSpPr>
            <p:nvPr/>
          </p:nvCxnSpPr>
          <p:spPr>
            <a:xfrm>
              <a:off x="1738308" y="3569299"/>
              <a:ext cx="1427748" cy="447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1738308" y="3850923"/>
              <a:ext cx="142953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cxnSpLocks/>
            </p:cNvCxnSpPr>
            <p:nvPr/>
          </p:nvCxnSpPr>
          <p:spPr>
            <a:xfrm flipV="1">
              <a:off x="1619900" y="3627550"/>
              <a:ext cx="1564218" cy="1354763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cxnSpLocks/>
            </p:cNvCxnSpPr>
            <p:nvPr/>
          </p:nvCxnSpPr>
          <p:spPr>
            <a:xfrm flipV="1">
              <a:off x="1659638" y="3891276"/>
              <a:ext cx="1524480" cy="1134387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06988"/>
              </p:ext>
            </p:extLst>
          </p:nvPr>
        </p:nvGraphicFramePr>
        <p:xfrm>
          <a:off x="4940151" y="4372094"/>
          <a:ext cx="2448000" cy="1692000"/>
        </p:xfrm>
        <a:graphic>
          <a:graphicData uri="http://schemas.openxmlformats.org/drawingml/2006/table">
            <a:tbl>
              <a:tblPr/>
              <a:tblGrid>
                <a:gridCol w="8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4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5890" name="组合 27"/>
          <p:cNvGrpSpPr>
            <a:grpSpLocks/>
          </p:cNvGrpSpPr>
          <p:nvPr/>
        </p:nvGrpSpPr>
        <p:grpSpPr bwMode="auto">
          <a:xfrm>
            <a:off x="4887035" y="4280963"/>
            <a:ext cx="2536281" cy="1803332"/>
            <a:chOff x="845910" y="3122319"/>
            <a:chExt cx="2536976" cy="1803609"/>
          </a:xfrm>
        </p:grpSpPr>
        <p:sp>
          <p:nvSpPr>
            <p:cNvPr id="29" name="椭圆 28"/>
            <p:cNvSpPr/>
            <p:nvPr/>
          </p:nvSpPr>
          <p:spPr>
            <a:xfrm>
              <a:off x="1456883" y="3328727"/>
              <a:ext cx="107980" cy="1079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456883" y="3588642"/>
              <a:ext cx="107980" cy="1079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691621" y="4431639"/>
              <a:ext cx="109567" cy="1079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691621" y="4694845"/>
              <a:ext cx="109567" cy="1079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845910" y="3122319"/>
              <a:ext cx="647878" cy="4318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845910" y="3392391"/>
              <a:ext cx="647878" cy="4334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735008" y="4243159"/>
              <a:ext cx="647878" cy="4334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0000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~</a:t>
              </a:r>
              <a:r>
                <a:rPr lang="en-US" altLang="zh-CN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735008" y="4494062"/>
              <a:ext cx="647878" cy="4318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0000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~</a:t>
              </a:r>
              <a:r>
                <a:rPr lang="en-US" altLang="zh-CN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9" name="直接箭头连接符 38"/>
            <p:cNvCxnSpPr>
              <a:cxnSpLocks/>
            </p:cNvCxnSpPr>
            <p:nvPr/>
          </p:nvCxnSpPr>
          <p:spPr>
            <a:xfrm>
              <a:off x="1580891" y="3427809"/>
              <a:ext cx="1092499" cy="1000279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cxnSpLocks/>
            </p:cNvCxnSpPr>
            <p:nvPr/>
          </p:nvCxnSpPr>
          <p:spPr>
            <a:xfrm>
              <a:off x="1577715" y="3688199"/>
              <a:ext cx="1098851" cy="993928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/>
          <p:cNvSpPr/>
          <p:nvPr/>
        </p:nvSpPr>
        <p:spPr>
          <a:xfrm>
            <a:off x="1681600" y="3654025"/>
            <a:ext cx="194239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&lt;c*</a:t>
            </a:r>
            <a:r>
              <a:rPr lang="en-US" altLang="zh-CN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a,c</a:t>
            </a:r>
            <a:r>
              <a:rPr lang="en-US" altLang="zh-CN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*b&gt;</a:t>
            </a:r>
            <a:r>
              <a:rPr lang="zh-CN" altLang="en-US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也成立</a:t>
            </a:r>
          </a:p>
        </p:txBody>
      </p:sp>
      <p:sp>
        <p:nvSpPr>
          <p:cNvPr id="35852" name="任意多边形: 形状 35851">
            <a:extLst>
              <a:ext uri="{FF2B5EF4-FFF2-40B4-BE49-F238E27FC236}">
                <a16:creationId xmlns:a16="http://schemas.microsoft.com/office/drawing/2014/main" id="{D10FC57F-F8CA-406A-B4C5-D830579395F4}"/>
              </a:ext>
            </a:extLst>
          </p:cNvPr>
          <p:cNvSpPr/>
          <p:nvPr/>
        </p:nvSpPr>
        <p:spPr>
          <a:xfrm>
            <a:off x="3624650" y="3894091"/>
            <a:ext cx="279400" cy="415925"/>
          </a:xfrm>
          <a:custGeom>
            <a:avLst/>
            <a:gdLst>
              <a:gd name="connsiteX0" fmla="*/ 0 w 279400"/>
              <a:gd name="connsiteY0" fmla="*/ 0 h 415925"/>
              <a:gd name="connsiteX1" fmla="*/ 279400 w 279400"/>
              <a:gd name="connsiteY1" fmla="*/ 0 h 415925"/>
              <a:gd name="connsiteX2" fmla="*/ 279400 w 279400"/>
              <a:gd name="connsiteY2" fmla="*/ 415925 h 41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415925">
                <a:moveTo>
                  <a:pt x="0" y="0"/>
                </a:moveTo>
                <a:lnTo>
                  <a:pt x="279400" y="0"/>
                </a:lnTo>
                <a:lnTo>
                  <a:pt x="279400" y="415925"/>
                </a:lnTo>
              </a:path>
            </a:pathLst>
          </a:custGeom>
          <a:noFill/>
          <a:ln w="12700">
            <a:solidFill>
              <a:srgbClr val="002060"/>
            </a:solidFill>
            <a:tailEnd type="triangle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16637-E636-41D2-8483-534B232D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287617-A96B-4F27-8D51-59D6C5B98B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159598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zh-CN" altLang="en-US">
                    <a:solidFill>
                      <a:srgbClr val="FF0000"/>
                    </a:solidFill>
                  </a:rPr>
                  <a:t>例</a:t>
                </a:r>
                <a:r>
                  <a:rPr lang="en-US" altLang="zh-CN">
                    <a:solidFill>
                      <a:srgbClr val="FF0000"/>
                    </a:solidFill>
                  </a:rPr>
                  <a:t>6.4-1</a:t>
                </a:r>
                <a:r>
                  <a:rPr lang="zh-CN" altLang="en-US">
                    <a:solidFill>
                      <a:srgbClr val="FF0000"/>
                    </a:solidFill>
                  </a:rPr>
                  <a:t>和例</a:t>
                </a:r>
                <a:r>
                  <a:rPr lang="en-US" altLang="zh-CN">
                    <a:solidFill>
                      <a:srgbClr val="FF0000"/>
                    </a:solidFill>
                  </a:rPr>
                  <a:t>6.4-2</a:t>
                </a:r>
              </a:p>
              <a:p>
                <a:pPr marL="361950" indent="-361950">
                  <a:spcBef>
                    <a:spcPts val="0"/>
                  </a:spcBef>
                  <a:buSzPct val="100000"/>
                  <a:buFont typeface="+mj-lt"/>
                  <a:buAutoNum type="arabicPeriod"/>
                </a:pPr>
                <a:r>
                  <a:rPr lang="zh-CN" altLang="en-US" sz="2200"/>
                  <a:t>定义一个分数为整数序偶</a:t>
                </a:r>
                <a:r>
                  <a:rPr lang="en-US" altLang="zh-CN" sz="2200"/>
                  <a:t>&lt;P,Q&gt;</a:t>
                </a:r>
                <a:r>
                  <a:rPr lang="zh-CN" altLang="en-US" sz="2200"/>
                  <a:t>，写作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den>
                    </m:f>
                  </m:oMath>
                </a14:m>
                <a:r>
                  <a:rPr lang="zh-CN" altLang="en-US" sz="2200"/>
                  <a:t>，这里</a:t>
                </a:r>
                <a:r>
                  <a:rPr lang="en-US" altLang="zh-CN" sz="2200"/>
                  <a:t>Q</a:t>
                </a:r>
                <a:r>
                  <a:rPr lang="zh-CN" altLang="en-US" sz="2200">
                    <a:sym typeface="Symbol" pitchFamily="18" charset="2"/>
                  </a:rPr>
                  <a:t>≠</a:t>
                </a:r>
                <a:r>
                  <a:rPr lang="en-US" altLang="zh-CN" sz="2200"/>
                  <a:t>0</a:t>
                </a:r>
                <a:r>
                  <a:rPr lang="zh-CN" altLang="en-US" sz="2200"/>
                  <a:t>，设</a:t>
                </a:r>
                <a:r>
                  <a:rPr lang="en-US" altLang="zh-CN" sz="2200"/>
                  <a:t>F</a:t>
                </a:r>
                <a:r>
                  <a:rPr lang="zh-CN" altLang="en-US" sz="2200"/>
                  <a:t>是所有分数的集合，*和</a:t>
                </a:r>
                <a:r>
                  <a:rPr lang="en-US" altLang="zh-CN" sz="2200"/>
                  <a:t>-</a:t>
                </a:r>
                <a:r>
                  <a:rPr lang="zh-CN" altLang="en-US" sz="2200"/>
                  <a:t>是普通乘法和一元减法。建立</a:t>
                </a:r>
                <a:r>
                  <a:rPr lang="en-US" altLang="zh-CN" sz="2200"/>
                  <a:t>F</a:t>
                </a:r>
                <a:r>
                  <a:rPr lang="zh-CN" altLang="en-US" sz="2200"/>
                  <a:t>上的等价关系为：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den>
                    </m:f>
                    <m:r>
                      <m:rPr>
                        <m:nor/>
                      </m:rPr>
                      <a:rPr lang="en-US" altLang="zh-CN" dirty="0">
                        <a:latin typeface="+mn-lt"/>
                        <a:cs typeface="Arial Unicode MS" pitchFamily="34" charset="-122"/>
                      </a:rPr>
                      <m:t>~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</m:oMath>
                </a14:m>
                <a:r>
                  <a:rPr lang="en-US" altLang="zh-CN">
                    <a:sym typeface="Symbol" pitchFamily="18" charset="2"/>
                  </a:rPr>
                  <a:t></a:t>
                </a:r>
                <a:r>
                  <a:rPr lang="en-US" altLang="zh-CN" sz="220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PS=RQ</a:t>
                </a:r>
                <a:r>
                  <a:rPr lang="zh-CN" altLang="en-US" sz="220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；</a:t>
                </a:r>
                <a:r>
                  <a:rPr lang="en-US" altLang="zh-CN" sz="2200">
                    <a:sym typeface="Symbol" pitchFamily="18" charset="2"/>
                  </a:rPr>
                  <a:t>a,b,c</a:t>
                </a:r>
                <a:r>
                  <a:rPr lang="zh-CN" altLang="en-US" sz="2200">
                    <a:sym typeface="Symbol" pitchFamily="18" charset="2"/>
                  </a:rPr>
                  <a:t>分别为</a:t>
                </a:r>
                <a:r>
                  <a:rPr lang="zh-CN" altLang="en-US" sz="220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：</a:t>
                </a:r>
                <a:r>
                  <a:rPr lang="en-US" altLang="zh-CN">
                    <a:sym typeface="Symbol" pitchFamily="18" charset="2"/>
                  </a:rPr>
                  <a:t>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den>
                    </m:f>
                  </m:oMath>
                </a14:m>
                <a:r>
                  <a:rPr lang="zh-CN" altLang="en-US"/>
                  <a:t>，</a:t>
                </a:r>
                <a:r>
                  <a:rPr lang="en-US" altLang="zh-CN"/>
                  <a:t>b=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</m:oMath>
                </a14:m>
                <a:r>
                  <a:rPr lang="zh-CN" altLang="en-US"/>
                  <a:t>，</a:t>
                </a:r>
                <a:r>
                  <a:rPr lang="en-US" altLang="zh-CN"/>
                  <a:t>c=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den>
                    </m:f>
                  </m:oMath>
                </a14:m>
                <a:endParaRPr lang="en-US" altLang="zh-CN"/>
              </a:p>
              <a:p>
                <a:pPr marL="361950" indent="0">
                  <a:spcBef>
                    <a:spcPts val="0"/>
                  </a:spcBef>
                  <a:buNone/>
                </a:pPr>
                <a:r>
                  <a:rPr lang="zh-CN" altLang="en-US" sz="2200"/>
                  <a:t>因为，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den>
                    </m:f>
                    <m:r>
                      <m:rPr>
                        <m:nor/>
                      </m:rPr>
                      <a:rPr lang="en-US" altLang="zh-CN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rPr>
                      <m:t>~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</m:oMath>
                </a14:m>
                <a:r>
                  <a:rPr lang="en-US" altLang="zh-CN">
                    <a:sym typeface="Symbol" pitchFamily="18" charset="2"/>
                  </a:rPr>
                  <a:t></a:t>
                </a:r>
                <a:r>
                  <a:rPr lang="en-US" altLang="zh-CN" sz="220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PS=RQ</a:t>
                </a:r>
                <a:r>
                  <a:rPr lang="en-US" altLang="zh-CN">
                    <a:solidFill>
                      <a:srgbClr val="FF0000"/>
                    </a:solidFill>
                    <a:sym typeface="Symbol" pitchFamily="18" charset="2"/>
                  </a:rPr>
                  <a:t></a:t>
                </a:r>
                <a:r>
                  <a:rPr lang="en-US" altLang="zh-CN" sz="220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(PT)(SU)=(RT)(QU)</a:t>
                </a:r>
              </a:p>
              <a:p>
                <a:pPr marL="1797050" indent="0">
                  <a:spcBef>
                    <a:spcPts val="0"/>
                  </a:spcBef>
                  <a:buNone/>
                </a:pPr>
                <a:r>
                  <a:rPr lang="en-US" altLang="zh-CN">
                    <a:sym typeface="Symbol" pitchFamily="18" charset="2"/>
                  </a:rPr>
                  <a:t>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den>
                    </m:f>
                    <m:r>
                      <m:rPr>
                        <m:nor/>
                      </m:rPr>
                      <a:rPr lang="en-US" altLang="zh-CN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rPr>
                      <m:t>~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U</m:t>
                        </m:r>
                      </m:den>
                    </m:f>
                  </m:oMath>
                </a14:m>
                <a:endParaRPr lang="en-US" altLang="zh-CN">
                  <a:sym typeface="Symbol" pitchFamily="18" charset="2"/>
                </a:endParaRPr>
              </a:p>
              <a:p>
                <a:pPr marL="1797050" indent="0">
                  <a:spcBef>
                    <a:spcPts val="0"/>
                  </a:spcBef>
                  <a:buNone/>
                </a:pPr>
                <a:r>
                  <a:rPr lang="en-US" altLang="zh-CN">
                    <a:sym typeface="Symbol" pitchFamily="18" charset="2"/>
                  </a:rPr>
                  <a:t>(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den>
                    </m:f>
                  </m:oMath>
                </a14:m>
                <a:r>
                  <a:rPr lang="en-US" altLang="zh-CN">
                    <a:sym typeface="Symbol" pitchFamily="18" charset="2"/>
                  </a:rPr>
                  <a:t>)(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U</m:t>
                        </m:r>
                      </m:den>
                    </m:f>
                  </m:oMath>
                </a14:m>
                <a:r>
                  <a:rPr lang="en-US" altLang="zh-CN">
                    <a:sym typeface="Symbol" pitchFamily="18" charset="2"/>
                  </a:rPr>
                  <a:t>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rPr>
                      <m:t>~</m:t>
                    </m:r>
                  </m:oMath>
                </a14:m>
                <a:r>
                  <a:rPr lang="en-US" altLang="zh-CN">
                    <a:sym typeface="Symbol" pitchFamily="18" charset="2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</m:oMath>
                </a14:m>
                <a:r>
                  <a:rPr lang="en-US" altLang="zh-CN">
                    <a:sym typeface="Symbol" pitchFamily="18" charset="2"/>
                  </a:rPr>
                  <a:t>)(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U</m:t>
                        </m:r>
                      </m:den>
                    </m:f>
                  </m:oMath>
                </a14:m>
                <a:r>
                  <a:rPr lang="en-US" altLang="zh-CN">
                    <a:sym typeface="Symbol" pitchFamily="18" charset="2"/>
                  </a:rPr>
                  <a:t>)</a:t>
                </a:r>
                <a:r>
                  <a:rPr lang="zh-CN" altLang="en-US">
                    <a:sym typeface="Symbol" pitchFamily="18" charset="2"/>
                  </a:rPr>
                  <a:t>，</a:t>
                </a:r>
                <a:r>
                  <a:rPr lang="zh-CN" altLang="en-US" sz="2200">
                    <a:sym typeface="Symbol" pitchFamily="18" charset="2"/>
                  </a:rPr>
                  <a:t>即</a:t>
                </a:r>
                <a:r>
                  <a:rPr lang="en-US" altLang="zh-CN" sz="2200">
                    <a:sym typeface="Symbol" pitchFamily="18" charset="2"/>
                  </a:rPr>
                  <a:t>ac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rPr>
                      <m:t>~</m:t>
                    </m:r>
                  </m:oMath>
                </a14:m>
                <a:r>
                  <a:rPr lang="en-US" altLang="zh-CN" sz="2200">
                    <a:sym typeface="Symbol" pitchFamily="18" charset="2"/>
                  </a:rPr>
                  <a:t>bc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sz="2200"/>
                  <a:t>所以，当</a:t>
                </a:r>
                <a:r>
                  <a:rPr lang="en-US" altLang="zh-CN" sz="2200"/>
                  <a:t>a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dirty="0" smtClean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rPr>
                      <m:t>~</m:t>
                    </m:r>
                  </m:oMath>
                </a14:m>
                <a:r>
                  <a:rPr lang="en-US" altLang="zh-CN" sz="2200"/>
                  <a:t>b</a:t>
                </a:r>
                <a:r>
                  <a:rPr lang="zh-CN" altLang="en-US" sz="2200"/>
                  <a:t>时，有</a:t>
                </a:r>
                <a:r>
                  <a:rPr lang="en-US" altLang="zh-CN" sz="2200"/>
                  <a:t>ac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rPr>
                      <m:t>~</m:t>
                    </m:r>
                  </m:oMath>
                </a14:m>
                <a:r>
                  <a:rPr lang="en-US" altLang="zh-CN" sz="2200"/>
                  <a:t>bc</a:t>
                </a:r>
                <a:r>
                  <a:rPr lang="zh-CN" altLang="en-US" sz="2200"/>
                  <a:t>，又乘法可交换，故等价关系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rPr>
                      <m:t>~</m:t>
                    </m:r>
                  </m:oMath>
                </a14:m>
                <a:r>
                  <a:rPr lang="zh-CN" altLang="en-US" sz="2200"/>
                  <a:t>是关于乘法运算的同余关系。易得：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rPr>
                      <m:t>~</m:t>
                    </m:r>
                  </m:oMath>
                </a14:m>
                <a:r>
                  <a:rPr lang="zh-CN" altLang="en-US" sz="2200"/>
                  <a:t>关于一元减和二元加也是同余关系。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287617-A96B-4F27-8D51-59D6C5B98B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159598"/>
              </a:xfrm>
              <a:blipFill>
                <a:blip r:embed="rId2"/>
                <a:stretch>
                  <a:fillRect l="-963" t="-1181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8F1402-449B-4947-A0C3-2EA9EF5B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171B2-E6B0-4949-BB04-261EF5C9BE36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9218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42818-84DC-4391-BD09-1C9FA3AE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示例（续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C80BD-91BE-4EEC-9744-6647E108D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SzPct val="100000"/>
              <a:buFont typeface="+mj-lt"/>
              <a:buAutoNum type="arabicPeriod" startAt="2"/>
            </a:pPr>
            <a:r>
              <a:rPr lang="zh-CN" altLang="en-US"/>
              <a:t>给定代数</a:t>
            </a:r>
            <a:r>
              <a:rPr lang="en-US" altLang="zh-CN"/>
              <a:t>A=&lt;I,-&gt;</a:t>
            </a:r>
            <a:r>
              <a:rPr lang="zh-CN" altLang="en-US"/>
              <a:t>（其中</a:t>
            </a:r>
            <a:r>
              <a:rPr lang="en-US" altLang="zh-CN"/>
              <a:t>-</a:t>
            </a:r>
            <a:r>
              <a:rPr lang="zh-CN" altLang="en-US"/>
              <a:t>是二元减法运算）和</a:t>
            </a:r>
            <a:r>
              <a:rPr lang="en-US" altLang="zh-CN"/>
              <a:t>I</a:t>
            </a:r>
            <a:r>
              <a:rPr lang="zh-CN" altLang="en-US"/>
              <a:t>上的模</a:t>
            </a:r>
            <a:r>
              <a:rPr lang="en-US" altLang="zh-CN"/>
              <a:t>k</a:t>
            </a:r>
            <a:r>
              <a:rPr lang="zh-CN" altLang="en-US"/>
              <a:t>关系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zh-CN" altLang="en-US"/>
              <a:t>（</a:t>
            </a:r>
            <a:r>
              <a:rPr lang="en-US" altLang="zh-CN"/>
              <a:t>k</a:t>
            </a:r>
            <a:r>
              <a:rPr lang="zh-CN" altLang="en-US">
                <a:sym typeface="Symbol" pitchFamily="18" charset="2"/>
              </a:rPr>
              <a:t>∈</a:t>
            </a:r>
            <a:r>
              <a:rPr lang="en-US" altLang="zh-CN"/>
              <a:t>I</a:t>
            </a:r>
            <a:r>
              <a:rPr lang="en-US" altLang="zh-CN" baseline="-25000"/>
              <a:t>+</a:t>
            </a:r>
            <a:r>
              <a:rPr lang="zh-CN" altLang="en-US"/>
              <a:t>），即</a:t>
            </a:r>
            <a:endParaRPr lang="en-US" altLang="zh-CN"/>
          </a:p>
          <a:p>
            <a:pPr marL="2147888" indent="0">
              <a:buNone/>
            </a:pPr>
            <a:r>
              <a:rPr lang="en-US" altLang="zh-CN"/>
              <a:t>x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/>
              <a:t>y</a:t>
            </a:r>
            <a:r>
              <a:rPr lang="zh-CN" altLang="en-US"/>
              <a:t>当且仅当</a:t>
            </a:r>
            <a:r>
              <a:rPr lang="en-US" altLang="zh-CN"/>
              <a:t>x=y(mod k)</a:t>
            </a:r>
          </a:p>
          <a:p>
            <a:pPr marL="265113" indent="0">
              <a:buNone/>
            </a:pPr>
            <a:r>
              <a:rPr lang="zh-CN" altLang="en-US"/>
              <a:t>请证明</a:t>
            </a:r>
            <a:r>
              <a:rPr lang="en-US" altLang="zh-CN"/>
              <a:t>~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上的同余关系。</a:t>
            </a:r>
            <a:endParaRPr lang="en-US" altLang="zh-CN"/>
          </a:p>
          <a:p>
            <a:pPr marL="265113" indent="-265113"/>
            <a:r>
              <a:rPr lang="zh-CN" altLang="en-US">
                <a:solidFill>
                  <a:srgbClr val="FF0000"/>
                </a:solidFill>
              </a:rPr>
              <a:t>证：</a:t>
            </a:r>
            <a:endParaRPr lang="en-US" altLang="zh-CN">
              <a:solidFill>
                <a:srgbClr val="FF0000"/>
              </a:solidFill>
            </a:endParaRPr>
          </a:p>
          <a:p>
            <a:pPr marL="265113" indent="0">
              <a:buNone/>
            </a:pPr>
            <a:r>
              <a:rPr lang="zh-CN" altLang="en-US"/>
              <a:t>因为</a:t>
            </a:r>
            <a:r>
              <a:rPr lang="en-US" altLang="zh-CN"/>
              <a:t>a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/>
              <a:t>b</a:t>
            </a:r>
            <a:r>
              <a:rPr lang="zh-CN" altLang="en-US"/>
              <a:t>，所以，</a:t>
            </a:r>
            <a:r>
              <a:rPr lang="en-US" altLang="zh-CN"/>
              <a:t>a-b=kn</a:t>
            </a:r>
            <a:r>
              <a:rPr lang="zh-CN" altLang="en-US"/>
              <a:t>（</a:t>
            </a:r>
            <a:r>
              <a:rPr lang="en-US" altLang="zh-CN"/>
              <a:t>n</a:t>
            </a:r>
            <a:r>
              <a:rPr lang="zh-CN" altLang="en-US" sz="2400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/>
              <a:t>I</a:t>
            </a:r>
            <a:r>
              <a:rPr lang="zh-CN" altLang="en-US"/>
              <a:t>）</a:t>
            </a:r>
            <a:endParaRPr lang="en-US" altLang="zh-CN"/>
          </a:p>
          <a:p>
            <a:pPr marL="265113" indent="0">
              <a:buNone/>
            </a:pPr>
            <a:r>
              <a:rPr lang="zh-CN" altLang="en-US"/>
              <a:t>于是，</a:t>
            </a:r>
            <a:r>
              <a:rPr lang="en-US" altLang="zh-CN"/>
              <a:t>(a-c)-(b-c)=kn</a:t>
            </a:r>
          </a:p>
          <a:p>
            <a:pPr marL="265113" indent="0">
              <a:buNone/>
            </a:pPr>
            <a:r>
              <a:rPr lang="zh-CN" altLang="en-US"/>
              <a:t>因此，</a:t>
            </a:r>
            <a:r>
              <a:rPr lang="en-US" altLang="zh-CN"/>
              <a:t>a-c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/>
              <a:t>b-c</a:t>
            </a:r>
          </a:p>
          <a:p>
            <a:pPr marL="265113" indent="0">
              <a:buNone/>
            </a:pPr>
            <a:r>
              <a:rPr lang="zh-CN" altLang="en-US"/>
              <a:t>故，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zh-CN" altLang="en-US"/>
              <a:t>是关于</a:t>
            </a:r>
            <a:r>
              <a:rPr lang="en-US" altLang="zh-CN"/>
              <a:t>-</a:t>
            </a:r>
            <a:r>
              <a:rPr lang="zh-CN" altLang="en-US"/>
              <a:t>的同余关系。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C8F16A-9ACA-465F-BA7F-0C476074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171B2-E6B0-4949-BB04-261EF5C9BE36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574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9BF0F-F421-4656-A19E-6C68A1BF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示例（续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4A344-4539-4766-A004-7DB6EC662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467163"/>
          </a:xfrm>
        </p:spPr>
        <p:txBody>
          <a:bodyPr/>
          <a:lstStyle/>
          <a:p>
            <a:pPr marL="361950" indent="-361950">
              <a:buSzPct val="100000"/>
              <a:buFont typeface="+mj-lt"/>
              <a:buAutoNum type="arabicPeriod" startAt="3"/>
            </a:pPr>
            <a:r>
              <a:rPr lang="zh-CN" altLang="en-US"/>
              <a:t>考虑由表</a:t>
            </a:r>
            <a:r>
              <a:rPr lang="en-US" altLang="zh-CN"/>
              <a:t>6.4-1</a:t>
            </a:r>
            <a:r>
              <a:rPr lang="zh-CN" altLang="en-US"/>
              <a:t>定义的代数和表</a:t>
            </a:r>
            <a:r>
              <a:rPr lang="en-US" altLang="zh-CN"/>
              <a:t>6.4-2</a:t>
            </a:r>
            <a:r>
              <a:rPr lang="zh-CN" altLang="en-US"/>
              <a:t>给出的</a:t>
            </a:r>
            <a:r>
              <a:rPr lang="zh-CN" altLang="en-US">
                <a:solidFill>
                  <a:srgbClr val="FF0000"/>
                </a:solidFill>
              </a:rPr>
              <a:t>等价关系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zh-CN" altLang="en-US"/>
              <a:t>，其中</a:t>
            </a:r>
            <a:r>
              <a:rPr lang="en-US" altLang="zh-CN"/>
              <a:t>aRb</a:t>
            </a:r>
            <a:r>
              <a:rPr lang="zh-CN" altLang="en-US"/>
              <a:t>，但</a:t>
            </a:r>
            <a:r>
              <a:rPr lang="en-US" altLang="zh-CN"/>
              <a:t>ca</a:t>
            </a:r>
            <a:r>
              <a:rPr lang="zh-CN" altLang="en-US"/>
              <a:t>与</a:t>
            </a:r>
            <a:r>
              <a:rPr lang="en-US" altLang="zh-CN"/>
              <a:t>cb</a:t>
            </a:r>
            <a:r>
              <a:rPr lang="zh-CN" altLang="en-US"/>
              <a:t>没有关系</a:t>
            </a:r>
            <a:r>
              <a:rPr lang="en-US" altLang="zh-CN"/>
              <a:t>R</a:t>
            </a:r>
            <a:r>
              <a:rPr lang="zh-CN" altLang="en-US"/>
              <a:t>。所以，</a:t>
            </a:r>
            <a:r>
              <a:rPr lang="en-US" altLang="zh-CN"/>
              <a:t>R</a:t>
            </a:r>
            <a:r>
              <a:rPr lang="zh-CN" altLang="en-US"/>
              <a:t>不是该代数的同余关系。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BFD0E3-4D20-4228-9DA9-4EB4EC99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171B2-E6B0-4949-BB04-261EF5C9BE36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F547EBE-7A74-4994-90E7-B6EA7B309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531282"/>
              </p:ext>
            </p:extLst>
          </p:nvPr>
        </p:nvGraphicFramePr>
        <p:xfrm>
          <a:off x="1421650" y="3383995"/>
          <a:ext cx="2693704" cy="2102865"/>
        </p:xfrm>
        <a:graphic>
          <a:graphicData uri="http://schemas.openxmlformats.org/drawingml/2006/table">
            <a:tbl>
              <a:tblPr/>
              <a:tblGrid>
                <a:gridCol w="538741">
                  <a:extLst>
                    <a:ext uri="{9D8B030D-6E8A-4147-A177-3AD203B41FA5}">
                      <a16:colId xmlns:a16="http://schemas.microsoft.com/office/drawing/2014/main" val="1527508859"/>
                    </a:ext>
                  </a:extLst>
                </a:gridCol>
                <a:gridCol w="538741">
                  <a:extLst>
                    <a:ext uri="{9D8B030D-6E8A-4147-A177-3AD203B41FA5}">
                      <a16:colId xmlns:a16="http://schemas.microsoft.com/office/drawing/2014/main" val="3401998047"/>
                    </a:ext>
                  </a:extLst>
                </a:gridCol>
                <a:gridCol w="538740">
                  <a:extLst>
                    <a:ext uri="{9D8B030D-6E8A-4147-A177-3AD203B41FA5}">
                      <a16:colId xmlns:a16="http://schemas.microsoft.com/office/drawing/2014/main" val="2302469027"/>
                    </a:ext>
                  </a:extLst>
                </a:gridCol>
                <a:gridCol w="538741">
                  <a:extLst>
                    <a:ext uri="{9D8B030D-6E8A-4147-A177-3AD203B41FA5}">
                      <a16:colId xmlns:a16="http://schemas.microsoft.com/office/drawing/2014/main" val="1808488202"/>
                    </a:ext>
                  </a:extLst>
                </a:gridCol>
                <a:gridCol w="538741">
                  <a:extLst>
                    <a:ext uri="{9D8B030D-6E8A-4147-A177-3AD203B41FA5}">
                      <a16:colId xmlns:a16="http://schemas.microsoft.com/office/drawing/2014/main" val="499145861"/>
                    </a:ext>
                  </a:extLst>
                </a:gridCol>
              </a:tblGrid>
              <a:tr h="420573">
                <a:tc>
                  <a:txBody>
                    <a:bodyPr/>
                    <a:lstStyle/>
                    <a:p>
                      <a:r>
                        <a:rPr lang="zh-CN" altLang="en-US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076673"/>
                  </a:ext>
                </a:extLst>
              </a:tr>
              <a:tr h="420573"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262063"/>
                  </a:ext>
                </a:extLst>
              </a:tr>
              <a:tr h="420573"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186319"/>
                  </a:ext>
                </a:extLst>
              </a:tr>
              <a:tr h="420573"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205974"/>
                  </a:ext>
                </a:extLst>
              </a:tr>
              <a:tr h="420573"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15416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402422B-6EA4-464B-B9E8-1D50300D7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95501"/>
              </p:ext>
            </p:extLst>
          </p:nvPr>
        </p:nvGraphicFramePr>
        <p:xfrm>
          <a:off x="4932040" y="3383995"/>
          <a:ext cx="2693704" cy="2102865"/>
        </p:xfrm>
        <a:graphic>
          <a:graphicData uri="http://schemas.openxmlformats.org/drawingml/2006/table">
            <a:tbl>
              <a:tblPr/>
              <a:tblGrid>
                <a:gridCol w="538741">
                  <a:extLst>
                    <a:ext uri="{9D8B030D-6E8A-4147-A177-3AD203B41FA5}">
                      <a16:colId xmlns:a16="http://schemas.microsoft.com/office/drawing/2014/main" val="1527508859"/>
                    </a:ext>
                  </a:extLst>
                </a:gridCol>
                <a:gridCol w="538741">
                  <a:extLst>
                    <a:ext uri="{9D8B030D-6E8A-4147-A177-3AD203B41FA5}">
                      <a16:colId xmlns:a16="http://schemas.microsoft.com/office/drawing/2014/main" val="3401998047"/>
                    </a:ext>
                  </a:extLst>
                </a:gridCol>
                <a:gridCol w="538740">
                  <a:extLst>
                    <a:ext uri="{9D8B030D-6E8A-4147-A177-3AD203B41FA5}">
                      <a16:colId xmlns:a16="http://schemas.microsoft.com/office/drawing/2014/main" val="2302469027"/>
                    </a:ext>
                  </a:extLst>
                </a:gridCol>
                <a:gridCol w="538741">
                  <a:extLst>
                    <a:ext uri="{9D8B030D-6E8A-4147-A177-3AD203B41FA5}">
                      <a16:colId xmlns:a16="http://schemas.microsoft.com/office/drawing/2014/main" val="1808488202"/>
                    </a:ext>
                  </a:extLst>
                </a:gridCol>
                <a:gridCol w="538741">
                  <a:extLst>
                    <a:ext uri="{9D8B030D-6E8A-4147-A177-3AD203B41FA5}">
                      <a16:colId xmlns:a16="http://schemas.microsoft.com/office/drawing/2014/main" val="499145861"/>
                    </a:ext>
                  </a:extLst>
                </a:gridCol>
              </a:tblGrid>
              <a:tr h="420573"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076673"/>
                  </a:ext>
                </a:extLst>
              </a:tr>
              <a:tr h="420573"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262063"/>
                  </a:ext>
                </a:extLst>
              </a:tr>
              <a:tr h="420573"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186319"/>
                  </a:ext>
                </a:extLst>
              </a:tr>
              <a:tr h="420573"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205974"/>
                  </a:ext>
                </a:extLst>
              </a:tr>
              <a:tr h="420573"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0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154163"/>
                  </a:ext>
                </a:extLst>
              </a:tr>
            </a:tbl>
          </a:graphicData>
        </a:graphic>
      </p:graphicFrame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6C099DB-6835-4564-B148-B83618F47F02}"/>
              </a:ext>
            </a:extLst>
          </p:cNvPr>
          <p:cNvSpPr txBox="1">
            <a:spLocks/>
          </p:cNvSpPr>
          <p:nvPr/>
        </p:nvSpPr>
        <p:spPr bwMode="auto">
          <a:xfrm>
            <a:off x="2076831" y="2826415"/>
            <a:ext cx="1415049" cy="478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  <a:defRPr sz="22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/>
              <a:t>表</a:t>
            </a:r>
            <a:r>
              <a:rPr lang="en-US" altLang="zh-CN" sz="2000"/>
              <a:t>6.4-1</a:t>
            </a:r>
            <a:endParaRPr lang="zh-CN" altLang="en-US" sz="200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56E5C4A-E7F1-4F61-810F-B03F7DB1D6DA}"/>
              </a:ext>
            </a:extLst>
          </p:cNvPr>
          <p:cNvSpPr txBox="1">
            <a:spLocks/>
          </p:cNvSpPr>
          <p:nvPr/>
        </p:nvSpPr>
        <p:spPr bwMode="auto">
          <a:xfrm>
            <a:off x="5542216" y="2826415"/>
            <a:ext cx="1415049" cy="478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  <a:defRPr sz="22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/>
              <a:t>表</a:t>
            </a:r>
            <a:r>
              <a:rPr lang="en-US" altLang="zh-CN" sz="2000"/>
              <a:t>6.4-2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9524177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/>
              <a:t>同余关系的通俗解释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36281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/>
              <a:t>更具体地说</a:t>
            </a:r>
            <a:endParaRPr lang="en-US" altLang="zh-CN" dirty="0"/>
          </a:p>
          <a:p>
            <a:pPr marL="619125" lvl="1" eaLnBrk="1" hangingPunct="1">
              <a:lnSpc>
                <a:spcPct val="130000"/>
              </a:lnSpc>
              <a:defRPr/>
            </a:pPr>
            <a:r>
              <a:rPr lang="zh-CN" altLang="en-US" sz="2300" dirty="0"/>
              <a:t>设</a:t>
            </a:r>
            <a:r>
              <a:rPr lang="en-US" altLang="zh-CN" sz="2300" dirty="0"/>
              <a:t>R</a:t>
            </a:r>
            <a:r>
              <a:rPr lang="zh-CN" altLang="en-US" sz="2300" dirty="0"/>
              <a:t>为代数</a:t>
            </a:r>
            <a:r>
              <a:rPr lang="en-US" altLang="zh-CN" sz="2300" dirty="0"/>
              <a:t>&lt;A</a:t>
            </a:r>
            <a:r>
              <a:rPr lang="zh-CN" altLang="en-US" sz="2300" dirty="0"/>
              <a:t>，</a:t>
            </a:r>
            <a:r>
              <a:rPr lang="en-US" altLang="zh-CN" sz="2300" dirty="0"/>
              <a:t>*</a:t>
            </a:r>
            <a:r>
              <a:rPr lang="zh-CN" altLang="en-US" sz="2300" dirty="0"/>
              <a:t>，</a:t>
            </a:r>
            <a:r>
              <a:rPr lang="en-US" altLang="zh-CN" sz="23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~</a:t>
            </a:r>
            <a:r>
              <a:rPr lang="en-US" altLang="zh-CN" sz="2300" dirty="0"/>
              <a:t>&gt;</a:t>
            </a:r>
            <a:r>
              <a:rPr lang="zh-CN" altLang="en-US" sz="2300" dirty="0"/>
              <a:t>的集合</a:t>
            </a:r>
            <a:r>
              <a:rPr lang="en-US" altLang="zh-CN" sz="2300" dirty="0"/>
              <a:t>A</a:t>
            </a:r>
            <a:r>
              <a:rPr lang="zh-CN" altLang="en-US" sz="2300" dirty="0"/>
              <a:t>上的等价关系，如果在代数运算*和</a:t>
            </a:r>
            <a:r>
              <a:rPr lang="en-US" altLang="zh-CN" sz="23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~</a:t>
            </a:r>
            <a:r>
              <a:rPr lang="zh-CN" altLang="en-US" sz="2300" dirty="0"/>
              <a:t>下仍能保持，则称</a:t>
            </a:r>
            <a:r>
              <a:rPr lang="en-US" altLang="zh-CN" sz="2300" dirty="0"/>
              <a:t>R</a:t>
            </a:r>
            <a:r>
              <a:rPr lang="zh-CN" altLang="en-US" sz="2300" dirty="0"/>
              <a:t>是关于运算的同余关系；</a:t>
            </a:r>
            <a:endParaRPr lang="en-US" altLang="zh-CN" sz="2300" dirty="0"/>
          </a:p>
          <a:p>
            <a:pPr marL="619125" lvl="1" eaLnBrk="1" hangingPunct="1">
              <a:lnSpc>
                <a:spcPct val="130000"/>
              </a:lnSpc>
              <a:defRPr/>
            </a:pPr>
            <a:r>
              <a:rPr lang="zh-CN" altLang="en-US" sz="2300" dirty="0"/>
              <a:t>等价关系对于</a:t>
            </a:r>
            <a:r>
              <a:rPr lang="zh-CN" altLang="en-US" sz="2300" u="sng" dirty="0"/>
              <a:t>所有运算</a:t>
            </a:r>
            <a:r>
              <a:rPr lang="zh-CN" altLang="en-US" sz="2300" dirty="0"/>
              <a:t>具有</a:t>
            </a:r>
            <a:r>
              <a:rPr lang="zh-CN" altLang="en-US" sz="2300" dirty="0">
                <a:solidFill>
                  <a:srgbClr val="FF0000"/>
                </a:solidFill>
              </a:rPr>
              <a:t>代换性质</a:t>
            </a:r>
            <a:r>
              <a:rPr lang="zh-CN" altLang="en-US" sz="2300" dirty="0"/>
              <a:t>，同一等价类中的任意元素互相代换，不改变运算结果的“目的地”；</a:t>
            </a:r>
            <a:endParaRPr lang="en-US" altLang="zh-CN" sz="2300" dirty="0"/>
          </a:p>
          <a:p>
            <a:pPr marL="619125" lvl="1" eaLnBrk="1" hangingPunct="1">
              <a:lnSpc>
                <a:spcPct val="130000"/>
              </a:lnSpc>
              <a:defRPr/>
            </a:pPr>
            <a:r>
              <a:rPr lang="zh-CN" altLang="en-US" sz="2300" dirty="0"/>
              <a:t>通俗地说：“臭味相投”；</a:t>
            </a:r>
            <a:endParaRPr lang="en-US" altLang="zh-CN" sz="2300" dirty="0"/>
          </a:p>
          <a:p>
            <a:pPr marL="95250" eaLnBrk="1" hangingPunct="1">
              <a:lnSpc>
                <a:spcPct val="130000"/>
              </a:lnSpc>
              <a:defRPr/>
            </a:pPr>
            <a:r>
              <a:rPr lang="zh-CN" altLang="en-US" dirty="0"/>
              <a:t>“臭味相投”，则同余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C00000"/>
                </a:solidFill>
              </a:rPr>
              <a:t>congruence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5250" eaLnBrk="1" hangingPunct="1">
              <a:lnSpc>
                <a:spcPct val="130000"/>
              </a:lnSpc>
              <a:defRPr/>
            </a:pPr>
            <a:r>
              <a:rPr lang="zh-CN" altLang="en-US" dirty="0"/>
              <a:t>“格格不入”，无同余。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E2B575-ECFC-42ED-A775-9938CABFEB5B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/>
              <a:t>代数分类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r>
              <a:rPr lang="zh-CN" altLang="en-US" dirty="0"/>
              <a:t>两个代数系统属于</a:t>
            </a:r>
            <a:r>
              <a:rPr lang="zh-CN" altLang="en-US" dirty="0">
                <a:solidFill>
                  <a:srgbClr val="FF0000"/>
                </a:solidFill>
              </a:rPr>
              <a:t>同类代数</a:t>
            </a:r>
            <a:r>
              <a:rPr lang="zh-CN" altLang="en-US" dirty="0"/>
              <a:t>的条件：</a:t>
            </a:r>
            <a:endParaRPr lang="en-US" altLang="zh-CN" dirty="0"/>
          </a:p>
          <a:p>
            <a:pPr marL="971550" lvl="1" indent="-514350">
              <a:buSzPct val="100000"/>
              <a:buFont typeface="+mj-ea"/>
              <a:buAutoNum type="ea1JpnChsDbPeriod"/>
            </a:pPr>
            <a:r>
              <a:rPr lang="zh-CN" altLang="en-US" dirty="0"/>
              <a:t>有相同的构成成分；</a:t>
            </a:r>
            <a:endParaRPr lang="en-US" altLang="zh-CN" dirty="0"/>
          </a:p>
          <a:p>
            <a:pPr marL="971550" lvl="1" indent="-514350">
              <a:buSzPct val="100000"/>
              <a:buFont typeface="+mj-ea"/>
              <a:buAutoNum type="ea1JpnChsDbPeriod"/>
            </a:pPr>
            <a:r>
              <a:rPr lang="zh-CN" altLang="en-US" dirty="0"/>
              <a:t>有一组相同的</a:t>
            </a:r>
            <a:r>
              <a:rPr lang="zh-CN" altLang="en-US" dirty="0">
                <a:solidFill>
                  <a:srgbClr val="FF0000"/>
                </a:solidFill>
              </a:rPr>
              <a:t>公理规则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例：</a:t>
            </a:r>
            <a:r>
              <a:rPr lang="en-US" altLang="zh-CN" dirty="0">
                <a:solidFill>
                  <a:srgbClr val="0000FF"/>
                </a:solidFill>
              </a:rPr>
              <a:t>&lt;</a:t>
            </a:r>
            <a:r>
              <a:rPr lang="zh-CN" altLang="en-US" dirty="0">
                <a:solidFill>
                  <a:srgbClr val="0000FF"/>
                </a:solidFill>
              </a:rPr>
              <a:t>命题集合，</a:t>
            </a:r>
            <a:r>
              <a:rPr lang="el-GR" altLang="zh-CN" dirty="0">
                <a:solidFill>
                  <a:srgbClr val="0000FF"/>
                </a:solidFill>
              </a:rPr>
              <a:t>∧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l-GR" altLang="zh-CN" dirty="0">
                <a:solidFill>
                  <a:srgbClr val="0000FF"/>
                </a:solidFill>
              </a:rPr>
              <a:t>∨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0000FF"/>
                </a:solidFill>
              </a:rPr>
              <a:t>&lt;</a:t>
            </a:r>
            <a:r>
              <a:rPr lang="zh-CN" altLang="en-US" dirty="0">
                <a:solidFill>
                  <a:srgbClr val="0000FF"/>
                </a:solidFill>
              </a:rPr>
              <a:t>幂集，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∩，</a:t>
            </a:r>
            <a:r>
              <a:rPr lang="zh-CN" altLang="en-US" dirty="0">
                <a:solidFill>
                  <a:srgbClr val="0000FF"/>
                </a:solidFill>
              </a:rPr>
              <a:t>∪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zh-CN" altLang="en-US" dirty="0"/>
              <a:t>两个命题的</a:t>
            </a:r>
            <a:r>
              <a:rPr lang="el-GR" altLang="zh-CN" dirty="0"/>
              <a:t>∧</a:t>
            </a:r>
            <a:r>
              <a:rPr lang="zh-CN" altLang="en-US" dirty="0"/>
              <a:t>、</a:t>
            </a:r>
            <a:r>
              <a:rPr lang="el-GR" altLang="zh-CN" dirty="0"/>
              <a:t>∨</a:t>
            </a:r>
            <a:r>
              <a:rPr lang="zh-CN" altLang="en-US" dirty="0"/>
              <a:t>运算还是命题集合中</a:t>
            </a:r>
            <a:r>
              <a:rPr lang="zh-CN" altLang="en-US"/>
              <a:t>的元素；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002060"/>
                </a:solidFill>
              </a:rPr>
              <a:t>两个幂集元素的</a:t>
            </a:r>
            <a:r>
              <a:rPr lang="zh-CN" altLang="en-US" dirty="0">
                <a:solidFill>
                  <a:srgbClr val="002060"/>
                </a:solidFill>
                <a:sym typeface="Symbol" pitchFamily="18" charset="2"/>
              </a:rPr>
              <a:t>∩</a:t>
            </a:r>
            <a:r>
              <a:rPr lang="zh-CN" altLang="en-US" dirty="0">
                <a:solidFill>
                  <a:srgbClr val="002060"/>
                </a:solidFill>
              </a:rPr>
              <a:t>、∪运算还是幂集中</a:t>
            </a:r>
            <a:r>
              <a:rPr lang="zh-CN" altLang="en-US">
                <a:solidFill>
                  <a:srgbClr val="002060"/>
                </a:solidFill>
              </a:rPr>
              <a:t>的元素；</a:t>
            </a:r>
            <a:endParaRPr lang="en-US" altLang="zh-CN" dirty="0">
              <a:solidFill>
                <a:srgbClr val="002060"/>
              </a:solidFill>
            </a:endParaRPr>
          </a:p>
          <a:p>
            <a:pPr lvl="1"/>
            <a:r>
              <a:rPr lang="zh-CN" altLang="en-US" dirty="0"/>
              <a:t>命题的</a:t>
            </a:r>
            <a:r>
              <a:rPr lang="el-GR" altLang="zh-CN" dirty="0"/>
              <a:t>∧</a:t>
            </a:r>
            <a:r>
              <a:rPr lang="zh-CN" altLang="en-US" dirty="0"/>
              <a:t>、</a:t>
            </a:r>
            <a:r>
              <a:rPr lang="el-GR" altLang="zh-CN" dirty="0"/>
              <a:t>∨</a:t>
            </a:r>
            <a:r>
              <a:rPr lang="zh-CN" altLang="en-US" dirty="0"/>
              <a:t>满足结合律、分配律、德摩根律等等；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002060"/>
                </a:solidFill>
              </a:rPr>
              <a:t>幂集的</a:t>
            </a:r>
            <a:r>
              <a:rPr lang="zh-CN" altLang="en-US" dirty="0">
                <a:solidFill>
                  <a:srgbClr val="002060"/>
                </a:solidFill>
                <a:sym typeface="Symbol" pitchFamily="18" charset="2"/>
              </a:rPr>
              <a:t>∩</a:t>
            </a:r>
            <a:r>
              <a:rPr lang="zh-CN" altLang="en-US" dirty="0">
                <a:solidFill>
                  <a:srgbClr val="002060"/>
                </a:solidFill>
              </a:rPr>
              <a:t>、∪满足结合律、分配律、德摩根律等等；</a:t>
            </a:r>
            <a:endParaRPr lang="en-US" altLang="zh-CN" dirty="0">
              <a:solidFill>
                <a:srgbClr val="002060"/>
              </a:solidFill>
            </a:endParaRPr>
          </a:p>
          <a:p>
            <a:pPr lvl="1"/>
            <a:r>
              <a:rPr lang="zh-CN" altLang="en-US" dirty="0"/>
              <a:t>类似的比较还可以继续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D432D-E2BD-4954-9272-06A0ABA485C3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pPr eaLnBrk="1" hangingPunct="1"/>
            <a:r>
              <a:rPr lang="zh-CN" altLang="en-US"/>
              <a:t>同余关系的性质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57200" y="1092200"/>
            <a:ext cx="8229600" cy="1890713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rgbClr val="0000FF"/>
                </a:solidFill>
              </a:rPr>
              <a:t>定理</a:t>
            </a:r>
            <a:r>
              <a:rPr lang="en-US" altLang="zh-CN" sz="2800">
                <a:solidFill>
                  <a:srgbClr val="0000FF"/>
                </a:solidFill>
              </a:rPr>
              <a:t>6.4-1</a:t>
            </a:r>
            <a:r>
              <a:rPr lang="zh-CN" altLang="en-US" sz="2800">
                <a:solidFill>
                  <a:srgbClr val="0000FF"/>
                </a:solidFill>
              </a:rPr>
              <a:t>：</a:t>
            </a:r>
            <a:r>
              <a:rPr lang="zh-CN" altLang="en-US"/>
              <a:t>等价关系∽关于二元运算*是一个同余关系当且仅当</a:t>
            </a:r>
            <a:r>
              <a:rPr lang="en-US" altLang="zh-CN"/>
              <a:t>a</a:t>
            </a:r>
            <a:r>
              <a:rPr lang="zh-CN" altLang="en-US"/>
              <a:t>∽</a:t>
            </a:r>
            <a:r>
              <a:rPr lang="en-US" altLang="zh-CN"/>
              <a:t>b</a:t>
            </a:r>
            <a:r>
              <a:rPr lang="zh-CN" altLang="en-US"/>
              <a:t>和</a:t>
            </a:r>
            <a:r>
              <a:rPr lang="en-US" altLang="zh-CN"/>
              <a:t>c</a:t>
            </a:r>
            <a:r>
              <a:rPr lang="zh-CN" altLang="en-US"/>
              <a:t>∽</a:t>
            </a:r>
            <a:r>
              <a:rPr lang="en-US" altLang="zh-CN"/>
              <a:t>d</a:t>
            </a:r>
            <a:r>
              <a:rPr lang="zh-CN" altLang="en-US"/>
              <a:t>时，有</a:t>
            </a:r>
            <a:r>
              <a:rPr lang="en-US" altLang="zh-CN"/>
              <a:t>ac</a:t>
            </a:r>
            <a:r>
              <a:rPr lang="zh-CN" altLang="en-US"/>
              <a:t>∽</a:t>
            </a:r>
            <a:r>
              <a:rPr lang="en-US" altLang="zh-CN"/>
              <a:t>bd</a:t>
            </a:r>
            <a:endParaRPr lang="zh-CN" altLang="en-US" dirty="0"/>
          </a:p>
          <a:p>
            <a:pPr lvl="1" eaLnBrk="1" hangingPunct="1"/>
            <a:r>
              <a:rPr lang="zh-CN" altLang="en-US" sz="2400"/>
              <a:t>本质</a:t>
            </a:r>
            <a:r>
              <a:rPr lang="zh-CN" altLang="en-US" sz="2400" dirty="0"/>
              <a:t>上，</a:t>
            </a:r>
            <a:r>
              <a:rPr lang="zh-CN" altLang="en-US" sz="2400"/>
              <a:t>同余关系是</a:t>
            </a:r>
            <a:r>
              <a:rPr lang="zh-CN" altLang="en-US" sz="2400">
                <a:solidFill>
                  <a:srgbClr val="C00000"/>
                </a:solidFill>
              </a:rPr>
              <a:t>等价类之间的任意元素的运算结果都属于某同一等价类</a:t>
            </a:r>
            <a:r>
              <a:rPr lang="zh-CN" altLang="en-US" sz="2400"/>
              <a:t>。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B5650A-4408-4C2D-BEF6-FD8772349863}" type="slidenum">
              <a:rPr lang="zh-CN" altLang="en-US"/>
              <a:pPr>
                <a:defRPr/>
              </a:pPr>
              <a:t>50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633965"/>
              </p:ext>
            </p:extLst>
          </p:nvPr>
        </p:nvGraphicFramePr>
        <p:xfrm>
          <a:off x="610990" y="3383995"/>
          <a:ext cx="3518115" cy="2664295"/>
        </p:xfrm>
        <a:graphic>
          <a:graphicData uri="http://schemas.openxmlformats.org/drawingml/2006/table">
            <a:tbl>
              <a:tblPr/>
              <a:tblGrid>
                <a:gridCol w="117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809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0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09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7915" name="组合 6"/>
          <p:cNvGrpSpPr>
            <a:grpSpLocks/>
          </p:cNvGrpSpPr>
          <p:nvPr/>
        </p:nvGrpSpPr>
        <p:grpSpPr bwMode="auto">
          <a:xfrm>
            <a:off x="539552" y="3388757"/>
            <a:ext cx="3836988" cy="2557463"/>
            <a:chOff x="699066" y="3150984"/>
            <a:chExt cx="3836456" cy="2558457"/>
          </a:xfrm>
        </p:grpSpPr>
        <p:grpSp>
          <p:nvGrpSpPr>
            <p:cNvPr id="37916" name="组合 5"/>
            <p:cNvGrpSpPr>
              <a:grpSpLocks/>
            </p:cNvGrpSpPr>
            <p:nvPr/>
          </p:nvGrpSpPr>
          <p:grpSpPr bwMode="auto">
            <a:xfrm>
              <a:off x="699066" y="3150984"/>
              <a:ext cx="3836456" cy="2359576"/>
              <a:chOff x="827584" y="3217510"/>
              <a:chExt cx="3836456" cy="2359576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548209" y="3428730"/>
                <a:ext cx="107935" cy="10799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548209" y="3789232"/>
                <a:ext cx="107935" cy="10799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516463" y="5204245"/>
                <a:ext cx="107935" cy="10799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419613" y="3428730"/>
                <a:ext cx="107935" cy="10799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419613" y="3789232"/>
                <a:ext cx="107935" cy="10799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827584" y="3222275"/>
                <a:ext cx="647610" cy="4335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x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27584" y="3573248"/>
                <a:ext cx="647610" cy="4319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x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941868" y="5040669"/>
                <a:ext cx="647610" cy="2938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y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598975" y="3217510"/>
                <a:ext cx="1065065" cy="4319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x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*y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598975" y="3566896"/>
                <a:ext cx="993637" cy="433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x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*y</a:t>
                </a:r>
                <a:r>
                  <a:rPr lang="en-US" altLang="zh-CN" sz="2400" baseline="-25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21" name="直接箭头连接符 20"/>
              <p:cNvCxnSpPr/>
              <p:nvPr/>
            </p:nvCxnSpPr>
            <p:spPr>
              <a:xfrm>
                <a:off x="1738683" y="3485902"/>
                <a:ext cx="1619025" cy="0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headEnd type="none" w="med" len="me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1738683" y="3851169"/>
                <a:ext cx="1619025" cy="0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headEnd type="none" w="med" len="me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 flipV="1">
                <a:off x="1622812" y="3549427"/>
                <a:ext cx="1725373" cy="1656406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headEnd type="none" w="med" len="me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flipV="1">
                <a:off x="1622812" y="3924223"/>
                <a:ext cx="1725373" cy="1653229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headEnd type="none" w="med" len="me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椭圆 8"/>
            <p:cNvSpPr/>
            <p:nvPr/>
          </p:nvSpPr>
          <p:spPr>
            <a:xfrm>
              <a:off x="1376835" y="5518867"/>
              <a:ext cx="107935" cy="1079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05414" y="5277473"/>
              <a:ext cx="647610" cy="431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y</a:t>
              </a:r>
              <a:r>
                <a:rPr lang="en-US" altLang="zh-CN" sz="2400" baseline="-25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4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4499992" y="3493016"/>
            <a:ext cx="4104456" cy="24482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SzPct val="65000"/>
              <a:buFont typeface="Wingdings" pitchFamily="2" charset="2"/>
              <a:buChar char="u"/>
            </a:pP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对于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&lt;x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,x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&lt;y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,y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&gt;</a:t>
            </a:r>
          </a:p>
          <a:p>
            <a:pPr marL="274638" lvl="1" indent="-92075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由同余定义，有：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320675" lvl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&lt;x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*y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,x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*y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&gt;</a:t>
            </a: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及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&lt;x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*y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,x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*y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&gt;</a:t>
            </a:r>
          </a:p>
          <a:p>
            <a:pPr marL="274638" indent="-92075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由等价关系的传递性：</a:t>
            </a:r>
            <a:endParaRPr lang="en-US" altLang="zh-CN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 marL="334963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&lt;x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*y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,x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*y</a:t>
            </a:r>
            <a:r>
              <a:rPr lang="en-US" altLang="zh-CN" sz="2200" baseline="-250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&gt;</a:t>
            </a:r>
            <a:endParaRPr lang="zh-CN" altLang="en-US" sz="22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marL="342900" lvl="1" indent="-342900" eaLnBrk="1" hangingPunct="1"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集合</a:t>
            </a:r>
            <a:r>
              <a:rPr lang="en-US" altLang="zh-CN" sz="2400" dirty="0"/>
              <a:t>A={0,1,2,...,8}</a:t>
            </a:r>
            <a:r>
              <a:rPr lang="zh-CN" altLang="en-US" sz="2400" dirty="0"/>
              <a:t>，</a:t>
            </a:r>
            <a:r>
              <a:rPr lang="en-US" altLang="zh-CN" sz="2400" dirty="0"/>
              <a:t>AS=&lt;A,+</a:t>
            </a:r>
            <a:r>
              <a:rPr lang="en-US" altLang="zh-CN" sz="2400" baseline="-25000" dirty="0"/>
              <a:t>mod9</a:t>
            </a:r>
            <a:r>
              <a:rPr lang="en-US" altLang="zh-CN" sz="2400" dirty="0"/>
              <a:t>&gt;</a:t>
            </a:r>
            <a:r>
              <a:rPr lang="zh-CN" altLang="en-US" sz="2400" dirty="0"/>
              <a:t>，定义关系</a:t>
            </a:r>
            <a:r>
              <a:rPr lang="en-US" altLang="zh-CN" sz="2400" dirty="0"/>
              <a:t>R</a:t>
            </a:r>
            <a:r>
              <a:rPr lang="zh-CN" altLang="en-US" sz="2400" dirty="0"/>
              <a:t>为模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A/R={{0,3,6},{1,4,7},{2,5,8}}={m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,m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,m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}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742950" lvl="2" indent="-342900" eaLnBrk="1" hangingPunct="1">
              <a:lnSpc>
                <a:spcPct val="130000"/>
              </a:lnSpc>
              <a:spcAft>
                <a:spcPts val="1800"/>
              </a:spcAft>
              <a:buSzPct val="60000"/>
              <a:buFont typeface="Wingdings" pitchFamily="2" charset="2"/>
              <a:buChar char="Ø"/>
            </a:pPr>
            <a:r>
              <a:rPr lang="zh-CN" altLang="en-US" sz="2200" dirty="0"/>
              <a:t>显然，</a:t>
            </a:r>
            <a:r>
              <a:rPr lang="en-US" altLang="zh-CN" sz="2200" dirty="0"/>
              <a:t>R</a:t>
            </a:r>
            <a:r>
              <a:rPr lang="zh-CN" altLang="en-US" sz="2200" dirty="0"/>
              <a:t>是同余关系，比如：</a:t>
            </a:r>
            <a:r>
              <a:rPr lang="en-US" altLang="zh-CN" sz="2200" dirty="0"/>
              <a:t>3R6</a:t>
            </a:r>
            <a:r>
              <a:rPr lang="zh-CN" altLang="en-US" sz="2200" dirty="0"/>
              <a:t>、</a:t>
            </a:r>
            <a:r>
              <a:rPr lang="en-US" altLang="zh-CN" sz="2200" dirty="0"/>
              <a:t>4R7</a:t>
            </a:r>
            <a:r>
              <a:rPr lang="zh-CN" altLang="en-US" sz="2200" dirty="0"/>
              <a:t>，</a:t>
            </a:r>
            <a:r>
              <a:rPr lang="en-US" altLang="zh-CN" sz="2200" dirty="0"/>
              <a:t>&lt;3+</a:t>
            </a:r>
            <a:r>
              <a:rPr lang="en-US" altLang="zh-CN" sz="2200" baseline="-25000" dirty="0"/>
              <a:t>mod9</a:t>
            </a:r>
            <a:r>
              <a:rPr lang="en-US" altLang="zh-CN" sz="2200" dirty="0"/>
              <a:t>4,6+</a:t>
            </a:r>
            <a:r>
              <a:rPr lang="en-US" altLang="zh-CN" sz="2200" baseline="-25000" dirty="0"/>
              <a:t>mod9</a:t>
            </a:r>
            <a:r>
              <a:rPr lang="en-US" altLang="zh-CN" sz="2200" dirty="0"/>
              <a:t>7&gt;;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给定</a:t>
            </a:r>
            <a:r>
              <a:rPr lang="en-US" altLang="zh-CN" dirty="0"/>
              <a:t>&lt;I</a:t>
            </a:r>
            <a:r>
              <a:rPr lang="zh-CN" altLang="en-US" dirty="0"/>
              <a:t>，</a:t>
            </a: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×&gt;</a:t>
            </a:r>
            <a:r>
              <a:rPr lang="zh-CN" altLang="en-US" dirty="0"/>
              <a:t>，其中</a:t>
            </a:r>
            <a:r>
              <a:rPr lang="en-US" altLang="zh-CN" dirty="0"/>
              <a:t>I</a:t>
            </a:r>
            <a:r>
              <a:rPr lang="zh-CN" altLang="en-US" dirty="0"/>
              <a:t>是整数集合，</a:t>
            </a:r>
            <a:r>
              <a:rPr lang="en-US" altLang="zh-CN" dirty="0"/>
              <a:t>+</a:t>
            </a:r>
            <a:r>
              <a:rPr lang="zh-CN" altLang="en-US" dirty="0"/>
              <a:t>和</a:t>
            </a:r>
            <a:r>
              <a:rPr lang="en-US" altLang="zh-CN" dirty="0"/>
              <a:t>×</a:t>
            </a:r>
            <a:r>
              <a:rPr lang="zh-CN" altLang="en-US" dirty="0"/>
              <a:t>是一般加、乘法。假设</a:t>
            </a:r>
            <a:r>
              <a:rPr lang="en-US" altLang="zh-CN" dirty="0"/>
              <a:t>I</a:t>
            </a:r>
            <a:r>
              <a:rPr lang="zh-CN" altLang="en-US" dirty="0"/>
              <a:t>中的关系</a:t>
            </a:r>
            <a:r>
              <a:rPr lang="en-US" altLang="zh-CN" dirty="0"/>
              <a:t>R</a:t>
            </a:r>
            <a:r>
              <a:rPr lang="zh-CN" altLang="en-US" dirty="0"/>
              <a:t>定义如下：</a:t>
            </a:r>
          </a:p>
          <a:p>
            <a:pPr lvl="1" eaLnBrk="1" hangingPunct="1">
              <a:lnSpc>
                <a:spcPct val="130000"/>
              </a:lnSpc>
              <a:spcAft>
                <a:spcPts val="2400"/>
              </a:spcAft>
            </a:pPr>
            <a:r>
              <a:rPr lang="en-US" altLang="zh-CN" dirty="0"/>
              <a:t>i</a:t>
            </a:r>
            <a:r>
              <a:rPr lang="en-US" altLang="zh-CN" baseline="-25000" dirty="0"/>
              <a:t>1</a:t>
            </a:r>
            <a:r>
              <a:rPr lang="en-US" altLang="zh-CN" dirty="0"/>
              <a:t>Ri</a:t>
            </a:r>
            <a:r>
              <a:rPr lang="en-US" altLang="zh-CN" baseline="-25000" dirty="0"/>
              <a:t>2</a:t>
            </a:r>
            <a:r>
              <a:rPr lang="en-US" altLang="zh-CN" dirty="0"/>
              <a:t>:=|i</a:t>
            </a:r>
            <a:r>
              <a:rPr lang="en-US" altLang="zh-CN" baseline="-25000" dirty="0"/>
              <a:t>1</a:t>
            </a:r>
            <a:r>
              <a:rPr lang="en-US" altLang="zh-CN" dirty="0"/>
              <a:t>|=|i</a:t>
            </a:r>
            <a:r>
              <a:rPr lang="en-US" altLang="zh-CN" baseline="-25000" dirty="0"/>
              <a:t>2</a:t>
            </a:r>
            <a:r>
              <a:rPr lang="en-US" altLang="zh-CN" dirty="0"/>
              <a:t>|</a:t>
            </a:r>
            <a:r>
              <a:rPr lang="zh-CN" altLang="en-US" dirty="0"/>
              <a:t>，其中</a:t>
            </a:r>
            <a:r>
              <a:rPr lang="en-US" altLang="zh-CN" dirty="0"/>
              <a:t>i</a:t>
            </a:r>
            <a:r>
              <a:rPr lang="en-US" altLang="zh-CN" baseline="-25000" dirty="0"/>
              <a:t>1</a:t>
            </a:r>
            <a:r>
              <a:rPr lang="en-US" altLang="zh-CN" dirty="0"/>
              <a:t>,i</a:t>
            </a:r>
            <a:r>
              <a:rPr lang="en-US" altLang="zh-CN" baseline="-25000" dirty="0"/>
              <a:t>2</a:t>
            </a:r>
            <a:r>
              <a:rPr lang="zh-CN" altLang="en-US" dirty="0"/>
              <a:t>∈</a:t>
            </a:r>
            <a:r>
              <a:rPr lang="en-US" altLang="zh-CN" dirty="0"/>
              <a:t>I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请问，</a:t>
            </a:r>
            <a:r>
              <a:rPr lang="en-US" altLang="zh-CN" dirty="0"/>
              <a:t>R</a:t>
            </a:r>
            <a:r>
              <a:rPr lang="zh-CN" altLang="en-US" dirty="0"/>
              <a:t>为该结构的同余关系吗？</a:t>
            </a:r>
          </a:p>
          <a:p>
            <a:pPr eaLnBrk="1" hangingPunct="1"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22C59-3FCF-4E64-B708-F923A3597EEF}" type="slidenum">
              <a:rPr lang="zh-CN" altLang="en-US"/>
              <a:pPr>
                <a:defRPr/>
              </a:pPr>
              <a:t>51</a:t>
            </a:fld>
            <a:endParaRPr lang="zh-CN" altLang="en-US"/>
          </a:p>
        </p:txBody>
      </p:sp>
      <p:sp>
        <p:nvSpPr>
          <p:cNvPr id="38916" name="标题 4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/>
              <a:t>例题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364088" y="2780928"/>
            <a:ext cx="3672408" cy="2592288"/>
            <a:chOff x="5364088" y="2780928"/>
            <a:chExt cx="3672408" cy="2592288"/>
          </a:xfrm>
        </p:grpSpPr>
        <p:sp>
          <p:nvSpPr>
            <p:cNvPr id="5" name="矩形 4"/>
            <p:cNvSpPr/>
            <p:nvPr/>
          </p:nvSpPr>
          <p:spPr>
            <a:xfrm>
              <a:off x="5364088" y="4077072"/>
              <a:ext cx="3672408" cy="12961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74638" indent="-274638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SzPct val="60000"/>
                <a:buFont typeface="Wingdings" pitchFamily="2" charset="2"/>
                <a:buChar char="u"/>
              </a:pPr>
              <a:r>
                <a:rPr lang="en-US" altLang="zh-CN" sz="2200" dirty="0" err="1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m</a:t>
              </a:r>
              <a:r>
                <a:rPr lang="en-US" altLang="zh-CN" sz="2200" baseline="-25000" dirty="0" err="1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2200" dirty="0" err="1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,m</a:t>
              </a:r>
              <a:r>
                <a:rPr lang="en-US" altLang="zh-CN" sz="2200" baseline="-25000" dirty="0" err="1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j</a:t>
              </a: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∈</a:t>
              </a:r>
              <a:r>
                <a:rPr lang="en-US" altLang="zh-CN" sz="22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{m</a:t>
              </a:r>
              <a:r>
                <a:rPr lang="en-US" altLang="zh-CN" sz="2200" baseline="-25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r>
                <a:rPr lang="en-US" altLang="zh-CN" sz="22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,m</a:t>
              </a:r>
              <a:r>
                <a:rPr lang="en-US" altLang="zh-CN" sz="2200" baseline="-25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en-US" altLang="zh-CN" sz="22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,m</a:t>
              </a:r>
              <a:r>
                <a:rPr lang="en-US" altLang="zh-CN" sz="2200" baseline="-25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2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}</a:t>
              </a:r>
            </a:p>
            <a:p>
              <a:pPr marL="274638" indent="-274638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SzPct val="60000"/>
                <a:buFont typeface="Wingdings" pitchFamily="2" charset="2"/>
                <a:buChar char="u"/>
              </a:pPr>
              <a:r>
                <a:rPr lang="en-US" altLang="zh-CN" sz="22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m</a:t>
              </a:r>
              <a:r>
                <a:rPr lang="en-US" altLang="zh-CN" sz="2200" baseline="-25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22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+</a:t>
              </a:r>
              <a:r>
                <a:rPr lang="en-US" altLang="zh-CN" sz="2200" baseline="-25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mod9</a:t>
              </a:r>
              <a:r>
                <a:rPr lang="en-US" altLang="zh-CN" sz="22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m</a:t>
              </a:r>
              <a:r>
                <a:rPr lang="en-US" altLang="zh-CN" sz="2200" baseline="-25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j</a:t>
              </a:r>
              <a:r>
                <a:rPr lang="en-US" altLang="zh-CN" sz="22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r>
                <a:rPr lang="en-US" altLang="zh-CN" sz="2200" dirty="0" err="1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m</a:t>
              </a:r>
              <a:r>
                <a:rPr lang="en-US" altLang="zh-CN" sz="2200" baseline="-25000" dirty="0" err="1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k</a:t>
              </a:r>
              <a:endParaRPr lang="en-US" altLang="zh-CN" sz="22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274638" indent="-274638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SzPct val="60000"/>
                <a:buFont typeface="Wingdings" pitchFamily="2" charset="2"/>
                <a:buChar char="u"/>
              </a:pPr>
              <a:r>
                <a:rPr lang="en-US" altLang="zh-CN" sz="22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k</a:t>
              </a:r>
              <a:r>
                <a:rPr lang="zh-CN" altLang="en-US" sz="22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属于</a:t>
              </a:r>
              <a:r>
                <a:rPr lang="en-US" altLang="zh-CN" sz="22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{0,1,2}</a:t>
              </a:r>
              <a:r>
                <a:rPr lang="zh-CN" altLang="en-US" sz="22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中的某一个。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6156176" y="2780928"/>
              <a:ext cx="864096" cy="1296144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 rot="3420000">
              <a:off x="6223826" y="3035218"/>
              <a:ext cx="1080120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74638" indent="-274638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SzPct val="60000"/>
              </a:pPr>
              <a:r>
                <a:rPr lang="zh-CN" altLang="en-US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本质是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解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显然，</a:t>
            </a:r>
            <a:r>
              <a:rPr lang="en-US" altLang="zh-CN" dirty="0"/>
              <a:t>R</a:t>
            </a:r>
            <a:r>
              <a:rPr lang="zh-CN" altLang="en-US" dirty="0"/>
              <a:t>为</a:t>
            </a:r>
            <a:r>
              <a:rPr lang="en-US" altLang="zh-CN" dirty="0"/>
              <a:t>I</a:t>
            </a:r>
            <a:r>
              <a:rPr lang="zh-CN" altLang="en-US" dirty="0"/>
              <a:t>中的等价关系；</a:t>
            </a:r>
            <a:endParaRPr lang="en-US" altLang="zh-CN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考察</a:t>
            </a:r>
            <a:r>
              <a:rPr lang="en-US" altLang="zh-CN" dirty="0"/>
              <a:t>R</a:t>
            </a:r>
            <a:r>
              <a:rPr lang="zh-CN" altLang="en-US" dirty="0"/>
              <a:t>对于</a:t>
            </a:r>
            <a:r>
              <a:rPr lang="en-US" altLang="zh-CN" dirty="0"/>
              <a:t>+</a:t>
            </a:r>
            <a:r>
              <a:rPr lang="zh-CN" altLang="en-US" dirty="0"/>
              <a:t>运算的代换性质：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/>
              <a:t>   若取</a:t>
            </a:r>
            <a:r>
              <a:rPr lang="en-US" altLang="zh-CN" dirty="0"/>
              <a:t>i</a:t>
            </a:r>
            <a:r>
              <a:rPr lang="en-US" altLang="zh-CN" baseline="-25000" dirty="0"/>
              <a:t>1</a:t>
            </a:r>
            <a:r>
              <a:rPr lang="en-US" altLang="zh-CN" dirty="0"/>
              <a:t>,-i</a:t>
            </a:r>
            <a:r>
              <a:rPr lang="en-US" altLang="zh-CN" baseline="-25000" dirty="0"/>
              <a:t>1</a:t>
            </a:r>
            <a:r>
              <a:rPr lang="en-US" altLang="zh-CN" dirty="0"/>
              <a:t>,i</a:t>
            </a:r>
            <a:r>
              <a:rPr lang="en-US" altLang="zh-CN" baseline="-25000" dirty="0"/>
              <a:t>2</a:t>
            </a:r>
            <a:r>
              <a:rPr lang="zh-CN" altLang="en-US" dirty="0"/>
              <a:t> ∈</a:t>
            </a:r>
            <a:r>
              <a:rPr lang="en-US" altLang="zh-CN" dirty="0"/>
              <a:t>I</a:t>
            </a:r>
            <a:r>
              <a:rPr lang="zh-CN" altLang="en-US" dirty="0"/>
              <a:t>，则有</a:t>
            </a:r>
            <a:r>
              <a:rPr lang="en-US" altLang="zh-CN" dirty="0"/>
              <a:t>|i</a:t>
            </a:r>
            <a:r>
              <a:rPr lang="en-US" altLang="zh-CN" baseline="-25000" dirty="0"/>
              <a:t>1</a:t>
            </a:r>
            <a:r>
              <a:rPr lang="en-US" altLang="zh-CN" dirty="0"/>
              <a:t>|=|-i</a:t>
            </a:r>
            <a:r>
              <a:rPr lang="en-US" altLang="zh-CN" baseline="-25000" dirty="0"/>
              <a:t>1</a:t>
            </a:r>
            <a:r>
              <a:rPr lang="en-US" altLang="zh-CN" dirty="0"/>
              <a:t>|</a:t>
            </a:r>
            <a:r>
              <a:rPr lang="zh-CN" altLang="en-US" dirty="0"/>
              <a:t>和</a:t>
            </a:r>
            <a:r>
              <a:rPr lang="en-US" altLang="zh-CN" dirty="0"/>
              <a:t>|i</a:t>
            </a:r>
            <a:r>
              <a:rPr lang="en-US" altLang="zh-CN" baseline="-25000" dirty="0"/>
              <a:t>2</a:t>
            </a:r>
            <a:r>
              <a:rPr lang="en-US" altLang="zh-CN" dirty="0"/>
              <a:t>|=|i</a:t>
            </a:r>
            <a:r>
              <a:rPr lang="en-US" altLang="zh-CN" baseline="-25000" dirty="0"/>
              <a:t>2</a:t>
            </a:r>
            <a:r>
              <a:rPr lang="en-US" altLang="zh-CN" dirty="0"/>
              <a:t>|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关系</a:t>
            </a:r>
            <a:r>
              <a:rPr lang="en-US" altLang="zh-CN" dirty="0">
                <a:solidFill>
                  <a:srgbClr val="C00000"/>
                </a:solidFill>
              </a:rPr>
              <a:t>(i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+i</a:t>
            </a:r>
            <a:r>
              <a:rPr lang="en-US" altLang="zh-CN" baseline="-25000" dirty="0">
                <a:solidFill>
                  <a:srgbClr val="C00000"/>
                </a:solidFill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)R(-i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+i</a:t>
            </a:r>
            <a:r>
              <a:rPr lang="en-US" altLang="zh-CN" baseline="-25000" dirty="0">
                <a:solidFill>
                  <a:srgbClr val="C00000"/>
                </a:solidFill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zh-CN" altLang="en-US" dirty="0">
                <a:solidFill>
                  <a:srgbClr val="C00000"/>
                </a:solidFill>
              </a:rPr>
              <a:t>不成立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 eaLnBrk="1" hangingPunct="1">
              <a:lnSpc>
                <a:spcPct val="130000"/>
              </a:lnSpc>
              <a:spcAft>
                <a:spcPts val="1800"/>
              </a:spcAft>
            </a:pPr>
            <a:r>
              <a:rPr lang="zh-CN" altLang="en-US" dirty="0"/>
              <a:t>故</a:t>
            </a:r>
            <a:r>
              <a:rPr lang="en-US" altLang="zh-CN" dirty="0"/>
              <a:t>R</a:t>
            </a:r>
            <a:r>
              <a:rPr lang="zh-CN" altLang="en-US" dirty="0"/>
              <a:t>对于</a:t>
            </a:r>
            <a:r>
              <a:rPr lang="en-US" altLang="zh-CN" dirty="0"/>
              <a:t>+</a:t>
            </a:r>
            <a:r>
              <a:rPr lang="zh-CN" altLang="en-US" dirty="0"/>
              <a:t>运算</a:t>
            </a:r>
            <a:r>
              <a:rPr lang="zh-CN" altLang="en-US" u="sng" dirty="0"/>
              <a:t>不具有代换性质</a:t>
            </a:r>
            <a:r>
              <a:rPr lang="zh-CN" altLang="en-US" dirty="0"/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dirty="0"/>
              <a:t>R</a:t>
            </a:r>
            <a:r>
              <a:rPr lang="zh-CN" altLang="en-US" dirty="0">
                <a:solidFill>
                  <a:srgbClr val="C00000"/>
                </a:solidFill>
              </a:rPr>
              <a:t>不是</a:t>
            </a:r>
            <a:r>
              <a:rPr lang="zh-CN" altLang="en-US" dirty="0"/>
              <a:t>代数</a:t>
            </a:r>
            <a:r>
              <a:rPr lang="en-US" altLang="zh-CN" dirty="0"/>
              <a:t>&lt;I</a:t>
            </a:r>
            <a:r>
              <a:rPr lang="zh-CN" altLang="en-US" dirty="0"/>
              <a:t>，</a:t>
            </a: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×&gt;</a:t>
            </a:r>
            <a:r>
              <a:rPr lang="zh-CN" altLang="en-US" dirty="0"/>
              <a:t>的同余关系。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8026FA-3445-4D37-B6A9-DAF5FA7E7992}" type="slidenum">
              <a:rPr lang="zh-CN" altLang="en-US"/>
              <a:pPr>
                <a:defRPr/>
              </a:pPr>
              <a:t>52</a:t>
            </a:fld>
            <a:endParaRPr lang="zh-CN" altLang="en-US"/>
          </a:p>
        </p:txBody>
      </p:sp>
      <p:sp>
        <p:nvSpPr>
          <p:cNvPr id="39940" name="标题 4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 dirty="0"/>
              <a:t>例题（续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例题（续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有代数系统</a:t>
            </a:r>
            <a:r>
              <a:rPr lang="en-US" altLang="zh-CN" dirty="0"/>
              <a:t>&lt;I,+&gt;</a:t>
            </a:r>
            <a:r>
              <a:rPr lang="zh-CN" altLang="en-US" dirty="0"/>
              <a:t>，</a:t>
            </a:r>
            <a:r>
              <a:rPr lang="en-US" altLang="zh-CN" dirty="0"/>
              <a:t>+</a:t>
            </a:r>
            <a:r>
              <a:rPr lang="zh-CN" altLang="en-US" dirty="0"/>
              <a:t>是整数集合</a:t>
            </a:r>
            <a:r>
              <a:rPr lang="en-US" altLang="zh-CN" dirty="0"/>
              <a:t>I</a:t>
            </a:r>
            <a:r>
              <a:rPr lang="zh-CN" altLang="en-US" dirty="0"/>
              <a:t>上的普通加法，二元关系</a:t>
            </a:r>
            <a:r>
              <a:rPr lang="en-US" altLang="zh-CN" dirty="0"/>
              <a:t>R={&lt;</a:t>
            </a:r>
            <a:r>
              <a:rPr lang="en-US" altLang="zh-CN" dirty="0" err="1"/>
              <a:t>x,y</a:t>
            </a:r>
            <a:r>
              <a:rPr lang="en-US" altLang="zh-CN" dirty="0"/>
              <a:t>&gt;|</a:t>
            </a:r>
            <a:r>
              <a:rPr lang="en-US" altLang="zh-CN" dirty="0" err="1"/>
              <a:t>x,y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/>
              <a:t>I</a:t>
            </a:r>
            <a:r>
              <a:rPr lang="el-GR" altLang="zh-CN" dirty="0"/>
              <a:t>∧</a:t>
            </a:r>
            <a:r>
              <a:rPr lang="en-US" altLang="zh-CN" dirty="0"/>
              <a:t>(x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＜</a:t>
            </a:r>
            <a:r>
              <a:rPr lang="en-US" altLang="zh-CN" dirty="0"/>
              <a:t>0</a:t>
            </a:r>
            <a:r>
              <a:rPr lang="el-GR" altLang="zh-CN" dirty="0"/>
              <a:t>∧</a:t>
            </a:r>
            <a:r>
              <a:rPr lang="en-US" altLang="zh-CN" dirty="0"/>
              <a:t>y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＜</a:t>
            </a:r>
            <a:r>
              <a:rPr lang="en-US" altLang="zh-CN" dirty="0"/>
              <a:t>0)</a:t>
            </a:r>
            <a:r>
              <a:rPr lang="el-GR" altLang="zh-CN" dirty="0"/>
              <a:t>∨</a:t>
            </a:r>
            <a:r>
              <a:rPr lang="en-US" altLang="zh-CN" dirty="0"/>
              <a:t>(x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≥</a:t>
            </a:r>
            <a:r>
              <a:rPr lang="en-US" altLang="zh-CN" dirty="0"/>
              <a:t>0</a:t>
            </a:r>
            <a:r>
              <a:rPr lang="el-GR" altLang="zh-CN" dirty="0"/>
              <a:t>∧</a:t>
            </a:r>
            <a:r>
              <a:rPr lang="en-US" altLang="zh-CN" dirty="0"/>
              <a:t>y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≥</a:t>
            </a:r>
            <a:r>
              <a:rPr lang="en-US" altLang="zh-CN" dirty="0"/>
              <a:t>0)}</a:t>
            </a:r>
            <a:r>
              <a:rPr lang="zh-CN" altLang="en-US" dirty="0"/>
              <a:t>。请问：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en-US" altLang="zh-CN" dirty="0"/>
              <a:t>I</a:t>
            </a:r>
            <a:r>
              <a:rPr lang="zh-CN" altLang="en-US" dirty="0"/>
              <a:t>上关于</a:t>
            </a:r>
            <a:r>
              <a:rPr lang="en-US" altLang="zh-CN" dirty="0"/>
              <a:t>+</a:t>
            </a:r>
            <a:r>
              <a:rPr lang="zh-CN" altLang="en-US" dirty="0"/>
              <a:t>的同余关系吗？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解</a:t>
            </a:r>
            <a:r>
              <a:rPr lang="zh-CN" altLang="en-US" dirty="0"/>
              <a:t>：</a:t>
            </a:r>
            <a:endParaRPr lang="en-US" altLang="zh-CN" dirty="0"/>
          </a:p>
          <a:p>
            <a:pPr marL="895350" lvl="1">
              <a:buNone/>
            </a:pPr>
            <a:r>
              <a:rPr lang="zh-CN" altLang="en-US" dirty="0">
                <a:solidFill>
                  <a:srgbClr val="0000FF"/>
                </a:solidFill>
              </a:rPr>
              <a:t>取</a:t>
            </a:r>
            <a:r>
              <a:rPr lang="en-US" altLang="zh-CN" dirty="0">
                <a:solidFill>
                  <a:srgbClr val="0000FF"/>
                </a:solidFill>
              </a:rPr>
              <a:t>&lt;-1,-2&gt;</a:t>
            </a:r>
            <a:r>
              <a:rPr lang="zh-CN" altLang="en-US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&lt;1,1&gt;</a:t>
            </a:r>
            <a:r>
              <a:rPr lang="zh-CN" altLang="en-US" dirty="0">
                <a:solidFill>
                  <a:srgbClr val="0000FF"/>
                </a:solidFill>
              </a:rPr>
              <a:t>，显然，它们都属于</a:t>
            </a: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zh-CN" altLang="en-US" dirty="0">
                <a:solidFill>
                  <a:srgbClr val="0000FF"/>
                </a:solidFill>
              </a:rPr>
              <a:t>；</a:t>
            </a:r>
            <a:endParaRPr lang="en-US" altLang="zh-CN" dirty="0">
              <a:solidFill>
                <a:srgbClr val="0000FF"/>
              </a:solidFill>
            </a:endParaRPr>
          </a:p>
          <a:p>
            <a:pPr marL="895350" lvl="1">
              <a:buNone/>
            </a:pPr>
            <a:r>
              <a:rPr lang="zh-CN" altLang="en-US" dirty="0">
                <a:solidFill>
                  <a:srgbClr val="0000FF"/>
                </a:solidFill>
              </a:rPr>
              <a:t>但</a:t>
            </a:r>
            <a:r>
              <a:rPr lang="en-US" altLang="zh-CN" dirty="0">
                <a:solidFill>
                  <a:srgbClr val="0000FF"/>
                </a:solidFill>
              </a:rPr>
              <a:t>&lt;-1+1,-2+1&gt;=&lt;0,-1&gt;</a:t>
            </a:r>
            <a:r>
              <a:rPr lang="zh-CN" altLang="en-US" dirty="0">
                <a:solidFill>
                  <a:srgbClr val="0000FF"/>
                </a:solidFill>
              </a:rPr>
              <a:t>不属于</a:t>
            </a: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zh-CN" altLang="en-US" dirty="0">
                <a:solidFill>
                  <a:srgbClr val="0000FF"/>
                </a:solidFill>
              </a:rPr>
              <a:t>；</a:t>
            </a:r>
            <a:endParaRPr lang="en-US" altLang="zh-CN" dirty="0">
              <a:solidFill>
                <a:srgbClr val="0000FF"/>
              </a:solidFill>
            </a:endParaRPr>
          </a:p>
          <a:p>
            <a:pPr marL="895350" lvl="1">
              <a:buNone/>
            </a:pPr>
            <a:r>
              <a:rPr lang="zh-CN" altLang="en-US" dirty="0">
                <a:solidFill>
                  <a:srgbClr val="0000FF"/>
                </a:solidFill>
              </a:rPr>
              <a:t>所以，</a:t>
            </a: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zh-CN" altLang="en-US" dirty="0">
                <a:solidFill>
                  <a:srgbClr val="0000FF"/>
                </a:solidFill>
              </a:rPr>
              <a:t>不是关于</a:t>
            </a:r>
            <a:r>
              <a:rPr lang="en-US" altLang="zh-CN" dirty="0">
                <a:solidFill>
                  <a:srgbClr val="0000FF"/>
                </a:solidFill>
              </a:rPr>
              <a:t>+</a:t>
            </a:r>
            <a:r>
              <a:rPr lang="zh-CN" altLang="en-US" dirty="0">
                <a:solidFill>
                  <a:srgbClr val="0000FF"/>
                </a:solidFill>
              </a:rPr>
              <a:t>的同余关系。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171B2-E6B0-4949-BB04-261EF5C9BE36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836680" y="2083118"/>
            <a:ext cx="4983792" cy="3641928"/>
            <a:chOff x="3836680" y="2019320"/>
            <a:chExt cx="4983792" cy="3641928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836680" y="2019320"/>
              <a:ext cx="3888432" cy="0"/>
            </a:xfrm>
            <a:prstGeom prst="line">
              <a:avLst/>
            </a:prstGeom>
            <a:ln w="28575">
              <a:solidFill>
                <a:srgbClr val="E707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5508104" y="5085184"/>
              <a:ext cx="3312368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74638" indent="-274638" algn="ctr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SzPct val="60000"/>
              </a:pPr>
              <a:r>
                <a:rPr lang="en-US" altLang="zh-CN" sz="2200" dirty="0">
                  <a:solidFill>
                    <a:srgbClr val="E707D7"/>
                  </a:solidFill>
                  <a:latin typeface="楷体" pitchFamily="49" charset="-122"/>
                  <a:ea typeface="楷体" pitchFamily="49" charset="-122"/>
                </a:rPr>
                <a:t>x</a:t>
              </a:r>
              <a:r>
                <a:rPr lang="zh-CN" altLang="en-US" sz="2200" dirty="0">
                  <a:solidFill>
                    <a:srgbClr val="E707D7"/>
                  </a:solidFill>
                  <a:latin typeface="楷体" pitchFamily="49" charset="-122"/>
                  <a:ea typeface="楷体" pitchFamily="49" charset="-122"/>
                </a:rPr>
                <a:t>和</a:t>
              </a:r>
              <a:r>
                <a:rPr lang="en-US" altLang="zh-CN" sz="2200" dirty="0">
                  <a:solidFill>
                    <a:srgbClr val="E707D7"/>
                  </a:solidFill>
                  <a:latin typeface="楷体" pitchFamily="49" charset="-122"/>
                  <a:ea typeface="楷体" pitchFamily="49" charset="-122"/>
                </a:rPr>
                <a:t>y</a:t>
              </a:r>
              <a:r>
                <a:rPr lang="zh-CN" altLang="en-US" sz="2200" dirty="0">
                  <a:solidFill>
                    <a:srgbClr val="E707D7"/>
                  </a:solidFill>
                  <a:latin typeface="楷体" pitchFamily="49" charset="-122"/>
                  <a:ea typeface="楷体" pitchFamily="49" charset="-122"/>
                </a:rPr>
                <a:t>是同正或同负关系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5796136" y="2019320"/>
              <a:ext cx="1296144" cy="3024336"/>
            </a:xfrm>
            <a:prstGeom prst="straightConnector1">
              <a:avLst/>
            </a:prstGeom>
            <a:ln w="12700">
              <a:solidFill>
                <a:srgbClr val="E707D7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2F205-2E1D-4CB1-9FD9-48128A7AA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4584"/>
            <a:ext cx="4609855" cy="634082"/>
          </a:xfrm>
        </p:spPr>
        <p:txBody>
          <a:bodyPr/>
          <a:lstStyle/>
          <a:p>
            <a:r>
              <a:rPr lang="zh-CN" altLang="en-US"/>
              <a:t>同态诱导出同余关系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D23A6-D22F-4D27-BAA3-12CA39D87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3745"/>
            <a:ext cx="8345270" cy="5376664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zh-CN" altLang="en-US" sz="2200">
                <a:solidFill>
                  <a:srgbClr val="FF0000"/>
                </a:solidFill>
              </a:rPr>
              <a:t>定理</a:t>
            </a:r>
            <a:r>
              <a:rPr lang="en-US" altLang="zh-CN" sz="2200">
                <a:solidFill>
                  <a:srgbClr val="FF0000"/>
                </a:solidFill>
              </a:rPr>
              <a:t>6.4-2</a:t>
            </a:r>
            <a:r>
              <a:rPr lang="zh-CN" altLang="en-US" sz="2200">
                <a:solidFill>
                  <a:srgbClr val="FF0000"/>
                </a:solidFill>
              </a:rPr>
              <a:t>：</a:t>
            </a:r>
            <a:r>
              <a:rPr lang="zh-CN" altLang="en-US" sz="2200"/>
              <a:t>设</a:t>
            </a:r>
            <a:r>
              <a:rPr lang="en-US" altLang="zh-CN" sz="2200"/>
              <a:t>h</a:t>
            </a:r>
            <a:r>
              <a:rPr lang="zh-CN" altLang="en-US" sz="2200"/>
              <a:t>是从</a:t>
            </a:r>
            <a:r>
              <a:rPr lang="en-US" altLang="zh-CN" sz="2200"/>
              <a:t>A=&lt;S,*,△&gt;</a:t>
            </a:r>
            <a:r>
              <a:rPr lang="zh-CN" altLang="en-US" sz="2200"/>
              <a:t>到</a:t>
            </a:r>
            <a:r>
              <a:rPr lang="en-US" altLang="zh-CN" sz="2200"/>
              <a:t>A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/>
              <a:t>=&lt;S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/>
              <a:t>,*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/>
              <a:t>,△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/>
              <a:t>&gt;</a:t>
            </a:r>
            <a:r>
              <a:rPr lang="zh-CN" altLang="en-US" sz="2200"/>
              <a:t>的一个</a:t>
            </a:r>
            <a:r>
              <a:rPr lang="zh-CN" altLang="en-US" sz="2200">
                <a:solidFill>
                  <a:srgbClr val="FF0000"/>
                </a:solidFill>
              </a:rPr>
              <a:t>同态</a:t>
            </a:r>
            <a:r>
              <a:rPr lang="zh-CN" altLang="en-US" sz="2200"/>
              <a:t>，那么</a:t>
            </a:r>
            <a:r>
              <a:rPr lang="en-US" altLang="zh-CN" sz="2200"/>
              <a:t>h</a:t>
            </a:r>
            <a:r>
              <a:rPr lang="zh-CN" altLang="en-US" sz="2200">
                <a:solidFill>
                  <a:srgbClr val="FF0000"/>
                </a:solidFill>
              </a:rPr>
              <a:t>诱导出</a:t>
            </a:r>
            <a:r>
              <a:rPr lang="zh-CN" altLang="en-US" sz="2200"/>
              <a:t>的</a:t>
            </a:r>
            <a:r>
              <a:rPr lang="en-US" altLang="zh-CN" sz="2200" u="sng"/>
              <a:t>S</a:t>
            </a:r>
            <a:r>
              <a:rPr lang="zh-CN" altLang="en-US" sz="2200" u="sng"/>
              <a:t>上的等价关系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zh-CN" altLang="en-US" sz="2200"/>
              <a:t>是</a:t>
            </a:r>
            <a:r>
              <a:rPr lang="zh-CN" altLang="en-US" sz="2200">
                <a:solidFill>
                  <a:srgbClr val="FF0000"/>
                </a:solidFill>
              </a:rPr>
              <a:t>代数</a:t>
            </a:r>
            <a:r>
              <a:rPr lang="en-US" altLang="zh-CN" sz="2200">
                <a:solidFill>
                  <a:srgbClr val="FF0000"/>
                </a:solidFill>
              </a:rPr>
              <a:t>A</a:t>
            </a:r>
            <a:r>
              <a:rPr lang="zh-CN" altLang="en-US" sz="2200"/>
              <a:t>上的</a:t>
            </a:r>
            <a:r>
              <a:rPr lang="zh-CN" altLang="en-US" sz="2200">
                <a:solidFill>
                  <a:srgbClr val="FF0000"/>
                </a:solidFill>
              </a:rPr>
              <a:t>同余关系</a:t>
            </a:r>
            <a:r>
              <a:rPr lang="zh-CN" altLang="en-US" sz="2200"/>
              <a:t>。</a:t>
            </a:r>
            <a:endParaRPr lang="en-US" altLang="zh-CN" sz="2200"/>
          </a:p>
          <a:p>
            <a:pPr>
              <a:spcBef>
                <a:spcPts val="300"/>
              </a:spcBef>
            </a:pPr>
            <a:r>
              <a:rPr lang="zh-CN" altLang="en-US" sz="2200">
                <a:solidFill>
                  <a:srgbClr val="FF0000"/>
                </a:solidFill>
              </a:rPr>
              <a:t>证：</a:t>
            </a:r>
            <a:endParaRPr lang="en-US" altLang="zh-CN" sz="2200">
              <a:solidFill>
                <a:srgbClr val="FF0000"/>
              </a:solidFill>
            </a:endParaRPr>
          </a:p>
          <a:p>
            <a:pPr marL="457200" indent="-457200">
              <a:spcBef>
                <a:spcPts val="300"/>
              </a:spcBef>
              <a:buClr>
                <a:srgbClr val="CC0099"/>
              </a:buClr>
              <a:buSzPct val="100000"/>
              <a:buFont typeface="+mj-ea"/>
              <a:buAutoNum type="circleNumDbPlain"/>
            </a:pPr>
            <a:r>
              <a:rPr lang="zh-CN" altLang="en-US" sz="2200">
                <a:sym typeface="Wingdings" panose="05000000000000000000" pitchFamily="2" charset="2"/>
              </a:rPr>
              <a:t>如果</a:t>
            </a:r>
            <a:r>
              <a:rPr lang="en-US" altLang="zh-CN" sz="2200">
                <a:sym typeface="Wingdings" panose="05000000000000000000" pitchFamily="2" charset="2"/>
              </a:rPr>
              <a:t>a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~</a:t>
            </a:r>
            <a:r>
              <a:rPr lang="en-US" altLang="zh-CN" sz="2200">
                <a:sym typeface="Wingdings" panose="05000000000000000000" pitchFamily="2" charset="2"/>
              </a:rPr>
              <a:t>b</a:t>
            </a:r>
            <a:r>
              <a:rPr lang="zh-CN" altLang="en-US" sz="2200">
                <a:sym typeface="Wingdings" panose="05000000000000000000" pitchFamily="2" charset="2"/>
              </a:rPr>
              <a:t>，</a:t>
            </a:r>
            <a:endParaRPr lang="en-US" altLang="zh-CN" sz="2200">
              <a:sym typeface="Wingdings" panose="05000000000000000000" pitchFamily="2" charset="2"/>
            </a:endParaRPr>
          </a:p>
          <a:p>
            <a:pPr marL="446088" indent="0">
              <a:spcBef>
                <a:spcPts val="300"/>
              </a:spcBef>
              <a:buClr>
                <a:srgbClr val="CC0099"/>
              </a:buClr>
              <a:buSzPct val="100000"/>
              <a:buNone/>
            </a:pPr>
            <a:r>
              <a:rPr lang="zh-CN" altLang="en-US" sz="2200">
                <a:sym typeface="Wingdings" panose="05000000000000000000" pitchFamily="2" charset="2"/>
              </a:rPr>
              <a:t>那么</a:t>
            </a:r>
            <a:r>
              <a:rPr lang="en-US" altLang="zh-CN" sz="2200">
                <a:sym typeface="Wingdings" panose="05000000000000000000" pitchFamily="2" charset="2"/>
              </a:rPr>
              <a:t>h(a)=h(b)</a:t>
            </a:r>
            <a:r>
              <a:rPr lang="zh-CN" altLang="en-US" sz="2200">
                <a:sym typeface="Wingdings" panose="05000000000000000000" pitchFamily="2" charset="2"/>
              </a:rPr>
              <a:t>，所以，</a:t>
            </a:r>
            <a:r>
              <a:rPr lang="en-US" altLang="zh-CN" sz="2200"/>
              <a:t>△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>
                <a:sym typeface="Wingdings" panose="05000000000000000000" pitchFamily="2" charset="2"/>
              </a:rPr>
              <a:t>h(a)=</a:t>
            </a:r>
            <a:r>
              <a:rPr lang="en-US" altLang="zh-CN" sz="2200"/>
              <a:t>△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>
                <a:sym typeface="Wingdings" panose="05000000000000000000" pitchFamily="2" charset="2"/>
              </a:rPr>
              <a:t>h(b)</a:t>
            </a:r>
            <a:r>
              <a:rPr lang="zh-CN" altLang="en-US" sz="2200">
                <a:sym typeface="Wingdings" panose="05000000000000000000" pitchFamily="2" charset="2"/>
              </a:rPr>
              <a:t>，但</a:t>
            </a:r>
            <a:r>
              <a:rPr lang="en-US" altLang="zh-CN" sz="2200">
                <a:sym typeface="Wingdings" panose="05000000000000000000" pitchFamily="2" charset="2"/>
              </a:rPr>
              <a:t>h</a:t>
            </a:r>
            <a:r>
              <a:rPr lang="zh-CN" altLang="en-US" sz="2200">
                <a:sym typeface="Wingdings" panose="05000000000000000000" pitchFamily="2" charset="2"/>
              </a:rPr>
              <a:t>是一同态，</a:t>
            </a:r>
            <a:r>
              <a:rPr lang="en-US" altLang="zh-CN" sz="2200">
                <a:sym typeface="Wingdings" panose="05000000000000000000" pitchFamily="2" charset="2"/>
              </a:rPr>
              <a:t>h(</a:t>
            </a:r>
            <a:r>
              <a:rPr lang="en-US" altLang="zh-CN" sz="2200"/>
              <a:t>△</a:t>
            </a:r>
            <a:r>
              <a:rPr lang="en-US" altLang="zh-CN" sz="2200">
                <a:sym typeface="Wingdings" panose="05000000000000000000" pitchFamily="2" charset="2"/>
              </a:rPr>
              <a:t>a)=</a:t>
            </a:r>
            <a:r>
              <a:rPr lang="en-US" altLang="zh-CN" sz="2200"/>
              <a:t>△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>
                <a:sym typeface="Wingdings" panose="05000000000000000000" pitchFamily="2" charset="2"/>
              </a:rPr>
              <a:t>h(a), h(</a:t>
            </a:r>
            <a:r>
              <a:rPr lang="en-US" altLang="zh-CN" sz="2200"/>
              <a:t>△</a:t>
            </a:r>
            <a:r>
              <a:rPr lang="en-US" altLang="zh-CN" sz="2200">
                <a:sym typeface="Wingdings" panose="05000000000000000000" pitchFamily="2" charset="2"/>
              </a:rPr>
              <a:t>b)=</a:t>
            </a:r>
            <a:r>
              <a:rPr lang="en-US" altLang="zh-CN" sz="2200"/>
              <a:t>△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>
                <a:sym typeface="Wingdings" panose="05000000000000000000" pitchFamily="2" charset="2"/>
              </a:rPr>
              <a:t>h(b)</a:t>
            </a:r>
            <a:r>
              <a:rPr lang="zh-CN" altLang="en-US" sz="2200">
                <a:sym typeface="Wingdings" panose="05000000000000000000" pitchFamily="2" charset="2"/>
              </a:rPr>
              <a:t>，故</a:t>
            </a:r>
            <a:r>
              <a:rPr lang="en-US" altLang="zh-CN" sz="2200">
                <a:sym typeface="Wingdings" panose="05000000000000000000" pitchFamily="2" charset="2"/>
              </a:rPr>
              <a:t>h(</a:t>
            </a:r>
            <a:r>
              <a:rPr lang="en-US" altLang="zh-CN" sz="2200"/>
              <a:t>△</a:t>
            </a:r>
            <a:r>
              <a:rPr lang="en-US" altLang="zh-CN" sz="2200">
                <a:sym typeface="Wingdings" panose="05000000000000000000" pitchFamily="2" charset="2"/>
              </a:rPr>
              <a:t>a)=h(</a:t>
            </a:r>
            <a:r>
              <a:rPr lang="en-US" altLang="zh-CN" sz="2200"/>
              <a:t>△</a:t>
            </a:r>
            <a:r>
              <a:rPr lang="en-US" altLang="zh-CN" sz="2200">
                <a:sym typeface="Wingdings" panose="05000000000000000000" pitchFamily="2" charset="2"/>
              </a:rPr>
              <a:t>b)</a:t>
            </a:r>
            <a:r>
              <a:rPr lang="zh-CN" altLang="en-US" sz="2200">
                <a:sym typeface="Wingdings" panose="05000000000000000000" pitchFamily="2" charset="2"/>
              </a:rPr>
              <a:t>，有</a:t>
            </a:r>
            <a:r>
              <a:rPr lang="en-US" altLang="zh-CN" sz="2200"/>
              <a:t>△</a:t>
            </a:r>
            <a:r>
              <a:rPr lang="en-US" altLang="zh-CN" sz="2200">
                <a:sym typeface="Wingdings" panose="05000000000000000000" pitchFamily="2" charset="2"/>
              </a:rPr>
              <a:t>a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~</a:t>
            </a:r>
            <a:r>
              <a:rPr lang="en-US" altLang="zh-CN" sz="2200"/>
              <a:t>△</a:t>
            </a:r>
            <a:r>
              <a:rPr lang="en-US" altLang="zh-CN" sz="2200">
                <a:sym typeface="Wingdings" panose="05000000000000000000" pitchFamily="2" charset="2"/>
              </a:rPr>
              <a:t>b</a:t>
            </a:r>
            <a:r>
              <a:rPr lang="zh-CN" altLang="en-US" sz="2200">
                <a:sym typeface="Wingdings" panose="05000000000000000000" pitchFamily="2" charset="2"/>
              </a:rPr>
              <a:t>，因此，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~</a:t>
            </a:r>
            <a:r>
              <a:rPr lang="zh-CN" altLang="en-US" sz="2200">
                <a:sym typeface="Wingdings" panose="05000000000000000000" pitchFamily="2" charset="2"/>
              </a:rPr>
              <a:t>关于运算</a:t>
            </a:r>
            <a:r>
              <a:rPr lang="en-US" altLang="zh-CN" sz="2200"/>
              <a:t>△</a:t>
            </a:r>
            <a:r>
              <a:rPr lang="zh-CN" altLang="en-US" sz="2200">
                <a:sym typeface="Wingdings" panose="05000000000000000000" pitchFamily="2" charset="2"/>
              </a:rPr>
              <a:t>是同余的。</a:t>
            </a:r>
            <a:endParaRPr lang="en-US" altLang="zh-CN" sz="2200">
              <a:sym typeface="Wingdings" panose="05000000000000000000" pitchFamily="2" charset="2"/>
            </a:endParaRPr>
          </a:p>
          <a:p>
            <a:pPr marL="457200" indent="-457200">
              <a:spcBef>
                <a:spcPts val="300"/>
              </a:spcBef>
              <a:buClr>
                <a:srgbClr val="CC0066"/>
              </a:buClr>
              <a:buSzPct val="100000"/>
              <a:buFont typeface="+mj-ea"/>
              <a:buAutoNum type="circleNumDbPlain" startAt="2"/>
            </a:pPr>
            <a:r>
              <a:rPr lang="zh-CN" altLang="en-US" sz="2200"/>
              <a:t>如果</a:t>
            </a:r>
            <a:r>
              <a:rPr lang="en-US" altLang="zh-CN" sz="2200"/>
              <a:t>a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~</a:t>
            </a:r>
            <a:r>
              <a:rPr lang="en-US" altLang="zh-CN" sz="2200"/>
              <a:t>b,c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~</a:t>
            </a:r>
            <a:r>
              <a:rPr lang="en-US" altLang="zh-CN" sz="2200"/>
              <a:t>d</a:t>
            </a:r>
            <a:r>
              <a:rPr lang="zh-CN" altLang="en-US" sz="2200"/>
              <a:t>，</a:t>
            </a:r>
            <a:endParaRPr lang="en-US" altLang="zh-CN" sz="2200"/>
          </a:p>
          <a:p>
            <a:pPr marL="446088" indent="0">
              <a:spcBef>
                <a:spcPts val="300"/>
              </a:spcBef>
              <a:buClr>
                <a:srgbClr val="CC0066"/>
              </a:buClr>
              <a:buSzPct val="100000"/>
              <a:buNone/>
            </a:pPr>
            <a:r>
              <a:rPr lang="zh-CN" altLang="en-US" sz="2200"/>
              <a:t>那么</a:t>
            </a:r>
            <a:r>
              <a:rPr lang="en-US" altLang="zh-CN" sz="2200"/>
              <a:t>h(a)=h(b),h(c)=h(d),h(a)*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/>
              <a:t>h(c)=h(b)*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/>
              <a:t>h(d)</a:t>
            </a:r>
            <a:r>
              <a:rPr lang="zh-CN" altLang="en-US" sz="2200"/>
              <a:t>，因为</a:t>
            </a:r>
            <a:r>
              <a:rPr lang="en-US" altLang="zh-CN" sz="2200"/>
              <a:t>h</a:t>
            </a:r>
            <a:r>
              <a:rPr lang="zh-CN" altLang="en-US" sz="2200"/>
              <a:t>是同态，有：</a:t>
            </a:r>
            <a:r>
              <a:rPr lang="en-US" altLang="zh-CN" sz="2200"/>
              <a:t>h(a*c)=h(a)*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/>
              <a:t>h(c)</a:t>
            </a:r>
            <a:r>
              <a:rPr lang="zh-CN" altLang="en-US" sz="2200"/>
              <a:t>，</a:t>
            </a:r>
            <a:r>
              <a:rPr lang="en-US" altLang="zh-CN" sz="2200"/>
              <a:t>h(b*d)=h(b)*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/>
              <a:t>h(d)</a:t>
            </a:r>
          </a:p>
          <a:p>
            <a:pPr marL="446088" indent="0">
              <a:spcBef>
                <a:spcPts val="300"/>
              </a:spcBef>
              <a:buClr>
                <a:srgbClr val="CC0066"/>
              </a:buClr>
              <a:buSzPct val="100000"/>
              <a:buNone/>
            </a:pPr>
            <a:r>
              <a:rPr lang="zh-CN" altLang="en-US" sz="2200"/>
              <a:t>故，</a:t>
            </a:r>
            <a:r>
              <a:rPr lang="en-US" altLang="zh-CN" sz="2200"/>
              <a:t>h(a*c)=h(b*d)</a:t>
            </a:r>
            <a:r>
              <a:rPr lang="zh-CN" altLang="en-US" sz="2200"/>
              <a:t>，有</a:t>
            </a:r>
            <a:r>
              <a:rPr lang="en-US" altLang="zh-CN" sz="2200"/>
              <a:t>a*c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~</a:t>
            </a:r>
            <a:r>
              <a:rPr lang="en-US" altLang="zh-CN" sz="2200"/>
              <a:t>b*d</a:t>
            </a:r>
            <a:r>
              <a:rPr lang="zh-CN" altLang="en-US" sz="2200"/>
              <a:t>，因此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~</a:t>
            </a:r>
            <a:r>
              <a:rPr lang="zh-CN" altLang="en-US" sz="2200">
                <a:sym typeface="Wingdings" panose="05000000000000000000" pitchFamily="2" charset="2"/>
              </a:rPr>
              <a:t>关于运算*是同余的。</a:t>
            </a:r>
            <a:endParaRPr lang="en-US" altLang="zh-CN" sz="2200">
              <a:sym typeface="Wingdings" panose="05000000000000000000" pitchFamily="2" charset="2"/>
            </a:endParaRPr>
          </a:p>
          <a:p>
            <a:pPr marL="446088" indent="0">
              <a:spcBef>
                <a:spcPts val="300"/>
              </a:spcBef>
              <a:buSzPct val="100000"/>
              <a:buNone/>
            </a:pPr>
            <a:r>
              <a:rPr lang="zh-CN" altLang="en-US" sz="22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综上，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~</a:t>
            </a:r>
            <a:r>
              <a:rPr lang="zh-CN" altLang="en-US" sz="2200">
                <a:sym typeface="Wingdings" panose="05000000000000000000" pitchFamily="2" charset="2"/>
              </a:rPr>
              <a:t>是代数</a:t>
            </a:r>
            <a:r>
              <a:rPr lang="en-US" altLang="zh-CN" sz="2200">
                <a:sym typeface="Wingdings" panose="05000000000000000000" pitchFamily="2" charset="2"/>
              </a:rPr>
              <a:t>A</a:t>
            </a:r>
            <a:r>
              <a:rPr lang="zh-CN" altLang="en-US" sz="2200">
                <a:sym typeface="Wingdings" panose="05000000000000000000" pitchFamily="2" charset="2"/>
              </a:rPr>
              <a:t>上的同余关系。</a:t>
            </a:r>
            <a:endParaRPr lang="zh-CN" altLang="en-US" sz="22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4595A9-C347-48EC-9B95-F8A30385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171B2-E6B0-4949-BB04-261EF5C9BE36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41CE0F1-A404-4FF0-BC43-E7A1395D1E9A}"/>
              </a:ext>
            </a:extLst>
          </p:cNvPr>
          <p:cNvGrpSpPr/>
          <p:nvPr/>
        </p:nvGrpSpPr>
        <p:grpSpPr>
          <a:xfrm>
            <a:off x="5723328" y="1944572"/>
            <a:ext cx="1123701" cy="836356"/>
            <a:chOff x="5723328" y="1944572"/>
            <a:chExt cx="1123701" cy="83635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FF4EED4-20B5-4A16-98FF-12BCECDC545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42130" y="1944572"/>
              <a:ext cx="1104899" cy="836356"/>
              <a:chOff x="5667375" y="1175657"/>
              <a:chExt cx="1255939" cy="950686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C5F7A0D2-EFEE-47F0-8EBC-A85779A03F4A}"/>
                  </a:ext>
                </a:extLst>
              </p:cNvPr>
              <p:cNvCxnSpPr/>
              <p:nvPr/>
            </p:nvCxnSpPr>
            <p:spPr>
              <a:xfrm>
                <a:off x="5667375" y="1838325"/>
                <a:ext cx="311150" cy="26533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2228DD44-7BA0-4A86-B52F-3785BC3E2A8E}"/>
                  </a:ext>
                </a:extLst>
              </p:cNvPr>
              <p:cNvCxnSpPr/>
              <p:nvPr/>
            </p:nvCxnSpPr>
            <p:spPr>
              <a:xfrm flipV="1">
                <a:off x="5972629" y="1175657"/>
                <a:ext cx="950685" cy="95068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37F0725-6545-4480-82A8-F064F6A32DCB}"/>
                </a:ext>
              </a:extLst>
            </p:cNvPr>
            <p:cNvSpPr/>
            <p:nvPr/>
          </p:nvSpPr>
          <p:spPr>
            <a:xfrm>
              <a:off x="5723328" y="2026971"/>
              <a:ext cx="585065" cy="41817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Ⅰ</a:t>
              </a:r>
              <a:endPara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891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5865C-F12F-4EF9-A8B1-6A051BC3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D9F0E-2E67-412C-9093-A38149C8C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3852428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6.4-3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如果定义从代数</a:t>
            </a:r>
            <a:r>
              <a:rPr lang="en-US" altLang="zh-CN"/>
              <a:t>&lt;Σ</a:t>
            </a:r>
            <a:r>
              <a:rPr lang="en-US" altLang="zh-CN" baseline="30000"/>
              <a:t>*</a:t>
            </a:r>
            <a:r>
              <a:rPr lang="en-US" altLang="zh-CN"/>
              <a:t>,</a:t>
            </a:r>
            <a:r>
              <a:rPr lang="zh-CN" altLang="en-US"/>
              <a:t>连接运算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·</a:t>
            </a:r>
            <a:r>
              <a:rPr lang="zh-CN" altLang="en-US"/>
              <a:t>，</a:t>
            </a:r>
            <a:r>
              <a:rPr lang="en-US" altLang="zh-CN"/>
              <a:t>λ&gt;</a:t>
            </a:r>
            <a:r>
              <a:rPr lang="zh-CN" altLang="en-US"/>
              <a:t>到</a:t>
            </a:r>
            <a:r>
              <a:rPr lang="en-US" altLang="zh-CN"/>
              <a:t>&lt;N,+,0&gt;</a:t>
            </a:r>
            <a:r>
              <a:rPr lang="zh-CN" altLang="en-US"/>
              <a:t>的同态</a:t>
            </a:r>
            <a:r>
              <a:rPr lang="en-US" altLang="zh-CN"/>
              <a:t>h</a:t>
            </a:r>
            <a:r>
              <a:rPr lang="zh-CN" altLang="en-US"/>
              <a:t>为</a:t>
            </a:r>
            <a:r>
              <a:rPr lang="en-US" altLang="zh-CN"/>
              <a:t>h(x)=</a:t>
            </a:r>
            <a:r>
              <a:rPr lang="en-US" altLang="zh-CN">
                <a:latin typeface="+mn-lt"/>
              </a:rPr>
              <a:t>‖</a:t>
            </a:r>
            <a:r>
              <a:rPr lang="en-US" altLang="zh-CN"/>
              <a:t>x</a:t>
            </a:r>
            <a:r>
              <a:rPr lang="en-US" altLang="zh-CN">
                <a:latin typeface="+mn-lt"/>
              </a:rPr>
              <a:t>‖</a:t>
            </a:r>
            <a:r>
              <a:rPr lang="en-US" altLang="zh-CN"/>
              <a:t>,</a:t>
            </a:r>
            <a:r>
              <a:rPr lang="zh-CN" altLang="en-US"/>
              <a:t>则诱导出的等价关系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zh-CN" altLang="en-US"/>
              <a:t>如下：</a:t>
            </a:r>
            <a:endParaRPr lang="en-US" altLang="zh-CN"/>
          </a:p>
          <a:p>
            <a:pPr marL="1616075" indent="0">
              <a:buNone/>
            </a:pPr>
            <a:r>
              <a:rPr lang="en-US" altLang="zh-CN"/>
              <a:t>x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/>
              <a:t>y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</a:t>
            </a:r>
            <a:r>
              <a:rPr lang="en-US" altLang="zh-CN"/>
              <a:t>h(x)=h(y)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</a:t>
            </a:r>
            <a:r>
              <a:rPr lang="en-US" altLang="zh-CN">
                <a:latin typeface="+mn-lt"/>
              </a:rPr>
              <a:t>‖</a:t>
            </a:r>
            <a:r>
              <a:rPr lang="en-US" altLang="zh-CN"/>
              <a:t>x</a:t>
            </a:r>
            <a:r>
              <a:rPr lang="en-US" altLang="zh-CN">
                <a:latin typeface="+mn-lt"/>
              </a:rPr>
              <a:t>‖</a:t>
            </a:r>
            <a:r>
              <a:rPr lang="en-US" altLang="zh-CN"/>
              <a:t>=</a:t>
            </a:r>
            <a:r>
              <a:rPr lang="en-US" altLang="zh-CN">
                <a:latin typeface="+mn-lt"/>
              </a:rPr>
              <a:t>‖</a:t>
            </a:r>
            <a:r>
              <a:rPr lang="en-US" altLang="zh-CN"/>
              <a:t>y</a:t>
            </a:r>
            <a:r>
              <a:rPr lang="en-US" altLang="zh-CN">
                <a:latin typeface="+mn-lt"/>
              </a:rPr>
              <a:t>‖</a:t>
            </a:r>
          </a:p>
          <a:p>
            <a:pPr marL="361950" indent="0">
              <a:buNone/>
            </a:pPr>
            <a:r>
              <a:rPr lang="zh-CN" altLang="en-US">
                <a:latin typeface="+mn-lt"/>
              </a:rPr>
              <a:t>如果</a:t>
            </a:r>
            <a:r>
              <a:rPr lang="en-US" altLang="zh-CN">
                <a:latin typeface="+mn-lt"/>
              </a:rPr>
              <a:t>‖</a:t>
            </a:r>
            <a:r>
              <a:rPr lang="en-US" altLang="zh-CN"/>
              <a:t>x</a:t>
            </a:r>
            <a:r>
              <a:rPr lang="en-US" altLang="zh-CN">
                <a:latin typeface="+mn-lt"/>
              </a:rPr>
              <a:t>‖</a:t>
            </a:r>
            <a:r>
              <a:rPr lang="en-US" altLang="zh-CN"/>
              <a:t>=</a:t>
            </a:r>
            <a:r>
              <a:rPr lang="en-US" altLang="zh-CN">
                <a:latin typeface="+mn-lt"/>
              </a:rPr>
              <a:t>‖</a:t>
            </a:r>
            <a:r>
              <a:rPr lang="en-US" altLang="zh-CN"/>
              <a:t>y</a:t>
            </a:r>
            <a:r>
              <a:rPr lang="en-US" altLang="zh-CN">
                <a:latin typeface="+mn-lt"/>
              </a:rPr>
              <a:t>‖</a:t>
            </a:r>
            <a:r>
              <a:rPr lang="zh-CN" altLang="en-US">
                <a:latin typeface="+mn-lt"/>
              </a:rPr>
              <a:t>和</a:t>
            </a:r>
            <a:r>
              <a:rPr lang="en-US" altLang="zh-CN">
                <a:latin typeface="+mn-lt"/>
              </a:rPr>
              <a:t>‖z‖</a:t>
            </a:r>
            <a:r>
              <a:rPr lang="en-US" altLang="zh-CN"/>
              <a:t>=</a:t>
            </a:r>
            <a:r>
              <a:rPr lang="en-US" altLang="zh-CN">
                <a:latin typeface="+mn-lt"/>
              </a:rPr>
              <a:t>‖w‖</a:t>
            </a:r>
            <a:r>
              <a:rPr lang="zh-CN" altLang="en-US">
                <a:latin typeface="+mn-lt"/>
              </a:rPr>
              <a:t>，那么</a:t>
            </a:r>
            <a:r>
              <a:rPr lang="en-US" altLang="zh-CN">
                <a:latin typeface="+mn-lt"/>
              </a:rPr>
              <a:t>‖</a:t>
            </a:r>
            <a:r>
              <a:rPr lang="en-US" altLang="zh-CN"/>
              <a:t>x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·</a:t>
            </a:r>
            <a:r>
              <a:rPr lang="en-US" altLang="zh-CN"/>
              <a:t>z</a:t>
            </a:r>
            <a:r>
              <a:rPr lang="en-US" altLang="zh-CN">
                <a:latin typeface="+mn-lt"/>
              </a:rPr>
              <a:t>‖</a:t>
            </a:r>
            <a:r>
              <a:rPr lang="en-US" altLang="zh-CN"/>
              <a:t>=</a:t>
            </a:r>
            <a:r>
              <a:rPr lang="en-US" altLang="zh-CN">
                <a:latin typeface="+mn-lt"/>
              </a:rPr>
              <a:t>‖</a:t>
            </a:r>
            <a:r>
              <a:rPr lang="en-US" altLang="zh-CN"/>
              <a:t>y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·</a:t>
            </a:r>
            <a:r>
              <a:rPr lang="en-US" altLang="zh-CN"/>
              <a:t>w</a:t>
            </a:r>
            <a:r>
              <a:rPr lang="en-US" altLang="zh-CN">
                <a:latin typeface="+mn-lt"/>
              </a:rPr>
              <a:t>‖</a:t>
            </a:r>
            <a:r>
              <a:rPr lang="zh-CN" altLang="en-US"/>
              <a:t>，显然，</a:t>
            </a:r>
            <a:r>
              <a:rPr lang="en-US" altLang="zh-CN"/>
              <a:t>h</a:t>
            </a:r>
            <a:r>
              <a:rPr lang="zh-CN" altLang="en-US"/>
              <a:t>诱导的等价关系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zh-CN" altLang="en-US"/>
              <a:t>是</a:t>
            </a:r>
            <a:r>
              <a:rPr lang="en-US" altLang="zh-CN"/>
              <a:t>Σ</a:t>
            </a:r>
            <a:r>
              <a:rPr lang="en-US" altLang="zh-CN" baseline="30000"/>
              <a:t>*</a:t>
            </a:r>
            <a:r>
              <a:rPr lang="zh-CN" altLang="en-US"/>
              <a:t>上关于连接运算</a:t>
            </a:r>
            <a:r>
              <a:rPr lang="en-US" altLang="zh-CN">
                <a:sym typeface="Symbol" pitchFamily="18" charset="2"/>
              </a:rPr>
              <a:t>·</a:t>
            </a:r>
            <a:r>
              <a:rPr lang="zh-CN" altLang="en-US"/>
              <a:t>的同余关系。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0803D-25F9-4FBA-9ABB-63599B98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171B2-E6B0-4949-BB04-261EF5C9BE36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8243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638" indent="-274638">
              <a:lnSpc>
                <a:spcPct val="120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CN" altLang="en-US" dirty="0"/>
              <a:t>设</a:t>
            </a:r>
            <a:r>
              <a:rPr lang="en-US" altLang="zh-CN" dirty="0"/>
              <a:t>N</a:t>
            </a:r>
            <a:r>
              <a:rPr lang="zh-CN" altLang="en-US" dirty="0"/>
              <a:t>是自然数集合，</a:t>
            </a:r>
            <a:r>
              <a:rPr lang="en-US" altLang="zh-CN" dirty="0"/>
              <a:t>×</a:t>
            </a:r>
            <a:r>
              <a:rPr lang="zh-CN" altLang="en-US" dirty="0"/>
              <a:t>是自然数乘法，代数系统：</a:t>
            </a:r>
            <a:r>
              <a:rPr lang="en-US" altLang="zh-CN" dirty="0"/>
              <a:t>X=&lt;N,×&gt;</a:t>
            </a:r>
            <a:r>
              <a:rPr lang="zh-CN" altLang="en-US" dirty="0"/>
              <a:t>，</a:t>
            </a:r>
            <a:r>
              <a:rPr lang="en-US" altLang="zh-CN" dirty="0"/>
              <a:t>Y=&lt;{0,1},×&gt;</a:t>
            </a:r>
            <a:r>
              <a:rPr lang="zh-CN" altLang="en-US" dirty="0"/>
              <a:t>。证明：</a:t>
            </a:r>
            <a:r>
              <a:rPr lang="en-US" altLang="zh-CN" dirty="0"/>
              <a:t>Y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的同态象。</a:t>
            </a:r>
            <a:endParaRPr lang="en-US" altLang="zh-CN" dirty="0"/>
          </a:p>
          <a:p>
            <a:pPr marL="274638" indent="-274638">
              <a:lnSpc>
                <a:spcPct val="120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CN" altLang="en-US" dirty="0"/>
              <a:t>设</a:t>
            </a:r>
            <a:r>
              <a:rPr lang="en-US" altLang="zh-CN" dirty="0"/>
              <a:t>S={</a:t>
            </a:r>
            <a:r>
              <a:rPr lang="en-US" altLang="zh-CN" dirty="0" err="1"/>
              <a:t>a,b,c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’</a:t>
            </a:r>
            <a:r>
              <a:rPr lang="zh-CN" altLang="en-US" dirty="0"/>
              <a:t>是补运算，</a:t>
            </a:r>
            <a:r>
              <a:rPr lang="en-US" altLang="zh-CN" dirty="0"/>
              <a:t>X=&lt;{</a:t>
            </a:r>
            <a:r>
              <a:rPr lang="en-US" altLang="zh-CN" dirty="0">
                <a:sym typeface="Symbol" pitchFamily="18" charset="2"/>
              </a:rPr>
              <a:t></a:t>
            </a:r>
            <a:r>
              <a:rPr lang="en-US" altLang="zh-CN" dirty="0"/>
              <a:t>,S},</a:t>
            </a:r>
            <a:r>
              <a:rPr lang="el-GR" altLang="zh-CN" dirty="0"/>
              <a:t>∩</a:t>
            </a:r>
            <a:r>
              <a:rPr lang="en-US" altLang="zh-CN" dirty="0"/>
              <a:t>,</a:t>
            </a:r>
            <a:r>
              <a:rPr lang="el-GR" altLang="zh-CN" dirty="0"/>
              <a:t>∪</a:t>
            </a:r>
            <a:r>
              <a:rPr lang="en-US" altLang="zh-CN" dirty="0"/>
              <a:t>,’&gt;</a:t>
            </a:r>
            <a:r>
              <a:rPr lang="zh-CN" altLang="en-US" dirty="0"/>
              <a:t>，</a:t>
            </a:r>
            <a:r>
              <a:rPr lang="en-US" altLang="zh-CN" dirty="0"/>
              <a:t>Y=&lt;{</a:t>
            </a:r>
            <a:r>
              <a:rPr lang="en-US" altLang="zh-CN" dirty="0" err="1"/>
              <a:t>a,b</a:t>
            </a:r>
            <a:r>
              <a:rPr lang="en-US" altLang="zh-CN" dirty="0"/>
              <a:t>},S,</a:t>
            </a:r>
            <a:r>
              <a:rPr lang="el-GR" altLang="zh-CN" dirty="0"/>
              <a:t>∩</a:t>
            </a:r>
            <a:r>
              <a:rPr lang="en-US" altLang="zh-CN" dirty="0"/>
              <a:t>,</a:t>
            </a:r>
            <a:r>
              <a:rPr lang="el-GR" altLang="zh-CN" dirty="0"/>
              <a:t>∪</a:t>
            </a:r>
            <a:r>
              <a:rPr lang="en-US" altLang="zh-CN" dirty="0"/>
              <a:t>,’&gt;</a:t>
            </a:r>
            <a:r>
              <a:rPr lang="zh-CN" altLang="en-US" dirty="0"/>
              <a:t>；请问：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是否同构，为什么？</a:t>
            </a:r>
            <a:endParaRPr lang="en-US" altLang="zh-CN" dirty="0"/>
          </a:p>
          <a:p>
            <a:pPr marL="274638" indent="-274638">
              <a:lnSpc>
                <a:spcPct val="120000"/>
              </a:lnSpc>
              <a:buSzPct val="100000"/>
              <a:buFont typeface="+mj-lt"/>
              <a:buAutoNum type="arabicPeriod"/>
            </a:pPr>
            <a:r>
              <a:rPr lang="zh-CN" altLang="en-US" dirty="0"/>
              <a:t>设</a:t>
            </a:r>
            <a:r>
              <a:rPr lang="en-US" altLang="zh-CN" dirty="0"/>
              <a:t>&lt;X,*&gt;</a:t>
            </a:r>
            <a:r>
              <a:rPr lang="zh-CN" altLang="en-US" dirty="0"/>
              <a:t>和</a:t>
            </a:r>
            <a:r>
              <a:rPr lang="en-US" altLang="zh-CN" dirty="0"/>
              <a:t>&lt;Y,</a:t>
            </a:r>
            <a:r>
              <a:rPr lang="zh-CN" altLang="en-US" dirty="0"/>
              <a:t>⊕</a:t>
            </a:r>
            <a:r>
              <a:rPr lang="en-US" altLang="zh-CN" dirty="0"/>
              <a:t>&gt;</a:t>
            </a:r>
            <a:r>
              <a:rPr lang="zh-CN" altLang="en-US" dirty="0"/>
              <a:t>是两个代数系统，</a:t>
            </a:r>
            <a:r>
              <a:rPr lang="en-US" altLang="zh-CN" dirty="0"/>
              <a:t>*</a:t>
            </a:r>
            <a:r>
              <a:rPr lang="zh-CN" altLang="en-US" dirty="0"/>
              <a:t>和⊕分别是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上的二元运算，且满足交换律、结合律。</a:t>
            </a:r>
            <a:r>
              <a:rPr lang="en-US" altLang="zh-CN" dirty="0"/>
              <a:t>f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f</a:t>
            </a:r>
            <a:r>
              <a:rPr lang="en-US" altLang="zh-CN" baseline="-25000" dirty="0"/>
              <a:t>2</a:t>
            </a:r>
            <a:r>
              <a:rPr lang="zh-CN" altLang="en-US" dirty="0"/>
              <a:t>都是从</a:t>
            </a:r>
            <a:r>
              <a:rPr lang="en-US" altLang="zh-CN" dirty="0"/>
              <a:t>&lt;X,*&gt;</a:t>
            </a:r>
            <a:r>
              <a:rPr lang="zh-CN" altLang="en-US" dirty="0"/>
              <a:t>到</a:t>
            </a:r>
            <a:r>
              <a:rPr lang="en-US" altLang="zh-CN" dirty="0"/>
              <a:t>&lt;Y,</a:t>
            </a:r>
            <a:r>
              <a:rPr lang="zh-CN" altLang="en-US" dirty="0"/>
              <a:t>⊕</a:t>
            </a:r>
            <a:r>
              <a:rPr lang="en-US" altLang="zh-CN" dirty="0"/>
              <a:t>&gt;</a:t>
            </a:r>
            <a:r>
              <a:rPr lang="zh-CN" altLang="en-US" dirty="0"/>
              <a:t>的同态函数；令</a:t>
            </a:r>
            <a:r>
              <a:rPr lang="en-US" altLang="zh-CN" dirty="0"/>
              <a:t>h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/>
              <a:t>Y</a:t>
            </a:r>
          </a:p>
          <a:p>
            <a:pPr marL="2606675" indent="0">
              <a:lnSpc>
                <a:spcPct val="120000"/>
              </a:lnSpc>
              <a:buNone/>
            </a:pPr>
            <a:r>
              <a:rPr lang="en-US" altLang="zh-CN" dirty="0"/>
              <a:t>h(x)=f</a:t>
            </a:r>
            <a:r>
              <a:rPr lang="en-US" altLang="zh-CN" baseline="-25000" dirty="0"/>
              <a:t>1</a:t>
            </a:r>
            <a:r>
              <a:rPr lang="en-US" altLang="zh-CN" dirty="0"/>
              <a:t>(x)</a:t>
            </a:r>
            <a:r>
              <a:rPr lang="zh-CN" altLang="en-US" dirty="0"/>
              <a:t>⊕</a:t>
            </a:r>
            <a:r>
              <a:rPr lang="en-US" altLang="zh-CN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/>
              <a:t>(x)</a:t>
            </a:r>
          </a:p>
          <a:p>
            <a:pPr marL="274638" indent="0">
              <a:lnSpc>
                <a:spcPct val="120000"/>
              </a:lnSpc>
              <a:buNone/>
            </a:pPr>
            <a:r>
              <a:rPr lang="zh-CN" altLang="en-US" dirty="0"/>
              <a:t>请证明：</a:t>
            </a:r>
            <a:r>
              <a:rPr lang="en-US" altLang="zh-CN" dirty="0"/>
              <a:t>h</a:t>
            </a:r>
            <a:r>
              <a:rPr lang="zh-CN" altLang="en-US" dirty="0"/>
              <a:t>是从</a:t>
            </a:r>
            <a:r>
              <a:rPr lang="en-US" altLang="zh-CN" dirty="0"/>
              <a:t>&lt;X,*&gt;</a:t>
            </a:r>
            <a:r>
              <a:rPr lang="zh-CN" altLang="en-US" dirty="0"/>
              <a:t>到</a:t>
            </a:r>
            <a:r>
              <a:rPr lang="en-US" altLang="zh-CN" dirty="0"/>
              <a:t>&lt;Y,</a:t>
            </a:r>
            <a:r>
              <a:rPr lang="zh-CN" altLang="en-US" dirty="0"/>
              <a:t>⊕</a:t>
            </a:r>
            <a:r>
              <a:rPr lang="en-US" altLang="zh-CN" dirty="0"/>
              <a:t>&gt;</a:t>
            </a:r>
            <a:r>
              <a:rPr lang="zh-CN" altLang="en-US" dirty="0"/>
              <a:t>的同态函数。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171B2-E6B0-4949-BB04-261EF5C9BE36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抽象代数知识结构图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5AD1-632C-49BD-BCCB-65DC9780516F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5576" y="2276872"/>
            <a:ext cx="1008112" cy="43204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集合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3068960"/>
            <a:ext cx="1008112" cy="43204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运算</a:t>
            </a:r>
          </a:p>
        </p:txBody>
      </p:sp>
      <p:grpSp>
        <p:nvGrpSpPr>
          <p:cNvPr id="3" name="组合 70"/>
          <p:cNvGrpSpPr/>
          <p:nvPr/>
        </p:nvGrpSpPr>
        <p:grpSpPr>
          <a:xfrm>
            <a:off x="1763688" y="2492896"/>
            <a:ext cx="2808312" cy="792088"/>
            <a:chOff x="1763688" y="2492896"/>
            <a:chExt cx="2808312" cy="792088"/>
          </a:xfrm>
        </p:grpSpPr>
        <p:sp>
          <p:nvSpPr>
            <p:cNvPr id="7" name="矩形 6"/>
            <p:cNvSpPr/>
            <p:nvPr/>
          </p:nvSpPr>
          <p:spPr>
            <a:xfrm>
              <a:off x="3563888" y="2636912"/>
              <a:ext cx="1008112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代数</a:t>
              </a:r>
            </a:p>
          </p:txBody>
        </p:sp>
        <p:cxnSp>
          <p:nvCxnSpPr>
            <p:cNvPr id="17" name="直接连接符 16"/>
            <p:cNvCxnSpPr>
              <a:stCxn id="5" idx="3"/>
            </p:cNvCxnSpPr>
            <p:nvPr/>
          </p:nvCxnSpPr>
          <p:spPr>
            <a:xfrm>
              <a:off x="1763688" y="2492896"/>
              <a:ext cx="5760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763688" y="3284984"/>
              <a:ext cx="5760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339752" y="2492896"/>
              <a:ext cx="0" cy="7920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7" idx="1"/>
            </p:cNvCxnSpPr>
            <p:nvPr/>
          </p:nvCxnSpPr>
          <p:spPr>
            <a:xfrm>
              <a:off x="2339752" y="2852936"/>
              <a:ext cx="122413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2601496" y="2492896"/>
              <a:ext cx="79208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封闭</a:t>
              </a:r>
            </a:p>
          </p:txBody>
        </p:sp>
      </p:grpSp>
      <p:grpSp>
        <p:nvGrpSpPr>
          <p:cNvPr id="16" name="组合 71"/>
          <p:cNvGrpSpPr/>
          <p:nvPr/>
        </p:nvGrpSpPr>
        <p:grpSpPr>
          <a:xfrm>
            <a:off x="4572000" y="1844824"/>
            <a:ext cx="3096344" cy="2160240"/>
            <a:chOff x="4572000" y="1844824"/>
            <a:chExt cx="3096344" cy="2160240"/>
          </a:xfrm>
        </p:grpSpPr>
        <p:sp>
          <p:nvSpPr>
            <p:cNvPr id="8" name="矩形 7"/>
            <p:cNvSpPr/>
            <p:nvPr/>
          </p:nvSpPr>
          <p:spPr>
            <a:xfrm>
              <a:off x="6516216" y="1844824"/>
              <a:ext cx="1152128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子代数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516216" y="3443289"/>
              <a:ext cx="1152000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商代数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516216" y="2636912"/>
              <a:ext cx="1152000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积代数</a:t>
              </a:r>
            </a:p>
          </p:txBody>
        </p:sp>
        <p:cxnSp>
          <p:nvCxnSpPr>
            <p:cNvPr id="24" name="直接连接符 23"/>
            <p:cNvCxnSpPr>
              <a:stCxn id="7" idx="3"/>
              <a:endCxn id="10" idx="1"/>
            </p:cNvCxnSpPr>
            <p:nvPr/>
          </p:nvCxnSpPr>
          <p:spPr>
            <a:xfrm>
              <a:off x="4572000" y="2852936"/>
              <a:ext cx="194421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5297406" y="2057400"/>
              <a:ext cx="0" cy="159771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300663" y="2062164"/>
              <a:ext cx="121555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292080" y="3659313"/>
              <a:ext cx="122413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5580112" y="1977792"/>
              <a:ext cx="79208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分解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5580112" y="2780928"/>
              <a:ext cx="79208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组合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5580112" y="3573016"/>
              <a:ext cx="79208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抽象</a:t>
              </a:r>
            </a:p>
          </p:txBody>
        </p:sp>
      </p:grpSp>
      <p:grpSp>
        <p:nvGrpSpPr>
          <p:cNvPr id="19" name="组合 74"/>
          <p:cNvGrpSpPr/>
          <p:nvPr/>
        </p:nvGrpSpPr>
        <p:grpSpPr>
          <a:xfrm>
            <a:off x="2483704" y="3068960"/>
            <a:ext cx="3187468" cy="1512168"/>
            <a:chOff x="2483704" y="3068960"/>
            <a:chExt cx="3187468" cy="1512168"/>
          </a:xfrm>
        </p:grpSpPr>
        <p:sp>
          <p:nvSpPr>
            <p:cNvPr id="11" name="矩形 10"/>
            <p:cNvSpPr/>
            <p:nvPr/>
          </p:nvSpPr>
          <p:spPr>
            <a:xfrm>
              <a:off x="2483704" y="4149080"/>
              <a:ext cx="1008112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同态</a:t>
              </a:r>
            </a:p>
          </p:txBody>
        </p:sp>
        <p:grpSp>
          <p:nvGrpSpPr>
            <p:cNvPr id="21" name="组合 72"/>
            <p:cNvGrpSpPr/>
            <p:nvPr/>
          </p:nvGrpSpPr>
          <p:grpSpPr>
            <a:xfrm>
              <a:off x="2915816" y="3068960"/>
              <a:ext cx="2755356" cy="1512168"/>
              <a:chOff x="2915816" y="3068960"/>
              <a:chExt cx="2755356" cy="151216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4663060" y="4149080"/>
                <a:ext cx="1008112" cy="432048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同余</a:t>
                </a:r>
              </a:p>
            </p:txBody>
          </p:sp>
          <p:cxnSp>
            <p:nvCxnSpPr>
              <p:cNvPr id="35" name="直接连接符 34"/>
              <p:cNvCxnSpPr>
                <a:stCxn id="7" idx="2"/>
              </p:cNvCxnSpPr>
              <p:nvPr/>
            </p:nvCxnSpPr>
            <p:spPr>
              <a:xfrm>
                <a:off x="4067944" y="3068960"/>
                <a:ext cx="0" cy="6372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V="1">
                <a:off x="2983060" y="3709988"/>
                <a:ext cx="21888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5167679" y="3717032"/>
                <a:ext cx="0" cy="4320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endCxn id="11" idx="0"/>
              </p:cNvCxnSpPr>
              <p:nvPr/>
            </p:nvCxnSpPr>
            <p:spPr>
              <a:xfrm flipH="1">
                <a:off x="2987760" y="3717032"/>
                <a:ext cx="64" cy="4320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矩形 65"/>
              <p:cNvSpPr/>
              <p:nvPr/>
            </p:nvSpPr>
            <p:spPr>
              <a:xfrm>
                <a:off x="2915816" y="3717032"/>
                <a:ext cx="720080" cy="43204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rgbClr val="993300"/>
                    </a:solidFill>
                    <a:latin typeface="楷体" pitchFamily="49" charset="-122"/>
                    <a:ea typeface="楷体" pitchFamily="49" charset="-122"/>
                  </a:rPr>
                  <a:t>映射</a:t>
                </a: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4499992" y="3717032"/>
                <a:ext cx="807328" cy="43204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rgbClr val="993300"/>
                    </a:solidFill>
                    <a:latin typeface="楷体" pitchFamily="49" charset="-122"/>
                    <a:ea typeface="楷体" pitchFamily="49" charset="-122"/>
                  </a:rPr>
                  <a:t>等价</a:t>
                </a:r>
              </a:p>
            </p:txBody>
          </p:sp>
        </p:grpSp>
      </p:grpSp>
      <p:grpSp>
        <p:nvGrpSpPr>
          <p:cNvPr id="23" name="组合 73"/>
          <p:cNvGrpSpPr/>
          <p:nvPr/>
        </p:nvGrpSpPr>
        <p:grpSpPr>
          <a:xfrm>
            <a:off x="683568" y="4581128"/>
            <a:ext cx="4506024" cy="1296144"/>
            <a:chOff x="683568" y="4581128"/>
            <a:chExt cx="4506024" cy="1296144"/>
          </a:xfrm>
        </p:grpSpPr>
        <p:sp>
          <p:nvSpPr>
            <p:cNvPr id="12" name="矩形 11"/>
            <p:cNvSpPr/>
            <p:nvPr/>
          </p:nvSpPr>
          <p:spPr>
            <a:xfrm>
              <a:off x="3923928" y="5445224"/>
              <a:ext cx="1152000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同构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411760" y="5445224"/>
              <a:ext cx="1152000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满同态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683568" y="5445224"/>
              <a:ext cx="1152000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单同态</a:t>
              </a:r>
            </a:p>
          </p:txBody>
        </p:sp>
        <p:cxnSp>
          <p:nvCxnSpPr>
            <p:cNvPr id="43" name="直接连接符 42"/>
            <p:cNvCxnSpPr>
              <a:stCxn id="11" idx="2"/>
            </p:cNvCxnSpPr>
            <p:nvPr/>
          </p:nvCxnSpPr>
          <p:spPr>
            <a:xfrm>
              <a:off x="2987760" y="4581128"/>
              <a:ext cx="0" cy="8624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259632" y="4941168"/>
              <a:ext cx="32403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endCxn id="12" idx="0"/>
            </p:cNvCxnSpPr>
            <p:nvPr/>
          </p:nvCxnSpPr>
          <p:spPr>
            <a:xfrm flipH="1">
              <a:off x="4499928" y="4941168"/>
              <a:ext cx="64" cy="50405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endCxn id="14" idx="0"/>
            </p:cNvCxnSpPr>
            <p:nvPr/>
          </p:nvCxnSpPr>
          <p:spPr>
            <a:xfrm flipH="1">
              <a:off x="1259568" y="4941168"/>
              <a:ext cx="64" cy="50405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1172384" y="5013176"/>
              <a:ext cx="79208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单射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2915816" y="5013176"/>
              <a:ext cx="79208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满射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4397504" y="5013176"/>
              <a:ext cx="79208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双射</a:t>
              </a:r>
            </a:p>
          </p:txBody>
        </p:sp>
      </p:grpSp>
      <p:sp>
        <p:nvSpPr>
          <p:cNvPr id="50" name="圆角矩形 49"/>
          <p:cNvSpPr/>
          <p:nvPr/>
        </p:nvSpPr>
        <p:spPr>
          <a:xfrm>
            <a:off x="5652120" y="2436128"/>
            <a:ext cx="2448272" cy="1656184"/>
          </a:xfrm>
          <a:prstGeom prst="roundRect">
            <a:avLst/>
          </a:prstGeom>
          <a:solidFill>
            <a:srgbClr val="CC0099">
              <a:alpha val="20000"/>
            </a:srgb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64002DA-A4CC-41AA-B1D3-EEF1E4DA985A}"/>
              </a:ext>
            </a:extLst>
          </p:cNvPr>
          <p:cNvGrpSpPr/>
          <p:nvPr/>
        </p:nvGrpSpPr>
        <p:grpSpPr>
          <a:xfrm>
            <a:off x="3491816" y="2844800"/>
            <a:ext cx="5103106" cy="3028280"/>
            <a:chOff x="3491816" y="2844800"/>
            <a:chExt cx="5103106" cy="3028280"/>
          </a:xfrm>
        </p:grpSpPr>
        <p:grpSp>
          <p:nvGrpSpPr>
            <p:cNvPr id="25" name="组合 83"/>
            <p:cNvGrpSpPr/>
            <p:nvPr/>
          </p:nvGrpSpPr>
          <p:grpSpPr>
            <a:xfrm>
              <a:off x="3491816" y="3875337"/>
              <a:ext cx="5103106" cy="1997743"/>
              <a:chOff x="3491816" y="3875337"/>
              <a:chExt cx="5103106" cy="1997743"/>
            </a:xfrm>
          </p:grpSpPr>
          <p:sp>
            <p:nvSpPr>
              <p:cNvPr id="78" name="圆角矩形 77"/>
              <p:cNvSpPr/>
              <p:nvPr/>
            </p:nvSpPr>
            <p:spPr>
              <a:xfrm>
                <a:off x="5786610" y="5008984"/>
                <a:ext cx="2808312" cy="86409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CC00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71463" lvl="0" indent="-271463">
                  <a:lnSpc>
                    <a:spcPct val="110000"/>
                  </a:lnSpc>
                  <a:spcBef>
                    <a:spcPts val="600"/>
                  </a:spcBef>
                  <a:buSzPct val="60000"/>
                  <a:buFont typeface="Wingdings" pitchFamily="2" charset="2"/>
                  <a:buChar char="u"/>
                  <a:defRPr/>
                </a:pPr>
                <a:r>
                  <a:rPr lang="zh-CN" altLang="en-US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与母代数性质同类</a:t>
                </a:r>
                <a:endPara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marL="271463" lvl="0" indent="-271463">
                  <a:lnSpc>
                    <a:spcPct val="110000"/>
                  </a:lnSpc>
                  <a:spcBef>
                    <a:spcPts val="600"/>
                  </a:spcBef>
                  <a:buSzPct val="60000"/>
                  <a:buFont typeface="Wingdings" pitchFamily="2" charset="2"/>
                  <a:buChar char="u"/>
                  <a:defRPr/>
                </a:pPr>
                <a:r>
                  <a:rPr lang="zh-CN" altLang="en-US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但不满足消去律</a:t>
                </a:r>
              </a:p>
            </p:txBody>
          </p:sp>
          <p:cxnSp>
            <p:nvCxnSpPr>
              <p:cNvPr id="81" name="直接箭头连接符 80"/>
              <p:cNvCxnSpPr>
                <a:stCxn id="9" idx="2"/>
                <a:endCxn id="78" idx="0"/>
              </p:cNvCxnSpPr>
              <p:nvPr/>
            </p:nvCxnSpPr>
            <p:spPr>
              <a:xfrm>
                <a:off x="7092216" y="3875337"/>
                <a:ext cx="0" cy="1133647"/>
              </a:xfrm>
              <a:prstGeom prst="straightConnector1">
                <a:avLst/>
              </a:prstGeom>
              <a:ln w="12700">
                <a:solidFill>
                  <a:srgbClr val="CC0099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/>
              <p:cNvCxnSpPr>
                <a:stCxn id="11" idx="3"/>
              </p:cNvCxnSpPr>
              <p:nvPr/>
            </p:nvCxnSpPr>
            <p:spPr>
              <a:xfrm>
                <a:off x="3491816" y="4365104"/>
                <a:ext cx="2304320" cy="720080"/>
              </a:xfrm>
              <a:prstGeom prst="straightConnector1">
                <a:avLst/>
              </a:prstGeom>
              <a:ln w="12700">
                <a:solidFill>
                  <a:srgbClr val="CC0099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DB25BC8F-E33D-4EB1-947C-826E1B1736A6}"/>
                </a:ext>
              </a:extLst>
            </p:cNvPr>
            <p:cNvSpPr/>
            <p:nvPr/>
          </p:nvSpPr>
          <p:spPr>
            <a:xfrm>
              <a:off x="7677150" y="2844800"/>
              <a:ext cx="571500" cy="2165350"/>
            </a:xfrm>
            <a:custGeom>
              <a:avLst/>
              <a:gdLst>
                <a:gd name="connsiteX0" fmla="*/ 0 w 571500"/>
                <a:gd name="connsiteY0" fmla="*/ 0 h 2165350"/>
                <a:gd name="connsiteX1" fmla="*/ 571500 w 571500"/>
                <a:gd name="connsiteY1" fmla="*/ 0 h 2165350"/>
                <a:gd name="connsiteX2" fmla="*/ 571500 w 571500"/>
                <a:gd name="connsiteY2" fmla="*/ 2165350 h 216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2165350">
                  <a:moveTo>
                    <a:pt x="0" y="0"/>
                  </a:moveTo>
                  <a:lnTo>
                    <a:pt x="571500" y="0"/>
                  </a:lnTo>
                  <a:lnTo>
                    <a:pt x="571500" y="2165350"/>
                  </a:lnTo>
                </a:path>
              </a:pathLst>
            </a:custGeom>
            <a:noFill/>
            <a:ln w="12700">
              <a:solidFill>
                <a:srgbClr val="CC0066"/>
              </a:solidFill>
              <a:tailEnd type="triangle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468313" y="2560638"/>
            <a:ext cx="8229600" cy="868362"/>
          </a:xfrm>
        </p:spPr>
        <p:txBody>
          <a:bodyPr/>
          <a:lstStyle/>
          <a:p>
            <a:r>
              <a:rPr lang="en-US" altLang="zh-CN"/>
              <a:t>6.5</a:t>
            </a:r>
            <a:r>
              <a:rPr lang="zh-CN" altLang="en-US"/>
              <a:t>、商代数和积代数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457200" y="1067474"/>
            <a:ext cx="8229600" cy="518435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定义</a:t>
            </a:r>
            <a:r>
              <a:rPr lang="en-US" altLang="zh-CN" dirty="0">
                <a:solidFill>
                  <a:srgbClr val="0000FF"/>
                </a:solidFill>
              </a:rPr>
              <a:t>6.5-1</a:t>
            </a:r>
          </a:p>
          <a:p>
            <a:pPr lvl="1" eaLnBrk="1" hangingPunct="1"/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zh-CN" altLang="en-US" dirty="0"/>
              <a:t>是代数系统</a:t>
            </a:r>
            <a:r>
              <a:rPr lang="en-US" altLang="zh-CN" dirty="0"/>
              <a:t>AS=&lt;A</a:t>
            </a:r>
            <a:r>
              <a:rPr lang="zh-CN" altLang="en-US" dirty="0"/>
              <a:t>，</a:t>
            </a:r>
            <a:r>
              <a:rPr lang="en-US" altLang="zh-CN" dirty="0"/>
              <a:t>*&gt; 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C00000"/>
                </a:solidFill>
              </a:rPr>
              <a:t>同余关系</a:t>
            </a:r>
            <a:r>
              <a:rPr lang="zh-CN" altLang="en-US" dirty="0"/>
              <a:t>，</a:t>
            </a:r>
            <a:r>
              <a:rPr lang="en-US" altLang="zh-CN" dirty="0"/>
              <a:t>AS</a:t>
            </a:r>
            <a:r>
              <a:rPr lang="zh-CN" altLang="en-US" dirty="0"/>
              <a:t>的关于</a:t>
            </a:r>
            <a:r>
              <a:rPr lang="en-US" altLang="zh-CN" dirty="0"/>
              <a:t>R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商代数</a:t>
            </a:r>
            <a:r>
              <a:rPr lang="zh-CN" altLang="en-US" dirty="0"/>
              <a:t>定义为</a:t>
            </a:r>
            <a:r>
              <a:rPr lang="en-US" altLang="zh-CN" dirty="0"/>
              <a:t>AS/R=&lt;A/R</a:t>
            </a:r>
            <a:r>
              <a:rPr lang="zh-CN" altLang="en-US" dirty="0"/>
              <a:t>，*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zh-CN" dirty="0"/>
              <a:t>&gt;</a:t>
            </a:r>
            <a:r>
              <a:rPr lang="zh-CN" altLang="en-US" dirty="0"/>
              <a:t>，其中运算*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’</a:t>
            </a:r>
            <a:r>
              <a:rPr lang="zh-CN" altLang="en-US" dirty="0"/>
              <a:t>的定义如下：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[a],[b]</a:t>
            </a:r>
            <a:r>
              <a:rPr lang="zh-CN" altLang="en-US" dirty="0"/>
              <a:t>∈</a:t>
            </a:r>
            <a:r>
              <a:rPr lang="en-US" altLang="zh-CN" dirty="0"/>
              <a:t>A/R</a:t>
            </a:r>
            <a:r>
              <a:rPr lang="zh-CN" altLang="en-US" dirty="0"/>
              <a:t>，</a:t>
            </a:r>
            <a:r>
              <a:rPr lang="en-US" altLang="zh-CN" dirty="0"/>
              <a:t>[a]*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zh-CN" dirty="0"/>
              <a:t>[b]=[a*b]</a:t>
            </a:r>
            <a:r>
              <a:rPr lang="zh-CN" altLang="en-US" dirty="0"/>
              <a:t>。</a:t>
            </a:r>
            <a:r>
              <a:rPr lang="en-US" altLang="zh-CN" dirty="0"/>
              <a:t>A/R</a:t>
            </a:r>
            <a:r>
              <a:rPr lang="zh-CN" altLang="en-US" dirty="0"/>
              <a:t>表示等价关系</a:t>
            </a:r>
            <a:r>
              <a:rPr lang="en-US" altLang="zh-CN" dirty="0"/>
              <a:t>R</a:t>
            </a:r>
            <a:r>
              <a:rPr lang="zh-CN" altLang="en-US" dirty="0"/>
              <a:t>下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zh-CN" altLang="en-US" u="sng" dirty="0">
                <a:solidFill>
                  <a:srgbClr val="0000FF"/>
                </a:solidFill>
              </a:rPr>
              <a:t>商集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AS=&lt;{0-8},+</a:t>
            </a:r>
            <a:r>
              <a:rPr lang="en-US" altLang="zh-CN" baseline="-25000" dirty="0"/>
              <a:t>mod9</a:t>
            </a:r>
            <a:r>
              <a:rPr lang="en-US" altLang="zh-CN" dirty="0"/>
              <a:t>&gt;</a:t>
            </a:r>
            <a:r>
              <a:rPr lang="zh-CN" altLang="en-US" dirty="0"/>
              <a:t>，定义关系</a:t>
            </a:r>
            <a:r>
              <a:rPr lang="en-US" altLang="zh-CN" dirty="0"/>
              <a:t>R</a:t>
            </a:r>
            <a:r>
              <a:rPr lang="zh-CN" altLang="en-US" dirty="0"/>
              <a:t>为</a:t>
            </a:r>
            <a:r>
              <a:rPr lang="zh-CN" altLang="en-US"/>
              <a:t>模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zh-CN" altLang="en-US" dirty="0"/>
              <a:t>显然，</a:t>
            </a:r>
            <a:r>
              <a:rPr lang="en-US" altLang="zh-CN" dirty="0"/>
              <a:t>R</a:t>
            </a:r>
            <a:r>
              <a:rPr lang="zh-CN" altLang="en-US" dirty="0"/>
              <a:t>是同余关系，其商集是：</a:t>
            </a:r>
            <a:r>
              <a:rPr lang="en-US" altLang="zh-CN" dirty="0"/>
              <a:t>A/R={{0,3,6},{1,4,7},{2,5,8}}={m</a:t>
            </a:r>
            <a:r>
              <a:rPr lang="en-US" altLang="zh-CN" baseline="-25000" dirty="0"/>
              <a:t>0</a:t>
            </a:r>
            <a:r>
              <a:rPr lang="en-US" altLang="zh-CN" dirty="0"/>
              <a:t>,m</a:t>
            </a:r>
            <a:r>
              <a:rPr lang="en-US" altLang="zh-CN" baseline="-25000" dirty="0"/>
              <a:t>1</a:t>
            </a:r>
            <a:r>
              <a:rPr lang="en-US" altLang="zh-CN" dirty="0"/>
              <a:t>,m</a:t>
            </a:r>
            <a:r>
              <a:rPr lang="en-US" altLang="zh-CN" baseline="-25000" dirty="0"/>
              <a:t>2</a:t>
            </a:r>
            <a:r>
              <a:rPr lang="en-US" altLang="zh-CN" dirty="0"/>
              <a:t>}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 eaLnBrk="1" hangingPunct="1">
              <a:spcAft>
                <a:spcPts val="1200"/>
              </a:spcAft>
            </a:pPr>
            <a:r>
              <a:rPr lang="zh-CN" altLang="en-US" dirty="0"/>
              <a:t>定义商集上的运算</a:t>
            </a:r>
            <a:r>
              <a:rPr lang="zh-CN" altLang="en-US"/>
              <a:t>为</a:t>
            </a:r>
            <a:r>
              <a:rPr lang="en-US" altLang="zh-CN">
                <a:solidFill>
                  <a:srgbClr val="FF0000"/>
                </a:solidFill>
              </a:rPr>
              <a:t>+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CN" altLang="en-US"/>
              <a:t>，</a:t>
            </a:r>
            <a:r>
              <a:rPr lang="zh-CN" altLang="en-US" dirty="0"/>
              <a:t>则</a:t>
            </a:r>
            <a:r>
              <a:rPr lang="en-US" altLang="zh-CN" dirty="0"/>
              <a:t>&lt;A/</a:t>
            </a:r>
            <a:r>
              <a:rPr lang="en-US" altLang="zh-CN"/>
              <a:t>R, +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n-US" altLang="zh-CN"/>
              <a:t>&gt;</a:t>
            </a:r>
            <a:r>
              <a:rPr lang="zh-CN" altLang="en-US" dirty="0"/>
              <a:t>是商代数。</a:t>
            </a:r>
            <a:endParaRPr lang="en-US" altLang="zh-CN" dirty="0"/>
          </a:p>
          <a:p>
            <a:pPr eaLnBrk="1" hangingPunct="1"/>
            <a:r>
              <a:rPr lang="zh-CN" altLang="en-US" dirty="0"/>
              <a:t>通俗地说，商代数就是</a:t>
            </a:r>
            <a:r>
              <a:rPr lang="zh-CN" altLang="en-US" dirty="0">
                <a:solidFill>
                  <a:srgbClr val="FF0000"/>
                </a:solidFill>
              </a:rPr>
              <a:t>等价类构成的集合</a:t>
            </a:r>
            <a:r>
              <a:rPr lang="zh-CN" altLang="en-US" dirty="0"/>
              <a:t>在运算下是封闭的，</a:t>
            </a:r>
            <a:r>
              <a:rPr lang="zh-CN" altLang="en-US" u="sng" dirty="0">
                <a:solidFill>
                  <a:srgbClr val="3A1BF7"/>
                </a:solidFill>
              </a:rPr>
              <a:t>运算的对象</a:t>
            </a:r>
            <a:r>
              <a:rPr lang="zh-CN" altLang="en-US" dirty="0">
                <a:solidFill>
                  <a:srgbClr val="3A1BF7"/>
                </a:solidFill>
              </a:rPr>
              <a:t>实质上是</a:t>
            </a:r>
            <a:r>
              <a:rPr lang="zh-CN" altLang="en-US" u="sng" dirty="0">
                <a:solidFill>
                  <a:srgbClr val="3A1BF7"/>
                </a:solidFill>
              </a:rPr>
              <a:t>等价类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27FF2-6571-4EDE-AA1E-0BA37C1F1B99}" type="slidenum">
              <a:rPr lang="zh-CN" altLang="en-US"/>
              <a:pPr>
                <a:defRPr/>
              </a:pPr>
              <a:t>59</a:t>
            </a:fld>
            <a:endParaRPr lang="zh-CN" altLang="en-US"/>
          </a:p>
        </p:txBody>
      </p:sp>
      <p:sp>
        <p:nvSpPr>
          <p:cNvPr id="41988" name="标题 4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en-US" altLang="zh-CN"/>
              <a:t>6.5.1</a:t>
            </a:r>
            <a:r>
              <a:rPr lang="zh-CN" altLang="en-US"/>
              <a:t>、商代数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233225" y="2984466"/>
            <a:ext cx="2138975" cy="1337044"/>
            <a:chOff x="1640847" y="3600243"/>
            <a:chExt cx="1674859" cy="2136415"/>
          </a:xfrm>
        </p:grpSpPr>
        <p:sp>
          <p:nvSpPr>
            <p:cNvPr id="6" name="矩形 5"/>
            <p:cNvSpPr/>
            <p:nvPr/>
          </p:nvSpPr>
          <p:spPr>
            <a:xfrm>
              <a:off x="2434714" y="3600243"/>
              <a:ext cx="880992" cy="8186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SzPct val="60000"/>
              </a:pPr>
              <a:r>
                <a:rPr lang="zh-CN" altLang="en-US" sz="220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模</a:t>
              </a:r>
              <a:r>
                <a:rPr lang="en-US" altLang="zh-CN" sz="220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zh-CN" altLang="en-US" sz="220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关系</a:t>
              </a:r>
              <a:endParaRPr lang="zh-CN" altLang="en-US" sz="22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" name="直接连接符 8"/>
            <p:cNvCxnSpPr>
              <a:cxnSpLocks/>
            </p:cNvCxnSpPr>
            <p:nvPr/>
          </p:nvCxnSpPr>
          <p:spPr>
            <a:xfrm flipV="1">
              <a:off x="1640847" y="5736658"/>
              <a:ext cx="1228153" cy="0"/>
            </a:xfrm>
            <a:prstGeom prst="line">
              <a:avLst/>
            </a:prstGeom>
            <a:ln w="28575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cxnSpLocks/>
            </p:cNvCxnSpPr>
            <p:nvPr/>
          </p:nvCxnSpPr>
          <p:spPr>
            <a:xfrm flipH="1">
              <a:off x="2522200" y="4417928"/>
              <a:ext cx="357997" cy="713555"/>
            </a:xfrm>
            <a:prstGeom prst="straightConnector1">
              <a:avLst/>
            </a:prstGeom>
            <a:ln w="19050">
              <a:solidFill>
                <a:srgbClr val="CC0099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0B9CD1E-16DF-454B-BBD5-4E0A41BDFA44}"/>
              </a:ext>
            </a:extLst>
          </p:cNvPr>
          <p:cNvGrpSpPr/>
          <p:nvPr/>
        </p:nvGrpSpPr>
        <p:grpSpPr>
          <a:xfrm>
            <a:off x="747423" y="3456726"/>
            <a:ext cx="3411581" cy="2021723"/>
            <a:chOff x="747423" y="3456726"/>
            <a:chExt cx="3411581" cy="20217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8C38FA-0ED8-49BF-BF1B-09F677FE0A97}"/>
                </a:ext>
              </a:extLst>
            </p:cNvPr>
            <p:cNvSpPr/>
            <p:nvPr/>
          </p:nvSpPr>
          <p:spPr>
            <a:xfrm>
              <a:off x="1667595" y="3456726"/>
              <a:ext cx="2491409" cy="5123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SzPct val="60000"/>
              </a:pPr>
              <a:r>
                <a:rPr lang="en-US" altLang="zh-CN" sz="22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[a]+</a:t>
              </a:r>
              <a:r>
                <a:rPr lang="en-US" altLang="zh-CN" sz="2200">
                  <a:solidFill>
                    <a:srgbClr val="FF0000"/>
                  </a:solidFill>
                  <a:latin typeface="Arial" panose="020B0604020202020204" pitchFamily="34" charset="0"/>
                  <a:ea typeface="楷体" pitchFamily="49" charset="-122"/>
                  <a:cs typeface="Arial" panose="020B0604020202020204" pitchFamily="34" charset="0"/>
                </a:rPr>
                <a:t>’</a:t>
              </a:r>
              <a:r>
                <a:rPr lang="en-US" altLang="zh-CN" sz="22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[b]=[a+</a:t>
              </a:r>
              <a:r>
                <a:rPr lang="en-US" altLang="zh-CN" sz="2200" baseline="-250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mod9</a:t>
              </a:r>
              <a:r>
                <a:rPr lang="en-US" altLang="zh-CN" sz="22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b]</a:t>
              </a:r>
              <a:endPara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0C04039E-4179-406E-AD1F-CB6E004A8356}"/>
                </a:ext>
              </a:extLst>
            </p:cNvPr>
            <p:cNvSpPr/>
            <p:nvPr/>
          </p:nvSpPr>
          <p:spPr>
            <a:xfrm>
              <a:off x="747423" y="3864334"/>
              <a:ext cx="3124862" cy="1614115"/>
            </a:xfrm>
            <a:custGeom>
              <a:avLst/>
              <a:gdLst>
                <a:gd name="connsiteX0" fmla="*/ 922351 w 3124862"/>
                <a:gd name="connsiteY0" fmla="*/ 0 h 1614115"/>
                <a:gd name="connsiteX1" fmla="*/ 0 w 3124862"/>
                <a:gd name="connsiteY1" fmla="*/ 0 h 1614115"/>
                <a:gd name="connsiteX2" fmla="*/ 0 w 3124862"/>
                <a:gd name="connsiteY2" fmla="*/ 1614115 h 1614115"/>
                <a:gd name="connsiteX3" fmla="*/ 3124862 w 3124862"/>
                <a:gd name="connsiteY3" fmla="*/ 1614115 h 1614115"/>
                <a:gd name="connsiteX4" fmla="*/ 3124862 w 3124862"/>
                <a:gd name="connsiteY4" fmla="*/ 1319916 h 161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4862" h="1614115">
                  <a:moveTo>
                    <a:pt x="922351" y="0"/>
                  </a:moveTo>
                  <a:lnTo>
                    <a:pt x="0" y="0"/>
                  </a:lnTo>
                  <a:lnTo>
                    <a:pt x="0" y="1614115"/>
                  </a:lnTo>
                  <a:lnTo>
                    <a:pt x="3124862" y="1614115"/>
                  </a:lnTo>
                  <a:lnTo>
                    <a:pt x="3124862" y="1319916"/>
                  </a:lnTo>
                </a:path>
              </a:pathLst>
            </a:custGeom>
            <a:noFill/>
            <a:ln w="12700">
              <a:solidFill>
                <a:srgbClr val="FF4B2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en-US" altLang="zh-CN"/>
              <a:t>6.1.2</a:t>
            </a:r>
            <a:r>
              <a:rPr lang="zh-CN" altLang="en-US"/>
              <a:t>、么元和零元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6.1-1</a:t>
            </a:r>
          </a:p>
          <a:p>
            <a:pPr lvl="1">
              <a:spcBef>
                <a:spcPts val="300"/>
              </a:spcBef>
            </a:pPr>
            <a:r>
              <a:rPr lang="zh-CN" altLang="en-US" dirty="0"/>
              <a:t>设*是集合</a:t>
            </a:r>
            <a:r>
              <a:rPr lang="en-US" altLang="zh-CN" dirty="0"/>
              <a:t>S</a:t>
            </a:r>
            <a:r>
              <a:rPr lang="zh-CN" altLang="en-US" dirty="0"/>
              <a:t>上的二元运算，</a:t>
            </a:r>
            <a:r>
              <a:rPr lang="en-US" altLang="zh-CN" dirty="0"/>
              <a:t>e</a:t>
            </a:r>
            <a:r>
              <a:rPr lang="en-US" altLang="zh-CN" baseline="-25000" dirty="0"/>
              <a:t>l</a:t>
            </a:r>
            <a:r>
              <a:rPr lang="zh-CN" altLang="en-US" dirty="0"/>
              <a:t>是</a:t>
            </a:r>
            <a:r>
              <a:rPr lang="en-US" altLang="zh-CN" dirty="0"/>
              <a:t>S</a:t>
            </a:r>
            <a:r>
              <a:rPr lang="zh-CN" altLang="en-US" dirty="0"/>
              <a:t>中的元素，若对</a:t>
            </a:r>
            <a:r>
              <a:rPr lang="zh-CN" altLang="en-US" dirty="0">
                <a:solidFill>
                  <a:srgbClr val="C00000"/>
                </a:solidFill>
              </a:rPr>
              <a:t>每一个</a:t>
            </a:r>
            <a:r>
              <a:rPr lang="en-US" altLang="zh-CN" dirty="0"/>
              <a:t>x</a:t>
            </a:r>
            <a:r>
              <a:rPr lang="el-GR" altLang="zh-CN" dirty="0"/>
              <a:t>∈</a:t>
            </a:r>
            <a:r>
              <a:rPr lang="en-US" altLang="zh-CN" dirty="0"/>
              <a:t>S</a:t>
            </a:r>
            <a:r>
              <a:rPr lang="zh-CN" altLang="en-US" dirty="0"/>
              <a:t>，都有：</a:t>
            </a:r>
            <a:r>
              <a:rPr lang="en-US" altLang="zh-CN" dirty="0"/>
              <a:t>e</a:t>
            </a:r>
            <a:r>
              <a:rPr lang="en-US" altLang="zh-CN" baseline="-25000" dirty="0"/>
              <a:t>l</a:t>
            </a:r>
            <a:r>
              <a:rPr lang="zh-CN" altLang="en-US" dirty="0"/>
              <a:t>*</a:t>
            </a:r>
            <a:r>
              <a:rPr lang="en-US" altLang="zh-CN" dirty="0"/>
              <a:t>x=x</a:t>
            </a:r>
            <a:r>
              <a:rPr lang="zh-CN" altLang="en-US" dirty="0"/>
              <a:t>；则称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en-US" altLang="zh-CN" baseline="-25000" dirty="0">
                <a:solidFill>
                  <a:srgbClr val="FF0000"/>
                </a:solidFill>
              </a:rPr>
              <a:t>l</a:t>
            </a:r>
            <a:r>
              <a:rPr lang="zh-CN" altLang="en-US" dirty="0"/>
              <a:t>对运算*是左么元；</a:t>
            </a:r>
            <a:endParaRPr lang="en-US" altLang="zh-CN" dirty="0"/>
          </a:p>
          <a:p>
            <a:pPr lvl="2">
              <a:spcBef>
                <a:spcPts val="300"/>
              </a:spcBef>
            </a:pPr>
            <a:r>
              <a:rPr lang="zh-CN" altLang="en-US" dirty="0"/>
              <a:t>类似地，可以定义右么元</a:t>
            </a:r>
            <a:r>
              <a:rPr lang="en-US" altLang="zh-CN" dirty="0" err="1">
                <a:solidFill>
                  <a:srgbClr val="FF0000"/>
                </a:solidFill>
              </a:rPr>
              <a:t>e</a:t>
            </a:r>
            <a:r>
              <a:rPr lang="en-US" altLang="zh-CN" baseline="-25000" dirty="0" err="1">
                <a:solidFill>
                  <a:srgbClr val="FF0000"/>
                </a:solidFill>
              </a:rPr>
              <a:t>r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en-US" altLang="zh-CN" dirty="0"/>
              <a:t>0</a:t>
            </a:r>
            <a:r>
              <a:rPr lang="en-US" altLang="zh-CN" baseline="-25000" dirty="0"/>
              <a:t>l</a:t>
            </a:r>
            <a:r>
              <a:rPr lang="zh-CN" altLang="en-US" dirty="0"/>
              <a:t>是</a:t>
            </a:r>
            <a:r>
              <a:rPr lang="en-US" altLang="zh-CN" dirty="0"/>
              <a:t>S</a:t>
            </a:r>
            <a:r>
              <a:rPr lang="zh-CN" altLang="en-US" dirty="0"/>
              <a:t>中的元素，若对</a:t>
            </a:r>
            <a:r>
              <a:rPr lang="zh-CN" altLang="en-US" dirty="0">
                <a:solidFill>
                  <a:srgbClr val="C00000"/>
                </a:solidFill>
              </a:rPr>
              <a:t>每一个</a:t>
            </a:r>
            <a:r>
              <a:rPr lang="en-US" altLang="zh-CN" dirty="0"/>
              <a:t>x</a:t>
            </a:r>
            <a:r>
              <a:rPr lang="el-GR" altLang="zh-CN" dirty="0"/>
              <a:t>∈</a:t>
            </a:r>
            <a:r>
              <a:rPr lang="en-US" altLang="zh-CN" dirty="0"/>
              <a:t>S</a:t>
            </a:r>
            <a:r>
              <a:rPr lang="zh-CN" altLang="en-US" dirty="0"/>
              <a:t>，都有：</a:t>
            </a:r>
            <a:r>
              <a:rPr lang="en-US" altLang="zh-CN" dirty="0"/>
              <a:t>0</a:t>
            </a:r>
            <a:r>
              <a:rPr lang="en-US" altLang="zh-CN" baseline="-25000" dirty="0"/>
              <a:t>l</a:t>
            </a:r>
            <a:r>
              <a:rPr lang="zh-CN" altLang="en-US" dirty="0"/>
              <a:t>*</a:t>
            </a:r>
            <a:r>
              <a:rPr lang="en-US" altLang="zh-CN" dirty="0"/>
              <a:t>x</a:t>
            </a:r>
            <a:r>
              <a:rPr lang="en-US" altLang="zh-CN"/>
              <a:t>=0</a:t>
            </a:r>
            <a:r>
              <a:rPr lang="en-US" altLang="zh-CN" baseline="-25000"/>
              <a:t>l</a:t>
            </a:r>
            <a:r>
              <a:rPr lang="zh-CN" altLang="en-US"/>
              <a:t>；</a:t>
            </a:r>
            <a:r>
              <a:rPr lang="zh-CN" altLang="en-US" dirty="0"/>
              <a:t>则称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baseline="-25000" dirty="0">
                <a:solidFill>
                  <a:srgbClr val="FF0000"/>
                </a:solidFill>
              </a:rPr>
              <a:t>l</a:t>
            </a:r>
            <a:r>
              <a:rPr lang="zh-CN" altLang="en-US" dirty="0"/>
              <a:t>对运算*是左零元；</a:t>
            </a:r>
            <a:endParaRPr lang="en-US" altLang="zh-CN" dirty="0"/>
          </a:p>
          <a:p>
            <a:pPr lvl="2">
              <a:spcBef>
                <a:spcPts val="300"/>
              </a:spcBef>
            </a:pPr>
            <a:r>
              <a:rPr lang="zh-CN" altLang="en-US" dirty="0"/>
              <a:t>类似地，可以定义右零元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baseline="-25000" dirty="0">
                <a:solidFill>
                  <a:srgbClr val="FF0000"/>
                </a:solidFill>
              </a:rPr>
              <a:t>r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spcBef>
                <a:spcPts val="3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6.1-2</a:t>
            </a:r>
          </a:p>
          <a:p>
            <a:pPr lvl="1">
              <a:spcBef>
                <a:spcPts val="300"/>
              </a:spcBef>
            </a:pPr>
            <a:r>
              <a:rPr lang="zh-CN" altLang="en-US" dirty="0"/>
              <a:t>若</a:t>
            </a:r>
            <a:r>
              <a:rPr lang="en-US" altLang="zh-CN" dirty="0"/>
              <a:t>e</a:t>
            </a:r>
            <a:r>
              <a:rPr lang="en-US" altLang="zh-CN" baseline="-25000" dirty="0"/>
              <a:t>l</a:t>
            </a:r>
            <a:r>
              <a:rPr lang="en-US" altLang="zh-CN" dirty="0"/>
              <a:t>=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r</a:t>
            </a:r>
            <a:r>
              <a:rPr lang="zh-CN" altLang="en-US" dirty="0"/>
              <a:t>，则为么元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若</a:t>
            </a:r>
            <a:r>
              <a:rPr lang="en-US" altLang="zh-CN" dirty="0"/>
              <a:t>0</a:t>
            </a:r>
            <a:r>
              <a:rPr lang="en-US" altLang="zh-CN" baseline="-25000" dirty="0"/>
              <a:t>l</a:t>
            </a:r>
            <a:r>
              <a:rPr lang="en-US" altLang="zh-CN" dirty="0"/>
              <a:t>=0</a:t>
            </a:r>
            <a:r>
              <a:rPr lang="en-US" altLang="zh-CN" baseline="-25000" dirty="0"/>
              <a:t>r</a:t>
            </a:r>
            <a:r>
              <a:rPr lang="zh-CN" altLang="en-US" dirty="0"/>
              <a:t>，则为零元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B33A46-79B3-4DCD-B92C-13D9E6829AA1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17A0DD9-46A9-42E6-9D94-9D93872387F5}"/>
              </a:ext>
            </a:extLst>
          </p:cNvPr>
          <p:cNvSpPr/>
          <p:nvPr/>
        </p:nvSpPr>
        <p:spPr>
          <a:xfrm>
            <a:off x="4143216" y="4509120"/>
            <a:ext cx="4543584" cy="16170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考虑到简洁直观性，我将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6.1-1</a:t>
            </a:r>
            <a:r>
              <a:rPr lang="zh-CN" altLang="en-US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6.1-2</a:t>
            </a:r>
            <a:r>
              <a:rPr lang="zh-CN" altLang="en-US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简单表示为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CN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6.1-2</a:t>
            </a:r>
            <a:r>
              <a:rPr lang="zh-CN" altLang="en-US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>
              <a:solidFill>
                <a:srgbClr val="3A1BF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推论</a:t>
            </a:r>
            <a:r>
              <a:rPr lang="en-US" altLang="zh-CN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6.1-2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二元运算的么元（零元）是唯一的。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&lt;A/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R,+’&gt;</a:t>
            </a:r>
            <a:r>
              <a:rPr lang="en-US" altLang="zh-CN">
                <a:latin typeface="+mj-lt"/>
              </a:rPr>
              <a:t> </a:t>
            </a:r>
            <a:r>
              <a:rPr lang="zh-CN" altLang="en-US" dirty="0"/>
              <a:t>运算表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3"/>
            <a:ext cx="7211144" cy="504055"/>
          </a:xfrm>
        </p:spPr>
        <p:txBody>
          <a:bodyPr/>
          <a:lstStyle/>
          <a:p>
            <a:r>
              <a:rPr lang="en-US" altLang="zh-CN" dirty="0"/>
              <a:t>A/R={{0,3,6},{1,4,7},{2,5,8}}={m</a:t>
            </a:r>
            <a:r>
              <a:rPr lang="en-US" altLang="zh-CN" baseline="-25000" dirty="0"/>
              <a:t>0</a:t>
            </a:r>
            <a:r>
              <a:rPr lang="en-US" altLang="zh-CN" dirty="0"/>
              <a:t>,m</a:t>
            </a:r>
            <a:r>
              <a:rPr lang="en-US" altLang="zh-CN" baseline="-25000" dirty="0"/>
              <a:t>1</a:t>
            </a:r>
            <a:r>
              <a:rPr lang="en-US" altLang="zh-CN" dirty="0"/>
              <a:t>,m</a:t>
            </a:r>
            <a:r>
              <a:rPr lang="en-US" altLang="zh-CN" baseline="-25000" dirty="0"/>
              <a:t>2</a:t>
            </a: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F332A8-2C90-4E10-A084-3A27250AC19F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63742"/>
              </p:ext>
            </p:extLst>
          </p:nvPr>
        </p:nvGraphicFramePr>
        <p:xfrm>
          <a:off x="673416" y="1955304"/>
          <a:ext cx="4114608" cy="2049760"/>
        </p:xfrm>
        <a:graphic>
          <a:graphicData uri="http://schemas.openxmlformats.org/drawingml/2006/table">
            <a:tbl>
              <a:tblPr/>
              <a:tblGrid>
                <a:gridCol w="1028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440"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r>
                        <a:rPr lang="en-US" altLang="zh-CN"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" pitchFamily="49" charset="-122"/>
                          <a:cs typeface="Arial" panose="020B0604020202020204" pitchFamily="34" charset="0"/>
                        </a:rPr>
                        <a:t>’</a:t>
                      </a:r>
                      <a:endParaRPr lang="zh-CN" altLang="en-US" sz="2000" baseline="-25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楷体" pitchFamily="49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{0,3,6}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{1,4,7}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{2,5,8}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{0,3,6}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{0,3,6}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{1,4,7}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{2,5,8}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{1,4,7}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{1,4,7}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{2,5,8}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{0,3,6}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{2,5,8}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{2,5,8}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{0,3,6}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{1,4,7}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535928"/>
              </p:ext>
            </p:extLst>
          </p:nvPr>
        </p:nvGraphicFramePr>
        <p:xfrm>
          <a:off x="4345824" y="4149080"/>
          <a:ext cx="4114608" cy="2049760"/>
        </p:xfrm>
        <a:graphic>
          <a:graphicData uri="http://schemas.openxmlformats.org/drawingml/2006/table">
            <a:tbl>
              <a:tblPr/>
              <a:tblGrid>
                <a:gridCol w="1028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440">
                <a:tc>
                  <a:txBody>
                    <a:bodyPr/>
                    <a:lstStyle/>
                    <a:p>
                      <a:r>
                        <a:rPr lang="en-US" altLang="zh-CN" sz="220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r>
                        <a:rPr lang="en-US" altLang="zh-CN" sz="22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" pitchFamily="49" charset="-122"/>
                          <a:cs typeface="Arial" panose="020B0604020202020204" pitchFamily="34" charset="0"/>
                        </a:rPr>
                        <a:t>’</a:t>
                      </a:r>
                      <a:endParaRPr lang="zh-CN" altLang="en-US" sz="2200" baseline="-25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楷体" pitchFamily="49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440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5EEB0D8-B3AA-4B55-A6E9-AD0182060F09}"/>
              </a:ext>
            </a:extLst>
          </p:cNvPr>
          <p:cNvSpPr/>
          <p:nvPr/>
        </p:nvSpPr>
        <p:spPr>
          <a:xfrm>
            <a:off x="5157065" y="1844824"/>
            <a:ext cx="3313519" cy="2049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60000"/>
            </a:pPr>
            <a:r>
              <a:rPr lang="zh-CN" altLang="en-US" sz="22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问：</a:t>
            </a:r>
            <a:r>
              <a:rPr lang="zh-CN" altLang="en-US" sz="220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关系和运算是否可以主观随意？</a:t>
            </a:r>
            <a:endParaRPr lang="en-US" altLang="zh-CN" sz="2200">
              <a:solidFill>
                <a:srgbClr val="3A1BF7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60000"/>
            </a:pPr>
            <a:r>
              <a:rPr lang="zh-CN" altLang="en-US" sz="22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答：</a:t>
            </a:r>
            <a:r>
              <a:rPr lang="zh-CN" altLang="en-US" sz="2200">
                <a:solidFill>
                  <a:srgbClr val="3A1BF7"/>
                </a:solidFill>
                <a:latin typeface="楷体" pitchFamily="49" charset="-122"/>
                <a:ea typeface="楷体" pitchFamily="49" charset="-122"/>
              </a:rPr>
              <a:t>不行，关系必须是同余的，运算必须是原代数导入的。</a:t>
            </a:r>
            <a:endParaRPr lang="zh-CN" altLang="en-US" sz="2200" dirty="0">
              <a:solidFill>
                <a:srgbClr val="3A1BF7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66DC81-360F-48DC-97B0-871CE5DA6B55}"/>
              </a:ext>
            </a:extLst>
          </p:cNvPr>
          <p:cNvSpPr/>
          <p:nvPr/>
        </p:nvSpPr>
        <p:spPr>
          <a:xfrm>
            <a:off x="926595" y="4813920"/>
            <a:ext cx="2790310" cy="72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60000"/>
            </a:pPr>
            <a:r>
              <a:rPr lang="zh-CN" altLang="en-US" sz="28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关键词：良定义！</a:t>
            </a:r>
            <a:endParaRPr lang="zh-CN" altLang="en-US" sz="28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55CE6-35D6-48D0-AFEB-F600B632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0F52F5-603C-4F32-9C5E-BEC1769C4F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65113" indent="-265113"/>
                <a:r>
                  <a:rPr lang="zh-CN" altLang="en-US" sz="2200">
                    <a:solidFill>
                      <a:srgbClr val="FF0000"/>
                    </a:solidFill>
                  </a:rPr>
                  <a:t>例</a:t>
                </a:r>
                <a:r>
                  <a:rPr lang="en-US" altLang="zh-CN" sz="2200">
                    <a:solidFill>
                      <a:srgbClr val="FF0000"/>
                    </a:solidFill>
                  </a:rPr>
                  <a:t>6.5-1</a:t>
                </a:r>
                <a:r>
                  <a:rPr lang="zh-CN" altLang="en-US" sz="2200">
                    <a:solidFill>
                      <a:srgbClr val="FF0000"/>
                    </a:solidFill>
                  </a:rPr>
                  <a:t>：</a:t>
                </a:r>
                <a:endParaRPr lang="en-US" altLang="zh-CN" sz="2200">
                  <a:solidFill>
                    <a:srgbClr val="FF0000"/>
                  </a:solidFill>
                </a:endParaRPr>
              </a:p>
              <a:p>
                <a:pPr marL="265113" indent="0">
                  <a:buNone/>
                </a:pPr>
                <a:r>
                  <a:rPr lang="zh-CN" altLang="en-US" sz="2200"/>
                  <a:t>设</a:t>
                </a:r>
                <a:r>
                  <a:rPr lang="en-US" altLang="zh-CN" sz="2200"/>
                  <a:t>F</a:t>
                </a:r>
                <a:r>
                  <a:rPr lang="zh-CN" altLang="en-US" sz="2200"/>
                  <a:t>是例</a:t>
                </a:r>
                <a:r>
                  <a:rPr lang="en-US" altLang="zh-CN" sz="2200"/>
                  <a:t>6.4-1</a:t>
                </a:r>
                <a:r>
                  <a:rPr lang="zh-CN" altLang="en-US" sz="2200"/>
                  <a:t>中的分数集合，代数</a:t>
                </a:r>
                <a:r>
                  <a:rPr lang="en-US" altLang="zh-CN" sz="2200"/>
                  <a:t>A=&lt;F,+,-,-(</a:t>
                </a:r>
                <a:r>
                  <a:rPr lang="zh-CN" altLang="en-US" sz="2200"/>
                  <a:t>一元减</a:t>
                </a:r>
                <a:r>
                  <a:rPr lang="en-US" altLang="zh-CN" sz="2200"/>
                  <a:t>)&gt;</a:t>
                </a:r>
                <a:r>
                  <a:rPr lang="zh-CN" altLang="en-US" sz="2200"/>
                  <a:t>，等价关系</a:t>
                </a:r>
                <a:r>
                  <a:rPr lang="en-US" altLang="zh-CN" sz="2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~</a:t>
                </a:r>
                <a:r>
                  <a:rPr lang="zh-CN" altLang="en-US" sz="2200"/>
                  <a:t>定义如下：</a:t>
                </a:r>
                <a:endParaRPr lang="en-US" altLang="zh-CN" sz="2200"/>
              </a:p>
              <a:p>
                <a:pPr marL="2328863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Q</m:t>
                        </m:r>
                      </m:den>
                    </m:f>
                    <m:r>
                      <m:rPr>
                        <m:nor/>
                      </m:rPr>
                      <a:rPr lang="en-US" altLang="zh-CN" sz="2200" dirty="0">
                        <a:latin typeface="+mn-lt"/>
                        <a:cs typeface="Arial Unicode MS" pitchFamily="34" charset="-122"/>
                      </a:rPr>
                      <m:t>~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</m:oMath>
                </a14:m>
                <a:r>
                  <a:rPr lang="en-US" altLang="zh-CN" sz="2200">
                    <a:sym typeface="Symbol" pitchFamily="18" charset="2"/>
                  </a:rPr>
                  <a:t></a:t>
                </a:r>
                <a:r>
                  <a:rPr lang="en-US" altLang="zh-CN" sz="220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PS=RQ</a:t>
                </a:r>
              </a:p>
              <a:p>
                <a:pPr marL="265113" indent="0">
                  <a:buNone/>
                </a:pPr>
                <a:r>
                  <a:rPr lang="zh-CN" altLang="en-US" sz="2200">
                    <a:latin typeface="Cambria Math" panose="02040503050406030204" pitchFamily="18" charset="0"/>
                    <a:sym typeface="Symbol" pitchFamily="18" charset="2"/>
                  </a:rPr>
                  <a:t>那么，</a:t>
                </a:r>
                <a:r>
                  <a:rPr lang="en-US" altLang="zh-CN" sz="2200">
                    <a:latin typeface="Cambria Math" panose="02040503050406030204" pitchFamily="18" charset="0"/>
                    <a:sym typeface="Symbol" pitchFamily="18" charset="2"/>
                  </a:rPr>
                  <a:t>F/~</a:t>
                </a:r>
                <a:r>
                  <a:rPr lang="zh-CN" altLang="en-US" sz="2200">
                    <a:latin typeface="Cambria Math" panose="02040503050406030204" pitchFamily="18" charset="0"/>
                    <a:sym typeface="Symbol" pitchFamily="18" charset="2"/>
                  </a:rPr>
                  <a:t>就是有理数集合</a:t>
                </a:r>
                <a:r>
                  <a:rPr lang="en-US" altLang="zh-CN" sz="2200">
                    <a:latin typeface="Cambria Math" panose="02040503050406030204" pitchFamily="18" charset="0"/>
                    <a:sym typeface="Symbol" pitchFamily="18" charset="2"/>
                  </a:rPr>
                  <a:t>Q</a:t>
                </a:r>
                <a:r>
                  <a:rPr lang="zh-CN" altLang="en-US" sz="2200">
                    <a:latin typeface="Cambria Math" panose="02040503050406030204" pitchFamily="18" charset="0"/>
                    <a:sym typeface="Symbol" pitchFamily="18" charset="2"/>
                  </a:rPr>
                  <a:t>，例如有理数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200">
                    <a:latin typeface="Cambria Math" panose="02040503050406030204" pitchFamily="18" charset="0"/>
                    <a:sym typeface="Symbol" pitchFamily="18" charset="2"/>
                  </a:rPr>
                  <a:t>，其等价类为：</a:t>
                </a:r>
                <a:endParaRPr lang="en-US" altLang="zh-CN" sz="2200"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2243138" indent="0">
                  <a:buNone/>
                </a:pPr>
                <a:r>
                  <a:rPr lang="en-US" altLang="zh-CN" sz="2200"/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200"/>
                  <a:t>]={...,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</m:oMath>
                </a14:m>
                <a:r>
                  <a:rPr lang="en-US" altLang="zh-CN" sz="2200"/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200"/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200"/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200"/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200"/>
                  <a:t>,...}</a:t>
                </a:r>
              </a:p>
              <a:p>
                <a:pPr marL="265113" indent="0">
                  <a:buNone/>
                </a:pPr>
                <a:r>
                  <a:rPr lang="en-US" altLang="zh-CN" sz="2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~</a:t>
                </a:r>
                <a:r>
                  <a:rPr lang="zh-CN" altLang="en-US" sz="2200"/>
                  <a:t>是代数代数</a:t>
                </a:r>
                <a:r>
                  <a:rPr lang="en-US" altLang="zh-CN" sz="2200"/>
                  <a:t>A=&lt;F,+,-,-&gt;</a:t>
                </a:r>
                <a:r>
                  <a:rPr lang="zh-CN" altLang="en-US" sz="2200"/>
                  <a:t>的同余关系，商代数</a:t>
                </a:r>
                <a:r>
                  <a:rPr lang="en-US" altLang="zh-CN" sz="2200"/>
                  <a:t>A/</a:t>
                </a:r>
                <a:r>
                  <a:rPr lang="en-US" altLang="zh-CN" sz="2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~</a:t>
                </a:r>
                <a:r>
                  <a:rPr lang="zh-CN" altLang="en-US" sz="2200"/>
                  <a:t>就是</a:t>
                </a:r>
                <a:r>
                  <a:rPr lang="en-US" altLang="zh-CN" sz="2200"/>
                  <a:t>A</a:t>
                </a:r>
                <a:r>
                  <a:rPr lang="en-US" altLang="zh-CN" sz="2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</a:t>
                </a:r>
                <a:r>
                  <a:rPr lang="en-US" altLang="zh-CN" sz="2200"/>
                  <a:t>=&lt;Q,+,-,-&gt;</a:t>
                </a:r>
                <a:r>
                  <a:rPr lang="zh-CN" altLang="en-US" sz="2200"/>
                  <a:t>，</a:t>
                </a:r>
                <a:r>
                  <a:rPr lang="en-US" altLang="zh-CN" sz="2200"/>
                  <a:t>A</a:t>
                </a:r>
                <a:r>
                  <a:rPr lang="zh-CN" altLang="en-US" sz="2200"/>
                  <a:t>和</a:t>
                </a:r>
                <a:r>
                  <a:rPr lang="en-US" altLang="zh-CN" sz="2200"/>
                  <a:t>A</a:t>
                </a:r>
                <a:r>
                  <a:rPr lang="en-US" altLang="zh-CN" sz="2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</a:t>
                </a:r>
                <a:r>
                  <a:rPr lang="zh-CN" altLang="en-US" sz="2200"/>
                  <a:t>具有相同的</a:t>
                </a:r>
                <a:r>
                  <a:rPr lang="zh-CN" altLang="en-US" sz="2200">
                    <a:solidFill>
                      <a:srgbClr val="FF0000"/>
                    </a:solidFill>
                  </a:rPr>
                  <a:t>公理性</a:t>
                </a:r>
                <a:r>
                  <a:rPr lang="zh-CN" altLang="en-US" sz="2200"/>
                  <a:t>性质，例如结合律、交换律等。</a:t>
                </a:r>
                <a:endParaRPr lang="en-US" altLang="zh-CN" sz="2200"/>
              </a:p>
              <a:p>
                <a:endParaRPr lang="zh-CN" altLang="en-US" sz="220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0F52F5-603C-4F32-9C5E-BEC1769C4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1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AB092B-97E2-432C-82BF-C09641D1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171B2-E6B0-4949-BB04-261EF5C9BE36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6322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D9A60-3CD8-4286-AD78-0BBB9571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自然同态</a:t>
            </a:r>
            <a:r>
              <a:rPr lang="en-US" altLang="zh-CN"/>
              <a:t>-</a:t>
            </a:r>
            <a:r>
              <a:rPr lang="zh-CN" altLang="en-US"/>
              <a:t>定理</a:t>
            </a:r>
            <a:r>
              <a:rPr lang="en-US" altLang="zh-CN"/>
              <a:t>6.5-1</a:t>
            </a:r>
            <a:r>
              <a:rPr lang="zh-CN" altLang="en-US"/>
              <a:t>及其证明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74B23-43FC-4768-BEA8-9BE782188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3734"/>
            <a:ext cx="8229600" cy="5312615"/>
          </a:xfrm>
        </p:spPr>
        <p:txBody>
          <a:bodyPr/>
          <a:lstStyle/>
          <a:p>
            <a:r>
              <a:rPr lang="zh-CN" altLang="en-US" sz="2200">
                <a:solidFill>
                  <a:srgbClr val="FF0000"/>
                </a:solidFill>
              </a:rPr>
              <a:t>定理</a:t>
            </a:r>
            <a:r>
              <a:rPr lang="en-US" altLang="zh-CN" sz="2200">
                <a:solidFill>
                  <a:srgbClr val="FF0000"/>
                </a:solidFill>
              </a:rPr>
              <a:t>6.5-1</a:t>
            </a:r>
            <a:r>
              <a:rPr lang="zh-CN" altLang="en-US" sz="2200"/>
              <a:t>：如果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zh-CN" altLang="en-US" sz="2200"/>
              <a:t>是代数</a:t>
            </a:r>
            <a:r>
              <a:rPr lang="en-US" altLang="zh-CN" sz="2200"/>
              <a:t>A=&lt;S,*,△,k&gt;</a:t>
            </a:r>
            <a:r>
              <a:rPr lang="zh-CN" altLang="en-US" sz="2200"/>
              <a:t>上的同余关系，那么规范映射</a:t>
            </a:r>
            <a:r>
              <a:rPr lang="en-US" altLang="zh-CN" sz="2200"/>
              <a:t>h:S</a:t>
            </a:r>
            <a:r>
              <a:rPr lang="en-US" altLang="zh-CN" sz="2200">
                <a:sym typeface="Symbol" pitchFamily="18" charset="2"/>
              </a:rPr>
              <a:t></a:t>
            </a:r>
            <a:r>
              <a:rPr lang="en-US" altLang="zh-CN" sz="2200"/>
              <a:t>S/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zh-CN" altLang="en-US" sz="2200"/>
              <a:t>是</a:t>
            </a:r>
            <a:r>
              <a:rPr lang="zh-CN" altLang="en-US" sz="2200">
                <a:solidFill>
                  <a:srgbClr val="3A1BF7"/>
                </a:solidFill>
              </a:rPr>
              <a:t>从代数</a:t>
            </a:r>
            <a:r>
              <a:rPr lang="en-US" altLang="zh-CN" sz="2200">
                <a:solidFill>
                  <a:srgbClr val="3A1BF7"/>
                </a:solidFill>
              </a:rPr>
              <a:t>A</a:t>
            </a:r>
            <a:r>
              <a:rPr lang="zh-CN" altLang="en-US" sz="2200">
                <a:solidFill>
                  <a:srgbClr val="3A1BF7"/>
                </a:solidFill>
              </a:rPr>
              <a:t>到商代数</a:t>
            </a:r>
            <a:r>
              <a:rPr lang="en-US" altLang="zh-CN" sz="2200"/>
              <a:t>A/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 sz="2200"/>
              <a:t>=&lt;S/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 sz="2200"/>
              <a:t>,*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/>
              <a:t>,△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/>
              <a:t>,[k]&gt;</a:t>
            </a:r>
            <a:r>
              <a:rPr lang="zh-CN" altLang="en-US" sz="2200"/>
              <a:t>的</a:t>
            </a:r>
            <a:r>
              <a:rPr lang="zh-CN" altLang="en-US" sz="2200">
                <a:solidFill>
                  <a:srgbClr val="3A1BF7"/>
                </a:solidFill>
              </a:rPr>
              <a:t>同态</a:t>
            </a:r>
            <a:r>
              <a:rPr lang="zh-CN" altLang="en-US" sz="2200"/>
              <a:t>，称为与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zh-CN" altLang="en-US" sz="2200"/>
              <a:t>相关的</a:t>
            </a:r>
            <a:r>
              <a:rPr lang="zh-CN" altLang="en-US" sz="2200">
                <a:solidFill>
                  <a:srgbClr val="FF0000"/>
                </a:solidFill>
              </a:rPr>
              <a:t>自然同态</a:t>
            </a:r>
            <a:r>
              <a:rPr lang="zh-CN" altLang="en-US" sz="2200"/>
              <a:t>。</a:t>
            </a:r>
            <a:endParaRPr lang="en-US" altLang="zh-CN" sz="2200"/>
          </a:p>
          <a:p>
            <a:r>
              <a:rPr lang="zh-CN" altLang="en-US" sz="2200">
                <a:solidFill>
                  <a:srgbClr val="FF0000"/>
                </a:solidFill>
              </a:rPr>
              <a:t>证</a:t>
            </a:r>
            <a:r>
              <a:rPr lang="zh-CN" altLang="en-US" sz="2200"/>
              <a:t>：</a:t>
            </a:r>
            <a:endParaRPr lang="en-US" altLang="zh-CN" sz="2200"/>
          </a:p>
          <a:p>
            <a:pPr indent="0">
              <a:buNone/>
            </a:pPr>
            <a:r>
              <a:rPr lang="zh-CN" altLang="en-US" sz="2200"/>
              <a:t>设</a:t>
            </a:r>
            <a:r>
              <a:rPr lang="en-US" altLang="zh-CN" sz="2200" u="sng">
                <a:solidFill>
                  <a:srgbClr val="FF0000"/>
                </a:solidFill>
              </a:rPr>
              <a:t>h</a:t>
            </a:r>
            <a:r>
              <a:rPr lang="zh-CN" altLang="en-US" sz="2200" u="sng"/>
              <a:t>是从</a:t>
            </a:r>
            <a:r>
              <a:rPr lang="en-US" altLang="zh-CN" sz="2200" u="sng"/>
              <a:t>S</a:t>
            </a:r>
            <a:r>
              <a:rPr lang="zh-CN" altLang="en-US" sz="2200" u="sng"/>
              <a:t>到</a:t>
            </a:r>
            <a:r>
              <a:rPr lang="en-US" altLang="zh-CN" sz="2200" u="sng"/>
              <a:t>S/</a:t>
            </a:r>
            <a:r>
              <a:rPr lang="en-US" altLang="zh-CN" sz="2200" u="sng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zh-CN" altLang="en-US" sz="2200" u="sng"/>
              <a:t>的</a:t>
            </a:r>
            <a:r>
              <a:rPr lang="zh-CN" altLang="en-US" sz="2200" u="sng">
                <a:solidFill>
                  <a:srgbClr val="FF0000"/>
                </a:solidFill>
              </a:rPr>
              <a:t>规范映射</a:t>
            </a:r>
            <a:r>
              <a:rPr lang="zh-CN" altLang="en-US" sz="2200"/>
              <a:t>，根据商代数的定义有</a:t>
            </a:r>
            <a:endParaRPr lang="en-US" altLang="zh-CN" sz="2200"/>
          </a:p>
          <a:p>
            <a:pPr marL="808038" indent="-457200">
              <a:buClr>
                <a:srgbClr val="CC0066"/>
              </a:buClr>
              <a:buSzPct val="100000"/>
              <a:buFont typeface="+mj-lt"/>
              <a:buAutoNum type="arabicPeriod"/>
            </a:pPr>
            <a:r>
              <a:rPr lang="en-US" altLang="zh-CN" sz="2200"/>
              <a:t>A</a:t>
            </a:r>
            <a:r>
              <a:rPr lang="zh-CN" altLang="en-US" sz="2200"/>
              <a:t>和</a:t>
            </a:r>
            <a:r>
              <a:rPr lang="en-US" altLang="zh-CN" sz="2200"/>
              <a:t>A/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zh-CN" altLang="en-US" sz="2200"/>
              <a:t>有相同的构成成分。</a:t>
            </a:r>
            <a:endParaRPr lang="en-US" altLang="zh-CN" sz="2200"/>
          </a:p>
          <a:p>
            <a:pPr marL="808038" indent="-457200">
              <a:lnSpc>
                <a:spcPct val="120000"/>
              </a:lnSpc>
              <a:spcAft>
                <a:spcPts val="0"/>
              </a:spcAft>
              <a:buClr>
                <a:srgbClr val="CC0066"/>
              </a:buClr>
              <a:buSzPct val="100000"/>
              <a:buFont typeface="+mj-lt"/>
              <a:buAutoNum type="arabicPeriod"/>
            </a:pPr>
            <a:r>
              <a:rPr lang="en-US" altLang="zh-CN" sz="2200"/>
              <a:t>[a]*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/>
              <a:t>[b]=[a*b]</a:t>
            </a:r>
            <a:r>
              <a:rPr lang="zh-CN" altLang="en-US" sz="2200"/>
              <a:t>和</a:t>
            </a:r>
            <a:r>
              <a:rPr lang="en-US" altLang="zh-CN" sz="2200"/>
              <a:t>△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/>
              <a:t>[a]=[△a]</a:t>
            </a:r>
            <a:r>
              <a:rPr lang="zh-CN" altLang="en-US" sz="2200"/>
              <a:t>，因而，</a:t>
            </a:r>
            <a:r>
              <a:rPr lang="en-US" altLang="zh-CN" sz="2200"/>
              <a:t>h(a*b)=[a*b]=[a]*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/>
              <a:t>[b]=h(a)*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/>
              <a:t>h(b)</a:t>
            </a:r>
          </a:p>
          <a:p>
            <a:pPr marL="808038" indent="0">
              <a:spcBef>
                <a:spcPts val="200"/>
              </a:spcBef>
              <a:buClr>
                <a:srgbClr val="CC0066"/>
              </a:buClr>
              <a:buSzPct val="100000"/>
              <a:buNone/>
            </a:pPr>
            <a:r>
              <a:rPr lang="en-US" altLang="zh-CN" sz="2200"/>
              <a:t>h(△a)=[△a]=△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/>
              <a:t>[a]=△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200"/>
              <a:t>h(a)</a:t>
            </a:r>
            <a:r>
              <a:rPr lang="zh-CN" altLang="en-US" sz="2200"/>
              <a:t>，</a:t>
            </a:r>
            <a:r>
              <a:rPr lang="en-US" altLang="zh-CN" sz="2200"/>
              <a:t>h</a:t>
            </a:r>
            <a:r>
              <a:rPr lang="zh-CN" altLang="en-US" sz="2200"/>
              <a:t>保持了运算。</a:t>
            </a:r>
            <a:endParaRPr lang="en-US" altLang="zh-CN" sz="2200"/>
          </a:p>
          <a:p>
            <a:pPr marL="712788" indent="0">
              <a:buClr>
                <a:srgbClr val="CC0066"/>
              </a:buClr>
              <a:buSzPct val="100000"/>
              <a:buNone/>
            </a:pPr>
            <a:r>
              <a:rPr lang="zh-CN" altLang="en-US" sz="2200"/>
              <a:t>另外，根据规范映射的定义，有</a:t>
            </a:r>
            <a:r>
              <a:rPr lang="en-US" altLang="zh-CN" sz="2200"/>
              <a:t>h(k)=[k]</a:t>
            </a:r>
            <a:r>
              <a:rPr lang="zh-CN" altLang="en-US" sz="2200"/>
              <a:t>，因此，</a:t>
            </a:r>
            <a:r>
              <a:rPr lang="en-US" altLang="zh-CN" sz="2200"/>
              <a:t>h</a:t>
            </a:r>
            <a:r>
              <a:rPr lang="zh-CN" altLang="en-US" sz="2200"/>
              <a:t>是从</a:t>
            </a:r>
            <a:r>
              <a:rPr lang="en-US" altLang="zh-CN" sz="2200"/>
              <a:t>A</a:t>
            </a:r>
            <a:r>
              <a:rPr lang="zh-CN" altLang="en-US" sz="2200"/>
              <a:t>到</a:t>
            </a:r>
            <a:r>
              <a:rPr lang="en-US" altLang="zh-CN" sz="2200"/>
              <a:t>A/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zh-CN" altLang="en-US" sz="2200"/>
              <a:t>的同态。（</a:t>
            </a:r>
            <a:r>
              <a:rPr lang="zh-CN" altLang="en-US" sz="2200">
                <a:solidFill>
                  <a:srgbClr val="FF0000"/>
                </a:solidFill>
              </a:rPr>
              <a:t>证毕</a:t>
            </a:r>
            <a:r>
              <a:rPr lang="zh-CN" altLang="en-US" sz="220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7DE35B-24CE-4C39-95EA-3A8E242E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171B2-E6B0-4949-BB04-261EF5C9BE36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D2EFBAA-ECF5-4627-A773-AB1357905EAE}"/>
              </a:ext>
            </a:extLst>
          </p:cNvPr>
          <p:cNvGrpSpPr/>
          <p:nvPr/>
        </p:nvGrpSpPr>
        <p:grpSpPr>
          <a:xfrm>
            <a:off x="7497628" y="2303875"/>
            <a:ext cx="1123701" cy="836356"/>
            <a:chOff x="5723328" y="1944572"/>
            <a:chExt cx="1123701" cy="83635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DEC24EC-752C-4A75-9898-616BDC0AF0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42130" y="1944572"/>
              <a:ext cx="1104899" cy="836356"/>
              <a:chOff x="5667375" y="1175657"/>
              <a:chExt cx="1255939" cy="950686"/>
            </a:xfrm>
          </p:grpSpPr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DD834D37-43A0-42FC-83E9-7F158B13C50F}"/>
                  </a:ext>
                </a:extLst>
              </p:cNvPr>
              <p:cNvCxnSpPr/>
              <p:nvPr/>
            </p:nvCxnSpPr>
            <p:spPr>
              <a:xfrm>
                <a:off x="5667375" y="1838325"/>
                <a:ext cx="311150" cy="26533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5B34F6E6-BB34-4BC3-A85A-AC33B22476A1}"/>
                  </a:ext>
                </a:extLst>
              </p:cNvPr>
              <p:cNvCxnSpPr/>
              <p:nvPr/>
            </p:nvCxnSpPr>
            <p:spPr>
              <a:xfrm flipV="1">
                <a:off x="5972629" y="1175657"/>
                <a:ext cx="950685" cy="95068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A17FC13-0FD1-4E90-97DD-008C5313367A}"/>
                </a:ext>
              </a:extLst>
            </p:cNvPr>
            <p:cNvSpPr/>
            <p:nvPr/>
          </p:nvSpPr>
          <p:spPr>
            <a:xfrm>
              <a:off x="5723328" y="2026971"/>
              <a:ext cx="585065" cy="41817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Ⅱ</a:t>
              </a:r>
              <a:endPara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08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CB06B-D38E-49A2-ADE5-3531BC3A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95104-174C-42F4-8BF8-7C2B6487E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indent="-265113"/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6.5-2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zh-CN" altLang="en-US"/>
              <a:t>设代数</a:t>
            </a:r>
            <a:r>
              <a:rPr lang="en-US" altLang="zh-CN"/>
              <a:t>A=&lt;I,+,-,0&gt;</a:t>
            </a:r>
            <a:r>
              <a:rPr lang="zh-CN" altLang="en-US"/>
              <a:t>，“</a:t>
            </a:r>
            <a:r>
              <a:rPr lang="en-US" altLang="zh-CN"/>
              <a:t>+</a:t>
            </a:r>
            <a:r>
              <a:rPr lang="zh-CN" altLang="en-US"/>
              <a:t>”是普通加法，“</a:t>
            </a:r>
            <a:r>
              <a:rPr lang="en-US" altLang="zh-CN"/>
              <a:t>-</a:t>
            </a:r>
            <a:r>
              <a:rPr lang="zh-CN" altLang="en-US"/>
              <a:t>”是一元减法，</a:t>
            </a:r>
            <a:r>
              <a:rPr lang="en-US" altLang="zh-CN"/>
              <a:t>A</a:t>
            </a:r>
            <a:r>
              <a:rPr lang="zh-CN" altLang="en-US"/>
              <a:t>上的同余关系</a:t>
            </a:r>
            <a:r>
              <a:rPr lang="en-US" altLang="zh-CN"/>
              <a:t>~</a:t>
            </a:r>
            <a:r>
              <a:rPr lang="zh-CN" altLang="en-US"/>
              <a:t>定义如下：</a:t>
            </a:r>
            <a:endParaRPr lang="en-US" altLang="zh-CN"/>
          </a:p>
          <a:p>
            <a:pPr marL="1881188" indent="0">
              <a:buNone/>
            </a:pPr>
            <a:r>
              <a:rPr lang="en-US" altLang="zh-CN"/>
              <a:t>x</a:t>
            </a:r>
            <a:r>
              <a:rPr lang="en-US" altLang="zh-CN">
                <a:latin typeface="Cambria Math" panose="02040503050406030204" pitchFamily="18" charset="0"/>
                <a:ea typeface="Cambria Math" panose="02040503050406030204" pitchFamily="18" charset="0"/>
              </a:rPr>
              <a:t>~</a:t>
            </a:r>
            <a:r>
              <a:rPr lang="en-US" altLang="zh-CN"/>
              <a:t>y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</a:t>
            </a:r>
            <a:r>
              <a:rPr lang="en-US" altLang="zh-CN"/>
              <a:t>x=y(mod k)</a:t>
            </a:r>
            <a:r>
              <a:rPr lang="zh-CN" altLang="en-US"/>
              <a:t>（</a:t>
            </a:r>
            <a:r>
              <a:rPr lang="en-US" altLang="zh-CN"/>
              <a:t>k</a:t>
            </a:r>
            <a:r>
              <a:rPr lang="zh-CN" altLang="en-US"/>
              <a:t>是正整数）</a:t>
            </a:r>
            <a:endParaRPr lang="en-US" altLang="zh-CN"/>
          </a:p>
          <a:p>
            <a:pPr marL="265113" indent="0">
              <a:buNone/>
            </a:pPr>
            <a:r>
              <a:rPr lang="zh-CN" altLang="en-US"/>
              <a:t>商代数为：</a:t>
            </a:r>
            <a:r>
              <a:rPr lang="en-US" altLang="zh-CN"/>
              <a:t>A/</a:t>
            </a:r>
            <a:r>
              <a:rPr lang="en-US" altLang="zh-CN">
                <a:latin typeface="Cambria Math" panose="02040503050406030204" pitchFamily="18" charset="0"/>
                <a:ea typeface="Cambria Math" panose="02040503050406030204" pitchFamily="18" charset="0"/>
              </a:rPr>
              <a:t>~</a:t>
            </a:r>
            <a:r>
              <a:rPr lang="en-US" altLang="zh-CN"/>
              <a:t>=&lt;I/</a:t>
            </a:r>
            <a:r>
              <a:rPr lang="en-US" altLang="zh-CN">
                <a:latin typeface="Cambria Math" panose="02040503050406030204" pitchFamily="18" charset="0"/>
                <a:ea typeface="Cambria Math" panose="02040503050406030204" pitchFamily="18" charset="0"/>
              </a:rPr>
              <a:t>~</a:t>
            </a:r>
            <a:r>
              <a:rPr lang="en-US" altLang="zh-CN"/>
              <a:t>,+,-,[0]&gt;</a:t>
            </a:r>
            <a:r>
              <a:rPr lang="zh-CN" altLang="en-US"/>
              <a:t>，其中，</a:t>
            </a:r>
            <a:endParaRPr lang="en-US" altLang="zh-CN"/>
          </a:p>
          <a:p>
            <a:pPr marL="1797050" indent="0">
              <a:buNone/>
            </a:pPr>
            <a:r>
              <a:rPr lang="en-US" altLang="zh-CN"/>
              <a:t>[x]+[y]=[x+y]</a:t>
            </a:r>
          </a:p>
          <a:p>
            <a:pPr marL="1797050" indent="0">
              <a:buNone/>
            </a:pPr>
            <a:r>
              <a:rPr lang="en-US" altLang="zh-CN"/>
              <a:t>-[x]=[-x]</a:t>
            </a:r>
          </a:p>
          <a:p>
            <a:pPr marL="265113" indent="0">
              <a:buNone/>
            </a:pPr>
            <a:r>
              <a:rPr lang="zh-CN" altLang="en-US"/>
              <a:t>则规范映射</a:t>
            </a:r>
            <a:r>
              <a:rPr lang="en-US" altLang="zh-CN"/>
              <a:t>h</a:t>
            </a:r>
            <a:r>
              <a:rPr lang="zh-CN" altLang="en-US"/>
              <a:t>：</a:t>
            </a:r>
            <a:r>
              <a:rPr lang="en-US" altLang="zh-CN"/>
              <a:t>I</a:t>
            </a:r>
            <a:r>
              <a:rPr lang="en-US" altLang="zh-CN" sz="2400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I/</a:t>
            </a:r>
            <a:r>
              <a:rPr lang="en-US" altLang="zh-CN">
                <a:latin typeface="Cambria Math" panose="02040503050406030204" pitchFamily="18" charset="0"/>
                <a:ea typeface="Cambria Math" panose="02040503050406030204" pitchFamily="18" charset="0"/>
              </a:rPr>
              <a:t>~</a:t>
            </a:r>
            <a:r>
              <a:rPr lang="zh-CN" altLang="en-US"/>
              <a:t>，</a:t>
            </a:r>
            <a:r>
              <a:rPr lang="en-US" altLang="zh-CN"/>
              <a:t>h(x)=[x]</a:t>
            </a:r>
            <a:r>
              <a:rPr lang="zh-CN" altLang="en-US"/>
              <a:t>是从代数</a:t>
            </a:r>
            <a:r>
              <a:rPr lang="en-US" altLang="zh-CN"/>
              <a:t>&lt;I,+,-,0&gt;</a:t>
            </a:r>
            <a:r>
              <a:rPr lang="zh-CN" altLang="en-US"/>
              <a:t>到商代数</a:t>
            </a:r>
            <a:r>
              <a:rPr lang="en-US" altLang="zh-CN"/>
              <a:t>&lt;I/</a:t>
            </a:r>
            <a:r>
              <a:rPr lang="en-US" altLang="zh-CN">
                <a:latin typeface="Cambria Math" panose="02040503050406030204" pitchFamily="18" charset="0"/>
                <a:ea typeface="Cambria Math" panose="02040503050406030204" pitchFamily="18" charset="0"/>
              </a:rPr>
              <a:t>~</a:t>
            </a:r>
            <a:r>
              <a:rPr lang="en-US" altLang="zh-CN"/>
              <a:t>,+,-,[0]&gt;</a:t>
            </a:r>
            <a:r>
              <a:rPr lang="zh-CN" altLang="en-US"/>
              <a:t>的一个自然同态，</a:t>
            </a:r>
            <a:r>
              <a:rPr lang="zh-CN" altLang="en-US" u="sng">
                <a:solidFill>
                  <a:srgbClr val="FF0000"/>
                </a:solidFill>
              </a:rPr>
              <a:t>自然同态都是满同态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0D0D41-9314-4B72-8720-4347B1CD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171B2-E6B0-4949-BB04-261EF5C9BE36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8985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79462"/>
          </a:xfrm>
        </p:spPr>
        <p:txBody>
          <a:bodyPr/>
          <a:lstStyle/>
          <a:p>
            <a:r>
              <a:rPr lang="zh-CN" altLang="en-US"/>
              <a:t>同态诱导的同余关系</a:t>
            </a:r>
          </a:p>
        </p:txBody>
      </p:sp>
      <p:grpSp>
        <p:nvGrpSpPr>
          <p:cNvPr id="44035" name="组合 23"/>
          <p:cNvGrpSpPr>
            <a:grpSpLocks/>
          </p:cNvGrpSpPr>
          <p:nvPr/>
        </p:nvGrpSpPr>
        <p:grpSpPr bwMode="auto">
          <a:xfrm>
            <a:off x="107950" y="1196975"/>
            <a:ext cx="8856663" cy="4895850"/>
            <a:chOff x="107630" y="1196752"/>
            <a:chExt cx="8856858" cy="4896544"/>
          </a:xfrm>
        </p:grpSpPr>
        <p:grpSp>
          <p:nvGrpSpPr>
            <p:cNvPr id="44037" name="组合 3"/>
            <p:cNvGrpSpPr>
              <a:grpSpLocks/>
            </p:cNvGrpSpPr>
            <p:nvPr/>
          </p:nvGrpSpPr>
          <p:grpSpPr bwMode="auto">
            <a:xfrm>
              <a:off x="107630" y="1196752"/>
              <a:ext cx="8856858" cy="4896544"/>
              <a:chOff x="-36386" y="1196752"/>
              <a:chExt cx="8856858" cy="4896544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051223" y="1989027"/>
                <a:ext cx="4824518" cy="12241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0154" y="4437299"/>
                <a:ext cx="4680053" cy="16559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3635583" y="4940608"/>
                <a:ext cx="1728825" cy="649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8" name="直接连接符 7"/>
              <p:cNvCxnSpPr>
                <a:stCxn id="5" idx="2"/>
                <a:endCxn id="7" idx="2"/>
              </p:cNvCxnSpPr>
              <p:nvPr/>
            </p:nvCxnSpPr>
            <p:spPr>
              <a:xfrm>
                <a:off x="2051223" y="2600301"/>
                <a:ext cx="1584360" cy="26642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>
                <a:stCxn id="5" idx="6"/>
                <a:endCxn id="7" idx="6"/>
              </p:cNvCxnSpPr>
              <p:nvPr/>
            </p:nvCxnSpPr>
            <p:spPr>
              <a:xfrm flipH="1">
                <a:off x="5364408" y="2600301"/>
                <a:ext cx="1511333" cy="26642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-36386" y="5372469"/>
                <a:ext cx="1944731" cy="5048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&lt;f(A)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，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°&gt;</a:t>
                </a:r>
                <a:endPara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083562" y="1196752"/>
                <a:ext cx="2376539" cy="5033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&lt;A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，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*&gt;</a:t>
                </a:r>
                <a:endPara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443932" y="3429093"/>
                <a:ext cx="2376540" cy="5033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&lt;B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，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°&gt;</a:t>
                </a:r>
                <a:endParaRPr lang="zh-CN" altLang="en-US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3" name="直接箭头连接符 12"/>
              <p:cNvCxnSpPr>
                <a:endCxn id="5" idx="7"/>
              </p:cNvCxnSpPr>
              <p:nvPr/>
            </p:nvCxnSpPr>
            <p:spPr>
              <a:xfrm flipH="1">
                <a:off x="6169289" y="1628613"/>
                <a:ext cx="635014" cy="539827"/>
              </a:xfrm>
              <a:prstGeom prst="straightConnector1">
                <a:avLst/>
              </a:prstGeom>
              <a:ln w="28575"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 flipV="1">
                <a:off x="1763879" y="5445504"/>
                <a:ext cx="2016169" cy="144483"/>
              </a:xfrm>
              <a:prstGeom prst="straightConnector1">
                <a:avLst/>
              </a:prstGeom>
              <a:ln w="28575"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H="1">
                <a:off x="6443932" y="3932403"/>
                <a:ext cx="720741" cy="792274"/>
              </a:xfrm>
              <a:prstGeom prst="straightConnector1">
                <a:avLst/>
              </a:prstGeom>
              <a:ln w="28575"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/>
              <p:cNvSpPr/>
              <p:nvPr/>
            </p:nvSpPr>
            <p:spPr>
              <a:xfrm>
                <a:off x="3922926" y="3645024"/>
                <a:ext cx="1225577" cy="431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8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f</a:t>
                </a:r>
                <a:endParaRPr lang="zh-CN" altLang="en-US" sz="28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sp>
          <p:nvSpPr>
            <p:cNvPr id="22" name="剪去对角的矩形 21"/>
            <p:cNvSpPr/>
            <p:nvPr/>
          </p:nvSpPr>
          <p:spPr>
            <a:xfrm>
              <a:off x="2915980" y="2349440"/>
              <a:ext cx="1008084" cy="503309"/>
            </a:xfrm>
            <a:prstGeom prst="snip2DiagRect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3" name="剪去对角的矩形 22"/>
            <p:cNvSpPr/>
            <p:nvPr/>
          </p:nvSpPr>
          <p:spPr>
            <a:xfrm>
              <a:off x="4500340" y="2204958"/>
              <a:ext cx="792179" cy="360413"/>
            </a:xfrm>
            <a:prstGeom prst="snip2DiagRect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3058858" y="2636819"/>
              <a:ext cx="1081111" cy="259275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3276350" y="2636819"/>
              <a:ext cx="863619" cy="259275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3635133" y="2492336"/>
              <a:ext cx="503249" cy="2735651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剪去对角的矩形 30"/>
            <p:cNvSpPr/>
            <p:nvPr/>
          </p:nvSpPr>
          <p:spPr>
            <a:xfrm>
              <a:off x="5651302" y="2492336"/>
              <a:ext cx="720741" cy="360414"/>
            </a:xfrm>
            <a:prstGeom prst="snip2DiagRect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E9788-9770-4FD2-86DA-9E0BC6060E65}" type="slidenum">
              <a:rPr lang="zh-CN" altLang="en-US"/>
              <a:pPr>
                <a:defRPr/>
              </a:pPr>
              <a:t>64</a:t>
            </a:fld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06202E90-3728-4A1D-89B0-5964CA18A2E4}"/>
              </a:ext>
            </a:extLst>
          </p:cNvPr>
          <p:cNvGrpSpPr/>
          <p:nvPr/>
        </p:nvGrpSpPr>
        <p:grpSpPr>
          <a:xfrm>
            <a:off x="4237854" y="3168579"/>
            <a:ext cx="2355978" cy="2454915"/>
            <a:chOff x="4237854" y="2950664"/>
            <a:chExt cx="2355978" cy="2454915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61E19C3-9C49-4F6C-A645-D53986C06187}"/>
                </a:ext>
              </a:extLst>
            </p:cNvPr>
            <p:cNvGrpSpPr/>
            <p:nvPr/>
          </p:nvGrpSpPr>
          <p:grpSpPr>
            <a:xfrm>
              <a:off x="4237854" y="2950664"/>
              <a:ext cx="2355978" cy="2454915"/>
              <a:chOff x="4237854" y="2950664"/>
              <a:chExt cx="2355978" cy="2454915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03BF0456-B421-4F39-B9DA-FFAE1406251C}"/>
                  </a:ext>
                </a:extLst>
              </p:cNvPr>
              <p:cNvCxnSpPr>
                <a:stCxn id="9" idx="1"/>
                <a:endCxn id="11" idx="1"/>
              </p:cNvCxnSpPr>
              <p:nvPr/>
            </p:nvCxnSpPr>
            <p:spPr>
              <a:xfrm flipV="1">
                <a:off x="4237854" y="2950664"/>
                <a:ext cx="1687687" cy="1785427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DEC9EBA8-C155-4F45-A12D-85BE920F36A9}"/>
                  </a:ext>
                </a:extLst>
              </p:cNvPr>
              <p:cNvCxnSpPr>
                <a:stCxn id="9" idx="5"/>
                <a:endCxn id="11" idx="5"/>
              </p:cNvCxnSpPr>
              <p:nvPr/>
            </p:nvCxnSpPr>
            <p:spPr>
              <a:xfrm flipV="1">
                <a:off x="4906145" y="3620152"/>
                <a:ext cx="1687687" cy="1785427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31D4633-772F-43D2-A29C-07F048DC42EE}"/>
                </a:ext>
              </a:extLst>
            </p:cNvPr>
            <p:cNvSpPr/>
            <p:nvPr/>
          </p:nvSpPr>
          <p:spPr>
            <a:xfrm>
              <a:off x="5586350" y="4480583"/>
              <a:ext cx="743768" cy="4500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00B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同构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DEBB11D-E4EB-4D7C-90B3-ED78B1D5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三个代数之间的关系示意图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A8409-DC57-4B44-BE57-8C9E05242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8750"/>
            <a:ext cx="4587352" cy="530057"/>
          </a:xfrm>
        </p:spPr>
        <p:txBody>
          <a:bodyPr/>
          <a:lstStyle/>
          <a:p>
            <a:r>
              <a:rPr lang="zh-CN" altLang="en-US"/>
              <a:t>三个重要定理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5087C6-6A09-4B9D-ADF1-05E6BACC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3875" y="6353692"/>
            <a:ext cx="542925" cy="365125"/>
          </a:xfrm>
        </p:spPr>
        <p:txBody>
          <a:bodyPr/>
          <a:lstStyle/>
          <a:p>
            <a:pPr>
              <a:defRPr/>
            </a:pPr>
            <a:fld id="{026171B2-E6B0-4949-BB04-261EF5C9BE36}" type="slidenum">
              <a:rPr lang="zh-CN" altLang="en-US" smtClean="0"/>
              <a:pPr>
                <a:defRPr/>
              </a:pPr>
              <a:t>65</a:t>
            </a:fld>
            <a:endParaRPr lang="zh-CN" altLang="en-US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60C1998-9FF0-4302-B12A-27D8AD5AC1B3}"/>
              </a:ext>
            </a:extLst>
          </p:cNvPr>
          <p:cNvGrpSpPr/>
          <p:nvPr/>
        </p:nvGrpSpPr>
        <p:grpSpPr>
          <a:xfrm>
            <a:off x="2704293" y="2737391"/>
            <a:ext cx="4027946" cy="1604559"/>
            <a:chOff x="2704293" y="2519476"/>
            <a:chExt cx="4027946" cy="1604559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8ACC56D3-24E5-4E9F-8CDD-F109F081092F}"/>
                </a:ext>
              </a:extLst>
            </p:cNvPr>
            <p:cNvGrpSpPr/>
            <p:nvPr/>
          </p:nvGrpSpPr>
          <p:grpSpPr>
            <a:xfrm>
              <a:off x="2704293" y="2519476"/>
              <a:ext cx="3971692" cy="1604559"/>
              <a:chOff x="2704293" y="2266940"/>
              <a:chExt cx="3971692" cy="1604559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3748F97C-B19A-4B88-A769-F5FFBAFC9F6C}"/>
                  </a:ext>
                </a:extLst>
              </p:cNvPr>
              <p:cNvGrpSpPr/>
              <p:nvPr/>
            </p:nvGrpSpPr>
            <p:grpSpPr>
              <a:xfrm>
                <a:off x="2704293" y="2266940"/>
                <a:ext cx="3555394" cy="1604559"/>
                <a:chOff x="2704293" y="2266940"/>
                <a:chExt cx="3555394" cy="1604559"/>
              </a:xfrm>
            </p:grpSpPr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CEE2D90E-53E7-4DEA-A2AC-26FEC01E5287}"/>
                    </a:ext>
                  </a:extLst>
                </p:cNvPr>
                <p:cNvCxnSpPr>
                  <a:stCxn id="5" idx="0"/>
                  <a:endCxn id="11" idx="0"/>
                </p:cNvCxnSpPr>
                <p:nvPr/>
              </p:nvCxnSpPr>
              <p:spPr>
                <a:xfrm>
                  <a:off x="2704293" y="2266940"/>
                  <a:ext cx="3555394" cy="292532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D8B9AD47-4EB1-4740-9953-9D0689A36C5F}"/>
                    </a:ext>
                  </a:extLst>
                </p:cNvPr>
                <p:cNvCxnSpPr>
                  <a:stCxn id="5" idx="4"/>
                  <a:endCxn id="11" idx="4"/>
                </p:cNvCxnSpPr>
                <p:nvPr/>
              </p:nvCxnSpPr>
              <p:spPr>
                <a:xfrm flipV="1">
                  <a:off x="2704293" y="3506272"/>
                  <a:ext cx="3555394" cy="365227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DA63D5A1-5DC3-4911-82D5-B7428B23A787}"/>
                    </a:ext>
                  </a:extLst>
                </p:cNvPr>
                <p:cNvSpPr/>
                <p:nvPr/>
              </p:nvSpPr>
              <p:spPr>
                <a:xfrm>
                  <a:off x="4076945" y="2411379"/>
                  <a:ext cx="1040803" cy="4500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>
                      <a:solidFill>
                        <a:srgbClr val="FF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同态</a:t>
                  </a:r>
                  <a:r>
                    <a:rPr lang="en-US" altLang="zh-CN" sz="2000">
                      <a:solidFill>
                        <a:srgbClr val="FF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f</a:t>
                  </a:r>
                  <a:endParaRPr lang="zh-CN" altLang="en-US" sz="200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E57D758-F765-4211-8D85-E87AA964FDBA}"/>
                  </a:ext>
                </a:extLst>
              </p:cNvPr>
              <p:cNvSpPr/>
              <p:nvPr/>
            </p:nvSpPr>
            <p:spPr>
              <a:xfrm>
                <a:off x="5967155" y="2771419"/>
                <a:ext cx="708830" cy="4500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f(S)</a:t>
                </a:r>
                <a:endParaRPr lang="zh-CN" altLang="en-US" sz="20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69359DC-CDE0-4EA9-B1CE-31DF09315A09}"/>
                </a:ext>
              </a:extLst>
            </p:cNvPr>
            <p:cNvSpPr/>
            <p:nvPr/>
          </p:nvSpPr>
          <p:spPr>
            <a:xfrm>
              <a:off x="5787134" y="2812008"/>
              <a:ext cx="945105" cy="946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14DA422-E00B-4E5F-ABEE-A8939A9F0F75}"/>
              </a:ext>
            </a:extLst>
          </p:cNvPr>
          <p:cNvGrpSpPr/>
          <p:nvPr/>
        </p:nvGrpSpPr>
        <p:grpSpPr>
          <a:xfrm>
            <a:off x="1347259" y="2390411"/>
            <a:ext cx="1919596" cy="1951539"/>
            <a:chOff x="1347259" y="2172496"/>
            <a:chExt cx="1919596" cy="195153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68B0652-622E-489C-8B3C-4AE31AD8F2AE}"/>
                </a:ext>
              </a:extLst>
            </p:cNvPr>
            <p:cNvSpPr/>
            <p:nvPr/>
          </p:nvSpPr>
          <p:spPr>
            <a:xfrm>
              <a:off x="2141730" y="2519476"/>
              <a:ext cx="1125125" cy="16045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4E9D5F1-3424-42AC-9301-742F137D79C2}"/>
                </a:ext>
              </a:extLst>
            </p:cNvPr>
            <p:cNvSpPr/>
            <p:nvPr/>
          </p:nvSpPr>
          <p:spPr>
            <a:xfrm>
              <a:off x="1347259" y="2172496"/>
              <a:ext cx="472553" cy="4500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</a:t>
              </a:r>
              <a:endParaRPr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59C44CD-1352-4A76-8140-831F3D47B92D}"/>
              </a:ext>
            </a:extLst>
          </p:cNvPr>
          <p:cNvGrpSpPr/>
          <p:nvPr/>
        </p:nvGrpSpPr>
        <p:grpSpPr>
          <a:xfrm>
            <a:off x="5472101" y="2394638"/>
            <a:ext cx="2549665" cy="2161245"/>
            <a:chOff x="5472101" y="2176723"/>
            <a:chExt cx="2549665" cy="2161245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986C8BD-1CCA-4437-A3F5-CB3CB0D351D4}"/>
                </a:ext>
              </a:extLst>
            </p:cNvPr>
            <p:cNvSpPr/>
            <p:nvPr/>
          </p:nvSpPr>
          <p:spPr>
            <a:xfrm>
              <a:off x="5472101" y="2492764"/>
              <a:ext cx="1755194" cy="1845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9F06E95-23E6-4F86-87BC-3C53F1BEA085}"/>
                </a:ext>
              </a:extLst>
            </p:cNvPr>
            <p:cNvSpPr/>
            <p:nvPr/>
          </p:nvSpPr>
          <p:spPr>
            <a:xfrm>
              <a:off x="7549213" y="2176723"/>
              <a:ext cx="472553" cy="4500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</a:t>
              </a:r>
              <a:r>
                <a:rPr lang="en-US" altLang="zh-CN" sz="24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’</a:t>
              </a:r>
              <a:endPara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426B427-8426-4919-9350-9706A978A346}"/>
              </a:ext>
            </a:extLst>
          </p:cNvPr>
          <p:cNvGrpSpPr/>
          <p:nvPr/>
        </p:nvGrpSpPr>
        <p:grpSpPr>
          <a:xfrm>
            <a:off x="2215930" y="2870849"/>
            <a:ext cx="2828622" cy="2891301"/>
            <a:chOff x="2215930" y="2652934"/>
            <a:chExt cx="2828622" cy="2891301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FC7F141-4053-46A9-B533-C7EC783370F4}"/>
                </a:ext>
              </a:extLst>
            </p:cNvPr>
            <p:cNvGrpSpPr/>
            <p:nvPr/>
          </p:nvGrpSpPr>
          <p:grpSpPr>
            <a:xfrm>
              <a:off x="2215930" y="2652934"/>
              <a:ext cx="2697976" cy="2709072"/>
              <a:chOff x="2215930" y="2239022"/>
              <a:chExt cx="2697976" cy="2709072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9563CD39-9A9B-4726-B010-3AC37D95F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0764" y="3610452"/>
                <a:ext cx="1769840" cy="1337642"/>
              </a:xfrm>
              <a:prstGeom prst="line">
                <a:avLst/>
              </a:prstGeom>
              <a:ln>
                <a:solidFill>
                  <a:srgbClr val="CC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6BA09D70-0B59-4259-AEDE-FB2C9BFC47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9322" y="2239022"/>
                <a:ext cx="1884584" cy="2070585"/>
              </a:xfrm>
              <a:prstGeom prst="line">
                <a:avLst/>
              </a:prstGeom>
              <a:ln>
                <a:solidFill>
                  <a:srgbClr val="CC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D3DE833-B2D7-46AB-A7BC-6EE55877C523}"/>
                  </a:ext>
                </a:extLst>
              </p:cNvPr>
              <p:cNvSpPr/>
              <p:nvPr/>
            </p:nvSpPr>
            <p:spPr>
              <a:xfrm>
                <a:off x="2215930" y="4329554"/>
                <a:ext cx="1449274" cy="4500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>
                    <a:solidFill>
                      <a:srgbClr val="E707D7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自然同态</a:t>
                </a:r>
              </a:p>
            </p:txBody>
          </p:sp>
        </p:grp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C581CCA-9F31-499B-B572-781129306DC0}"/>
                </a:ext>
              </a:extLst>
            </p:cNvPr>
            <p:cNvSpPr/>
            <p:nvPr/>
          </p:nvSpPr>
          <p:spPr>
            <a:xfrm>
              <a:off x="4099447" y="4597435"/>
              <a:ext cx="945105" cy="946800"/>
            </a:xfrm>
            <a:prstGeom prst="ellipse">
              <a:avLst/>
            </a:prstGeom>
            <a:noFill/>
            <a:ln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36973A1-7753-4C73-8F6E-39B2BB7E7B91}"/>
                </a:ext>
              </a:extLst>
            </p:cNvPr>
            <p:cNvSpPr/>
            <p:nvPr/>
          </p:nvSpPr>
          <p:spPr>
            <a:xfrm>
              <a:off x="4248351" y="4819199"/>
              <a:ext cx="716691" cy="4500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solidFill>
                    <a:srgbClr val="CC009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S/</a:t>
              </a:r>
              <a:r>
                <a:rPr lang="en-US" altLang="zh-CN" sz="2400">
                  <a:solidFill>
                    <a:srgbClr val="CC0099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~</a:t>
              </a:r>
              <a:endParaRPr lang="zh-CN" altLang="en-US" sz="2400">
                <a:solidFill>
                  <a:srgbClr val="CC0099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435D29E-7D40-4E5B-B52B-931CB0FD5EA3}"/>
              </a:ext>
            </a:extLst>
          </p:cNvPr>
          <p:cNvGrpSpPr/>
          <p:nvPr/>
        </p:nvGrpSpPr>
        <p:grpSpPr>
          <a:xfrm>
            <a:off x="2704290" y="1940361"/>
            <a:ext cx="3555395" cy="1356099"/>
            <a:chOff x="2704290" y="1722446"/>
            <a:chExt cx="3555395" cy="1356099"/>
          </a:xfrm>
        </p:grpSpPr>
        <p:sp>
          <p:nvSpPr>
            <p:cNvPr id="45" name="弧形 44">
              <a:extLst>
                <a:ext uri="{FF2B5EF4-FFF2-40B4-BE49-F238E27FC236}">
                  <a16:creationId xmlns:a16="http://schemas.microsoft.com/office/drawing/2014/main" id="{E9030E8C-072B-4091-8B7D-E91053C3648A}"/>
                </a:ext>
              </a:extLst>
            </p:cNvPr>
            <p:cNvSpPr/>
            <p:nvPr/>
          </p:nvSpPr>
          <p:spPr>
            <a:xfrm flipH="1">
              <a:off x="2704290" y="2158590"/>
              <a:ext cx="3555395" cy="919955"/>
            </a:xfrm>
            <a:prstGeom prst="arc">
              <a:avLst>
                <a:gd name="adj1" fmla="val 11328495"/>
                <a:gd name="adj2" fmla="val 21185661"/>
              </a:avLst>
            </a:prstGeom>
            <a:ln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5D1578B-7AC0-4B82-811A-14355EC1AF52}"/>
                </a:ext>
              </a:extLst>
            </p:cNvPr>
            <p:cNvSpPr/>
            <p:nvPr/>
          </p:nvSpPr>
          <p:spPr>
            <a:xfrm>
              <a:off x="3301078" y="1722446"/>
              <a:ext cx="2361818" cy="4500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  <a:r>
                <a:rPr lang="zh-CN" altLang="en-US" sz="20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诱导的等价关系</a:t>
              </a:r>
              <a:r>
                <a:rPr lang="en-US" altLang="zh-CN" sz="200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~</a:t>
              </a:r>
              <a:endPara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6BAC9B3-753F-486E-B1A0-AE2ED2B31F43}"/>
              </a:ext>
            </a:extLst>
          </p:cNvPr>
          <p:cNvCxnSpPr>
            <a:cxnSpLocks/>
          </p:cNvCxnSpPr>
          <p:nvPr/>
        </p:nvCxnSpPr>
        <p:spPr>
          <a:xfrm flipH="1">
            <a:off x="7052807" y="2704660"/>
            <a:ext cx="560484" cy="35187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0C68594-F5B5-427C-A856-BEBE723BD787}"/>
              </a:ext>
            </a:extLst>
          </p:cNvPr>
          <p:cNvCxnSpPr>
            <a:cxnSpLocks/>
          </p:cNvCxnSpPr>
          <p:nvPr/>
        </p:nvCxnSpPr>
        <p:spPr>
          <a:xfrm>
            <a:off x="1710726" y="2738156"/>
            <a:ext cx="539493" cy="3024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B7632CE4-9D58-41C2-9AE0-D79E609723E4}"/>
              </a:ext>
            </a:extLst>
          </p:cNvPr>
          <p:cNvCxnSpPr>
            <a:cxnSpLocks/>
          </p:cNvCxnSpPr>
          <p:nvPr/>
        </p:nvCxnSpPr>
        <p:spPr>
          <a:xfrm>
            <a:off x="4147536" y="3508558"/>
            <a:ext cx="1042729" cy="24071"/>
          </a:xfrm>
          <a:prstGeom prst="line">
            <a:avLst/>
          </a:prstGeom>
          <a:ln w="952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A8192D72-A320-42C4-B3DA-F704B6C21730}"/>
              </a:ext>
            </a:extLst>
          </p:cNvPr>
          <p:cNvCxnSpPr>
            <a:cxnSpLocks/>
          </p:cNvCxnSpPr>
          <p:nvPr/>
        </p:nvCxnSpPr>
        <p:spPr>
          <a:xfrm>
            <a:off x="3327428" y="4138241"/>
            <a:ext cx="685772" cy="605209"/>
          </a:xfrm>
          <a:prstGeom prst="line">
            <a:avLst/>
          </a:prstGeom>
          <a:ln w="9525">
            <a:solidFill>
              <a:srgbClr val="CC009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343BF004-E905-46E8-A04F-44FB92B74FF6}"/>
              </a:ext>
            </a:extLst>
          </p:cNvPr>
          <p:cNvCxnSpPr>
            <a:cxnSpLocks/>
          </p:cNvCxnSpPr>
          <p:nvPr/>
        </p:nvCxnSpPr>
        <p:spPr>
          <a:xfrm flipV="1">
            <a:off x="4998613" y="4236103"/>
            <a:ext cx="617279" cy="622891"/>
          </a:xfrm>
          <a:prstGeom prst="line">
            <a:avLst/>
          </a:prstGeom>
          <a:ln w="9525">
            <a:solidFill>
              <a:srgbClr val="00B05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72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3703E2D5-08C2-4C11-84DB-CE7483FE6E39}"/>
              </a:ext>
            </a:extLst>
          </p:cNvPr>
          <p:cNvGrpSpPr/>
          <p:nvPr/>
        </p:nvGrpSpPr>
        <p:grpSpPr>
          <a:xfrm>
            <a:off x="2654300" y="3000375"/>
            <a:ext cx="2082800" cy="2384425"/>
            <a:chOff x="2654300" y="3000375"/>
            <a:chExt cx="2082800" cy="2384425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ED110138-F6C4-4E44-B3D3-07C49A89F6B7}"/>
                </a:ext>
              </a:extLst>
            </p:cNvPr>
            <p:cNvGrpSpPr/>
            <p:nvPr/>
          </p:nvGrpSpPr>
          <p:grpSpPr>
            <a:xfrm>
              <a:off x="2781300" y="3600450"/>
              <a:ext cx="1955800" cy="1784350"/>
              <a:chOff x="2781300" y="3600450"/>
              <a:chExt cx="1955800" cy="1784350"/>
            </a:xfrm>
          </p:grpSpPr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D38392BB-8EA1-4866-A4F2-64252179B1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1300" y="4191000"/>
                <a:ext cx="1155700" cy="1193800"/>
              </a:xfrm>
              <a:prstGeom prst="straightConnector1">
                <a:avLst/>
              </a:prstGeom>
              <a:ln w="6350">
                <a:solidFill>
                  <a:srgbClr val="CC0066"/>
                </a:solidFill>
                <a:prstDash val="dash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3A9E4646-40FD-4B18-8029-C1C82883A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3100" y="3600450"/>
                <a:ext cx="1524000" cy="1701800"/>
              </a:xfrm>
              <a:prstGeom prst="straightConnector1">
                <a:avLst/>
              </a:prstGeom>
              <a:ln w="6350">
                <a:solidFill>
                  <a:srgbClr val="CC0066"/>
                </a:solidFill>
                <a:prstDash val="dash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A0E95401-9C55-48FF-94AA-D10793998D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6550" y="3000375"/>
              <a:ext cx="1787525" cy="2209800"/>
            </a:xfrm>
            <a:prstGeom prst="straightConnector1">
              <a:avLst/>
            </a:prstGeom>
            <a:ln w="6350">
              <a:solidFill>
                <a:srgbClr val="CC0066"/>
              </a:solidFill>
              <a:prstDash val="dash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9E4112AC-A8BD-4E72-BCB2-3DF60B15F3C8}"/>
                </a:ext>
              </a:extLst>
            </p:cNvPr>
            <p:cNvCxnSpPr>
              <a:cxnSpLocks/>
            </p:cNvCxnSpPr>
            <p:nvPr/>
          </p:nvCxnSpPr>
          <p:spPr>
            <a:xfrm>
              <a:off x="3162300" y="3219450"/>
              <a:ext cx="1504950" cy="2000250"/>
            </a:xfrm>
            <a:prstGeom prst="straightConnector1">
              <a:avLst/>
            </a:prstGeom>
            <a:ln w="6350">
              <a:solidFill>
                <a:srgbClr val="CC0066"/>
              </a:solidFill>
              <a:prstDash val="dash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11216D9A-DFB1-41B9-A550-1B5ECB435882}"/>
                </a:ext>
              </a:extLst>
            </p:cNvPr>
            <p:cNvCxnSpPr>
              <a:cxnSpLocks/>
            </p:cNvCxnSpPr>
            <p:nvPr/>
          </p:nvCxnSpPr>
          <p:spPr>
            <a:xfrm>
              <a:off x="2654300" y="3822700"/>
              <a:ext cx="1203325" cy="1476375"/>
            </a:xfrm>
            <a:prstGeom prst="straightConnector1">
              <a:avLst/>
            </a:prstGeom>
            <a:ln w="6350">
              <a:solidFill>
                <a:srgbClr val="CC0066"/>
              </a:solidFill>
              <a:prstDash val="dash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CB3913E4-F652-4563-851A-091F46922747}"/>
              </a:ext>
            </a:extLst>
          </p:cNvPr>
          <p:cNvGrpSpPr/>
          <p:nvPr/>
        </p:nvGrpSpPr>
        <p:grpSpPr>
          <a:xfrm>
            <a:off x="3968750" y="3213100"/>
            <a:ext cx="3340954" cy="2184401"/>
            <a:chOff x="3968750" y="3213100"/>
            <a:chExt cx="3340954" cy="2184401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E007D8D3-C796-4084-9169-1A3B75B905AB}"/>
                </a:ext>
              </a:extLst>
            </p:cNvPr>
            <p:cNvGrpSpPr/>
            <p:nvPr/>
          </p:nvGrpSpPr>
          <p:grpSpPr>
            <a:xfrm>
              <a:off x="3968750" y="3213100"/>
              <a:ext cx="2266950" cy="2184401"/>
              <a:chOff x="3968750" y="3213100"/>
              <a:chExt cx="2266950" cy="2184401"/>
            </a:xfrm>
          </p:grpSpPr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16E73900-2BFA-444E-A0E6-745136DF4A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9800" y="3213100"/>
                <a:ext cx="1485900" cy="210185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ECF03F29-D188-4D7F-8AFD-323EFBB32C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8750" y="3889375"/>
                <a:ext cx="2254250" cy="15081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E34CA584-3F6E-45AA-BE9C-261D6E2DBF9C}"/>
                </a:ext>
              </a:extLst>
            </p:cNvPr>
            <p:cNvSpPr/>
            <p:nvPr/>
          </p:nvSpPr>
          <p:spPr>
            <a:xfrm>
              <a:off x="5319203" y="4550925"/>
              <a:ext cx="1990501" cy="5779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h([x])=f(x)</a:t>
              </a:r>
              <a:endParaRPr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5D2A8591-1691-40EF-92BF-18CB5CA040D9}"/>
              </a:ext>
            </a:extLst>
          </p:cNvPr>
          <p:cNvGrpSpPr/>
          <p:nvPr/>
        </p:nvGrpSpPr>
        <p:grpSpPr>
          <a:xfrm>
            <a:off x="2626811" y="2990850"/>
            <a:ext cx="3590925" cy="1116629"/>
            <a:chOff x="2626811" y="2990850"/>
            <a:chExt cx="3590925" cy="1116629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0FE01A10-491B-4ED3-8E94-85A2418B0ED0}"/>
                </a:ext>
              </a:extLst>
            </p:cNvPr>
            <p:cNvCxnSpPr>
              <a:cxnSpLocks/>
            </p:cNvCxnSpPr>
            <p:nvPr/>
          </p:nvCxnSpPr>
          <p:spPr>
            <a:xfrm>
              <a:off x="2882900" y="2990850"/>
              <a:ext cx="3334836" cy="209142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F196F360-50FE-476A-AD5D-7AF77A8FF3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9736" y="3199992"/>
              <a:ext cx="2917825" cy="15875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2F84C37-6CFE-4E5C-A477-5CB07024F3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9236" y="3199992"/>
              <a:ext cx="3108325" cy="295275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7CD3F97A-BC58-42A3-8648-56273E6B2686}"/>
                </a:ext>
              </a:extLst>
            </p:cNvPr>
            <p:cNvCxnSpPr>
              <a:cxnSpLocks/>
            </p:cNvCxnSpPr>
            <p:nvPr/>
          </p:nvCxnSpPr>
          <p:spPr>
            <a:xfrm>
              <a:off x="2626811" y="3822292"/>
              <a:ext cx="3460750" cy="50800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9C50B0B4-3C99-4C71-BB9E-BF12F353EC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7317" y="3869917"/>
              <a:ext cx="3450894" cy="237562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dash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D1FC9E6-8F15-4623-BB45-D1F908313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同态基本定理证明思想图示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40AA6A-2312-4135-B152-EB1BB50C1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97133"/>
          </a:xfrm>
        </p:spPr>
        <p:txBody>
          <a:bodyPr/>
          <a:lstStyle/>
          <a:p>
            <a:r>
              <a:rPr lang="zh-CN" altLang="en-US" sz="2100">
                <a:solidFill>
                  <a:srgbClr val="FF0000"/>
                </a:solidFill>
              </a:rPr>
              <a:t>定理</a:t>
            </a:r>
            <a:r>
              <a:rPr lang="en-US" altLang="zh-CN" sz="2100">
                <a:solidFill>
                  <a:srgbClr val="FF0000"/>
                </a:solidFill>
              </a:rPr>
              <a:t>6.5-2</a:t>
            </a:r>
            <a:r>
              <a:rPr lang="zh-CN" altLang="en-US" sz="2100">
                <a:solidFill>
                  <a:srgbClr val="FF0000"/>
                </a:solidFill>
              </a:rPr>
              <a:t>：</a:t>
            </a:r>
            <a:r>
              <a:rPr lang="zh-CN" altLang="en-US" sz="2100"/>
              <a:t>设</a:t>
            </a:r>
            <a:r>
              <a:rPr lang="en-US" altLang="zh-CN" sz="2100"/>
              <a:t>f</a:t>
            </a:r>
            <a:r>
              <a:rPr lang="zh-CN" altLang="en-US" sz="2100"/>
              <a:t>是从</a:t>
            </a:r>
            <a:r>
              <a:rPr lang="en-US" altLang="zh-CN" sz="2100"/>
              <a:t>A=&lt;S,*,△,k&gt;</a:t>
            </a:r>
            <a:r>
              <a:rPr lang="zh-CN" altLang="en-US" sz="2100"/>
              <a:t>到</a:t>
            </a:r>
            <a:r>
              <a:rPr lang="en-US" altLang="zh-CN" sz="2100"/>
              <a:t>A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100"/>
              <a:t>=&lt;S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100"/>
              <a:t>,*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100"/>
              <a:t>,△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100"/>
              <a:t>,k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100"/>
              <a:t>&gt;</a:t>
            </a:r>
            <a:r>
              <a:rPr lang="zh-CN" altLang="en-US" sz="2100"/>
              <a:t>的同态，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zh-CN" altLang="en-US" sz="2100"/>
              <a:t>是</a:t>
            </a:r>
            <a:r>
              <a:rPr lang="en-US" altLang="zh-CN" sz="2100"/>
              <a:t>A</a:t>
            </a:r>
            <a:r>
              <a:rPr lang="zh-CN" altLang="en-US" sz="2100"/>
              <a:t>上由</a:t>
            </a:r>
            <a:r>
              <a:rPr lang="en-US" altLang="zh-CN" sz="2100"/>
              <a:t>f</a:t>
            </a:r>
            <a:r>
              <a:rPr lang="zh-CN" altLang="en-US" sz="2100"/>
              <a:t>诱导的同余关系，那么，从</a:t>
            </a:r>
            <a:r>
              <a:rPr lang="en-US" altLang="zh-CN" sz="2100"/>
              <a:t>A/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 sz="2100"/>
              <a:t>=&lt;S/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 sz="2100"/>
              <a:t>,*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’’</a:t>
            </a:r>
            <a:r>
              <a:rPr lang="en-US" altLang="zh-CN" sz="2100"/>
              <a:t>,△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’’</a:t>
            </a:r>
            <a:r>
              <a:rPr lang="en-US" altLang="zh-CN" sz="2100"/>
              <a:t>,[k]&gt;</a:t>
            </a:r>
            <a:r>
              <a:rPr lang="zh-CN" altLang="en-US" sz="2100"/>
              <a:t>到</a:t>
            </a:r>
            <a:r>
              <a:rPr lang="en-US" altLang="zh-CN" sz="2100"/>
              <a:t>&lt;f(S),*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100"/>
              <a:t>,△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100"/>
              <a:t>,k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100"/>
              <a:t>&gt;</a:t>
            </a:r>
            <a:r>
              <a:rPr lang="zh-CN" altLang="en-US" sz="2100"/>
              <a:t>存在同构</a:t>
            </a:r>
            <a:r>
              <a:rPr lang="en-US" altLang="zh-CN" sz="2100"/>
              <a:t>h</a:t>
            </a:r>
            <a:endParaRPr lang="zh-CN" altLang="en-US" sz="21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514F85-26CD-469B-9B84-0F28808A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171B2-E6B0-4949-BB04-261EF5C9BE36}" type="slidenum">
              <a:rPr lang="zh-CN" altLang="en-US" smtClean="0"/>
              <a:pPr>
                <a:defRPr/>
              </a:pPr>
              <a:t>66</a:t>
            </a:fld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E0EBEA6-11D4-44FC-932D-C6B2A28D1DAE}"/>
              </a:ext>
            </a:extLst>
          </p:cNvPr>
          <p:cNvSpPr/>
          <p:nvPr/>
        </p:nvSpPr>
        <p:spPr>
          <a:xfrm>
            <a:off x="3119649" y="3174605"/>
            <a:ext cx="90010" cy="9001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1FA6A00-1C36-40E8-B7E2-0F71DFDA03B2}"/>
              </a:ext>
            </a:extLst>
          </p:cNvPr>
          <p:cNvSpPr/>
          <p:nvPr/>
        </p:nvSpPr>
        <p:spPr>
          <a:xfrm>
            <a:off x="2930032" y="3451062"/>
            <a:ext cx="90010" cy="9001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F2C1326-E8CF-40B1-9A2B-6611CAEE52CE}"/>
              </a:ext>
            </a:extLst>
          </p:cNvPr>
          <p:cNvSpPr/>
          <p:nvPr/>
        </p:nvSpPr>
        <p:spPr>
          <a:xfrm>
            <a:off x="2586280" y="3779918"/>
            <a:ext cx="90010" cy="9001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6DD6B7B-B0B4-4B9C-9CE4-3F48AE542869}"/>
              </a:ext>
            </a:extLst>
          </p:cNvPr>
          <p:cNvSpPr/>
          <p:nvPr/>
        </p:nvSpPr>
        <p:spPr>
          <a:xfrm>
            <a:off x="2823155" y="2946678"/>
            <a:ext cx="90010" cy="9001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704476D-F308-471F-8098-A6C48C7C2841}"/>
              </a:ext>
            </a:extLst>
          </p:cNvPr>
          <p:cNvSpPr/>
          <p:nvPr/>
        </p:nvSpPr>
        <p:spPr>
          <a:xfrm>
            <a:off x="2687622" y="4063748"/>
            <a:ext cx="90010" cy="9001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C8BED96-8935-48D6-9CB7-36C5E3DB6C46}"/>
              </a:ext>
            </a:extLst>
          </p:cNvPr>
          <p:cNvSpPr/>
          <p:nvPr/>
        </p:nvSpPr>
        <p:spPr>
          <a:xfrm>
            <a:off x="6215915" y="3155308"/>
            <a:ext cx="90010" cy="90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E442F59-7955-4178-89B8-785583DA0B6E}"/>
              </a:ext>
            </a:extLst>
          </p:cNvPr>
          <p:cNvSpPr/>
          <p:nvPr/>
        </p:nvSpPr>
        <p:spPr>
          <a:xfrm>
            <a:off x="6201806" y="3824056"/>
            <a:ext cx="90010" cy="90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9A0C148C-C88B-44A0-901F-EA5FE2379BEC}"/>
              </a:ext>
            </a:extLst>
          </p:cNvPr>
          <p:cNvGrpSpPr/>
          <p:nvPr/>
        </p:nvGrpSpPr>
        <p:grpSpPr>
          <a:xfrm>
            <a:off x="2437420" y="2758602"/>
            <a:ext cx="880211" cy="1476367"/>
            <a:chOff x="2437420" y="2758602"/>
            <a:chExt cx="880211" cy="1476367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318EDDD0-9E18-4AEF-B9CB-819F301DEA26}"/>
                </a:ext>
              </a:extLst>
            </p:cNvPr>
            <p:cNvSpPr/>
            <p:nvPr/>
          </p:nvSpPr>
          <p:spPr>
            <a:xfrm>
              <a:off x="2732627" y="2758602"/>
              <a:ext cx="585004" cy="95891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F384966D-A316-42A6-A7A0-DF82CE74C7B8}"/>
                </a:ext>
              </a:extLst>
            </p:cNvPr>
            <p:cNvSpPr/>
            <p:nvPr/>
          </p:nvSpPr>
          <p:spPr>
            <a:xfrm>
              <a:off x="2437420" y="3703341"/>
              <a:ext cx="435934" cy="531628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3E79F6A-BD25-4A60-95D1-673E7ED85A32}"/>
              </a:ext>
            </a:extLst>
          </p:cNvPr>
          <p:cNvSpPr/>
          <p:nvPr/>
        </p:nvSpPr>
        <p:spPr>
          <a:xfrm>
            <a:off x="5927921" y="2946678"/>
            <a:ext cx="624299" cy="11971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9CCEE7B-C383-48C1-9A2B-A3E28A9106CA}"/>
              </a:ext>
            </a:extLst>
          </p:cNvPr>
          <p:cNvSpPr/>
          <p:nvPr/>
        </p:nvSpPr>
        <p:spPr>
          <a:xfrm>
            <a:off x="2274130" y="2640176"/>
            <a:ext cx="1223522" cy="1719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D81176D1-D8B8-42C0-8638-4733DDC917FF}"/>
              </a:ext>
            </a:extLst>
          </p:cNvPr>
          <p:cNvSpPr/>
          <p:nvPr/>
        </p:nvSpPr>
        <p:spPr>
          <a:xfrm>
            <a:off x="353588" y="3162071"/>
            <a:ext cx="1804821" cy="4608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A=&lt;S,*,△,k&gt;</a:t>
            </a:r>
            <a:endParaRPr lang="zh-CN" altLang="en-US" sz="20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2A7B3614-B8BA-45DC-84B3-877EE40E5925}"/>
              </a:ext>
            </a:extLst>
          </p:cNvPr>
          <p:cNvSpPr/>
          <p:nvPr/>
        </p:nvSpPr>
        <p:spPr>
          <a:xfrm>
            <a:off x="5778190" y="2326223"/>
            <a:ext cx="2183360" cy="4600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=&lt;S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,*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,△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,k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endParaRPr lang="zh-CN" altLang="en-US" sz="20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D31C40F5-3BF9-4F49-990E-DE4DC40C5452}"/>
              </a:ext>
            </a:extLst>
          </p:cNvPr>
          <p:cNvGrpSpPr/>
          <p:nvPr/>
        </p:nvGrpSpPr>
        <p:grpSpPr>
          <a:xfrm>
            <a:off x="3112863" y="5004175"/>
            <a:ext cx="2735044" cy="1260398"/>
            <a:chOff x="3112863" y="5004175"/>
            <a:chExt cx="2735044" cy="1260398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DE6D0D04-889C-48AE-BE04-F0912783B2F8}"/>
                </a:ext>
              </a:extLst>
            </p:cNvPr>
            <p:cNvGrpSpPr/>
            <p:nvPr/>
          </p:nvGrpSpPr>
          <p:grpSpPr>
            <a:xfrm>
              <a:off x="3680556" y="5004175"/>
              <a:ext cx="1341494" cy="657074"/>
              <a:chOff x="3680556" y="5004175"/>
              <a:chExt cx="1341494" cy="657074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DFEBE482-FE85-4AEB-89F5-937D81A0C443}"/>
                  </a:ext>
                </a:extLst>
              </p:cNvPr>
              <p:cNvSpPr/>
              <p:nvPr/>
            </p:nvSpPr>
            <p:spPr>
              <a:xfrm>
                <a:off x="3902696" y="5364215"/>
                <a:ext cx="90010" cy="90010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748D814D-9BDA-4DE8-BE8A-2E57B7BE3802}"/>
                  </a:ext>
                </a:extLst>
              </p:cNvPr>
              <p:cNvSpPr/>
              <p:nvPr/>
            </p:nvSpPr>
            <p:spPr>
              <a:xfrm>
                <a:off x="4703620" y="5274205"/>
                <a:ext cx="90010" cy="90010"/>
              </a:xfrm>
              <a:prstGeom prst="ellipse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0284ADFA-F6A7-4837-B489-6DB0E3CFC4DF}"/>
                  </a:ext>
                </a:extLst>
              </p:cNvPr>
              <p:cNvSpPr/>
              <p:nvPr/>
            </p:nvSpPr>
            <p:spPr>
              <a:xfrm>
                <a:off x="3680556" y="5004175"/>
                <a:ext cx="1341494" cy="6570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9BF1ECBA-8AFC-490C-85FD-C7EBF1CFD039}"/>
                </a:ext>
              </a:extLst>
            </p:cNvPr>
            <p:cNvSpPr/>
            <p:nvPr/>
          </p:nvSpPr>
          <p:spPr>
            <a:xfrm>
              <a:off x="3112863" y="5803773"/>
              <a:ext cx="2735044" cy="4608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A/</a:t>
              </a: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~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=&lt;S</a:t>
              </a: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/~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,*</a:t>
              </a: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’’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,△</a:t>
              </a: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’’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,[k]&gt;</a:t>
              </a:r>
              <a:endPara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6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FC9E6-8F15-4623-BB45-D1F908313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同态基本定理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40AA6A-2312-4135-B152-EB1BB50C1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sz="2100">
                <a:solidFill>
                  <a:srgbClr val="FF0000"/>
                </a:solidFill>
              </a:rPr>
              <a:t>定理</a:t>
            </a:r>
            <a:r>
              <a:rPr lang="en-US" altLang="zh-CN" sz="2100">
                <a:solidFill>
                  <a:srgbClr val="FF0000"/>
                </a:solidFill>
              </a:rPr>
              <a:t>6.5-2</a:t>
            </a:r>
            <a:r>
              <a:rPr lang="zh-CN" altLang="en-US" sz="2100">
                <a:solidFill>
                  <a:srgbClr val="FF0000"/>
                </a:solidFill>
              </a:rPr>
              <a:t>：</a:t>
            </a:r>
            <a:r>
              <a:rPr lang="zh-CN" altLang="en-US" sz="2100"/>
              <a:t>设</a:t>
            </a:r>
            <a:r>
              <a:rPr lang="en-US" altLang="zh-CN" sz="2100"/>
              <a:t>f</a:t>
            </a:r>
            <a:r>
              <a:rPr lang="zh-CN" altLang="en-US" sz="2100"/>
              <a:t>是从</a:t>
            </a:r>
            <a:r>
              <a:rPr lang="en-US" altLang="zh-CN" sz="2100"/>
              <a:t>A=&lt;S,*,△,k&gt;</a:t>
            </a:r>
            <a:r>
              <a:rPr lang="zh-CN" altLang="en-US" sz="2100"/>
              <a:t>到</a:t>
            </a:r>
            <a:r>
              <a:rPr lang="en-US" altLang="zh-CN" sz="2100"/>
              <a:t>A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100"/>
              <a:t>=&lt;S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100"/>
              <a:t>,*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100"/>
              <a:t>,△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100"/>
              <a:t>,k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100"/>
              <a:t>&gt;</a:t>
            </a:r>
            <a:r>
              <a:rPr lang="zh-CN" altLang="en-US" sz="2100"/>
              <a:t>的同态，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zh-CN" altLang="en-US" sz="2100"/>
              <a:t>是</a:t>
            </a:r>
            <a:r>
              <a:rPr lang="en-US" altLang="zh-CN" sz="2100"/>
              <a:t>A</a:t>
            </a:r>
            <a:r>
              <a:rPr lang="zh-CN" altLang="en-US" sz="2100"/>
              <a:t>上由</a:t>
            </a:r>
            <a:r>
              <a:rPr lang="en-US" altLang="zh-CN" sz="2100"/>
              <a:t>f</a:t>
            </a:r>
            <a:r>
              <a:rPr lang="zh-CN" altLang="en-US" sz="2100"/>
              <a:t>诱导的同余关系，那么，从</a:t>
            </a:r>
            <a:r>
              <a:rPr lang="en-US" altLang="zh-CN" sz="2100"/>
              <a:t>A/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 sz="2100"/>
              <a:t>=&lt;S/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 sz="2100"/>
              <a:t>,*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’’</a:t>
            </a:r>
            <a:r>
              <a:rPr lang="en-US" altLang="zh-CN" sz="2100"/>
              <a:t>,△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’’</a:t>
            </a:r>
            <a:r>
              <a:rPr lang="en-US" altLang="zh-CN" sz="2100"/>
              <a:t>,[k]&gt;</a:t>
            </a:r>
            <a:r>
              <a:rPr lang="zh-CN" altLang="en-US" sz="2100"/>
              <a:t>到</a:t>
            </a:r>
            <a:r>
              <a:rPr lang="en-US" altLang="zh-CN" sz="2100"/>
              <a:t>&lt;f(S),*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100"/>
              <a:t>,△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100"/>
              <a:t>,k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100"/>
              <a:t>&gt;</a:t>
            </a:r>
            <a:r>
              <a:rPr lang="zh-CN" altLang="en-US" sz="2100"/>
              <a:t>存在同构</a:t>
            </a:r>
            <a:r>
              <a:rPr lang="en-US" altLang="zh-CN" sz="2100"/>
              <a:t>h</a:t>
            </a:r>
          </a:p>
          <a:p>
            <a:r>
              <a:rPr lang="zh-CN" altLang="en-US" sz="2100">
                <a:solidFill>
                  <a:srgbClr val="FF0000"/>
                </a:solidFill>
              </a:rPr>
              <a:t>证：</a:t>
            </a:r>
            <a:r>
              <a:rPr lang="zh-CN" altLang="en-US" sz="2100"/>
              <a:t>定义</a:t>
            </a:r>
            <a:r>
              <a:rPr lang="en-US" altLang="zh-CN" sz="2100"/>
              <a:t>h</a:t>
            </a:r>
            <a:r>
              <a:rPr lang="zh-CN" altLang="en-US" sz="2100"/>
              <a:t>：</a:t>
            </a:r>
            <a:r>
              <a:rPr lang="en-US" altLang="zh-CN" sz="2100"/>
              <a:t>A/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 sz="2100"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100"/>
              <a:t>f(S),</a:t>
            </a:r>
            <a:r>
              <a:rPr lang="en-US" altLang="zh-CN" sz="2100">
                <a:solidFill>
                  <a:srgbClr val="FF0000"/>
                </a:solidFill>
              </a:rPr>
              <a:t>h([x])=f(x)</a:t>
            </a:r>
          </a:p>
          <a:p>
            <a:pPr marL="712788" indent="-361950">
              <a:buClr>
                <a:srgbClr val="CC0066"/>
              </a:buClr>
              <a:buSzPct val="100000"/>
              <a:buFont typeface="+mj-lt"/>
              <a:buAutoNum type="arabicPeriod"/>
            </a:pPr>
            <a:r>
              <a:rPr lang="zh-CN" altLang="en-US" sz="2100"/>
              <a:t>证明</a:t>
            </a:r>
            <a:r>
              <a:rPr lang="en-US" altLang="zh-CN" sz="2100"/>
              <a:t>h</a:t>
            </a:r>
            <a:r>
              <a:rPr lang="zh-CN" altLang="en-US" sz="2100" u="sng"/>
              <a:t>是良定的</a:t>
            </a:r>
            <a:r>
              <a:rPr lang="zh-CN" altLang="en-US" sz="2100"/>
              <a:t>，即如果</a:t>
            </a:r>
            <a:r>
              <a:rPr lang="en-US" altLang="zh-CN" sz="2100"/>
              <a:t>[x]=[y]</a:t>
            </a:r>
            <a:r>
              <a:rPr lang="zh-CN" altLang="en-US" sz="2100"/>
              <a:t>，那么</a:t>
            </a:r>
            <a:r>
              <a:rPr lang="en-US" altLang="zh-CN" sz="2100"/>
              <a:t>h([x])=h([y])</a:t>
            </a:r>
          </a:p>
          <a:p>
            <a:pPr marL="712788" indent="0">
              <a:buNone/>
            </a:pPr>
            <a:r>
              <a:rPr lang="zh-CN" altLang="en-US" sz="2100"/>
              <a:t>如果</a:t>
            </a:r>
            <a:r>
              <a:rPr lang="en-US" altLang="zh-CN" sz="2100"/>
              <a:t>[x]=[y]</a:t>
            </a:r>
            <a:r>
              <a:rPr lang="zh-CN" altLang="en-US" sz="2100"/>
              <a:t>，那么</a:t>
            </a:r>
            <a:r>
              <a:rPr lang="en-US" altLang="zh-CN" sz="2100"/>
              <a:t>x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 sz="2100"/>
              <a:t>y</a:t>
            </a:r>
            <a:r>
              <a:rPr lang="zh-CN" altLang="en-US" sz="2100"/>
              <a:t>，所以，</a:t>
            </a:r>
            <a:r>
              <a:rPr lang="en-US" altLang="zh-CN" sz="2100"/>
              <a:t>f(x)=f(y)</a:t>
            </a:r>
            <a:r>
              <a:rPr lang="zh-CN" altLang="en-US" sz="2100"/>
              <a:t>，因为</a:t>
            </a:r>
            <a:r>
              <a:rPr lang="en-US" altLang="zh-CN" sz="2100"/>
              <a:t>h([x])=f(x)</a:t>
            </a:r>
            <a:r>
              <a:rPr lang="zh-CN" altLang="en-US" sz="2100"/>
              <a:t>和</a:t>
            </a:r>
            <a:r>
              <a:rPr lang="en-US" altLang="zh-CN" sz="2100"/>
              <a:t>h([y])=f(y)</a:t>
            </a:r>
            <a:r>
              <a:rPr lang="zh-CN" altLang="en-US" sz="2100"/>
              <a:t>，这得出</a:t>
            </a:r>
            <a:r>
              <a:rPr lang="en-US" altLang="zh-CN" sz="2100"/>
              <a:t>h([x])=h([y])</a:t>
            </a:r>
            <a:r>
              <a:rPr lang="zh-CN" altLang="en-US" sz="2100"/>
              <a:t>，所以，</a:t>
            </a:r>
            <a:r>
              <a:rPr lang="en-US" altLang="zh-CN" sz="2100"/>
              <a:t>h</a:t>
            </a:r>
            <a:r>
              <a:rPr lang="zh-CN" altLang="en-US" sz="2100"/>
              <a:t>是良定的。</a:t>
            </a:r>
            <a:endParaRPr lang="en-US" altLang="zh-CN" sz="2100"/>
          </a:p>
          <a:p>
            <a:pPr marL="712788" indent="-361950">
              <a:buClr>
                <a:srgbClr val="CC0066"/>
              </a:buClr>
              <a:buSzPct val="100000"/>
              <a:buFont typeface="+mj-lt"/>
              <a:buAutoNum type="arabicPeriod" startAt="2"/>
            </a:pPr>
            <a:r>
              <a:rPr lang="zh-CN" altLang="en-US" sz="2100"/>
              <a:t>证明</a:t>
            </a:r>
            <a:r>
              <a:rPr lang="en-US" altLang="zh-CN" sz="2100"/>
              <a:t>h</a:t>
            </a:r>
            <a:r>
              <a:rPr lang="zh-CN" altLang="en-US" sz="2100" u="sng"/>
              <a:t>是双射函数</a:t>
            </a:r>
            <a:r>
              <a:rPr lang="zh-CN" altLang="en-US" sz="2100"/>
              <a:t>。对任意</a:t>
            </a:r>
            <a:r>
              <a:rPr lang="en-US" altLang="zh-CN" sz="2100"/>
              <a:t>x</a:t>
            </a:r>
            <a:r>
              <a:rPr lang="en-US" altLang="zh-CN" sz="2100" baseline="-25000"/>
              <a:t>1</a:t>
            </a:r>
            <a:r>
              <a:rPr lang="en-US" altLang="zh-CN" sz="2100"/>
              <a:t>,x</a:t>
            </a:r>
            <a:r>
              <a:rPr lang="en-US" altLang="zh-CN" sz="2100" baseline="-25000"/>
              <a:t>2</a:t>
            </a:r>
            <a:r>
              <a:rPr lang="el-GR" altLang="zh-CN" sz="2100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100"/>
              <a:t>S</a:t>
            </a:r>
            <a:r>
              <a:rPr lang="zh-CN" altLang="en-US" sz="2100"/>
              <a:t>，如果</a:t>
            </a:r>
            <a:r>
              <a:rPr lang="en-US" altLang="zh-CN" sz="2100"/>
              <a:t>f(x</a:t>
            </a:r>
            <a:r>
              <a:rPr lang="en-US" altLang="zh-CN" sz="2100" baseline="-25000"/>
              <a:t>1</a:t>
            </a:r>
            <a:r>
              <a:rPr lang="en-US" altLang="zh-CN" sz="2100"/>
              <a:t>)=f(x</a:t>
            </a:r>
            <a:r>
              <a:rPr lang="en-US" altLang="zh-CN" sz="2100" baseline="-25000"/>
              <a:t>2</a:t>
            </a:r>
            <a:r>
              <a:rPr lang="en-US" altLang="zh-CN" sz="2100"/>
              <a:t>)</a:t>
            </a:r>
            <a:r>
              <a:rPr lang="zh-CN" altLang="en-US" sz="2100"/>
              <a:t>，则</a:t>
            </a:r>
            <a:r>
              <a:rPr lang="en-US" altLang="zh-CN" sz="2100"/>
              <a:t>x</a:t>
            </a:r>
            <a:r>
              <a:rPr lang="en-US" altLang="zh-CN" sz="2100" baseline="-25000"/>
              <a:t>1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 sz="2100"/>
              <a:t>x</a:t>
            </a:r>
            <a:r>
              <a:rPr lang="en-US" altLang="zh-CN" sz="2100" baseline="-25000"/>
              <a:t>2</a:t>
            </a:r>
            <a:r>
              <a:rPr lang="zh-CN" altLang="en-US" sz="2100"/>
              <a:t>，即</a:t>
            </a:r>
            <a:r>
              <a:rPr lang="en-US" altLang="zh-CN" sz="2100"/>
              <a:t>[x</a:t>
            </a:r>
            <a:r>
              <a:rPr lang="en-US" altLang="zh-CN" sz="2100" baseline="-25000"/>
              <a:t>1</a:t>
            </a:r>
            <a:r>
              <a:rPr lang="en-US" altLang="zh-CN" sz="2100"/>
              <a:t>]=[x</a:t>
            </a:r>
            <a:r>
              <a:rPr lang="en-US" altLang="zh-CN" sz="2100" baseline="-25000"/>
              <a:t>2</a:t>
            </a:r>
            <a:r>
              <a:rPr lang="en-US" altLang="zh-CN" sz="2100"/>
              <a:t>]</a:t>
            </a:r>
            <a:r>
              <a:rPr lang="zh-CN" altLang="en-US" sz="2100"/>
              <a:t>，所以，</a:t>
            </a:r>
            <a:r>
              <a:rPr lang="en-US" altLang="zh-CN" sz="2100"/>
              <a:t>h</a:t>
            </a:r>
            <a:r>
              <a:rPr lang="zh-CN" altLang="en-US" sz="2100"/>
              <a:t>是单射的；</a:t>
            </a:r>
            <a:endParaRPr lang="en-US" altLang="zh-CN" sz="2100"/>
          </a:p>
          <a:p>
            <a:pPr marL="658813" indent="0">
              <a:buNone/>
            </a:pPr>
            <a:r>
              <a:rPr lang="en-US" altLang="zh-CN" sz="2100"/>
              <a:t>A</a:t>
            </a:r>
            <a:r>
              <a:rPr lang="zh-CN" altLang="en-US" sz="2100"/>
              <a:t>到</a:t>
            </a:r>
            <a:r>
              <a:rPr lang="en-US" altLang="zh-CN" sz="2100"/>
              <a:t>A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CN" altLang="en-US" sz="2100"/>
              <a:t>的同态像</a:t>
            </a:r>
            <a:r>
              <a:rPr lang="en-US" altLang="zh-CN" sz="2100"/>
              <a:t>f(S)</a:t>
            </a:r>
            <a:r>
              <a:rPr lang="zh-CN" altLang="en-US" sz="2100"/>
              <a:t>上的</a:t>
            </a:r>
            <a:r>
              <a:rPr lang="zh-CN" altLang="en-US" sz="2100" u="sng"/>
              <a:t>任一元素均可写成</a:t>
            </a:r>
            <a:r>
              <a:rPr lang="en-US" altLang="zh-CN" sz="2100" u="sng"/>
              <a:t>f(x)</a:t>
            </a:r>
            <a:r>
              <a:rPr lang="zh-CN" altLang="en-US" sz="2100"/>
              <a:t>，于是存在</a:t>
            </a:r>
            <a:r>
              <a:rPr lang="en-US" altLang="zh-CN" sz="2100"/>
              <a:t>[x]</a:t>
            </a:r>
            <a:r>
              <a:rPr lang="zh-CN" altLang="en-US" sz="2100"/>
              <a:t>使</a:t>
            </a:r>
            <a:r>
              <a:rPr lang="en-US" altLang="zh-CN" sz="2100"/>
              <a:t>h([x])=f(x)</a:t>
            </a:r>
            <a:r>
              <a:rPr lang="zh-CN" altLang="en-US" sz="2100"/>
              <a:t>，所以，</a:t>
            </a:r>
            <a:r>
              <a:rPr lang="en-US" altLang="zh-CN" sz="2100"/>
              <a:t>h</a:t>
            </a:r>
            <a:r>
              <a:rPr lang="zh-CN" altLang="en-US" sz="2100"/>
              <a:t>是满射的。</a:t>
            </a:r>
            <a:endParaRPr lang="en-US" altLang="zh-CN" sz="2100"/>
          </a:p>
          <a:p>
            <a:endParaRPr lang="zh-CN" altLang="en-US" sz="21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514F85-26CD-469B-9B84-0F28808A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171B2-E6B0-4949-BB04-261EF5C9BE36}" type="slidenum">
              <a:rPr lang="zh-CN" altLang="en-US" smtClean="0"/>
              <a:pPr>
                <a:defRPr/>
              </a:pPr>
              <a:t>67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DCCEAE7-822F-4C54-9F20-8B124CB3D5C9}"/>
              </a:ext>
            </a:extLst>
          </p:cNvPr>
          <p:cNvGrpSpPr/>
          <p:nvPr/>
        </p:nvGrpSpPr>
        <p:grpSpPr>
          <a:xfrm>
            <a:off x="7199606" y="1943835"/>
            <a:ext cx="1123701" cy="836356"/>
            <a:chOff x="5723328" y="1944572"/>
            <a:chExt cx="1123701" cy="83635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16145EC-2DD5-4D5C-AA22-90AC2253732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42130" y="1944572"/>
              <a:ext cx="1104899" cy="836356"/>
              <a:chOff x="5667375" y="1175657"/>
              <a:chExt cx="1255939" cy="950686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7DB0B9C5-7EEA-492B-817F-37050298CD4F}"/>
                  </a:ext>
                </a:extLst>
              </p:cNvPr>
              <p:cNvCxnSpPr/>
              <p:nvPr/>
            </p:nvCxnSpPr>
            <p:spPr>
              <a:xfrm>
                <a:off x="5667375" y="1838325"/>
                <a:ext cx="311150" cy="26533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CE5CDE57-892D-430A-9225-03EA9BA987F5}"/>
                  </a:ext>
                </a:extLst>
              </p:cNvPr>
              <p:cNvCxnSpPr/>
              <p:nvPr/>
            </p:nvCxnSpPr>
            <p:spPr>
              <a:xfrm flipV="1">
                <a:off x="5972629" y="1175657"/>
                <a:ext cx="950685" cy="95068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0F7E918-29AD-41C6-A3ED-A6E6EA795934}"/>
                </a:ext>
              </a:extLst>
            </p:cNvPr>
            <p:cNvSpPr/>
            <p:nvPr/>
          </p:nvSpPr>
          <p:spPr>
            <a:xfrm>
              <a:off x="5723328" y="2026971"/>
              <a:ext cx="585065" cy="41817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Ⅲ</a:t>
              </a:r>
              <a:endPara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54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03BB0-70C6-4A33-B483-4CE4D9AD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同态基本定理（续）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5E9AF-74F7-4008-A3E0-823E96206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4519845" cy="5067563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Clr>
                <a:srgbClr val="CC0066"/>
              </a:buClr>
              <a:buSzPct val="100000"/>
              <a:buFont typeface="+mj-lt"/>
              <a:buAutoNum type="arabicPeriod" startAt="3"/>
            </a:pPr>
            <a:r>
              <a:rPr lang="zh-CN" altLang="en-US" sz="2100"/>
              <a:t>证明</a:t>
            </a:r>
            <a:r>
              <a:rPr lang="en-US" altLang="zh-CN" sz="2100"/>
              <a:t>h</a:t>
            </a:r>
            <a:r>
              <a:rPr lang="zh-CN" altLang="en-US" sz="2100"/>
              <a:t>保持运算。</a:t>
            </a:r>
            <a:endParaRPr lang="en-US" altLang="zh-CN" sz="2100"/>
          </a:p>
          <a:p>
            <a:pPr marL="446088" indent="0">
              <a:spcBef>
                <a:spcPts val="0"/>
              </a:spcBef>
              <a:buNone/>
            </a:pPr>
            <a:r>
              <a:rPr lang="en-US" altLang="zh-CN" sz="2100"/>
              <a:t>h([x]*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’’</a:t>
            </a:r>
            <a:r>
              <a:rPr lang="en-US" altLang="zh-CN" sz="2100"/>
              <a:t>[y])=h([x*y])</a:t>
            </a:r>
          </a:p>
          <a:p>
            <a:pPr marL="2084388" indent="0">
              <a:spcBef>
                <a:spcPts val="0"/>
              </a:spcBef>
              <a:buNone/>
            </a:pPr>
            <a:r>
              <a:rPr lang="en-US" altLang="zh-CN" sz="2100"/>
              <a:t>=f(x*y)</a:t>
            </a:r>
          </a:p>
          <a:p>
            <a:pPr marL="2084388" indent="0">
              <a:spcBef>
                <a:spcPts val="0"/>
              </a:spcBef>
              <a:buNone/>
            </a:pPr>
            <a:r>
              <a:rPr lang="en-US" altLang="zh-CN" sz="2100"/>
              <a:t>=f(x)*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100"/>
              <a:t>f(y)</a:t>
            </a:r>
          </a:p>
          <a:p>
            <a:pPr marL="2084388" indent="0">
              <a:spcBef>
                <a:spcPts val="0"/>
              </a:spcBef>
              <a:buNone/>
            </a:pPr>
            <a:r>
              <a:rPr lang="en-US" altLang="zh-CN" sz="2100"/>
              <a:t>=h([x])*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100"/>
              <a:t>h([y])</a:t>
            </a:r>
          </a:p>
          <a:p>
            <a:pPr marL="446088" indent="0">
              <a:spcBef>
                <a:spcPts val="0"/>
              </a:spcBef>
              <a:buNone/>
            </a:pPr>
            <a:r>
              <a:rPr lang="en-US" altLang="zh-CN" sz="2100"/>
              <a:t>h(△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’’</a:t>
            </a:r>
            <a:r>
              <a:rPr lang="en-US" altLang="zh-CN" sz="2100"/>
              <a:t>[x])=h([△x])</a:t>
            </a:r>
          </a:p>
          <a:p>
            <a:pPr marL="1797050" indent="0">
              <a:spcBef>
                <a:spcPts val="0"/>
              </a:spcBef>
              <a:buNone/>
            </a:pPr>
            <a:r>
              <a:rPr lang="en-US" altLang="zh-CN" sz="2100"/>
              <a:t>=f(△x)</a:t>
            </a:r>
          </a:p>
          <a:p>
            <a:pPr marL="1797050" indent="0">
              <a:spcBef>
                <a:spcPts val="0"/>
              </a:spcBef>
              <a:buNone/>
            </a:pPr>
            <a:r>
              <a:rPr lang="en-US" altLang="zh-CN" sz="2100"/>
              <a:t>=△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100"/>
              <a:t>f(x)=△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100"/>
              <a:t>h([x])</a:t>
            </a:r>
          </a:p>
          <a:p>
            <a:pPr marL="457200" indent="-457200">
              <a:spcBef>
                <a:spcPts val="0"/>
              </a:spcBef>
              <a:buClr>
                <a:srgbClr val="CC0066"/>
              </a:buClr>
              <a:buSzPct val="100000"/>
              <a:buFont typeface="+mj-lt"/>
              <a:buAutoNum type="arabicPeriod" startAt="4"/>
            </a:pPr>
            <a:r>
              <a:rPr lang="zh-CN" altLang="en-US" sz="2100"/>
              <a:t>证明常数对应。</a:t>
            </a:r>
            <a:endParaRPr lang="en-US" altLang="zh-CN" sz="2100"/>
          </a:p>
          <a:p>
            <a:pPr marL="446088" indent="0">
              <a:spcBef>
                <a:spcPts val="0"/>
              </a:spcBef>
              <a:buNone/>
            </a:pPr>
            <a:r>
              <a:rPr lang="en-US" altLang="zh-CN" sz="2100"/>
              <a:t>h([k])=f(k)=k</a:t>
            </a:r>
            <a:r>
              <a:rPr lang="en-US" altLang="zh-CN" sz="21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446088" indent="0">
              <a:spcBef>
                <a:spcPts val="0"/>
              </a:spcBef>
              <a:buNone/>
            </a:pPr>
            <a:r>
              <a:rPr lang="zh-CN" altLang="en-US" sz="2100"/>
              <a:t>所以，</a:t>
            </a:r>
            <a:r>
              <a:rPr lang="en-US" altLang="zh-CN" sz="2100"/>
              <a:t>h</a:t>
            </a:r>
            <a:r>
              <a:rPr lang="zh-CN" altLang="en-US" sz="2100"/>
              <a:t>是一同构。（</a:t>
            </a:r>
            <a:r>
              <a:rPr lang="zh-CN" altLang="en-US" sz="2100">
                <a:solidFill>
                  <a:srgbClr val="FF0000"/>
                </a:solidFill>
              </a:rPr>
              <a:t>证毕</a:t>
            </a:r>
            <a:r>
              <a:rPr lang="zh-CN" altLang="en-US" sz="210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C535E0-FFC2-4ED9-95AE-1C3A7A13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171B2-E6B0-4949-BB04-261EF5C9BE36}" type="slidenum">
              <a:rPr lang="zh-CN" altLang="en-US" smtClean="0"/>
              <a:pPr>
                <a:defRPr/>
              </a:pPr>
              <a:t>68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5C0D64E-E88E-46A1-9E46-B16972679B7D}"/>
              </a:ext>
            </a:extLst>
          </p:cNvPr>
          <p:cNvGrpSpPr/>
          <p:nvPr/>
        </p:nvGrpSpPr>
        <p:grpSpPr>
          <a:xfrm>
            <a:off x="6223070" y="1690454"/>
            <a:ext cx="1123701" cy="836356"/>
            <a:chOff x="5723328" y="1944572"/>
            <a:chExt cx="1123701" cy="836356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925615D-68D7-4A84-9111-38273B9E22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42130" y="1944572"/>
              <a:ext cx="1104899" cy="836356"/>
              <a:chOff x="5667375" y="1175657"/>
              <a:chExt cx="1255939" cy="950686"/>
            </a:xfrm>
          </p:grpSpPr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53FC4604-D9B6-4F7F-A542-D42E88D1F8BD}"/>
                  </a:ext>
                </a:extLst>
              </p:cNvPr>
              <p:cNvCxnSpPr/>
              <p:nvPr/>
            </p:nvCxnSpPr>
            <p:spPr>
              <a:xfrm>
                <a:off x="5667375" y="1838325"/>
                <a:ext cx="311150" cy="26533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C92227CE-945B-4E96-A6D6-F8CF6AB80C59}"/>
                  </a:ext>
                </a:extLst>
              </p:cNvPr>
              <p:cNvCxnSpPr/>
              <p:nvPr/>
            </p:nvCxnSpPr>
            <p:spPr>
              <a:xfrm flipV="1">
                <a:off x="5972629" y="1175657"/>
                <a:ext cx="950685" cy="95068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5B27D9FF-E74C-4789-BDC5-3C696B69CB54}"/>
                </a:ext>
              </a:extLst>
            </p:cNvPr>
            <p:cNvSpPr/>
            <p:nvPr/>
          </p:nvSpPr>
          <p:spPr>
            <a:xfrm>
              <a:off x="5723328" y="2026971"/>
              <a:ext cx="585065" cy="41817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zh-CN" altLang="en-US" sz="32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33FADE8-7845-44B8-A7C1-FCA624417DC3}"/>
              </a:ext>
            </a:extLst>
          </p:cNvPr>
          <p:cNvGrpSpPr/>
          <p:nvPr/>
        </p:nvGrpSpPr>
        <p:grpSpPr>
          <a:xfrm>
            <a:off x="5390477" y="3287884"/>
            <a:ext cx="2835315" cy="2064114"/>
            <a:chOff x="5516523" y="3730533"/>
            <a:chExt cx="2835315" cy="2064114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7F7BCEE2-C597-403E-BA77-C1AC7F6D3E5B}"/>
                </a:ext>
              </a:extLst>
            </p:cNvPr>
            <p:cNvSpPr/>
            <p:nvPr/>
          </p:nvSpPr>
          <p:spPr>
            <a:xfrm>
              <a:off x="6194966" y="3730533"/>
              <a:ext cx="1467253" cy="6006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商代数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8F94A60-346C-4B9A-80EE-38214F80E625}"/>
                </a:ext>
              </a:extLst>
            </p:cNvPr>
            <p:cNvSpPr/>
            <p:nvPr/>
          </p:nvSpPr>
          <p:spPr>
            <a:xfrm rot="5400000">
              <a:off x="6446520" y="4428837"/>
              <a:ext cx="964144" cy="6340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≈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5B0F099-AB8A-4F0F-8816-2A56379E5FD2}"/>
                </a:ext>
              </a:extLst>
            </p:cNvPr>
            <p:cNvSpPr/>
            <p:nvPr/>
          </p:nvSpPr>
          <p:spPr>
            <a:xfrm>
              <a:off x="5516523" y="5160564"/>
              <a:ext cx="2835315" cy="6340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原代数的同态像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235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06202E90-3728-4A1D-89B0-5964CA18A2E4}"/>
              </a:ext>
            </a:extLst>
          </p:cNvPr>
          <p:cNvGrpSpPr/>
          <p:nvPr/>
        </p:nvGrpSpPr>
        <p:grpSpPr>
          <a:xfrm>
            <a:off x="3277130" y="3168579"/>
            <a:ext cx="2355978" cy="2454915"/>
            <a:chOff x="4237854" y="2950664"/>
            <a:chExt cx="2355978" cy="2454915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61E19C3-9C49-4F6C-A645-D53986C06187}"/>
                </a:ext>
              </a:extLst>
            </p:cNvPr>
            <p:cNvGrpSpPr/>
            <p:nvPr/>
          </p:nvGrpSpPr>
          <p:grpSpPr>
            <a:xfrm>
              <a:off x="4237854" y="2950664"/>
              <a:ext cx="2355978" cy="2454915"/>
              <a:chOff x="4237854" y="2950664"/>
              <a:chExt cx="2355978" cy="2454915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03BF0456-B421-4F39-B9DA-FFAE1406251C}"/>
                  </a:ext>
                </a:extLst>
              </p:cNvPr>
              <p:cNvCxnSpPr>
                <a:stCxn id="9" idx="1"/>
                <a:endCxn id="11" idx="1"/>
              </p:cNvCxnSpPr>
              <p:nvPr/>
            </p:nvCxnSpPr>
            <p:spPr>
              <a:xfrm flipV="1">
                <a:off x="4237854" y="2950664"/>
                <a:ext cx="1687687" cy="1785427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DEC9EBA8-C155-4F45-A12D-85BE920F36A9}"/>
                  </a:ext>
                </a:extLst>
              </p:cNvPr>
              <p:cNvCxnSpPr>
                <a:stCxn id="9" idx="5"/>
                <a:endCxn id="11" idx="5"/>
              </p:cNvCxnSpPr>
              <p:nvPr/>
            </p:nvCxnSpPr>
            <p:spPr>
              <a:xfrm flipV="1">
                <a:off x="4906145" y="3620152"/>
                <a:ext cx="1687687" cy="1785427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31D4633-772F-43D2-A29C-07F048DC42EE}"/>
                </a:ext>
              </a:extLst>
            </p:cNvPr>
            <p:cNvSpPr/>
            <p:nvPr/>
          </p:nvSpPr>
          <p:spPr>
            <a:xfrm>
              <a:off x="5586350" y="4480583"/>
              <a:ext cx="743768" cy="4500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00B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同构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DEBB11D-E4EB-4D7C-90B3-ED78B1D5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三个代数之间的关系示意图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A8409-DC57-4B44-BE57-8C9E05242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8750"/>
            <a:ext cx="4587352" cy="530057"/>
          </a:xfrm>
        </p:spPr>
        <p:txBody>
          <a:bodyPr/>
          <a:lstStyle/>
          <a:p>
            <a:r>
              <a:rPr lang="zh-CN" altLang="en-US"/>
              <a:t>三个重要定理图示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5087C6-6A09-4B9D-ADF1-05E6BACC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43875" y="6353692"/>
            <a:ext cx="542925" cy="365125"/>
          </a:xfrm>
        </p:spPr>
        <p:txBody>
          <a:bodyPr/>
          <a:lstStyle/>
          <a:p>
            <a:pPr>
              <a:defRPr/>
            </a:pPr>
            <a:fld id="{026171B2-E6B0-4949-BB04-261EF5C9BE36}" type="slidenum">
              <a:rPr lang="zh-CN" altLang="en-US" smtClean="0"/>
              <a:pPr>
                <a:defRPr/>
              </a:pPr>
              <a:t>69</a:t>
            </a:fld>
            <a:endParaRPr lang="zh-CN" altLang="en-US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60C1998-9FF0-4302-B12A-27D8AD5AC1B3}"/>
              </a:ext>
            </a:extLst>
          </p:cNvPr>
          <p:cNvGrpSpPr/>
          <p:nvPr/>
        </p:nvGrpSpPr>
        <p:grpSpPr>
          <a:xfrm>
            <a:off x="1743569" y="2737391"/>
            <a:ext cx="4027946" cy="1604559"/>
            <a:chOff x="2704293" y="2519476"/>
            <a:chExt cx="4027946" cy="1604559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8ACC56D3-24E5-4E9F-8CDD-F109F081092F}"/>
                </a:ext>
              </a:extLst>
            </p:cNvPr>
            <p:cNvGrpSpPr/>
            <p:nvPr/>
          </p:nvGrpSpPr>
          <p:grpSpPr>
            <a:xfrm>
              <a:off x="2704293" y="2519476"/>
              <a:ext cx="3971692" cy="1604559"/>
              <a:chOff x="2704293" y="2266940"/>
              <a:chExt cx="3971692" cy="1604559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3748F97C-B19A-4B88-A769-F5FFBAFC9F6C}"/>
                  </a:ext>
                </a:extLst>
              </p:cNvPr>
              <p:cNvGrpSpPr/>
              <p:nvPr/>
            </p:nvGrpSpPr>
            <p:grpSpPr>
              <a:xfrm>
                <a:off x="2704293" y="2266940"/>
                <a:ext cx="3555394" cy="1604559"/>
                <a:chOff x="2704293" y="2266940"/>
                <a:chExt cx="3555394" cy="1604559"/>
              </a:xfrm>
            </p:grpSpPr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CEE2D90E-53E7-4DEA-A2AC-26FEC01E5287}"/>
                    </a:ext>
                  </a:extLst>
                </p:cNvPr>
                <p:cNvCxnSpPr>
                  <a:stCxn id="5" idx="0"/>
                  <a:endCxn id="11" idx="0"/>
                </p:cNvCxnSpPr>
                <p:nvPr/>
              </p:nvCxnSpPr>
              <p:spPr>
                <a:xfrm>
                  <a:off x="2704293" y="2266940"/>
                  <a:ext cx="3555394" cy="292532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D8B9AD47-4EB1-4740-9953-9D0689A36C5F}"/>
                    </a:ext>
                  </a:extLst>
                </p:cNvPr>
                <p:cNvCxnSpPr>
                  <a:stCxn id="5" idx="4"/>
                  <a:endCxn id="11" idx="4"/>
                </p:cNvCxnSpPr>
                <p:nvPr/>
              </p:nvCxnSpPr>
              <p:spPr>
                <a:xfrm flipV="1">
                  <a:off x="2704293" y="3506272"/>
                  <a:ext cx="3555394" cy="365227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DA63D5A1-5DC3-4911-82D5-B7428B23A787}"/>
                    </a:ext>
                  </a:extLst>
                </p:cNvPr>
                <p:cNvSpPr/>
                <p:nvPr/>
              </p:nvSpPr>
              <p:spPr>
                <a:xfrm>
                  <a:off x="4050993" y="2400398"/>
                  <a:ext cx="1051485" cy="4500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>
                      <a:solidFill>
                        <a:srgbClr val="FF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同态</a:t>
                  </a:r>
                  <a:r>
                    <a:rPr lang="en-US" altLang="zh-CN" sz="2000">
                      <a:solidFill>
                        <a:srgbClr val="FF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f</a:t>
                  </a:r>
                  <a:endParaRPr lang="zh-CN" altLang="en-US" sz="200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E57D758-F765-4211-8D85-E87AA964FDBA}"/>
                  </a:ext>
                </a:extLst>
              </p:cNvPr>
              <p:cNvSpPr/>
              <p:nvPr/>
            </p:nvSpPr>
            <p:spPr>
              <a:xfrm>
                <a:off x="5967155" y="2771419"/>
                <a:ext cx="708830" cy="4500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f(S)</a:t>
                </a:r>
                <a:endParaRPr lang="zh-CN" altLang="en-US" sz="20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69359DC-CDE0-4EA9-B1CE-31DF09315A09}"/>
                </a:ext>
              </a:extLst>
            </p:cNvPr>
            <p:cNvSpPr/>
            <p:nvPr/>
          </p:nvSpPr>
          <p:spPr>
            <a:xfrm>
              <a:off x="5787134" y="2812008"/>
              <a:ext cx="945105" cy="946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14DA422-E00B-4E5F-ABEE-A8939A9F0F75}"/>
              </a:ext>
            </a:extLst>
          </p:cNvPr>
          <p:cNvGrpSpPr/>
          <p:nvPr/>
        </p:nvGrpSpPr>
        <p:grpSpPr>
          <a:xfrm>
            <a:off x="386535" y="2390411"/>
            <a:ext cx="1919596" cy="1951539"/>
            <a:chOff x="1347259" y="2172496"/>
            <a:chExt cx="1919596" cy="195153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68B0652-622E-489C-8B3C-4AE31AD8F2AE}"/>
                </a:ext>
              </a:extLst>
            </p:cNvPr>
            <p:cNvSpPr/>
            <p:nvPr/>
          </p:nvSpPr>
          <p:spPr>
            <a:xfrm>
              <a:off x="2141730" y="2519476"/>
              <a:ext cx="1125125" cy="16045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4E9D5F1-3424-42AC-9301-742F137D79C2}"/>
                </a:ext>
              </a:extLst>
            </p:cNvPr>
            <p:cNvSpPr/>
            <p:nvPr/>
          </p:nvSpPr>
          <p:spPr>
            <a:xfrm>
              <a:off x="1347259" y="2172496"/>
              <a:ext cx="472553" cy="4500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</a:t>
              </a:r>
              <a:endParaRPr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59C44CD-1352-4A76-8140-831F3D47B92D}"/>
              </a:ext>
            </a:extLst>
          </p:cNvPr>
          <p:cNvGrpSpPr/>
          <p:nvPr/>
        </p:nvGrpSpPr>
        <p:grpSpPr>
          <a:xfrm>
            <a:off x="4511377" y="2394638"/>
            <a:ext cx="2549665" cy="2161245"/>
            <a:chOff x="5472101" y="2176723"/>
            <a:chExt cx="2549665" cy="2161245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986C8BD-1CCA-4437-A3F5-CB3CB0D351D4}"/>
                </a:ext>
              </a:extLst>
            </p:cNvPr>
            <p:cNvSpPr/>
            <p:nvPr/>
          </p:nvSpPr>
          <p:spPr>
            <a:xfrm>
              <a:off x="5472101" y="2492764"/>
              <a:ext cx="1755194" cy="18452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9F06E95-23E6-4F86-87BC-3C53F1BEA085}"/>
                </a:ext>
              </a:extLst>
            </p:cNvPr>
            <p:cNvSpPr/>
            <p:nvPr/>
          </p:nvSpPr>
          <p:spPr>
            <a:xfrm>
              <a:off x="7549213" y="2176723"/>
              <a:ext cx="472553" cy="4500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</a:t>
              </a:r>
              <a:r>
                <a:rPr lang="en-US" altLang="zh-CN" sz="24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’</a:t>
              </a:r>
              <a:endPara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426B427-8426-4919-9350-9706A978A346}"/>
              </a:ext>
            </a:extLst>
          </p:cNvPr>
          <p:cNvGrpSpPr/>
          <p:nvPr/>
        </p:nvGrpSpPr>
        <p:grpSpPr>
          <a:xfrm>
            <a:off x="1255206" y="2870849"/>
            <a:ext cx="2828622" cy="2891301"/>
            <a:chOff x="2215930" y="2652934"/>
            <a:chExt cx="2828622" cy="2891301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FC7F141-4053-46A9-B533-C7EC783370F4}"/>
                </a:ext>
              </a:extLst>
            </p:cNvPr>
            <p:cNvGrpSpPr/>
            <p:nvPr/>
          </p:nvGrpSpPr>
          <p:grpSpPr>
            <a:xfrm>
              <a:off x="2215930" y="2652934"/>
              <a:ext cx="2697976" cy="2709072"/>
              <a:chOff x="2215930" y="2239022"/>
              <a:chExt cx="2697976" cy="2709072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9563CD39-9A9B-4726-B010-3AC37D95F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0764" y="3610452"/>
                <a:ext cx="1769840" cy="1337642"/>
              </a:xfrm>
              <a:prstGeom prst="line">
                <a:avLst/>
              </a:prstGeom>
              <a:ln>
                <a:solidFill>
                  <a:srgbClr val="CC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6BA09D70-0B59-4259-AEDE-FB2C9BFC47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9322" y="2239022"/>
                <a:ext cx="1884584" cy="2070585"/>
              </a:xfrm>
              <a:prstGeom prst="line">
                <a:avLst/>
              </a:prstGeom>
              <a:ln>
                <a:solidFill>
                  <a:srgbClr val="CC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D3DE833-B2D7-46AB-A7BC-6EE55877C523}"/>
                  </a:ext>
                </a:extLst>
              </p:cNvPr>
              <p:cNvSpPr/>
              <p:nvPr/>
            </p:nvSpPr>
            <p:spPr>
              <a:xfrm>
                <a:off x="2215930" y="4329554"/>
                <a:ext cx="1449274" cy="4500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>
                    <a:solidFill>
                      <a:srgbClr val="E707D7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自然同态</a:t>
                </a:r>
              </a:p>
            </p:txBody>
          </p:sp>
        </p:grp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C581CCA-9F31-499B-B572-781129306DC0}"/>
                </a:ext>
              </a:extLst>
            </p:cNvPr>
            <p:cNvSpPr/>
            <p:nvPr/>
          </p:nvSpPr>
          <p:spPr>
            <a:xfrm>
              <a:off x="4099447" y="4597435"/>
              <a:ext cx="945105" cy="946800"/>
            </a:xfrm>
            <a:prstGeom prst="ellipse">
              <a:avLst/>
            </a:prstGeom>
            <a:noFill/>
            <a:ln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36973A1-7753-4C73-8F6E-39B2BB7E7B91}"/>
                </a:ext>
              </a:extLst>
            </p:cNvPr>
            <p:cNvSpPr/>
            <p:nvPr/>
          </p:nvSpPr>
          <p:spPr>
            <a:xfrm>
              <a:off x="4248351" y="4819199"/>
              <a:ext cx="716691" cy="4500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solidFill>
                    <a:srgbClr val="CC009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S/</a:t>
              </a:r>
              <a:r>
                <a:rPr lang="en-US" altLang="zh-CN" sz="2400">
                  <a:solidFill>
                    <a:srgbClr val="CC0099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~</a:t>
              </a:r>
              <a:endParaRPr lang="zh-CN" altLang="en-US" sz="2400">
                <a:solidFill>
                  <a:srgbClr val="CC0099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435D29E-7D40-4E5B-B52B-931CB0FD5EA3}"/>
              </a:ext>
            </a:extLst>
          </p:cNvPr>
          <p:cNvGrpSpPr/>
          <p:nvPr/>
        </p:nvGrpSpPr>
        <p:grpSpPr>
          <a:xfrm>
            <a:off x="1743566" y="1940361"/>
            <a:ext cx="3555395" cy="1356099"/>
            <a:chOff x="2704290" y="1722446"/>
            <a:chExt cx="3555395" cy="1356099"/>
          </a:xfrm>
        </p:grpSpPr>
        <p:sp>
          <p:nvSpPr>
            <p:cNvPr id="45" name="弧形 44">
              <a:extLst>
                <a:ext uri="{FF2B5EF4-FFF2-40B4-BE49-F238E27FC236}">
                  <a16:creationId xmlns:a16="http://schemas.microsoft.com/office/drawing/2014/main" id="{E9030E8C-072B-4091-8B7D-E91053C3648A}"/>
                </a:ext>
              </a:extLst>
            </p:cNvPr>
            <p:cNvSpPr/>
            <p:nvPr/>
          </p:nvSpPr>
          <p:spPr>
            <a:xfrm flipH="1">
              <a:off x="2704290" y="2158590"/>
              <a:ext cx="3555395" cy="919955"/>
            </a:xfrm>
            <a:prstGeom prst="arc">
              <a:avLst>
                <a:gd name="adj1" fmla="val 11328495"/>
                <a:gd name="adj2" fmla="val 21185661"/>
              </a:avLst>
            </a:prstGeom>
            <a:ln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5D1578B-7AC0-4B82-811A-14355EC1AF52}"/>
                </a:ext>
              </a:extLst>
            </p:cNvPr>
            <p:cNvSpPr/>
            <p:nvPr/>
          </p:nvSpPr>
          <p:spPr>
            <a:xfrm>
              <a:off x="3301078" y="1722446"/>
              <a:ext cx="2361818" cy="4500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  <a:r>
                <a:rPr lang="zh-CN" altLang="en-US" sz="20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诱导的等价关系</a:t>
              </a:r>
              <a:r>
                <a:rPr lang="en-US" altLang="zh-CN" sz="2000">
                  <a:solidFill>
                    <a:srgbClr val="FF0000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~</a:t>
              </a:r>
              <a:endPara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6BAC9B3-753F-486E-B1A0-AE2ED2B31F43}"/>
              </a:ext>
            </a:extLst>
          </p:cNvPr>
          <p:cNvCxnSpPr>
            <a:cxnSpLocks/>
          </p:cNvCxnSpPr>
          <p:nvPr/>
        </p:nvCxnSpPr>
        <p:spPr>
          <a:xfrm flipH="1">
            <a:off x="6092083" y="2704660"/>
            <a:ext cx="560484" cy="35187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0C68594-F5B5-427C-A856-BEBE723BD787}"/>
              </a:ext>
            </a:extLst>
          </p:cNvPr>
          <p:cNvCxnSpPr>
            <a:cxnSpLocks/>
          </p:cNvCxnSpPr>
          <p:nvPr/>
        </p:nvCxnSpPr>
        <p:spPr>
          <a:xfrm>
            <a:off x="750002" y="2738156"/>
            <a:ext cx="539493" cy="3024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51E2462-2B12-4215-8E41-ED8DD72F7FB0}"/>
              </a:ext>
            </a:extLst>
          </p:cNvPr>
          <p:cNvSpPr/>
          <p:nvPr/>
        </p:nvSpPr>
        <p:spPr>
          <a:xfrm>
            <a:off x="4932040" y="5288750"/>
            <a:ext cx="3821265" cy="7931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zh-CN" altLang="en-US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Ⅲ</a:t>
            </a:r>
            <a:r>
              <a:rPr lang="zh-CN" altLang="en-US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：任何同态像都是商代数</a:t>
            </a:r>
            <a:endParaRPr lang="en-US" altLang="zh-CN" sz="2000">
              <a:solidFill>
                <a:srgbClr val="3A1BF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Aft>
                <a:spcPts val="600"/>
              </a:spcAft>
            </a:pPr>
            <a:r>
              <a:rPr lang="zh-CN" altLang="en-US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（同构意义下）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A04632D-F8DE-4B34-8281-94D317CE40ED}"/>
              </a:ext>
            </a:extLst>
          </p:cNvPr>
          <p:cNvSpPr/>
          <p:nvPr/>
        </p:nvSpPr>
        <p:spPr>
          <a:xfrm>
            <a:off x="4840430" y="1585807"/>
            <a:ext cx="3783154" cy="450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Ⅰ</a:t>
            </a:r>
            <a:r>
              <a:rPr lang="zh-CN" altLang="en-US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：预备性质</a:t>
            </a:r>
            <a:r>
              <a:rPr lang="en-US" altLang="zh-CN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同余关系</a:t>
            </a:r>
            <a:endParaRPr lang="en-US" altLang="zh-CN" sz="2000">
              <a:solidFill>
                <a:srgbClr val="3A1BF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5EB18D5-47CB-40D3-B0D7-F590273E2DCC}"/>
              </a:ext>
            </a:extLst>
          </p:cNvPr>
          <p:cNvSpPr/>
          <p:nvPr/>
        </p:nvSpPr>
        <p:spPr>
          <a:xfrm>
            <a:off x="570715" y="5949280"/>
            <a:ext cx="3821265" cy="45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Ⅱ</a:t>
            </a:r>
            <a:r>
              <a:rPr lang="zh-CN" altLang="en-US" sz="2000">
                <a:solidFill>
                  <a:srgbClr val="3A1BF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：任何商代数都是同态像</a:t>
            </a:r>
          </a:p>
        </p:txBody>
      </p:sp>
    </p:spTree>
    <p:extLst>
      <p:ext uri="{BB962C8B-B14F-4D97-AF65-F5344CB8AC3E}">
        <p14:creationId xmlns:p14="http://schemas.microsoft.com/office/powerpoint/2010/main" val="402509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8823B-CBC9-458E-B09E-F6F028498941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graphicFrame>
        <p:nvGraphicFramePr>
          <p:cNvPr id="18" name="内容占位符 17"/>
          <p:cNvGraphicFramePr>
            <a:graphicFrameLocks noGrp="1"/>
          </p:cNvGraphicFramePr>
          <p:nvPr>
            <p:ph idx="1"/>
          </p:nvPr>
        </p:nvGraphicFramePr>
        <p:xfrm>
          <a:off x="1311275" y="1700213"/>
          <a:ext cx="2922814" cy="2563586"/>
        </p:xfrm>
        <a:graphic>
          <a:graphicData uri="http://schemas.openxmlformats.org/drawingml/2006/table">
            <a:tbl>
              <a:tblPr/>
              <a:tblGrid>
                <a:gridCol w="584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7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内容占位符 17"/>
          <p:cNvGraphicFramePr>
            <a:graphicFrameLocks/>
          </p:cNvGraphicFramePr>
          <p:nvPr/>
        </p:nvGraphicFramePr>
        <p:xfrm>
          <a:off x="4960938" y="1700213"/>
          <a:ext cx="2922814" cy="2563586"/>
        </p:xfrm>
        <a:graphic>
          <a:graphicData uri="http://schemas.openxmlformats.org/drawingml/2006/table">
            <a:tbl>
              <a:tblPr/>
              <a:tblGrid>
                <a:gridCol w="584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7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矩形 32"/>
          <p:cNvSpPr/>
          <p:nvPr/>
        </p:nvSpPr>
        <p:spPr>
          <a:xfrm>
            <a:off x="1476375" y="4868863"/>
            <a:ext cx="2592388" cy="792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ctr">
              <a:spcAft>
                <a:spcPts val="600"/>
              </a:spcAft>
              <a:defRPr/>
            </a:pPr>
            <a:r>
              <a:rPr kumimoji="1"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kumimoji="1" lang="zh-CN" altLang="en-US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kumimoji="1"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d</a:t>
            </a:r>
            <a:r>
              <a:rPr kumimoji="1" lang="zh-CN" altLang="en-US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是*的左么元</a:t>
            </a:r>
            <a:endParaRPr lang="zh-CN" altLang="en-US" sz="24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43525" y="4941888"/>
            <a:ext cx="21590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ctr">
              <a:spcAft>
                <a:spcPts val="600"/>
              </a:spcAft>
              <a:defRPr/>
            </a:pPr>
            <a:r>
              <a:rPr kumimoji="1"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kumimoji="1" lang="zh-CN" altLang="en-US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是</a:t>
            </a:r>
            <a:r>
              <a:rPr kumimoji="1"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+</a:t>
            </a:r>
            <a:r>
              <a:rPr kumimoji="1" lang="zh-CN" altLang="en-US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的右么元</a:t>
            </a:r>
            <a:endParaRPr lang="zh-CN" altLang="en-US" sz="24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4676775" y="1400175"/>
            <a:ext cx="1166813" cy="3924300"/>
          </a:xfrm>
          <a:custGeom>
            <a:avLst/>
            <a:gdLst>
              <a:gd name="connsiteX0" fmla="*/ 733425 w 1409700"/>
              <a:gd name="connsiteY0" fmla="*/ 3924300 h 3924300"/>
              <a:gd name="connsiteX1" fmla="*/ 0 w 1409700"/>
              <a:gd name="connsiteY1" fmla="*/ 3924300 h 3924300"/>
              <a:gd name="connsiteX2" fmla="*/ 0 w 1409700"/>
              <a:gd name="connsiteY2" fmla="*/ 0 h 3924300"/>
              <a:gd name="connsiteX3" fmla="*/ 1409700 w 1409700"/>
              <a:gd name="connsiteY3" fmla="*/ 0 h 3924300"/>
              <a:gd name="connsiteX4" fmla="*/ 1409700 w 1409700"/>
              <a:gd name="connsiteY4" fmla="*/ 3048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700" h="3924300">
                <a:moveTo>
                  <a:pt x="733425" y="3924300"/>
                </a:moveTo>
                <a:lnTo>
                  <a:pt x="0" y="3924300"/>
                </a:lnTo>
                <a:lnTo>
                  <a:pt x="0" y="0"/>
                </a:lnTo>
                <a:lnTo>
                  <a:pt x="1409700" y="0"/>
                </a:lnTo>
                <a:lnTo>
                  <a:pt x="1409700" y="304800"/>
                </a:lnTo>
              </a:path>
            </a:pathLst>
          </a:cu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38912" y="2991917"/>
            <a:ext cx="1719072" cy="2318918"/>
            <a:chOff x="438912" y="2991917"/>
            <a:chExt cx="1719072" cy="2318918"/>
          </a:xfrm>
        </p:grpSpPr>
        <p:sp>
          <p:nvSpPr>
            <p:cNvPr id="14" name="任意多边形 13"/>
            <p:cNvSpPr/>
            <p:nvPr/>
          </p:nvSpPr>
          <p:spPr>
            <a:xfrm>
              <a:off x="819302" y="4030675"/>
              <a:ext cx="1338682" cy="1104595"/>
            </a:xfrm>
            <a:custGeom>
              <a:avLst/>
              <a:gdLst>
                <a:gd name="connsiteX0" fmla="*/ 1338682 w 1338682"/>
                <a:gd name="connsiteY0" fmla="*/ 1104595 h 1104595"/>
                <a:gd name="connsiteX1" fmla="*/ 1338682 w 1338682"/>
                <a:gd name="connsiteY1" fmla="*/ 848563 h 1104595"/>
                <a:gd name="connsiteX2" fmla="*/ 0 w 1338682"/>
                <a:gd name="connsiteY2" fmla="*/ 848563 h 1104595"/>
                <a:gd name="connsiteX3" fmla="*/ 0 w 1338682"/>
                <a:gd name="connsiteY3" fmla="*/ 0 h 1104595"/>
                <a:gd name="connsiteX4" fmla="*/ 490119 w 1338682"/>
                <a:gd name="connsiteY4" fmla="*/ 0 h 110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8682" h="1104595">
                  <a:moveTo>
                    <a:pt x="1338682" y="1104595"/>
                  </a:moveTo>
                  <a:lnTo>
                    <a:pt x="1338682" y="848563"/>
                  </a:lnTo>
                  <a:lnTo>
                    <a:pt x="0" y="848563"/>
                  </a:lnTo>
                  <a:lnTo>
                    <a:pt x="0" y="0"/>
                  </a:lnTo>
                  <a:lnTo>
                    <a:pt x="490119" y="0"/>
                  </a:lnTo>
                </a:path>
              </a:pathLst>
            </a:cu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438912" y="2991917"/>
              <a:ext cx="1126541" cy="2318918"/>
            </a:xfrm>
            <a:custGeom>
              <a:avLst/>
              <a:gdLst>
                <a:gd name="connsiteX0" fmla="*/ 1126541 w 1126541"/>
                <a:gd name="connsiteY0" fmla="*/ 2318918 h 2318918"/>
                <a:gd name="connsiteX1" fmla="*/ 0 w 1126541"/>
                <a:gd name="connsiteY1" fmla="*/ 2318918 h 2318918"/>
                <a:gd name="connsiteX2" fmla="*/ 0 w 1126541"/>
                <a:gd name="connsiteY2" fmla="*/ 0 h 2318918"/>
                <a:gd name="connsiteX3" fmla="*/ 870509 w 1126541"/>
                <a:gd name="connsiteY3" fmla="*/ 0 h 231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6541" h="2318918">
                  <a:moveTo>
                    <a:pt x="1126541" y="2318918"/>
                  </a:moveTo>
                  <a:lnTo>
                    <a:pt x="0" y="2318918"/>
                  </a:lnTo>
                  <a:lnTo>
                    <a:pt x="0" y="0"/>
                  </a:lnTo>
                  <a:lnTo>
                    <a:pt x="870509" y="0"/>
                  </a:lnTo>
                </a:path>
              </a:pathLst>
            </a:cu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1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779462"/>
          </a:xfrm>
        </p:spPr>
        <p:txBody>
          <a:bodyPr/>
          <a:lstStyle/>
          <a:p>
            <a:pPr eaLnBrk="1" hangingPunct="1"/>
            <a:r>
              <a:rPr lang="zh-CN" altLang="en-US"/>
              <a:t>同态象与同态诱导的商代数间的同构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89A92-F8EB-4F09-82B6-A30DE76CC760}" type="slidenum">
              <a:rPr lang="zh-CN" altLang="en-US"/>
              <a:pPr>
                <a:defRPr/>
              </a:pPr>
              <a:t>70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3528" y="1587272"/>
            <a:ext cx="7488832" cy="3740224"/>
            <a:chOff x="1187624" y="1731288"/>
            <a:chExt cx="7488832" cy="3740224"/>
          </a:xfrm>
        </p:grpSpPr>
        <p:sp>
          <p:nvSpPr>
            <p:cNvPr id="6" name="矩形 5"/>
            <p:cNvSpPr/>
            <p:nvPr/>
          </p:nvSpPr>
          <p:spPr>
            <a:xfrm>
              <a:off x="1691680" y="2132856"/>
              <a:ext cx="14401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A=&lt;S,*&gt;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87624" y="4581128"/>
              <a:ext cx="2736304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A/</a:t>
              </a:r>
              <a:r>
                <a:rPr lang="en-US" altLang="zh-CN" sz="2400" dirty="0">
                  <a:solidFill>
                    <a:schemeClr val="tx1"/>
                  </a:solidFill>
                  <a:latin typeface="Calibri" pitchFamily="34" charset="0"/>
                  <a:ea typeface="楷体" pitchFamily="49" charset="-122"/>
                  <a:cs typeface="Calibri" pitchFamily="34" charset="0"/>
                </a:rPr>
                <a:t>~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=&lt;S/</a:t>
              </a:r>
              <a:r>
                <a:rPr lang="en-US" altLang="zh-CN" sz="2400" dirty="0">
                  <a:solidFill>
                    <a:schemeClr val="tx1"/>
                  </a:solidFill>
                  <a:latin typeface="Calibri" pitchFamily="34" charset="0"/>
                  <a:ea typeface="楷体" pitchFamily="49" charset="-122"/>
                  <a:cs typeface="Calibri" pitchFamily="34" charset="0"/>
                </a:rPr>
                <a:t>~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,*</a:t>
              </a:r>
              <a:r>
                <a:rPr lang="en-US" altLang="zh-CN" sz="2400" dirty="0">
                  <a:solidFill>
                    <a:schemeClr val="tx1"/>
                  </a:solidFill>
                  <a:latin typeface="Calibri" pitchFamily="34" charset="0"/>
                  <a:ea typeface="楷体" pitchFamily="49" charset="-122"/>
                  <a:cs typeface="Calibri" pitchFamily="34" charset="0"/>
                </a:rPr>
                <a:t>’’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&gt;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67744" y="2708920"/>
              <a:ext cx="576064" cy="16561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自然同态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626528" y="4967456"/>
              <a:ext cx="14401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商代数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851920" y="2343047"/>
              <a:ext cx="1584176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同态映射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876256" y="1731288"/>
              <a:ext cx="14401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同态象</a:t>
              </a:r>
            </a:p>
          </p:txBody>
        </p:sp>
        <p:sp>
          <p:nvSpPr>
            <p:cNvPr id="13" name="矩形 12"/>
            <p:cNvSpPr/>
            <p:nvPr/>
          </p:nvSpPr>
          <p:spPr>
            <a:xfrm rot="20160000">
              <a:off x="3807716" y="3645135"/>
              <a:ext cx="1728192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同构映射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h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660232" y="2132856"/>
              <a:ext cx="2016224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dirty="0">
                  <a:solidFill>
                    <a:schemeClr val="tx1"/>
                  </a:solidFill>
                  <a:latin typeface="Calibri" pitchFamily="34" charset="0"/>
                  <a:ea typeface="楷体" pitchFamily="49" charset="-122"/>
                  <a:cs typeface="Calibri" pitchFamily="34" charset="0"/>
                </a:rPr>
                <a:t>’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=&lt;f(S),*</a:t>
              </a:r>
              <a:r>
                <a:rPr lang="en-US" altLang="zh-CN" sz="2400" dirty="0">
                  <a:solidFill>
                    <a:schemeClr val="tx1"/>
                  </a:solidFill>
                  <a:latin typeface="Calibri" pitchFamily="34" charset="0"/>
                  <a:ea typeface="楷体" pitchFamily="49" charset="-122"/>
                  <a:cs typeface="Calibri" pitchFamily="34" charset="0"/>
                </a:rPr>
                <a:t>’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&gt;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2339752" y="2708920"/>
              <a:ext cx="0" cy="180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16200000">
              <a:off x="4859832" y="584885"/>
              <a:ext cx="0" cy="360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2470484" y="2630905"/>
              <a:ext cx="4491790" cy="20052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标注 17"/>
          <p:cNvSpPr/>
          <p:nvPr/>
        </p:nvSpPr>
        <p:spPr>
          <a:xfrm>
            <a:off x="5004048" y="4221088"/>
            <a:ext cx="3744416" cy="1152128"/>
          </a:xfrm>
          <a:prstGeom prst="wedgeRectCallout">
            <a:avLst>
              <a:gd name="adj1" fmla="val -42236"/>
              <a:gd name="adj2" fmla="val -1939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诱导的</a:t>
            </a: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上的自然等价关系</a:t>
            </a:r>
            <a:r>
              <a:rPr lang="en-US" altLang="zh-CN" sz="2200" dirty="0">
                <a:solidFill>
                  <a:srgbClr val="0000FF"/>
                </a:solidFill>
                <a:latin typeface="Calibri" pitchFamily="34" charset="0"/>
                <a:ea typeface="楷体" pitchFamily="49" charset="-122"/>
                <a:cs typeface="Calibri" pitchFamily="34" charset="0"/>
              </a:rPr>
              <a:t>~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2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200" dirty="0" err="1">
                <a:solidFill>
                  <a:schemeClr val="tx1"/>
                </a:solidFill>
                <a:latin typeface="Calibri" pitchFamily="34" charset="0"/>
                <a:ea typeface="楷体" pitchFamily="49" charset="-122"/>
                <a:cs typeface="Calibri" pitchFamily="34" charset="0"/>
              </a:rPr>
              <a:t>~</a:t>
            </a:r>
            <a:r>
              <a:rPr lang="en-US" altLang="zh-CN" sz="220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2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当且仅当</a:t>
            </a:r>
            <a:r>
              <a:rPr lang="en-US" altLang="zh-CN" sz="22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f(a)=f(</a:t>
            </a:r>
            <a:r>
              <a: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b)</a:t>
            </a:r>
            <a:endParaRPr lang="zh-CN" altLang="en-US" sz="22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3F5219E-257E-45D8-A9D2-38B136CB98AD}"/>
              </a:ext>
            </a:extLst>
          </p:cNvPr>
          <p:cNvGrpSpPr/>
          <p:nvPr/>
        </p:nvGrpSpPr>
        <p:grpSpPr>
          <a:xfrm>
            <a:off x="2052084" y="1594628"/>
            <a:ext cx="3721395" cy="693563"/>
            <a:chOff x="2052084" y="1594628"/>
            <a:chExt cx="3721395" cy="693563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DA07C8C0-3B2C-4625-BEBC-C86C54B2B852}"/>
                </a:ext>
              </a:extLst>
            </p:cNvPr>
            <p:cNvSpPr/>
            <p:nvPr/>
          </p:nvSpPr>
          <p:spPr>
            <a:xfrm>
              <a:off x="2052084" y="1594628"/>
              <a:ext cx="3721395" cy="489353"/>
            </a:xfrm>
            <a:custGeom>
              <a:avLst/>
              <a:gdLst>
                <a:gd name="connsiteX0" fmla="*/ 3721395 w 3721395"/>
                <a:gd name="connsiteY0" fmla="*/ 489353 h 489353"/>
                <a:gd name="connsiteX1" fmla="*/ 1871330 w 3721395"/>
                <a:gd name="connsiteY1" fmla="*/ 256 h 489353"/>
                <a:gd name="connsiteX2" fmla="*/ 0 w 3721395"/>
                <a:gd name="connsiteY2" fmla="*/ 436191 h 48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21395" h="489353">
                  <a:moveTo>
                    <a:pt x="3721395" y="489353"/>
                  </a:moveTo>
                  <a:cubicBezTo>
                    <a:pt x="3106478" y="249234"/>
                    <a:pt x="2491562" y="9116"/>
                    <a:pt x="1871330" y="256"/>
                  </a:cubicBezTo>
                  <a:cubicBezTo>
                    <a:pt x="1251098" y="-8604"/>
                    <a:pt x="625549" y="213793"/>
                    <a:pt x="0" y="436191"/>
                  </a:cubicBezTo>
                </a:path>
              </a:pathLst>
            </a:custGeom>
            <a:noFill/>
            <a:ln w="12700">
              <a:solidFill>
                <a:srgbClr val="CC0066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D2B8CE0-86A1-400D-B64D-C4852724B03A}"/>
                </a:ext>
              </a:extLst>
            </p:cNvPr>
            <p:cNvSpPr/>
            <p:nvPr/>
          </p:nvSpPr>
          <p:spPr>
            <a:xfrm>
              <a:off x="2376119" y="1784135"/>
              <a:ext cx="2952328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r>
                <a:rPr lang="zh-CN" altLang="en-US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诱导的</a:t>
              </a:r>
              <a:r>
                <a:rPr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上的同余关系</a:t>
              </a:r>
              <a:r>
                <a:rPr lang="en-US" altLang="zh-CN" sz="2000" dirty="0">
                  <a:solidFill>
                    <a:srgbClr val="CC0099"/>
                  </a:solidFill>
                  <a:latin typeface="Calibri" pitchFamily="34" charset="0"/>
                  <a:ea typeface="楷体" pitchFamily="49" charset="-122"/>
                  <a:cs typeface="Calibri" pitchFamily="34" charset="0"/>
                </a:rPr>
                <a:t>~</a:t>
              </a:r>
              <a:endParaRPr lang="zh-CN" altLang="en-US" sz="2000" dirty="0">
                <a:solidFill>
                  <a:srgbClr val="CC0099"/>
                </a:solidFill>
                <a:latin typeface="Calibri" pitchFamily="34" charset="0"/>
                <a:ea typeface="楷体" pitchFamily="49" charset="-122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F34A4-0174-4815-B811-A82B1548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同态五定理一览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D6E744-C084-4827-AC4D-87B633EC6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89" y="1162024"/>
            <a:ext cx="5094932" cy="2190821"/>
          </a:xfrm>
        </p:spPr>
        <p:txBody>
          <a:bodyPr/>
          <a:lstStyle/>
          <a:p>
            <a:pPr marL="0" indent="0">
              <a:spcAft>
                <a:spcPts val="200"/>
              </a:spcAft>
              <a:buNone/>
            </a:pPr>
            <a:r>
              <a:rPr lang="zh-CN" altLang="en-US" sz="2000">
                <a:solidFill>
                  <a:srgbClr val="FF0000"/>
                </a:solidFill>
              </a:rPr>
              <a:t>定理</a:t>
            </a:r>
            <a:r>
              <a:rPr lang="en-US" altLang="zh-CN" sz="2000">
                <a:solidFill>
                  <a:srgbClr val="FF0000"/>
                </a:solidFill>
              </a:rPr>
              <a:t>6.3-2</a:t>
            </a:r>
            <a:r>
              <a:rPr lang="zh-CN" altLang="en-US" sz="2000">
                <a:solidFill>
                  <a:srgbClr val="FF0000"/>
                </a:solidFill>
              </a:rPr>
              <a:t>：</a:t>
            </a:r>
            <a:r>
              <a:rPr lang="zh-CN" altLang="en-US" sz="2000"/>
              <a:t>同态像必为陪代数之子</a:t>
            </a:r>
            <a:endParaRPr lang="en-US" altLang="zh-CN" sz="2000"/>
          </a:p>
          <a:p>
            <a:pPr marL="0" indent="0">
              <a:spcAft>
                <a:spcPts val="200"/>
              </a:spcAft>
              <a:buNone/>
            </a:pPr>
            <a:r>
              <a:rPr lang="zh-CN" altLang="en-US" sz="2000">
                <a:solidFill>
                  <a:srgbClr val="FF0000"/>
                </a:solidFill>
              </a:rPr>
              <a:t>定理</a:t>
            </a:r>
            <a:r>
              <a:rPr lang="en-US" altLang="zh-CN" sz="2000">
                <a:solidFill>
                  <a:srgbClr val="FF0000"/>
                </a:solidFill>
              </a:rPr>
              <a:t>6.3-3</a:t>
            </a:r>
            <a:r>
              <a:rPr lang="zh-CN" altLang="en-US" sz="2000">
                <a:solidFill>
                  <a:srgbClr val="FF0000"/>
                </a:solidFill>
              </a:rPr>
              <a:t>：</a:t>
            </a:r>
            <a:r>
              <a:rPr lang="zh-CN" altLang="en-US" sz="2000"/>
              <a:t>同态像必为前代数缩影</a:t>
            </a:r>
            <a:endParaRPr lang="en-US" altLang="zh-CN" sz="2000"/>
          </a:p>
          <a:p>
            <a:pPr marL="0" indent="0">
              <a:spcAft>
                <a:spcPts val="200"/>
              </a:spcAft>
              <a:buNone/>
            </a:pPr>
            <a:r>
              <a:rPr lang="zh-CN" altLang="en-US" sz="2000">
                <a:solidFill>
                  <a:srgbClr val="FF0000"/>
                </a:solidFill>
              </a:rPr>
              <a:t>定理</a:t>
            </a:r>
            <a:r>
              <a:rPr lang="en-US" altLang="zh-CN" sz="2000">
                <a:solidFill>
                  <a:srgbClr val="FF0000"/>
                </a:solidFill>
              </a:rPr>
              <a:t>6.4-2</a:t>
            </a:r>
            <a:r>
              <a:rPr lang="zh-CN" altLang="en-US" sz="2000">
                <a:solidFill>
                  <a:srgbClr val="FF0000"/>
                </a:solidFill>
              </a:rPr>
              <a:t>：</a:t>
            </a:r>
            <a:r>
              <a:rPr lang="zh-CN" altLang="en-US" sz="2000"/>
              <a:t>同态必诱导前域同余</a:t>
            </a:r>
            <a:r>
              <a:rPr lang="en-US" altLang="zh-CN" sz="2000"/>
              <a:t>R</a:t>
            </a:r>
          </a:p>
          <a:p>
            <a:pPr marL="0" indent="0">
              <a:spcAft>
                <a:spcPts val="200"/>
              </a:spcAft>
              <a:buNone/>
            </a:pPr>
            <a:r>
              <a:rPr lang="zh-CN" altLang="en-US" sz="2000">
                <a:solidFill>
                  <a:srgbClr val="FF0000"/>
                </a:solidFill>
              </a:rPr>
              <a:t>定理</a:t>
            </a:r>
            <a:r>
              <a:rPr lang="en-US" altLang="zh-CN" sz="2000">
                <a:solidFill>
                  <a:srgbClr val="FF0000"/>
                </a:solidFill>
              </a:rPr>
              <a:t>6.5-1</a:t>
            </a:r>
            <a:r>
              <a:rPr lang="zh-CN" altLang="en-US" sz="2000">
                <a:solidFill>
                  <a:srgbClr val="FF0000"/>
                </a:solidFill>
              </a:rPr>
              <a:t>：</a:t>
            </a:r>
            <a:r>
              <a:rPr lang="zh-CN" altLang="en-US" sz="2000"/>
              <a:t>前代数必有</a:t>
            </a:r>
            <a:r>
              <a:rPr lang="en-US" altLang="zh-CN" sz="2000"/>
              <a:t>R</a:t>
            </a:r>
            <a:r>
              <a:rPr lang="zh-CN" altLang="en-US" sz="2000"/>
              <a:t>之自然同态商代数</a:t>
            </a:r>
            <a:endParaRPr lang="en-US" altLang="zh-CN" sz="2000"/>
          </a:p>
          <a:p>
            <a:pPr marL="0" indent="0">
              <a:spcAft>
                <a:spcPts val="200"/>
              </a:spcAft>
              <a:buNone/>
            </a:pPr>
            <a:r>
              <a:rPr lang="zh-CN" altLang="en-US" sz="2000">
                <a:solidFill>
                  <a:srgbClr val="FF0000"/>
                </a:solidFill>
              </a:rPr>
              <a:t>定理</a:t>
            </a:r>
            <a:r>
              <a:rPr lang="en-US" altLang="zh-CN" sz="2000">
                <a:solidFill>
                  <a:srgbClr val="FF0000"/>
                </a:solidFill>
              </a:rPr>
              <a:t>6.5-1</a:t>
            </a:r>
            <a:r>
              <a:rPr lang="zh-CN" altLang="en-US" sz="2000">
                <a:solidFill>
                  <a:srgbClr val="FF0000"/>
                </a:solidFill>
              </a:rPr>
              <a:t>：</a:t>
            </a:r>
            <a:r>
              <a:rPr lang="en-US" altLang="zh-CN" sz="2000"/>
              <a:t>R</a:t>
            </a:r>
            <a:r>
              <a:rPr lang="zh-CN" altLang="en-US" sz="2000"/>
              <a:t>之商代数必与同态像同构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B55F85-E59E-4A0F-96D4-371E3381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5337" y="6390853"/>
            <a:ext cx="542925" cy="365125"/>
          </a:xfrm>
        </p:spPr>
        <p:txBody>
          <a:bodyPr/>
          <a:lstStyle/>
          <a:p>
            <a:pPr>
              <a:defRPr/>
            </a:pPr>
            <a:fld id="{026171B2-E6B0-4949-BB04-261EF5C9BE36}" type="slidenum">
              <a:rPr lang="zh-CN" altLang="en-US" smtClean="0"/>
              <a:pPr>
                <a:defRPr/>
              </a:pPr>
              <a:t>71</a:t>
            </a:fld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2DDCB47-0ACB-4854-ACC3-10744487249A}"/>
              </a:ext>
            </a:extLst>
          </p:cNvPr>
          <p:cNvGrpSpPr/>
          <p:nvPr/>
        </p:nvGrpSpPr>
        <p:grpSpPr>
          <a:xfrm>
            <a:off x="2186171" y="3620678"/>
            <a:ext cx="4771658" cy="2708026"/>
            <a:chOff x="3491880" y="3614762"/>
            <a:chExt cx="4771658" cy="270802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DAD0502-28DE-4647-AF1B-79043C89087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91880" y="3614762"/>
              <a:ext cx="4771658" cy="2708026"/>
              <a:chOff x="1499659" y="2126613"/>
              <a:chExt cx="6674507" cy="3787937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104250BB-AFCF-414A-9997-96DCBF2E43EA}"/>
                  </a:ext>
                </a:extLst>
              </p:cNvPr>
              <p:cNvGrpSpPr/>
              <p:nvPr/>
            </p:nvGrpSpPr>
            <p:grpSpPr>
              <a:xfrm>
                <a:off x="4390254" y="3320979"/>
                <a:ext cx="2433975" cy="2454915"/>
                <a:chOff x="4237854" y="2950664"/>
                <a:chExt cx="2433975" cy="2454915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1A486728-85F4-44A4-A444-083565B5A22A}"/>
                    </a:ext>
                  </a:extLst>
                </p:cNvPr>
                <p:cNvGrpSpPr/>
                <p:nvPr/>
              </p:nvGrpSpPr>
              <p:grpSpPr>
                <a:xfrm>
                  <a:off x="4237854" y="2950664"/>
                  <a:ext cx="2355978" cy="2454915"/>
                  <a:chOff x="4237854" y="2950664"/>
                  <a:chExt cx="2355978" cy="2454915"/>
                </a:xfrm>
              </p:grpSpPr>
              <p:cxnSp>
                <p:nvCxnSpPr>
                  <p:cNvPr id="35" name="直接连接符 34">
                    <a:extLst>
                      <a:ext uri="{FF2B5EF4-FFF2-40B4-BE49-F238E27FC236}">
                        <a16:creationId xmlns:a16="http://schemas.microsoft.com/office/drawing/2014/main" id="{9D79B63E-1199-4364-95DB-F8645928E39E}"/>
                      </a:ext>
                    </a:extLst>
                  </p:cNvPr>
                  <p:cNvCxnSpPr>
                    <a:stCxn id="17" idx="1"/>
                    <a:endCxn id="27" idx="1"/>
                  </p:cNvCxnSpPr>
                  <p:nvPr/>
                </p:nvCxnSpPr>
                <p:spPr>
                  <a:xfrm flipV="1">
                    <a:off x="4237854" y="2950664"/>
                    <a:ext cx="1687687" cy="1785427"/>
                  </a:xfrm>
                  <a:prstGeom prst="line">
                    <a:avLst/>
                  </a:prstGeom>
                  <a:ln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>
                    <a:extLst>
                      <a:ext uri="{FF2B5EF4-FFF2-40B4-BE49-F238E27FC236}">
                        <a16:creationId xmlns:a16="http://schemas.microsoft.com/office/drawing/2014/main" id="{3B9C76FA-B234-4B7F-8B2F-44F76C5222E1}"/>
                      </a:ext>
                    </a:extLst>
                  </p:cNvPr>
                  <p:cNvCxnSpPr>
                    <a:stCxn id="17" idx="5"/>
                    <a:endCxn id="27" idx="5"/>
                  </p:cNvCxnSpPr>
                  <p:nvPr/>
                </p:nvCxnSpPr>
                <p:spPr>
                  <a:xfrm flipV="1">
                    <a:off x="4906145" y="3620152"/>
                    <a:ext cx="1687687" cy="1785427"/>
                  </a:xfrm>
                  <a:prstGeom prst="line">
                    <a:avLst/>
                  </a:prstGeom>
                  <a:ln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5EED7EA8-F0FC-41E5-8190-AEE540FFFD70}"/>
                    </a:ext>
                  </a:extLst>
                </p:cNvPr>
                <p:cNvSpPr/>
                <p:nvPr/>
              </p:nvSpPr>
              <p:spPr>
                <a:xfrm>
                  <a:off x="5423117" y="4522669"/>
                  <a:ext cx="1248712" cy="48486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>
                      <a:solidFill>
                        <a:srgbClr val="00B05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同构</a:t>
                  </a:r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0E9F4576-F177-429E-9160-16EDA3DEB789}"/>
                  </a:ext>
                </a:extLst>
              </p:cNvPr>
              <p:cNvGrpSpPr/>
              <p:nvPr/>
            </p:nvGrpSpPr>
            <p:grpSpPr>
              <a:xfrm>
                <a:off x="2856693" y="2889791"/>
                <a:ext cx="4229422" cy="1604559"/>
                <a:chOff x="2704293" y="2519476"/>
                <a:chExt cx="4229422" cy="1604559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163A8390-DCF3-43CD-95E1-DF0691C68903}"/>
                    </a:ext>
                  </a:extLst>
                </p:cNvPr>
                <p:cNvGrpSpPr/>
                <p:nvPr/>
              </p:nvGrpSpPr>
              <p:grpSpPr>
                <a:xfrm>
                  <a:off x="2704293" y="2519476"/>
                  <a:ext cx="4229422" cy="1604559"/>
                  <a:chOff x="2704293" y="2266940"/>
                  <a:chExt cx="4229422" cy="1604559"/>
                </a:xfrm>
              </p:grpSpPr>
              <p:grpSp>
                <p:nvGrpSpPr>
                  <p:cNvPr id="28" name="组合 27">
                    <a:extLst>
                      <a:ext uri="{FF2B5EF4-FFF2-40B4-BE49-F238E27FC236}">
                        <a16:creationId xmlns:a16="http://schemas.microsoft.com/office/drawing/2014/main" id="{794FE157-A763-4E40-B9BF-F87BF4750BA3}"/>
                      </a:ext>
                    </a:extLst>
                  </p:cNvPr>
                  <p:cNvGrpSpPr/>
                  <p:nvPr/>
                </p:nvGrpSpPr>
                <p:grpSpPr>
                  <a:xfrm>
                    <a:off x="2704293" y="2266940"/>
                    <a:ext cx="3555394" cy="1604559"/>
                    <a:chOff x="2704293" y="2266940"/>
                    <a:chExt cx="3555394" cy="1604559"/>
                  </a:xfrm>
                </p:grpSpPr>
                <p:cxnSp>
                  <p:nvCxnSpPr>
                    <p:cNvPr id="30" name="直接连接符 29">
                      <a:extLst>
                        <a:ext uri="{FF2B5EF4-FFF2-40B4-BE49-F238E27FC236}">
                          <a16:creationId xmlns:a16="http://schemas.microsoft.com/office/drawing/2014/main" id="{EF791886-1DC8-492A-A9B2-310444E8B88B}"/>
                        </a:ext>
                      </a:extLst>
                    </p:cNvPr>
                    <p:cNvCxnSpPr>
                      <a:stCxn id="24" idx="0"/>
                      <a:endCxn id="27" idx="0"/>
                    </p:cNvCxnSpPr>
                    <p:nvPr/>
                  </p:nvCxnSpPr>
                  <p:spPr>
                    <a:xfrm>
                      <a:off x="2704293" y="2266940"/>
                      <a:ext cx="3555394" cy="292532"/>
                    </a:xfrm>
                    <a:prstGeom prst="line">
                      <a:avLst/>
                    </a:prstGeom>
                    <a:ln w="952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直接连接符 30">
                      <a:extLst>
                        <a:ext uri="{FF2B5EF4-FFF2-40B4-BE49-F238E27FC236}">
                          <a16:creationId xmlns:a16="http://schemas.microsoft.com/office/drawing/2014/main" id="{D8078231-D3F3-48B1-9DB5-0AC6F44CB4C9}"/>
                        </a:ext>
                      </a:extLst>
                    </p:cNvPr>
                    <p:cNvCxnSpPr>
                      <a:stCxn id="24" idx="4"/>
                      <a:endCxn id="27" idx="4"/>
                    </p:cNvCxnSpPr>
                    <p:nvPr/>
                  </p:nvCxnSpPr>
                  <p:spPr>
                    <a:xfrm flipV="1">
                      <a:off x="2704293" y="3506272"/>
                      <a:ext cx="3555394" cy="365227"/>
                    </a:xfrm>
                    <a:prstGeom prst="line">
                      <a:avLst/>
                    </a:prstGeom>
                    <a:ln w="952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矩形 31">
                      <a:extLst>
                        <a:ext uri="{FF2B5EF4-FFF2-40B4-BE49-F238E27FC236}">
                          <a16:creationId xmlns:a16="http://schemas.microsoft.com/office/drawing/2014/main" id="{11194623-3E22-4A64-8FD1-6C9D6683C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5759" y="2575585"/>
                      <a:ext cx="1283178" cy="4191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同态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</a:t>
                      </a:r>
                      <a:endParaRPr lang="zh-CN" altLang="en-US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</p:grpSp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72A73BA0-5853-4B58-8512-EEEFCB800875}"/>
                      </a:ext>
                    </a:extLst>
                  </p:cNvPr>
                  <p:cNvSpPr/>
                  <p:nvPr/>
                </p:nvSpPr>
                <p:spPr>
                  <a:xfrm>
                    <a:off x="5679679" y="2768027"/>
                    <a:ext cx="1254036" cy="4865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f(S)</a:t>
                    </a:r>
                    <a:endParaRPr lang="zh-CN" altLang="en-US">
                      <a:solidFill>
                        <a:srgbClr val="FF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AE6B6268-0D79-45EB-9187-8B75A26FAC77}"/>
                    </a:ext>
                  </a:extLst>
                </p:cNvPr>
                <p:cNvSpPr/>
                <p:nvPr/>
              </p:nvSpPr>
              <p:spPr>
                <a:xfrm>
                  <a:off x="5787134" y="2812008"/>
                  <a:ext cx="945105" cy="946800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EC0B052C-4B12-4F8F-A63D-68553ABFFA4E}"/>
                  </a:ext>
                </a:extLst>
              </p:cNvPr>
              <p:cNvGrpSpPr/>
              <p:nvPr/>
            </p:nvGrpSpPr>
            <p:grpSpPr>
              <a:xfrm>
                <a:off x="1499659" y="2542811"/>
                <a:ext cx="1919596" cy="1951539"/>
                <a:chOff x="1347259" y="2172496"/>
                <a:chExt cx="1919596" cy="1951539"/>
              </a:xfrm>
            </p:grpSpPr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AE244944-CEF6-43A2-AA8B-54113699F60A}"/>
                    </a:ext>
                  </a:extLst>
                </p:cNvPr>
                <p:cNvSpPr/>
                <p:nvPr/>
              </p:nvSpPr>
              <p:spPr>
                <a:xfrm>
                  <a:off x="2141730" y="2519476"/>
                  <a:ext cx="1125125" cy="160455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28BF23CC-7129-4596-8B42-1318D4A71DB5}"/>
                    </a:ext>
                  </a:extLst>
                </p:cNvPr>
                <p:cNvSpPr/>
                <p:nvPr/>
              </p:nvSpPr>
              <p:spPr>
                <a:xfrm>
                  <a:off x="1347259" y="2172496"/>
                  <a:ext cx="472553" cy="4500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S</a:t>
                  </a:r>
                  <a:endParaRPr lang="zh-CN" altLang="en-US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7308A526-1BEF-43BE-BB81-8568F8AED4D3}"/>
                  </a:ext>
                </a:extLst>
              </p:cNvPr>
              <p:cNvGrpSpPr/>
              <p:nvPr/>
            </p:nvGrpSpPr>
            <p:grpSpPr>
              <a:xfrm>
                <a:off x="5624501" y="2547038"/>
                <a:ext cx="2549665" cy="2161245"/>
                <a:chOff x="5472101" y="2176723"/>
                <a:chExt cx="2549665" cy="2161245"/>
              </a:xfrm>
            </p:grpSpPr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90562347-FF69-4CEA-84DB-A3914525D268}"/>
                    </a:ext>
                  </a:extLst>
                </p:cNvPr>
                <p:cNvSpPr/>
                <p:nvPr/>
              </p:nvSpPr>
              <p:spPr>
                <a:xfrm>
                  <a:off x="5472101" y="2492764"/>
                  <a:ext cx="1755194" cy="184520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116EE2C5-F9AA-499C-A96F-F6C128FAF16E}"/>
                    </a:ext>
                  </a:extLst>
                </p:cNvPr>
                <p:cNvSpPr/>
                <p:nvPr/>
              </p:nvSpPr>
              <p:spPr>
                <a:xfrm>
                  <a:off x="7549213" y="2176723"/>
                  <a:ext cx="472553" cy="4500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S</a:t>
                  </a:r>
                  <a:r>
                    <a:rPr lang="en-US" altLang="zh-CN">
                      <a:solidFill>
                        <a:schemeClr val="tx1"/>
                      </a:solidFill>
                      <a:latin typeface="Arial" panose="020B0604020202020204" pitchFamily="34" charset="0"/>
                      <a:ea typeface="楷体" panose="02010609060101010101" pitchFamily="49" charset="-122"/>
                      <a:cs typeface="Arial" panose="020B0604020202020204" pitchFamily="34" charset="0"/>
                    </a:rPr>
                    <a:t>’</a:t>
                  </a:r>
                  <a:endParaRPr lang="zh-CN" altLang="en-US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714B61B3-FDA8-42B3-B2F8-912ED78951F1}"/>
                  </a:ext>
                </a:extLst>
              </p:cNvPr>
              <p:cNvGrpSpPr/>
              <p:nvPr/>
            </p:nvGrpSpPr>
            <p:grpSpPr>
              <a:xfrm>
                <a:off x="1973237" y="3023249"/>
                <a:ext cx="3233618" cy="2891301"/>
                <a:chOff x="1820837" y="2652934"/>
                <a:chExt cx="3233618" cy="2891301"/>
              </a:xfrm>
            </p:grpSpPr>
            <p:grpSp>
              <p:nvGrpSpPr>
                <p:cNvPr id="16" name="组合 15">
                  <a:extLst>
                    <a:ext uri="{FF2B5EF4-FFF2-40B4-BE49-F238E27FC236}">
                      <a16:creationId xmlns:a16="http://schemas.microsoft.com/office/drawing/2014/main" id="{1B196A45-3CE9-4C7D-990E-B778F43FD909}"/>
                    </a:ext>
                  </a:extLst>
                </p:cNvPr>
                <p:cNvGrpSpPr/>
                <p:nvPr/>
              </p:nvGrpSpPr>
              <p:grpSpPr>
                <a:xfrm>
                  <a:off x="1820837" y="2652934"/>
                  <a:ext cx="3093069" cy="2709072"/>
                  <a:chOff x="1820837" y="2239022"/>
                  <a:chExt cx="3093069" cy="2709072"/>
                </a:xfrm>
              </p:grpSpPr>
              <p:cxnSp>
                <p:nvCxnSpPr>
                  <p:cNvPr id="19" name="直接连接符 18">
                    <a:extLst>
                      <a:ext uri="{FF2B5EF4-FFF2-40B4-BE49-F238E27FC236}">
                        <a16:creationId xmlns:a16="http://schemas.microsoft.com/office/drawing/2014/main" id="{1CD86EA2-CD9C-4009-A36D-0B091EDADB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30764" y="3610452"/>
                    <a:ext cx="1769840" cy="1337642"/>
                  </a:xfrm>
                  <a:prstGeom prst="line">
                    <a:avLst/>
                  </a:prstGeom>
                  <a:ln>
                    <a:solidFill>
                      <a:srgbClr val="CC00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>
                    <a:extLst>
                      <a:ext uri="{FF2B5EF4-FFF2-40B4-BE49-F238E27FC236}">
                        <a16:creationId xmlns:a16="http://schemas.microsoft.com/office/drawing/2014/main" id="{8582BFBD-025D-487E-8FBC-770C1208CA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29322" y="2239022"/>
                    <a:ext cx="1884584" cy="2070585"/>
                  </a:xfrm>
                  <a:prstGeom prst="line">
                    <a:avLst/>
                  </a:prstGeom>
                  <a:ln>
                    <a:solidFill>
                      <a:srgbClr val="CC00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267CCF2E-DFD4-48B6-B892-73B3B23FB82A}"/>
                      </a:ext>
                    </a:extLst>
                  </p:cNvPr>
                  <p:cNvSpPr/>
                  <p:nvPr/>
                </p:nvSpPr>
                <p:spPr>
                  <a:xfrm>
                    <a:off x="1820837" y="4370439"/>
                    <a:ext cx="1942001" cy="3682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>
                        <a:solidFill>
                          <a:srgbClr val="E707D7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自然同态</a:t>
                    </a:r>
                  </a:p>
                </p:txBody>
              </p:sp>
            </p:grp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6FD6E6D5-051B-47B1-8C14-65949D0D552F}"/>
                    </a:ext>
                  </a:extLst>
                </p:cNvPr>
                <p:cNvSpPr/>
                <p:nvPr/>
              </p:nvSpPr>
              <p:spPr>
                <a:xfrm>
                  <a:off x="4099447" y="4597435"/>
                  <a:ext cx="945105" cy="946800"/>
                </a:xfrm>
                <a:prstGeom prst="ellipse">
                  <a:avLst/>
                </a:prstGeom>
                <a:noFill/>
                <a:ln>
                  <a:solidFill>
                    <a:srgbClr val="CC00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425935C8-DE01-47D5-884F-3E47312F6D62}"/>
                    </a:ext>
                  </a:extLst>
                </p:cNvPr>
                <p:cNvSpPr/>
                <p:nvPr/>
              </p:nvSpPr>
              <p:spPr>
                <a:xfrm>
                  <a:off x="4039955" y="4887888"/>
                  <a:ext cx="1014500" cy="40191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rgbClr val="CC0099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S/R</a:t>
                  </a:r>
                  <a:endParaRPr lang="zh-CN" altLang="en-US">
                    <a:solidFill>
                      <a:srgbClr val="CC0099"/>
                    </a:solidFill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CC073F73-8138-4690-AF85-69BCE34CEE17}"/>
                  </a:ext>
                </a:extLst>
              </p:cNvPr>
              <p:cNvGrpSpPr/>
              <p:nvPr/>
            </p:nvGrpSpPr>
            <p:grpSpPr>
              <a:xfrm>
                <a:off x="2856690" y="2126613"/>
                <a:ext cx="3555395" cy="1322247"/>
                <a:chOff x="2704290" y="1756298"/>
                <a:chExt cx="3555395" cy="1322247"/>
              </a:xfrm>
            </p:grpSpPr>
            <p:sp>
              <p:nvSpPr>
                <p:cNvPr id="14" name="弧形 13">
                  <a:extLst>
                    <a:ext uri="{FF2B5EF4-FFF2-40B4-BE49-F238E27FC236}">
                      <a16:creationId xmlns:a16="http://schemas.microsoft.com/office/drawing/2014/main" id="{F490CBE7-645C-45DC-85BE-AB93C00A97C5}"/>
                    </a:ext>
                  </a:extLst>
                </p:cNvPr>
                <p:cNvSpPr/>
                <p:nvPr/>
              </p:nvSpPr>
              <p:spPr>
                <a:xfrm flipH="1">
                  <a:off x="2704290" y="2158590"/>
                  <a:ext cx="3555395" cy="919955"/>
                </a:xfrm>
                <a:prstGeom prst="arc">
                  <a:avLst>
                    <a:gd name="adj1" fmla="val 11328495"/>
                    <a:gd name="adj2" fmla="val 21185661"/>
                  </a:avLst>
                </a:prstGeom>
                <a:ln>
                  <a:solidFill>
                    <a:srgbClr val="FF0000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485252CF-1215-4BAF-98F3-565759EEA3C6}"/>
                    </a:ext>
                  </a:extLst>
                </p:cNvPr>
                <p:cNvSpPr/>
                <p:nvPr/>
              </p:nvSpPr>
              <p:spPr>
                <a:xfrm>
                  <a:off x="2996816" y="1756298"/>
                  <a:ext cx="2970341" cy="38234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rgbClr val="FF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f</a:t>
                  </a:r>
                  <a:r>
                    <a:rPr lang="zh-CN" altLang="en-US">
                      <a:solidFill>
                        <a:srgbClr val="FF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诱导的等价关系</a:t>
                  </a:r>
                  <a:r>
                    <a:rPr lang="en-US" altLang="zh-CN">
                      <a:solidFill>
                        <a:srgbClr val="FF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R</a:t>
                  </a:r>
                  <a:endParaRPr lang="zh-CN" altLang="en-US">
                    <a:solidFill>
                      <a:srgbClr val="FF0000"/>
                    </a:solidFill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F00F507-455F-44A1-921A-6B3238BF29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05207" y="2857060"/>
                <a:ext cx="560484" cy="35187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CE30F614-D9A9-4FF5-B698-16768D9D8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3126" y="2890556"/>
                <a:ext cx="539493" cy="3024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0514D65-365D-4102-BD19-996097703B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35551" y="4752975"/>
              <a:ext cx="1485013" cy="889001"/>
              <a:chOff x="3707356" y="3641706"/>
              <a:chExt cx="2048307" cy="1226216"/>
            </a:xfrm>
          </p:grpSpPr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C1689E9C-D7BF-47C4-9C1E-93D1FD937A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8798" y="3641706"/>
                <a:ext cx="855825" cy="5204"/>
              </a:xfrm>
              <a:prstGeom prst="line">
                <a:avLst/>
              </a:prstGeom>
              <a:ln w="9525">
                <a:solidFill>
                  <a:srgbClr val="FF000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B812EC7D-7F01-467D-8FEB-90073AB343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7356" y="4390574"/>
                <a:ext cx="524485" cy="448454"/>
              </a:xfrm>
              <a:prstGeom prst="line">
                <a:avLst/>
              </a:prstGeom>
              <a:ln w="9525">
                <a:solidFill>
                  <a:srgbClr val="CC0099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9F883922-C3C6-4D89-AC7C-404F735086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1364" y="4308259"/>
                <a:ext cx="524299" cy="559663"/>
              </a:xfrm>
              <a:prstGeom prst="line">
                <a:avLst/>
              </a:prstGeom>
              <a:ln w="9525">
                <a:solidFill>
                  <a:srgbClr val="00B050"/>
                </a:solidFill>
                <a:headEnd type="triangl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内容占位符 2">
            <a:extLst>
              <a:ext uri="{FF2B5EF4-FFF2-40B4-BE49-F238E27FC236}">
                <a16:creationId xmlns:a16="http://schemas.microsoft.com/office/drawing/2014/main" id="{1EBA076B-B9EA-494F-AE2F-39F58EC0F7A9}"/>
              </a:ext>
            </a:extLst>
          </p:cNvPr>
          <p:cNvSpPr txBox="1">
            <a:spLocks/>
          </p:cNvSpPr>
          <p:nvPr/>
        </p:nvSpPr>
        <p:spPr bwMode="auto">
          <a:xfrm>
            <a:off x="5762981" y="1391666"/>
            <a:ext cx="2389695" cy="1523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  <a:defRPr sz="22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"/>
              </a:spcAft>
              <a:buFont typeface="Wingdings" pitchFamily="2" charset="2"/>
              <a:buNone/>
            </a:pPr>
            <a:r>
              <a:rPr lang="zh-CN" altLang="en-US">
                <a:solidFill>
                  <a:srgbClr val="3A1BF7"/>
                </a:solidFill>
              </a:rPr>
              <a:t>所有这些性质或关系的发动者：</a:t>
            </a:r>
            <a:endParaRPr lang="en-US" altLang="zh-CN">
              <a:solidFill>
                <a:srgbClr val="3A1BF7"/>
              </a:solidFill>
            </a:endParaRPr>
          </a:p>
          <a:p>
            <a:pPr marL="0" indent="0" algn="ctr">
              <a:spcAft>
                <a:spcPts val="200"/>
              </a:spcAft>
              <a:buFont typeface="Wingdings" pitchFamily="2" charset="2"/>
              <a:buNone/>
            </a:pPr>
            <a:r>
              <a:rPr lang="zh-CN" altLang="en-US" sz="3200">
                <a:solidFill>
                  <a:srgbClr val="CC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同态</a:t>
            </a:r>
          </a:p>
        </p:txBody>
      </p:sp>
    </p:spTree>
    <p:extLst>
      <p:ext uri="{BB962C8B-B14F-4D97-AF65-F5344CB8AC3E}">
        <p14:creationId xmlns:p14="http://schemas.microsoft.com/office/powerpoint/2010/main" val="358347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457200" y="1178750"/>
            <a:ext cx="8229600" cy="492918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定义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6.5-2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：</a:t>
            </a:r>
            <a:endParaRPr lang="en-US" altLang="zh-CN" dirty="0">
              <a:solidFill>
                <a:srgbClr val="FF0000"/>
              </a:solidFill>
              <a:sym typeface="Symbol" pitchFamily="18" charset="2"/>
            </a:endParaRPr>
          </a:p>
          <a:p>
            <a:pPr lvl="1" eaLnBrk="1" hangingPunct="1"/>
            <a:r>
              <a:rPr lang="zh-CN" altLang="en-US" sz="2400" dirty="0">
                <a:sym typeface="Symbol" pitchFamily="18" charset="2"/>
              </a:rPr>
              <a:t>设</a:t>
            </a:r>
            <a:r>
              <a:rPr lang="en-US" altLang="zh-CN" sz="2400" dirty="0"/>
              <a:t>&lt;A</a:t>
            </a:r>
            <a:r>
              <a:rPr lang="zh-CN" altLang="en-US" sz="2400" dirty="0"/>
              <a:t>，</a:t>
            </a:r>
            <a:r>
              <a:rPr lang="en-US" altLang="zh-CN" sz="2400" baseline="-25000" dirty="0"/>
              <a:t>°</a:t>
            </a:r>
            <a:r>
              <a:rPr lang="en-US" altLang="zh-CN" sz="2400" dirty="0">
                <a:sym typeface="Symbol" pitchFamily="18" charset="2"/>
              </a:rPr>
              <a:t>&gt;</a:t>
            </a:r>
            <a:r>
              <a:rPr lang="zh-CN" altLang="en-US" sz="2400" dirty="0">
                <a:sym typeface="Symbol" pitchFamily="18" charset="2"/>
              </a:rPr>
              <a:t>与</a:t>
            </a:r>
            <a:r>
              <a:rPr lang="en-US" altLang="zh-CN" sz="2400" dirty="0">
                <a:sym typeface="Symbol" pitchFamily="18" charset="2"/>
              </a:rPr>
              <a:t>&lt;B</a:t>
            </a:r>
            <a:r>
              <a:rPr lang="zh-CN" altLang="en-US" sz="2400" dirty="0">
                <a:sym typeface="Symbol" pitchFamily="18" charset="2"/>
              </a:rPr>
              <a:t>，</a:t>
            </a:r>
            <a:r>
              <a:rPr lang="en-US" altLang="zh-CN" sz="2400" baseline="-10000" dirty="0">
                <a:sym typeface="Symbol" pitchFamily="18" charset="2"/>
              </a:rPr>
              <a:t>*</a:t>
            </a:r>
            <a:r>
              <a:rPr lang="en-US" altLang="zh-CN" sz="2400" dirty="0">
                <a:sym typeface="Symbol" pitchFamily="18" charset="2"/>
              </a:rPr>
              <a:t>&gt;</a:t>
            </a:r>
            <a:r>
              <a:rPr lang="zh-CN" altLang="en-US" sz="2400" dirty="0">
                <a:sym typeface="Symbol" pitchFamily="18" charset="2"/>
              </a:rPr>
              <a:t>是两个代数系统，在</a:t>
            </a:r>
            <a:r>
              <a:rPr lang="en-US" altLang="zh-CN" sz="2400" dirty="0">
                <a:sym typeface="Symbol" pitchFamily="18" charset="2"/>
              </a:rPr>
              <a:t>A×B</a:t>
            </a:r>
            <a:r>
              <a:rPr lang="zh-CN" altLang="en-US" sz="2400" dirty="0">
                <a:sym typeface="Symbol" pitchFamily="18" charset="2"/>
              </a:rPr>
              <a:t>中规定运算：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ym typeface="Symbol" pitchFamily="18" charset="2"/>
              </a:rPr>
              <a:t>         </a:t>
            </a:r>
            <a:r>
              <a:rPr lang="en-US" altLang="zh-CN" dirty="0">
                <a:sym typeface="Symbol" pitchFamily="18" charset="2"/>
              </a:rPr>
              <a:t>&lt;a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b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&gt;&lt;a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b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&gt;=&lt;a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baseline="-25000" dirty="0"/>
              <a:t>°</a:t>
            </a:r>
            <a:r>
              <a:rPr lang="en-US" altLang="zh-CN" dirty="0">
                <a:sym typeface="Symbol" pitchFamily="18" charset="2"/>
              </a:rPr>
              <a:t>a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b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baseline="-10000" dirty="0">
                <a:sym typeface="Symbol" pitchFamily="18" charset="2"/>
              </a:rPr>
              <a:t>*</a:t>
            </a:r>
            <a:r>
              <a:rPr lang="en-US" altLang="zh-CN" dirty="0">
                <a:sym typeface="Symbol" pitchFamily="18" charset="2"/>
              </a:rPr>
              <a:t>b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&gt;</a:t>
            </a:r>
          </a:p>
          <a:p>
            <a:pPr lvl="1" eaLnBrk="1" hangingPunct="1">
              <a:spcAft>
                <a:spcPts val="1800"/>
              </a:spcAft>
              <a:buFont typeface="Wingdings" pitchFamily="2" charset="2"/>
              <a:buNone/>
            </a:pPr>
            <a:r>
              <a:rPr lang="zh-CN" altLang="en-US" sz="2400" dirty="0">
                <a:sym typeface="Symbol" pitchFamily="18" charset="2"/>
              </a:rPr>
              <a:t>  则</a:t>
            </a:r>
            <a:r>
              <a:rPr lang="en-US" altLang="zh-CN" sz="2400" dirty="0">
                <a:sym typeface="Symbol" pitchFamily="18" charset="2"/>
              </a:rPr>
              <a:t>&lt;A×B</a:t>
            </a:r>
            <a:r>
              <a:rPr lang="zh-CN" altLang="en-US" sz="2400" dirty="0">
                <a:sym typeface="Symbol" pitchFamily="18" charset="2"/>
              </a:rPr>
              <a:t>，</a:t>
            </a:r>
            <a:r>
              <a:rPr lang="en-US" altLang="zh-CN" sz="2400" dirty="0">
                <a:sym typeface="Symbol" pitchFamily="18" charset="2"/>
              </a:rPr>
              <a:t>&gt;</a:t>
            </a:r>
            <a:r>
              <a:rPr lang="zh-CN" altLang="en-US" sz="2400" dirty="0">
                <a:sym typeface="Symbol" pitchFamily="18" charset="2"/>
              </a:rPr>
              <a:t>也是代数系统，称为</a:t>
            </a:r>
            <a:r>
              <a:rPr lang="en-US" altLang="zh-CN" sz="2400" dirty="0"/>
              <a:t>&lt;A</a:t>
            </a:r>
            <a:r>
              <a:rPr lang="zh-CN" altLang="en-US" sz="2400" dirty="0"/>
              <a:t>，</a:t>
            </a:r>
            <a:r>
              <a:rPr lang="en-US" altLang="zh-CN" sz="2400" baseline="-25000" dirty="0"/>
              <a:t>°</a:t>
            </a:r>
            <a:r>
              <a:rPr lang="en-US" altLang="zh-CN" sz="2400" dirty="0">
                <a:sym typeface="Symbol" pitchFamily="18" charset="2"/>
              </a:rPr>
              <a:t>&gt;</a:t>
            </a:r>
            <a:r>
              <a:rPr lang="zh-CN" altLang="en-US" sz="2400" dirty="0">
                <a:sym typeface="Symbol" pitchFamily="18" charset="2"/>
              </a:rPr>
              <a:t>与</a:t>
            </a:r>
            <a:r>
              <a:rPr lang="en-US" altLang="zh-CN" sz="2400" dirty="0">
                <a:sym typeface="Symbol" pitchFamily="18" charset="2"/>
              </a:rPr>
              <a:t>&lt;B</a:t>
            </a:r>
            <a:r>
              <a:rPr lang="zh-CN" altLang="en-US" sz="2400" dirty="0">
                <a:sym typeface="Symbol" pitchFamily="18" charset="2"/>
              </a:rPr>
              <a:t>，</a:t>
            </a:r>
            <a:r>
              <a:rPr lang="en-US" altLang="zh-CN" sz="2400" baseline="-10000" dirty="0">
                <a:sym typeface="Symbol" pitchFamily="18" charset="2"/>
              </a:rPr>
              <a:t>*</a:t>
            </a:r>
            <a:r>
              <a:rPr lang="en-US" altLang="zh-CN" sz="2400" dirty="0">
                <a:sym typeface="Symbol" pitchFamily="18" charset="2"/>
              </a:rPr>
              <a:t>&gt;</a:t>
            </a:r>
            <a:r>
              <a:rPr lang="zh-CN" altLang="en-US" sz="2400" dirty="0">
                <a:sym typeface="Symbol" pitchFamily="18" charset="2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sym typeface="Symbol" pitchFamily="18" charset="2"/>
              </a:rPr>
              <a:t>积代数。</a:t>
            </a:r>
            <a:r>
              <a:rPr lang="zh-CN" altLang="en-US" sz="2400" dirty="0">
                <a:sym typeface="Symbol" pitchFamily="18" charset="2"/>
              </a:rPr>
              <a:t>也叫作两个代数的</a:t>
            </a:r>
            <a:r>
              <a:rPr lang="zh-CN" altLang="en-US" sz="2400" dirty="0">
                <a:solidFill>
                  <a:srgbClr val="FF0000"/>
                </a:solidFill>
                <a:sym typeface="Symbol" pitchFamily="18" charset="2"/>
              </a:rPr>
              <a:t>直接乘积</a:t>
            </a:r>
            <a:r>
              <a:rPr lang="zh-CN" altLang="en-US" sz="2400" dirty="0">
                <a:sym typeface="Symbol" pitchFamily="18" charset="2"/>
              </a:rPr>
              <a:t>或</a:t>
            </a:r>
            <a:r>
              <a:rPr lang="zh-CN" altLang="en-US" sz="2400">
                <a:solidFill>
                  <a:srgbClr val="C00000"/>
                </a:solidFill>
                <a:sym typeface="Symbol" pitchFamily="18" charset="2"/>
              </a:rPr>
              <a:t>直积。</a:t>
            </a:r>
            <a:endParaRPr lang="en-US" altLang="zh-CN" sz="2400">
              <a:solidFill>
                <a:srgbClr val="C00000"/>
              </a:solidFill>
              <a:sym typeface="Symbol" pitchFamily="18" charset="2"/>
            </a:endParaRPr>
          </a:p>
          <a:p>
            <a:pPr eaLnBrk="1" hangingPunct="1"/>
            <a:r>
              <a:rPr lang="zh-CN" altLang="en-US">
                <a:solidFill>
                  <a:srgbClr val="C00000"/>
                </a:solidFill>
                <a:sym typeface="Symbol" pitchFamily="18" charset="2"/>
              </a:rPr>
              <a:t>例：</a:t>
            </a:r>
            <a:r>
              <a:rPr lang="zh-CN" altLang="en-US">
                <a:sym typeface="Symbol" pitchFamily="18" charset="2"/>
              </a:rPr>
              <a:t>设</a:t>
            </a:r>
            <a:r>
              <a:rPr lang="en-US" altLang="zh-CN">
                <a:sym typeface="Symbol" pitchFamily="18" charset="2"/>
              </a:rPr>
              <a:t>A=&lt;Z,*,1&gt;</a:t>
            </a:r>
            <a:r>
              <a:rPr lang="zh-CN" altLang="en-US">
                <a:sym typeface="Symbol" pitchFamily="18" charset="2"/>
              </a:rPr>
              <a:t>和</a:t>
            </a:r>
            <a:r>
              <a:rPr lang="en-US" altLang="zh-CN">
                <a:sym typeface="Symbol" pitchFamily="18" charset="2"/>
              </a:rPr>
              <a:t>B=&lt;N,+,0&gt;</a:t>
            </a:r>
            <a:r>
              <a:rPr lang="zh-CN" altLang="en-US">
                <a:sym typeface="Symbol" pitchFamily="18" charset="2"/>
              </a:rPr>
              <a:t>，</a:t>
            </a:r>
            <a:r>
              <a:rPr lang="en-US" altLang="zh-CN">
                <a:sym typeface="Symbol" pitchFamily="18" charset="2"/>
              </a:rPr>
              <a:t>A×B=&lt;Z×N,</a:t>
            </a:r>
            <a:r>
              <a:rPr lang="zh-CN" altLang="en-US" sz="2000"/>
              <a:t>▲</a:t>
            </a:r>
            <a:r>
              <a:rPr lang="en-US" altLang="zh-CN"/>
              <a:t>,&lt;1,0&gt;</a:t>
            </a:r>
            <a:r>
              <a:rPr lang="en-US" altLang="zh-CN">
                <a:sym typeface="Symbol" pitchFamily="18" charset="2"/>
              </a:rPr>
              <a:t>&gt;</a:t>
            </a:r>
          </a:p>
          <a:p>
            <a:pPr marL="981075" indent="0" eaLnBrk="1" hangingPunct="1">
              <a:buNone/>
            </a:pPr>
            <a:r>
              <a:rPr lang="zh-CN" altLang="en-US">
                <a:sym typeface="Symbol" pitchFamily="18" charset="2"/>
              </a:rPr>
              <a:t>对</a:t>
            </a:r>
            <a:r>
              <a:rPr lang="en-US" altLang="zh-CN">
                <a:sym typeface="Symbol" pitchFamily="18" charset="2"/>
              </a:rPr>
              <a:t>Z×N</a:t>
            </a:r>
            <a:r>
              <a:rPr lang="zh-CN" altLang="en-US">
                <a:sym typeface="Symbol" pitchFamily="18" charset="2"/>
              </a:rPr>
              <a:t>中任意元素</a:t>
            </a:r>
            <a:r>
              <a:rPr lang="en-US" altLang="zh-CN">
                <a:sym typeface="Symbol" pitchFamily="18" charset="2"/>
              </a:rPr>
              <a:t>&lt;z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,n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&gt;</a:t>
            </a:r>
            <a:r>
              <a:rPr lang="zh-CN" altLang="en-US">
                <a:sym typeface="Symbol" pitchFamily="18" charset="2"/>
              </a:rPr>
              <a:t>和</a:t>
            </a:r>
            <a:r>
              <a:rPr lang="en-US" altLang="zh-CN">
                <a:sym typeface="Symbol" pitchFamily="18" charset="2"/>
              </a:rPr>
              <a:t>&lt;z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,n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&gt;</a:t>
            </a:r>
          </a:p>
          <a:p>
            <a:pPr marL="981075" indent="0" eaLnBrk="1" hangingPunct="1">
              <a:buNone/>
            </a:pPr>
            <a:r>
              <a:rPr lang="en-US" altLang="zh-CN">
                <a:sym typeface="Symbol" pitchFamily="18" charset="2"/>
              </a:rPr>
              <a:t>&lt;z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,n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&gt;</a:t>
            </a:r>
            <a:r>
              <a:rPr lang="zh-CN" altLang="en-US" sz="2000"/>
              <a:t>▲</a:t>
            </a:r>
            <a:r>
              <a:rPr lang="en-US" altLang="zh-CN">
                <a:sym typeface="Symbol" pitchFamily="18" charset="2"/>
              </a:rPr>
              <a:t>&lt;z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,n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&gt;=&lt;z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*z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,n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+n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&gt;</a:t>
            </a:r>
            <a:endParaRPr lang="zh-CN" altLang="en-US" dirty="0">
              <a:sym typeface="Symbol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D0D05-854F-46F2-BBE1-C2D868D082D8}" type="slidenum">
              <a:rPr lang="zh-CN" altLang="en-US"/>
              <a:pPr>
                <a:defRPr/>
              </a:pPr>
              <a:t>72</a:t>
            </a:fld>
            <a:endParaRPr lang="zh-CN" altLang="en-US"/>
          </a:p>
        </p:txBody>
      </p:sp>
      <p:sp>
        <p:nvSpPr>
          <p:cNvPr id="46084" name="标题 4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en-US" altLang="zh-CN"/>
              <a:t>6.5.2</a:t>
            </a:r>
            <a:r>
              <a:rPr lang="zh-CN" altLang="en-US"/>
              <a:t>、积代数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395288" y="1123951"/>
            <a:ext cx="8424862" cy="194501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zh-CN" sz="2800" dirty="0"/>
              <a:t>A=&lt;{</a:t>
            </a:r>
            <a:r>
              <a:rPr lang="en-US" altLang="zh-CN" sz="2800" dirty="0">
                <a:solidFill>
                  <a:srgbClr val="E707D7"/>
                </a:solidFill>
              </a:rPr>
              <a:t>2, 5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r>
              <a:rPr lang="zh-CN" altLang="en-US" sz="3200" baseline="-10000" dirty="0">
                <a:latin typeface="+mn-lt"/>
                <a:ea typeface="+mn-ea"/>
              </a:rPr>
              <a:t>*</a:t>
            </a:r>
            <a:r>
              <a:rPr lang="en-US" altLang="zh-CN" sz="2800" dirty="0"/>
              <a:t>&gt;</a:t>
            </a:r>
            <a:r>
              <a:rPr lang="zh-CN" altLang="en-US" sz="2800" dirty="0"/>
              <a:t>，</a:t>
            </a:r>
            <a:r>
              <a:rPr lang="en-US" altLang="zh-CN" sz="2800" dirty="0"/>
              <a:t>B=&lt;{3, 4}</a:t>
            </a:r>
            <a:r>
              <a:rPr lang="zh-CN" altLang="en-US" sz="2800" dirty="0"/>
              <a:t>，</a:t>
            </a:r>
            <a:r>
              <a:rPr lang="en-US" altLang="zh-CN" sz="2800" dirty="0"/>
              <a:t>+&gt;</a:t>
            </a:r>
          </a:p>
          <a:p>
            <a:pPr>
              <a:spcAft>
                <a:spcPts val="1200"/>
              </a:spcAft>
            </a:pPr>
            <a:r>
              <a:rPr lang="en-US" altLang="zh-CN" sz="2800" dirty="0"/>
              <a:t>A×B=&lt;</a:t>
            </a:r>
            <a:r>
              <a:rPr lang="en-US" altLang="zh-CN" sz="2800" dirty="0">
                <a:solidFill>
                  <a:srgbClr val="FF0000"/>
                </a:solidFill>
              </a:rPr>
              <a:t>{&lt;</a:t>
            </a:r>
            <a:r>
              <a:rPr lang="en-US" altLang="zh-CN" sz="2800" dirty="0">
                <a:solidFill>
                  <a:srgbClr val="E707D7"/>
                </a:solidFill>
              </a:rPr>
              <a:t>2</a:t>
            </a:r>
            <a:r>
              <a:rPr lang="en-US" altLang="zh-CN" sz="2800" dirty="0">
                <a:solidFill>
                  <a:srgbClr val="FF0000"/>
                </a:solidFill>
              </a:rPr>
              <a:t>, </a:t>
            </a:r>
            <a:r>
              <a:rPr lang="en-US" altLang="zh-CN" sz="2800" dirty="0"/>
              <a:t>3</a:t>
            </a:r>
            <a:r>
              <a:rPr lang="en-US" altLang="zh-CN" sz="2800" dirty="0">
                <a:solidFill>
                  <a:srgbClr val="FF0000"/>
                </a:solidFill>
              </a:rPr>
              <a:t>&gt;</a:t>
            </a:r>
            <a:r>
              <a:rPr lang="zh-CN" altLang="en-US" sz="2800" dirty="0">
                <a:solidFill>
                  <a:srgbClr val="FF0000"/>
                </a:solidFill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</a:rPr>
              <a:t>&lt;</a:t>
            </a:r>
            <a:r>
              <a:rPr lang="en-US" altLang="zh-CN" sz="2800" dirty="0">
                <a:solidFill>
                  <a:srgbClr val="E707D7"/>
                </a:solidFill>
              </a:rPr>
              <a:t>2</a:t>
            </a:r>
            <a:r>
              <a:rPr lang="en-US" altLang="zh-CN" sz="2800" dirty="0">
                <a:solidFill>
                  <a:srgbClr val="FF0000"/>
                </a:solidFill>
              </a:rPr>
              <a:t>, </a:t>
            </a:r>
            <a:r>
              <a:rPr lang="en-US" altLang="zh-CN" sz="2800" dirty="0"/>
              <a:t>4</a:t>
            </a:r>
            <a:r>
              <a:rPr lang="en-US" altLang="zh-CN" sz="2800" dirty="0">
                <a:solidFill>
                  <a:srgbClr val="FF0000"/>
                </a:solidFill>
              </a:rPr>
              <a:t>&gt;</a:t>
            </a:r>
            <a:r>
              <a:rPr lang="zh-CN" altLang="en-US" sz="2800" dirty="0">
                <a:solidFill>
                  <a:srgbClr val="FF0000"/>
                </a:solidFill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</a:rPr>
              <a:t>&lt;</a:t>
            </a:r>
            <a:r>
              <a:rPr lang="en-US" altLang="zh-CN" sz="2800" dirty="0">
                <a:solidFill>
                  <a:srgbClr val="E707D7"/>
                </a:solidFill>
              </a:rPr>
              <a:t>5</a:t>
            </a:r>
            <a:r>
              <a:rPr lang="en-US" altLang="zh-CN" sz="2800" dirty="0">
                <a:solidFill>
                  <a:srgbClr val="FF0000"/>
                </a:solidFill>
              </a:rPr>
              <a:t>, </a:t>
            </a:r>
            <a:r>
              <a:rPr lang="en-US" altLang="zh-CN" sz="2800" dirty="0"/>
              <a:t>3</a:t>
            </a:r>
            <a:r>
              <a:rPr lang="en-US" altLang="zh-CN" sz="2800" dirty="0">
                <a:solidFill>
                  <a:srgbClr val="FF0000"/>
                </a:solidFill>
              </a:rPr>
              <a:t>&gt;</a:t>
            </a:r>
            <a:r>
              <a:rPr lang="zh-CN" altLang="en-US" sz="2800" dirty="0">
                <a:solidFill>
                  <a:srgbClr val="FF0000"/>
                </a:solidFill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</a:rPr>
              <a:t>&lt;</a:t>
            </a:r>
            <a:r>
              <a:rPr lang="en-US" altLang="zh-CN" sz="2800" dirty="0">
                <a:solidFill>
                  <a:srgbClr val="E707D7"/>
                </a:solidFill>
              </a:rPr>
              <a:t>5</a:t>
            </a:r>
            <a:r>
              <a:rPr lang="en-US" altLang="zh-CN" sz="2800" dirty="0">
                <a:solidFill>
                  <a:srgbClr val="FF0000"/>
                </a:solidFill>
              </a:rPr>
              <a:t>, </a:t>
            </a:r>
            <a:r>
              <a:rPr lang="en-US" altLang="zh-CN" sz="2800" dirty="0"/>
              <a:t>4</a:t>
            </a:r>
            <a:r>
              <a:rPr lang="en-US" altLang="zh-CN" sz="2800" dirty="0">
                <a:solidFill>
                  <a:srgbClr val="FF0000"/>
                </a:solidFill>
              </a:rPr>
              <a:t>&gt;}</a:t>
            </a:r>
            <a:r>
              <a:rPr lang="zh-CN" altLang="en-US" sz="2800" dirty="0"/>
              <a:t>，▲</a:t>
            </a:r>
            <a:r>
              <a:rPr lang="en-US" altLang="zh-CN" sz="2800" dirty="0"/>
              <a:t>&gt;</a:t>
            </a:r>
          </a:p>
          <a:p>
            <a:pPr>
              <a:spcAft>
                <a:spcPts val="1200"/>
              </a:spcAft>
            </a:pPr>
            <a:r>
              <a:rPr lang="en-US" altLang="zh-CN" sz="2800" dirty="0"/>
              <a:t>&lt;2, 3&gt;</a:t>
            </a:r>
            <a:r>
              <a:rPr lang="zh-CN" altLang="en-US" sz="2800" dirty="0"/>
              <a:t> ▲ </a:t>
            </a:r>
            <a:r>
              <a:rPr lang="en-US" altLang="zh-CN" sz="2800" dirty="0"/>
              <a:t>&lt;5, 4&gt;=&lt;</a:t>
            </a:r>
            <a:r>
              <a:rPr lang="zh-CN" altLang="en-US" sz="2800" dirty="0"/>
              <a:t>？</a:t>
            </a:r>
            <a:r>
              <a:rPr lang="en-US" altLang="zh-CN" sz="2800" dirty="0"/>
              <a:t>,</a:t>
            </a:r>
            <a:r>
              <a:rPr lang="zh-CN" altLang="en-US" sz="2800" dirty="0"/>
              <a:t>？</a:t>
            </a:r>
            <a:r>
              <a:rPr lang="en-US" altLang="zh-CN" sz="2800" dirty="0"/>
              <a:t>&gt;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796925" y="3645024"/>
            <a:ext cx="7705725" cy="286513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A×B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中是没有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&lt;10, 7&gt;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这个元素的，运算</a:t>
            </a:r>
            <a:r>
              <a:rPr lang="zh-CN" altLang="en-US" sz="3200" baseline="-10000" dirty="0">
                <a:solidFill>
                  <a:srgbClr val="C00000"/>
                </a:solidFill>
              </a:rPr>
              <a:t>*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不封闭，因此， 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A×B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不是代数，自然也不是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的积代数；</a:t>
            </a:r>
            <a:endParaRPr lang="en-US" altLang="zh-CN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实际上，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本身运算</a:t>
            </a:r>
            <a:r>
              <a:rPr lang="zh-CN" altLang="en-US" sz="3200" baseline="-10000" dirty="0">
                <a:solidFill>
                  <a:srgbClr val="C00000"/>
                </a:solidFill>
              </a:rPr>
              <a:t>*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也不封闭，也不是代数。</a:t>
            </a:r>
            <a:endParaRPr lang="en-US" altLang="zh-CN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zh-CN" altLang="en-US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这只是为了解释</a:t>
            </a:r>
            <a:r>
              <a:rPr lang="zh-CN" altLang="en-US" sz="2400" u="sng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积代数是如何构成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所采用的一个</a:t>
            </a:r>
            <a:r>
              <a:rPr lang="zh-CN" altLang="en-US" sz="2400" u="sng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粗糙的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例子。</a:t>
            </a:r>
          </a:p>
        </p:txBody>
      </p:sp>
      <p:sp>
        <p:nvSpPr>
          <p:cNvPr id="7" name="矩形 6"/>
          <p:cNvSpPr/>
          <p:nvPr/>
        </p:nvSpPr>
        <p:spPr>
          <a:xfrm>
            <a:off x="755650" y="2433638"/>
            <a:ext cx="6192838" cy="576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&lt;</a:t>
            </a:r>
            <a:r>
              <a:rPr lang="en-US" altLang="zh-CN" sz="28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800" dirty="0">
                <a:solidFill>
                  <a:schemeClr val="tx1"/>
                </a:solidFill>
              </a:rPr>
              <a:t>3&gt;</a:t>
            </a:r>
            <a:r>
              <a:rPr lang="zh-CN" altLang="en-US" sz="2800" dirty="0">
                <a:solidFill>
                  <a:schemeClr val="tx1"/>
                </a:solidFill>
              </a:rPr>
              <a:t> ▲ </a:t>
            </a:r>
            <a:r>
              <a:rPr lang="en-US" altLang="zh-CN" sz="2800" dirty="0">
                <a:solidFill>
                  <a:schemeClr val="tx1"/>
                </a:solidFill>
              </a:rPr>
              <a:t>&lt;</a:t>
            </a:r>
            <a:r>
              <a:rPr lang="en-US" altLang="zh-CN" sz="2800" dirty="0">
                <a:solidFill>
                  <a:srgbClr val="E707D7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28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800" dirty="0">
                <a:solidFill>
                  <a:schemeClr val="tx1"/>
                </a:solidFill>
              </a:rPr>
              <a:t>4&gt;=&lt;</a:t>
            </a:r>
            <a:r>
              <a:rPr lang="en-US" altLang="zh-CN" sz="2800" dirty="0">
                <a:solidFill>
                  <a:srgbClr val="E707D7"/>
                </a:solidFill>
              </a:rPr>
              <a:t>2</a:t>
            </a:r>
            <a:r>
              <a:rPr lang="en-US" altLang="zh-CN" sz="3200" baseline="-10000" dirty="0">
                <a:solidFill>
                  <a:schemeClr val="tx1"/>
                </a:solidFill>
              </a:rPr>
              <a:t>*</a:t>
            </a:r>
            <a:r>
              <a:rPr lang="en-US" altLang="zh-CN" sz="2800" dirty="0">
                <a:solidFill>
                  <a:srgbClr val="E707D7"/>
                </a:solidFill>
              </a:rPr>
              <a:t>5</a:t>
            </a:r>
            <a:r>
              <a:rPr lang="en-US" altLang="zh-CN" sz="28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800" dirty="0">
                <a:solidFill>
                  <a:schemeClr val="tx1"/>
                </a:solidFill>
              </a:rPr>
              <a:t>3+4&gt;=&lt;</a:t>
            </a:r>
            <a:r>
              <a:rPr lang="en-US" altLang="zh-CN" sz="2800" dirty="0">
                <a:solidFill>
                  <a:srgbClr val="E707D7"/>
                </a:solidFill>
              </a:rPr>
              <a:t>10</a:t>
            </a:r>
            <a:r>
              <a:rPr lang="en-US" altLang="zh-CN" sz="28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800" dirty="0">
                <a:solidFill>
                  <a:schemeClr val="tx1"/>
                </a:solidFill>
              </a:rPr>
              <a:t>7&gt;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8400" y="3068638"/>
            <a:ext cx="1584325" cy="50482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警告！！</a:t>
            </a:r>
            <a:endParaRPr lang="en-US" altLang="zh-CN" sz="28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1BE56-FE84-4AE4-A096-FBEF6B16FAEB}" type="slidenum">
              <a:rPr lang="zh-CN" altLang="en-US"/>
              <a:pPr>
                <a:defRPr/>
              </a:pPr>
              <a:t>73</a:t>
            </a:fld>
            <a:endParaRPr lang="zh-CN" altLang="en-US"/>
          </a:p>
        </p:txBody>
      </p:sp>
      <p:sp>
        <p:nvSpPr>
          <p:cNvPr id="47111" name="标题 9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/>
              <a:t>粗糙的例题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BE532-6224-4177-9E91-5DA88D57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17E2B-6DA6-489F-B6B4-2D7DE7AFE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96752"/>
            <a:ext cx="8390275" cy="4929411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6.5-3</a:t>
            </a:r>
            <a:r>
              <a:rPr lang="zh-CN" altLang="en-US"/>
              <a:t>：</a:t>
            </a:r>
            <a:endParaRPr lang="en-US" altLang="zh-CN"/>
          </a:p>
          <a:p>
            <a:pPr marL="361950" indent="-361950">
              <a:buSzPct val="100000"/>
              <a:buFont typeface="+mj-lt"/>
              <a:buAutoNum type="arabicPeriod"/>
            </a:pPr>
            <a:r>
              <a:rPr lang="zh-CN" altLang="en-US"/>
              <a:t>设</a:t>
            </a:r>
            <a:r>
              <a:rPr lang="en-US" altLang="zh-CN"/>
              <a:t>A=&lt;I,×,1&gt;</a:t>
            </a:r>
            <a:r>
              <a:rPr lang="zh-CN" altLang="en-US"/>
              <a:t>和</a:t>
            </a:r>
            <a:r>
              <a:rPr lang="en-US" altLang="zh-CN"/>
              <a:t>A</a:t>
            </a:r>
            <a:r>
              <a:rPr lang="en-US" altLang="zh-CN">
                <a:latin typeface="Cambria Math" panose="02040503050406030204" pitchFamily="18" charset="0"/>
                <a:ea typeface="Cambria Math" panose="02040503050406030204" pitchFamily="18" charset="0"/>
              </a:rPr>
              <a:t>’</a:t>
            </a:r>
            <a:r>
              <a:rPr lang="en-US" altLang="zh-CN"/>
              <a:t>=&lt;I</a:t>
            </a:r>
            <a:r>
              <a:rPr lang="en-US" altLang="zh-CN" baseline="-25000"/>
              <a:t>+</a:t>
            </a:r>
            <a:r>
              <a:rPr lang="en-US" altLang="zh-CN"/>
              <a:t>,×,1&gt;</a:t>
            </a:r>
            <a:r>
              <a:rPr lang="zh-CN" altLang="en-US"/>
              <a:t>，则</a:t>
            </a:r>
            <a:r>
              <a:rPr lang="en-US" altLang="zh-CN"/>
              <a:t>A×A</a:t>
            </a:r>
            <a:r>
              <a:rPr lang="en-US" altLang="zh-CN">
                <a:latin typeface="Cambria Math" panose="02040503050406030204" pitchFamily="18" charset="0"/>
                <a:ea typeface="Cambria Math" panose="02040503050406030204" pitchFamily="18" charset="0"/>
              </a:rPr>
              <a:t>’</a:t>
            </a:r>
            <a:r>
              <a:rPr lang="en-US" altLang="zh-CN"/>
              <a:t>=&lt;I×I</a:t>
            </a:r>
            <a:r>
              <a:rPr lang="en-US" altLang="zh-CN" baseline="-25000"/>
              <a:t>+</a:t>
            </a:r>
            <a:r>
              <a:rPr lang="en-US" altLang="zh-CN"/>
              <a:t>,*,&lt;1,1&gt;&gt;</a:t>
            </a:r>
            <a:r>
              <a:rPr lang="zh-CN" altLang="en-US"/>
              <a:t>；积代数的运算*由下式定义：</a:t>
            </a:r>
            <a:endParaRPr lang="en-US" altLang="zh-CN"/>
          </a:p>
          <a:p>
            <a:pPr marL="1881188" indent="0">
              <a:spcAft>
                <a:spcPts val="1200"/>
              </a:spcAft>
              <a:buNone/>
            </a:pPr>
            <a:r>
              <a:rPr lang="en-US" altLang="zh-CN"/>
              <a:t>&lt;a,c&gt;*&lt;b,d&gt;=&lt;a×b,c×d&gt;</a:t>
            </a:r>
          </a:p>
          <a:p>
            <a:pPr marL="361950" indent="-361950">
              <a:buSzPct val="100000"/>
              <a:buFont typeface="+mj-lt"/>
              <a:buAutoNum type="arabicPeriod" startAt="2"/>
            </a:pPr>
            <a:r>
              <a:rPr lang="zh-CN" altLang="en-US"/>
              <a:t>设</a:t>
            </a:r>
            <a:r>
              <a:rPr lang="en-US" altLang="zh-CN"/>
              <a:t>A=&lt;N</a:t>
            </a:r>
            <a:r>
              <a:rPr lang="en-US" altLang="zh-CN" baseline="-25000"/>
              <a:t>2</a:t>
            </a:r>
            <a:r>
              <a:rPr lang="en-US" altLang="zh-CN"/>
              <a:t>,+</a:t>
            </a:r>
            <a:r>
              <a:rPr lang="en-US" altLang="zh-CN" baseline="-25000"/>
              <a:t>2</a:t>
            </a:r>
            <a:r>
              <a:rPr lang="en-US" altLang="zh-CN"/>
              <a:t>,0&gt;</a:t>
            </a:r>
            <a:r>
              <a:rPr lang="zh-CN" altLang="en-US"/>
              <a:t>和</a:t>
            </a:r>
            <a:r>
              <a:rPr lang="en-US" altLang="zh-CN"/>
              <a:t>A</a:t>
            </a:r>
            <a:r>
              <a:rPr lang="en-US" altLang="zh-CN">
                <a:latin typeface="Cambria Math" panose="02040503050406030204" pitchFamily="18" charset="0"/>
                <a:ea typeface="Cambria Math" panose="02040503050406030204" pitchFamily="18" charset="0"/>
              </a:rPr>
              <a:t>’</a:t>
            </a:r>
            <a:r>
              <a:rPr lang="en-US" altLang="zh-CN"/>
              <a:t>=&lt;N</a:t>
            </a:r>
            <a:r>
              <a:rPr lang="en-US" altLang="zh-CN" baseline="-25000"/>
              <a:t>3</a:t>
            </a:r>
            <a:r>
              <a:rPr lang="en-US" altLang="zh-CN"/>
              <a:t>,+</a:t>
            </a:r>
            <a:r>
              <a:rPr lang="en-US" altLang="zh-CN" baseline="-25000"/>
              <a:t>3</a:t>
            </a:r>
            <a:r>
              <a:rPr lang="en-US" altLang="zh-CN"/>
              <a:t>,0&gt;</a:t>
            </a:r>
            <a:r>
              <a:rPr lang="zh-CN" altLang="en-US"/>
              <a:t>，其中</a:t>
            </a:r>
            <a:r>
              <a:rPr lang="en-US" altLang="zh-CN"/>
              <a:t>N</a:t>
            </a:r>
            <a:r>
              <a:rPr lang="en-US" altLang="zh-CN" baseline="-25000"/>
              <a:t>2</a:t>
            </a:r>
            <a:r>
              <a:rPr lang="en-US" altLang="zh-CN"/>
              <a:t>={0,1},N</a:t>
            </a:r>
            <a:r>
              <a:rPr lang="en-US" altLang="zh-CN" baseline="-25000"/>
              <a:t>3</a:t>
            </a:r>
            <a:r>
              <a:rPr lang="en-US" altLang="zh-CN"/>
              <a:t>={0,1,2}</a:t>
            </a:r>
            <a:r>
              <a:rPr lang="zh-CN" altLang="en-US"/>
              <a:t>，</a:t>
            </a:r>
            <a:r>
              <a:rPr lang="en-US" altLang="zh-CN"/>
              <a:t>+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+</a:t>
            </a:r>
            <a:r>
              <a:rPr lang="en-US" altLang="zh-CN" baseline="-25000"/>
              <a:t>3</a:t>
            </a:r>
            <a:r>
              <a:rPr lang="zh-CN" altLang="en-US"/>
              <a:t>分别是模</a:t>
            </a:r>
            <a:r>
              <a:rPr lang="en-US" altLang="zh-CN"/>
              <a:t>2</a:t>
            </a:r>
            <a:r>
              <a:rPr lang="zh-CN" altLang="en-US"/>
              <a:t>加和模</a:t>
            </a:r>
            <a:r>
              <a:rPr lang="en-US" altLang="zh-CN"/>
              <a:t>3</a:t>
            </a:r>
            <a:r>
              <a:rPr lang="zh-CN" altLang="en-US"/>
              <a:t>加运算，则积代数为：</a:t>
            </a:r>
            <a:endParaRPr lang="en-US" altLang="zh-CN"/>
          </a:p>
          <a:p>
            <a:pPr marL="1881188" indent="0">
              <a:buNone/>
            </a:pPr>
            <a:r>
              <a:rPr lang="en-US" altLang="zh-CN"/>
              <a:t>&lt;N</a:t>
            </a:r>
            <a:r>
              <a:rPr lang="en-US" altLang="zh-CN" baseline="-25000"/>
              <a:t>2</a:t>
            </a:r>
            <a:r>
              <a:rPr lang="en-US" altLang="zh-CN"/>
              <a:t>×N</a:t>
            </a:r>
            <a:r>
              <a:rPr lang="en-US" altLang="zh-CN" baseline="-25000"/>
              <a:t>3</a:t>
            </a:r>
            <a:r>
              <a:rPr lang="en-US" altLang="zh-CN"/>
              <a:t>,+</a:t>
            </a:r>
            <a:r>
              <a:rPr lang="en-US" altLang="zh-CN">
                <a:latin typeface="Cambria Math" panose="02040503050406030204" pitchFamily="18" charset="0"/>
                <a:ea typeface="Cambria Math" panose="02040503050406030204" pitchFamily="18" charset="0"/>
              </a:rPr>
              <a:t>’</a:t>
            </a:r>
            <a:r>
              <a:rPr lang="en-US" altLang="zh-CN"/>
              <a:t>,&lt;0,0&gt;&gt;</a:t>
            </a:r>
          </a:p>
          <a:p>
            <a:pPr marL="361950" indent="0">
              <a:buNone/>
            </a:pPr>
            <a:r>
              <a:rPr lang="zh-CN" altLang="en-US"/>
              <a:t>可以证明，这个积代数</a:t>
            </a:r>
            <a:r>
              <a:rPr lang="zh-CN" altLang="en-US">
                <a:solidFill>
                  <a:srgbClr val="FF0000"/>
                </a:solidFill>
              </a:rPr>
              <a:t>同构于</a:t>
            </a:r>
            <a:r>
              <a:rPr lang="zh-CN" altLang="en-US"/>
              <a:t>代数</a:t>
            </a:r>
            <a:r>
              <a:rPr lang="en-US" altLang="zh-CN"/>
              <a:t>&lt;N</a:t>
            </a:r>
            <a:r>
              <a:rPr lang="en-US" altLang="zh-CN" baseline="-25000"/>
              <a:t>6</a:t>
            </a:r>
            <a:r>
              <a:rPr lang="en-US" altLang="zh-CN"/>
              <a:t>,+</a:t>
            </a:r>
            <a:r>
              <a:rPr lang="en-US" altLang="zh-CN" baseline="-25000"/>
              <a:t>6</a:t>
            </a:r>
            <a:r>
              <a:rPr lang="en-US" altLang="zh-CN"/>
              <a:t>,0&gt;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7C136E-5F11-47F3-A244-4D3DE737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171B2-E6B0-4949-BB04-261EF5C9BE36}" type="slidenum">
              <a:rPr lang="zh-CN" altLang="en-US" smtClean="0"/>
              <a:pPr>
                <a:defRPr/>
              </a:pPr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332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2"/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929187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定理</a:t>
            </a:r>
            <a:r>
              <a:rPr lang="zh-CN" altLang="en-US" dirty="0">
                <a:sym typeface="Symbol" pitchFamily="18" charset="2"/>
              </a:rPr>
              <a:t>：设</a:t>
            </a:r>
            <a:r>
              <a:rPr lang="en-US" altLang="zh-CN" dirty="0"/>
              <a:t>&lt;A</a:t>
            </a:r>
            <a:r>
              <a:rPr lang="zh-CN" altLang="en-US" dirty="0"/>
              <a:t>，</a:t>
            </a:r>
            <a:r>
              <a:rPr lang="en-US" altLang="zh-CN" sz="3200" baseline="-25000" dirty="0">
                <a:cs typeface="Calibri" pitchFamily="34" charset="0"/>
              </a:rPr>
              <a:t>°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&gt;</a:t>
            </a:r>
            <a:r>
              <a:rPr lang="zh-CN" altLang="en-US" dirty="0">
                <a:sym typeface="Symbol" pitchFamily="18" charset="2"/>
              </a:rPr>
              <a:t>与</a:t>
            </a:r>
            <a:r>
              <a:rPr lang="en-US" altLang="zh-CN" dirty="0">
                <a:sym typeface="Symbol" pitchFamily="18" charset="2"/>
              </a:rPr>
              <a:t>&lt;B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*&gt;</a:t>
            </a:r>
            <a:r>
              <a:rPr lang="zh-CN" altLang="en-US" dirty="0">
                <a:sym typeface="Symbol" pitchFamily="18" charset="2"/>
              </a:rPr>
              <a:t>是两个代数系统， </a:t>
            </a:r>
            <a:r>
              <a:rPr lang="en-US" altLang="zh-CN" dirty="0">
                <a:sym typeface="Symbol" pitchFamily="18" charset="2"/>
              </a:rPr>
              <a:t>&lt;A×B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&gt;</a:t>
            </a:r>
            <a:r>
              <a:rPr lang="zh-CN" altLang="en-US" dirty="0">
                <a:sym typeface="Symbol" pitchFamily="18" charset="2"/>
              </a:rPr>
              <a:t>是他们的积代数</a:t>
            </a:r>
          </a:p>
          <a:p>
            <a:pPr marL="896938" indent="-457200" eaLnBrk="1" hangingPunct="1">
              <a:buSzPct val="100000"/>
              <a:buFont typeface="+mj-ea"/>
              <a:buAutoNum type="circleNumDbPlain"/>
            </a:pPr>
            <a:r>
              <a:rPr lang="zh-CN" altLang="en-US" dirty="0">
                <a:sym typeface="Symbol" pitchFamily="18" charset="2"/>
              </a:rPr>
              <a:t>如果</a:t>
            </a:r>
            <a:r>
              <a:rPr lang="en-US" altLang="zh-CN" sz="3200" baseline="-25000" dirty="0">
                <a:cs typeface="Calibri" pitchFamily="34" charset="0"/>
              </a:rPr>
              <a:t>°</a:t>
            </a:r>
            <a:r>
              <a:rPr lang="zh-CN" altLang="en-US" dirty="0"/>
              <a:t>和</a:t>
            </a:r>
            <a:r>
              <a:rPr lang="en-US" altLang="zh-CN" dirty="0">
                <a:sym typeface="Symbol" pitchFamily="18" charset="2"/>
              </a:rPr>
              <a:t>*</a:t>
            </a:r>
            <a:r>
              <a:rPr lang="zh-CN" altLang="en-US" dirty="0">
                <a:sym typeface="Symbol" pitchFamily="18" charset="2"/>
              </a:rPr>
              <a:t>满足交换律，则也满足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交换律</a:t>
            </a:r>
            <a:endParaRPr lang="en-US" altLang="zh-CN" dirty="0">
              <a:solidFill>
                <a:srgbClr val="FF0000"/>
              </a:solidFill>
              <a:sym typeface="Symbol" pitchFamily="18" charset="2"/>
            </a:endParaRPr>
          </a:p>
          <a:p>
            <a:pPr marL="896938" indent="-457200" eaLnBrk="1" hangingPunct="1">
              <a:buSzPct val="100000"/>
              <a:buFont typeface="+mj-ea"/>
              <a:buAutoNum type="circleNumDbPlain"/>
            </a:pPr>
            <a:r>
              <a:rPr lang="zh-CN" altLang="en-US" dirty="0">
                <a:sym typeface="Symbol" pitchFamily="18" charset="2"/>
              </a:rPr>
              <a:t>如果</a:t>
            </a:r>
            <a:r>
              <a:rPr lang="en-US" altLang="zh-CN" sz="3200" baseline="-25000" dirty="0">
                <a:cs typeface="Calibri" pitchFamily="34" charset="0"/>
              </a:rPr>
              <a:t>°</a:t>
            </a:r>
            <a:r>
              <a:rPr lang="zh-CN" altLang="en-US" dirty="0"/>
              <a:t>和</a:t>
            </a:r>
            <a:r>
              <a:rPr lang="en-US" altLang="zh-CN" dirty="0">
                <a:sym typeface="Symbol" pitchFamily="18" charset="2"/>
              </a:rPr>
              <a:t>*</a:t>
            </a:r>
            <a:r>
              <a:rPr lang="zh-CN" altLang="en-US" dirty="0">
                <a:sym typeface="Symbol" pitchFamily="18" charset="2"/>
              </a:rPr>
              <a:t>满足结合律，则也满足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结合律</a:t>
            </a:r>
            <a:endParaRPr lang="zh-CN" altLang="en-US" dirty="0">
              <a:solidFill>
                <a:srgbClr val="FF0000"/>
              </a:solidFill>
            </a:endParaRPr>
          </a:p>
          <a:p>
            <a:pPr marL="896938" indent="-457200" eaLnBrk="1" hangingPunct="1">
              <a:buSzPct val="100000"/>
              <a:buFont typeface="+mj-ea"/>
              <a:buAutoNum type="circleNumDbPlain"/>
            </a:pPr>
            <a:r>
              <a:rPr lang="zh-CN" altLang="en-US" dirty="0">
                <a:sym typeface="Symbol" pitchFamily="18" charset="2"/>
              </a:rPr>
              <a:t>如果</a:t>
            </a:r>
            <a:r>
              <a:rPr lang="en-US" altLang="zh-CN" sz="3200" baseline="-25000" dirty="0">
                <a:cs typeface="Calibri" pitchFamily="34" charset="0"/>
              </a:rPr>
              <a:t>°</a:t>
            </a:r>
            <a:r>
              <a:rPr lang="zh-CN" altLang="en-US" dirty="0"/>
              <a:t>和</a:t>
            </a:r>
            <a:r>
              <a:rPr lang="en-US" altLang="zh-CN" dirty="0">
                <a:sym typeface="Symbol" pitchFamily="18" charset="2"/>
              </a:rPr>
              <a:t>*</a:t>
            </a:r>
            <a:r>
              <a:rPr lang="zh-CN" altLang="en-US" dirty="0">
                <a:sym typeface="Symbol" pitchFamily="18" charset="2"/>
              </a:rPr>
              <a:t>满足幂等律，则也满足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幂等律</a:t>
            </a:r>
            <a:endParaRPr lang="zh-CN" altLang="en-US" dirty="0">
              <a:solidFill>
                <a:srgbClr val="FF0000"/>
              </a:solidFill>
            </a:endParaRPr>
          </a:p>
          <a:p>
            <a:pPr marL="896938" indent="-457200" eaLnBrk="1" hangingPunct="1">
              <a:buSzPct val="100000"/>
              <a:buFont typeface="+mj-ea"/>
              <a:buAutoNum type="circleNumDbPlain"/>
            </a:pPr>
            <a:r>
              <a:rPr lang="zh-CN" altLang="en-US" dirty="0"/>
              <a:t>如果</a:t>
            </a:r>
            <a:r>
              <a:rPr lang="en-US" altLang="zh-CN" dirty="0"/>
              <a:t>&lt;A</a:t>
            </a:r>
            <a:r>
              <a:rPr lang="zh-CN" altLang="en-US" dirty="0"/>
              <a:t>，</a:t>
            </a:r>
            <a:r>
              <a:rPr lang="en-US" altLang="zh-CN" sz="3200" baseline="-25000" dirty="0">
                <a:cs typeface="Calibri" pitchFamily="34" charset="0"/>
              </a:rPr>
              <a:t>°</a:t>
            </a:r>
            <a:r>
              <a:rPr lang="en-US" altLang="zh-CN" dirty="0">
                <a:sym typeface="Symbol" pitchFamily="18" charset="2"/>
              </a:rPr>
              <a:t>&gt;</a:t>
            </a:r>
            <a:r>
              <a:rPr lang="zh-CN" altLang="en-US" dirty="0">
                <a:sym typeface="Symbol" pitchFamily="18" charset="2"/>
              </a:rPr>
              <a:t>与</a:t>
            </a:r>
            <a:r>
              <a:rPr lang="en-US" altLang="zh-CN" dirty="0">
                <a:sym typeface="Symbol" pitchFamily="18" charset="2"/>
              </a:rPr>
              <a:t>&lt;B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*&gt;</a:t>
            </a:r>
            <a:r>
              <a:rPr lang="zh-CN" altLang="en-US" dirty="0">
                <a:sym typeface="Symbol" pitchFamily="18" charset="2"/>
              </a:rPr>
              <a:t>都有单位元，则</a:t>
            </a:r>
            <a:r>
              <a:rPr lang="en-US" altLang="zh-CN" dirty="0">
                <a:sym typeface="Symbol" pitchFamily="18" charset="2"/>
              </a:rPr>
              <a:t>&lt;A×B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&gt;</a:t>
            </a:r>
            <a:r>
              <a:rPr lang="zh-CN" altLang="en-US" dirty="0">
                <a:sym typeface="Symbol" pitchFamily="18" charset="2"/>
              </a:rPr>
              <a:t>也有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单位元</a:t>
            </a:r>
            <a:r>
              <a:rPr lang="zh-CN" altLang="en-US" dirty="0">
                <a:sym typeface="Symbol" pitchFamily="18" charset="2"/>
              </a:rPr>
              <a:t>。</a:t>
            </a:r>
            <a:endParaRPr lang="zh-CN" altLang="en-US" dirty="0"/>
          </a:p>
          <a:p>
            <a:pPr marL="896938" indent="-457200" eaLnBrk="1" hangingPunct="1">
              <a:buSzPct val="100000"/>
              <a:buFont typeface="+mj-ea"/>
              <a:buAutoNum type="circleNumDbPlain"/>
            </a:pPr>
            <a:r>
              <a:rPr lang="zh-CN" altLang="en-US" dirty="0"/>
              <a:t>如果</a:t>
            </a:r>
            <a:r>
              <a:rPr lang="en-US" altLang="zh-CN" dirty="0"/>
              <a:t>&lt;A</a:t>
            </a:r>
            <a:r>
              <a:rPr lang="zh-CN" altLang="en-US" dirty="0"/>
              <a:t>，</a:t>
            </a:r>
            <a:r>
              <a:rPr lang="en-US" altLang="zh-CN" sz="3200" baseline="-25000" dirty="0">
                <a:cs typeface="Calibri" pitchFamily="34" charset="0"/>
              </a:rPr>
              <a:t>°</a:t>
            </a:r>
            <a:r>
              <a:rPr lang="en-US" altLang="zh-CN" dirty="0">
                <a:sym typeface="Symbol" pitchFamily="18" charset="2"/>
              </a:rPr>
              <a:t>&gt;</a:t>
            </a:r>
            <a:r>
              <a:rPr lang="zh-CN" altLang="en-US" dirty="0">
                <a:sym typeface="Symbol" pitchFamily="18" charset="2"/>
              </a:rPr>
              <a:t>与</a:t>
            </a:r>
            <a:r>
              <a:rPr lang="en-US" altLang="zh-CN" dirty="0">
                <a:sym typeface="Symbol" pitchFamily="18" charset="2"/>
              </a:rPr>
              <a:t>&lt;B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*&gt;</a:t>
            </a:r>
            <a:r>
              <a:rPr lang="zh-CN" altLang="en-US" dirty="0">
                <a:sym typeface="Symbol" pitchFamily="18" charset="2"/>
              </a:rPr>
              <a:t>都有零元，则</a:t>
            </a:r>
            <a:r>
              <a:rPr lang="en-US" altLang="zh-CN" dirty="0">
                <a:sym typeface="Symbol" pitchFamily="18" charset="2"/>
              </a:rPr>
              <a:t>&lt;A×B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&gt;</a:t>
            </a:r>
            <a:r>
              <a:rPr lang="zh-CN" altLang="en-US" dirty="0">
                <a:sym typeface="Symbol" pitchFamily="18" charset="2"/>
              </a:rPr>
              <a:t>也有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零元</a:t>
            </a:r>
            <a:r>
              <a:rPr lang="zh-CN" altLang="en-US" dirty="0">
                <a:sym typeface="Symbol" pitchFamily="18" charset="2"/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证明：</a:t>
            </a:r>
            <a:r>
              <a:rPr lang="zh-CN" altLang="en-US" dirty="0"/>
              <a:t>略</a:t>
            </a:r>
            <a:endParaRPr lang="zh-CN" altLang="en-US" dirty="0">
              <a:sym typeface="Symbol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26717-C04A-40E1-987B-AF4D073009B3}" type="slidenum">
              <a:rPr lang="zh-CN" altLang="en-US"/>
              <a:pPr>
                <a:defRPr/>
              </a:pPr>
              <a:t>75</a:t>
            </a:fld>
            <a:endParaRPr lang="zh-CN" altLang="en-US"/>
          </a:p>
        </p:txBody>
      </p:sp>
      <p:sp>
        <p:nvSpPr>
          <p:cNvPr id="48132" name="标题 4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>
                <a:sym typeface="Symbol" pitchFamily="18" charset="2"/>
              </a:rPr>
              <a:t>积代数的性质</a:t>
            </a:r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0403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1800"/>
              </a:spcAft>
            </a:pPr>
            <a:r>
              <a:rPr lang="zh-CN" altLang="en-US" sz="2600" dirty="0">
                <a:solidFill>
                  <a:srgbClr val="0000FF"/>
                </a:solidFill>
              </a:rPr>
              <a:t>定理</a:t>
            </a:r>
            <a:r>
              <a:rPr lang="zh-CN" altLang="en-US" sz="2600" dirty="0"/>
              <a:t>：设</a:t>
            </a:r>
            <a:r>
              <a:rPr lang="en-US" altLang="zh-CN" sz="2600" dirty="0"/>
              <a:t>&lt;A</a:t>
            </a:r>
            <a:r>
              <a:rPr lang="zh-CN" altLang="en-US" sz="2600" dirty="0"/>
              <a:t>，★</a:t>
            </a:r>
            <a:r>
              <a:rPr lang="en-US" altLang="zh-CN" sz="2600" baseline="-25000" dirty="0">
                <a:cs typeface="Times New Roman" pitchFamily="18" charset="0"/>
                <a:sym typeface="Symbol" pitchFamily="18" charset="2"/>
              </a:rPr>
              <a:t>1</a:t>
            </a:r>
            <a:r>
              <a:rPr lang="zh-CN" altLang="en-US" sz="2600" dirty="0">
                <a:cs typeface="Times New Roman" pitchFamily="18" charset="0"/>
                <a:sym typeface="Symbol" pitchFamily="18" charset="2"/>
              </a:rPr>
              <a:t>，</a:t>
            </a:r>
            <a:r>
              <a:rPr lang="zh-CN" altLang="en-US" sz="2600" dirty="0"/>
              <a:t> ★</a:t>
            </a:r>
            <a:r>
              <a:rPr lang="en-US" altLang="zh-CN" sz="2600" baseline="-25000" dirty="0">
                <a:sym typeface="Symbol" pitchFamily="18" charset="2"/>
              </a:rPr>
              <a:t>2</a:t>
            </a:r>
            <a:r>
              <a:rPr lang="en-US" altLang="zh-CN" sz="2600" dirty="0">
                <a:sym typeface="Symbol" pitchFamily="18" charset="2"/>
              </a:rPr>
              <a:t>&gt;</a:t>
            </a:r>
            <a:r>
              <a:rPr lang="zh-CN" altLang="en-US" sz="2600" dirty="0">
                <a:sym typeface="Symbol" pitchFamily="18" charset="2"/>
              </a:rPr>
              <a:t>与</a:t>
            </a:r>
            <a:r>
              <a:rPr lang="en-US" altLang="zh-CN" sz="2600" dirty="0">
                <a:sym typeface="Symbol" pitchFamily="18" charset="2"/>
              </a:rPr>
              <a:t>&lt;B</a:t>
            </a:r>
            <a:r>
              <a:rPr lang="zh-CN" altLang="en-US" sz="2600" dirty="0">
                <a:sym typeface="Symbol" pitchFamily="18" charset="2"/>
              </a:rPr>
              <a:t>，</a:t>
            </a:r>
            <a:r>
              <a:rPr lang="en-US" altLang="zh-CN" sz="2600" dirty="0">
                <a:sym typeface="Symbol" pitchFamily="18" charset="2"/>
              </a:rPr>
              <a:t>*</a:t>
            </a:r>
            <a:r>
              <a:rPr lang="en-US" altLang="zh-CN" sz="2600" baseline="-25000" dirty="0">
                <a:sym typeface="Symbol" pitchFamily="18" charset="2"/>
              </a:rPr>
              <a:t>1</a:t>
            </a:r>
            <a:r>
              <a:rPr lang="zh-CN" altLang="en-US" sz="2600" dirty="0">
                <a:sym typeface="Symbol" pitchFamily="18" charset="2"/>
              </a:rPr>
              <a:t>，</a:t>
            </a:r>
            <a:r>
              <a:rPr lang="en-US" altLang="zh-CN" sz="2600" dirty="0">
                <a:sym typeface="Symbol" pitchFamily="18" charset="2"/>
              </a:rPr>
              <a:t>*</a:t>
            </a:r>
            <a:r>
              <a:rPr lang="en-US" altLang="zh-CN" sz="2600" baseline="-25000" dirty="0">
                <a:sym typeface="Symbol" pitchFamily="18" charset="2"/>
              </a:rPr>
              <a:t>2</a:t>
            </a:r>
            <a:r>
              <a:rPr lang="en-US" altLang="zh-CN" sz="2600" dirty="0">
                <a:sym typeface="Symbol" pitchFamily="18" charset="2"/>
              </a:rPr>
              <a:t>&gt;</a:t>
            </a:r>
            <a:r>
              <a:rPr lang="zh-CN" altLang="en-US" sz="2600" dirty="0">
                <a:sym typeface="Symbol" pitchFamily="18" charset="2"/>
              </a:rPr>
              <a:t>是两个代数系统， </a:t>
            </a:r>
            <a:r>
              <a:rPr lang="en-US" altLang="zh-CN" sz="2600" dirty="0">
                <a:sym typeface="Symbol" pitchFamily="18" charset="2"/>
              </a:rPr>
              <a:t>&lt;A×B</a:t>
            </a:r>
            <a:r>
              <a:rPr lang="zh-CN" altLang="en-US" sz="2600" dirty="0">
                <a:sym typeface="Symbol" pitchFamily="18" charset="2"/>
              </a:rPr>
              <a:t>，</a:t>
            </a:r>
            <a:r>
              <a:rPr lang="en-US" altLang="zh-CN" sz="2600" dirty="0">
                <a:sym typeface="Symbol" pitchFamily="18" charset="2"/>
              </a:rPr>
              <a:t></a:t>
            </a:r>
            <a:r>
              <a:rPr lang="en-US" altLang="zh-CN" sz="2600" baseline="-25000" dirty="0">
                <a:sym typeface="Symbol" pitchFamily="18" charset="2"/>
              </a:rPr>
              <a:t>1</a:t>
            </a:r>
            <a:r>
              <a:rPr lang="zh-CN" altLang="en-US" sz="2600" dirty="0">
                <a:sym typeface="Symbol" pitchFamily="18" charset="2"/>
              </a:rPr>
              <a:t>，</a:t>
            </a:r>
            <a:r>
              <a:rPr lang="en-US" altLang="zh-CN" sz="2600" dirty="0">
                <a:sym typeface="Symbol" pitchFamily="18" charset="2"/>
              </a:rPr>
              <a:t></a:t>
            </a:r>
            <a:r>
              <a:rPr lang="en-US" altLang="zh-CN" sz="2600" baseline="-25000" dirty="0">
                <a:sym typeface="Symbol" pitchFamily="18" charset="2"/>
              </a:rPr>
              <a:t>2</a:t>
            </a:r>
            <a:r>
              <a:rPr lang="en-US" altLang="zh-CN" sz="2600" dirty="0">
                <a:sym typeface="Symbol" pitchFamily="18" charset="2"/>
              </a:rPr>
              <a:t>&gt;</a:t>
            </a:r>
            <a:r>
              <a:rPr lang="zh-CN" altLang="en-US" sz="2600" dirty="0">
                <a:sym typeface="Symbol" pitchFamily="18" charset="2"/>
              </a:rPr>
              <a:t>是它们的积代数；</a:t>
            </a:r>
            <a:endParaRPr lang="en-US" altLang="zh-CN" sz="2600" dirty="0">
              <a:sym typeface="Symbol" pitchFamily="18" charset="2"/>
            </a:endParaRPr>
          </a:p>
          <a:p>
            <a:pPr marL="808038" indent="-457200" eaLnBrk="1" hangingPunct="1">
              <a:lnSpc>
                <a:spcPct val="120000"/>
              </a:lnSpc>
              <a:buSzPct val="100000"/>
              <a:buFont typeface="+mj-ea"/>
              <a:buAutoNum type="circleNumDbPlain" startAt="6"/>
            </a:pPr>
            <a:r>
              <a:rPr lang="zh-CN" altLang="en-US" dirty="0"/>
              <a:t>如</a:t>
            </a:r>
            <a:r>
              <a:rPr lang="zh-CN" altLang="en-US" sz="2000" dirty="0"/>
              <a:t>★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zh-CN" altLang="en-US" dirty="0">
                <a:sym typeface="Symbol" pitchFamily="18" charset="2"/>
              </a:rPr>
              <a:t>对</a:t>
            </a:r>
            <a:r>
              <a:rPr lang="zh-CN" altLang="en-US" sz="1800" dirty="0"/>
              <a:t>★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zh-CN" altLang="en-US" baseline="-25000" dirty="0">
                <a:sym typeface="Symbol" pitchFamily="18" charset="2"/>
              </a:rPr>
              <a:t> </a:t>
            </a:r>
            <a:r>
              <a:rPr lang="zh-CN" altLang="en-US" dirty="0">
                <a:sym typeface="Symbol" pitchFamily="18" charset="2"/>
              </a:rPr>
              <a:t>*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zh-CN" altLang="en-US" dirty="0">
                <a:sym typeface="Symbol" pitchFamily="18" charset="2"/>
              </a:rPr>
              <a:t>对 *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分别</a:t>
            </a:r>
            <a:r>
              <a:rPr lang="zh-CN" altLang="en-US" dirty="0">
                <a:sym typeface="Symbol" pitchFamily="18" charset="2"/>
              </a:rPr>
              <a:t>满足分配律，则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zh-CN" altLang="en-US" dirty="0">
                <a:sym typeface="Symbol" pitchFamily="18" charset="2"/>
              </a:rPr>
              <a:t>对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zh-CN" altLang="en-US" dirty="0">
                <a:sym typeface="Symbol" pitchFamily="18" charset="2"/>
              </a:rPr>
              <a:t>也满足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分配律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zh-CN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zh-CN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zh-CN" dirty="0"/>
          </a:p>
          <a:p>
            <a:pPr marL="808038" indent="-457200" eaLnBrk="1" hangingPunct="1">
              <a:lnSpc>
                <a:spcPct val="120000"/>
              </a:lnSpc>
              <a:buSzPct val="100000"/>
              <a:buFont typeface="+mj-ea"/>
              <a:buAutoNum type="circleNumDbPlain" startAt="7"/>
            </a:pPr>
            <a:r>
              <a:rPr lang="zh-CN" altLang="en-US" dirty="0"/>
              <a:t>如</a:t>
            </a:r>
            <a:r>
              <a:rPr lang="zh-CN" altLang="en-US" sz="2000" dirty="0"/>
              <a:t>★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zh-CN" altLang="en-US" dirty="0">
                <a:sym typeface="Symbol" pitchFamily="18" charset="2"/>
              </a:rPr>
              <a:t>对</a:t>
            </a:r>
            <a:r>
              <a:rPr lang="zh-CN" altLang="en-US" sz="1800" dirty="0"/>
              <a:t>★</a:t>
            </a:r>
            <a:r>
              <a:rPr lang="en-US" altLang="zh-CN" baseline="-25000" dirty="0">
                <a:sym typeface="Symbol" pitchFamily="18" charset="2"/>
              </a:rPr>
              <a:t>2 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zh-CN" altLang="en-US" baseline="-25000" dirty="0">
                <a:sym typeface="Symbol" pitchFamily="18" charset="2"/>
              </a:rPr>
              <a:t> </a:t>
            </a:r>
            <a:r>
              <a:rPr lang="zh-CN" altLang="en-US" dirty="0">
                <a:sym typeface="Symbol" pitchFamily="18" charset="2"/>
              </a:rPr>
              <a:t>*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zh-CN" altLang="en-US" dirty="0">
                <a:sym typeface="Symbol" pitchFamily="18" charset="2"/>
              </a:rPr>
              <a:t>对 *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zh-CN" altLang="en-US" dirty="0">
                <a:sym typeface="Symbol" pitchFamily="18" charset="2"/>
              </a:rPr>
              <a:t>分别满足吸收律，则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zh-CN" altLang="en-US" dirty="0">
                <a:sym typeface="Symbol" pitchFamily="18" charset="2"/>
              </a:rPr>
              <a:t>对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zh-CN" altLang="en-US" dirty="0">
                <a:sym typeface="Symbol" pitchFamily="18" charset="2"/>
              </a:rPr>
              <a:t>也满足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吸收律</a:t>
            </a:r>
            <a:r>
              <a:rPr lang="zh-CN" altLang="en-US" dirty="0">
                <a:sym typeface="Symbol" pitchFamily="18" charset="2"/>
              </a:rPr>
              <a:t>。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04EA2-F198-400C-A9C5-2719817E479C}" type="slidenum">
              <a:rPr lang="zh-CN" altLang="en-US"/>
              <a:pPr>
                <a:defRPr/>
              </a:pPr>
              <a:t>76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75656" y="3500438"/>
            <a:ext cx="5184575" cy="151288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★</a:t>
            </a:r>
            <a:r>
              <a:rPr lang="en-US" altLang="zh-CN" sz="26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y</a:t>
            </a:r>
            <a:r>
              <a:rPr lang="zh-CN" altLang="en-US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★</a:t>
            </a:r>
            <a:r>
              <a:rPr lang="en-US" altLang="zh-CN" sz="26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z</a:t>
            </a:r>
            <a:r>
              <a:rPr lang="en-US" altLang="zh-CN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)=(</a:t>
            </a:r>
            <a:r>
              <a:rPr lang="en-US" altLang="zh-CN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★</a:t>
            </a:r>
            <a:r>
              <a:rPr lang="en-US" altLang="zh-CN" sz="26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y</a:t>
            </a:r>
            <a:r>
              <a:rPr lang="en-US" altLang="zh-CN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★</a:t>
            </a:r>
            <a:r>
              <a:rPr lang="en-US" altLang="zh-CN" sz="26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(x</a:t>
            </a:r>
            <a:r>
              <a:rPr lang="zh-CN" altLang="en-US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★</a:t>
            </a:r>
            <a:r>
              <a:rPr lang="en-US" altLang="zh-CN" sz="26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z</a:t>
            </a:r>
            <a:r>
              <a:rPr lang="en-US" altLang="zh-CN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3200" baseline="-1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*</a:t>
            </a:r>
            <a:r>
              <a:rPr lang="en-US" altLang="zh-CN" sz="26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en-US" altLang="zh-CN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(b</a:t>
            </a:r>
            <a:r>
              <a:rPr lang="en-US" altLang="zh-CN" sz="3200" baseline="-1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*</a:t>
            </a:r>
            <a:r>
              <a:rPr lang="en-US" altLang="zh-CN" sz="26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r>
              <a:rPr lang="en-US" altLang="zh-CN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lang="en-US" altLang="zh-CN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)=(a</a:t>
            </a:r>
            <a:r>
              <a:rPr lang="en-US" altLang="zh-CN" sz="3200" baseline="-1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*</a:t>
            </a:r>
            <a:r>
              <a:rPr lang="en-US" altLang="zh-CN" sz="26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en-US" altLang="zh-CN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b)</a:t>
            </a:r>
            <a:r>
              <a:rPr lang="en-US" altLang="zh-CN" sz="3200" baseline="-1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*</a:t>
            </a:r>
            <a:r>
              <a:rPr lang="en-US" altLang="zh-CN" sz="26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r>
              <a:rPr lang="en-US" altLang="zh-CN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(a</a:t>
            </a:r>
            <a:r>
              <a:rPr lang="en-US" altLang="zh-CN" sz="3200" baseline="-1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*</a:t>
            </a:r>
            <a:r>
              <a:rPr lang="en-US" altLang="zh-CN" sz="26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en-US" altLang="zh-CN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c)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α</a:t>
            </a:r>
            <a:r>
              <a:rPr lang="zh-CN" altLang="en-US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</a:t>
            </a:r>
            <a:r>
              <a:rPr lang="en-US" altLang="zh-CN" sz="2600" baseline="-250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en-US" altLang="zh-CN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β</a:t>
            </a:r>
            <a:r>
              <a:rPr lang="zh-CN" altLang="en-US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</a:t>
            </a:r>
            <a:r>
              <a:rPr lang="en-US" altLang="zh-CN" sz="2600" baseline="-250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r>
              <a:rPr lang="en-US" altLang="zh-CN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γ</a:t>
            </a:r>
            <a:r>
              <a:rPr lang="en-US" altLang="zh-CN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)=(</a:t>
            </a:r>
            <a:r>
              <a:rPr lang="en-US" altLang="zh-CN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α</a:t>
            </a:r>
            <a:r>
              <a:rPr lang="zh-CN" altLang="en-US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</a:t>
            </a:r>
            <a:r>
              <a:rPr lang="en-US" altLang="zh-CN" sz="2600" baseline="-250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en-US" altLang="zh-CN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β</a:t>
            </a:r>
            <a:r>
              <a:rPr lang="en-US" altLang="zh-CN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</a:t>
            </a:r>
            <a:r>
              <a:rPr lang="en-US" altLang="zh-CN" sz="2600" baseline="-250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r>
              <a:rPr lang="en-US" altLang="zh-CN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(α</a:t>
            </a:r>
            <a:r>
              <a:rPr lang="zh-CN" altLang="en-US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</a:t>
            </a:r>
            <a:r>
              <a:rPr lang="en-US" altLang="zh-CN" sz="2600" baseline="-250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  <a:r>
              <a:rPr lang="en-US" altLang="zh-CN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γ</a:t>
            </a:r>
            <a:r>
              <a:rPr lang="en-US" altLang="zh-CN" sz="26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26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9157" name="标题 5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zh-CN" altLang="en-US">
                <a:sym typeface="Symbol" pitchFamily="18" charset="2"/>
              </a:rPr>
              <a:t>积代数的性质（续）</a:t>
            </a:r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1D0204F-662F-460A-BD28-0C8144EB7A39}"/>
              </a:ext>
            </a:extLst>
          </p:cNvPr>
          <p:cNvGrpSpPr/>
          <p:nvPr/>
        </p:nvGrpSpPr>
        <p:grpSpPr>
          <a:xfrm>
            <a:off x="1672248" y="3429000"/>
            <a:ext cx="7004208" cy="1879600"/>
            <a:chOff x="1672248" y="3429000"/>
            <a:chExt cx="7004208" cy="1879600"/>
          </a:xfrm>
        </p:grpSpPr>
        <p:grpSp>
          <p:nvGrpSpPr>
            <p:cNvPr id="11" name="组合 10"/>
            <p:cNvGrpSpPr/>
            <p:nvPr/>
          </p:nvGrpSpPr>
          <p:grpSpPr>
            <a:xfrm>
              <a:off x="1672248" y="3429000"/>
              <a:ext cx="7004208" cy="1614656"/>
              <a:chOff x="1672248" y="3429000"/>
              <a:chExt cx="7004208" cy="161465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092280" y="3429000"/>
                <a:ext cx="1584176" cy="129614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300"/>
                  </a:spcBef>
                  <a:spcAft>
                    <a:spcPts val="0"/>
                  </a:spcAft>
                  <a:defRPr/>
                </a:pPr>
                <a:r>
                  <a:rPr lang="en-US" altLang="zh-CN" sz="26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α=&lt;</a:t>
                </a:r>
                <a:r>
                  <a:rPr lang="en-US" altLang="zh-CN" sz="2600" dirty="0" err="1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x,a</a:t>
                </a:r>
                <a:r>
                  <a:rPr lang="en-US" altLang="zh-CN" sz="26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&gt;</a:t>
                </a:r>
              </a:p>
              <a:p>
                <a:pPr>
                  <a:spcBef>
                    <a:spcPts val="300"/>
                  </a:spcBef>
                  <a:spcAft>
                    <a:spcPts val="0"/>
                  </a:spcAft>
                  <a:defRPr/>
                </a:pPr>
                <a:r>
                  <a:rPr lang="en-US" altLang="zh-CN" sz="26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β=&lt;</a:t>
                </a:r>
                <a:r>
                  <a:rPr lang="en-US" altLang="zh-CN" sz="2600" dirty="0" err="1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y,b</a:t>
                </a:r>
                <a:r>
                  <a:rPr lang="en-US" altLang="zh-CN" sz="26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&gt;</a:t>
                </a:r>
              </a:p>
              <a:p>
                <a:pPr>
                  <a:spcBef>
                    <a:spcPts val="300"/>
                  </a:spcBef>
                  <a:spcAft>
                    <a:spcPts val="0"/>
                  </a:spcAft>
                  <a:defRPr/>
                </a:pPr>
                <a:r>
                  <a:rPr lang="en-US" altLang="zh-CN" sz="26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γ=&lt;</a:t>
                </a:r>
                <a:r>
                  <a:rPr lang="en-US" altLang="zh-CN" sz="2600" dirty="0" err="1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z,c</a:t>
                </a:r>
                <a:r>
                  <a:rPr lang="en-US" altLang="zh-CN" sz="26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&gt;)</a:t>
                </a:r>
                <a:endParaRPr lang="zh-CN" altLang="en-US" sz="26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1672248" y="5043656"/>
                <a:ext cx="48600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53493661-9712-4245-A728-FC19F8191505}"/>
                </a:ext>
              </a:extLst>
            </p:cNvPr>
            <p:cNvSpPr/>
            <p:nvPr/>
          </p:nvSpPr>
          <p:spPr>
            <a:xfrm>
              <a:off x="3505200" y="4781550"/>
              <a:ext cx="4254500" cy="527050"/>
            </a:xfrm>
            <a:custGeom>
              <a:avLst/>
              <a:gdLst>
                <a:gd name="connsiteX0" fmla="*/ 0 w 4254500"/>
                <a:gd name="connsiteY0" fmla="*/ 266700 h 527050"/>
                <a:gd name="connsiteX1" fmla="*/ 0 w 4254500"/>
                <a:gd name="connsiteY1" fmla="*/ 527050 h 527050"/>
                <a:gd name="connsiteX2" fmla="*/ 4254500 w 4254500"/>
                <a:gd name="connsiteY2" fmla="*/ 527050 h 527050"/>
                <a:gd name="connsiteX3" fmla="*/ 4254500 w 4254500"/>
                <a:gd name="connsiteY3" fmla="*/ 0 h 52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4500" h="527050">
                  <a:moveTo>
                    <a:pt x="0" y="266700"/>
                  </a:moveTo>
                  <a:lnTo>
                    <a:pt x="0" y="527050"/>
                  </a:lnTo>
                  <a:lnTo>
                    <a:pt x="4254500" y="527050"/>
                  </a:lnTo>
                  <a:lnTo>
                    <a:pt x="4254500" y="0"/>
                  </a:lnTo>
                </a:path>
              </a:pathLst>
            </a:custGeom>
            <a:noFill/>
            <a:ln w="12700">
              <a:solidFill>
                <a:srgbClr val="CC006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/>
          <a:p>
            <a:pPr marL="365125" indent="-365125">
              <a:buSzPct val="100000"/>
              <a:buFont typeface="+mj-lt"/>
              <a:buAutoNum type="arabicPeriod"/>
            </a:pPr>
            <a:r>
              <a:rPr lang="zh-CN" altLang="en-US" dirty="0"/>
              <a:t>请将下列积代数</a:t>
            </a:r>
            <a:r>
              <a:rPr lang="en-US" altLang="zh-CN" dirty="0"/>
              <a:t>A×B</a:t>
            </a:r>
            <a:r>
              <a:rPr lang="zh-CN" altLang="en-US" dirty="0"/>
              <a:t>的算式展开（即用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代数表示）：</a:t>
            </a:r>
            <a:endParaRPr lang="en-US" altLang="zh-CN" dirty="0"/>
          </a:p>
          <a:p>
            <a:pPr marL="365125" indent="-365125">
              <a:buSzPct val="100000"/>
              <a:buNone/>
            </a:pPr>
            <a:endParaRPr lang="en-US" altLang="zh-CN" dirty="0"/>
          </a:p>
          <a:p>
            <a:pPr marL="365125" indent="-365125">
              <a:buSzPct val="100000"/>
              <a:buNone/>
            </a:pPr>
            <a:endParaRPr lang="en-US" altLang="zh-CN" dirty="0"/>
          </a:p>
          <a:p>
            <a:pPr marL="365125" indent="-365125">
              <a:buSzPct val="100000"/>
              <a:buNone/>
            </a:pPr>
            <a:endParaRPr lang="en-US" altLang="zh-CN" dirty="0"/>
          </a:p>
          <a:p>
            <a:pPr marL="274638" indent="-274638">
              <a:buSzPct val="100000"/>
              <a:buFont typeface="+mj-lt"/>
              <a:buAutoNum type="arabicPeriod" startAt="2"/>
            </a:pPr>
            <a:r>
              <a:rPr lang="zh-CN" altLang="en-US" dirty="0"/>
              <a:t>设</a:t>
            </a:r>
            <a:r>
              <a:rPr lang="en-US" altLang="zh-CN" dirty="0"/>
              <a:t>&lt;X,f</a:t>
            </a:r>
            <a:r>
              <a:rPr lang="en-US" altLang="zh-CN" baseline="-25000" dirty="0"/>
              <a:t>1</a:t>
            </a:r>
            <a:r>
              <a:rPr lang="en-US" altLang="zh-CN" dirty="0"/>
              <a:t>&gt;&lt;Y,f</a:t>
            </a:r>
            <a:r>
              <a:rPr lang="en-US" altLang="zh-CN" baseline="-25000" dirty="0"/>
              <a:t>2</a:t>
            </a:r>
            <a:r>
              <a:rPr lang="en-US" altLang="zh-CN" dirty="0"/>
              <a:t>&gt;&lt;Z,f</a:t>
            </a:r>
            <a:r>
              <a:rPr lang="en-US" altLang="zh-CN" baseline="-25000" dirty="0"/>
              <a:t>3</a:t>
            </a:r>
            <a:r>
              <a:rPr lang="en-US" altLang="zh-CN" dirty="0"/>
              <a:t>&gt;</a:t>
            </a:r>
            <a:r>
              <a:rPr lang="zh-CN" altLang="en-US" dirty="0"/>
              <a:t>是三个代数系统，</a:t>
            </a:r>
            <a:r>
              <a:rPr lang="en-US" altLang="zh-CN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,f</a:t>
            </a:r>
            <a:r>
              <a:rPr lang="en-US" altLang="zh-CN" baseline="-25000" dirty="0"/>
              <a:t>2</a:t>
            </a:r>
            <a:r>
              <a:rPr lang="en-US" altLang="zh-CN" dirty="0"/>
              <a:t>,f</a:t>
            </a:r>
            <a:r>
              <a:rPr lang="en-US" altLang="zh-CN" baseline="-25000" dirty="0"/>
              <a:t>3</a:t>
            </a:r>
            <a:r>
              <a:rPr lang="zh-CN" altLang="en-US" dirty="0"/>
              <a:t>分别是</a:t>
            </a:r>
            <a:r>
              <a:rPr lang="en-US" altLang="zh-CN" dirty="0"/>
              <a:t>X,Y,Z</a:t>
            </a:r>
            <a:r>
              <a:rPr lang="zh-CN" altLang="en-US" dirty="0"/>
              <a:t>上的二元运算。请证明：若</a:t>
            </a:r>
            <a:r>
              <a:rPr lang="en-US" altLang="zh-CN" dirty="0"/>
              <a:t>h</a:t>
            </a:r>
            <a:r>
              <a:rPr lang="en-US" altLang="zh-CN" baseline="-25000" dirty="0"/>
              <a:t>1</a:t>
            </a:r>
            <a:r>
              <a:rPr lang="zh-CN" altLang="en-US" dirty="0"/>
              <a:t>是从</a:t>
            </a:r>
            <a:r>
              <a:rPr lang="en-US" altLang="zh-CN" dirty="0"/>
              <a:t>&lt;X,f</a:t>
            </a:r>
            <a:r>
              <a:rPr lang="en-US" altLang="zh-CN" baseline="-25000" dirty="0"/>
              <a:t>1</a:t>
            </a:r>
            <a:r>
              <a:rPr lang="en-US" altLang="zh-CN" dirty="0"/>
              <a:t>&gt;</a:t>
            </a:r>
            <a:r>
              <a:rPr lang="zh-CN" altLang="en-US" dirty="0"/>
              <a:t>到</a:t>
            </a:r>
            <a:r>
              <a:rPr lang="en-US" altLang="zh-CN" dirty="0"/>
              <a:t>&lt;Y,f</a:t>
            </a:r>
            <a:r>
              <a:rPr lang="en-US" altLang="zh-CN" baseline="-25000" dirty="0"/>
              <a:t>2</a:t>
            </a:r>
            <a:r>
              <a:rPr lang="en-US" altLang="zh-CN" dirty="0"/>
              <a:t>&gt;</a:t>
            </a:r>
            <a:r>
              <a:rPr lang="zh-CN" altLang="en-US" dirty="0"/>
              <a:t>的同态函数，</a:t>
            </a:r>
            <a:r>
              <a:rPr lang="en-US" altLang="zh-CN" dirty="0"/>
              <a:t>h</a:t>
            </a:r>
            <a:r>
              <a:rPr lang="en-US" altLang="zh-CN" baseline="-25000" dirty="0"/>
              <a:t>2</a:t>
            </a:r>
            <a:r>
              <a:rPr lang="zh-CN" altLang="en-US" dirty="0"/>
              <a:t>是从</a:t>
            </a:r>
            <a:r>
              <a:rPr lang="en-US" altLang="zh-CN" dirty="0"/>
              <a:t>&lt;Y,f</a:t>
            </a:r>
            <a:r>
              <a:rPr lang="en-US" altLang="zh-CN" baseline="-25000" dirty="0"/>
              <a:t>2</a:t>
            </a:r>
            <a:r>
              <a:rPr lang="en-US" altLang="zh-CN" dirty="0"/>
              <a:t>&gt;</a:t>
            </a:r>
            <a:r>
              <a:rPr lang="zh-CN" altLang="en-US" dirty="0"/>
              <a:t>到</a:t>
            </a:r>
            <a:r>
              <a:rPr lang="en-US" altLang="zh-CN" dirty="0"/>
              <a:t>&lt;Z,f</a:t>
            </a:r>
            <a:r>
              <a:rPr lang="en-US" altLang="zh-CN" baseline="-25000" dirty="0"/>
              <a:t>3</a:t>
            </a:r>
            <a:r>
              <a:rPr lang="en-US" altLang="zh-CN" dirty="0"/>
              <a:t>&gt;</a:t>
            </a:r>
            <a:r>
              <a:rPr lang="zh-CN" altLang="en-US" dirty="0"/>
              <a:t>的同态函数，则</a:t>
            </a:r>
            <a:r>
              <a:rPr lang="en-US" altLang="zh-CN" dirty="0"/>
              <a:t>h</a:t>
            </a:r>
            <a:r>
              <a:rPr lang="en-US" altLang="zh-CN" baseline="-25000" dirty="0"/>
              <a:t>2</a:t>
            </a:r>
            <a:r>
              <a:rPr lang="en-US" altLang="zh-CN" sz="2000" dirty="0">
                <a:sym typeface="Symbol" pitchFamily="18" charset="2"/>
              </a:rPr>
              <a:t>·</a:t>
            </a:r>
            <a:r>
              <a:rPr lang="en-US" altLang="zh-CN" dirty="0"/>
              <a:t>h</a:t>
            </a:r>
            <a:r>
              <a:rPr lang="en-US" altLang="zh-CN" baseline="-25000" dirty="0"/>
              <a:t>1</a:t>
            </a:r>
            <a:r>
              <a:rPr lang="zh-CN" altLang="en-US" dirty="0"/>
              <a:t>是从</a:t>
            </a:r>
            <a:r>
              <a:rPr lang="en-US" altLang="zh-CN" dirty="0"/>
              <a:t>&lt;X,f</a:t>
            </a:r>
            <a:r>
              <a:rPr lang="en-US" altLang="zh-CN" baseline="-25000" dirty="0"/>
              <a:t>1</a:t>
            </a:r>
            <a:r>
              <a:rPr lang="en-US" altLang="zh-CN" dirty="0"/>
              <a:t>&gt;</a:t>
            </a:r>
            <a:r>
              <a:rPr lang="zh-CN" altLang="en-US" dirty="0"/>
              <a:t>到</a:t>
            </a:r>
            <a:r>
              <a:rPr lang="en-US" altLang="zh-CN" dirty="0"/>
              <a:t>&lt;Z,f</a:t>
            </a:r>
            <a:r>
              <a:rPr lang="en-US" altLang="zh-CN" baseline="-25000" dirty="0"/>
              <a:t>3</a:t>
            </a:r>
            <a:r>
              <a:rPr lang="en-US" altLang="zh-CN" dirty="0"/>
              <a:t>&gt;</a:t>
            </a:r>
            <a:r>
              <a:rPr lang="zh-CN" altLang="en-US" dirty="0"/>
              <a:t>的同态函数。其中“</a:t>
            </a:r>
            <a:r>
              <a:rPr lang="en-US" altLang="zh-CN" sz="2000" dirty="0">
                <a:sym typeface="Symbol" pitchFamily="18" charset="2"/>
              </a:rPr>
              <a:t>·</a:t>
            </a:r>
            <a:r>
              <a:rPr lang="zh-CN" altLang="en-US" dirty="0"/>
              <a:t>”是合成运算。</a:t>
            </a:r>
            <a:endParaRPr lang="en-US" altLang="zh-CN" dirty="0"/>
          </a:p>
          <a:p>
            <a:pPr marL="274638" indent="-274638">
              <a:buSzPct val="100000"/>
              <a:buFont typeface="+mj-lt"/>
              <a:buAutoNum type="arabicPeriod" startAt="2"/>
            </a:pPr>
            <a:r>
              <a:rPr lang="zh-CN" altLang="en-US" dirty="0"/>
              <a:t>设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=&lt;Q,+&gt;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r>
              <a:rPr lang="en-US" altLang="zh-CN" dirty="0"/>
              <a:t>=&lt;Q</a:t>
            </a:r>
            <a:r>
              <a:rPr lang="en-US" altLang="zh-CN" baseline="30000" dirty="0"/>
              <a:t>-</a:t>
            </a:r>
            <a:r>
              <a:rPr lang="en-US" altLang="zh-CN" dirty="0"/>
              <a:t>,*&gt;</a:t>
            </a:r>
            <a:r>
              <a:rPr lang="zh-CN" altLang="en-US" dirty="0"/>
              <a:t>，</a:t>
            </a:r>
            <a:r>
              <a:rPr lang="en-US" altLang="zh-CN" dirty="0"/>
              <a:t>Q</a:t>
            </a:r>
            <a:r>
              <a:rPr lang="zh-CN" altLang="en-US" dirty="0"/>
              <a:t>为有理数集合，</a:t>
            </a:r>
            <a:r>
              <a:rPr lang="en-US" altLang="zh-CN" dirty="0"/>
              <a:t>Q</a:t>
            </a:r>
            <a:r>
              <a:rPr lang="en-US" altLang="zh-CN" baseline="30000" dirty="0"/>
              <a:t>-</a:t>
            </a:r>
            <a:r>
              <a:rPr lang="en-US" altLang="zh-CN" dirty="0"/>
              <a:t>=Q-{0}</a:t>
            </a:r>
            <a:r>
              <a:rPr lang="zh-CN" altLang="en-US" dirty="0"/>
              <a:t>，</a:t>
            </a:r>
            <a:r>
              <a:rPr lang="en-US" altLang="zh-CN" dirty="0"/>
              <a:t>+</a:t>
            </a:r>
            <a:r>
              <a:rPr lang="zh-CN" altLang="en-US" dirty="0"/>
              <a:t>和*分别表示普通加法和普通乘法。请证明：不存在</a:t>
            </a:r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r>
              <a:rPr lang="zh-CN" altLang="en-US" dirty="0"/>
              <a:t>到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zh-CN" altLang="en-US" dirty="0"/>
              <a:t>的同构。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171B2-E6B0-4949-BB04-261EF5C9BE36}" type="slidenum">
              <a:rPr lang="zh-CN" altLang="en-US" smtClean="0"/>
              <a:pPr>
                <a:defRPr/>
              </a:pPr>
              <a:t>77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475656" y="1772817"/>
            <a:ext cx="6095528" cy="1440159"/>
            <a:chOff x="2387000" y="1772817"/>
            <a:chExt cx="6095528" cy="1440159"/>
          </a:xfrm>
        </p:grpSpPr>
        <p:sp>
          <p:nvSpPr>
            <p:cNvPr id="5" name="矩形 4"/>
            <p:cNvSpPr/>
            <p:nvPr/>
          </p:nvSpPr>
          <p:spPr>
            <a:xfrm>
              <a:off x="2843808" y="1772817"/>
              <a:ext cx="5328592" cy="86409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：</a:t>
              </a: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x</a:t>
              </a:r>
              <a:r>
                <a:rPr lang="zh-CN" altLang="en-US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★</a:t>
              </a:r>
              <a:r>
                <a:rPr lang="en-US" altLang="zh-CN" sz="26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y</a:t>
              </a:r>
              <a:r>
                <a:rPr lang="zh-CN" altLang="en-US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★</a:t>
              </a:r>
              <a:r>
                <a:rPr lang="en-US" altLang="zh-CN" sz="26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z</a:t>
              </a:r>
              <a:r>
                <a:rPr lang="en-US" altLang="zh-CN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)=(</a:t>
              </a: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x</a:t>
              </a:r>
              <a:r>
                <a:rPr lang="zh-CN" altLang="en-US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★</a:t>
              </a:r>
              <a:r>
                <a:rPr lang="en-US" altLang="zh-CN" sz="26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y</a:t>
              </a:r>
              <a:r>
                <a:rPr lang="en-US" altLang="zh-CN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r>
                <a:rPr lang="zh-CN" altLang="en-US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★</a:t>
              </a:r>
              <a:r>
                <a:rPr lang="en-US" altLang="zh-CN" sz="26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(x</a:t>
              </a:r>
              <a:r>
                <a:rPr lang="zh-CN" altLang="en-US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★</a:t>
              </a:r>
              <a:r>
                <a:rPr lang="en-US" altLang="zh-CN" sz="26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z</a:t>
              </a:r>
              <a:r>
                <a:rPr lang="en-US" altLang="zh-CN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)</a:t>
              </a:r>
            </a:p>
            <a:p>
              <a:pPr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en-US" altLang="zh-CN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zh-CN" altLang="en-US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：</a:t>
              </a:r>
              <a:r>
                <a:rPr lang="en-US" altLang="zh-CN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3200" baseline="-1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*</a:t>
              </a:r>
              <a:r>
                <a:rPr lang="en-US" altLang="zh-CN" sz="26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1</a:t>
              </a: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(b</a:t>
              </a:r>
              <a:r>
                <a:rPr lang="en-US" altLang="zh-CN" sz="3200" baseline="-1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*</a:t>
              </a:r>
              <a:r>
                <a:rPr lang="en-US" altLang="zh-CN" sz="26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2</a:t>
              </a: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r>
                <a:rPr lang="en-US" altLang="zh-CN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)=(a</a:t>
              </a:r>
              <a:r>
                <a:rPr lang="en-US" altLang="zh-CN" sz="3200" baseline="-1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*</a:t>
              </a:r>
              <a:r>
                <a:rPr lang="en-US" altLang="zh-CN" sz="26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1</a:t>
              </a:r>
              <a:r>
                <a:rPr lang="en-US" altLang="zh-CN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b)</a:t>
              </a:r>
              <a:r>
                <a:rPr lang="en-US" altLang="zh-CN" sz="3200" baseline="-1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*</a:t>
              </a:r>
              <a:r>
                <a:rPr lang="en-US" altLang="zh-CN" sz="26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2</a:t>
              </a:r>
              <a:r>
                <a:rPr lang="en-US" altLang="zh-CN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(a</a:t>
              </a:r>
              <a:r>
                <a:rPr lang="en-US" altLang="zh-CN" sz="3200" baseline="-1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*</a:t>
              </a:r>
              <a:r>
                <a:rPr lang="en-US" altLang="zh-CN" sz="26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1</a:t>
              </a:r>
              <a:r>
                <a:rPr lang="en-US" altLang="zh-CN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c)</a:t>
              </a:r>
              <a:endParaRPr lang="zh-CN" altLang="en-US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387000" y="2708921"/>
              <a:ext cx="1080120" cy="50405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A×B</a:t>
              </a:r>
              <a:r>
                <a:rPr lang="zh-CN" altLang="en-US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：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3297952" y="2704728"/>
              <a:ext cx="5184576" cy="50405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α</a:t>
              </a:r>
              <a:r>
                <a:rPr lang="zh-CN" altLang="en-US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</a:t>
              </a:r>
              <a:r>
                <a:rPr lang="en-US" altLang="zh-CN" sz="2600" baseline="-250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1</a:t>
              </a:r>
              <a:r>
                <a:rPr lang="en-US" altLang="zh-CN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β</a:t>
              </a:r>
              <a:r>
                <a:rPr lang="zh-CN" altLang="en-US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</a:t>
              </a:r>
              <a:r>
                <a:rPr lang="en-US" altLang="zh-CN" sz="2600" baseline="-250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2</a:t>
              </a: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γ</a:t>
              </a:r>
              <a:r>
                <a:rPr lang="en-US" altLang="zh-CN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)=(</a:t>
              </a: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α</a:t>
              </a:r>
              <a:r>
                <a:rPr lang="zh-CN" altLang="en-US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</a:t>
              </a:r>
              <a:r>
                <a:rPr lang="en-US" altLang="zh-CN" sz="2600" baseline="-250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1</a:t>
              </a: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β</a:t>
              </a:r>
              <a:r>
                <a:rPr lang="en-US" altLang="zh-CN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r>
                <a:rPr lang="zh-CN" altLang="en-US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</a:t>
              </a:r>
              <a:r>
                <a:rPr lang="en-US" altLang="zh-CN" sz="2600" baseline="-250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2</a:t>
              </a: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(α</a:t>
              </a:r>
              <a:r>
                <a:rPr lang="zh-CN" altLang="en-US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</a:t>
              </a:r>
              <a:r>
                <a:rPr lang="en-US" altLang="zh-CN" sz="2600" baseline="-250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1</a:t>
              </a:r>
              <a:r>
                <a:rPr lang="en-US" altLang="zh-CN" sz="26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γ</a:t>
              </a:r>
              <a:r>
                <a:rPr lang="en-US" altLang="zh-CN" sz="2600" dirty="0">
                  <a:solidFill>
                    <a:prstClr val="black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sz="2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抽象代数知识结构图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5AD1-632C-49BD-BCCB-65DC9780516F}" type="slidenum">
              <a:rPr lang="zh-CN" altLang="en-US" smtClean="0"/>
              <a:pPr/>
              <a:t>78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5576" y="2276872"/>
            <a:ext cx="1008112" cy="43204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集合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3068960"/>
            <a:ext cx="1008112" cy="43204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运算</a:t>
            </a:r>
          </a:p>
        </p:txBody>
      </p:sp>
      <p:grpSp>
        <p:nvGrpSpPr>
          <p:cNvPr id="3" name="组合 70"/>
          <p:cNvGrpSpPr/>
          <p:nvPr/>
        </p:nvGrpSpPr>
        <p:grpSpPr>
          <a:xfrm>
            <a:off x="1763688" y="2492896"/>
            <a:ext cx="2808312" cy="792088"/>
            <a:chOff x="1763688" y="2492896"/>
            <a:chExt cx="2808312" cy="792088"/>
          </a:xfrm>
        </p:grpSpPr>
        <p:sp>
          <p:nvSpPr>
            <p:cNvPr id="7" name="矩形 6"/>
            <p:cNvSpPr/>
            <p:nvPr/>
          </p:nvSpPr>
          <p:spPr>
            <a:xfrm>
              <a:off x="3563888" y="2636912"/>
              <a:ext cx="1008112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代数</a:t>
              </a:r>
            </a:p>
          </p:txBody>
        </p:sp>
        <p:cxnSp>
          <p:nvCxnSpPr>
            <p:cNvPr id="17" name="直接连接符 16"/>
            <p:cNvCxnSpPr>
              <a:stCxn id="5" idx="3"/>
            </p:cNvCxnSpPr>
            <p:nvPr/>
          </p:nvCxnSpPr>
          <p:spPr>
            <a:xfrm>
              <a:off x="1763688" y="2492896"/>
              <a:ext cx="5760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763688" y="3284984"/>
              <a:ext cx="5760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339752" y="2492896"/>
              <a:ext cx="0" cy="7920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7" idx="1"/>
            </p:cNvCxnSpPr>
            <p:nvPr/>
          </p:nvCxnSpPr>
          <p:spPr>
            <a:xfrm>
              <a:off x="2339752" y="2852936"/>
              <a:ext cx="122413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2601496" y="2492896"/>
              <a:ext cx="79208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封闭</a:t>
              </a:r>
            </a:p>
          </p:txBody>
        </p:sp>
      </p:grpSp>
      <p:grpSp>
        <p:nvGrpSpPr>
          <p:cNvPr id="16" name="组合 71"/>
          <p:cNvGrpSpPr/>
          <p:nvPr/>
        </p:nvGrpSpPr>
        <p:grpSpPr>
          <a:xfrm>
            <a:off x="4572000" y="1844824"/>
            <a:ext cx="3096344" cy="2160240"/>
            <a:chOff x="4572000" y="1844824"/>
            <a:chExt cx="3096344" cy="2160240"/>
          </a:xfrm>
        </p:grpSpPr>
        <p:sp>
          <p:nvSpPr>
            <p:cNvPr id="8" name="矩形 7"/>
            <p:cNvSpPr/>
            <p:nvPr/>
          </p:nvSpPr>
          <p:spPr>
            <a:xfrm>
              <a:off x="6516216" y="1844824"/>
              <a:ext cx="1152128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子代数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516216" y="3443289"/>
              <a:ext cx="1152000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商代数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516216" y="2636912"/>
              <a:ext cx="1152000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积代数</a:t>
              </a:r>
            </a:p>
          </p:txBody>
        </p:sp>
        <p:cxnSp>
          <p:nvCxnSpPr>
            <p:cNvPr id="24" name="直接连接符 23"/>
            <p:cNvCxnSpPr>
              <a:stCxn id="7" idx="3"/>
              <a:endCxn id="10" idx="1"/>
            </p:cNvCxnSpPr>
            <p:nvPr/>
          </p:nvCxnSpPr>
          <p:spPr>
            <a:xfrm>
              <a:off x="4572000" y="2852936"/>
              <a:ext cx="194421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5297406" y="2057400"/>
              <a:ext cx="0" cy="159771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300663" y="2062164"/>
              <a:ext cx="121555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292080" y="3659313"/>
              <a:ext cx="122413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5580112" y="1977792"/>
              <a:ext cx="79208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分解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5580112" y="2780928"/>
              <a:ext cx="79208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组合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5580112" y="3573016"/>
              <a:ext cx="79208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抽象</a:t>
              </a:r>
            </a:p>
          </p:txBody>
        </p:sp>
      </p:grpSp>
      <p:grpSp>
        <p:nvGrpSpPr>
          <p:cNvPr id="19" name="组合 74"/>
          <p:cNvGrpSpPr/>
          <p:nvPr/>
        </p:nvGrpSpPr>
        <p:grpSpPr>
          <a:xfrm>
            <a:off x="2483704" y="3068960"/>
            <a:ext cx="3187468" cy="1512168"/>
            <a:chOff x="2483704" y="3068960"/>
            <a:chExt cx="3187468" cy="1512168"/>
          </a:xfrm>
        </p:grpSpPr>
        <p:sp>
          <p:nvSpPr>
            <p:cNvPr id="11" name="矩形 10"/>
            <p:cNvSpPr/>
            <p:nvPr/>
          </p:nvSpPr>
          <p:spPr>
            <a:xfrm>
              <a:off x="2483704" y="4149080"/>
              <a:ext cx="1008112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同态</a:t>
              </a:r>
            </a:p>
          </p:txBody>
        </p:sp>
        <p:grpSp>
          <p:nvGrpSpPr>
            <p:cNvPr id="21" name="组合 72"/>
            <p:cNvGrpSpPr/>
            <p:nvPr/>
          </p:nvGrpSpPr>
          <p:grpSpPr>
            <a:xfrm>
              <a:off x="2915816" y="3068960"/>
              <a:ext cx="2755356" cy="1512168"/>
              <a:chOff x="2915816" y="3068960"/>
              <a:chExt cx="2755356" cy="151216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4663060" y="4149080"/>
                <a:ext cx="1008112" cy="432048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同余</a:t>
                </a:r>
              </a:p>
            </p:txBody>
          </p:sp>
          <p:cxnSp>
            <p:nvCxnSpPr>
              <p:cNvPr id="35" name="直接连接符 34"/>
              <p:cNvCxnSpPr>
                <a:stCxn id="7" idx="2"/>
              </p:cNvCxnSpPr>
              <p:nvPr/>
            </p:nvCxnSpPr>
            <p:spPr>
              <a:xfrm>
                <a:off x="4067944" y="3068960"/>
                <a:ext cx="0" cy="6372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V="1">
                <a:off x="2983060" y="3709988"/>
                <a:ext cx="21888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5167679" y="3717032"/>
                <a:ext cx="0" cy="4320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endCxn id="11" idx="0"/>
              </p:cNvCxnSpPr>
              <p:nvPr/>
            </p:nvCxnSpPr>
            <p:spPr>
              <a:xfrm flipH="1">
                <a:off x="2987760" y="3717032"/>
                <a:ext cx="64" cy="4320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矩形 65"/>
              <p:cNvSpPr/>
              <p:nvPr/>
            </p:nvSpPr>
            <p:spPr>
              <a:xfrm>
                <a:off x="2915816" y="3717032"/>
                <a:ext cx="720080" cy="43204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rgbClr val="993300"/>
                    </a:solidFill>
                    <a:latin typeface="楷体" pitchFamily="49" charset="-122"/>
                    <a:ea typeface="楷体" pitchFamily="49" charset="-122"/>
                  </a:rPr>
                  <a:t>映射</a:t>
                </a: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4499992" y="3717032"/>
                <a:ext cx="807328" cy="43204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rgbClr val="993300"/>
                    </a:solidFill>
                    <a:latin typeface="楷体" pitchFamily="49" charset="-122"/>
                    <a:ea typeface="楷体" pitchFamily="49" charset="-122"/>
                  </a:rPr>
                  <a:t>等价</a:t>
                </a:r>
              </a:p>
            </p:txBody>
          </p:sp>
        </p:grpSp>
      </p:grpSp>
      <p:grpSp>
        <p:nvGrpSpPr>
          <p:cNvPr id="23" name="组合 73"/>
          <p:cNvGrpSpPr/>
          <p:nvPr/>
        </p:nvGrpSpPr>
        <p:grpSpPr>
          <a:xfrm>
            <a:off x="683568" y="4581128"/>
            <a:ext cx="4506024" cy="1296144"/>
            <a:chOff x="683568" y="4581128"/>
            <a:chExt cx="4506024" cy="1296144"/>
          </a:xfrm>
        </p:grpSpPr>
        <p:sp>
          <p:nvSpPr>
            <p:cNvPr id="12" name="矩形 11"/>
            <p:cNvSpPr/>
            <p:nvPr/>
          </p:nvSpPr>
          <p:spPr>
            <a:xfrm>
              <a:off x="3923928" y="5445224"/>
              <a:ext cx="1152000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同构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411760" y="5445224"/>
              <a:ext cx="1152000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满同态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683568" y="5445224"/>
              <a:ext cx="1152000" cy="43204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单同态</a:t>
              </a:r>
            </a:p>
          </p:txBody>
        </p:sp>
        <p:cxnSp>
          <p:nvCxnSpPr>
            <p:cNvPr id="43" name="直接连接符 42"/>
            <p:cNvCxnSpPr>
              <a:stCxn id="11" idx="2"/>
            </p:cNvCxnSpPr>
            <p:nvPr/>
          </p:nvCxnSpPr>
          <p:spPr>
            <a:xfrm>
              <a:off x="2987760" y="4581128"/>
              <a:ext cx="0" cy="8624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259632" y="4941168"/>
              <a:ext cx="32403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endCxn id="12" idx="0"/>
            </p:cNvCxnSpPr>
            <p:nvPr/>
          </p:nvCxnSpPr>
          <p:spPr>
            <a:xfrm flipH="1">
              <a:off x="4499928" y="4941168"/>
              <a:ext cx="64" cy="50405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endCxn id="14" idx="0"/>
            </p:cNvCxnSpPr>
            <p:nvPr/>
          </p:nvCxnSpPr>
          <p:spPr>
            <a:xfrm flipH="1">
              <a:off x="1259568" y="4941168"/>
              <a:ext cx="64" cy="50405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1172384" y="5013176"/>
              <a:ext cx="79208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单射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2915816" y="5013176"/>
              <a:ext cx="79208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满射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4397504" y="5013176"/>
              <a:ext cx="79208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993300"/>
                  </a:solidFill>
                  <a:latin typeface="楷体" pitchFamily="49" charset="-122"/>
                  <a:ea typeface="楷体" pitchFamily="49" charset="-122"/>
                </a:rPr>
                <a:t>双射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64002DA-A4CC-41AA-B1D3-EEF1E4DA985A}"/>
              </a:ext>
            </a:extLst>
          </p:cNvPr>
          <p:cNvGrpSpPr/>
          <p:nvPr/>
        </p:nvGrpSpPr>
        <p:grpSpPr>
          <a:xfrm>
            <a:off x="3491816" y="2844800"/>
            <a:ext cx="5103106" cy="3028280"/>
            <a:chOff x="3491816" y="2844800"/>
            <a:chExt cx="5103106" cy="3028280"/>
          </a:xfrm>
        </p:grpSpPr>
        <p:grpSp>
          <p:nvGrpSpPr>
            <p:cNvPr id="25" name="组合 83"/>
            <p:cNvGrpSpPr/>
            <p:nvPr/>
          </p:nvGrpSpPr>
          <p:grpSpPr>
            <a:xfrm>
              <a:off x="3491816" y="3875337"/>
              <a:ext cx="5103106" cy="1997743"/>
              <a:chOff x="3491816" y="3875337"/>
              <a:chExt cx="5103106" cy="1997743"/>
            </a:xfrm>
          </p:grpSpPr>
          <p:sp>
            <p:nvSpPr>
              <p:cNvPr id="78" name="圆角矩形 77"/>
              <p:cNvSpPr/>
              <p:nvPr/>
            </p:nvSpPr>
            <p:spPr>
              <a:xfrm>
                <a:off x="5786610" y="5008984"/>
                <a:ext cx="2808312" cy="86409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rgbClr val="CC00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71463" lvl="0" indent="-271463">
                  <a:lnSpc>
                    <a:spcPct val="110000"/>
                  </a:lnSpc>
                  <a:spcBef>
                    <a:spcPts val="600"/>
                  </a:spcBef>
                  <a:buSzPct val="60000"/>
                  <a:buFont typeface="Wingdings" pitchFamily="2" charset="2"/>
                  <a:buChar char="u"/>
                  <a:defRPr/>
                </a:pPr>
                <a:r>
                  <a:rPr lang="zh-CN" altLang="en-US" sz="220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与超代数性质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同类</a:t>
                </a:r>
                <a:endPara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marL="271463" lvl="0" indent="-271463">
                  <a:lnSpc>
                    <a:spcPct val="110000"/>
                  </a:lnSpc>
                  <a:spcBef>
                    <a:spcPts val="600"/>
                  </a:spcBef>
                  <a:buSzPct val="60000"/>
                  <a:buFont typeface="Wingdings" pitchFamily="2" charset="2"/>
                  <a:buChar char="u"/>
                  <a:defRPr/>
                </a:pPr>
                <a:r>
                  <a:rPr lang="zh-CN" altLang="en-US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但不满足消去律</a:t>
                </a:r>
              </a:p>
            </p:txBody>
          </p:sp>
          <p:cxnSp>
            <p:nvCxnSpPr>
              <p:cNvPr id="81" name="直接箭头连接符 80"/>
              <p:cNvCxnSpPr>
                <a:stCxn id="9" idx="2"/>
                <a:endCxn id="78" idx="0"/>
              </p:cNvCxnSpPr>
              <p:nvPr/>
            </p:nvCxnSpPr>
            <p:spPr>
              <a:xfrm>
                <a:off x="7092216" y="3875337"/>
                <a:ext cx="0" cy="1133647"/>
              </a:xfrm>
              <a:prstGeom prst="straightConnector1">
                <a:avLst/>
              </a:prstGeom>
              <a:ln w="12700">
                <a:solidFill>
                  <a:srgbClr val="CC0099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/>
              <p:cNvCxnSpPr>
                <a:stCxn id="11" idx="3"/>
              </p:cNvCxnSpPr>
              <p:nvPr/>
            </p:nvCxnSpPr>
            <p:spPr>
              <a:xfrm>
                <a:off x="3491816" y="4365104"/>
                <a:ext cx="2304320" cy="720080"/>
              </a:xfrm>
              <a:prstGeom prst="straightConnector1">
                <a:avLst/>
              </a:prstGeom>
              <a:ln w="12700">
                <a:solidFill>
                  <a:srgbClr val="CC0099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DB25BC8F-E33D-4EB1-947C-826E1B1736A6}"/>
                </a:ext>
              </a:extLst>
            </p:cNvPr>
            <p:cNvSpPr/>
            <p:nvPr/>
          </p:nvSpPr>
          <p:spPr>
            <a:xfrm>
              <a:off x="7677150" y="2844800"/>
              <a:ext cx="571500" cy="2165350"/>
            </a:xfrm>
            <a:custGeom>
              <a:avLst/>
              <a:gdLst>
                <a:gd name="connsiteX0" fmla="*/ 0 w 571500"/>
                <a:gd name="connsiteY0" fmla="*/ 0 h 2165350"/>
                <a:gd name="connsiteX1" fmla="*/ 571500 w 571500"/>
                <a:gd name="connsiteY1" fmla="*/ 0 h 2165350"/>
                <a:gd name="connsiteX2" fmla="*/ 571500 w 571500"/>
                <a:gd name="connsiteY2" fmla="*/ 2165350 h 216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2165350">
                  <a:moveTo>
                    <a:pt x="0" y="0"/>
                  </a:moveTo>
                  <a:lnTo>
                    <a:pt x="571500" y="0"/>
                  </a:lnTo>
                  <a:lnTo>
                    <a:pt x="571500" y="2165350"/>
                  </a:lnTo>
                </a:path>
              </a:pathLst>
            </a:custGeom>
            <a:noFill/>
            <a:ln w="12700">
              <a:solidFill>
                <a:srgbClr val="CC0066"/>
              </a:solidFill>
              <a:tailEnd type="triangle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582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468313" y="2560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zh-CN" sz="4400">
                <a:latin typeface="Comic Sans MS" pitchFamily="66" charset="0"/>
              </a:rPr>
              <a:t>End</a:t>
            </a:r>
            <a:endParaRPr lang="zh-CN" altLang="en-US" sz="440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57200" y="284163"/>
            <a:ext cx="8229600" cy="635000"/>
          </a:xfrm>
        </p:spPr>
        <p:txBody>
          <a:bodyPr/>
          <a:lstStyle/>
          <a:p>
            <a:r>
              <a:rPr lang="en-US" altLang="zh-CN"/>
              <a:t>6.1.3</a:t>
            </a:r>
            <a:r>
              <a:rPr lang="zh-CN" altLang="en-US"/>
              <a:t>、逆元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392265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6.1-3</a:t>
            </a:r>
          </a:p>
          <a:p>
            <a:pPr lvl="1"/>
            <a:r>
              <a:rPr lang="zh-CN" altLang="en-US" dirty="0"/>
              <a:t>设*是集合</a:t>
            </a:r>
            <a:r>
              <a:rPr lang="en-US" altLang="zh-CN" dirty="0"/>
              <a:t>S</a:t>
            </a:r>
            <a:r>
              <a:rPr lang="zh-CN" altLang="en-US" dirty="0"/>
              <a:t>上的二元运算，</a:t>
            </a:r>
            <a:r>
              <a:rPr lang="en-US" altLang="zh-CN" dirty="0"/>
              <a:t>1</a:t>
            </a:r>
            <a:r>
              <a:rPr lang="zh-CN" altLang="en-US" dirty="0"/>
              <a:t>是对运算*的么元；</a:t>
            </a:r>
            <a:endParaRPr lang="en-US" altLang="zh-CN" dirty="0"/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x*y=1</a:t>
            </a:r>
            <a:r>
              <a:rPr lang="zh-CN" altLang="en-US" dirty="0"/>
              <a:t>，那么关于运算</a:t>
            </a:r>
            <a:r>
              <a:rPr lang="en-US" altLang="zh-CN" dirty="0"/>
              <a:t>*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y</a:t>
            </a:r>
            <a:r>
              <a:rPr lang="zh-CN" altLang="en-US" dirty="0"/>
              <a:t>的左逆元，</a:t>
            </a:r>
            <a:r>
              <a:rPr lang="en-US" altLang="zh-CN" dirty="0"/>
              <a:t>y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的右逆元；</a:t>
            </a:r>
            <a:endParaRPr lang="en-US" altLang="zh-CN" dirty="0"/>
          </a:p>
          <a:p>
            <a:pPr lvl="1">
              <a:spcAft>
                <a:spcPts val="1800"/>
              </a:spcAft>
            </a:pPr>
            <a:r>
              <a:rPr lang="zh-CN" altLang="en-US" dirty="0"/>
              <a:t>如果</a:t>
            </a:r>
            <a:r>
              <a:rPr lang="en-US" altLang="zh-CN" dirty="0"/>
              <a:t>x*y=y*x=1</a:t>
            </a:r>
            <a:r>
              <a:rPr lang="zh-CN" altLang="en-US" dirty="0"/>
              <a:t>，那么，</a:t>
            </a: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y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逆元</a:t>
            </a:r>
            <a:r>
              <a:rPr lang="zh-CN" altLang="en-US" dirty="0"/>
              <a:t>，记作</a:t>
            </a:r>
            <a:r>
              <a:rPr lang="en-US" altLang="zh-CN" dirty="0"/>
              <a:t>x=y</a:t>
            </a:r>
            <a:r>
              <a:rPr lang="en-US" altLang="zh-CN" baseline="30000" dirty="0"/>
              <a:t>-1</a:t>
            </a:r>
            <a:r>
              <a:rPr lang="zh-CN" altLang="en-US" dirty="0"/>
              <a:t>，同时</a:t>
            </a:r>
            <a:r>
              <a:rPr lang="en-US" altLang="zh-CN" dirty="0"/>
              <a:t>y</a:t>
            </a:r>
            <a:r>
              <a:rPr lang="zh-CN" altLang="en-US" dirty="0"/>
              <a:t>也是</a:t>
            </a:r>
            <a:r>
              <a:rPr lang="en-US" altLang="zh-CN" dirty="0"/>
              <a:t>x</a:t>
            </a:r>
            <a:r>
              <a:rPr lang="zh-CN" altLang="en-US" dirty="0"/>
              <a:t>的逆元，记作</a:t>
            </a:r>
            <a:r>
              <a:rPr lang="en-US" altLang="zh-CN" dirty="0"/>
              <a:t>y=x</a:t>
            </a:r>
            <a:r>
              <a:rPr lang="en-US" altLang="zh-CN" baseline="30000" dirty="0"/>
              <a:t>-1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例如</a:t>
            </a:r>
            <a:r>
              <a:rPr lang="zh-CN" altLang="en-US"/>
              <a:t>：对于</a:t>
            </a:r>
            <a:r>
              <a:rPr lang="en-US" altLang="zh-CN"/>
              <a:t>R</a:t>
            </a:r>
            <a:r>
              <a:rPr lang="zh-CN" altLang="en-US"/>
              <a:t>上的普通</a:t>
            </a:r>
            <a:r>
              <a:rPr lang="zh-CN" altLang="en-US" dirty="0"/>
              <a:t>乘法</a:t>
            </a:r>
            <a:r>
              <a:rPr lang="en-US" altLang="zh-CN" dirty="0"/>
              <a:t>×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的逆元是</a:t>
            </a:r>
            <a:r>
              <a:rPr lang="en-US" altLang="zh-CN" dirty="0"/>
              <a:t>1/3</a:t>
            </a:r>
            <a:r>
              <a:rPr lang="zh-CN" altLang="en-US" dirty="0"/>
              <a:t>，记作</a:t>
            </a:r>
            <a:r>
              <a:rPr lang="en-US" altLang="zh-CN" dirty="0"/>
              <a:t>3</a:t>
            </a:r>
            <a:r>
              <a:rPr lang="en-US" altLang="zh-CN" baseline="30000" dirty="0"/>
              <a:t>-1</a:t>
            </a:r>
          </a:p>
          <a:p>
            <a:pPr lvl="1"/>
            <a:r>
              <a:rPr lang="en-US" altLang="zh-CN" dirty="0"/>
              <a:t>1/3</a:t>
            </a:r>
            <a:r>
              <a:rPr lang="zh-CN" altLang="en-US" dirty="0"/>
              <a:t>的逆元是</a:t>
            </a:r>
            <a:r>
              <a:rPr lang="en-US" altLang="zh-CN" dirty="0"/>
              <a:t>3</a:t>
            </a:r>
            <a:r>
              <a:rPr lang="zh-CN" altLang="en-US" dirty="0"/>
              <a:t>，记作</a:t>
            </a:r>
            <a:r>
              <a:rPr lang="en-US" altLang="zh-CN" dirty="0"/>
              <a:t>(1/3)</a:t>
            </a:r>
            <a:r>
              <a:rPr lang="en-US" altLang="zh-CN" baseline="30000" dirty="0"/>
              <a:t>-1</a:t>
            </a:r>
            <a:endParaRPr lang="zh-CN" altLang="en-US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6B29BB-17C2-42C2-956F-7CE4F204A432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1578634"/>
              </p:ext>
            </p:extLst>
          </p:nvPr>
        </p:nvGraphicFramePr>
        <p:xfrm>
          <a:off x="5517105" y="3635712"/>
          <a:ext cx="2511740" cy="1463040"/>
        </p:xfrm>
        <a:graphic>
          <a:graphicData uri="http://schemas.openxmlformats.org/drawingml/2006/table">
            <a:tbl>
              <a:tblPr/>
              <a:tblGrid>
                <a:gridCol w="627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7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A443293-05A5-4B13-ABAD-95B038E11F6F}"/>
              </a:ext>
            </a:extLst>
          </p:cNvPr>
          <p:cNvSpPr txBox="1">
            <a:spLocks/>
          </p:cNvSpPr>
          <p:nvPr/>
        </p:nvSpPr>
        <p:spPr bwMode="auto">
          <a:xfrm>
            <a:off x="5787135" y="5343996"/>
            <a:ext cx="2115236" cy="4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  <a:defRPr sz="22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>
                <a:solidFill>
                  <a:srgbClr val="3A1BF7"/>
                </a:solidFill>
              </a:rPr>
              <a:t>a=</a:t>
            </a:r>
            <a:r>
              <a:rPr lang="zh-CN" altLang="en-US">
                <a:solidFill>
                  <a:srgbClr val="3A1BF7"/>
                </a:solidFill>
              </a:rPr>
              <a:t>？</a:t>
            </a:r>
            <a:r>
              <a:rPr lang="en-US" altLang="zh-CN">
                <a:solidFill>
                  <a:srgbClr val="3A1BF7"/>
                </a:solidFill>
              </a:rPr>
              <a:t>b=</a:t>
            </a:r>
            <a:r>
              <a:rPr lang="zh-CN" altLang="en-US">
                <a:solidFill>
                  <a:srgbClr val="3A1BF7"/>
                </a:solidFill>
              </a:rPr>
              <a:t>？</a:t>
            </a:r>
            <a:r>
              <a:rPr lang="en-US" altLang="zh-CN">
                <a:solidFill>
                  <a:srgbClr val="3A1BF7"/>
                </a:solidFill>
              </a:rPr>
              <a:t>c=</a:t>
            </a:r>
            <a:r>
              <a:rPr lang="zh-CN" altLang="en-US">
                <a:solidFill>
                  <a:srgbClr val="3A1BF7"/>
                </a:solidFill>
              </a:rPr>
              <a:t>？</a:t>
            </a:r>
            <a:endParaRPr lang="zh-CN" altLang="en-US" dirty="0">
              <a:solidFill>
                <a:srgbClr val="3A1BF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853E0-D213-4F93-B6E1-25C39588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逆元的唯一性与运算下元素的可约性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4F3B5-905A-4AFC-ABDB-E2CFA4F2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en-US" altLang="zh-CN">
                <a:solidFill>
                  <a:srgbClr val="FF0000"/>
                </a:solidFill>
              </a:rPr>
              <a:t>6.1-3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zh-CN" altLang="en-US"/>
              <a:t>对于</a:t>
            </a:r>
            <a:r>
              <a:rPr lang="zh-CN" altLang="en-US">
                <a:solidFill>
                  <a:srgbClr val="FF0000"/>
                </a:solidFill>
              </a:rPr>
              <a:t>可结合运算</a:t>
            </a:r>
            <a:r>
              <a:rPr lang="zh-CN" altLang="en-US"/>
              <a:t>，如果一个元素</a:t>
            </a:r>
            <a:r>
              <a:rPr lang="en-US" altLang="zh-CN"/>
              <a:t>x</a:t>
            </a:r>
            <a:r>
              <a:rPr lang="zh-CN" altLang="en-US"/>
              <a:t>有左逆元</a:t>
            </a:r>
            <a:r>
              <a:rPr lang="en-US" altLang="zh-CN"/>
              <a:t>l</a:t>
            </a:r>
            <a:r>
              <a:rPr lang="zh-CN" altLang="en-US"/>
              <a:t>和右逆元</a:t>
            </a:r>
            <a:r>
              <a:rPr lang="en-US" altLang="zh-CN"/>
              <a:t>r</a:t>
            </a:r>
            <a:r>
              <a:rPr lang="zh-CN" altLang="en-US"/>
              <a:t>，那么</a:t>
            </a:r>
            <a:r>
              <a:rPr lang="en-US" altLang="zh-CN"/>
              <a:t>l=r</a:t>
            </a:r>
            <a:r>
              <a:rPr lang="zh-CN" altLang="en-US"/>
              <a:t>（即</a:t>
            </a:r>
            <a:r>
              <a:rPr lang="zh-CN" altLang="en-US">
                <a:solidFill>
                  <a:srgbClr val="FF0000"/>
                </a:solidFill>
              </a:rPr>
              <a:t>逆元是唯一的</a:t>
            </a:r>
            <a:r>
              <a:rPr lang="zh-CN" altLang="en-US"/>
              <a:t>）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证：</a:t>
            </a:r>
            <a:r>
              <a:rPr lang="zh-CN" altLang="en-US"/>
              <a:t>设</a:t>
            </a:r>
            <a:r>
              <a:rPr lang="en-US" altLang="zh-CN"/>
              <a:t>1</a:t>
            </a:r>
            <a:r>
              <a:rPr lang="zh-CN" altLang="en-US"/>
              <a:t>是对运算*的么元，于是：</a:t>
            </a:r>
            <a:endParaRPr lang="en-US" altLang="zh-CN"/>
          </a:p>
          <a:p>
            <a:pPr marL="627063" indent="0">
              <a:buNone/>
            </a:pPr>
            <a:r>
              <a:rPr lang="en-US" altLang="zh-CN"/>
              <a:t>l*x=x*r</a:t>
            </a:r>
            <a:r>
              <a:rPr lang="zh-CN" altLang="en-US"/>
              <a:t>，由结合律</a:t>
            </a:r>
            <a:endParaRPr lang="en-US" altLang="zh-CN"/>
          </a:p>
          <a:p>
            <a:pPr marL="1520825" indent="0">
              <a:spcAft>
                <a:spcPts val="1800"/>
              </a:spcAft>
              <a:buNone/>
            </a:pPr>
            <a:r>
              <a:rPr lang="en-US" altLang="zh-CN"/>
              <a:t>l=l*1=l*(x*r)=(l*x)*r=1*r=r   </a:t>
            </a:r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证毕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定义</a:t>
            </a:r>
            <a:r>
              <a:rPr lang="en-US" altLang="zh-CN">
                <a:solidFill>
                  <a:srgbClr val="FF0000"/>
                </a:solidFill>
              </a:rPr>
              <a:t>6.1-4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zh-CN" altLang="en-US"/>
              <a:t>设*是</a:t>
            </a:r>
            <a:r>
              <a:rPr lang="en-US" altLang="zh-CN"/>
              <a:t>S</a:t>
            </a:r>
            <a:r>
              <a:rPr lang="zh-CN" altLang="en-US"/>
              <a:t>上的二元运算，</a:t>
            </a:r>
            <a:r>
              <a:rPr lang="en-US" altLang="zh-CN"/>
              <a:t>a</a:t>
            </a:r>
            <a:r>
              <a:rPr lang="el-GR" altLang="zh-CN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/>
              <a:t>S</a:t>
            </a:r>
            <a:r>
              <a:rPr lang="zh-CN" altLang="en-US"/>
              <a:t>，如果对于</a:t>
            </a:r>
            <a:r>
              <a:rPr lang="zh-CN" altLang="en-US">
                <a:solidFill>
                  <a:srgbClr val="FF0000"/>
                </a:solidFill>
              </a:rPr>
              <a:t>每一</a:t>
            </a:r>
            <a:r>
              <a:rPr lang="en-US" altLang="zh-CN"/>
              <a:t>x,y</a:t>
            </a:r>
            <a:r>
              <a:rPr lang="el-GR" altLang="zh-CN"/>
              <a:t>∈</a:t>
            </a:r>
            <a:r>
              <a:rPr lang="en-US" altLang="zh-CN"/>
              <a:t>S</a:t>
            </a:r>
            <a:r>
              <a:rPr lang="zh-CN" altLang="en-US"/>
              <a:t>，有</a:t>
            </a:r>
            <a:r>
              <a:rPr lang="zh-CN" altLang="en-US">
                <a:sym typeface="Wingdings" panose="05000000000000000000" pitchFamily="2" charset="2"/>
              </a:rPr>
              <a:t>：</a:t>
            </a:r>
            <a:endParaRPr lang="en-US" altLang="zh-CN">
              <a:sym typeface="Wingdings" panose="05000000000000000000" pitchFamily="2" charset="2"/>
            </a:endParaRPr>
          </a:p>
          <a:p>
            <a:pPr marL="2062163" indent="0">
              <a:buNone/>
            </a:pPr>
            <a:r>
              <a:rPr lang="en-US" altLang="zh-CN">
                <a:sym typeface="Wingdings" panose="05000000000000000000" pitchFamily="2" charset="2"/>
              </a:rPr>
              <a:t>(a*x=a*y)</a:t>
            </a:r>
            <a:r>
              <a:rPr lang="el-GR" altLang="zh-CN"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>
                <a:sym typeface="Wingdings" panose="05000000000000000000" pitchFamily="2" charset="2"/>
              </a:rPr>
              <a:t>(x*a=y*a)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</a:t>
            </a:r>
            <a:r>
              <a:rPr lang="en-US" altLang="zh-CN">
                <a:sym typeface="Wingdings" panose="05000000000000000000" pitchFamily="2" charset="2"/>
              </a:rPr>
              <a:t>(x=y)</a:t>
            </a:r>
          </a:p>
          <a:p>
            <a:pPr marL="361950" indent="0">
              <a:buNone/>
            </a:pPr>
            <a:r>
              <a:rPr lang="zh-CN" altLang="en-US">
                <a:sym typeface="Wingdings" panose="05000000000000000000" pitchFamily="2" charset="2"/>
              </a:rPr>
              <a:t>则称</a:t>
            </a:r>
            <a:r>
              <a:rPr lang="en-US" altLang="zh-CN">
                <a:sym typeface="Wingdings" panose="05000000000000000000" pitchFamily="2" charset="2"/>
              </a:rPr>
              <a:t>a</a:t>
            </a:r>
            <a:r>
              <a:rPr lang="zh-CN" altLang="en-US">
                <a:sym typeface="Wingdings" panose="05000000000000000000" pitchFamily="2" charset="2"/>
              </a:rPr>
              <a:t>是</a:t>
            </a:r>
            <a:r>
              <a:rPr lang="zh-CN" altLang="en-US">
                <a:solidFill>
                  <a:srgbClr val="FF0000"/>
                </a:solidFill>
                <a:sym typeface="Wingdings" panose="05000000000000000000" pitchFamily="2" charset="2"/>
              </a:rPr>
              <a:t>可约的</a:t>
            </a:r>
            <a:r>
              <a:rPr lang="zh-CN" altLang="en-US">
                <a:sym typeface="Wingdings" panose="05000000000000000000" pitchFamily="2" charset="2"/>
              </a:rPr>
              <a:t>或</a:t>
            </a:r>
            <a:r>
              <a:rPr lang="zh-CN" altLang="en-US">
                <a:solidFill>
                  <a:srgbClr val="FF0000"/>
                </a:solidFill>
                <a:sym typeface="Wingdings" panose="05000000000000000000" pitchFamily="2" charset="2"/>
              </a:rPr>
              <a:t>可消去的</a:t>
            </a:r>
            <a:r>
              <a:rPr lang="zh-CN" altLang="en-US">
                <a:sym typeface="Wingdings" panose="05000000000000000000" pitchFamily="2" charset="2"/>
              </a:rPr>
              <a:t>。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7B28E4-A816-4D42-A3F6-24B45F1A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171B2-E6B0-4949-BB04-261EF5C9BE3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17267</TotalTime>
  <Words>8131</Words>
  <Application>Microsoft Office PowerPoint</Application>
  <PresentationFormat>全屏显示(4:3)</PresentationFormat>
  <Paragraphs>1107</Paragraphs>
  <Slides>79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93" baseType="lpstr">
      <vt:lpstr>Arial Unicode MS</vt:lpstr>
      <vt:lpstr>Yu Gothic UI Semibold</vt:lpstr>
      <vt:lpstr>黑体</vt:lpstr>
      <vt:lpstr>华文楷体</vt:lpstr>
      <vt:lpstr>华文新魏</vt:lpstr>
      <vt:lpstr>华文行楷</vt:lpstr>
      <vt:lpstr>楷体</vt:lpstr>
      <vt:lpstr>宋体</vt:lpstr>
      <vt:lpstr>Arial</vt:lpstr>
      <vt:lpstr>Calibri</vt:lpstr>
      <vt:lpstr>Cambria Math</vt:lpstr>
      <vt:lpstr>Comic Sans MS</vt:lpstr>
      <vt:lpstr>Wingdings</vt:lpstr>
      <vt:lpstr>Office 主题</vt:lpstr>
      <vt:lpstr>第6章 代数</vt:lpstr>
      <vt:lpstr>目录</vt:lpstr>
      <vt:lpstr>6.1.1、代数的构成和分类方法</vt:lpstr>
      <vt:lpstr>代数的性质</vt:lpstr>
      <vt:lpstr>代数分类</vt:lpstr>
      <vt:lpstr>6.1.2、么元和零元</vt:lpstr>
      <vt:lpstr>示例</vt:lpstr>
      <vt:lpstr>6.1.3、逆元</vt:lpstr>
      <vt:lpstr>逆元的唯一性与运算下元素的可约性</vt:lpstr>
      <vt:lpstr>可逆与可约的关系</vt:lpstr>
      <vt:lpstr>习题</vt:lpstr>
      <vt:lpstr>6.2、子代数</vt:lpstr>
      <vt:lpstr>基本概念</vt:lpstr>
      <vt:lpstr>基本概念（续）</vt:lpstr>
      <vt:lpstr>习题</vt:lpstr>
      <vt:lpstr>6.3、同态</vt:lpstr>
      <vt:lpstr>基本概念-同构</vt:lpstr>
      <vt:lpstr>同构-最简单的例子</vt:lpstr>
      <vt:lpstr>同构-第二个例子</vt:lpstr>
      <vt:lpstr>同构概念-通俗的说法</vt:lpstr>
      <vt:lpstr>同构的图解-哲学面貌</vt:lpstr>
      <vt:lpstr>同构的图解-运算传输</vt:lpstr>
      <vt:lpstr>基本概念-同态</vt:lpstr>
      <vt:lpstr>同态的图解-哲学面貌1</vt:lpstr>
      <vt:lpstr>同态的图解-哲学面貌2</vt:lpstr>
      <vt:lpstr>同态的图解-哲学面貌3</vt:lpstr>
      <vt:lpstr>同态的图解-哲学面貌4</vt:lpstr>
      <vt:lpstr>同态的图解-运算传输</vt:lpstr>
      <vt:lpstr>单同态</vt:lpstr>
      <vt:lpstr>满同态</vt:lpstr>
      <vt:lpstr>简化易记略失严谨的定义</vt:lpstr>
      <vt:lpstr>同构通俗演示图-静态结构</vt:lpstr>
      <vt:lpstr>同态通俗演示图-静态结构</vt:lpstr>
      <vt:lpstr>同态、同构的性质</vt:lpstr>
      <vt:lpstr>解释</vt:lpstr>
      <vt:lpstr>同态、同构的性质（续1）</vt:lpstr>
      <vt:lpstr>同态、同构的性质（续2）</vt:lpstr>
      <vt:lpstr>同态、同构的性质（续3）</vt:lpstr>
      <vt:lpstr>同态象与前域、陪域的关系</vt:lpstr>
      <vt:lpstr>图示-两个同态代数系统的关系</vt:lpstr>
      <vt:lpstr>解释</vt:lpstr>
      <vt:lpstr>示例</vt:lpstr>
      <vt:lpstr>示例（续）</vt:lpstr>
      <vt:lpstr>6.4、同余关系</vt:lpstr>
      <vt:lpstr>基本概念</vt:lpstr>
      <vt:lpstr>示例</vt:lpstr>
      <vt:lpstr>示例（续1）</vt:lpstr>
      <vt:lpstr>示例（续2）</vt:lpstr>
      <vt:lpstr>同余关系的通俗解释</vt:lpstr>
      <vt:lpstr>同余关系的性质</vt:lpstr>
      <vt:lpstr>例题</vt:lpstr>
      <vt:lpstr>例题（续1）</vt:lpstr>
      <vt:lpstr>例题（续2）</vt:lpstr>
      <vt:lpstr>同态诱导出同余关系</vt:lpstr>
      <vt:lpstr>示例</vt:lpstr>
      <vt:lpstr>习题</vt:lpstr>
      <vt:lpstr>抽象代数知识结构图</vt:lpstr>
      <vt:lpstr>6.5、商代数和积代数</vt:lpstr>
      <vt:lpstr>6.5.1、商代数</vt:lpstr>
      <vt:lpstr>例： &lt;A/R,+’&gt; 运算表</vt:lpstr>
      <vt:lpstr>示例</vt:lpstr>
      <vt:lpstr>自然同态-定理6.5-1及其证明</vt:lpstr>
      <vt:lpstr>示例</vt:lpstr>
      <vt:lpstr>同态诱导的同余关系</vt:lpstr>
      <vt:lpstr>三个代数之间的关系示意图</vt:lpstr>
      <vt:lpstr>同态基本定理证明思想图示</vt:lpstr>
      <vt:lpstr>同态基本定理</vt:lpstr>
      <vt:lpstr>同态基本定理（续）</vt:lpstr>
      <vt:lpstr>三个代数之间的关系示意图</vt:lpstr>
      <vt:lpstr>同态象与同态诱导的商代数间的同构</vt:lpstr>
      <vt:lpstr>同态五定理一览</vt:lpstr>
      <vt:lpstr>6.5.2、积代数</vt:lpstr>
      <vt:lpstr>粗糙的例题</vt:lpstr>
      <vt:lpstr>示例</vt:lpstr>
      <vt:lpstr>积代数的性质</vt:lpstr>
      <vt:lpstr>积代数的性质（续）</vt:lpstr>
      <vt:lpstr>习题</vt:lpstr>
      <vt:lpstr>抽象代数知识结构图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代数系统</dc:title>
  <dc:creator>徐德智</dc:creator>
  <cp:lastModifiedBy>Xu Dezhi</cp:lastModifiedBy>
  <cp:revision>589</cp:revision>
  <dcterms:created xsi:type="dcterms:W3CDTF">2018-12-03T01:23:17Z</dcterms:created>
  <dcterms:modified xsi:type="dcterms:W3CDTF">2022-10-09T02:53:50Z</dcterms:modified>
</cp:coreProperties>
</file>