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4017" r:id="rId2"/>
    <p:sldMasterId id="2147484154" r:id="rId3"/>
    <p:sldMasterId id="2147484166" r:id="rId4"/>
  </p:sldMasterIdLst>
  <p:notesMasterIdLst>
    <p:notesMasterId r:id="rId90"/>
  </p:notesMasterIdLst>
  <p:sldIdLst>
    <p:sldId id="256" r:id="rId5"/>
    <p:sldId id="641" r:id="rId6"/>
    <p:sldId id="708" r:id="rId7"/>
    <p:sldId id="643" r:id="rId8"/>
    <p:sldId id="725" r:id="rId9"/>
    <p:sldId id="709" r:id="rId10"/>
    <p:sldId id="791" r:id="rId11"/>
    <p:sldId id="790" r:id="rId12"/>
    <p:sldId id="712" r:id="rId13"/>
    <p:sldId id="714" r:id="rId14"/>
    <p:sldId id="738" r:id="rId15"/>
    <p:sldId id="774" r:id="rId16"/>
    <p:sldId id="748" r:id="rId17"/>
    <p:sldId id="739" r:id="rId18"/>
    <p:sldId id="719" r:id="rId19"/>
    <p:sldId id="720" r:id="rId20"/>
    <p:sldId id="721" r:id="rId21"/>
    <p:sldId id="722" r:id="rId22"/>
    <p:sldId id="723" r:id="rId23"/>
    <p:sldId id="741" r:id="rId24"/>
    <p:sldId id="770" r:id="rId25"/>
    <p:sldId id="715" r:id="rId26"/>
    <p:sldId id="662" r:id="rId27"/>
    <p:sldId id="775" r:id="rId28"/>
    <p:sldId id="763" r:id="rId29"/>
    <p:sldId id="751" r:id="rId30"/>
    <p:sldId id="670" r:id="rId31"/>
    <p:sldId id="665" r:id="rId32"/>
    <p:sldId id="750" r:id="rId33"/>
    <p:sldId id="667" r:id="rId34"/>
    <p:sldId id="671" r:id="rId35"/>
    <p:sldId id="757" r:id="rId36"/>
    <p:sldId id="672" r:id="rId37"/>
    <p:sldId id="674" r:id="rId38"/>
    <p:sldId id="743" r:id="rId39"/>
    <p:sldId id="695" r:id="rId40"/>
    <p:sldId id="676" r:id="rId41"/>
    <p:sldId id="771" r:id="rId42"/>
    <p:sldId id="677" r:id="rId43"/>
    <p:sldId id="678" r:id="rId44"/>
    <p:sldId id="679" r:id="rId45"/>
    <p:sldId id="696" r:id="rId46"/>
    <p:sldId id="700" r:id="rId47"/>
    <p:sldId id="788" r:id="rId48"/>
    <p:sldId id="682" r:id="rId49"/>
    <p:sldId id="684" r:id="rId50"/>
    <p:sldId id="765" r:id="rId51"/>
    <p:sldId id="782" r:id="rId52"/>
    <p:sldId id="787" r:id="rId53"/>
    <p:sldId id="473" r:id="rId54"/>
    <p:sldId id="740" r:id="rId55"/>
    <p:sldId id="716" r:id="rId56"/>
    <p:sldId id="697" r:id="rId57"/>
    <p:sldId id="698" r:id="rId58"/>
    <p:sldId id="755" r:id="rId59"/>
    <p:sldId id="781" r:id="rId60"/>
    <p:sldId id="762" r:id="rId61"/>
    <p:sldId id="772" r:id="rId62"/>
    <p:sldId id="758" r:id="rId63"/>
    <p:sldId id="759" r:id="rId64"/>
    <p:sldId id="727" r:id="rId65"/>
    <p:sldId id="728" r:id="rId66"/>
    <p:sldId id="769" r:id="rId67"/>
    <p:sldId id="729" r:id="rId68"/>
    <p:sldId id="783" r:id="rId69"/>
    <p:sldId id="784" r:id="rId70"/>
    <p:sldId id="792" r:id="rId71"/>
    <p:sldId id="786" r:id="rId72"/>
    <p:sldId id="731" r:id="rId73"/>
    <p:sldId id="732" r:id="rId74"/>
    <p:sldId id="733" r:id="rId75"/>
    <p:sldId id="734" r:id="rId76"/>
    <p:sldId id="760" r:id="rId77"/>
    <p:sldId id="764" r:id="rId78"/>
    <p:sldId id="776" r:id="rId79"/>
    <p:sldId id="773" r:id="rId80"/>
    <p:sldId id="761" r:id="rId81"/>
    <p:sldId id="768" r:id="rId82"/>
    <p:sldId id="736" r:id="rId83"/>
    <p:sldId id="778" r:id="rId84"/>
    <p:sldId id="742" r:id="rId85"/>
    <p:sldId id="777" r:id="rId86"/>
    <p:sldId id="302" r:id="rId87"/>
    <p:sldId id="789" r:id="rId88"/>
    <p:sldId id="281" r:id="rId8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CC0099"/>
    <a:srgbClr val="0000FF"/>
    <a:srgbClr val="FFDE81"/>
    <a:srgbClr val="3F8830"/>
    <a:srgbClr val="FFE9AB"/>
    <a:srgbClr val="FFE9E5"/>
    <a:srgbClr val="FFF5F3"/>
    <a:srgbClr val="FFDAD1"/>
    <a:srgbClr val="FFD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0" autoAdjust="0"/>
    <p:restoredTop sz="92950" autoAdjust="0"/>
  </p:normalViewPr>
  <p:slideViewPr>
    <p:cSldViewPr>
      <p:cViewPr varScale="1">
        <p:scale>
          <a:sx n="59" d="100"/>
          <a:sy n="59" d="100"/>
        </p:scale>
        <p:origin x="122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4F7B64D-E3C4-4FBA-84BD-2BB6CC8B9B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32C0F0-B579-457F-9AE9-1DEC7A518B9A}" type="slidenum">
              <a:rPr lang="en-US" altLang="zh-CN" smtClean="0">
                <a:latin typeface="Arial" pitchFamily="34" charset="0"/>
              </a:rPr>
              <a:pPr/>
              <a:t>23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F7B64D-E3C4-4FBA-84BD-2BB6CC8B9B6E}" type="slidenum">
              <a:rPr lang="en-US" altLang="zh-CN" smtClean="0"/>
              <a:pPr>
                <a:defRPr/>
              </a:pPr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656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pitchFamily="2" charset="-122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pitchFamily="2" charset="-122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9C688-6A39-4CFB-85A8-E010D6C189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C5431-EAF3-4617-8B2E-28AB7A89B3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/>
          <a:lstStyle>
            <a:lvl1pPr>
              <a:defRPr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73724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24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10000"/>
              </a:lnSpc>
              <a:spcAft>
                <a:spcPts val="600"/>
              </a:spcAft>
              <a:defRPr sz="2300"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10000"/>
              </a:lnSpc>
              <a:spcAft>
                <a:spcPts val="600"/>
              </a:spcAft>
              <a:defRPr sz="2200"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10000"/>
              </a:lnSpc>
              <a:spcAft>
                <a:spcPts val="600"/>
              </a:spcAft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10000"/>
              </a:lnSpc>
              <a:spcAft>
                <a:spcPts val="600"/>
              </a:spcAft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73025" y="6400800"/>
            <a:ext cx="32004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58187" y="6386514"/>
            <a:ext cx="706437" cy="29845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E6F1F-8AAF-4086-9088-44DE5637EB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AA6C4-7F10-48CA-88ED-209F2608E7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6435C-A9CD-4958-8A86-B4C802610B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E9D73-8489-4B1D-8D25-251644A229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1984"/>
            <a:ext cx="8229600" cy="1143000"/>
          </a:xfrm>
        </p:spPr>
        <p:txBody>
          <a:bodyPr/>
          <a:lstStyle>
            <a:lvl1pPr>
              <a:defRPr sz="4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C6544-A1F6-4AD9-A5F7-7D3EBB145A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7" descr="屏幕剪辑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488" y="3308350"/>
            <a:ext cx="8234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788024" y="6381328"/>
            <a:ext cx="609600" cy="2857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94104" y="6381328"/>
            <a:ext cx="9144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820F9-7862-4061-BA4F-8D9E16AE0A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/>
          <a:lstStyle>
            <a:lvl1pPr>
              <a:defRPr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73724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buSzPct val="60000"/>
              <a:buFont typeface="Wingdings" pitchFamily="2" charset="2"/>
              <a:buChar char="n"/>
              <a:defRPr sz="24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10000"/>
              </a:lnSpc>
              <a:spcAft>
                <a:spcPts val="600"/>
              </a:spcAft>
              <a:buSzPct val="60000"/>
              <a:buFont typeface="Wingdings" pitchFamily="2" charset="2"/>
              <a:buChar char="Ø"/>
              <a:defRPr sz="2300"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10000"/>
              </a:lnSpc>
              <a:spcAft>
                <a:spcPts val="600"/>
              </a:spcAft>
              <a:defRPr sz="2200"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10000"/>
              </a:lnSpc>
              <a:spcAft>
                <a:spcPts val="600"/>
              </a:spcAft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10000"/>
              </a:lnSpc>
              <a:spcAft>
                <a:spcPts val="600"/>
              </a:spcAft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86063" y="1054100"/>
            <a:ext cx="5903912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4F557-2237-4860-9DAF-3C6D41A683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CFE17-9AD7-40BA-86FB-9683DE17E6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BFC5D-BBF1-41DF-9E41-F7E44F6704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56376" y="6243638"/>
            <a:ext cx="730424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20AF8-EEFE-4C3B-8CFA-B59ED25638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BA3EE-0B04-4508-A9E2-3F53ADA582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3E100-77AE-44E5-8AE5-26C2FB5C61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DFFF-45D1-4FD2-AC2A-0412FA1978A4}" type="datetime1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5AD1-632C-49BD-BCCB-65DC978051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8361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648072"/>
          </a:xfrm>
        </p:spPr>
        <p:txBody>
          <a:bodyPr>
            <a:noAutofit/>
          </a:bodyPr>
          <a:lstStyle>
            <a:lvl1pPr>
              <a:defRPr sz="3600">
                <a:solidFill>
                  <a:srgbClr val="3A1BF7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7901"/>
            <a:ext cx="8229600" cy="4929411"/>
          </a:xfrm>
        </p:spPr>
        <p:txBody>
          <a:bodyPr>
            <a:noAutofit/>
          </a:bodyPr>
          <a:lstStyle>
            <a:lvl1pPr marL="271463" indent="-2714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n"/>
              <a:defRPr sz="2400">
                <a:latin typeface="楷体" pitchFamily="49" charset="-122"/>
                <a:ea typeface="楷体" pitchFamily="49" charset="-122"/>
              </a:defRPr>
            </a:lvl1pPr>
            <a:lvl2pPr marL="628650" indent="-1714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Ø"/>
              <a:defRPr sz="2200">
                <a:latin typeface="楷体" pitchFamily="49" charset="-122"/>
                <a:ea typeface="楷体" pitchFamily="49" charset="-122"/>
              </a:defRPr>
            </a:lvl2pPr>
            <a:lvl3pPr marL="1071563" indent="-1571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2100"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625-8C43-480B-BA17-5AECBAF5E5E0}" type="datetime1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586408" cy="365125"/>
          </a:xfrm>
        </p:spPr>
        <p:txBody>
          <a:bodyPr/>
          <a:lstStyle>
            <a:lvl1pPr algn="ctr">
              <a:defRPr sz="1400"/>
            </a:lvl1pPr>
          </a:lstStyle>
          <a:p>
            <a:fld id="{84205AD1-632C-49BD-BCCB-65DC9780516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7" descr="屏幕剪辑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094" y="980728"/>
            <a:ext cx="8234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7269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F1B8-3F27-4DE6-9468-311C6BCD8C10}" type="datetime1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5AD1-632C-49BD-BCCB-65DC978051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277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0128-838D-4286-8E3E-7790303CF4ED}" type="datetime1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5AD1-632C-49BD-BCCB-65DC978051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365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C5AA-DE00-4BF5-A832-7890385E1913}" type="datetime1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5AD1-632C-49BD-BCCB-65DC978051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5414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13992"/>
            <a:ext cx="8229600" cy="1143000"/>
          </a:xfrm>
        </p:spPr>
        <p:txBody>
          <a:bodyPr/>
          <a:lstStyle>
            <a:lvl1pPr>
              <a:defRPr>
                <a:solidFill>
                  <a:srgbClr val="3A1BF7"/>
                </a:solidFill>
                <a:latin typeface="Comic Sans MS" pitchFamily="66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A408-A95F-4BF4-92E6-CD273E90B69C}" type="datetime1">
              <a:rPr lang="zh-CN" altLang="en-US" smtClean="0"/>
              <a:pPr/>
              <a:t>2022/11/4</a:t>
            </a:fld>
            <a:endParaRPr lang="zh-CN" altLang="en-US"/>
          </a:p>
        </p:txBody>
      </p:sp>
      <p:pic>
        <p:nvPicPr>
          <p:cNvPr id="6" name="图片 7" descr="屏幕剪辑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094" y="3236912"/>
            <a:ext cx="8234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1806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562F-0EB5-4E7F-BE3C-A22CEDEF9B9E}" type="datetime1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5AD1-632C-49BD-BCCB-65DC978051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2953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C237-DD75-4B7B-82B5-08B7632A35DA}" type="datetime1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5AD1-632C-49BD-BCCB-65DC978051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95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1F14F-384F-444A-A1EB-A67CF6DBBA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68AC-135B-45C0-8837-6063144C44C3}" type="datetime1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5AD1-632C-49BD-BCCB-65DC978051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0751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5979-E432-4974-AF71-3173E186CF41}" type="datetime1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5AD1-632C-49BD-BCCB-65DC978051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4854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D17-59EE-4774-B1B3-EDB423BACCA9}" type="datetime1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5AD1-632C-49BD-BCCB-65DC978051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5186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3C44B-F798-4D86-80C6-EF4187BAE720}" type="datetime1">
              <a:rPr lang="zh-CN" altLang="en-US"/>
              <a:pPr>
                <a:defRPr/>
              </a:pPr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55653-18C8-4B99-8A7F-00EAAF5C94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1810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屏幕剪辑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36613"/>
            <a:ext cx="823436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5792"/>
            <a:ext cx="8229600" cy="648072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  <a:defRPr sz="2400"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2200"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483E9-599F-4349-89FF-320FD1F44C4F}" type="datetime1">
              <a:rPr lang="zh-CN" altLang="en-US"/>
              <a:pPr>
                <a:defRPr/>
              </a:pPr>
              <a:t>2022/11/4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64538" y="6356350"/>
            <a:ext cx="528637" cy="365125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fld id="{9AF332A8-2C90-4E10-A084-3A27250AC1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2862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5F016-26F9-4637-8B5B-76BA90F90303}" type="datetime1">
              <a:rPr lang="zh-CN" altLang="en-US"/>
              <a:pPr>
                <a:defRPr/>
              </a:pPr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1FB89-25FE-413C-B561-C6108F9F69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733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44AAA-AA40-40A4-94CD-955F7233A4BC}" type="datetime1">
              <a:rPr lang="zh-CN" altLang="en-US"/>
              <a:pPr>
                <a:defRPr/>
              </a:pPr>
              <a:t>2022/11/4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0E28-47D3-43EC-BFAE-B1D2C08878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6441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29D40-D9D6-4D4D-92F8-9978E8F20082}" type="datetime1">
              <a:rPr lang="zh-CN" altLang="en-US"/>
              <a:pPr>
                <a:defRPr/>
              </a:pPr>
              <a:t>2022/11/4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AAB1B-A931-48BB-8835-5C99DCF50F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3984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屏幕剪辑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36613"/>
            <a:ext cx="823436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5792"/>
            <a:ext cx="8229600" cy="648072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4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  <a:defRPr sz="2200"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2200"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483E9-599F-4349-89FF-320FD1F44C4F}" type="datetime1">
              <a:rPr lang="zh-CN" altLang="en-US"/>
              <a:pPr>
                <a:defRPr/>
              </a:pPr>
              <a:t>2022/11/4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64538" y="6356350"/>
            <a:ext cx="528637" cy="365125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fld id="{9AF332A8-2C90-4E10-A084-3A27250AC1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3629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 descr="屏幕剪辑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3524250"/>
            <a:ext cx="8234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286000"/>
            <a:ext cx="8229600" cy="1143000"/>
          </a:xfrm>
        </p:spPr>
        <p:txBody>
          <a:bodyPr/>
          <a:lstStyle>
            <a:lvl1pPr>
              <a:defRPr sz="4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AACC6-68D3-4E17-AF1D-FA67BF112AF3}" type="datetime1">
              <a:rPr lang="zh-CN" altLang="en-US"/>
              <a:pPr>
                <a:defRPr/>
              </a:pPr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3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13978-6AC1-4D8A-B34A-F22C9D0B7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C65F1-6128-42A5-AB3D-D0A05586451C}" type="datetime1">
              <a:rPr lang="zh-CN" altLang="en-US"/>
              <a:pPr>
                <a:defRPr/>
              </a:pPr>
              <a:t>2022/11/4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8268A-9898-43DF-B96F-7AB32F0653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335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D88D7-5260-408A-8053-77F1A877DC78}" type="datetime1">
              <a:rPr lang="zh-CN" altLang="en-US"/>
              <a:pPr>
                <a:defRPr/>
              </a:pPr>
              <a:t>2022/11/4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6FD1D-D1AD-4EFA-9A4B-80D37D27BC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1553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C7CBF-5174-4264-9FE4-A849969B996A}" type="datetime1">
              <a:rPr lang="zh-CN" altLang="en-US"/>
              <a:pPr>
                <a:defRPr/>
              </a:pPr>
              <a:t>2022/11/4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6F611-0A1E-4624-8C3B-54F3671637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2289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FC830-CBD9-447B-8FEC-1F7398B187E1}" type="datetime1">
              <a:rPr lang="zh-CN" altLang="en-US"/>
              <a:pPr>
                <a:defRPr/>
              </a:pPr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2C4B7-DA0E-477A-9D99-A1ECD96269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132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6C141-93E1-4743-8DBB-40D93CE4EB95}" type="datetime1">
              <a:rPr lang="zh-CN" altLang="en-US"/>
              <a:pPr>
                <a:defRPr/>
              </a:pPr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E66A3-A600-41D1-AC35-6E8D9C41C4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0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F6D22-9B50-47D6-A20C-A603E7394D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F1FDE-4456-4801-B813-FE270EC29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3E100-77AE-44E5-8AE5-26C2FB5C61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63033-9109-45A0-98D9-71087D8587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DCFC6-2B74-45DE-BC52-A1BE532CA1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36CE32E9-B681-4159-98BA-09B489E3A0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pitchFamily="2" charset="-122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613"/>
            <a:ext cx="9144000" cy="17938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58AA6A0-2002-43AF-B9A2-BAFE308735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41" r:id="rId11"/>
    <p:sldLayoutId id="214748415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1F4D5-F09B-402B-843B-F5C36C48C247}" type="datetime1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05AD1-632C-49BD-BCCB-65DC978051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75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79C353F-B69D-4F0C-B7CA-E75B2D4D52BF}" type="datetime1">
              <a:rPr lang="zh-CN" altLang="en-US"/>
              <a:pPr>
                <a:defRPr/>
              </a:pPr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A79718F-47DA-429D-A023-2875A905D6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5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  <p:sldLayoutId id="214748417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2133600"/>
            <a:ext cx="7623175" cy="719138"/>
          </a:xfrm>
        </p:spPr>
        <p:txBody>
          <a:bodyPr/>
          <a:lstStyle/>
          <a:p>
            <a:pPr algn="ctr" eaLnBrk="1" hangingPunct="1"/>
            <a:r>
              <a:rPr lang="zh-CN" altLang="en-US" sz="44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lang="en-US" altLang="zh-CN" sz="44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7</a:t>
            </a:r>
            <a:r>
              <a:rPr lang="zh-CN" altLang="en-US" sz="44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章 格与布尔代数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83400" y="4573588"/>
            <a:ext cx="1576388" cy="16466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徐  德  智</a:t>
            </a:r>
            <a:endParaRPr lang="en-US" altLang="zh-CN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 dirty="0">
                <a:solidFill>
                  <a:srgbClr val="0000FF"/>
                </a:solidFill>
                <a:latin typeface="+mn-lt"/>
                <a:ea typeface="+mn-ea"/>
              </a:rPr>
              <a:t>中南大学</a:t>
            </a:r>
            <a:endParaRPr lang="en-US" altLang="zh-CN" sz="2400" dirty="0">
              <a:solidFill>
                <a:srgbClr val="0000FF"/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0000FF"/>
                </a:solidFill>
                <a:latin typeface="+mn-lt"/>
                <a:ea typeface="+mn-ea"/>
              </a:rPr>
              <a:t>2022</a:t>
            </a:r>
            <a:r>
              <a:rPr lang="zh-CN" altLang="en-US" sz="2400">
                <a:solidFill>
                  <a:srgbClr val="0000FF"/>
                </a:solidFill>
                <a:latin typeface="+mn-lt"/>
                <a:ea typeface="+mn-ea"/>
              </a:rPr>
              <a:t>年</a:t>
            </a:r>
            <a:endParaRPr lang="zh-CN" altLang="en-US" sz="2400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14340" name="文本框 4"/>
          <p:cNvSpPr txBox="1">
            <a:spLocks noChangeArrowheads="1"/>
          </p:cNvSpPr>
          <p:nvPr/>
        </p:nvSpPr>
        <p:spPr bwMode="auto">
          <a:xfrm>
            <a:off x="2925763" y="6262688"/>
            <a:ext cx="3636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alibri" pitchFamily="34" charset="0"/>
                <a:ea typeface="等线" pitchFamily="2" charset="-122"/>
              </a:rPr>
              <a:t>copyright © 2022 by Xu Dezhi</a:t>
            </a:r>
            <a:endParaRPr lang="zh-CN" altLang="en-US" sz="2000">
              <a:solidFill>
                <a:srgbClr val="0000FF"/>
              </a:solidFill>
              <a:latin typeface="Calibri" pitchFamily="34" charset="0"/>
              <a:ea typeface="等线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</a:t>
            </a:r>
            <a:r>
              <a:rPr lang="zh-CN" altLang="en-US" dirty="0"/>
              <a:t>、格是代数系统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D820F9-7862-4061-BA4F-8D9E16AE0AD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7.2.1</a:t>
            </a:r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、代数格的定义</a:t>
            </a:r>
            <a:endParaRPr lang="zh-CN" altLang="zh-CN" sz="3600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736"/>
            <a:ext cx="8229600" cy="5233764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zh-CN" altLang="en-US" sz="2300" dirty="0">
                <a:solidFill>
                  <a:srgbClr val="0000FF"/>
                </a:solidFill>
              </a:rPr>
              <a:t>定义</a:t>
            </a:r>
            <a:r>
              <a:rPr lang="en-US" altLang="zh-CN" sz="2300" dirty="0">
                <a:solidFill>
                  <a:srgbClr val="0000FF"/>
                </a:solidFill>
              </a:rPr>
              <a:t>7.2-1</a:t>
            </a:r>
            <a:r>
              <a:rPr lang="zh-CN" altLang="en-US" sz="2300" dirty="0"/>
              <a:t>：设</a:t>
            </a:r>
            <a:r>
              <a:rPr lang="en-US" altLang="zh-CN" sz="2300" dirty="0"/>
              <a:t>&lt;L</a:t>
            </a:r>
            <a:r>
              <a:rPr lang="zh-CN" altLang="en-US" sz="2300" dirty="0"/>
              <a:t>，</a:t>
            </a:r>
            <a:r>
              <a:rPr lang="en-US" altLang="zh-CN" sz="2300" dirty="0"/>
              <a:t> </a:t>
            </a:r>
            <a:r>
              <a:rPr lang="en-US" altLang="zh-CN" sz="2800" baseline="-5000" dirty="0"/>
              <a:t>*</a:t>
            </a:r>
            <a:r>
              <a:rPr lang="zh-CN" altLang="en-US" sz="2300" dirty="0"/>
              <a:t>，⊕</a:t>
            </a:r>
            <a:r>
              <a:rPr lang="en-US" altLang="zh-CN" sz="2300" dirty="0"/>
              <a:t>&gt;</a:t>
            </a:r>
            <a:r>
              <a:rPr lang="zh-CN" altLang="en-US" sz="2300" dirty="0"/>
              <a:t>是代数系统，</a:t>
            </a:r>
            <a:r>
              <a:rPr lang="en-US" altLang="zh-CN" sz="2800" baseline="-5000" dirty="0"/>
              <a:t>*</a:t>
            </a:r>
            <a:r>
              <a:rPr lang="zh-CN" altLang="en-US" sz="2300" dirty="0"/>
              <a:t>和⊕是载体</a:t>
            </a:r>
            <a:r>
              <a:rPr lang="en-US" altLang="zh-CN" sz="2300" dirty="0"/>
              <a:t>L</a:t>
            </a:r>
            <a:r>
              <a:rPr lang="zh-CN" altLang="en-US" sz="2300" dirty="0"/>
              <a:t>上的二元运算</a:t>
            </a:r>
            <a:r>
              <a:rPr lang="en-US" altLang="zh-CN" sz="2300" dirty="0"/>
              <a:t>,</a:t>
            </a:r>
            <a:r>
              <a:rPr lang="zh-CN" altLang="en-US" sz="2300" dirty="0"/>
              <a:t>若满足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300" dirty="0"/>
              <a:t>   </a:t>
            </a:r>
            <a:r>
              <a:rPr lang="en-US" altLang="zh-CN" sz="2300" dirty="0"/>
              <a:t>(1)</a:t>
            </a:r>
            <a:r>
              <a:rPr lang="zh-CN" altLang="en-US" sz="2300" b="1" dirty="0"/>
              <a:t>交换律</a:t>
            </a:r>
            <a:r>
              <a:rPr lang="zh-CN" altLang="en-US" sz="2300" dirty="0"/>
              <a:t>   </a:t>
            </a:r>
            <a:r>
              <a:rPr lang="en-US" altLang="zh-CN" sz="2300" dirty="0"/>
              <a:t>a</a:t>
            </a:r>
            <a:r>
              <a:rPr lang="en-US" altLang="zh-CN" sz="2800" baseline="-5000" dirty="0"/>
              <a:t>*</a:t>
            </a:r>
            <a:r>
              <a:rPr lang="en-US" altLang="zh-CN" sz="2300" dirty="0"/>
              <a:t>b=b</a:t>
            </a:r>
            <a:r>
              <a:rPr lang="en-US" altLang="zh-CN" sz="2800" baseline="-5000" dirty="0"/>
              <a:t>*</a:t>
            </a:r>
            <a:r>
              <a:rPr lang="en-US" altLang="zh-CN" sz="2300" dirty="0"/>
              <a:t>a </a:t>
            </a:r>
            <a:r>
              <a:rPr lang="zh-CN" altLang="en-US" sz="2300" dirty="0"/>
              <a:t>   </a:t>
            </a:r>
            <a:r>
              <a:rPr lang="en-US" altLang="zh-CN" sz="2300" dirty="0" err="1">
                <a:solidFill>
                  <a:srgbClr val="00863D"/>
                </a:solidFill>
              </a:rPr>
              <a:t>a⊕b</a:t>
            </a:r>
            <a:r>
              <a:rPr lang="en-US" altLang="zh-CN" sz="2300" dirty="0">
                <a:solidFill>
                  <a:srgbClr val="00863D"/>
                </a:solidFill>
              </a:rPr>
              <a:t>=</a:t>
            </a:r>
            <a:r>
              <a:rPr lang="en-US" altLang="zh-CN" sz="2300" dirty="0" err="1">
                <a:solidFill>
                  <a:srgbClr val="00863D"/>
                </a:solidFill>
              </a:rPr>
              <a:t>b⊕a</a:t>
            </a:r>
            <a:endParaRPr lang="en-US" altLang="zh-CN" sz="2300" dirty="0">
              <a:solidFill>
                <a:srgbClr val="00863D"/>
              </a:solidFill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300" dirty="0"/>
              <a:t>   (2)</a:t>
            </a:r>
            <a:r>
              <a:rPr lang="zh-CN" altLang="en-US" sz="2300" b="1" dirty="0"/>
              <a:t>结合律</a:t>
            </a:r>
            <a:r>
              <a:rPr lang="zh-CN" altLang="en-US" sz="2300" dirty="0"/>
              <a:t>   </a:t>
            </a:r>
            <a:r>
              <a:rPr lang="en-US" altLang="zh-CN" sz="2300" dirty="0"/>
              <a:t>a</a:t>
            </a:r>
            <a:r>
              <a:rPr lang="en-US" altLang="zh-CN" sz="2800" baseline="-5000" dirty="0"/>
              <a:t>*</a:t>
            </a:r>
            <a:r>
              <a:rPr lang="en-US" altLang="zh-CN" sz="2300" dirty="0"/>
              <a:t>(b</a:t>
            </a:r>
            <a:r>
              <a:rPr lang="en-US" altLang="zh-CN" sz="2800" baseline="-5000" dirty="0"/>
              <a:t>*</a:t>
            </a:r>
            <a:r>
              <a:rPr lang="en-US" altLang="zh-CN" sz="2300" dirty="0"/>
              <a:t>c)=(a</a:t>
            </a:r>
            <a:r>
              <a:rPr lang="en-US" altLang="zh-CN" sz="2800" baseline="-5000" dirty="0"/>
              <a:t>*</a:t>
            </a:r>
            <a:r>
              <a:rPr lang="en-US" altLang="zh-CN" sz="2300" dirty="0"/>
              <a:t>b)</a:t>
            </a:r>
            <a:r>
              <a:rPr lang="en-US" altLang="zh-CN" sz="2800" baseline="-5000" dirty="0"/>
              <a:t>*</a:t>
            </a:r>
            <a:r>
              <a:rPr lang="en-US" altLang="zh-CN" sz="2300" dirty="0"/>
              <a:t>c  </a:t>
            </a:r>
            <a:r>
              <a:rPr lang="en-US" altLang="zh-CN" sz="2300" dirty="0">
                <a:solidFill>
                  <a:srgbClr val="00863D"/>
                </a:solidFill>
              </a:rPr>
              <a:t>a⊕(</a:t>
            </a:r>
            <a:r>
              <a:rPr lang="en-US" altLang="zh-CN" sz="2300" dirty="0" err="1">
                <a:solidFill>
                  <a:srgbClr val="00863D"/>
                </a:solidFill>
              </a:rPr>
              <a:t>b⊕c</a:t>
            </a:r>
            <a:r>
              <a:rPr lang="en-US" altLang="zh-CN" sz="2300" dirty="0">
                <a:solidFill>
                  <a:srgbClr val="00863D"/>
                </a:solidFill>
              </a:rPr>
              <a:t>)=(</a:t>
            </a:r>
            <a:r>
              <a:rPr lang="en-US" altLang="zh-CN" sz="2300" dirty="0" err="1">
                <a:solidFill>
                  <a:srgbClr val="00863D"/>
                </a:solidFill>
              </a:rPr>
              <a:t>a⊕b</a:t>
            </a:r>
            <a:r>
              <a:rPr lang="en-US" altLang="zh-CN" sz="2300" dirty="0">
                <a:solidFill>
                  <a:srgbClr val="00863D"/>
                </a:solidFill>
              </a:rPr>
              <a:t>)⊕c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300" dirty="0"/>
              <a:t>   (3)</a:t>
            </a:r>
            <a:r>
              <a:rPr lang="zh-CN" altLang="en-US" sz="2300" b="1" dirty="0"/>
              <a:t>吸收律</a:t>
            </a:r>
            <a:r>
              <a:rPr lang="zh-CN" altLang="en-US" sz="2300" dirty="0"/>
              <a:t>   </a:t>
            </a:r>
            <a:r>
              <a:rPr lang="en-US" altLang="zh-CN" sz="2300" dirty="0"/>
              <a:t>a⊕(a</a:t>
            </a:r>
            <a:r>
              <a:rPr lang="en-US" altLang="zh-CN" sz="2800" baseline="-5000" dirty="0"/>
              <a:t>*</a:t>
            </a:r>
            <a:r>
              <a:rPr lang="en-US" altLang="zh-CN" sz="2300" dirty="0"/>
              <a:t>b)=a  </a:t>
            </a:r>
            <a:r>
              <a:rPr lang="zh-CN" altLang="en-US" sz="2300" dirty="0"/>
              <a:t> </a:t>
            </a:r>
            <a:r>
              <a:rPr lang="en-US" altLang="zh-CN" sz="2300" dirty="0">
                <a:solidFill>
                  <a:srgbClr val="00863D"/>
                </a:solidFill>
              </a:rPr>
              <a:t>a</a:t>
            </a:r>
            <a:r>
              <a:rPr lang="en-US" altLang="zh-CN" sz="2800" baseline="-5000" dirty="0">
                <a:solidFill>
                  <a:srgbClr val="00863D"/>
                </a:solidFill>
              </a:rPr>
              <a:t>*</a:t>
            </a:r>
            <a:r>
              <a:rPr lang="en-US" altLang="zh-CN" sz="2300" dirty="0">
                <a:solidFill>
                  <a:srgbClr val="00863D"/>
                </a:solidFill>
              </a:rPr>
              <a:t>(</a:t>
            </a:r>
            <a:r>
              <a:rPr lang="en-US" altLang="zh-CN" sz="2300" dirty="0" err="1">
                <a:solidFill>
                  <a:srgbClr val="00863D"/>
                </a:solidFill>
              </a:rPr>
              <a:t>a⊕b</a:t>
            </a:r>
            <a:r>
              <a:rPr lang="en-US" altLang="zh-CN" sz="2300" dirty="0">
                <a:solidFill>
                  <a:srgbClr val="00863D"/>
                </a:solidFill>
              </a:rPr>
              <a:t>)=a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300" dirty="0"/>
              <a:t>      则称</a:t>
            </a:r>
            <a:r>
              <a:rPr lang="en-US" altLang="zh-CN" sz="2300" b="1" dirty="0">
                <a:solidFill>
                  <a:srgbClr val="0000CC"/>
                </a:solidFill>
              </a:rPr>
              <a:t>&lt;L,</a:t>
            </a:r>
            <a:r>
              <a:rPr lang="en-US" altLang="zh-CN" sz="2800" b="1" baseline="-5000" dirty="0">
                <a:solidFill>
                  <a:srgbClr val="0000CC"/>
                </a:solidFill>
              </a:rPr>
              <a:t>*</a:t>
            </a:r>
            <a:r>
              <a:rPr lang="en-US" altLang="zh-CN" sz="2300" b="1" dirty="0">
                <a:solidFill>
                  <a:srgbClr val="0000CC"/>
                </a:solidFill>
              </a:rPr>
              <a:t>,</a:t>
            </a:r>
            <a:r>
              <a:rPr lang="zh-CN" altLang="en-US" sz="2300" b="1" dirty="0">
                <a:solidFill>
                  <a:srgbClr val="0000CC"/>
                </a:solidFill>
              </a:rPr>
              <a:t>⊕</a:t>
            </a:r>
            <a:r>
              <a:rPr lang="en-US" altLang="zh-CN" sz="2300" b="1" dirty="0">
                <a:solidFill>
                  <a:srgbClr val="0000CC"/>
                </a:solidFill>
              </a:rPr>
              <a:t>&gt;</a:t>
            </a:r>
            <a:r>
              <a:rPr lang="zh-CN" altLang="en-US" sz="2300" b="1" dirty="0">
                <a:solidFill>
                  <a:srgbClr val="0000CC"/>
                </a:solidFill>
              </a:rPr>
              <a:t>是代数格</a:t>
            </a:r>
            <a:r>
              <a:rPr lang="zh-CN" altLang="en-US" sz="2300" dirty="0"/>
              <a:t>。</a:t>
            </a:r>
            <a:endParaRPr lang="en-US" altLang="zh-CN" sz="2300" dirty="0"/>
          </a:p>
          <a:p>
            <a:pPr marL="854075" indent="0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300" dirty="0"/>
              <a:t>代数格也满足</a:t>
            </a:r>
            <a:r>
              <a:rPr lang="zh-CN" altLang="en-US" sz="2300" b="1" dirty="0">
                <a:solidFill>
                  <a:srgbClr val="A50021"/>
                </a:solidFill>
              </a:rPr>
              <a:t>等幂律</a:t>
            </a:r>
            <a:r>
              <a:rPr lang="zh-CN" altLang="en-US" sz="2300" dirty="0"/>
              <a:t>，</a:t>
            </a:r>
            <a:r>
              <a:rPr lang="en-US" altLang="zh-CN" sz="2300" dirty="0" err="1"/>
              <a:t>a⊕a</a:t>
            </a:r>
            <a:r>
              <a:rPr lang="en-US" altLang="zh-CN" sz="2300" dirty="0"/>
              <a:t>=a</a:t>
            </a:r>
            <a:r>
              <a:rPr lang="zh-CN" altLang="en-US" sz="2300" dirty="0"/>
              <a:t>，</a:t>
            </a:r>
            <a:r>
              <a:rPr lang="en-US" altLang="zh-CN" sz="2300" dirty="0"/>
              <a:t>a</a:t>
            </a:r>
            <a:r>
              <a:rPr lang="en-US" altLang="zh-CN" sz="2800" baseline="-5000" dirty="0"/>
              <a:t>*</a:t>
            </a:r>
            <a:r>
              <a:rPr lang="en-US" altLang="zh-CN" sz="2300" dirty="0"/>
              <a:t>a=a,</a:t>
            </a:r>
            <a:r>
              <a:rPr lang="zh-CN" altLang="en-US" sz="2300" dirty="0"/>
              <a:t> 由吸收律可推出等幂律</a:t>
            </a:r>
            <a:r>
              <a:rPr lang="en-US" altLang="zh-CN" sz="2300" dirty="0"/>
              <a:t>,  </a:t>
            </a:r>
            <a:r>
              <a:rPr lang="zh-CN" altLang="en-US" sz="2300" dirty="0"/>
              <a:t>因为</a:t>
            </a:r>
            <a:r>
              <a:rPr lang="en-US" altLang="zh-CN" sz="2300" dirty="0"/>
              <a:t>a</a:t>
            </a:r>
            <a:r>
              <a:rPr lang="en-US" altLang="zh-CN" sz="2800" baseline="-5000" dirty="0"/>
              <a:t>*</a:t>
            </a:r>
            <a:r>
              <a:rPr lang="en-US" altLang="zh-CN" sz="2300" dirty="0"/>
              <a:t>a=a</a:t>
            </a:r>
            <a:r>
              <a:rPr lang="en-US" altLang="zh-CN" sz="2800" baseline="-5000" dirty="0"/>
              <a:t>*</a:t>
            </a:r>
            <a:r>
              <a:rPr lang="en-US" altLang="zh-CN" sz="2300" dirty="0"/>
              <a:t>(a⊕(a</a:t>
            </a:r>
            <a:r>
              <a:rPr lang="en-US" altLang="zh-CN" sz="2800" baseline="-5000" dirty="0"/>
              <a:t>*</a:t>
            </a:r>
            <a:r>
              <a:rPr lang="en-US" altLang="zh-CN" sz="2300" dirty="0"/>
              <a:t>a))=a</a:t>
            </a:r>
            <a:r>
              <a:rPr lang="zh-CN" altLang="en-US" sz="2300" dirty="0"/>
              <a:t>。类似地可证</a:t>
            </a:r>
            <a:r>
              <a:rPr lang="en-US" altLang="zh-CN" sz="2300" dirty="0" err="1"/>
              <a:t>a⊕a</a:t>
            </a:r>
            <a:r>
              <a:rPr lang="en-US" altLang="zh-CN" sz="2300" dirty="0"/>
              <a:t>=a</a:t>
            </a:r>
            <a:r>
              <a:rPr lang="zh-CN" altLang="en-US" sz="2300" dirty="0"/>
              <a:t>。</a:t>
            </a:r>
            <a:endParaRPr lang="en-US" altLang="zh-CN" sz="2300" dirty="0"/>
          </a:p>
          <a:p>
            <a:pPr eaLnBrk="1" hangingPunct="1">
              <a:spcBef>
                <a:spcPts val="0"/>
              </a:spcBef>
            </a:pPr>
            <a:r>
              <a:rPr lang="zh-CN" altLang="en-US" sz="2300" dirty="0">
                <a:solidFill>
                  <a:srgbClr val="0000FF"/>
                </a:solidFill>
              </a:rPr>
              <a:t>例</a:t>
            </a:r>
            <a:endParaRPr lang="en-US" altLang="zh-CN" sz="2300" b="1" dirty="0"/>
          </a:p>
          <a:p>
            <a:pPr marL="808038" lvl="1" indent="-350838" eaLnBrk="1" hangingPunct="1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altLang="zh-CN" sz="2300" dirty="0"/>
              <a:t>S={</a:t>
            </a:r>
            <a:r>
              <a:rPr lang="en-US" altLang="zh-CN" sz="2300" dirty="0" err="1"/>
              <a:t>a,b,c</a:t>
            </a:r>
            <a:r>
              <a:rPr lang="en-US" altLang="zh-CN" sz="2300" dirty="0"/>
              <a:t>}, &lt;ρ(S),∩,</a:t>
            </a:r>
            <a:r>
              <a:rPr lang="zh-CN" altLang="en-US" sz="2300" dirty="0"/>
              <a:t>∪</a:t>
            </a:r>
            <a:r>
              <a:rPr lang="en-US" altLang="zh-CN" sz="2300" dirty="0"/>
              <a:t>&gt;</a:t>
            </a:r>
            <a:r>
              <a:rPr lang="zh-CN" altLang="en-US" sz="2300" dirty="0"/>
              <a:t>为代数格；</a:t>
            </a:r>
          </a:p>
          <a:p>
            <a:pPr marL="808038" lvl="1" indent="-350838" eaLnBrk="1" hangingPunct="1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zh-CN" altLang="en-US" sz="2300" dirty="0"/>
              <a:t>定义</a:t>
            </a:r>
            <a:r>
              <a:rPr lang="en-US" altLang="zh-CN" sz="2300" dirty="0"/>
              <a:t>X</a:t>
            </a:r>
            <a:r>
              <a:rPr lang="zh-CN" altLang="en-US" sz="2300" dirty="0"/>
              <a:t>：命题变元</a:t>
            </a:r>
            <a:r>
              <a:rPr lang="en-US" altLang="zh-CN" sz="2300" dirty="0"/>
              <a:t>p</a:t>
            </a:r>
            <a:r>
              <a:rPr lang="en-US" altLang="zh-CN" sz="2300" baseline="-25000" dirty="0"/>
              <a:t>1</a:t>
            </a:r>
            <a:r>
              <a:rPr lang="en-US" altLang="zh-CN" sz="2300" dirty="0"/>
              <a:t>,p</a:t>
            </a:r>
            <a:r>
              <a:rPr lang="en-US" altLang="zh-CN" sz="2300" baseline="-25000" dirty="0"/>
              <a:t>2</a:t>
            </a:r>
            <a:r>
              <a:rPr lang="en-US" altLang="zh-CN" sz="2300" dirty="0"/>
              <a:t>,…,</a:t>
            </a:r>
            <a:r>
              <a:rPr lang="en-US" altLang="zh-CN" sz="2300" dirty="0" err="1"/>
              <a:t>p</a:t>
            </a:r>
            <a:r>
              <a:rPr lang="en-US" altLang="zh-CN" sz="2300" baseline="-25000" dirty="0" err="1"/>
              <a:t>n</a:t>
            </a:r>
            <a:r>
              <a:rPr lang="en-US" altLang="zh-CN" sz="2300" dirty="0"/>
              <a:t>, ﹁,</a:t>
            </a:r>
            <a:r>
              <a:rPr lang="zh-CN" altLang="en-US" sz="2300" dirty="0"/>
              <a:t>∧</a:t>
            </a:r>
            <a:r>
              <a:rPr lang="en-US" altLang="zh-CN" sz="2300" dirty="0"/>
              <a:t>,</a:t>
            </a:r>
            <a:r>
              <a:rPr lang="zh-CN" altLang="en-US" sz="2300" dirty="0"/>
              <a:t>∨</a:t>
            </a:r>
            <a:r>
              <a:rPr lang="en-US" altLang="zh-CN" sz="2300" dirty="0"/>
              <a:t>,</a:t>
            </a:r>
            <a:r>
              <a:rPr lang="zh-CN" altLang="en-US" sz="2300" dirty="0">
                <a:latin typeface="Comic Sans MS" pitchFamily="66" charset="0"/>
              </a:rPr>
              <a:t>→</a:t>
            </a:r>
            <a:r>
              <a:rPr lang="en-US" altLang="zh-CN" sz="2300" dirty="0"/>
              <a:t>,</a:t>
            </a:r>
            <a:r>
              <a:rPr lang="zh-CN" altLang="en-US" sz="2300" dirty="0">
                <a:sym typeface="Symbol" pitchFamily="18" charset="2"/>
              </a:rPr>
              <a:t> 构成的合式公式集。则</a:t>
            </a:r>
            <a:r>
              <a:rPr lang="en-US" altLang="zh-CN" sz="2300" dirty="0"/>
              <a:t>&lt; X,∧,</a:t>
            </a:r>
            <a:r>
              <a:rPr lang="zh-CN" altLang="en-US" sz="2300" dirty="0"/>
              <a:t>∨</a:t>
            </a:r>
            <a:r>
              <a:rPr lang="en-US" altLang="zh-CN" sz="2300" dirty="0"/>
              <a:t>&gt;</a:t>
            </a:r>
            <a:r>
              <a:rPr lang="zh-CN" altLang="en-US" sz="2300" dirty="0"/>
              <a:t>为代数格。</a:t>
            </a:r>
            <a:endParaRPr lang="en-US" altLang="zh-CN" sz="2300" dirty="0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7938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endParaRPr kumimoji="1" lang="zh-CN" altLang="en-US" sz="2400">
              <a:latin typeface="굴림" pitchFamily="34" charset="-127"/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558800"/>
          </a:xfrm>
        </p:spPr>
        <p:txBody>
          <a:bodyPr anchor="ctr"/>
          <a:lstStyle/>
          <a:p>
            <a:pPr algn="ctr" eaLnBrk="1" hangingPunct="1"/>
            <a:r>
              <a:rPr lang="zh-CN" altLang="en-US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偏序格→代数格</a:t>
            </a:r>
            <a:endParaRPr lang="zh-CN" altLang="zh-CN" sz="360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8680" y="1052066"/>
            <a:ext cx="8496944" cy="360107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如果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&lt;L,≤&gt;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是偏序格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上两运算</a:t>
            </a:r>
            <a:r>
              <a:rPr lang="zh-CN" altLang="en-US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与⊕如下：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722313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  <a:buFont typeface="Wingdings" pitchFamily="2" charset="2"/>
              <a:buNone/>
            </a:pP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800" baseline="-800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glb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{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}, 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a⊕b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lub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{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}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&lt;L,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代数格。</a:t>
            </a:r>
            <a:endParaRPr lang="en-US" altLang="zh-CN" sz="2400">
              <a:latin typeface="楷体" pitchFamily="49" charset="-122"/>
              <a:ea typeface="楷体" pitchFamily="49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None/>
            </a:pP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例：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&lt;I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，整除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对任意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a,b∈I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，有：</a:t>
            </a:r>
            <a:endParaRPr lang="en-US" altLang="zh-CN" sz="2400">
              <a:latin typeface="楷体" pitchFamily="49" charset="-122"/>
              <a:ea typeface="楷体" pitchFamily="49" charset="-122"/>
            </a:endParaRPr>
          </a:p>
          <a:p>
            <a:pPr marL="950913" algn="just" defTabSz="944563">
              <a:lnSpc>
                <a:spcPct val="130000"/>
              </a:lnSpc>
              <a:buNone/>
            </a:pP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800" kern="1200" baseline="-800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b={a,b}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的下确界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=GCD{a,b}  (a,b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的最大公约数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)</a:t>
            </a:r>
          </a:p>
          <a:p>
            <a:pPr marL="950913" algn="just" defTabSz="944563">
              <a:lnSpc>
                <a:spcPct val="130000"/>
              </a:lnSpc>
              <a:buNone/>
            </a:pPr>
            <a:r>
              <a:rPr lang="en-US" altLang="zh-CN" sz="2400">
                <a:latin typeface="楷体" pitchFamily="49" charset="-122"/>
                <a:ea typeface="楷体" pitchFamily="49" charset="-122"/>
              </a:rPr>
              <a:t>a⊕b={a,b}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的上确界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=LCM{a,b}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(a,b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的最小公倍数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)</a:t>
            </a:r>
          </a:p>
          <a:p>
            <a:pPr marL="722313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None/>
            </a:pP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7938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endParaRPr kumimoji="1" lang="zh-CN" altLang="en-US" sz="2400"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60648"/>
            <a:ext cx="8229600" cy="703262"/>
          </a:xfrm>
        </p:spPr>
        <p:txBody>
          <a:bodyPr anchor="ctr"/>
          <a:lstStyle/>
          <a:p>
            <a:pPr algn="ctr" eaLnBrk="1" hangingPunct="1"/>
            <a:r>
              <a:rPr lang="zh-CN" altLang="en-US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代数格→偏序格</a:t>
            </a:r>
            <a:endParaRPr lang="zh-CN" altLang="zh-CN" sz="360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1498"/>
            <a:ext cx="8425631" cy="108171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200" b="1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如果</a:t>
            </a:r>
            <a:r>
              <a:rPr lang="en-US" altLang="zh-CN" sz="2200">
                <a:latin typeface="楷体" pitchFamily="49" charset="-122"/>
                <a:ea typeface="楷体" pitchFamily="49" charset="-122"/>
              </a:rPr>
              <a:t>&lt;L,*,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20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是代数格，定义</a:t>
            </a:r>
            <a:r>
              <a:rPr lang="en-US" altLang="zh-CN" sz="220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上一个二元关系≤如下，即对∀</a:t>
            </a:r>
            <a:r>
              <a:rPr lang="en-US" altLang="zh-CN" sz="2200">
                <a:latin typeface="楷体" pitchFamily="49" charset="-122"/>
                <a:ea typeface="楷体" pitchFamily="49" charset="-122"/>
              </a:rPr>
              <a:t>a,b∈L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200">
                <a:latin typeface="楷体" pitchFamily="49" charset="-122"/>
                <a:ea typeface="楷体" pitchFamily="49" charset="-122"/>
              </a:rPr>
              <a:t>a≤b</a:t>
            </a:r>
            <a:r>
              <a:rPr lang="en-US" altLang="zh-CN" sz="2200">
                <a:latin typeface="楷体" pitchFamily="49" charset="-122"/>
                <a:ea typeface="楷体" pitchFamily="49" charset="-122"/>
                <a:sym typeface="Symbol" pitchFamily="18" charset="2"/>
              </a:rPr>
              <a:t></a:t>
            </a:r>
            <a:r>
              <a:rPr lang="en-US" altLang="zh-CN" sz="22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200" kern="1200" baseline="-800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200">
                <a:latin typeface="楷体" pitchFamily="49" charset="-122"/>
                <a:ea typeface="楷体" pitchFamily="49" charset="-122"/>
              </a:rPr>
              <a:t>b=a</a:t>
            </a:r>
            <a:r>
              <a:rPr lang="en-US" altLang="zh-CN" sz="2200">
                <a:latin typeface="楷体" pitchFamily="49" charset="-122"/>
                <a:ea typeface="楷体" pitchFamily="49" charset="-122"/>
                <a:sym typeface="Symbol" pitchFamily="18" charset="2"/>
              </a:rPr>
              <a:t></a:t>
            </a:r>
            <a:r>
              <a:rPr lang="en-US" altLang="zh-CN" sz="22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200">
                <a:latin typeface="楷体" pitchFamily="49" charset="-122"/>
                <a:ea typeface="楷体" pitchFamily="49" charset="-122"/>
              </a:rPr>
              <a:t>b=b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，则</a:t>
            </a:r>
            <a:r>
              <a:rPr lang="en-US" altLang="zh-CN" sz="2200">
                <a:latin typeface="楷体" pitchFamily="49" charset="-122"/>
                <a:ea typeface="楷体" pitchFamily="49" charset="-122"/>
              </a:rPr>
              <a:t>&lt;L,≤&gt;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22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偏序格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20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altLang="zh-CN" sz="2200" b="1">
                <a:latin typeface="楷体" pitchFamily="49" charset="-122"/>
                <a:ea typeface="楷体" pitchFamily="49" charset="-122"/>
                <a:sym typeface="Wingdings" pitchFamily="2" charset="2"/>
              </a:rPr>
              <a:t>  </a:t>
            </a:r>
            <a:endParaRPr lang="zh-CN" altLang="en-US" sz="2200" dirty="0">
              <a:latin typeface="楷体" pitchFamily="49" charset="-122"/>
              <a:ea typeface="楷体" pitchFamily="49" charset="-122"/>
              <a:sym typeface="Wingdings" pitchFamily="2" charset="2"/>
            </a:endParaRP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7938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endParaRPr kumimoji="1" lang="zh-CN" altLang="en-US" sz="2400"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4510733-7C8F-4C9B-A371-D59DCA452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314" y="2469413"/>
            <a:ext cx="8064127" cy="377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kern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200" kern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200" ker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200" kern="0">
                <a:latin typeface="楷体" pitchFamily="49" charset="-122"/>
                <a:ea typeface="楷体" pitchFamily="49" charset="-122"/>
              </a:rPr>
              <a:t>S={a,b,c}, &lt;ρ(S),∩,</a:t>
            </a:r>
            <a:r>
              <a:rPr lang="zh-CN" altLang="en-US" sz="2200" kern="0">
                <a:latin typeface="楷体" pitchFamily="49" charset="-122"/>
                <a:ea typeface="楷体" pitchFamily="49" charset="-122"/>
              </a:rPr>
              <a:t>∪</a:t>
            </a:r>
            <a:r>
              <a:rPr lang="en-US" altLang="zh-CN" sz="2200" ker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200" kern="0">
                <a:latin typeface="楷体" pitchFamily="49" charset="-122"/>
                <a:ea typeface="楷体" pitchFamily="49" charset="-122"/>
              </a:rPr>
              <a:t>为代数格，∀</a:t>
            </a:r>
            <a:r>
              <a:rPr lang="en-US" altLang="zh-CN" sz="2200" kern="0">
                <a:latin typeface="楷体" pitchFamily="49" charset="-122"/>
                <a:ea typeface="楷体" pitchFamily="49" charset="-122"/>
              </a:rPr>
              <a:t>A,B∈ρ(S)</a:t>
            </a:r>
            <a:r>
              <a:rPr lang="zh-CN" altLang="en-US" sz="2200" kern="0">
                <a:latin typeface="楷体" pitchFamily="49" charset="-122"/>
                <a:ea typeface="楷体" pitchFamily="49" charset="-122"/>
              </a:rPr>
              <a:t>，</a:t>
            </a:r>
            <a:endParaRPr lang="en-US" altLang="zh-CN" sz="2200" kern="0"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kern="0">
                <a:latin typeface="楷体" pitchFamily="49" charset="-122"/>
                <a:ea typeface="楷体" pitchFamily="49" charset="-122"/>
              </a:rPr>
              <a:t>A≤B</a:t>
            </a:r>
            <a:r>
              <a:rPr lang="en-US" altLang="zh-CN" sz="2200" kern="0">
                <a:latin typeface="楷体" pitchFamily="49" charset="-122"/>
                <a:ea typeface="楷体" pitchFamily="49" charset="-122"/>
                <a:sym typeface="Symbol" pitchFamily="18" charset="2"/>
              </a:rPr>
              <a:t>A</a:t>
            </a:r>
            <a:r>
              <a:rPr lang="en-US" altLang="zh-CN" sz="2200" kern="0">
                <a:latin typeface="楷体" pitchFamily="49" charset="-122"/>
                <a:ea typeface="楷体" pitchFamily="49" charset="-122"/>
              </a:rPr>
              <a:t>∩B=A</a:t>
            </a:r>
            <a:r>
              <a:rPr lang="en-US" altLang="zh-CN" sz="2200" kern="0">
                <a:latin typeface="楷体" pitchFamily="49" charset="-122"/>
                <a:ea typeface="楷体" pitchFamily="49" charset="-122"/>
                <a:sym typeface="Symbol" pitchFamily="18" charset="2"/>
              </a:rPr>
              <a:t>A</a:t>
            </a:r>
            <a:r>
              <a:rPr lang="en-US" altLang="zh-CN" sz="2400" kern="0">
                <a:latin typeface="楷体" pitchFamily="49" charset="-122"/>
                <a:ea typeface="楷体" pitchFamily="49" charset="-122"/>
                <a:sym typeface="Symbol" pitchFamily="18" charset="2"/>
              </a:rPr>
              <a:t></a:t>
            </a:r>
            <a:r>
              <a:rPr lang="en-US" altLang="zh-CN" sz="2200" kern="0"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</a:p>
          <a:p>
            <a:pPr marL="944563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kern="0">
                <a:latin typeface="楷体" pitchFamily="49" charset="-122"/>
                <a:ea typeface="楷体" pitchFamily="49" charset="-122"/>
                <a:sym typeface="Symbol" pitchFamily="18" charset="2"/>
              </a:rPr>
              <a:t>所以</a:t>
            </a:r>
            <a:r>
              <a:rPr lang="en-US" altLang="zh-CN" sz="2200" kern="0">
                <a:latin typeface="楷体" pitchFamily="49" charset="-122"/>
                <a:ea typeface="楷体" pitchFamily="49" charset="-122"/>
              </a:rPr>
              <a:t>&lt;ρ(S),∩,</a:t>
            </a:r>
            <a:r>
              <a:rPr lang="zh-CN" altLang="en-US" sz="2200" kern="0">
                <a:latin typeface="楷体" pitchFamily="49" charset="-122"/>
                <a:ea typeface="楷体" pitchFamily="49" charset="-122"/>
              </a:rPr>
              <a:t>∪</a:t>
            </a:r>
            <a:r>
              <a:rPr lang="en-US" altLang="zh-CN" sz="2200" ker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200" kern="0">
                <a:latin typeface="楷体" pitchFamily="49" charset="-122"/>
                <a:ea typeface="楷体" pitchFamily="49" charset="-122"/>
              </a:rPr>
              <a:t>诱导的偏序格是</a:t>
            </a:r>
            <a:r>
              <a:rPr lang="en-US" altLang="zh-CN" sz="2200" kern="0">
                <a:latin typeface="楷体" pitchFamily="49" charset="-122"/>
                <a:ea typeface="楷体" pitchFamily="49" charset="-122"/>
              </a:rPr>
              <a:t>&lt;ρ(S),</a:t>
            </a:r>
            <a:r>
              <a:rPr lang="en-US" altLang="zh-CN" sz="2400" kern="0">
                <a:sym typeface="Symbol" pitchFamily="18" charset="2"/>
              </a:rPr>
              <a:t> </a:t>
            </a:r>
            <a:r>
              <a:rPr lang="en-US" altLang="zh-CN" sz="2200" ker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200" ker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200" ker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zh-CN" sz="2200" kern="0">
              <a:latin typeface="楷体" pitchFamily="49" charset="-122"/>
              <a:ea typeface="楷体" pitchFamily="49" charset="-122"/>
            </a:endParaRPr>
          </a:p>
          <a:p>
            <a:pPr marL="898525" indent="-898525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kern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200" kern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200" ker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200" kern="0">
                <a:latin typeface="楷体" pitchFamily="49" charset="-122"/>
                <a:ea typeface="楷体" pitchFamily="49" charset="-122"/>
              </a:rPr>
              <a:t>X={A|A</a:t>
            </a:r>
            <a:r>
              <a:rPr lang="zh-CN" altLang="en-US" sz="2200" kern="0">
                <a:latin typeface="楷体" pitchFamily="49" charset="-122"/>
                <a:ea typeface="楷体" pitchFamily="49" charset="-122"/>
              </a:rPr>
              <a:t>是由变元</a:t>
            </a:r>
            <a:r>
              <a:rPr lang="en-US" altLang="zh-CN" sz="2200" ker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200" kern="0" baseline="-2500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kern="0">
                <a:latin typeface="楷体" pitchFamily="49" charset="-122"/>
                <a:ea typeface="楷体" pitchFamily="49" charset="-122"/>
              </a:rPr>
              <a:t>,p</a:t>
            </a:r>
            <a:r>
              <a:rPr lang="en-US" altLang="zh-CN" sz="2200" kern="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kern="0">
                <a:latin typeface="楷体" pitchFamily="49" charset="-122"/>
                <a:ea typeface="楷体" pitchFamily="49" charset="-122"/>
              </a:rPr>
              <a:t>,…,p</a:t>
            </a:r>
            <a:r>
              <a:rPr lang="en-US" altLang="zh-CN" sz="2200" kern="0" baseline="-2500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200" kern="0">
                <a:latin typeface="楷体" pitchFamily="49" charset="-122"/>
                <a:ea typeface="楷体" pitchFamily="49" charset="-122"/>
              </a:rPr>
              <a:t>,﹁,</a:t>
            </a:r>
            <a:r>
              <a:rPr lang="zh-CN" altLang="en-US" sz="2200" kern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200" ker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200" kern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200" kern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 kern="0">
                <a:sym typeface="Symbol" pitchFamily="18" charset="2"/>
              </a:rPr>
              <a:t></a:t>
            </a:r>
            <a:r>
              <a:rPr lang="en-US" altLang="zh-CN" sz="2200" ker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200" kern="0">
                <a:latin typeface="楷体" pitchFamily="49" charset="-122"/>
                <a:ea typeface="楷体" pitchFamily="49" charset="-122"/>
                <a:sym typeface="Symbol" pitchFamily="18" charset="2"/>
              </a:rPr>
              <a:t>构成的合式公式集。</a:t>
            </a:r>
            <a:r>
              <a:rPr lang="zh-CN" altLang="en-US" sz="2200" kern="0">
                <a:latin typeface="楷体" pitchFamily="49" charset="-122"/>
                <a:ea typeface="楷体" pitchFamily="49" charset="-122"/>
              </a:rPr>
              <a:t>∀</a:t>
            </a:r>
            <a:r>
              <a:rPr lang="en-US" altLang="zh-CN" sz="2200" kern="0">
                <a:latin typeface="楷体" pitchFamily="49" charset="-122"/>
                <a:ea typeface="楷体" pitchFamily="49" charset="-122"/>
              </a:rPr>
              <a:t>P,Q∈X,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kern="0">
                <a:latin typeface="楷体" pitchFamily="49" charset="-122"/>
                <a:ea typeface="楷体" pitchFamily="49" charset="-122"/>
              </a:rPr>
              <a:t>P≤Q</a:t>
            </a:r>
            <a:r>
              <a:rPr lang="en-US" altLang="zh-CN" sz="2200" kern="0">
                <a:latin typeface="楷体" pitchFamily="49" charset="-122"/>
                <a:ea typeface="楷体" pitchFamily="49" charset="-122"/>
                <a:sym typeface="Symbol" pitchFamily="18" charset="2"/>
              </a:rPr>
              <a:t>P</a:t>
            </a:r>
            <a:r>
              <a:rPr lang="en-US" altLang="zh-CN" sz="2200" kern="0">
                <a:latin typeface="楷体" pitchFamily="49" charset="-122"/>
                <a:ea typeface="楷体" pitchFamily="49" charset="-122"/>
              </a:rPr>
              <a:t>∧Q=P</a:t>
            </a:r>
            <a:r>
              <a:rPr lang="en-US" altLang="zh-CN" sz="2200" kern="0">
                <a:latin typeface="楷体" pitchFamily="49" charset="-122"/>
                <a:ea typeface="楷体" pitchFamily="49" charset="-122"/>
                <a:sym typeface="Symbol" pitchFamily="18" charset="2"/>
              </a:rPr>
              <a:t>PQ</a:t>
            </a:r>
            <a:r>
              <a:rPr lang="zh-CN" altLang="en-US" sz="2200" kern="0">
                <a:latin typeface="楷体" pitchFamily="49" charset="-122"/>
                <a:ea typeface="楷体" pitchFamily="49" charset="-122"/>
                <a:sym typeface="Symbol" pitchFamily="18" charset="2"/>
              </a:rPr>
              <a:t>  </a:t>
            </a:r>
            <a:endParaRPr lang="en-US" altLang="zh-CN" sz="2200" kern="0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127158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kern="0">
                <a:latin typeface="楷体" pitchFamily="49" charset="-122"/>
                <a:ea typeface="楷体" pitchFamily="49" charset="-122"/>
              </a:rPr>
              <a:t>&lt;X,∧,</a:t>
            </a:r>
            <a:r>
              <a:rPr lang="zh-CN" altLang="en-US" sz="2200" kern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200" ker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200" kern="0">
                <a:latin typeface="楷体" pitchFamily="49" charset="-122"/>
                <a:ea typeface="楷体" pitchFamily="49" charset="-122"/>
              </a:rPr>
              <a:t>诱导的偏序格是 </a:t>
            </a:r>
            <a:r>
              <a:rPr lang="en-US" altLang="zh-CN" sz="2200" kern="0">
                <a:latin typeface="楷体" pitchFamily="49" charset="-122"/>
                <a:ea typeface="楷体" pitchFamily="49" charset="-122"/>
              </a:rPr>
              <a:t>&lt;X,</a:t>
            </a:r>
            <a:r>
              <a:rPr lang="en-US" altLang="zh-CN" sz="2200" kern="0">
                <a:latin typeface="楷体" pitchFamily="49" charset="-122"/>
                <a:ea typeface="楷体" pitchFamily="49" charset="-122"/>
                <a:sym typeface="Symbol" pitchFamily="18" charset="2"/>
              </a:rPr>
              <a:t></a:t>
            </a:r>
            <a:r>
              <a:rPr lang="en-US" altLang="zh-CN" sz="2200" ker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200" ker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200" kern="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392" y="6243638"/>
            <a:ext cx="586408" cy="457200"/>
          </a:xfrm>
        </p:spPr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519772" y="404664"/>
            <a:ext cx="410445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3A1BF7"/>
                </a:solidFill>
                <a:latin typeface="华文行楷" pitchFamily="2" charset="-122"/>
                <a:ea typeface="华文行楷" pitchFamily="2" charset="-122"/>
              </a:rPr>
              <a:t>习题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196752"/>
            <a:ext cx="8136904" cy="468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74638" indent="-2746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&lt;L,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是偏序集，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≤是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L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上的整除关系，问当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L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取下列时，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&lt;L,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是否是格，说明理由：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792162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ea"/>
              <a:buAutoNum type="circleNumDbPlain"/>
              <a:tabLst>
                <a:tab pos="808038" algn="l"/>
              </a:tabLst>
            </a:pP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L={1,2,3,4,6,12}</a:t>
            </a:r>
          </a:p>
          <a:p>
            <a:pPr marL="792162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ea"/>
              <a:buAutoNum type="circleNumDbPlain"/>
              <a:tabLst>
                <a:tab pos="808038" algn="l"/>
              </a:tabLst>
            </a:pP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L={1,2,3,4,6,8,12}</a:t>
            </a:r>
          </a:p>
          <a:p>
            <a:pPr marL="792162" indent="-457200">
              <a:lnSpc>
                <a:spcPct val="110000"/>
              </a:lnSpc>
              <a:spcBef>
                <a:spcPts val="600"/>
              </a:spcBef>
              <a:spcAft>
                <a:spcPts val="1800"/>
              </a:spcAft>
              <a:buSzPct val="100000"/>
              <a:buFont typeface="+mj-ea"/>
              <a:buAutoNum type="circleNumDbPlain"/>
              <a:tabLst>
                <a:tab pos="808038" algn="l"/>
              </a:tabLst>
            </a:pP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L={1,2,3,4,5,6,8,9,10}</a:t>
            </a:r>
          </a:p>
          <a:p>
            <a:pPr marL="274638" indent="-2746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&lt;L,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800" baseline="-8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是格，证明：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746125" lvl="1" indent="-442913" defTabSz="8080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ea"/>
              <a:buAutoNum type="circleNumDbPlain"/>
            </a:pP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800" baseline="-8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b)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(c</a:t>
            </a:r>
            <a:r>
              <a:rPr lang="en-US" altLang="zh-CN" sz="2800" baseline="-8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d)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(a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c)</a:t>
            </a:r>
            <a:r>
              <a:rPr lang="en-US" altLang="zh-CN" sz="2800" baseline="-8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(b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d)</a:t>
            </a:r>
          </a:p>
          <a:p>
            <a:pPr marL="746125" lvl="1" indent="-442913" defTabSz="8080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ea"/>
              <a:buAutoNum type="circleNumDbPlain"/>
            </a:pP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800" baseline="-8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b)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(b</a:t>
            </a:r>
            <a:r>
              <a:rPr lang="en-US" altLang="zh-CN" sz="2800" baseline="-8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c)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(c</a:t>
            </a:r>
            <a:r>
              <a:rPr lang="en-US" altLang="zh-CN" sz="2800" baseline="-8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a)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(a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b)</a:t>
            </a:r>
            <a:r>
              <a:rPr lang="en-US" altLang="zh-CN" sz="2800" baseline="-8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(b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c)</a:t>
            </a:r>
            <a:r>
              <a:rPr lang="en-US" altLang="zh-CN" sz="2800" baseline="-8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(c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a)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847725"/>
          </a:xfrm>
        </p:spPr>
        <p:txBody>
          <a:bodyPr anchor="ctr"/>
          <a:lstStyle/>
          <a:p>
            <a:pPr eaLnBrk="1" hangingPunct="1"/>
            <a:r>
              <a:rPr lang="en-US" altLang="zh-CN" sz="3600" kern="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7.2.2</a:t>
            </a:r>
            <a:r>
              <a:rPr lang="zh-CN" altLang="en-US" sz="3600" kern="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、子格、格同态和格的积代数</a:t>
            </a:r>
            <a:endParaRPr lang="zh-CN" altLang="zh-CN" sz="3600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063625"/>
            <a:ext cx="8215312" cy="1860550"/>
          </a:xfrm>
        </p:spPr>
        <p:txBody>
          <a:bodyPr/>
          <a:lstStyle/>
          <a:p>
            <a:pPr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7.2-2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：</a:t>
            </a:r>
          </a:p>
          <a:p>
            <a:pPr indent="22225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&lt;L, ≤&gt;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是偏序格，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&lt;L, ∧, ∨&gt;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是由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&lt;L, ≤ &gt;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所诱导的代数格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, S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⊆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且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S≠</a:t>
            </a:r>
            <a:r>
              <a:rPr lang="el-GR" altLang="zh-CN" sz="2400" dirty="0"/>
              <a:t>Φ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3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关于∧和∨是封闭的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，则称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&lt;S, ≤&gt;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&lt;L, ≤&gt;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300" b="1" dirty="0">
                <a:latin typeface="楷体" pitchFamily="49" charset="-122"/>
                <a:ea typeface="楷体" pitchFamily="49" charset="-122"/>
              </a:rPr>
              <a:t>子格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300" dirty="0">
              <a:latin typeface="楷体" pitchFamily="49" charset="-122"/>
              <a:ea typeface="楷体" pitchFamily="49" charset="-122"/>
              <a:sym typeface="Wingdings" pitchFamily="2" charset="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3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7938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endParaRPr kumimoji="1" lang="zh-CN" altLang="en-US" sz="2400"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843213" y="5991180"/>
            <a:ext cx="936625" cy="36036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不是</a:t>
            </a:r>
          </a:p>
        </p:txBody>
      </p:sp>
      <p:sp>
        <p:nvSpPr>
          <p:cNvPr id="77" name="矩形 76"/>
          <p:cNvSpPr/>
          <p:nvPr/>
        </p:nvSpPr>
        <p:spPr>
          <a:xfrm>
            <a:off x="6659563" y="5989970"/>
            <a:ext cx="936625" cy="3603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</a:t>
            </a:r>
          </a:p>
        </p:txBody>
      </p:sp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>
          <a:xfrm>
            <a:off x="8122096" y="6400800"/>
            <a:ext cx="914400" cy="284163"/>
          </a:xfrm>
        </p:spPr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grpSp>
        <p:nvGrpSpPr>
          <p:cNvPr id="167" name="组合 166"/>
          <p:cNvGrpSpPr/>
          <p:nvPr/>
        </p:nvGrpSpPr>
        <p:grpSpPr>
          <a:xfrm>
            <a:off x="314325" y="2919413"/>
            <a:ext cx="7930083" cy="3471501"/>
            <a:chOff x="314325" y="2919413"/>
            <a:chExt cx="7930083" cy="347150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14325" y="2919413"/>
              <a:ext cx="792956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20000"/>
                </a:lnSpc>
              </a:pPr>
              <a:r>
                <a:rPr kumimoji="1" lang="en-US" altLang="zh-CN" sz="2000">
                  <a:latin typeface="Times New Roman" pitchFamily="18" charset="0"/>
                  <a:ea typeface="华文楷体" pitchFamily="2" charset="-122"/>
                </a:rPr>
                <a:t>【</a:t>
              </a:r>
              <a:r>
                <a:rPr kumimoji="1" lang="zh-CN" altLang="en-US" sz="20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例题</a:t>
              </a:r>
              <a:r>
                <a:rPr kumimoji="1" lang="en-US" altLang="zh-CN" sz="2000">
                  <a:latin typeface="Times New Roman" pitchFamily="18" charset="0"/>
                  <a:ea typeface="华文楷体" pitchFamily="2" charset="-122"/>
                </a:rPr>
                <a:t>】</a:t>
              </a:r>
              <a:r>
                <a:rPr kumimoji="1" lang="zh-CN" altLang="en-US" sz="2000" b="1">
                  <a:solidFill>
                    <a:srgbClr val="0000CC"/>
                  </a:solidFill>
                  <a:latin typeface="Times New Roman" pitchFamily="18" charset="0"/>
                  <a:ea typeface="华文楷体" pitchFamily="2" charset="-122"/>
                  <a:sym typeface="Symbol" pitchFamily="18" charset="2"/>
                </a:rPr>
                <a:t>图</a:t>
              </a:r>
              <a:r>
                <a:rPr kumimoji="1" lang="en-US" altLang="zh-CN" sz="2000" b="1">
                  <a:solidFill>
                    <a:srgbClr val="0000CC"/>
                  </a:solidFill>
                  <a:latin typeface="Times New Roman" pitchFamily="18" charset="0"/>
                  <a:ea typeface="华文楷体" pitchFamily="2" charset="-122"/>
                  <a:sym typeface="Symbol" pitchFamily="18" charset="2"/>
                </a:rPr>
                <a:t>(a)</a:t>
              </a:r>
              <a:r>
                <a:rPr kumimoji="1" lang="zh-CN" altLang="en-US" sz="2000" b="1">
                  <a:solidFill>
                    <a:srgbClr val="0000CC"/>
                  </a:solidFill>
                  <a:latin typeface="Times New Roman" pitchFamily="18" charset="0"/>
                  <a:ea typeface="华文楷体" pitchFamily="2" charset="-122"/>
                  <a:sym typeface="Symbol" pitchFamily="18" charset="2"/>
                </a:rPr>
                <a:t>、</a:t>
              </a:r>
              <a:r>
                <a:rPr kumimoji="1" lang="en-US" altLang="zh-CN" sz="2000" b="1">
                  <a:solidFill>
                    <a:srgbClr val="0000CC"/>
                  </a:solidFill>
                  <a:latin typeface="Times New Roman" pitchFamily="18" charset="0"/>
                  <a:ea typeface="华文楷体" pitchFamily="2" charset="-122"/>
                  <a:sym typeface="Symbol" pitchFamily="18" charset="2"/>
                </a:rPr>
                <a:t>(b)</a:t>
              </a:r>
              <a:r>
                <a:rPr kumimoji="1" lang="zh-CN" altLang="en-US" sz="2000" b="1">
                  <a:solidFill>
                    <a:srgbClr val="0000CC"/>
                  </a:solidFill>
                  <a:latin typeface="Times New Roman" pitchFamily="18" charset="0"/>
                  <a:ea typeface="华文楷体" pitchFamily="2" charset="-122"/>
                  <a:sym typeface="Symbol" pitchFamily="18" charset="2"/>
                </a:rPr>
                <a:t>中所示的格</a:t>
              </a:r>
              <a:r>
                <a:rPr kumimoji="1" lang="en-US" altLang="zh-CN" sz="2000" b="1">
                  <a:solidFill>
                    <a:srgbClr val="0000CC"/>
                  </a:solidFill>
                  <a:latin typeface="Times New Roman" pitchFamily="18" charset="0"/>
                  <a:ea typeface="华文楷体" pitchFamily="2" charset="-122"/>
                  <a:sym typeface="Symbol" pitchFamily="18" charset="2"/>
                </a:rPr>
                <a:t>&lt;S</a:t>
              </a:r>
              <a:r>
                <a:rPr kumimoji="1" lang="en-US" altLang="zh-CN" sz="2000" b="1" baseline="-25000">
                  <a:solidFill>
                    <a:srgbClr val="0000CC"/>
                  </a:solidFill>
                  <a:latin typeface="Times New Roman" pitchFamily="18" charset="0"/>
                  <a:ea typeface="华文楷体" pitchFamily="2" charset="-122"/>
                  <a:sym typeface="Symbol" pitchFamily="18" charset="2"/>
                </a:rPr>
                <a:t>1</a:t>
              </a:r>
              <a:r>
                <a:rPr kumimoji="1" lang="en-US" altLang="zh-CN" sz="2000" b="1">
                  <a:solidFill>
                    <a:srgbClr val="0000CC"/>
                  </a:solidFill>
                  <a:latin typeface="Times New Roman" pitchFamily="18" charset="0"/>
                  <a:ea typeface="华文楷体" pitchFamily="2" charset="-122"/>
                  <a:sym typeface="Symbol" pitchFamily="18" charset="2"/>
                </a:rPr>
                <a:t>, ≤ &gt;</a:t>
              </a:r>
              <a:r>
                <a:rPr kumimoji="1" lang="zh-CN" altLang="en-US" sz="2000" b="1">
                  <a:solidFill>
                    <a:srgbClr val="0000CC"/>
                  </a:solidFill>
                  <a:latin typeface="Times New Roman" pitchFamily="18" charset="0"/>
                  <a:ea typeface="华文楷体" pitchFamily="2" charset="-122"/>
                  <a:sym typeface="Symbol" pitchFamily="18" charset="2"/>
                </a:rPr>
                <a:t>分别是格</a:t>
              </a:r>
              <a:r>
                <a:rPr kumimoji="1" lang="en-US" altLang="zh-CN" sz="2000" b="1">
                  <a:solidFill>
                    <a:srgbClr val="0000CC"/>
                  </a:solidFill>
                  <a:latin typeface="Times New Roman" pitchFamily="18" charset="0"/>
                  <a:ea typeface="华文楷体" pitchFamily="2" charset="-122"/>
                  <a:sym typeface="Symbol" pitchFamily="18" charset="2"/>
                </a:rPr>
                <a:t>&lt;S, ≤ &gt;</a:t>
              </a:r>
              <a:r>
                <a:rPr kumimoji="1" lang="zh-CN" altLang="en-US" sz="2000" b="1">
                  <a:solidFill>
                    <a:srgbClr val="0000CC"/>
                  </a:solidFill>
                  <a:latin typeface="Times New Roman" pitchFamily="18" charset="0"/>
                  <a:ea typeface="华文楷体" pitchFamily="2" charset="-122"/>
                  <a:sym typeface="Symbol" pitchFamily="18" charset="2"/>
                </a:rPr>
                <a:t>的子格吗？</a:t>
              </a:r>
            </a:p>
          </p:txBody>
        </p:sp>
        <p:grpSp>
          <p:nvGrpSpPr>
            <p:cNvPr id="166" name="组合 165"/>
            <p:cNvGrpSpPr/>
            <p:nvPr/>
          </p:nvGrpSpPr>
          <p:grpSpPr>
            <a:xfrm>
              <a:off x="755576" y="3424675"/>
              <a:ext cx="7488832" cy="2966239"/>
              <a:chOff x="755576" y="3424675"/>
              <a:chExt cx="7488832" cy="2966239"/>
            </a:xfrm>
          </p:grpSpPr>
          <p:cxnSp>
            <p:nvCxnSpPr>
              <p:cNvPr id="117" name="AutoShape 22"/>
              <p:cNvCxnSpPr>
                <a:cxnSpLocks noChangeShapeType="1"/>
              </p:cNvCxnSpPr>
              <p:nvPr/>
            </p:nvCxnSpPr>
            <p:spPr bwMode="auto">
              <a:xfrm flipH="1">
                <a:off x="1315983" y="3804073"/>
                <a:ext cx="223200" cy="5796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4" name="AutoShape 39"/>
              <p:cNvCxnSpPr>
                <a:cxnSpLocks noChangeShapeType="1"/>
                <a:stCxn id="148" idx="6"/>
              </p:cNvCxnSpPr>
              <p:nvPr/>
            </p:nvCxnSpPr>
            <p:spPr bwMode="auto">
              <a:xfrm>
                <a:off x="1576102" y="3798113"/>
                <a:ext cx="644400" cy="235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5" name="AutoShape 40"/>
              <p:cNvCxnSpPr>
                <a:cxnSpLocks noChangeShapeType="1"/>
              </p:cNvCxnSpPr>
              <p:nvPr/>
            </p:nvCxnSpPr>
            <p:spPr bwMode="auto">
              <a:xfrm flipH="1">
                <a:off x="1082663" y="4414838"/>
                <a:ext cx="222262" cy="5799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6" name="AutoShape 41"/>
              <p:cNvCxnSpPr>
                <a:cxnSpLocks noChangeShapeType="1"/>
              </p:cNvCxnSpPr>
              <p:nvPr/>
            </p:nvCxnSpPr>
            <p:spPr bwMode="auto">
              <a:xfrm flipH="1">
                <a:off x="2019125" y="4048127"/>
                <a:ext cx="223200" cy="5796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7" name="AutoShape 42"/>
              <p:cNvCxnSpPr>
                <a:cxnSpLocks noChangeShapeType="1"/>
              </p:cNvCxnSpPr>
              <p:nvPr/>
            </p:nvCxnSpPr>
            <p:spPr bwMode="auto">
              <a:xfrm flipH="1">
                <a:off x="1783486" y="4673415"/>
                <a:ext cx="223200" cy="5796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8" name="AutoShape 43"/>
              <p:cNvCxnSpPr>
                <a:cxnSpLocks noChangeShapeType="1"/>
              </p:cNvCxnSpPr>
              <p:nvPr/>
            </p:nvCxnSpPr>
            <p:spPr bwMode="auto">
              <a:xfrm>
                <a:off x="1108254" y="5017579"/>
                <a:ext cx="644400" cy="2376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116" name="Text Box 4"/>
              <p:cNvSpPr txBox="1">
                <a:spLocks noChangeArrowheads="1"/>
              </p:cNvSpPr>
              <p:nvPr/>
            </p:nvSpPr>
            <p:spPr bwMode="auto">
              <a:xfrm>
                <a:off x="2158975" y="5919663"/>
                <a:ext cx="646331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sz="2400" dirty="0">
                    <a:latin typeface="楷体" pitchFamily="49" charset="-122"/>
                  </a:rPr>
                  <a:t>(a)</a:t>
                </a:r>
              </a:p>
            </p:txBody>
          </p:sp>
          <p:sp>
            <p:nvSpPr>
              <p:cNvPr id="139" name="Text Box 24"/>
              <p:cNvSpPr txBox="1">
                <a:spLocks noChangeArrowheads="1"/>
              </p:cNvSpPr>
              <p:nvPr/>
            </p:nvSpPr>
            <p:spPr bwMode="auto">
              <a:xfrm>
                <a:off x="1032560" y="5543412"/>
                <a:ext cx="1107996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楷体" pitchFamily="49" charset="-122"/>
                  </a:rPr>
                  <a:t>&lt;S,≤&gt;</a:t>
                </a:r>
              </a:p>
            </p:txBody>
          </p:sp>
          <p:sp>
            <p:nvSpPr>
              <p:cNvPr id="141" name="Text Box 26"/>
              <p:cNvSpPr txBox="1">
                <a:spLocks noChangeArrowheads="1"/>
              </p:cNvSpPr>
              <p:nvPr/>
            </p:nvSpPr>
            <p:spPr bwMode="auto">
              <a:xfrm>
                <a:off x="1229679" y="3489764"/>
                <a:ext cx="338018" cy="46231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sz="2400">
                    <a:latin typeface="楷体" pitchFamily="49" charset="-122"/>
                  </a:rPr>
                  <a:t>a</a:t>
                </a:r>
              </a:p>
            </p:txBody>
          </p:sp>
          <p:sp>
            <p:nvSpPr>
              <p:cNvPr id="142" name="Text Box 27"/>
              <p:cNvSpPr txBox="1">
                <a:spLocks noChangeArrowheads="1"/>
              </p:cNvSpPr>
              <p:nvPr/>
            </p:nvSpPr>
            <p:spPr bwMode="auto">
              <a:xfrm>
                <a:off x="975068" y="4108465"/>
                <a:ext cx="338018" cy="46231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sz="2400">
                    <a:latin typeface="楷体" pitchFamily="49" charset="-122"/>
                  </a:rPr>
                  <a:t>b</a:t>
                </a:r>
              </a:p>
            </p:txBody>
          </p:sp>
          <p:sp>
            <p:nvSpPr>
              <p:cNvPr id="143" name="Text Box 28"/>
              <p:cNvSpPr txBox="1">
                <a:spLocks noChangeArrowheads="1"/>
              </p:cNvSpPr>
              <p:nvPr/>
            </p:nvSpPr>
            <p:spPr bwMode="auto">
              <a:xfrm>
                <a:off x="755576" y="4832798"/>
                <a:ext cx="338018" cy="46231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sz="2400" dirty="0">
                    <a:latin typeface="楷体" pitchFamily="49" charset="-122"/>
                  </a:rPr>
                  <a:t>e</a:t>
                </a:r>
              </a:p>
            </p:txBody>
          </p:sp>
          <p:sp>
            <p:nvSpPr>
              <p:cNvPr id="144" name="Text Box 29"/>
              <p:cNvSpPr txBox="1">
                <a:spLocks noChangeArrowheads="1"/>
              </p:cNvSpPr>
              <p:nvPr/>
            </p:nvSpPr>
            <p:spPr bwMode="auto">
              <a:xfrm>
                <a:off x="2232998" y="3734227"/>
                <a:ext cx="338018" cy="46231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sz="2400" dirty="0">
                    <a:latin typeface="楷体" pitchFamily="49" charset="-122"/>
                  </a:rPr>
                  <a:t>c</a:t>
                </a:r>
              </a:p>
            </p:txBody>
          </p:sp>
          <p:sp>
            <p:nvSpPr>
              <p:cNvPr id="145" name="Text Box 30"/>
              <p:cNvSpPr txBox="1">
                <a:spLocks noChangeArrowheads="1"/>
              </p:cNvSpPr>
              <p:nvPr/>
            </p:nvSpPr>
            <p:spPr bwMode="auto">
              <a:xfrm>
                <a:off x="1974488" y="4437707"/>
                <a:ext cx="338018" cy="46231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sz="2400">
                    <a:latin typeface="楷体" pitchFamily="49" charset="-122"/>
                  </a:rPr>
                  <a:t>d</a:t>
                </a:r>
              </a:p>
            </p:txBody>
          </p:sp>
          <p:sp>
            <p:nvSpPr>
              <p:cNvPr id="146" name="Text Box 31"/>
              <p:cNvSpPr txBox="1">
                <a:spLocks noChangeArrowheads="1"/>
              </p:cNvSpPr>
              <p:nvPr/>
            </p:nvSpPr>
            <p:spPr bwMode="auto">
              <a:xfrm>
                <a:off x="1770953" y="5088733"/>
                <a:ext cx="338018" cy="46231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sz="2400" dirty="0">
                    <a:latin typeface="楷体" pitchFamily="49" charset="-122"/>
                  </a:rPr>
                  <a:t>f</a:t>
                </a:r>
              </a:p>
            </p:txBody>
          </p:sp>
          <p:cxnSp>
            <p:nvCxnSpPr>
              <p:cNvPr id="159" name="AutoShape 44"/>
              <p:cNvCxnSpPr>
                <a:cxnSpLocks noChangeShapeType="1"/>
              </p:cNvCxnSpPr>
              <p:nvPr/>
            </p:nvCxnSpPr>
            <p:spPr bwMode="auto">
              <a:xfrm>
                <a:off x="1351101" y="4391582"/>
                <a:ext cx="642423" cy="2379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119" name="Group 45"/>
              <p:cNvGrpSpPr>
                <a:grpSpLocks/>
              </p:cNvGrpSpPr>
              <p:nvPr/>
            </p:nvGrpSpPr>
            <p:grpSpPr bwMode="auto">
              <a:xfrm>
                <a:off x="2249659" y="3515829"/>
                <a:ext cx="1804226" cy="2500870"/>
                <a:chOff x="1645" y="1929"/>
                <a:chExt cx="1233" cy="1823"/>
              </a:xfrm>
            </p:grpSpPr>
            <p:sp>
              <p:nvSpPr>
                <p:cNvPr id="12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329" y="3081"/>
                  <a:ext cx="231" cy="3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kumimoji="1" lang="en-US" altLang="zh-CN" sz="2400" dirty="0">
                      <a:latin typeface="楷体" pitchFamily="49" charset="-122"/>
                    </a:rPr>
                    <a:t>f</a:t>
                  </a:r>
                </a:p>
              </p:txBody>
            </p:sp>
            <p:grpSp>
              <p:nvGrpSpPr>
                <p:cNvPr id="121" name="Group 47"/>
                <p:cNvGrpSpPr>
                  <a:grpSpLocks/>
                </p:cNvGrpSpPr>
                <p:nvPr/>
              </p:nvGrpSpPr>
              <p:grpSpPr bwMode="auto">
                <a:xfrm>
                  <a:off x="1645" y="1929"/>
                  <a:ext cx="1233" cy="1823"/>
                  <a:chOff x="1645" y="1929"/>
                  <a:chExt cx="1233" cy="1823"/>
                </a:xfrm>
              </p:grpSpPr>
              <p:sp>
                <p:nvSpPr>
                  <p:cNvPr id="122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63" y="1929"/>
                    <a:ext cx="231" cy="33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kumimoji="1" lang="en-US" altLang="zh-CN" sz="2400" dirty="0">
                        <a:latin typeface="楷体" pitchFamily="49" charset="-122"/>
                      </a:rPr>
                      <a:t>a</a:t>
                    </a:r>
                  </a:p>
                </p:txBody>
              </p:sp>
              <p:sp>
                <p:nvSpPr>
                  <p:cNvPr id="123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7" y="2097"/>
                    <a:ext cx="231" cy="33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kumimoji="1" lang="en-US" altLang="zh-CN" sz="2400" dirty="0">
                        <a:latin typeface="楷体" pitchFamily="49" charset="-122"/>
                      </a:rPr>
                      <a:t>c</a:t>
                    </a:r>
                  </a:p>
                </p:txBody>
              </p:sp>
              <p:sp>
                <p:nvSpPr>
                  <p:cNvPr id="124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8" y="2661"/>
                    <a:ext cx="231" cy="33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kumimoji="1" lang="en-US" altLang="zh-CN" sz="2400" dirty="0">
                        <a:latin typeface="楷体" pitchFamily="49" charset="-122"/>
                      </a:rPr>
                      <a:t>d</a:t>
                    </a:r>
                  </a:p>
                </p:txBody>
              </p:sp>
              <p:grpSp>
                <p:nvGrpSpPr>
                  <p:cNvPr id="125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1645" y="2135"/>
                    <a:ext cx="1057" cy="1617"/>
                    <a:chOff x="1645" y="2135"/>
                    <a:chExt cx="1057" cy="1617"/>
                  </a:xfrm>
                </p:grpSpPr>
                <p:sp>
                  <p:nvSpPr>
                    <p:cNvPr id="126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6" y="3415"/>
                      <a:ext cx="946" cy="337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kumimoji="1" lang="en-US" altLang="zh-CN" sz="2400" dirty="0">
                          <a:latin typeface="楷体" pitchFamily="49" charset="-122"/>
                        </a:rPr>
                        <a:t>&lt;S</a:t>
                      </a:r>
                      <a:r>
                        <a:rPr kumimoji="1" lang="en-US" altLang="zh-CN" sz="2400" baseline="-25000" dirty="0">
                          <a:latin typeface="楷体" pitchFamily="49" charset="-122"/>
                        </a:rPr>
                        <a:t>1</a:t>
                      </a:r>
                      <a:r>
                        <a:rPr kumimoji="1" lang="en-US" altLang="zh-CN" sz="2400" dirty="0">
                          <a:latin typeface="楷体" pitchFamily="49" charset="-122"/>
                        </a:rPr>
                        <a:t>,≤&gt;</a:t>
                      </a:r>
                    </a:p>
                  </p:txBody>
                </p:sp>
                <p:sp>
                  <p:nvSpPr>
                    <p:cNvPr id="127" name="Text Box 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45" y="2911"/>
                      <a:ext cx="231" cy="337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r"/>
                      <a:r>
                        <a:rPr kumimoji="1" lang="en-US" altLang="zh-CN" sz="2400" dirty="0">
                          <a:latin typeface="楷体" pitchFamily="49" charset="-122"/>
                        </a:rPr>
                        <a:t>e</a:t>
                      </a:r>
                    </a:p>
                  </p:txBody>
                </p:sp>
                <p:grpSp>
                  <p:nvGrpSpPr>
                    <p:cNvPr id="128" name="Group 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4" y="2135"/>
                      <a:ext cx="857" cy="1128"/>
                      <a:chOff x="1824" y="2135"/>
                      <a:chExt cx="857" cy="1128"/>
                    </a:xfrm>
                  </p:grpSpPr>
                  <p:cxnSp>
                    <p:nvCxnSpPr>
                      <p:cNvPr id="133" name="AutoShape 59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2205" y="2165"/>
                        <a:ext cx="440" cy="173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134" name="AutoShape 60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1858" y="2166"/>
                        <a:ext cx="322" cy="884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135" name="AutoShape 61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2500" y="2341"/>
                        <a:ext cx="153" cy="422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136" name="AutoShape 62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2337" y="2797"/>
                        <a:ext cx="153" cy="422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137" name="AutoShape 63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856" y="3071"/>
                        <a:ext cx="440" cy="173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</p:cxnSp>
                  <p:sp>
                    <p:nvSpPr>
                      <p:cNvPr id="138" name="Oval 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135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 algn="ctr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endParaRPr kumimoji="1" lang="zh-CN" altLang="en-US" sz="2400">
                          <a:latin typeface="楷体" pitchFamily="49" charset="-122"/>
                        </a:endParaRPr>
                      </a:p>
                    </p:txBody>
                  </p:sp>
                  <p:sp>
                    <p:nvSpPr>
                      <p:cNvPr id="129" name="Oval 5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33" y="2310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 algn="ctr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endParaRPr kumimoji="1" lang="zh-CN" altLang="en-US" sz="2400">
                          <a:latin typeface="楷体" pitchFamily="49" charset="-122"/>
                        </a:endParaRPr>
                      </a:p>
                    </p:txBody>
                  </p:sp>
                  <p:sp>
                    <p:nvSpPr>
                      <p:cNvPr id="130" name="Oval 5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73" y="2756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 algn="ctr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endParaRPr kumimoji="1" lang="zh-CN" altLang="en-US" sz="2400">
                          <a:latin typeface="楷体" pitchFamily="49" charset="-122"/>
                        </a:endParaRPr>
                      </a:p>
                    </p:txBody>
                  </p:sp>
                  <p:sp>
                    <p:nvSpPr>
                      <p:cNvPr id="131" name="Oval 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24" y="3047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 algn="ctr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endParaRPr kumimoji="1" lang="zh-CN" altLang="en-US" sz="2400">
                          <a:latin typeface="楷体" pitchFamily="49" charset="-122"/>
                        </a:endParaRPr>
                      </a:p>
                    </p:txBody>
                  </p:sp>
                  <p:sp>
                    <p:nvSpPr>
                      <p:cNvPr id="132" name="Oval 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97" y="3215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 algn="ctr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endParaRPr kumimoji="1" lang="zh-CN" altLang="en-US" sz="2400">
                          <a:latin typeface="楷体" pitchFamily="49" charset="-122"/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81" name="Text Box 20"/>
              <p:cNvSpPr txBox="1">
                <a:spLocks noChangeArrowheads="1"/>
              </p:cNvSpPr>
              <p:nvPr/>
            </p:nvSpPr>
            <p:spPr bwMode="auto">
              <a:xfrm>
                <a:off x="6176867" y="5929249"/>
                <a:ext cx="646331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sz="2400" dirty="0">
                    <a:latin typeface="楷体" pitchFamily="49" charset="-122"/>
                  </a:rPr>
                  <a:t>(b)</a:t>
                </a:r>
              </a:p>
            </p:txBody>
          </p:sp>
          <p:grpSp>
            <p:nvGrpSpPr>
              <p:cNvPr id="82" name="组合 104"/>
              <p:cNvGrpSpPr/>
              <p:nvPr/>
            </p:nvGrpSpPr>
            <p:grpSpPr>
              <a:xfrm>
                <a:off x="4498908" y="3424675"/>
                <a:ext cx="1728734" cy="2425496"/>
                <a:chOff x="4211418" y="3409385"/>
                <a:chExt cx="1728734" cy="2425496"/>
              </a:xfrm>
            </p:grpSpPr>
            <p:sp>
              <p:nvSpPr>
                <p:cNvPr id="9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076056" y="3409385"/>
                  <a:ext cx="351378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2400" dirty="0">
                      <a:latin typeface="楷体" pitchFamily="49" charset="-122"/>
                    </a:rPr>
                    <a:t>a</a:t>
                  </a:r>
                </a:p>
              </p:txBody>
            </p:sp>
            <p:sp>
              <p:nvSpPr>
                <p:cNvPr id="9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211418" y="4185408"/>
                  <a:ext cx="216566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400" dirty="0">
                      <a:latin typeface="楷体" pitchFamily="49" charset="-122"/>
                    </a:rPr>
                    <a:t>b</a:t>
                  </a:r>
                </a:p>
              </p:txBody>
            </p:sp>
            <p:sp>
              <p:nvSpPr>
                <p:cNvPr id="10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527156" y="4185084"/>
                  <a:ext cx="216566" cy="462312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 w="9525" algn="ctr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400" dirty="0">
                      <a:latin typeface="楷体" pitchFamily="49" charset="-122"/>
                    </a:rPr>
                    <a:t>d</a:t>
                  </a:r>
                </a:p>
              </p:txBody>
            </p:sp>
            <p:sp>
              <p:nvSpPr>
                <p:cNvPr id="10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932040" y="4185408"/>
                  <a:ext cx="210713" cy="461665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 w="9525" algn="ctr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400" dirty="0">
                      <a:latin typeface="楷体" pitchFamily="49" charset="-122"/>
                    </a:rPr>
                    <a:t>c</a:t>
                  </a:r>
                </a:p>
              </p:txBody>
            </p:sp>
            <p:sp>
              <p:nvSpPr>
                <p:cNvPr id="10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108344" y="4941168"/>
                  <a:ext cx="286803" cy="458197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 w="9525" algn="ctr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/>
                  <a:r>
                    <a:rPr kumimoji="1" lang="en-US" altLang="zh-CN" sz="2400" dirty="0">
                      <a:latin typeface="楷体" pitchFamily="49" charset="-122"/>
                    </a:rPr>
                    <a:t>e</a:t>
                  </a:r>
                </a:p>
              </p:txBody>
            </p:sp>
            <p:sp>
              <p:nvSpPr>
                <p:cNvPr id="103" name="Rectangle 18"/>
                <p:cNvSpPr>
                  <a:spLocks noChangeArrowheads="1"/>
                </p:cNvSpPr>
                <p:nvPr/>
              </p:nvSpPr>
              <p:spPr bwMode="auto">
                <a:xfrm>
                  <a:off x="4655006" y="5373216"/>
                  <a:ext cx="1107996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kumimoji="1" lang="en-US" altLang="zh-CN" sz="2400" dirty="0">
                      <a:latin typeface="楷体" pitchFamily="49" charset="-122"/>
                    </a:rPr>
                    <a:t>&lt;S,≤&gt;</a:t>
                  </a:r>
                </a:p>
              </p:txBody>
            </p:sp>
            <p:grpSp>
              <p:nvGrpSpPr>
                <p:cNvPr id="104" name="组合 91"/>
                <p:cNvGrpSpPr/>
                <p:nvPr/>
              </p:nvGrpSpPr>
              <p:grpSpPr>
                <a:xfrm>
                  <a:off x="4427984" y="3861048"/>
                  <a:ext cx="1512168" cy="1214610"/>
                  <a:chOff x="4427984" y="3861048"/>
                  <a:chExt cx="1512168" cy="1214610"/>
                </a:xfrm>
              </p:grpSpPr>
              <p:sp>
                <p:nvSpPr>
                  <p:cNvPr id="106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5141656" y="4437112"/>
                    <a:ext cx="70238" cy="65848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kumimoji="1" lang="zh-CN" altLang="en-US" sz="2400">
                      <a:latin typeface="굴림" pitchFamily="34" charset="-127"/>
                      <a:ea typeface="宋体" pitchFamily="2" charset="-122"/>
                    </a:endParaRPr>
                  </a:p>
                </p:txBody>
              </p:sp>
              <p:cxnSp>
                <p:nvCxnSpPr>
                  <p:cNvPr id="110" name="AutoShape 5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03479" y="3907631"/>
                    <a:ext cx="676275" cy="54768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1" name="AutoShape 5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485703" y="4488170"/>
                    <a:ext cx="676800" cy="54720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2" name="AutoShape 5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5203216" y="4488170"/>
                    <a:ext cx="676800" cy="54720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3" name="AutoShape 5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4485703" y="3907874"/>
                    <a:ext cx="676800" cy="54720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4" name="AutoShape 59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76838" y="3933056"/>
                    <a:ext cx="0" cy="505594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5" name="AutoShape 59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76642" y="4507582"/>
                    <a:ext cx="0" cy="505594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105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5141656" y="5009810"/>
                    <a:ext cx="70238" cy="658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kumimoji="1" lang="zh-CN" altLang="en-US" sz="2400">
                      <a:solidFill>
                        <a:schemeClr val="bg1"/>
                      </a:solidFill>
                      <a:latin typeface="굴림" pitchFamily="34" charset="-127"/>
                      <a:ea typeface="宋体" pitchFamily="2" charset="-122"/>
                    </a:endParaRPr>
                  </a:p>
                </p:txBody>
              </p:sp>
              <p:sp>
                <p:nvSpPr>
                  <p:cNvPr id="10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5141656" y="3861048"/>
                    <a:ext cx="70238" cy="658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kumimoji="1" lang="zh-CN" altLang="en-US" sz="2400">
                      <a:solidFill>
                        <a:schemeClr val="bg1"/>
                      </a:solidFill>
                      <a:latin typeface="굴림" pitchFamily="34" charset="-127"/>
                      <a:ea typeface="宋体" pitchFamily="2" charset="-122"/>
                    </a:endParaRPr>
                  </a:p>
                </p:txBody>
              </p:sp>
              <p:sp>
                <p:nvSpPr>
                  <p:cNvPr id="108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4427984" y="4437112"/>
                    <a:ext cx="70238" cy="658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kumimoji="1" lang="zh-CN" altLang="en-US" sz="2400">
                      <a:solidFill>
                        <a:schemeClr val="bg1"/>
                      </a:solidFill>
                      <a:latin typeface="굴림" pitchFamily="34" charset="-127"/>
                      <a:ea typeface="宋体" pitchFamily="2" charset="-122"/>
                    </a:endParaRPr>
                  </a:p>
                </p:txBody>
              </p:sp>
              <p:sp>
                <p:nvSpPr>
                  <p:cNvPr id="109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5869914" y="4437112"/>
                    <a:ext cx="70238" cy="658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kumimoji="1" lang="zh-CN" altLang="en-US" sz="2400">
                      <a:solidFill>
                        <a:schemeClr val="bg1"/>
                      </a:solidFill>
                      <a:latin typeface="굴림" pitchFamily="34" charset="-127"/>
                      <a:ea typeface="宋体" pitchFamily="2" charset="-122"/>
                    </a:endParaRPr>
                  </a:p>
                </p:txBody>
              </p:sp>
            </p:grpSp>
          </p:grpSp>
          <p:grpSp>
            <p:nvGrpSpPr>
              <p:cNvPr id="83" name="组合 105"/>
              <p:cNvGrpSpPr/>
              <p:nvPr/>
            </p:nvGrpSpPr>
            <p:grpSpPr>
              <a:xfrm>
                <a:off x="6515674" y="3424675"/>
                <a:ext cx="1728734" cy="2409998"/>
                <a:chOff x="4211418" y="3409385"/>
                <a:chExt cx="1728734" cy="2409998"/>
              </a:xfrm>
            </p:grpSpPr>
            <p:sp>
              <p:nvSpPr>
                <p:cNvPr id="8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076056" y="3409385"/>
                  <a:ext cx="351378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2400" dirty="0">
                      <a:latin typeface="楷体" pitchFamily="49" charset="-122"/>
                    </a:rPr>
                    <a:t>a</a:t>
                  </a:r>
                </a:p>
              </p:txBody>
            </p:sp>
            <p:sp>
              <p:nvSpPr>
                <p:cNvPr id="8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211418" y="4185408"/>
                  <a:ext cx="216566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400" dirty="0">
                      <a:latin typeface="楷体" pitchFamily="49" charset="-122"/>
                    </a:rPr>
                    <a:t>b</a:t>
                  </a:r>
                </a:p>
              </p:txBody>
            </p:sp>
            <p:sp>
              <p:nvSpPr>
                <p:cNvPr id="8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527156" y="4185084"/>
                  <a:ext cx="216566" cy="462312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 w="9525" algn="ctr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400" dirty="0">
                      <a:latin typeface="楷体" pitchFamily="49" charset="-122"/>
                    </a:rPr>
                    <a:t>d</a:t>
                  </a:r>
                </a:p>
              </p:txBody>
            </p:sp>
            <p:sp>
              <p:nvSpPr>
                <p:cNvPr id="8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108344" y="4941168"/>
                  <a:ext cx="286803" cy="458197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 w="9525" algn="ctr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/>
                  <a:r>
                    <a:rPr kumimoji="1" lang="en-US" altLang="zh-CN" sz="2400" dirty="0">
                      <a:latin typeface="楷体" pitchFamily="49" charset="-122"/>
                    </a:rPr>
                    <a:t>e</a:t>
                  </a:r>
                </a:p>
              </p:txBody>
            </p:sp>
            <p:sp>
              <p:nvSpPr>
                <p:cNvPr id="88" name="Rectangle 18"/>
                <p:cNvSpPr>
                  <a:spLocks noChangeArrowheads="1"/>
                </p:cNvSpPr>
                <p:nvPr/>
              </p:nvSpPr>
              <p:spPr bwMode="auto">
                <a:xfrm>
                  <a:off x="4628614" y="5357718"/>
                  <a:ext cx="1210588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kumimoji="1" lang="en-US" altLang="zh-CN" sz="2400" dirty="0">
                      <a:latin typeface="楷体" pitchFamily="49" charset="-122"/>
                    </a:rPr>
                    <a:t>&lt;S</a:t>
                  </a:r>
                  <a:r>
                    <a:rPr kumimoji="1" lang="en-US" altLang="zh-CN" sz="2400" baseline="-25000" dirty="0">
                      <a:latin typeface="楷体" pitchFamily="49" charset="-122"/>
                    </a:rPr>
                    <a:t>1</a:t>
                  </a:r>
                  <a:r>
                    <a:rPr kumimoji="1" lang="en-US" altLang="zh-CN" sz="2400" dirty="0">
                      <a:latin typeface="楷体" pitchFamily="49" charset="-122"/>
                    </a:rPr>
                    <a:t>,≤&gt;</a:t>
                  </a:r>
                </a:p>
              </p:txBody>
            </p:sp>
            <p:grpSp>
              <p:nvGrpSpPr>
                <p:cNvPr id="89" name="组合 91"/>
                <p:cNvGrpSpPr/>
                <p:nvPr/>
              </p:nvGrpSpPr>
              <p:grpSpPr>
                <a:xfrm>
                  <a:off x="4427984" y="3861048"/>
                  <a:ext cx="1512168" cy="1214610"/>
                  <a:chOff x="4427984" y="3861048"/>
                  <a:chExt cx="1512168" cy="1214610"/>
                </a:xfrm>
              </p:grpSpPr>
              <p:cxnSp>
                <p:nvCxnSpPr>
                  <p:cNvPr id="94" name="AutoShape 5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00650" y="3910013"/>
                    <a:ext cx="676275" cy="54768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95" name="AutoShape 5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485703" y="4485305"/>
                    <a:ext cx="676800" cy="54720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96" name="AutoShape 5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5201019" y="4486273"/>
                    <a:ext cx="676800" cy="54720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97" name="AutoShape 5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4480940" y="3905248"/>
                    <a:ext cx="676800" cy="54720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9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5141656" y="5009810"/>
                    <a:ext cx="70238" cy="658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kumimoji="1" lang="zh-CN" altLang="en-US" sz="2400">
                      <a:latin typeface="굴림" pitchFamily="34" charset="-127"/>
                      <a:ea typeface="宋体" pitchFamily="2" charset="-122"/>
                    </a:endParaRPr>
                  </a:p>
                </p:txBody>
              </p:sp>
              <p:sp>
                <p:nvSpPr>
                  <p:cNvPr id="91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5141656" y="3861048"/>
                    <a:ext cx="70238" cy="658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kumimoji="1" lang="zh-CN" altLang="en-US" sz="2400">
                      <a:latin typeface="굴림" pitchFamily="34" charset="-127"/>
                      <a:ea typeface="宋体" pitchFamily="2" charset="-122"/>
                    </a:endParaRPr>
                  </a:p>
                </p:txBody>
              </p:sp>
              <p:sp>
                <p:nvSpPr>
                  <p:cNvPr id="92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4427984" y="4437112"/>
                    <a:ext cx="70238" cy="658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kumimoji="1" lang="zh-CN" altLang="en-US" sz="2400">
                      <a:latin typeface="굴림" pitchFamily="34" charset="-127"/>
                      <a:ea typeface="宋体" pitchFamily="2" charset="-122"/>
                    </a:endParaRPr>
                  </a:p>
                </p:txBody>
              </p:sp>
              <p:sp>
                <p:nvSpPr>
                  <p:cNvPr id="93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5869914" y="4437112"/>
                    <a:ext cx="70238" cy="658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kumimoji="1" lang="zh-CN" altLang="en-US" sz="2400">
                      <a:latin typeface="굴림" pitchFamily="34" charset="-127"/>
                      <a:ea typeface="宋体" pitchFamily="2" charset="-122"/>
                    </a:endParaRPr>
                  </a:p>
                </p:txBody>
              </p:sp>
            </p:grpSp>
          </p:grpSp>
          <p:sp>
            <p:nvSpPr>
              <p:cNvPr id="148" name="Oval 33"/>
              <p:cNvSpPr>
                <a:spLocks noChangeArrowheads="1"/>
              </p:cNvSpPr>
              <p:nvPr/>
            </p:nvSpPr>
            <p:spPr bwMode="auto">
              <a:xfrm>
                <a:off x="1505865" y="3762113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 sz="2400">
                  <a:latin typeface="楷体" pitchFamily="49" charset="-122"/>
                </a:endParaRPr>
              </a:p>
            </p:txBody>
          </p:sp>
          <p:sp>
            <p:nvSpPr>
              <p:cNvPr id="149" name="Oval 34"/>
              <p:cNvSpPr>
                <a:spLocks noChangeArrowheads="1"/>
              </p:cNvSpPr>
              <p:nvPr/>
            </p:nvSpPr>
            <p:spPr bwMode="auto">
              <a:xfrm>
                <a:off x="2213003" y="4002525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 sz="2400">
                  <a:latin typeface="楷体" pitchFamily="49" charset="-122"/>
                </a:endParaRPr>
              </a:p>
            </p:txBody>
          </p:sp>
          <p:sp>
            <p:nvSpPr>
              <p:cNvPr id="150" name="Oval 35"/>
              <p:cNvSpPr>
                <a:spLocks noChangeArrowheads="1"/>
              </p:cNvSpPr>
              <p:nvPr/>
            </p:nvSpPr>
            <p:spPr bwMode="auto">
              <a:xfrm>
                <a:off x="1280864" y="4341293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 sz="2400">
                  <a:latin typeface="楷体" pitchFamily="49" charset="-122"/>
                </a:endParaRPr>
              </a:p>
            </p:txBody>
          </p:sp>
          <p:sp>
            <p:nvSpPr>
              <p:cNvPr id="151" name="Oval 36"/>
              <p:cNvSpPr>
                <a:spLocks noChangeArrowheads="1"/>
              </p:cNvSpPr>
              <p:nvPr/>
            </p:nvSpPr>
            <p:spPr bwMode="auto">
              <a:xfrm>
                <a:off x="1983238" y="4599924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 sz="2400">
                  <a:latin typeface="楷体" pitchFamily="49" charset="-122"/>
                </a:endParaRPr>
              </a:p>
            </p:txBody>
          </p:sp>
          <p:sp>
            <p:nvSpPr>
              <p:cNvPr id="152" name="Oval 37"/>
              <p:cNvSpPr>
                <a:spLocks noChangeArrowheads="1"/>
              </p:cNvSpPr>
              <p:nvPr/>
            </p:nvSpPr>
            <p:spPr bwMode="auto">
              <a:xfrm>
                <a:off x="1042781" y="4970366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 sz="2400">
                  <a:latin typeface="楷体" pitchFamily="49" charset="-122"/>
                </a:endParaRPr>
              </a:p>
            </p:txBody>
          </p:sp>
          <p:sp>
            <p:nvSpPr>
              <p:cNvPr id="153" name="Oval 38"/>
              <p:cNvSpPr>
                <a:spLocks noChangeArrowheads="1"/>
              </p:cNvSpPr>
              <p:nvPr/>
            </p:nvSpPr>
            <p:spPr bwMode="auto">
              <a:xfrm>
                <a:off x="1745155" y="5225068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 sz="2400">
                  <a:latin typeface="楷体" pitchFamily="49" charset="-122"/>
                </a:endParaRPr>
              </a:p>
            </p:txBody>
          </p:sp>
        </p:grpSp>
      </p:grpSp>
      <p:sp>
        <p:nvSpPr>
          <p:cNvPr id="71" name="Rounded Rectangular Callout 70"/>
          <p:cNvSpPr>
            <a:spLocks noChangeArrowheads="1"/>
          </p:cNvSpPr>
          <p:nvPr/>
        </p:nvSpPr>
        <p:spPr bwMode="auto">
          <a:xfrm>
            <a:off x="2987675" y="1988840"/>
            <a:ext cx="4659313" cy="1573212"/>
          </a:xfrm>
          <a:prstGeom prst="wedgeRoundRectCallout">
            <a:avLst>
              <a:gd name="adj1" fmla="val -34565"/>
              <a:gd name="adj2" fmla="val 65338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accent2"/>
            </a:solidFill>
            <a:miter lim="800000"/>
            <a:headEnd/>
            <a:tailEnd/>
          </a:ln>
        </p:spPr>
        <p:txBody>
          <a:bodyPr lIns="144000"/>
          <a:lstStyle/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一个格中的部分元素在原偏序关系上构成一个格，不能说明它就是原格的子格</a:t>
            </a:r>
            <a:r>
              <a:rPr kumimoji="1" lang="zh-CN" altLang="en-US" i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r>
              <a:rPr kumimoji="1" lang="zh-CN" altLang="en-US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主要看该子集上的任意两个元素在</a:t>
            </a:r>
            <a:r>
              <a:rPr kumimoji="1"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原运算</a:t>
            </a:r>
            <a:r>
              <a:rPr kumimoji="1" lang="zh-CN" altLang="en-US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保交和保联下的结果是否也在该子集中。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FD5FB7-DCE6-4B2A-AAE4-4E0F252831B1}"/>
              </a:ext>
            </a:extLst>
          </p:cNvPr>
          <p:cNvGrpSpPr/>
          <p:nvPr/>
        </p:nvGrpSpPr>
        <p:grpSpPr>
          <a:xfrm>
            <a:off x="3668486" y="980728"/>
            <a:ext cx="4985657" cy="4930215"/>
            <a:chOff x="3668486" y="980728"/>
            <a:chExt cx="4985657" cy="4930215"/>
          </a:xfrm>
        </p:grpSpPr>
        <p:sp>
          <p:nvSpPr>
            <p:cNvPr id="118" name="圆角矩形 117"/>
            <p:cNvSpPr/>
            <p:nvPr/>
          </p:nvSpPr>
          <p:spPr>
            <a:xfrm>
              <a:off x="4932040" y="980728"/>
              <a:ext cx="1656184" cy="50405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e∨d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=b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S</a:t>
              </a:r>
              <a:r>
                <a:rPr lang="en-US" altLang="zh-CN" sz="2400" baseline="-25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1</a:t>
              </a:r>
              <a:endParaRPr lang="zh-CN" altLang="en-US" sz="240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C4B5862A-8F5D-40E3-B92C-0FBF9838AE8F}"/>
                </a:ext>
              </a:extLst>
            </p:cNvPr>
            <p:cNvSpPr/>
            <p:nvPr/>
          </p:nvSpPr>
          <p:spPr>
            <a:xfrm>
              <a:off x="3668486" y="1230086"/>
              <a:ext cx="4985657" cy="4680857"/>
            </a:xfrm>
            <a:custGeom>
              <a:avLst/>
              <a:gdLst>
                <a:gd name="connsiteX0" fmla="*/ 2928257 w 4985657"/>
                <a:gd name="connsiteY0" fmla="*/ 0 h 4680857"/>
                <a:gd name="connsiteX1" fmla="*/ 4985657 w 4985657"/>
                <a:gd name="connsiteY1" fmla="*/ 0 h 4680857"/>
                <a:gd name="connsiteX2" fmla="*/ 4985657 w 4985657"/>
                <a:gd name="connsiteY2" fmla="*/ 4680857 h 4680857"/>
                <a:gd name="connsiteX3" fmla="*/ 762000 w 4985657"/>
                <a:gd name="connsiteY3" fmla="*/ 4680857 h 4680857"/>
                <a:gd name="connsiteX4" fmla="*/ 0 w 4985657"/>
                <a:gd name="connsiteY4" fmla="*/ 3918857 h 468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5657" h="4680857">
                  <a:moveTo>
                    <a:pt x="2928257" y="0"/>
                  </a:moveTo>
                  <a:lnTo>
                    <a:pt x="4985657" y="0"/>
                  </a:lnTo>
                  <a:lnTo>
                    <a:pt x="4985657" y="4680857"/>
                  </a:lnTo>
                  <a:lnTo>
                    <a:pt x="762000" y="4680857"/>
                  </a:lnTo>
                  <a:lnTo>
                    <a:pt x="0" y="3918857"/>
                  </a:lnTo>
                </a:path>
              </a:pathLst>
            </a:custGeom>
            <a:noFill/>
            <a:ln>
              <a:solidFill>
                <a:srgbClr val="C00000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7" grpId="0" animBg="1"/>
      <p:bldP spid="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ctr" eaLnBrk="1" hangingPunct="1"/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格同态</a:t>
            </a:r>
            <a:endParaRPr lang="zh-CN" altLang="zh-CN" sz="3600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7.2-3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：格同态的定义</a:t>
            </a:r>
          </a:p>
          <a:p>
            <a:pPr indent="-38100"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&lt;L, 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,⊕&gt;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&lt;S,∧,∨&gt;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是两个代数格，存在函数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f: L</a:t>
            </a:r>
            <a:r>
              <a:rPr lang="zh-CN" altLang="en-US" sz="2400" dirty="0">
                <a:sym typeface="Symbol" pitchFamily="18" charset="2"/>
              </a:rPr>
              <a:t>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S,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如果对于任何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a, 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b∈L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，有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  <a:buFont typeface="Wingdings" pitchFamily="2" charset="2"/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f(a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b)=f(a)∧f(b),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a⊕b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)=f(a)∨f(b)</a:t>
            </a:r>
          </a:p>
          <a:p>
            <a:pPr indent="7938" algn="just"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则称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是从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⊕&gt;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&lt;S,∧,∨&gt;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格同态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。若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是双射函数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，则称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格同构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7938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endParaRPr kumimoji="1" lang="zh-CN" altLang="en-US" sz="2400">
              <a:latin typeface="굴림" pitchFamily="34" charset="-127"/>
              <a:ea typeface="굴림" pitchFamily="34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774923"/>
          </a:xfrm>
        </p:spPr>
        <p:txBody>
          <a:bodyPr anchor="ctr"/>
          <a:lstStyle/>
          <a:p>
            <a:pPr algn="ctr" eaLnBrk="1" hangingPunct="1"/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格同态序保持</a:t>
            </a:r>
            <a:endParaRPr lang="zh-CN" altLang="zh-CN" sz="3600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511256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5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5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7.2-2</a:t>
            </a:r>
            <a:r>
              <a:rPr lang="zh-CN" altLang="en-US" sz="25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5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&lt;L,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,⊕&gt;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&lt;S,∧,∨&gt;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是两个格，在集合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中，对应于保交和保联运算的偏序关系分别是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≤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≤</a:t>
            </a:r>
            <a:r>
              <a:rPr lang="en-US" altLang="zh-CN" sz="2500" dirty="0">
                <a:latin typeface="Arial Rounded MT Bold" panose="020F0704030504030204" pitchFamily="34" charset="0"/>
                <a:ea typeface="楷体" pitchFamily="49" charset="-122"/>
                <a:cs typeface="+mn-cs"/>
              </a:rPr>
              <a:t>′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如果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f: L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是格同态，则对任意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a,b∈L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，当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a≤b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时，必有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f(a)≤</a:t>
            </a:r>
            <a:r>
              <a:rPr lang="en-US" altLang="zh-CN" sz="2500" dirty="0">
                <a:latin typeface="Arial Rounded MT Bold" panose="020F0704030504030204" pitchFamily="34" charset="0"/>
                <a:ea typeface="楷体" pitchFamily="49" charset="-122"/>
                <a:cs typeface="+mn-cs"/>
              </a:rPr>
              <a:t>′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f(b)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500" b="1" dirty="0">
                <a:latin typeface="楷体" pitchFamily="49" charset="-122"/>
                <a:ea typeface="楷体" pitchFamily="49" charset="-122"/>
              </a:rPr>
              <a:t>证明：</a:t>
            </a:r>
            <a:r>
              <a:rPr lang="zh-CN" altLang="en-US" sz="2500" dirty="0">
                <a:latin typeface="楷体" pitchFamily="49" charset="-122"/>
                <a:ea typeface="楷体" pitchFamily="49" charset="-122"/>
              </a:rPr>
              <a:t>因为</a:t>
            </a:r>
            <a:r>
              <a:rPr lang="en-US" altLang="zh-CN" sz="2500" dirty="0" err="1">
                <a:latin typeface="楷体" pitchFamily="49" charset="-122"/>
                <a:ea typeface="楷体" pitchFamily="49" charset="-122"/>
              </a:rPr>
              <a:t>a≤b</a:t>
            </a:r>
            <a:r>
              <a:rPr lang="en-US" altLang="zh-CN" sz="25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a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*</a:t>
            </a:r>
            <a:r>
              <a:rPr lang="en-US" altLang="zh-CN" sz="25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b=a,</a:t>
            </a:r>
            <a:r>
              <a:rPr lang="zh-CN" altLang="en-US" sz="25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所以</a:t>
            </a:r>
            <a:r>
              <a:rPr lang="en-US" altLang="zh-CN" sz="2500" dirty="0">
                <a:latin typeface="楷体" pitchFamily="49" charset="-122"/>
                <a:ea typeface="楷体" pitchFamily="49" charset="-122"/>
              </a:rPr>
              <a:t>f(a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500" dirty="0">
                <a:latin typeface="楷体" pitchFamily="49" charset="-122"/>
                <a:ea typeface="楷体" pitchFamily="49" charset="-122"/>
              </a:rPr>
              <a:t>b)=f(a),</a:t>
            </a:r>
            <a:r>
              <a:rPr lang="zh-CN" altLang="en-US" sz="25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根据格同态定义有，</a:t>
            </a:r>
            <a:r>
              <a:rPr lang="en-US" altLang="zh-CN" sz="2500" dirty="0">
                <a:latin typeface="楷体" pitchFamily="49" charset="-122"/>
                <a:ea typeface="楷体" pitchFamily="49" charset="-122"/>
              </a:rPr>
              <a:t>f(a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500" dirty="0">
                <a:latin typeface="楷体" pitchFamily="49" charset="-122"/>
                <a:ea typeface="楷体" pitchFamily="49" charset="-122"/>
              </a:rPr>
              <a:t>b)=f(a)∧f(b)</a:t>
            </a:r>
            <a:r>
              <a:rPr lang="zh-CN" altLang="en-US" sz="25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5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所以</a:t>
            </a:r>
            <a:r>
              <a:rPr lang="en-US" altLang="zh-CN" sz="2500" dirty="0">
                <a:latin typeface="楷体" pitchFamily="49" charset="-122"/>
                <a:ea typeface="楷体" pitchFamily="49" charset="-122"/>
              </a:rPr>
              <a:t>f(a)∧f(b)=f(a),</a:t>
            </a:r>
            <a:r>
              <a:rPr lang="zh-CN" altLang="en-US" sz="2500" dirty="0">
                <a:latin typeface="楷体" pitchFamily="49" charset="-122"/>
                <a:ea typeface="楷体" pitchFamily="49" charset="-122"/>
              </a:rPr>
              <a:t>于是可得</a:t>
            </a:r>
            <a:r>
              <a:rPr lang="en-US" altLang="zh-CN" sz="2500" dirty="0">
                <a:latin typeface="楷体" pitchFamily="49" charset="-122"/>
                <a:ea typeface="楷体" pitchFamily="49" charset="-122"/>
              </a:rPr>
              <a:t>f(</a:t>
            </a:r>
            <a:r>
              <a:rPr lang="en-US" altLang="zh-CN" sz="2500">
                <a:latin typeface="楷体" pitchFamily="49" charset="-122"/>
                <a:ea typeface="楷体" pitchFamily="49" charset="-122"/>
              </a:rPr>
              <a:t>a)≤</a:t>
            </a:r>
            <a:r>
              <a:rPr lang="en-US" altLang="zh-CN" sz="2500" dirty="0">
                <a:latin typeface="Arial Rounded MT Bold" panose="020F0704030504030204" pitchFamily="34" charset="0"/>
                <a:ea typeface="楷体" pitchFamily="49" charset="-122"/>
              </a:rPr>
              <a:t>′</a:t>
            </a:r>
            <a:r>
              <a:rPr lang="en-US" altLang="zh-CN" sz="2500" dirty="0">
                <a:latin typeface="楷体" pitchFamily="49" charset="-122"/>
                <a:ea typeface="楷体" pitchFamily="49" charset="-122"/>
              </a:rPr>
              <a:t>f(b)</a:t>
            </a:r>
            <a:r>
              <a:rPr lang="zh-CN" altLang="en-US" sz="2500" dirty="0">
                <a:latin typeface="楷体" pitchFamily="49" charset="-122"/>
                <a:ea typeface="楷体" pitchFamily="49" charset="-122"/>
              </a:rPr>
              <a:t>。（</a:t>
            </a:r>
            <a:r>
              <a:rPr lang="zh-CN" altLang="en-US" sz="25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证毕</a:t>
            </a:r>
            <a:r>
              <a:rPr lang="zh-CN" altLang="en-US" sz="2500" dirty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500" dirty="0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5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2500" b="1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Note: </a:t>
            </a:r>
            <a:r>
              <a:rPr lang="en-US" altLang="zh-CN" sz="25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5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是格同态</a:t>
            </a:r>
            <a:r>
              <a:rPr lang="en-US" altLang="zh-CN" sz="25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5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 sz="25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5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保序的；反之，</a:t>
            </a:r>
            <a:r>
              <a:rPr lang="en-US" altLang="zh-CN" sz="25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5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保序</a:t>
            </a:r>
            <a:r>
              <a:rPr lang="en-US" altLang="zh-CN" sz="25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5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5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5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不一定是格同态</a:t>
            </a:r>
            <a:r>
              <a:rPr lang="zh-CN" altLang="en-US" sz="25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5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7938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endParaRPr kumimoji="1" lang="zh-CN" altLang="en-US" sz="2400">
              <a:latin typeface="굴림" pitchFamily="34" charset="-127"/>
              <a:ea typeface="굴림" pitchFamily="34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0907"/>
          </a:xfrm>
        </p:spPr>
        <p:txBody>
          <a:bodyPr anchor="ctr"/>
          <a:lstStyle/>
          <a:p>
            <a:pPr algn="ctr" eaLnBrk="1" hangingPunct="1"/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序保持定理的反例</a:t>
            </a:r>
            <a:endParaRPr lang="zh-CN" altLang="zh-CN" sz="3600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1396751"/>
          </a:xfrm>
        </p:spPr>
        <p:txBody>
          <a:bodyPr/>
          <a:lstStyle/>
          <a:p>
            <a:pPr marL="273050" indent="-273050">
              <a:lnSpc>
                <a:spcPct val="110000"/>
              </a:lnSpc>
              <a:spcBef>
                <a:spcPct val="0"/>
              </a:spcBef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7.2-2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的逆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[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反例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]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对以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的因子集合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为载体的两个格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&lt;L,D&gt;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&lt;S,≤&gt;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是整除关系，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≤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是小于等于关系。函数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L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→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S,f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(x)=x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是保序的，但不是格同态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，如图：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04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7938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endParaRPr kumimoji="1" lang="zh-CN" altLang="en-US" sz="2400"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31570" y="5229200"/>
            <a:ext cx="78489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200" dirty="0">
                <a:latin typeface="楷体" pitchFamily="49" charset="-122"/>
              </a:rPr>
              <a:t>当</a:t>
            </a:r>
            <a:r>
              <a:rPr kumimoji="1" lang="en-US" altLang="zh-CN" sz="2200" dirty="0">
                <a:latin typeface="楷体" pitchFamily="49" charset="-122"/>
              </a:rPr>
              <a:t>&lt;L,*,⊕&gt;</a:t>
            </a:r>
            <a:r>
              <a:rPr kumimoji="1" lang="zh-CN" altLang="en-US" sz="2200" dirty="0">
                <a:latin typeface="楷体" pitchFamily="49" charset="-122"/>
              </a:rPr>
              <a:t>和</a:t>
            </a:r>
            <a:r>
              <a:rPr kumimoji="1" lang="en-US" altLang="zh-CN" sz="2200" dirty="0">
                <a:latin typeface="楷体" pitchFamily="49" charset="-122"/>
              </a:rPr>
              <a:t>&lt;S,∧,∨&gt;</a:t>
            </a:r>
            <a:r>
              <a:rPr kumimoji="1" lang="zh-CN" altLang="en-US" sz="2200" dirty="0">
                <a:solidFill>
                  <a:srgbClr val="FF0000"/>
                </a:solidFill>
                <a:latin typeface="楷体" pitchFamily="49" charset="-122"/>
              </a:rPr>
              <a:t>同构</a:t>
            </a:r>
            <a:r>
              <a:rPr kumimoji="1" lang="zh-CN" altLang="en-US" sz="2200" dirty="0">
                <a:latin typeface="楷体" pitchFamily="49" charset="-122"/>
              </a:rPr>
              <a:t>时，</a:t>
            </a:r>
            <a:r>
              <a:rPr kumimoji="1" lang="en-US" altLang="zh-CN" sz="2200" dirty="0" err="1">
                <a:latin typeface="楷体" pitchFamily="49" charset="-122"/>
              </a:rPr>
              <a:t>a≤b⇔f</a:t>
            </a:r>
            <a:r>
              <a:rPr kumimoji="1" lang="en-US" altLang="zh-CN" sz="2200" dirty="0">
                <a:latin typeface="楷体" pitchFamily="49" charset="-122"/>
              </a:rPr>
              <a:t>(a)≤′f(b)</a:t>
            </a:r>
            <a:r>
              <a:rPr kumimoji="1" lang="zh-CN" altLang="en-US" sz="2200" dirty="0">
                <a:latin typeface="楷体" pitchFamily="49" charset="-122"/>
              </a:rPr>
              <a:t>。同构的两个格哈斯图是一样的，只是标记的结点不同。</a:t>
            </a:r>
            <a:endParaRPr kumimoji="1" lang="en-US" altLang="zh-CN" sz="2200" dirty="0">
              <a:latin typeface="楷体" pitchFamily="49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2136788" y="2564904"/>
            <a:ext cx="4543769" cy="2420705"/>
            <a:chOff x="2136788" y="2710720"/>
            <a:chExt cx="4543769" cy="2420705"/>
          </a:xfrm>
        </p:grpSpPr>
        <p:grpSp>
          <p:nvGrpSpPr>
            <p:cNvPr id="93" name="组合 92"/>
            <p:cNvGrpSpPr/>
            <p:nvPr/>
          </p:nvGrpSpPr>
          <p:grpSpPr>
            <a:xfrm>
              <a:off x="5674186" y="2847610"/>
              <a:ext cx="1006371" cy="2283815"/>
              <a:chOff x="6998131" y="2847610"/>
              <a:chExt cx="1006371" cy="2283815"/>
            </a:xfrm>
          </p:grpSpPr>
          <p:sp>
            <p:nvSpPr>
              <p:cNvPr id="11" name="Text Box 20"/>
              <p:cNvSpPr txBox="1">
                <a:spLocks noChangeArrowheads="1"/>
              </p:cNvSpPr>
              <p:nvPr/>
            </p:nvSpPr>
            <p:spPr bwMode="auto">
              <a:xfrm>
                <a:off x="6998131" y="4700538"/>
                <a:ext cx="1006371" cy="4308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200" dirty="0">
                    <a:latin typeface="楷体" pitchFamily="49" charset="-122"/>
                  </a:rPr>
                  <a:t>S,</a:t>
                </a:r>
                <a:r>
                  <a:rPr lang="zh-CN" altLang="en-US" sz="2200" dirty="0">
                    <a:latin typeface="宋体" pitchFamily="2" charset="-122"/>
                    <a:sym typeface="Symbol" pitchFamily="18" charset="2"/>
                  </a:rPr>
                  <a:t>≤</a:t>
                </a:r>
                <a:endParaRPr kumimoji="1" lang="en-US" altLang="zh-CN" sz="2200" dirty="0">
                  <a:latin typeface="楷体" pitchFamily="49" charset="-122"/>
                </a:endParaRPr>
              </a:p>
            </p:txBody>
          </p:sp>
          <p:sp>
            <p:nvSpPr>
              <p:cNvPr id="28" name="Text Box 9"/>
              <p:cNvSpPr txBox="1">
                <a:spLocks noChangeArrowheads="1"/>
              </p:cNvSpPr>
              <p:nvPr/>
            </p:nvSpPr>
            <p:spPr bwMode="auto">
              <a:xfrm>
                <a:off x="7341133" y="3736084"/>
                <a:ext cx="496800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noAutofit/>
              </a:bodyPr>
              <a:lstStyle/>
              <a:p>
                <a:pPr algn="ctr"/>
                <a:r>
                  <a:rPr kumimoji="1" lang="en-US" altLang="zh-CN" dirty="0">
                    <a:latin typeface="楷体" pitchFamily="49" charset="-122"/>
                  </a:rPr>
                  <a:t>3</a:t>
                </a:r>
              </a:p>
            </p:txBody>
          </p:sp>
          <p:sp>
            <p:nvSpPr>
              <p:cNvPr id="29" name="Text Box 10"/>
              <p:cNvSpPr txBox="1">
                <a:spLocks noChangeArrowheads="1"/>
              </p:cNvSpPr>
              <p:nvPr/>
            </p:nvSpPr>
            <p:spPr bwMode="auto">
              <a:xfrm>
                <a:off x="7341133" y="3155257"/>
                <a:ext cx="496800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楷体" pitchFamily="49" charset="-122"/>
                  </a:rPr>
                  <a:t>6</a:t>
                </a:r>
              </a:p>
            </p:txBody>
          </p:sp>
          <p:sp>
            <p:nvSpPr>
              <p:cNvPr id="30" name="Text Box 11"/>
              <p:cNvSpPr txBox="1">
                <a:spLocks noChangeArrowheads="1"/>
              </p:cNvSpPr>
              <p:nvPr/>
            </p:nvSpPr>
            <p:spPr bwMode="auto">
              <a:xfrm>
                <a:off x="7341133" y="4009264"/>
                <a:ext cx="496800" cy="369332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楷体" pitchFamily="49" charset="-122"/>
                  </a:rPr>
                  <a:t>2</a:t>
                </a:r>
              </a:p>
            </p:txBody>
          </p:sp>
          <p:sp>
            <p:nvSpPr>
              <p:cNvPr id="31" name="Text Box 12"/>
              <p:cNvSpPr txBox="1">
                <a:spLocks noChangeArrowheads="1"/>
              </p:cNvSpPr>
              <p:nvPr/>
            </p:nvSpPr>
            <p:spPr bwMode="auto">
              <a:xfrm>
                <a:off x="7341133" y="3458141"/>
                <a:ext cx="496800" cy="369332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楷体" pitchFamily="49" charset="-122"/>
                  </a:rPr>
                  <a:t>4</a:t>
                </a:r>
              </a:p>
            </p:txBody>
          </p:sp>
          <p:sp>
            <p:nvSpPr>
              <p:cNvPr id="32" name="Text Box 13"/>
              <p:cNvSpPr txBox="1">
                <a:spLocks noChangeArrowheads="1"/>
              </p:cNvSpPr>
              <p:nvPr/>
            </p:nvSpPr>
            <p:spPr bwMode="auto">
              <a:xfrm>
                <a:off x="7341133" y="4293096"/>
                <a:ext cx="496800" cy="369332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楷体" pitchFamily="49" charset="-122"/>
                  </a:rPr>
                  <a:t>1</a:t>
                </a:r>
              </a:p>
            </p:txBody>
          </p:sp>
          <p:cxnSp>
            <p:nvCxnSpPr>
              <p:cNvPr id="40" name="AutoShape 59"/>
              <p:cNvCxnSpPr>
                <a:cxnSpLocks noChangeShapeType="1"/>
              </p:cNvCxnSpPr>
              <p:nvPr/>
            </p:nvCxnSpPr>
            <p:spPr bwMode="auto">
              <a:xfrm>
                <a:off x="7409432" y="3386905"/>
                <a:ext cx="0" cy="2520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" name="AutoShape 59"/>
              <p:cNvCxnSpPr>
                <a:cxnSpLocks noChangeShapeType="1"/>
              </p:cNvCxnSpPr>
              <p:nvPr/>
            </p:nvCxnSpPr>
            <p:spPr bwMode="auto">
              <a:xfrm>
                <a:off x="7409432" y="3097538"/>
                <a:ext cx="0" cy="2520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" name="AutoShape 59"/>
              <p:cNvCxnSpPr>
                <a:cxnSpLocks noChangeShapeType="1"/>
              </p:cNvCxnSpPr>
              <p:nvPr/>
            </p:nvCxnSpPr>
            <p:spPr bwMode="auto">
              <a:xfrm flipV="1">
                <a:off x="7409432" y="4235940"/>
                <a:ext cx="0" cy="2520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" name="AutoShape 59"/>
              <p:cNvCxnSpPr>
                <a:cxnSpLocks noChangeShapeType="1"/>
              </p:cNvCxnSpPr>
              <p:nvPr/>
            </p:nvCxnSpPr>
            <p:spPr bwMode="auto">
              <a:xfrm flipH="1">
                <a:off x="7409628" y="3681056"/>
                <a:ext cx="0" cy="2520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" name="AutoShape 59"/>
              <p:cNvCxnSpPr>
                <a:cxnSpLocks noChangeShapeType="1"/>
              </p:cNvCxnSpPr>
              <p:nvPr/>
            </p:nvCxnSpPr>
            <p:spPr bwMode="auto">
              <a:xfrm flipH="1">
                <a:off x="7409432" y="3951133"/>
                <a:ext cx="0" cy="2520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35" name="Oval 56"/>
              <p:cNvSpPr>
                <a:spLocks noChangeArrowheads="1"/>
              </p:cNvSpPr>
              <p:nvPr/>
            </p:nvSpPr>
            <p:spPr bwMode="auto">
              <a:xfrm>
                <a:off x="7374446" y="4181870"/>
                <a:ext cx="70238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굴림" pitchFamily="34" charset="-127"/>
                  <a:ea typeface="宋体" pitchFamily="2" charset="-122"/>
                </a:endParaRPr>
              </a:p>
            </p:txBody>
          </p:sp>
          <p:sp>
            <p:nvSpPr>
              <p:cNvPr id="36" name="Oval 56"/>
              <p:cNvSpPr>
                <a:spLocks noChangeArrowheads="1"/>
              </p:cNvSpPr>
              <p:nvPr/>
            </p:nvSpPr>
            <p:spPr bwMode="auto">
              <a:xfrm>
                <a:off x="7374446" y="3904478"/>
                <a:ext cx="70238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굴림" pitchFamily="34" charset="-127"/>
                  <a:ea typeface="宋体" pitchFamily="2" charset="-122"/>
                </a:endParaRPr>
              </a:p>
            </p:txBody>
          </p:sp>
          <p:sp>
            <p:nvSpPr>
              <p:cNvPr id="37" name="Oval 56"/>
              <p:cNvSpPr>
                <a:spLocks noChangeArrowheads="1"/>
              </p:cNvSpPr>
              <p:nvPr/>
            </p:nvSpPr>
            <p:spPr bwMode="auto">
              <a:xfrm>
                <a:off x="7374446" y="3333177"/>
                <a:ext cx="70238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굴림" pitchFamily="34" charset="-127"/>
                  <a:ea typeface="宋体" pitchFamily="2" charset="-122"/>
                </a:endParaRPr>
              </a:p>
            </p:txBody>
          </p:sp>
          <p:sp>
            <p:nvSpPr>
              <p:cNvPr id="38" name="Oval 56"/>
              <p:cNvSpPr>
                <a:spLocks noChangeArrowheads="1"/>
              </p:cNvSpPr>
              <p:nvPr/>
            </p:nvSpPr>
            <p:spPr bwMode="auto">
              <a:xfrm>
                <a:off x="7374446" y="3630735"/>
                <a:ext cx="70238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굴림" pitchFamily="34" charset="-127"/>
                  <a:ea typeface="宋体" pitchFamily="2" charset="-122"/>
                </a:endParaRPr>
              </a:p>
            </p:txBody>
          </p:sp>
          <p:sp>
            <p:nvSpPr>
              <p:cNvPr id="39" name="Oval 56"/>
              <p:cNvSpPr>
                <a:spLocks noChangeArrowheads="1"/>
              </p:cNvSpPr>
              <p:nvPr/>
            </p:nvSpPr>
            <p:spPr bwMode="auto">
              <a:xfrm>
                <a:off x="7374446" y="4481939"/>
                <a:ext cx="70238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굴림" pitchFamily="34" charset="-127"/>
                  <a:ea typeface="宋体" pitchFamily="2" charset="-122"/>
                </a:endParaRPr>
              </a:p>
            </p:txBody>
          </p:sp>
          <p:sp>
            <p:nvSpPr>
              <p:cNvPr id="91" name="Oval 56"/>
              <p:cNvSpPr>
                <a:spLocks noChangeArrowheads="1"/>
              </p:cNvSpPr>
              <p:nvPr/>
            </p:nvSpPr>
            <p:spPr bwMode="auto">
              <a:xfrm>
                <a:off x="7374446" y="3035056"/>
                <a:ext cx="70238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굴림" pitchFamily="34" charset="-127"/>
                  <a:ea typeface="宋体" pitchFamily="2" charset="-122"/>
                </a:endParaRPr>
              </a:p>
            </p:txBody>
          </p:sp>
          <p:sp>
            <p:nvSpPr>
              <p:cNvPr id="92" name="Text Box 10"/>
              <p:cNvSpPr txBox="1">
                <a:spLocks noChangeArrowheads="1"/>
              </p:cNvSpPr>
              <p:nvPr/>
            </p:nvSpPr>
            <p:spPr bwMode="auto">
              <a:xfrm>
                <a:off x="7341133" y="2847610"/>
                <a:ext cx="496800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楷体" pitchFamily="49" charset="-122"/>
                  </a:rPr>
                  <a:t>12</a:t>
                </a: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2136788" y="2710720"/>
              <a:ext cx="1565819" cy="2420059"/>
              <a:chOff x="2136788" y="2710720"/>
              <a:chExt cx="1565819" cy="2420059"/>
            </a:xfrm>
          </p:grpSpPr>
          <p:cxnSp>
            <p:nvCxnSpPr>
              <p:cNvPr id="47" name="AutoShape 22"/>
              <p:cNvCxnSpPr>
                <a:cxnSpLocks noChangeShapeType="1"/>
              </p:cNvCxnSpPr>
              <p:nvPr/>
            </p:nvCxnSpPr>
            <p:spPr bwMode="auto">
              <a:xfrm flipH="1">
                <a:off x="2659261" y="3034555"/>
                <a:ext cx="223200" cy="568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69" name="Text Box 24"/>
              <p:cNvSpPr txBox="1">
                <a:spLocks noChangeArrowheads="1"/>
              </p:cNvSpPr>
              <p:nvPr/>
            </p:nvSpPr>
            <p:spPr bwMode="auto">
              <a:xfrm>
                <a:off x="2494965" y="4699892"/>
                <a:ext cx="889987" cy="4308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200" dirty="0">
                    <a:latin typeface="楷体" pitchFamily="49" charset="-122"/>
                  </a:rPr>
                  <a:t>&lt;L,D&gt;</a:t>
                </a:r>
              </a:p>
            </p:txBody>
          </p:sp>
          <p:sp>
            <p:nvSpPr>
              <p:cNvPr id="71" name="Text Box 26"/>
              <p:cNvSpPr txBox="1">
                <a:spLocks noChangeArrowheads="1"/>
              </p:cNvSpPr>
              <p:nvPr/>
            </p:nvSpPr>
            <p:spPr bwMode="auto">
              <a:xfrm>
                <a:off x="2495474" y="2710720"/>
                <a:ext cx="415498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dirty="0">
                    <a:latin typeface="楷体" pitchFamily="49" charset="-122"/>
                  </a:rPr>
                  <a:t>12</a:t>
                </a:r>
              </a:p>
            </p:txBody>
          </p:sp>
          <p:sp>
            <p:nvSpPr>
              <p:cNvPr id="72" name="Text Box 27"/>
              <p:cNvSpPr txBox="1">
                <a:spLocks noChangeArrowheads="1"/>
              </p:cNvSpPr>
              <p:nvPr/>
            </p:nvSpPr>
            <p:spPr bwMode="auto">
              <a:xfrm>
                <a:off x="2356280" y="3329421"/>
                <a:ext cx="30008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dirty="0">
                    <a:latin typeface="楷体" pitchFamily="49" charset="-122"/>
                  </a:rPr>
                  <a:t>6</a:t>
                </a:r>
              </a:p>
            </p:txBody>
          </p:sp>
          <p:sp>
            <p:nvSpPr>
              <p:cNvPr id="73" name="Text Box 28"/>
              <p:cNvSpPr txBox="1">
                <a:spLocks noChangeArrowheads="1"/>
              </p:cNvSpPr>
              <p:nvPr/>
            </p:nvSpPr>
            <p:spPr bwMode="auto">
              <a:xfrm>
                <a:off x="2136788" y="4053754"/>
                <a:ext cx="30008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dirty="0">
                    <a:latin typeface="楷体" pitchFamily="49" charset="-122"/>
                  </a:rPr>
                  <a:t>3</a:t>
                </a:r>
              </a:p>
            </p:txBody>
          </p:sp>
          <p:sp>
            <p:nvSpPr>
              <p:cNvPr id="74" name="Text Box 29"/>
              <p:cNvSpPr txBox="1">
                <a:spLocks noChangeArrowheads="1"/>
              </p:cNvSpPr>
              <p:nvPr/>
            </p:nvSpPr>
            <p:spPr bwMode="auto">
              <a:xfrm>
                <a:off x="3402525" y="2819096"/>
                <a:ext cx="30008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dirty="0">
                    <a:latin typeface="楷体" pitchFamily="49" charset="-122"/>
                  </a:rPr>
                  <a:t>4</a:t>
                </a:r>
              </a:p>
            </p:txBody>
          </p:sp>
          <p:sp>
            <p:nvSpPr>
              <p:cNvPr id="75" name="Text Box 30"/>
              <p:cNvSpPr txBox="1">
                <a:spLocks noChangeArrowheads="1"/>
              </p:cNvSpPr>
              <p:nvPr/>
            </p:nvSpPr>
            <p:spPr bwMode="auto">
              <a:xfrm>
                <a:off x="3355700" y="3658663"/>
                <a:ext cx="30008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dirty="0">
                    <a:latin typeface="楷体" pitchFamily="49" charset="-122"/>
                  </a:rPr>
                  <a:t>2</a:t>
                </a:r>
              </a:p>
            </p:txBody>
          </p:sp>
          <p:sp>
            <p:nvSpPr>
              <p:cNvPr id="76" name="Text Box 31"/>
              <p:cNvSpPr txBox="1">
                <a:spLocks noChangeArrowheads="1"/>
              </p:cNvSpPr>
              <p:nvPr/>
            </p:nvSpPr>
            <p:spPr bwMode="auto">
              <a:xfrm>
                <a:off x="3093773" y="4370650"/>
                <a:ext cx="30008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dirty="0">
                    <a:latin typeface="楷体" pitchFamily="49" charset="-122"/>
                  </a:rPr>
                  <a:t>1</a:t>
                </a:r>
              </a:p>
            </p:txBody>
          </p:sp>
          <p:cxnSp>
            <p:nvCxnSpPr>
              <p:cNvPr id="84" name="AutoShape 39"/>
              <p:cNvCxnSpPr>
                <a:cxnSpLocks noChangeShapeType="1"/>
              </p:cNvCxnSpPr>
              <p:nvPr/>
            </p:nvCxnSpPr>
            <p:spPr bwMode="auto">
              <a:xfrm>
                <a:off x="2893189" y="3020755"/>
                <a:ext cx="702000" cy="262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" name="AutoShape 40"/>
              <p:cNvCxnSpPr>
                <a:cxnSpLocks noChangeShapeType="1"/>
              </p:cNvCxnSpPr>
              <p:nvPr/>
            </p:nvCxnSpPr>
            <p:spPr bwMode="auto">
              <a:xfrm flipH="1">
                <a:off x="2411761" y="3651016"/>
                <a:ext cx="221902" cy="57007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" name="AutoShape 41"/>
              <p:cNvCxnSpPr>
                <a:cxnSpLocks noChangeShapeType="1"/>
              </p:cNvCxnSpPr>
              <p:nvPr/>
            </p:nvCxnSpPr>
            <p:spPr bwMode="auto">
              <a:xfrm flipH="1">
                <a:off x="3366916" y="3284554"/>
                <a:ext cx="223200" cy="568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" name="AutoShape 42"/>
              <p:cNvCxnSpPr>
                <a:cxnSpLocks noChangeShapeType="1"/>
              </p:cNvCxnSpPr>
              <p:nvPr/>
            </p:nvCxnSpPr>
            <p:spPr bwMode="auto">
              <a:xfrm flipH="1">
                <a:off x="3116403" y="3912979"/>
                <a:ext cx="223200" cy="568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" name="AutoShape 43"/>
              <p:cNvCxnSpPr>
                <a:cxnSpLocks noChangeShapeType="1"/>
              </p:cNvCxnSpPr>
              <p:nvPr/>
            </p:nvCxnSpPr>
            <p:spPr bwMode="auto">
              <a:xfrm>
                <a:off x="2408669" y="4229018"/>
                <a:ext cx="702000" cy="262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" name="AutoShape 44"/>
              <p:cNvCxnSpPr>
                <a:cxnSpLocks noChangeShapeType="1"/>
              </p:cNvCxnSpPr>
              <p:nvPr/>
            </p:nvCxnSpPr>
            <p:spPr bwMode="auto">
              <a:xfrm>
                <a:off x="2647947" y="3617582"/>
                <a:ext cx="702468" cy="2643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78" name="Oval 33"/>
              <p:cNvSpPr>
                <a:spLocks noChangeArrowheads="1"/>
              </p:cNvSpPr>
              <p:nvPr/>
            </p:nvSpPr>
            <p:spPr bwMode="auto">
              <a:xfrm>
                <a:off x="2853905" y="2987832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楷体" pitchFamily="49" charset="-122"/>
                </a:endParaRPr>
              </a:p>
            </p:txBody>
          </p:sp>
          <p:sp>
            <p:nvSpPr>
              <p:cNvPr id="79" name="Oval 34"/>
              <p:cNvSpPr>
                <a:spLocks noChangeArrowheads="1"/>
              </p:cNvSpPr>
              <p:nvPr/>
            </p:nvSpPr>
            <p:spPr bwMode="auto">
              <a:xfrm>
                <a:off x="3561042" y="3242521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楷体" pitchFamily="49" charset="-122"/>
                </a:endParaRPr>
              </a:p>
            </p:txBody>
          </p:sp>
          <p:sp>
            <p:nvSpPr>
              <p:cNvPr id="80" name="Oval 35"/>
              <p:cNvSpPr>
                <a:spLocks noChangeArrowheads="1"/>
              </p:cNvSpPr>
              <p:nvPr/>
            </p:nvSpPr>
            <p:spPr bwMode="auto">
              <a:xfrm>
                <a:off x="2614615" y="3579587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楷体" pitchFamily="49" charset="-122"/>
                </a:endParaRPr>
              </a:p>
            </p:txBody>
          </p:sp>
          <p:sp>
            <p:nvSpPr>
              <p:cNvPr id="81" name="Oval 36"/>
              <p:cNvSpPr>
                <a:spLocks noChangeArrowheads="1"/>
              </p:cNvSpPr>
              <p:nvPr/>
            </p:nvSpPr>
            <p:spPr bwMode="auto">
              <a:xfrm>
                <a:off x="3316989" y="3843241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楷体" pitchFamily="49" charset="-122"/>
                </a:endParaRPr>
              </a:p>
            </p:txBody>
          </p:sp>
          <p:sp>
            <p:nvSpPr>
              <p:cNvPr id="82" name="Oval 37"/>
              <p:cNvSpPr>
                <a:spLocks noChangeArrowheads="1"/>
              </p:cNvSpPr>
              <p:nvPr/>
            </p:nvSpPr>
            <p:spPr bwMode="auto">
              <a:xfrm>
                <a:off x="2374148" y="4191333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楷体" pitchFamily="49" charset="-122"/>
                </a:endParaRPr>
              </a:p>
            </p:txBody>
          </p:sp>
          <p:sp>
            <p:nvSpPr>
              <p:cNvPr id="83" name="Oval 38"/>
              <p:cNvSpPr>
                <a:spLocks noChangeArrowheads="1"/>
              </p:cNvSpPr>
              <p:nvPr/>
            </p:nvSpPr>
            <p:spPr bwMode="auto">
              <a:xfrm>
                <a:off x="3076522" y="4450785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楷体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702915"/>
          </a:xfrm>
        </p:spPr>
        <p:txBody>
          <a:bodyPr anchor="ctr"/>
          <a:lstStyle/>
          <a:p>
            <a:pPr algn="ctr" eaLnBrk="1" hangingPunct="1"/>
            <a:r>
              <a:rPr lang="en-US" altLang="zh-CN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1-5</a:t>
            </a:r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元素格</a:t>
            </a:r>
            <a:endParaRPr lang="zh-CN" altLang="zh-CN" sz="3600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56376" y="6243638"/>
            <a:ext cx="730424" cy="457200"/>
          </a:xfrm>
        </p:spPr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144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7938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endParaRPr kumimoji="1" lang="zh-CN" altLang="en-US" sz="2400"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61444" name="Text Box 6"/>
          <p:cNvSpPr txBox="1">
            <a:spLocks noChangeArrowheads="1"/>
          </p:cNvSpPr>
          <p:nvPr/>
        </p:nvSpPr>
        <p:spPr bwMode="auto">
          <a:xfrm>
            <a:off x="611559" y="908720"/>
            <a:ext cx="812286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00CC"/>
                </a:solidFill>
                <a:latin typeface="楷体" pitchFamily="49" charset="-122"/>
              </a:rPr>
              <a:t>例：</a:t>
            </a:r>
            <a:r>
              <a:rPr kumimoji="1" lang="zh-CN" altLang="en-US" sz="2400" dirty="0">
                <a:latin typeface="楷体" pitchFamily="49" charset="-122"/>
              </a:rPr>
              <a:t>画出所有包含</a:t>
            </a:r>
            <a:r>
              <a:rPr kumimoji="1" lang="en-US" altLang="zh-CN" sz="2400" dirty="0">
                <a:latin typeface="楷体" pitchFamily="49" charset="-122"/>
              </a:rPr>
              <a:t>1</a:t>
            </a:r>
            <a:r>
              <a:rPr kumimoji="1" lang="zh-CN" altLang="en-US" sz="2400" dirty="0">
                <a:latin typeface="楷体" pitchFamily="49" charset="-122"/>
              </a:rPr>
              <a:t>～</a:t>
            </a:r>
            <a:r>
              <a:rPr kumimoji="1" lang="en-US" altLang="zh-CN" sz="2400" dirty="0">
                <a:latin typeface="楷体" pitchFamily="49" charset="-122"/>
              </a:rPr>
              <a:t>5</a:t>
            </a:r>
            <a:r>
              <a:rPr kumimoji="1" lang="zh-CN" altLang="en-US" sz="2400" dirty="0">
                <a:latin typeface="楷体" pitchFamily="49" charset="-122"/>
              </a:rPr>
              <a:t>个元素的互不同构的格。</a:t>
            </a:r>
            <a:endParaRPr kumimoji="1" lang="en-US" altLang="zh-CN" sz="2400" dirty="0">
              <a:latin typeface="楷体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28046"/>
              </p:ext>
            </p:extLst>
          </p:nvPr>
        </p:nvGraphicFramePr>
        <p:xfrm>
          <a:off x="930442" y="1628800"/>
          <a:ext cx="7385974" cy="4292423"/>
        </p:xfrm>
        <a:graphic>
          <a:graphicData uri="http://schemas.openxmlformats.org/drawingml/2006/table">
            <a:tbl>
              <a:tblPr/>
              <a:tblGrid>
                <a:gridCol w="1799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zh-CN" altLang="en-US" sz="2000">
                          <a:latin typeface="楷体" pitchFamily="49" charset="-122"/>
                          <a:ea typeface="楷体" pitchFamily="49" charset="-122"/>
                        </a:rPr>
                        <a:t>个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元素的格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个元素的格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个元素的格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9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个元素的格</a:t>
                      </a:r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（互不同构）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8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个元素的格</a:t>
                      </a:r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（互不同构）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val 33"/>
          <p:cNvSpPr>
            <a:spLocks noChangeArrowheads="1"/>
          </p:cNvSpPr>
          <p:nvPr/>
        </p:nvSpPr>
        <p:spPr bwMode="auto">
          <a:xfrm>
            <a:off x="5365859" y="1916832"/>
            <a:ext cx="70237" cy="720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kumimoji="1" lang="zh-CN" altLang="en-US">
              <a:latin typeface="楷体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351294" y="2381935"/>
            <a:ext cx="72618" cy="554057"/>
            <a:chOff x="4069715" y="2721403"/>
            <a:chExt cx="72618" cy="554057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4104833" y="2780928"/>
              <a:ext cx="0" cy="43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33"/>
            <p:cNvSpPr>
              <a:spLocks noChangeArrowheads="1"/>
            </p:cNvSpPr>
            <p:nvPr/>
          </p:nvSpPr>
          <p:spPr bwMode="auto">
            <a:xfrm>
              <a:off x="4069715" y="2721403"/>
              <a:ext cx="70237" cy="720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1" lang="zh-CN" altLang="en-US">
                <a:latin typeface="楷体" pitchFamily="49" charset="-122"/>
              </a:endParaRPr>
            </a:p>
          </p:txBody>
        </p:sp>
        <p:sp>
          <p:nvSpPr>
            <p:cNvPr id="16" name="Oval 33"/>
            <p:cNvSpPr>
              <a:spLocks noChangeArrowheads="1"/>
            </p:cNvSpPr>
            <p:nvPr/>
          </p:nvSpPr>
          <p:spPr bwMode="auto">
            <a:xfrm>
              <a:off x="4072096" y="3203460"/>
              <a:ext cx="70237" cy="720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1" lang="zh-CN" altLang="en-US">
                <a:latin typeface="楷体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344830" y="3134112"/>
            <a:ext cx="72618" cy="554057"/>
            <a:chOff x="3784104" y="3861048"/>
            <a:chExt cx="72618" cy="554057"/>
          </a:xfrm>
        </p:grpSpPr>
        <p:grpSp>
          <p:nvGrpSpPr>
            <p:cNvPr id="18" name="组合 9"/>
            <p:cNvGrpSpPr/>
            <p:nvPr/>
          </p:nvGrpSpPr>
          <p:grpSpPr>
            <a:xfrm>
              <a:off x="3784104" y="3861048"/>
              <a:ext cx="72618" cy="554057"/>
              <a:chOff x="4069715" y="2721403"/>
              <a:chExt cx="72618" cy="554057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4107214" y="2780928"/>
                <a:ext cx="0" cy="43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33"/>
              <p:cNvSpPr>
                <a:spLocks noChangeArrowheads="1"/>
              </p:cNvSpPr>
              <p:nvPr/>
            </p:nvSpPr>
            <p:spPr bwMode="auto">
              <a:xfrm>
                <a:off x="4069715" y="2721403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楷体" pitchFamily="49" charset="-122"/>
                </a:endParaRPr>
              </a:p>
            </p:txBody>
          </p:sp>
          <p:sp>
            <p:nvSpPr>
              <p:cNvPr id="22" name="Oval 33"/>
              <p:cNvSpPr>
                <a:spLocks noChangeArrowheads="1"/>
              </p:cNvSpPr>
              <p:nvPr/>
            </p:nvSpPr>
            <p:spPr bwMode="auto">
              <a:xfrm>
                <a:off x="4072096" y="3203460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楷体" pitchFamily="49" charset="-122"/>
                </a:endParaRPr>
              </a:p>
            </p:txBody>
          </p:sp>
        </p:grpSp>
        <p:sp>
          <p:nvSpPr>
            <p:cNvPr id="19" name="Oval 33"/>
            <p:cNvSpPr>
              <a:spLocks noChangeArrowheads="1"/>
            </p:cNvSpPr>
            <p:nvPr/>
          </p:nvSpPr>
          <p:spPr bwMode="auto">
            <a:xfrm>
              <a:off x="3785295" y="4098501"/>
              <a:ext cx="70237" cy="720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1" lang="zh-CN" altLang="en-US">
                <a:latin typeface="楷体" pitchFamily="49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4473712" y="3850000"/>
            <a:ext cx="2160232" cy="754352"/>
            <a:chOff x="4473712" y="3850000"/>
            <a:chExt cx="2160232" cy="754352"/>
          </a:xfrm>
        </p:grpSpPr>
        <p:grpSp>
          <p:nvGrpSpPr>
            <p:cNvPr id="33" name="组合 276"/>
            <p:cNvGrpSpPr/>
            <p:nvPr/>
          </p:nvGrpSpPr>
          <p:grpSpPr>
            <a:xfrm>
              <a:off x="4473712" y="3850000"/>
              <a:ext cx="72000" cy="718083"/>
              <a:chOff x="2881912" y="4437112"/>
              <a:chExt cx="72000" cy="718083"/>
            </a:xfrm>
          </p:grpSpPr>
          <p:cxnSp>
            <p:nvCxnSpPr>
              <p:cNvPr id="34" name="直接连接符 33"/>
              <p:cNvCxnSpPr/>
              <p:nvPr/>
            </p:nvCxnSpPr>
            <p:spPr>
              <a:xfrm>
                <a:off x="2917912" y="4482743"/>
                <a:ext cx="0" cy="1800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2917912" y="4917750"/>
                <a:ext cx="0" cy="1800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2917912" y="4704107"/>
                <a:ext cx="0" cy="1800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AutoShape 29"/>
              <p:cNvSpPr>
                <a:spLocks noChangeArrowheads="1"/>
              </p:cNvSpPr>
              <p:nvPr/>
            </p:nvSpPr>
            <p:spPr bwMode="auto">
              <a:xfrm>
                <a:off x="2881912" y="4437112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AutoShape 29"/>
              <p:cNvSpPr>
                <a:spLocks noChangeArrowheads="1"/>
              </p:cNvSpPr>
              <p:nvPr/>
            </p:nvSpPr>
            <p:spPr bwMode="auto">
              <a:xfrm>
                <a:off x="2881912" y="4648766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AutoShape 33"/>
              <p:cNvSpPr>
                <a:spLocks noChangeArrowheads="1"/>
              </p:cNvSpPr>
              <p:nvPr/>
            </p:nvSpPr>
            <p:spPr bwMode="auto">
              <a:xfrm>
                <a:off x="2881912" y="4864790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AutoShape 29"/>
              <p:cNvSpPr>
                <a:spLocks noChangeArrowheads="1"/>
              </p:cNvSpPr>
              <p:nvPr/>
            </p:nvSpPr>
            <p:spPr bwMode="auto">
              <a:xfrm>
                <a:off x="2881912" y="5083195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" name="组合 275"/>
            <p:cNvGrpSpPr/>
            <p:nvPr/>
          </p:nvGrpSpPr>
          <p:grpSpPr>
            <a:xfrm>
              <a:off x="5985888" y="3865240"/>
              <a:ext cx="648056" cy="739112"/>
              <a:chOff x="2596070" y="4579147"/>
              <a:chExt cx="648056" cy="739112"/>
            </a:xfrm>
          </p:grpSpPr>
          <p:cxnSp>
            <p:nvCxnSpPr>
              <p:cNvPr id="42" name="直接连接符 41"/>
              <p:cNvCxnSpPr/>
              <p:nvPr/>
            </p:nvCxnSpPr>
            <p:spPr>
              <a:xfrm flipV="1">
                <a:off x="2922740" y="4952349"/>
                <a:ext cx="285750" cy="33337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V="1">
                <a:off x="2633028" y="4613325"/>
                <a:ext cx="284400" cy="33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2633028" y="4952349"/>
                <a:ext cx="284400" cy="33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2922740" y="4613325"/>
                <a:ext cx="284400" cy="33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AutoShape 29"/>
              <p:cNvSpPr>
                <a:spLocks noChangeArrowheads="1"/>
              </p:cNvSpPr>
              <p:nvPr/>
            </p:nvSpPr>
            <p:spPr bwMode="auto">
              <a:xfrm>
                <a:off x="2881912" y="4579147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AutoShape 33"/>
              <p:cNvSpPr>
                <a:spLocks noChangeArrowheads="1"/>
              </p:cNvSpPr>
              <p:nvPr/>
            </p:nvSpPr>
            <p:spPr bwMode="auto">
              <a:xfrm>
                <a:off x="2881912" y="5246259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AutoShape 29"/>
              <p:cNvSpPr>
                <a:spLocks noChangeArrowheads="1"/>
              </p:cNvSpPr>
              <p:nvPr/>
            </p:nvSpPr>
            <p:spPr bwMode="auto">
              <a:xfrm>
                <a:off x="3172126" y="4913540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AutoShape 29"/>
              <p:cNvSpPr>
                <a:spLocks noChangeArrowheads="1"/>
              </p:cNvSpPr>
              <p:nvPr/>
            </p:nvSpPr>
            <p:spPr bwMode="auto">
              <a:xfrm>
                <a:off x="2596070" y="4913540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8" name="组合 117"/>
          <p:cNvGrpSpPr/>
          <p:nvPr/>
        </p:nvGrpSpPr>
        <p:grpSpPr>
          <a:xfrm>
            <a:off x="3241192" y="4818021"/>
            <a:ext cx="4715184" cy="931325"/>
            <a:chOff x="3241192" y="4818021"/>
            <a:chExt cx="4715184" cy="931325"/>
          </a:xfrm>
        </p:grpSpPr>
        <p:grpSp>
          <p:nvGrpSpPr>
            <p:cNvPr id="52" name="组合 51"/>
            <p:cNvGrpSpPr/>
            <p:nvPr/>
          </p:nvGrpSpPr>
          <p:grpSpPr>
            <a:xfrm>
              <a:off x="3241192" y="4824627"/>
              <a:ext cx="72000" cy="918113"/>
              <a:chOff x="1273130" y="4852101"/>
              <a:chExt cx="72000" cy="918113"/>
            </a:xfrm>
          </p:grpSpPr>
          <p:cxnSp>
            <p:nvCxnSpPr>
              <p:cNvPr id="53" name="直接连接符 52"/>
              <p:cNvCxnSpPr/>
              <p:nvPr/>
            </p:nvCxnSpPr>
            <p:spPr>
              <a:xfrm>
                <a:off x="1311234" y="5544684"/>
                <a:ext cx="0" cy="1800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1309130" y="4897732"/>
                <a:ext cx="0" cy="1800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1309130" y="5332739"/>
                <a:ext cx="0" cy="1800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1309130" y="5119096"/>
                <a:ext cx="0" cy="1800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AutoShape 29"/>
              <p:cNvSpPr>
                <a:spLocks noChangeArrowheads="1"/>
              </p:cNvSpPr>
              <p:nvPr/>
            </p:nvSpPr>
            <p:spPr bwMode="auto">
              <a:xfrm>
                <a:off x="1273130" y="4852101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AutoShape 29"/>
              <p:cNvSpPr>
                <a:spLocks noChangeArrowheads="1"/>
              </p:cNvSpPr>
              <p:nvPr/>
            </p:nvSpPr>
            <p:spPr bwMode="auto">
              <a:xfrm>
                <a:off x="1273130" y="5063755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AutoShape 33"/>
              <p:cNvSpPr>
                <a:spLocks noChangeArrowheads="1"/>
              </p:cNvSpPr>
              <p:nvPr/>
            </p:nvSpPr>
            <p:spPr bwMode="auto">
              <a:xfrm>
                <a:off x="1273130" y="5279779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AutoShape 29"/>
              <p:cNvSpPr>
                <a:spLocks noChangeArrowheads="1"/>
              </p:cNvSpPr>
              <p:nvPr/>
            </p:nvSpPr>
            <p:spPr bwMode="auto">
              <a:xfrm>
                <a:off x="1273130" y="5498184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AutoShape 29"/>
              <p:cNvSpPr>
                <a:spLocks noChangeArrowheads="1"/>
              </p:cNvSpPr>
              <p:nvPr/>
            </p:nvSpPr>
            <p:spPr bwMode="auto">
              <a:xfrm>
                <a:off x="1273130" y="5698214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3813056" y="4914127"/>
              <a:ext cx="648056" cy="739112"/>
              <a:chOff x="2411768" y="4994136"/>
              <a:chExt cx="648056" cy="739112"/>
            </a:xfrm>
          </p:grpSpPr>
          <p:cxnSp>
            <p:nvCxnSpPr>
              <p:cNvPr id="63" name="直接连接符 62"/>
              <p:cNvCxnSpPr/>
              <p:nvPr/>
            </p:nvCxnSpPr>
            <p:spPr>
              <a:xfrm flipV="1">
                <a:off x="2738438" y="5367338"/>
                <a:ext cx="285750" cy="33337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V="1">
                <a:off x="2448726" y="5028314"/>
                <a:ext cx="284400" cy="33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2448726" y="5367338"/>
                <a:ext cx="284400" cy="33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2738438" y="5028314"/>
                <a:ext cx="284400" cy="33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2733675" y="5033963"/>
                <a:ext cx="0" cy="3240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2733675" y="5367357"/>
                <a:ext cx="0" cy="3240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AutoShape 29"/>
              <p:cNvSpPr>
                <a:spLocks noChangeArrowheads="1"/>
              </p:cNvSpPr>
              <p:nvPr/>
            </p:nvSpPr>
            <p:spPr bwMode="auto">
              <a:xfrm>
                <a:off x="2697610" y="4994136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AutoShape 33"/>
              <p:cNvSpPr>
                <a:spLocks noChangeArrowheads="1"/>
              </p:cNvSpPr>
              <p:nvPr/>
            </p:nvSpPr>
            <p:spPr bwMode="auto">
              <a:xfrm>
                <a:off x="2697610" y="5661248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AutoShape 29"/>
              <p:cNvSpPr>
                <a:spLocks noChangeArrowheads="1"/>
              </p:cNvSpPr>
              <p:nvPr/>
            </p:nvSpPr>
            <p:spPr bwMode="auto">
              <a:xfrm>
                <a:off x="2987824" y="5328529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AutoShape 29"/>
              <p:cNvSpPr>
                <a:spLocks noChangeArrowheads="1"/>
              </p:cNvSpPr>
              <p:nvPr/>
            </p:nvSpPr>
            <p:spPr bwMode="auto">
              <a:xfrm>
                <a:off x="2411768" y="5328529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AutoShape 29"/>
              <p:cNvSpPr>
                <a:spLocks noChangeArrowheads="1"/>
              </p:cNvSpPr>
              <p:nvPr/>
            </p:nvSpPr>
            <p:spPr bwMode="auto">
              <a:xfrm>
                <a:off x="2697610" y="5328529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5" name="组合 248"/>
            <p:cNvGrpSpPr/>
            <p:nvPr/>
          </p:nvGrpSpPr>
          <p:grpSpPr>
            <a:xfrm>
              <a:off x="6164379" y="4818021"/>
              <a:ext cx="681397" cy="931325"/>
              <a:chOff x="3734578" y="4998895"/>
              <a:chExt cx="681397" cy="931325"/>
            </a:xfrm>
          </p:grpSpPr>
          <p:cxnSp>
            <p:nvCxnSpPr>
              <p:cNvPr id="86" name="直接连接符 85"/>
              <p:cNvCxnSpPr/>
              <p:nvPr/>
            </p:nvCxnSpPr>
            <p:spPr>
              <a:xfrm>
                <a:off x="4075840" y="5625713"/>
                <a:ext cx="0" cy="2520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flipV="1">
                <a:off x="3768489" y="5034697"/>
                <a:ext cx="309600" cy="28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4074820" y="5034697"/>
                <a:ext cx="309600" cy="28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AutoShape 29"/>
              <p:cNvSpPr>
                <a:spLocks noChangeArrowheads="1"/>
              </p:cNvSpPr>
              <p:nvPr/>
            </p:nvSpPr>
            <p:spPr bwMode="auto">
              <a:xfrm>
                <a:off x="4039366" y="4998895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AutoShape 29"/>
              <p:cNvSpPr>
                <a:spLocks noChangeArrowheads="1"/>
              </p:cNvSpPr>
              <p:nvPr/>
            </p:nvSpPr>
            <p:spPr bwMode="auto">
              <a:xfrm>
                <a:off x="4039366" y="5858220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91" name="直接连接符 90"/>
              <p:cNvCxnSpPr/>
              <p:nvPr/>
            </p:nvCxnSpPr>
            <p:spPr>
              <a:xfrm flipH="1" flipV="1">
                <a:off x="3758963" y="5315496"/>
                <a:ext cx="309600" cy="28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V="1">
                <a:off x="4074820" y="5321422"/>
                <a:ext cx="309562" cy="28098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AutoShape 29"/>
              <p:cNvSpPr>
                <a:spLocks noChangeArrowheads="1"/>
              </p:cNvSpPr>
              <p:nvPr/>
            </p:nvSpPr>
            <p:spPr bwMode="auto">
              <a:xfrm>
                <a:off x="4039366" y="5565425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" name="AutoShape 29"/>
              <p:cNvSpPr>
                <a:spLocks noChangeArrowheads="1"/>
              </p:cNvSpPr>
              <p:nvPr/>
            </p:nvSpPr>
            <p:spPr bwMode="auto">
              <a:xfrm>
                <a:off x="4343975" y="5282164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AutoShape 33"/>
              <p:cNvSpPr>
                <a:spLocks noChangeArrowheads="1"/>
              </p:cNvSpPr>
              <p:nvPr/>
            </p:nvSpPr>
            <p:spPr bwMode="auto">
              <a:xfrm>
                <a:off x="3734578" y="5282164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6" name="组合 248"/>
            <p:cNvGrpSpPr/>
            <p:nvPr/>
          </p:nvGrpSpPr>
          <p:grpSpPr>
            <a:xfrm>
              <a:off x="7274979" y="4827543"/>
              <a:ext cx="681397" cy="912281"/>
              <a:chOff x="3734578" y="4725144"/>
              <a:chExt cx="681397" cy="912281"/>
            </a:xfrm>
          </p:grpSpPr>
          <p:cxnSp>
            <p:nvCxnSpPr>
              <p:cNvPr id="97" name="直接连接符 96"/>
              <p:cNvCxnSpPr/>
              <p:nvPr/>
            </p:nvCxnSpPr>
            <p:spPr>
              <a:xfrm>
                <a:off x="4075840" y="4778100"/>
                <a:ext cx="0" cy="2520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V="1">
                <a:off x="3768489" y="5034697"/>
                <a:ext cx="309600" cy="28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>
                <a:off x="4074820" y="5034697"/>
                <a:ext cx="309600" cy="28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AutoShape 29"/>
              <p:cNvSpPr>
                <a:spLocks noChangeArrowheads="1"/>
              </p:cNvSpPr>
              <p:nvPr/>
            </p:nvSpPr>
            <p:spPr bwMode="auto">
              <a:xfrm>
                <a:off x="4039366" y="4998895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" name="AutoShape 29"/>
              <p:cNvSpPr>
                <a:spLocks noChangeArrowheads="1"/>
              </p:cNvSpPr>
              <p:nvPr/>
            </p:nvSpPr>
            <p:spPr bwMode="auto">
              <a:xfrm>
                <a:off x="4039366" y="4725144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02" name="直接连接符 101"/>
              <p:cNvCxnSpPr/>
              <p:nvPr/>
            </p:nvCxnSpPr>
            <p:spPr>
              <a:xfrm flipH="1" flipV="1">
                <a:off x="3758963" y="5315496"/>
                <a:ext cx="309600" cy="28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 flipV="1">
                <a:off x="4074820" y="5321422"/>
                <a:ext cx="309562" cy="28098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AutoShape 29"/>
              <p:cNvSpPr>
                <a:spLocks noChangeArrowheads="1"/>
              </p:cNvSpPr>
              <p:nvPr/>
            </p:nvSpPr>
            <p:spPr bwMode="auto">
              <a:xfrm>
                <a:off x="4039366" y="5565425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AutoShape 29"/>
              <p:cNvSpPr>
                <a:spLocks noChangeArrowheads="1"/>
              </p:cNvSpPr>
              <p:nvPr/>
            </p:nvSpPr>
            <p:spPr bwMode="auto">
              <a:xfrm>
                <a:off x="4343975" y="5282164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" name="AutoShape 33"/>
              <p:cNvSpPr>
                <a:spLocks noChangeArrowheads="1"/>
              </p:cNvSpPr>
              <p:nvPr/>
            </p:nvSpPr>
            <p:spPr bwMode="auto">
              <a:xfrm>
                <a:off x="3734578" y="5282164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7" name="组合 261"/>
            <p:cNvGrpSpPr/>
            <p:nvPr/>
          </p:nvGrpSpPr>
          <p:grpSpPr>
            <a:xfrm>
              <a:off x="4929768" y="4848847"/>
              <a:ext cx="790168" cy="869672"/>
              <a:chOff x="2773712" y="5023959"/>
              <a:chExt cx="790168" cy="869672"/>
            </a:xfrm>
          </p:grpSpPr>
          <p:cxnSp>
            <p:nvCxnSpPr>
              <p:cNvPr id="108" name="直接连接符 107"/>
              <p:cNvCxnSpPr/>
              <p:nvPr/>
            </p:nvCxnSpPr>
            <p:spPr>
              <a:xfrm flipV="1">
                <a:off x="3149443" y="5636433"/>
                <a:ext cx="376237" cy="22383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 flipV="1">
                <a:off x="2806543" y="5055407"/>
                <a:ext cx="342900" cy="41671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3529010" y="5281610"/>
                <a:ext cx="0" cy="3600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2809879" y="5475622"/>
                <a:ext cx="334801" cy="38464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>
                <a:off x="3150898" y="5053020"/>
                <a:ext cx="378000" cy="2232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AutoShape 29"/>
              <p:cNvSpPr>
                <a:spLocks noChangeArrowheads="1"/>
              </p:cNvSpPr>
              <p:nvPr/>
            </p:nvSpPr>
            <p:spPr bwMode="auto">
              <a:xfrm>
                <a:off x="3114700" y="5023959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AutoShape 29"/>
              <p:cNvSpPr>
                <a:spLocks noChangeArrowheads="1"/>
              </p:cNvSpPr>
              <p:nvPr/>
            </p:nvSpPr>
            <p:spPr bwMode="auto">
              <a:xfrm>
                <a:off x="3491880" y="5604092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AutoShape 33"/>
              <p:cNvSpPr>
                <a:spLocks noChangeArrowheads="1"/>
              </p:cNvSpPr>
              <p:nvPr/>
            </p:nvSpPr>
            <p:spPr bwMode="auto">
              <a:xfrm>
                <a:off x="3114700" y="5821631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" name="AutoShape 29"/>
              <p:cNvSpPr>
                <a:spLocks noChangeArrowheads="1"/>
              </p:cNvSpPr>
              <p:nvPr/>
            </p:nvSpPr>
            <p:spPr bwMode="auto">
              <a:xfrm>
                <a:off x="3491880" y="5241202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AutoShape 29"/>
              <p:cNvSpPr>
                <a:spLocks noChangeArrowheads="1"/>
              </p:cNvSpPr>
              <p:nvPr/>
            </p:nvSpPr>
            <p:spPr bwMode="auto">
              <a:xfrm>
                <a:off x="2773712" y="5435698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5888"/>
            <a:ext cx="8229600" cy="919162"/>
          </a:xfrm>
        </p:spPr>
        <p:txBody>
          <a:bodyPr anchor="ctr"/>
          <a:lstStyle/>
          <a:p>
            <a:pPr eaLnBrk="1" hangingPunct="1"/>
            <a:r>
              <a:rPr lang="zh-CN" altLang="en-US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目录</a:t>
            </a:r>
            <a:endParaRPr lang="zh-CN" altLang="zh-CN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15363" name="组合 32"/>
          <p:cNvGrpSpPr>
            <a:grpSpLocks/>
          </p:cNvGrpSpPr>
          <p:nvPr/>
        </p:nvGrpSpPr>
        <p:grpSpPr bwMode="auto">
          <a:xfrm>
            <a:off x="1187450" y="1196975"/>
            <a:ext cx="3643313" cy="2927668"/>
            <a:chOff x="1187624" y="1196752"/>
            <a:chExt cx="3643367" cy="2928011"/>
          </a:xfrm>
        </p:grpSpPr>
        <p:sp>
          <p:nvSpPr>
            <p:cNvPr id="15365" name="Line 11"/>
            <p:cNvSpPr>
              <a:spLocks noChangeShapeType="1"/>
            </p:cNvSpPr>
            <p:nvPr/>
          </p:nvSpPr>
          <p:spPr bwMode="auto">
            <a:xfrm>
              <a:off x="1187624" y="1730152"/>
              <a:ext cx="3617992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6" name="Text Box 12"/>
            <p:cNvSpPr txBox="1">
              <a:spLocks noChangeArrowheads="1"/>
            </p:cNvSpPr>
            <p:nvPr/>
          </p:nvSpPr>
          <p:spPr bwMode="auto">
            <a:xfrm>
              <a:off x="1187624" y="1196752"/>
              <a:ext cx="1318010" cy="5232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1" hangingPunct="0"/>
              <a:r>
                <a:rPr kumimoji="1" lang="en-US" altLang="zh-CN" sz="2800" dirty="0">
                  <a:latin typeface="华文楷体" pitchFamily="2" charset="-122"/>
                  <a:ea typeface="华文楷体" pitchFamily="2" charset="-122"/>
                </a:rPr>
                <a:t>7.1</a:t>
              </a:r>
              <a:r>
                <a:rPr kumimoji="1" lang="zh-CN" altLang="en-US" sz="2800" dirty="0">
                  <a:latin typeface="华文楷体" pitchFamily="2" charset="-122"/>
                  <a:ea typeface="华文楷体" pitchFamily="2" charset="-122"/>
                </a:rPr>
                <a:t>、格</a:t>
              </a:r>
              <a:endParaRPr kumimoji="1" lang="en-US" altLang="zh-CN" sz="28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5369" name="Line 11"/>
            <p:cNvSpPr>
              <a:spLocks noChangeShapeType="1"/>
            </p:cNvSpPr>
            <p:nvPr/>
          </p:nvSpPr>
          <p:spPr bwMode="auto">
            <a:xfrm>
              <a:off x="1268902" y="2503190"/>
              <a:ext cx="3562089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0" name="Text Box 12"/>
            <p:cNvSpPr txBox="1">
              <a:spLocks noChangeArrowheads="1"/>
            </p:cNvSpPr>
            <p:nvPr/>
          </p:nvSpPr>
          <p:spPr bwMode="auto">
            <a:xfrm>
              <a:off x="1187624" y="1988840"/>
              <a:ext cx="3113399" cy="5232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1" hangingPunct="0"/>
              <a:r>
                <a:rPr kumimoji="1" lang="en-US" altLang="zh-CN" sz="2800" dirty="0">
                  <a:latin typeface="华文楷体" pitchFamily="2" charset="-122"/>
                  <a:ea typeface="华文楷体" pitchFamily="2" charset="-122"/>
                </a:rPr>
                <a:t>7.2</a:t>
              </a:r>
              <a:r>
                <a:rPr kumimoji="1" lang="zh-CN" altLang="en-US" sz="2800" dirty="0">
                  <a:latin typeface="华文楷体" pitchFamily="2" charset="-122"/>
                  <a:ea typeface="华文楷体" pitchFamily="2" charset="-122"/>
                </a:rPr>
                <a:t>、格是代数系统</a:t>
              </a:r>
              <a:endParaRPr kumimoji="1" lang="en-US" altLang="zh-CN" sz="28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>
              <a:off x="1268902" y="4115832"/>
              <a:ext cx="3562089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2" name="Text Box 12"/>
            <p:cNvSpPr txBox="1">
              <a:spLocks noChangeArrowheads="1"/>
            </p:cNvSpPr>
            <p:nvPr/>
          </p:nvSpPr>
          <p:spPr bwMode="auto">
            <a:xfrm>
              <a:off x="1187624" y="3601482"/>
              <a:ext cx="2395243" cy="5232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1" hangingPunct="0"/>
              <a:r>
                <a:rPr kumimoji="1" lang="en-US" altLang="zh-CN" sz="2800" dirty="0">
                  <a:latin typeface="华文楷体" pitchFamily="2" charset="-122"/>
                  <a:ea typeface="华文楷体" pitchFamily="2" charset="-122"/>
                </a:rPr>
                <a:t>7.4</a:t>
              </a:r>
              <a:r>
                <a:rPr kumimoji="1" lang="zh-CN" altLang="en-US" sz="2800" dirty="0">
                  <a:latin typeface="华文楷体" pitchFamily="2" charset="-122"/>
                  <a:ea typeface="华文楷体" pitchFamily="2" charset="-122"/>
                </a:rPr>
                <a:t>、布尔代数</a:t>
              </a:r>
              <a:endParaRPr kumimoji="1" lang="en-US" altLang="zh-CN" sz="28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5373" name="Line 14"/>
            <p:cNvSpPr>
              <a:spLocks noChangeShapeType="1"/>
            </p:cNvSpPr>
            <p:nvPr/>
          </p:nvSpPr>
          <p:spPr bwMode="auto">
            <a:xfrm>
              <a:off x="1187624" y="3314328"/>
              <a:ext cx="3617992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Text Box 15"/>
            <p:cNvSpPr txBox="1">
              <a:spLocks noChangeArrowheads="1"/>
            </p:cNvSpPr>
            <p:nvPr/>
          </p:nvSpPr>
          <p:spPr bwMode="auto">
            <a:xfrm>
              <a:off x="1187624" y="2780928"/>
              <a:ext cx="2395243" cy="5232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1" hangingPunct="0"/>
              <a:r>
                <a:rPr kumimoji="1" lang="en-US" altLang="zh-CN" sz="2800" dirty="0">
                  <a:latin typeface="华文楷体" pitchFamily="2" charset="-122"/>
                  <a:ea typeface="华文楷体" pitchFamily="2" charset="-122"/>
                </a:rPr>
                <a:t>7.3</a:t>
              </a:r>
              <a:r>
                <a:rPr kumimoji="1" lang="zh-CN" altLang="en-US" sz="2800" dirty="0">
                  <a:latin typeface="华文楷体" pitchFamily="2" charset="-122"/>
                  <a:ea typeface="华文楷体" pitchFamily="2" charset="-122"/>
                </a:rPr>
                <a:t>、特殊的格</a:t>
              </a:r>
              <a:endParaRPr kumimoji="1" lang="en-US" altLang="zh-CN" sz="2800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 anchor="ctr"/>
          <a:lstStyle/>
          <a:p>
            <a:pPr algn="ctr" eaLnBrk="1" hangingPunct="1"/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习题</a:t>
            </a:r>
            <a:endParaRPr lang="zh-CN" altLang="zh-CN" sz="3600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268760"/>
            <a:ext cx="8075240" cy="4862165"/>
          </a:xfrm>
        </p:spPr>
        <p:txBody>
          <a:bodyPr/>
          <a:lstStyle/>
          <a:p>
            <a:pPr marL="365125" indent="-36512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求右图表示的格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&lt;S,≤&gt;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的所有真子格：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2400"/>
              </a:spcAft>
              <a:buClrTx/>
              <a:buSzPct val="100000"/>
              <a:buFont typeface="+mj-lt"/>
              <a:buAutoNum type="arabicPeriod" startAt="2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&lt;L,≤&gt;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是格，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a,b,c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中的任意元素，写出下列公式的对偶式：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a∨(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b∧c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)≤(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a∨b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)∧(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a∨c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+mj-lt"/>
              <a:buAutoNum type="arabicPeriod" startAt="2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为格，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a,b,c∈L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，且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a≤b≤c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，请证明：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a∨b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b∧c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3600"/>
              </a:spcAft>
            </a:pP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7938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endParaRPr kumimoji="1" lang="zh-CN" altLang="en-US" sz="2400">
              <a:latin typeface="굴림" pitchFamily="34" charset="-127"/>
              <a:ea typeface="굴림" pitchFamily="34" charset="-127"/>
            </a:endParaRPr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 bwMode="auto">
          <a:xfrm>
            <a:off x="3851920" y="1988840"/>
            <a:ext cx="1598180" cy="1512168"/>
            <a:chOff x="3555" y="917"/>
            <a:chExt cx="1821" cy="1723"/>
          </a:xfrm>
        </p:grpSpPr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4464" y="1200"/>
              <a:ext cx="0" cy="433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4464" y="1920"/>
              <a:ext cx="0" cy="432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H="1">
              <a:off x="3798" y="1132"/>
              <a:ext cx="542" cy="547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4593" y="1132"/>
              <a:ext cx="542" cy="547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3798" y="1872"/>
              <a:ext cx="542" cy="547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4593" y="1873"/>
              <a:ext cx="543" cy="546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4320" y="917"/>
              <a:ext cx="288" cy="288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72000" anchor="ctr"/>
            <a:lstStyle/>
            <a:p>
              <a:pPr algn="ctr"/>
              <a:r>
                <a:rPr lang="en-US" altLang="zh-CN" dirty="0">
                  <a:latin typeface="楷体" pitchFamily="49" charset="-122"/>
                  <a:ea typeface="楷体" pitchFamily="49" charset="-122"/>
                </a:rPr>
                <a:t>a</a:t>
              </a: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3555" y="1632"/>
              <a:ext cx="288" cy="288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108000" tIns="0" anchor="ctr"/>
            <a:lstStyle/>
            <a:p>
              <a:pPr algn="ctr"/>
              <a:r>
                <a:rPr lang="en-US" altLang="zh-CN">
                  <a:latin typeface="楷体" pitchFamily="49" charset="-122"/>
                  <a:ea typeface="楷体" pitchFamily="49" charset="-122"/>
                </a:rPr>
                <a:t>b</a:t>
              </a:r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4320" y="1632"/>
              <a:ext cx="288" cy="288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100800" tIns="0" bIns="72000" anchor="ctr"/>
            <a:lstStyle/>
            <a:p>
              <a:pPr algn="ctr"/>
              <a:r>
                <a:rPr lang="en-US" altLang="zh-CN" dirty="0">
                  <a:latin typeface="楷体" pitchFamily="49" charset="-122"/>
                  <a:ea typeface="楷体" pitchFamily="49" charset="-122"/>
                </a:rPr>
                <a:t>c</a:t>
              </a: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088" y="1632"/>
              <a:ext cx="288" cy="288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72000" tIns="0" anchor="ctr"/>
            <a:lstStyle/>
            <a:p>
              <a:pPr algn="ctr"/>
              <a:r>
                <a:rPr lang="en-US" altLang="zh-CN" dirty="0">
                  <a:latin typeface="楷体" pitchFamily="49" charset="-122"/>
                  <a:ea typeface="楷体" pitchFamily="49" charset="-122"/>
                </a:rPr>
                <a:t>d</a:t>
              </a:r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4320" y="2352"/>
              <a:ext cx="288" cy="288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100800" tIns="0" bIns="72000" anchor="ctr"/>
            <a:lstStyle/>
            <a:p>
              <a:pPr algn="ctr"/>
              <a:r>
                <a:rPr lang="en-US" altLang="zh-CN" dirty="0">
                  <a:latin typeface="楷体" pitchFamily="49" charset="-122"/>
                  <a:ea typeface="楷体" pitchFamily="49" charset="-122"/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pPr algn="ctr"/>
            <a:r>
              <a:rPr lang="zh-CN" altLang="en-US" sz="3600" dirty="0">
                <a:latin typeface="华文行楷" pitchFamily="2" charset="-122"/>
                <a:ea typeface="华文行楷" pitchFamily="2" charset="-122"/>
              </a:rPr>
              <a:t>格论知识结构图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5AD1-632C-49BD-BCCB-65DC9780516F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3" name="组合 94"/>
          <p:cNvGrpSpPr/>
          <p:nvPr/>
        </p:nvGrpSpPr>
        <p:grpSpPr>
          <a:xfrm>
            <a:off x="6862763" y="1525935"/>
            <a:ext cx="1934467" cy="1090786"/>
            <a:chOff x="6862763" y="1525935"/>
            <a:chExt cx="1934467" cy="1090786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7068465" y="1743075"/>
              <a:ext cx="0" cy="6593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862763" y="2057400"/>
              <a:ext cx="20662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7071745" y="2401836"/>
              <a:ext cx="2232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7072312" y="1744238"/>
              <a:ext cx="2232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7285062" y="2184673"/>
              <a:ext cx="1512000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分配格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7285062" y="1525935"/>
              <a:ext cx="1512168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非分配格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39552" y="1825209"/>
            <a:ext cx="1224136" cy="2395879"/>
            <a:chOff x="539552" y="1825209"/>
            <a:chExt cx="1224136" cy="2395879"/>
          </a:xfrm>
        </p:grpSpPr>
        <p:sp>
          <p:nvSpPr>
            <p:cNvPr id="5" name="矩形 4"/>
            <p:cNvSpPr/>
            <p:nvPr/>
          </p:nvSpPr>
          <p:spPr>
            <a:xfrm>
              <a:off x="539552" y="1825209"/>
              <a:ext cx="1224136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偏序集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539552" y="3068960"/>
              <a:ext cx="1224000" cy="115212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集合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保联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保交</a:t>
              </a:r>
            </a:p>
          </p:txBody>
        </p:sp>
      </p:grpSp>
      <p:grpSp>
        <p:nvGrpSpPr>
          <p:cNvPr id="13" name="组合 90"/>
          <p:cNvGrpSpPr/>
          <p:nvPr/>
        </p:nvGrpSpPr>
        <p:grpSpPr>
          <a:xfrm>
            <a:off x="1763688" y="2041233"/>
            <a:ext cx="2280627" cy="1603791"/>
            <a:chOff x="1763688" y="2041233"/>
            <a:chExt cx="2280627" cy="1603791"/>
          </a:xfrm>
        </p:grpSpPr>
        <p:cxnSp>
          <p:nvCxnSpPr>
            <p:cNvPr id="17" name="直接连接符 16"/>
            <p:cNvCxnSpPr>
              <a:stCxn id="5" idx="3"/>
            </p:cNvCxnSpPr>
            <p:nvPr/>
          </p:nvCxnSpPr>
          <p:spPr>
            <a:xfrm>
              <a:off x="1763688" y="2041233"/>
              <a:ext cx="26513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763688" y="3645024"/>
              <a:ext cx="266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024063" y="2043113"/>
              <a:ext cx="0" cy="16002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7" idx="1"/>
            </p:cNvCxnSpPr>
            <p:nvPr/>
          </p:nvCxnSpPr>
          <p:spPr>
            <a:xfrm>
              <a:off x="2024063" y="2852738"/>
              <a:ext cx="1012140" cy="1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1983899" y="2462416"/>
              <a:ext cx="1106413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等价定义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3036203" y="2636912"/>
              <a:ext cx="1008112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格</a:t>
              </a:r>
            </a:p>
          </p:txBody>
        </p:sp>
      </p:grpSp>
      <p:grpSp>
        <p:nvGrpSpPr>
          <p:cNvPr id="14" name="组合 91"/>
          <p:cNvGrpSpPr/>
          <p:nvPr/>
        </p:nvGrpSpPr>
        <p:grpSpPr>
          <a:xfrm>
            <a:off x="1956019" y="3068960"/>
            <a:ext cx="3187468" cy="1512168"/>
            <a:chOff x="1956019" y="3068960"/>
            <a:chExt cx="3187468" cy="1512168"/>
          </a:xfrm>
        </p:grpSpPr>
        <p:cxnSp>
          <p:nvCxnSpPr>
            <p:cNvPr id="35" name="直接连接符 34"/>
            <p:cNvCxnSpPr>
              <a:stCxn id="7" idx="2"/>
            </p:cNvCxnSpPr>
            <p:nvPr/>
          </p:nvCxnSpPr>
          <p:spPr>
            <a:xfrm>
              <a:off x="3540259" y="3068960"/>
              <a:ext cx="0" cy="6372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2523000" y="3709988"/>
              <a:ext cx="212139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639994" y="3717032"/>
              <a:ext cx="0" cy="4320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2532147" y="3717032"/>
              <a:ext cx="0" cy="4320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2426235" y="3717032"/>
              <a:ext cx="7200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映射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3972307" y="3717032"/>
              <a:ext cx="80732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分解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956019" y="4149080"/>
              <a:ext cx="1152000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格同态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135375" y="4149080"/>
              <a:ext cx="1008112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子格</a:t>
              </a:r>
            </a:p>
          </p:txBody>
        </p:sp>
      </p:grpSp>
      <p:grpSp>
        <p:nvGrpSpPr>
          <p:cNvPr id="16" name="组合 92"/>
          <p:cNvGrpSpPr/>
          <p:nvPr/>
        </p:nvGrpSpPr>
        <p:grpSpPr>
          <a:xfrm>
            <a:off x="1956019" y="4581128"/>
            <a:ext cx="1224200" cy="1296144"/>
            <a:chOff x="1956019" y="4581128"/>
            <a:chExt cx="1224200" cy="1296144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2532147" y="4581128"/>
              <a:ext cx="0" cy="8624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>
              <a:off x="2388131" y="4776761"/>
              <a:ext cx="79208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双射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956019" y="5445224"/>
              <a:ext cx="1152000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格同构</a:t>
              </a:r>
            </a:p>
          </p:txBody>
        </p:sp>
      </p:grpSp>
      <p:grpSp>
        <p:nvGrpSpPr>
          <p:cNvPr id="19" name="组合 93"/>
          <p:cNvGrpSpPr/>
          <p:nvPr/>
        </p:nvGrpSpPr>
        <p:grpSpPr>
          <a:xfrm>
            <a:off x="4044315" y="1844824"/>
            <a:ext cx="2959061" cy="2030513"/>
            <a:chOff x="4044315" y="1844824"/>
            <a:chExt cx="2959061" cy="2030513"/>
          </a:xfrm>
        </p:grpSpPr>
        <p:cxnSp>
          <p:nvCxnSpPr>
            <p:cNvPr id="24" name="直接连接符 23"/>
            <p:cNvCxnSpPr>
              <a:stCxn id="7" idx="3"/>
              <a:endCxn id="10" idx="1"/>
            </p:cNvCxnSpPr>
            <p:nvPr/>
          </p:nvCxnSpPr>
          <p:spPr>
            <a:xfrm>
              <a:off x="4044315" y="2852936"/>
              <a:ext cx="180706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4927841" y="2057400"/>
              <a:ext cx="0" cy="159771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931098" y="2062164"/>
              <a:ext cx="92144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4932040" y="3657600"/>
              <a:ext cx="9216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4922515" y="1977792"/>
              <a:ext cx="936104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模等式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4922515" y="2780928"/>
              <a:ext cx="93600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界条件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4922515" y="3283456"/>
              <a:ext cx="93600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补条件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851376" y="3443289"/>
              <a:ext cx="1152000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有补格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5851376" y="2636912"/>
              <a:ext cx="1152000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有界格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5851376" y="1844824"/>
              <a:ext cx="1008112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模格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66685FB-ECCA-4A46-A95E-FD1C6D3F8BA1}"/>
              </a:ext>
            </a:extLst>
          </p:cNvPr>
          <p:cNvGrpSpPr/>
          <p:nvPr/>
        </p:nvGrpSpPr>
        <p:grpSpPr>
          <a:xfrm>
            <a:off x="4713515" y="1219200"/>
            <a:ext cx="4299858" cy="4226024"/>
            <a:chOff x="4713515" y="1219200"/>
            <a:chExt cx="4299858" cy="422602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8B5EE140-B1F3-43EE-A437-5D0CADE5DE49}"/>
                </a:ext>
              </a:extLst>
            </p:cNvPr>
            <p:cNvGrpSpPr/>
            <p:nvPr/>
          </p:nvGrpSpPr>
          <p:grpSpPr>
            <a:xfrm>
              <a:off x="4713515" y="1219200"/>
              <a:ext cx="4299858" cy="4226024"/>
              <a:chOff x="4713515" y="1219200"/>
              <a:chExt cx="4299858" cy="4226024"/>
            </a:xfrm>
          </p:grpSpPr>
          <p:grpSp>
            <p:nvGrpSpPr>
              <p:cNvPr id="23" name="组合 54"/>
              <p:cNvGrpSpPr/>
              <p:nvPr/>
            </p:nvGrpSpPr>
            <p:grpSpPr>
              <a:xfrm>
                <a:off x="5495404" y="4060371"/>
                <a:ext cx="1872208" cy="1384853"/>
                <a:chOff x="4436371" y="4279702"/>
                <a:chExt cx="1872208" cy="1384853"/>
              </a:xfrm>
            </p:grpSpPr>
            <p:sp>
              <p:nvSpPr>
                <p:cNvPr id="48" name="矩形 47"/>
                <p:cNvSpPr/>
                <p:nvPr/>
              </p:nvSpPr>
              <p:spPr>
                <a:xfrm>
                  <a:off x="4436371" y="5232507"/>
                  <a:ext cx="1872208" cy="432048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800" dirty="0">
                      <a:solidFill>
                        <a:schemeClr val="accent1">
                          <a:lumMod val="75000"/>
                        </a:schemeClr>
                      </a:solidFill>
                      <a:latin typeface="华文行楷" pitchFamily="2" charset="-122"/>
                      <a:ea typeface="华文行楷" pitchFamily="2" charset="-122"/>
                    </a:rPr>
                    <a:t>特殊的格</a:t>
                  </a:r>
                </a:p>
              </p:txBody>
            </p:sp>
            <p:cxnSp>
              <p:nvCxnSpPr>
                <p:cNvPr id="51" name="直接箭头连接符 50"/>
                <p:cNvCxnSpPr>
                  <a:cxnSpLocks/>
                </p:cNvCxnSpPr>
                <p:nvPr/>
              </p:nvCxnSpPr>
              <p:spPr>
                <a:xfrm>
                  <a:off x="5361065" y="4279702"/>
                  <a:ext cx="3023" cy="949498"/>
                </a:xfrm>
                <a:prstGeom prst="straightConnector1">
                  <a:avLst/>
                </a:prstGeom>
                <a:ln w="28575"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2AEEFA1F-D92D-4E75-BA3C-1CFF2E6432DA}"/>
                  </a:ext>
                </a:extLst>
              </p:cNvPr>
              <p:cNvSpPr/>
              <p:nvPr/>
            </p:nvSpPr>
            <p:spPr>
              <a:xfrm>
                <a:off x="4713515" y="1219200"/>
                <a:ext cx="4299858" cy="2852057"/>
              </a:xfrm>
              <a:custGeom>
                <a:avLst/>
                <a:gdLst>
                  <a:gd name="connsiteX0" fmla="*/ 43543 w 4299858"/>
                  <a:gd name="connsiteY0" fmla="*/ 10886 h 2852057"/>
                  <a:gd name="connsiteX1" fmla="*/ 4299858 w 4299858"/>
                  <a:gd name="connsiteY1" fmla="*/ 10886 h 2852057"/>
                  <a:gd name="connsiteX2" fmla="*/ 4299858 w 4299858"/>
                  <a:gd name="connsiteY2" fmla="*/ 1665514 h 2852057"/>
                  <a:gd name="connsiteX3" fmla="*/ 2677886 w 4299858"/>
                  <a:gd name="connsiteY3" fmla="*/ 1665514 h 2852057"/>
                  <a:gd name="connsiteX4" fmla="*/ 2677886 w 4299858"/>
                  <a:gd name="connsiteY4" fmla="*/ 2852057 h 2852057"/>
                  <a:gd name="connsiteX5" fmla="*/ 348343 w 4299858"/>
                  <a:gd name="connsiteY5" fmla="*/ 2852057 h 2852057"/>
                  <a:gd name="connsiteX6" fmla="*/ 0 w 4299858"/>
                  <a:gd name="connsiteY6" fmla="*/ 2503714 h 2852057"/>
                  <a:gd name="connsiteX7" fmla="*/ 0 w 4299858"/>
                  <a:gd name="connsiteY7" fmla="*/ 0 h 285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99858" h="2852057">
                    <a:moveTo>
                      <a:pt x="43543" y="10886"/>
                    </a:moveTo>
                    <a:lnTo>
                      <a:pt x="4299858" y="10886"/>
                    </a:lnTo>
                    <a:lnTo>
                      <a:pt x="4299858" y="1665514"/>
                    </a:lnTo>
                    <a:lnTo>
                      <a:pt x="2677886" y="1665514"/>
                    </a:lnTo>
                    <a:lnTo>
                      <a:pt x="2677886" y="2852057"/>
                    </a:lnTo>
                    <a:lnTo>
                      <a:pt x="348343" y="2852057"/>
                    </a:lnTo>
                    <a:lnTo>
                      <a:pt x="0" y="250371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>
                  <a:alpha val="18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9ED3548-1FC1-4B66-B9ED-C5623376249E}"/>
                </a:ext>
              </a:extLst>
            </p:cNvPr>
            <p:cNvCxnSpPr>
              <a:cxnSpLocks/>
            </p:cNvCxnSpPr>
            <p:nvPr/>
          </p:nvCxnSpPr>
          <p:spPr>
            <a:xfrm>
              <a:off x="4713515" y="1231900"/>
              <a:ext cx="43543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880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</a:t>
            </a:r>
            <a:r>
              <a:rPr lang="zh-CN" altLang="en-US" dirty="0"/>
              <a:t>、特殊的格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2"/>
          <p:cNvSpPr txBox="1">
            <a:spLocks noChangeArrowheads="1"/>
          </p:cNvSpPr>
          <p:nvPr/>
        </p:nvSpPr>
        <p:spPr bwMode="auto">
          <a:xfrm>
            <a:off x="684213" y="260350"/>
            <a:ext cx="7467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7.3.1</a:t>
            </a:r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、分配格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1600200" y="4005064"/>
            <a:ext cx="6324308" cy="1930401"/>
            <a:chOff x="1600200" y="4149725"/>
            <a:chExt cx="6324308" cy="1930401"/>
          </a:xfrm>
        </p:grpSpPr>
        <p:grpSp>
          <p:nvGrpSpPr>
            <p:cNvPr id="30728" name="Group 41"/>
            <p:cNvGrpSpPr>
              <a:grpSpLocks/>
            </p:cNvGrpSpPr>
            <p:nvPr/>
          </p:nvGrpSpPr>
          <p:grpSpPr bwMode="auto">
            <a:xfrm>
              <a:off x="1600200" y="4149725"/>
              <a:ext cx="304800" cy="1930400"/>
              <a:chOff x="1008" y="1248"/>
              <a:chExt cx="227" cy="1427"/>
            </a:xfrm>
          </p:grpSpPr>
          <p:sp>
            <p:nvSpPr>
              <p:cNvPr id="30749" name="Oval 42"/>
              <p:cNvSpPr>
                <a:spLocks noChangeArrowheads="1"/>
              </p:cNvSpPr>
              <p:nvPr/>
            </p:nvSpPr>
            <p:spPr bwMode="auto">
              <a:xfrm>
                <a:off x="1008" y="1248"/>
                <a:ext cx="227" cy="227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72000" tIns="36000" anchor="ctr"/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d</a:t>
                </a:r>
              </a:p>
            </p:txBody>
          </p:sp>
          <p:sp>
            <p:nvSpPr>
              <p:cNvPr id="30750" name="Oval 43"/>
              <p:cNvSpPr>
                <a:spLocks noChangeArrowheads="1"/>
              </p:cNvSpPr>
              <p:nvPr/>
            </p:nvSpPr>
            <p:spPr bwMode="auto">
              <a:xfrm>
                <a:off x="1008" y="1632"/>
                <a:ext cx="227" cy="227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72000" tIns="0" anchor="ctr"/>
              <a:lstStyle/>
              <a:p>
                <a:pPr algn="ctr"/>
                <a:r>
                  <a:rPr lang="en-US" altLang="zh-CN">
                    <a:solidFill>
                      <a:srgbClr val="002060"/>
                    </a:solidFill>
                  </a:rPr>
                  <a:t>c</a:t>
                </a:r>
              </a:p>
            </p:txBody>
          </p:sp>
          <p:sp>
            <p:nvSpPr>
              <p:cNvPr id="30751" name="Oval 44"/>
              <p:cNvSpPr>
                <a:spLocks noChangeArrowheads="1"/>
              </p:cNvSpPr>
              <p:nvPr/>
            </p:nvSpPr>
            <p:spPr bwMode="auto">
              <a:xfrm>
                <a:off x="1008" y="2016"/>
                <a:ext cx="227" cy="227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002060"/>
                    </a:solidFill>
                  </a:rPr>
                  <a:t>b</a:t>
                </a:r>
              </a:p>
            </p:txBody>
          </p:sp>
          <p:sp>
            <p:nvSpPr>
              <p:cNvPr id="30752" name="Oval 45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227" cy="227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72000" tIns="0" anchor="ctr"/>
              <a:lstStyle/>
              <a:p>
                <a:pPr algn="ctr"/>
                <a:r>
                  <a:rPr lang="en-US" altLang="zh-CN">
                    <a:solidFill>
                      <a:srgbClr val="002060"/>
                    </a:solidFill>
                  </a:rPr>
                  <a:t>a</a:t>
                </a:r>
              </a:p>
            </p:txBody>
          </p:sp>
          <p:sp>
            <p:nvSpPr>
              <p:cNvPr id="30753" name="Line 46"/>
              <p:cNvSpPr>
                <a:spLocks noChangeShapeType="1"/>
              </p:cNvSpPr>
              <p:nvPr/>
            </p:nvSpPr>
            <p:spPr bwMode="auto">
              <a:xfrm>
                <a:off x="1118" y="1481"/>
                <a:ext cx="0" cy="144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4" name="Line 47"/>
              <p:cNvSpPr>
                <a:spLocks noChangeShapeType="1"/>
              </p:cNvSpPr>
              <p:nvPr/>
            </p:nvSpPr>
            <p:spPr bwMode="auto">
              <a:xfrm>
                <a:off x="1122" y="1868"/>
                <a:ext cx="0" cy="144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5" name="Line 48"/>
              <p:cNvSpPr>
                <a:spLocks noChangeShapeType="1"/>
              </p:cNvSpPr>
              <p:nvPr/>
            </p:nvSpPr>
            <p:spPr bwMode="auto">
              <a:xfrm>
                <a:off x="1118" y="2252"/>
                <a:ext cx="0" cy="192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729" name="Group 49"/>
            <p:cNvGrpSpPr>
              <a:grpSpLocks/>
            </p:cNvGrpSpPr>
            <p:nvPr/>
          </p:nvGrpSpPr>
          <p:grpSpPr bwMode="auto">
            <a:xfrm>
              <a:off x="3276600" y="4159195"/>
              <a:ext cx="1608138" cy="1920931"/>
              <a:chOff x="1728" y="1255"/>
              <a:chExt cx="1200" cy="1420"/>
            </a:xfrm>
          </p:grpSpPr>
          <p:sp>
            <p:nvSpPr>
              <p:cNvPr id="30744" name="Line 55"/>
              <p:cNvSpPr>
                <a:spLocks noChangeShapeType="1"/>
              </p:cNvSpPr>
              <p:nvPr/>
            </p:nvSpPr>
            <p:spPr bwMode="auto">
              <a:xfrm>
                <a:off x="2329" y="2249"/>
                <a:ext cx="0" cy="192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5" name="Line 56"/>
              <p:cNvSpPr>
                <a:spLocks noChangeShapeType="1"/>
              </p:cNvSpPr>
              <p:nvPr/>
            </p:nvSpPr>
            <p:spPr bwMode="auto">
              <a:xfrm flipH="1">
                <a:off x="1927" y="1412"/>
                <a:ext cx="304" cy="242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6" name="Line 57"/>
              <p:cNvSpPr>
                <a:spLocks noChangeShapeType="1"/>
              </p:cNvSpPr>
              <p:nvPr/>
            </p:nvSpPr>
            <p:spPr bwMode="auto">
              <a:xfrm>
                <a:off x="2426" y="1412"/>
                <a:ext cx="304" cy="242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7" name="Line 58"/>
              <p:cNvSpPr>
                <a:spLocks noChangeShapeType="1"/>
              </p:cNvSpPr>
              <p:nvPr/>
            </p:nvSpPr>
            <p:spPr bwMode="auto">
              <a:xfrm>
                <a:off x="1927" y="1825"/>
                <a:ext cx="304" cy="242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8" name="Line 59"/>
              <p:cNvSpPr>
                <a:spLocks noChangeShapeType="1"/>
              </p:cNvSpPr>
              <p:nvPr/>
            </p:nvSpPr>
            <p:spPr bwMode="auto">
              <a:xfrm flipH="1">
                <a:off x="2426" y="1824"/>
                <a:ext cx="304" cy="243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9" name="Oval 50"/>
              <p:cNvSpPr>
                <a:spLocks noChangeArrowheads="1"/>
              </p:cNvSpPr>
              <p:nvPr/>
            </p:nvSpPr>
            <p:spPr bwMode="auto">
              <a:xfrm>
                <a:off x="2214" y="1255"/>
                <a:ext cx="227" cy="227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anchor="ctr"/>
              <a:lstStyle/>
              <a:p>
                <a:pPr algn="ctr"/>
                <a:r>
                  <a:rPr lang="en-US" altLang="zh-CN">
                    <a:solidFill>
                      <a:srgbClr val="002060"/>
                    </a:solidFill>
                  </a:rPr>
                  <a:t>e</a:t>
                </a:r>
              </a:p>
            </p:txBody>
          </p:sp>
          <p:sp>
            <p:nvSpPr>
              <p:cNvPr id="30740" name="Oval 51"/>
              <p:cNvSpPr>
                <a:spLocks noChangeArrowheads="1"/>
              </p:cNvSpPr>
              <p:nvPr/>
            </p:nvSpPr>
            <p:spPr bwMode="auto">
              <a:xfrm>
                <a:off x="1728" y="1625"/>
                <a:ext cx="227" cy="227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72000" tIns="0" anchor="ctr"/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c</a:t>
                </a:r>
              </a:p>
            </p:txBody>
          </p:sp>
          <p:sp>
            <p:nvSpPr>
              <p:cNvPr id="30741" name="Oval 52"/>
              <p:cNvSpPr>
                <a:spLocks noChangeArrowheads="1"/>
              </p:cNvSpPr>
              <p:nvPr/>
            </p:nvSpPr>
            <p:spPr bwMode="auto">
              <a:xfrm>
                <a:off x="2701" y="1625"/>
                <a:ext cx="227" cy="227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002060"/>
                    </a:solidFill>
                  </a:rPr>
                  <a:t>d</a:t>
                </a:r>
              </a:p>
            </p:txBody>
          </p:sp>
          <p:sp>
            <p:nvSpPr>
              <p:cNvPr id="30742" name="Oval 53"/>
              <p:cNvSpPr>
                <a:spLocks noChangeArrowheads="1"/>
              </p:cNvSpPr>
              <p:nvPr/>
            </p:nvSpPr>
            <p:spPr bwMode="auto">
              <a:xfrm>
                <a:off x="2214" y="2016"/>
                <a:ext cx="227" cy="227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002060"/>
                    </a:solidFill>
                  </a:rPr>
                  <a:t>b</a:t>
                </a:r>
              </a:p>
            </p:txBody>
          </p:sp>
          <p:sp>
            <p:nvSpPr>
              <p:cNvPr id="30743" name="Oval 54"/>
              <p:cNvSpPr>
                <a:spLocks noChangeArrowheads="1"/>
              </p:cNvSpPr>
              <p:nvPr/>
            </p:nvSpPr>
            <p:spPr bwMode="auto">
              <a:xfrm>
                <a:off x="2214" y="2448"/>
                <a:ext cx="227" cy="227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anchor="ctr"/>
              <a:lstStyle/>
              <a:p>
                <a:pPr algn="ctr"/>
                <a:r>
                  <a:rPr lang="en-US" altLang="zh-CN">
                    <a:solidFill>
                      <a:srgbClr val="002060"/>
                    </a:solidFill>
                  </a:rPr>
                  <a:t>a</a:t>
                </a:r>
              </a:p>
            </p:txBody>
          </p:sp>
        </p:grpSp>
        <p:grpSp>
          <p:nvGrpSpPr>
            <p:cNvPr id="30730" name="Group 60"/>
            <p:cNvGrpSpPr>
              <a:grpSpLocks/>
            </p:cNvGrpSpPr>
            <p:nvPr/>
          </p:nvGrpSpPr>
          <p:grpSpPr bwMode="auto">
            <a:xfrm>
              <a:off x="6029181" y="4188057"/>
              <a:ext cx="1895327" cy="1795873"/>
              <a:chOff x="3463" y="1268"/>
              <a:chExt cx="1415" cy="1328"/>
            </a:xfrm>
          </p:grpSpPr>
          <p:sp>
            <p:nvSpPr>
              <p:cNvPr id="30735" name="Line 65"/>
              <p:cNvSpPr>
                <a:spLocks noChangeShapeType="1"/>
              </p:cNvSpPr>
              <p:nvPr/>
            </p:nvSpPr>
            <p:spPr bwMode="auto">
              <a:xfrm flipH="1">
                <a:off x="3673" y="1452"/>
                <a:ext cx="414" cy="415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6" name="Line 66"/>
              <p:cNvSpPr>
                <a:spLocks noChangeShapeType="1"/>
              </p:cNvSpPr>
              <p:nvPr/>
            </p:nvSpPr>
            <p:spPr bwMode="auto">
              <a:xfrm flipH="1">
                <a:off x="4257" y="1992"/>
                <a:ext cx="414" cy="415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7" name="Line 67"/>
              <p:cNvSpPr>
                <a:spLocks noChangeShapeType="1"/>
              </p:cNvSpPr>
              <p:nvPr/>
            </p:nvSpPr>
            <p:spPr bwMode="auto">
              <a:xfrm>
                <a:off x="3672" y="1992"/>
                <a:ext cx="415" cy="415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8" name="Line 68"/>
              <p:cNvSpPr>
                <a:spLocks noChangeShapeType="1"/>
              </p:cNvSpPr>
              <p:nvPr/>
            </p:nvSpPr>
            <p:spPr bwMode="auto">
              <a:xfrm>
                <a:off x="4257" y="1452"/>
                <a:ext cx="414" cy="415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1" name="Oval 61"/>
              <p:cNvSpPr>
                <a:spLocks noChangeArrowheads="1"/>
              </p:cNvSpPr>
              <p:nvPr/>
            </p:nvSpPr>
            <p:spPr bwMode="auto">
              <a:xfrm>
                <a:off x="4059" y="1268"/>
                <a:ext cx="227" cy="227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72000" anchor="ctr"/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d</a:t>
                </a:r>
              </a:p>
            </p:txBody>
          </p:sp>
          <p:sp>
            <p:nvSpPr>
              <p:cNvPr id="30732" name="Oval 62"/>
              <p:cNvSpPr>
                <a:spLocks noChangeArrowheads="1"/>
              </p:cNvSpPr>
              <p:nvPr/>
            </p:nvSpPr>
            <p:spPr bwMode="auto">
              <a:xfrm>
                <a:off x="3463" y="1826"/>
                <a:ext cx="227" cy="227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b</a:t>
                </a:r>
              </a:p>
            </p:txBody>
          </p:sp>
          <p:sp>
            <p:nvSpPr>
              <p:cNvPr id="30733" name="Oval 63"/>
              <p:cNvSpPr>
                <a:spLocks noChangeArrowheads="1"/>
              </p:cNvSpPr>
              <p:nvPr/>
            </p:nvSpPr>
            <p:spPr bwMode="auto">
              <a:xfrm>
                <a:off x="4651" y="1826"/>
                <a:ext cx="227" cy="227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72000" tIns="0" anchor="ctr"/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c</a:t>
                </a:r>
              </a:p>
            </p:txBody>
          </p:sp>
          <p:sp>
            <p:nvSpPr>
              <p:cNvPr id="30734" name="Oval 64"/>
              <p:cNvSpPr>
                <a:spLocks noChangeArrowheads="1"/>
              </p:cNvSpPr>
              <p:nvPr/>
            </p:nvSpPr>
            <p:spPr bwMode="auto">
              <a:xfrm>
                <a:off x="4059" y="2369"/>
                <a:ext cx="227" cy="227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72000" tIns="0" anchor="ctr"/>
              <a:lstStyle/>
              <a:p>
                <a:pPr algn="ctr"/>
                <a:r>
                  <a:rPr lang="en-US" altLang="zh-CN">
                    <a:solidFill>
                      <a:srgbClr val="002060"/>
                    </a:solidFill>
                  </a:rPr>
                  <a:t>a</a:t>
                </a:r>
              </a:p>
            </p:txBody>
          </p:sp>
        </p:grp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grpSp>
        <p:nvGrpSpPr>
          <p:cNvPr id="38" name="组合 37"/>
          <p:cNvGrpSpPr/>
          <p:nvPr/>
        </p:nvGrpSpPr>
        <p:grpSpPr>
          <a:xfrm>
            <a:off x="539750" y="1124744"/>
            <a:ext cx="8135938" cy="2554287"/>
            <a:chOff x="539750" y="1268413"/>
            <a:chExt cx="8135938" cy="2554287"/>
          </a:xfrm>
        </p:grpSpPr>
        <p:sp>
          <p:nvSpPr>
            <p:cNvPr id="34848" name="Text Box 3"/>
            <p:cNvSpPr txBox="1">
              <a:spLocks noChangeArrowheads="1"/>
            </p:cNvSpPr>
            <p:nvPr/>
          </p:nvSpPr>
          <p:spPr bwMode="auto">
            <a:xfrm>
              <a:off x="539750" y="1268413"/>
              <a:ext cx="8135938" cy="25542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274638" indent="-274638" eaLnBrk="1" hangingPunct="1">
                <a:spcBef>
                  <a:spcPct val="50000"/>
                </a:spcBef>
                <a:buSzPct val="60000"/>
                <a:buFont typeface="Wingdings" pitchFamily="2" charset="2"/>
                <a:buChar char="n"/>
                <a:defRPr/>
              </a:pPr>
              <a:r>
                <a:rPr lang="zh-CN" altLang="en-US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定义</a:t>
              </a:r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7.3-1</a:t>
              </a:r>
              <a:r>
                <a:rPr lang="zh-CN" altLang="en-US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：</a:t>
              </a:r>
              <a:r>
                <a:rPr lang="zh-CN" altLang="en-US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设</a:t>
              </a:r>
              <a:r>
                <a:rPr lang="en-US" altLang="zh-CN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&lt;L</a:t>
              </a:r>
              <a:r>
                <a:rPr lang="zh-CN" altLang="en-US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；∨，∧</a:t>
              </a:r>
              <a:r>
                <a:rPr lang="en-US" altLang="zh-CN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&gt;</a:t>
              </a:r>
              <a:r>
                <a:rPr lang="zh-CN" altLang="en-US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是一个格，若对于</a:t>
              </a:r>
              <a:r>
                <a:rPr lang="zh-CN" altLang="en-US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任意的</a:t>
              </a:r>
              <a:r>
                <a:rPr lang="en-US" altLang="zh-CN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baseline="-2500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en-US" altLang="zh-CN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, a</a:t>
              </a:r>
              <a:r>
                <a:rPr lang="en-US" altLang="zh-CN" baseline="-2500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, a</a:t>
              </a:r>
              <a:r>
                <a:rPr lang="en-US" altLang="zh-CN" baseline="-2500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en-US" altLang="zh-CN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∈ L</a:t>
              </a:r>
              <a:r>
                <a:rPr lang="zh-CN" altLang="en-US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，有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endParaRPr lang="zh-CN" altLang="en-US" dirty="0">
                <a:solidFill>
                  <a:srgbClr val="00194C"/>
                </a:solidFill>
                <a:latin typeface="楷体" pitchFamily="49" charset="-122"/>
                <a:ea typeface="楷体" pitchFamily="49" charset="-122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endParaRPr lang="zh-CN" altLang="en-US" dirty="0">
                <a:solidFill>
                  <a:srgbClr val="00194C"/>
                </a:solidFill>
                <a:latin typeface="楷体" pitchFamily="49" charset="-122"/>
                <a:ea typeface="楷体" pitchFamily="49" charset="-122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则称</a:t>
              </a:r>
              <a:r>
                <a:rPr lang="en-US" altLang="zh-CN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&lt; L</a:t>
              </a:r>
              <a:r>
                <a:rPr lang="zh-CN" altLang="en-US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；∨，∧</a:t>
              </a:r>
              <a:r>
                <a:rPr lang="en-US" altLang="zh-CN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&gt;</a:t>
              </a:r>
              <a:r>
                <a:rPr lang="zh-CN" altLang="en-US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是</a:t>
              </a:r>
              <a:r>
                <a:rPr lang="zh-CN" altLang="en-US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分配格</a:t>
              </a:r>
              <a:r>
                <a:rPr lang="zh-CN" altLang="en-US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。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763688" y="2276872"/>
              <a:ext cx="6120680" cy="10081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baseline="-25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40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∧</a:t>
              </a:r>
              <a:r>
                <a:rPr lang="en-US" altLang="zh-CN" sz="240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en-US" altLang="zh-CN" sz="24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baseline="-25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zh-CN" altLang="en-US" sz="240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∨</a:t>
              </a:r>
              <a:r>
                <a:rPr lang="en-US" altLang="zh-CN" sz="24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baseline="-25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en-US" altLang="zh-CN" sz="24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)=(a</a:t>
              </a:r>
              <a:r>
                <a:rPr lang="en-US" altLang="zh-CN" sz="2400" baseline="-25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40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∧</a:t>
              </a:r>
              <a:r>
                <a:rPr lang="en-US" altLang="zh-CN" sz="24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baseline="-25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r>
                <a:rPr lang="zh-CN" altLang="en-US" sz="240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∨</a:t>
              </a:r>
              <a:r>
                <a:rPr lang="en-US" altLang="zh-CN" sz="240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en-US" altLang="zh-CN" sz="24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baseline="-25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40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∧</a:t>
              </a:r>
              <a:r>
                <a:rPr lang="en-US" altLang="zh-CN" sz="24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baseline="-25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)     (1)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baseline="-25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40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∨</a:t>
              </a:r>
              <a:r>
                <a:rPr lang="en-US" altLang="zh-CN" sz="240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en-US" altLang="zh-CN" sz="24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baseline="-25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zh-CN" altLang="en-US" sz="240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∧</a:t>
              </a:r>
              <a:r>
                <a:rPr lang="en-US" altLang="zh-CN" sz="24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baseline="-25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en-US" altLang="zh-CN" sz="24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)=(a</a:t>
              </a:r>
              <a:r>
                <a:rPr lang="en-US" altLang="zh-CN" sz="2400" baseline="-25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40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∨</a:t>
              </a:r>
              <a:r>
                <a:rPr lang="en-US" altLang="zh-CN" sz="24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baseline="-25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r>
                <a:rPr lang="zh-CN" altLang="en-US" sz="240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∧</a:t>
              </a:r>
              <a:r>
                <a:rPr lang="en-US" altLang="zh-CN" sz="240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en-US" altLang="zh-CN" sz="24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baseline="-25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40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∨</a:t>
              </a:r>
              <a:r>
                <a:rPr lang="en-US" altLang="zh-CN" sz="24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baseline="-25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)     (2)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E29CE73-45C4-405E-B97C-BA90E1B0FA6A}"/>
              </a:ext>
            </a:extLst>
          </p:cNvPr>
          <p:cNvGrpSpPr/>
          <p:nvPr/>
        </p:nvGrpSpPr>
        <p:grpSpPr>
          <a:xfrm>
            <a:off x="732799" y="1144832"/>
            <a:ext cx="7855969" cy="1532965"/>
            <a:chOff x="669504" y="456168"/>
            <a:chExt cx="7855969" cy="1532965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E25EAEF7-C778-4EA9-B193-546DE2137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504" y="457132"/>
              <a:ext cx="3758480" cy="153200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lvl="1" indent="0">
                <a:lnSpc>
                  <a:spcPct val="120000"/>
                </a:lnSpc>
                <a:spcBef>
                  <a:spcPct val="0"/>
                </a:spcBef>
                <a:spcAft>
                  <a:spcPts val="1200"/>
                </a:spcAft>
                <a:buFont typeface="Wingdings" pitchFamily="2" charset="2"/>
                <a:buNone/>
              </a:pPr>
              <a:r>
                <a:rPr lang="en-US" altLang="zh-CN" sz="2200" kern="0">
                  <a:latin typeface="楷体" panose="02010609060101010101" pitchFamily="49" charset="-122"/>
                  <a:ea typeface="楷体" panose="02010609060101010101" pitchFamily="49" charset="-122"/>
                </a:rPr>
                <a:t>(13) </a:t>
              </a:r>
              <a:r>
                <a:rPr lang="zh-CN" altLang="en-US" sz="2200" ker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分配不等式</a:t>
              </a:r>
              <a:endParaRPr lang="en-US" altLang="zh-CN" sz="2200" ker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4763" lvl="1" indent="-4763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Font typeface="Wingdings" pitchFamily="2" charset="2"/>
                <a:buNone/>
              </a:pPr>
              <a:r>
                <a:rPr lang="en-US" altLang="zh-CN" sz="2200" kern="0">
                  <a:latin typeface="楷体" panose="02010609060101010101" pitchFamily="49" charset="-122"/>
                  <a:ea typeface="楷体" panose="02010609060101010101" pitchFamily="49" charset="-122"/>
                </a:rPr>
                <a:t>a∨(b∧c)≤(a∨b)∧(a∨c)</a:t>
              </a:r>
            </a:p>
            <a:p>
              <a:pPr marL="4763" lvl="1" indent="-4763">
                <a:lnSpc>
                  <a:spcPct val="120000"/>
                </a:lnSpc>
                <a:spcBef>
                  <a:spcPct val="0"/>
                </a:spcBef>
                <a:spcAft>
                  <a:spcPts val="1200"/>
                </a:spcAft>
                <a:buFont typeface="Wingdings" pitchFamily="2" charset="2"/>
                <a:buNone/>
              </a:pPr>
              <a:r>
                <a:rPr lang="en-US" altLang="zh-CN" sz="2200" kern="0">
                  <a:latin typeface="楷体" panose="02010609060101010101" pitchFamily="49" charset="-122"/>
                  <a:ea typeface="楷体" panose="02010609060101010101" pitchFamily="49" charset="-122"/>
                </a:rPr>
                <a:t>a∧(b∨c)≥(a∧b)∨(a∧c)</a:t>
              </a:r>
            </a:p>
          </p:txBody>
        </p:sp>
        <p:sp>
          <p:nvSpPr>
            <p:cNvPr id="41" name="Rectangle 3">
              <a:extLst>
                <a:ext uri="{FF2B5EF4-FFF2-40B4-BE49-F238E27FC236}">
                  <a16:creationId xmlns:a16="http://schemas.microsoft.com/office/drawing/2014/main" id="{B5E74626-0779-4A28-B867-D2308C045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7073" y="456168"/>
              <a:ext cx="3758400" cy="153200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lvl="1" indent="0">
                <a:lnSpc>
                  <a:spcPct val="120000"/>
                </a:lnSpc>
                <a:spcBef>
                  <a:spcPct val="0"/>
                </a:spcBef>
                <a:spcAft>
                  <a:spcPts val="1200"/>
                </a:spcAft>
                <a:buFont typeface="Wingdings" pitchFamily="2" charset="2"/>
                <a:buNone/>
              </a:pPr>
              <a:r>
                <a:rPr lang="en-US" altLang="zh-CN" sz="2200" kern="0">
                  <a:latin typeface="楷体" panose="02010609060101010101" pitchFamily="49" charset="-122"/>
                  <a:ea typeface="楷体" panose="02010609060101010101" pitchFamily="49" charset="-122"/>
                </a:rPr>
                <a:t>(13) </a:t>
              </a:r>
              <a:r>
                <a:rPr lang="zh-CN" altLang="en-US" sz="2200" ker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分配不等式</a:t>
              </a:r>
              <a:endParaRPr lang="en-US" altLang="zh-CN" sz="2200" ker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4763" lvl="1" indent="-4763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altLang="zh-CN" sz="2200" kern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⊕</a:t>
              </a:r>
              <a:r>
                <a:rPr lang="en-US" altLang="zh-CN" sz="2200" kern="0">
                  <a:latin typeface="楷体" panose="02010609060101010101" pitchFamily="49" charset="-122"/>
                  <a:ea typeface="楷体" panose="02010609060101010101" pitchFamily="49" charset="-122"/>
                </a:rPr>
                <a:t>(b*c)≤(a</a:t>
              </a:r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⊕</a:t>
              </a:r>
              <a:r>
                <a:rPr lang="en-US" altLang="zh-CN" sz="2200" kern="0">
                  <a:latin typeface="楷体" panose="02010609060101010101" pitchFamily="49" charset="-122"/>
                  <a:ea typeface="楷体" panose="02010609060101010101" pitchFamily="49" charset="-122"/>
                </a:rPr>
                <a:t>b)*(a</a:t>
              </a:r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⊕</a:t>
              </a:r>
              <a:r>
                <a:rPr lang="en-US" altLang="zh-CN" sz="2200" kern="0">
                  <a:latin typeface="楷体" panose="02010609060101010101" pitchFamily="49" charset="-122"/>
                  <a:ea typeface="楷体" panose="02010609060101010101" pitchFamily="49" charset="-122"/>
                </a:rPr>
                <a:t>c)</a:t>
              </a:r>
            </a:p>
            <a:p>
              <a:pPr marL="4763" lvl="1" indent="-4763">
                <a:lnSpc>
                  <a:spcPct val="120000"/>
                </a:lnSpc>
                <a:spcBef>
                  <a:spcPct val="0"/>
                </a:spcBef>
                <a:spcAft>
                  <a:spcPts val="1200"/>
                </a:spcAft>
                <a:buNone/>
              </a:pPr>
              <a:r>
                <a:rPr lang="en-US" altLang="zh-CN" sz="2200" kern="0">
                  <a:latin typeface="楷体" panose="02010609060101010101" pitchFamily="49" charset="-122"/>
                  <a:ea typeface="楷体" panose="02010609060101010101" pitchFamily="49" charset="-122"/>
                </a:rPr>
                <a:t>a*(b</a:t>
              </a:r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⊕</a:t>
              </a:r>
              <a:r>
                <a:rPr lang="en-US" altLang="zh-CN" sz="2200" kern="0">
                  <a:latin typeface="楷体" panose="02010609060101010101" pitchFamily="49" charset="-122"/>
                  <a:ea typeface="楷体" panose="02010609060101010101" pitchFamily="49" charset="-122"/>
                </a:rPr>
                <a:t>c)≥(a*b)</a:t>
              </a:r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⊕</a:t>
              </a:r>
              <a:r>
                <a:rPr lang="en-US" altLang="zh-CN" sz="2200" kern="0">
                  <a:latin typeface="楷体" panose="02010609060101010101" pitchFamily="49" charset="-122"/>
                  <a:ea typeface="楷体" panose="02010609060101010101" pitchFamily="49" charset="-122"/>
                </a:rPr>
                <a:t>(a*c)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79400" y="708025"/>
            <a:ext cx="7772400" cy="112704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3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对任意的集合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&lt;2</a:t>
            </a:r>
            <a:r>
              <a:rPr lang="en-US" altLang="zh-CN" sz="2800" baseline="30000" dirty="0">
                <a:latin typeface="楷体" pitchFamily="49" charset="-122"/>
                <a:ea typeface="楷体" pitchFamily="49" charset="-122"/>
              </a:rPr>
              <a:t>A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；∪，∩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是一个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   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分配格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539750" y="4484688"/>
            <a:ext cx="6127750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50000"/>
              </a:spcBef>
              <a:defRPr/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因此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b∧(</a:t>
            </a:r>
            <a:r>
              <a:rPr lang="en-US" altLang="zh-CN" sz="2800" dirty="0" err="1">
                <a:latin typeface="楷体" pitchFamily="49" charset="-122"/>
                <a:ea typeface="楷体" pitchFamily="49" charset="-122"/>
              </a:rPr>
              <a:t>c∨d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)≠(</a:t>
            </a:r>
            <a:r>
              <a:rPr lang="en-US" altLang="zh-CN" sz="2800" dirty="0" err="1">
                <a:latin typeface="楷体" pitchFamily="49" charset="-122"/>
                <a:ea typeface="楷体" pitchFamily="49" charset="-122"/>
              </a:rPr>
              <a:t>b∧c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800" dirty="0" err="1">
                <a:latin typeface="楷体" pitchFamily="49" charset="-122"/>
                <a:ea typeface="楷体" pitchFamily="49" charset="-122"/>
              </a:rPr>
              <a:t>b∧d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95288" y="3908425"/>
            <a:ext cx="3313112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而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800" dirty="0" err="1">
                <a:latin typeface="楷体" pitchFamily="49" charset="-122"/>
                <a:ea typeface="楷体" pitchFamily="49" charset="-122"/>
              </a:rPr>
              <a:t>b∧c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)∨(</a:t>
            </a:r>
            <a:r>
              <a:rPr lang="en-US" altLang="zh-CN" sz="2800" dirty="0" err="1">
                <a:latin typeface="楷体" pitchFamily="49" charset="-122"/>
                <a:ea typeface="楷体" pitchFamily="49" charset="-122"/>
              </a:rPr>
              <a:t>b∧d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 </a:t>
            </a: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5643573" y="1935164"/>
            <a:ext cx="2890845" cy="2735264"/>
            <a:chOff x="3555" y="917"/>
            <a:chExt cx="1821" cy="1723"/>
          </a:xfrm>
        </p:grpSpPr>
        <p:sp>
          <p:nvSpPr>
            <p:cNvPr id="31761" name="Line 13"/>
            <p:cNvSpPr>
              <a:spLocks noChangeShapeType="1"/>
            </p:cNvSpPr>
            <p:nvPr/>
          </p:nvSpPr>
          <p:spPr bwMode="auto">
            <a:xfrm>
              <a:off x="4464" y="1200"/>
              <a:ext cx="0" cy="43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2" name="Line 14"/>
            <p:cNvSpPr>
              <a:spLocks noChangeShapeType="1"/>
            </p:cNvSpPr>
            <p:nvPr/>
          </p:nvSpPr>
          <p:spPr bwMode="auto">
            <a:xfrm>
              <a:off x="4464" y="1920"/>
              <a:ext cx="0" cy="4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Line 15"/>
            <p:cNvSpPr>
              <a:spLocks noChangeShapeType="1"/>
            </p:cNvSpPr>
            <p:nvPr/>
          </p:nvSpPr>
          <p:spPr bwMode="auto">
            <a:xfrm flipH="1">
              <a:off x="3798" y="1132"/>
              <a:ext cx="542" cy="54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Line 16"/>
            <p:cNvSpPr>
              <a:spLocks noChangeShapeType="1"/>
            </p:cNvSpPr>
            <p:nvPr/>
          </p:nvSpPr>
          <p:spPr bwMode="auto">
            <a:xfrm>
              <a:off x="4593" y="1132"/>
              <a:ext cx="542" cy="54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Line 17"/>
            <p:cNvSpPr>
              <a:spLocks noChangeShapeType="1"/>
            </p:cNvSpPr>
            <p:nvPr/>
          </p:nvSpPr>
          <p:spPr bwMode="auto">
            <a:xfrm>
              <a:off x="3798" y="1872"/>
              <a:ext cx="542" cy="54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Line 18"/>
            <p:cNvSpPr>
              <a:spLocks noChangeShapeType="1"/>
            </p:cNvSpPr>
            <p:nvPr/>
          </p:nvSpPr>
          <p:spPr bwMode="auto">
            <a:xfrm flipH="1">
              <a:off x="4593" y="1873"/>
              <a:ext cx="543" cy="5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Oval 8"/>
            <p:cNvSpPr>
              <a:spLocks noChangeArrowheads="1"/>
            </p:cNvSpPr>
            <p:nvPr/>
          </p:nvSpPr>
          <p:spPr bwMode="auto">
            <a:xfrm>
              <a:off x="4320" y="917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anchor="ctr"/>
            <a:lstStyle/>
            <a:p>
              <a:pPr algn="ctr"/>
              <a:r>
                <a:rPr lang="en-US" altLang="zh-CN" sz="2800" dirty="0"/>
                <a:t>e</a:t>
              </a:r>
            </a:p>
          </p:txBody>
        </p:sp>
        <p:sp>
          <p:nvSpPr>
            <p:cNvPr id="31760" name="Oval 12"/>
            <p:cNvSpPr>
              <a:spLocks noChangeArrowheads="1"/>
            </p:cNvSpPr>
            <p:nvPr/>
          </p:nvSpPr>
          <p:spPr bwMode="auto">
            <a:xfrm>
              <a:off x="4320" y="2352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72000" tIns="0" anchor="ctr"/>
            <a:lstStyle/>
            <a:p>
              <a:pPr algn="ctr"/>
              <a:r>
                <a:rPr lang="en-US" altLang="zh-CN" sz="2800" dirty="0"/>
                <a:t>a</a:t>
              </a:r>
            </a:p>
          </p:txBody>
        </p:sp>
        <p:sp>
          <p:nvSpPr>
            <p:cNvPr id="31757" name="Oval 9"/>
            <p:cNvSpPr>
              <a:spLocks noChangeArrowheads="1"/>
            </p:cNvSpPr>
            <p:nvPr/>
          </p:nvSpPr>
          <p:spPr bwMode="auto">
            <a:xfrm>
              <a:off x="3555" y="1632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dirty="0"/>
                <a:t>b</a:t>
              </a:r>
            </a:p>
          </p:txBody>
        </p:sp>
        <p:sp>
          <p:nvSpPr>
            <p:cNvPr id="31758" name="Oval 10"/>
            <p:cNvSpPr>
              <a:spLocks noChangeArrowheads="1"/>
            </p:cNvSpPr>
            <p:nvPr/>
          </p:nvSpPr>
          <p:spPr bwMode="auto">
            <a:xfrm>
              <a:off x="4320" y="1632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82800" tIns="0" anchor="ctr"/>
            <a:lstStyle/>
            <a:p>
              <a:pPr algn="ctr"/>
              <a:r>
                <a:rPr lang="en-US" altLang="zh-CN" sz="2800" dirty="0"/>
                <a:t>c</a:t>
              </a:r>
            </a:p>
          </p:txBody>
        </p:sp>
        <p:sp>
          <p:nvSpPr>
            <p:cNvPr id="31759" name="Oval 11"/>
            <p:cNvSpPr>
              <a:spLocks noChangeArrowheads="1"/>
            </p:cNvSpPr>
            <p:nvPr/>
          </p:nvSpPr>
          <p:spPr bwMode="auto">
            <a:xfrm>
              <a:off x="5088" y="1632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72000" anchor="ctr"/>
            <a:lstStyle/>
            <a:p>
              <a:pPr algn="ctr"/>
              <a:r>
                <a:rPr lang="en-US" altLang="zh-CN" sz="2800" dirty="0"/>
                <a:t>d</a:t>
              </a:r>
            </a:p>
          </p:txBody>
        </p:sp>
      </p:grp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633413" y="2308225"/>
            <a:ext cx="34559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楷体" pitchFamily="49" charset="-122"/>
              </a:rPr>
              <a:t>例</a:t>
            </a:r>
            <a:r>
              <a:rPr lang="en-US" altLang="zh-CN" sz="3200" dirty="0">
                <a:solidFill>
                  <a:srgbClr val="0000FF"/>
                </a:solidFill>
                <a:latin typeface="楷体" pitchFamily="49" charset="-122"/>
              </a:rPr>
              <a:t>2</a:t>
            </a:r>
            <a:r>
              <a:rPr lang="en-US" altLang="zh-CN" sz="3200" dirty="0">
                <a:latin typeface="楷体" pitchFamily="49" charset="-122"/>
              </a:rPr>
              <a:t>  </a:t>
            </a:r>
            <a:r>
              <a:rPr lang="en-US" altLang="zh-CN" sz="2800" dirty="0">
                <a:latin typeface="楷体" pitchFamily="49" charset="-122"/>
              </a:rPr>
              <a:t>   </a:t>
            </a:r>
            <a:r>
              <a:rPr lang="en-US" altLang="zh-CN" dirty="0">
                <a:latin typeface="楷体" pitchFamily="49" charset="-122"/>
              </a:rPr>
              <a:t>    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8888" y="3298825"/>
            <a:ext cx="305724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楷体" pitchFamily="49" charset="-122"/>
              </a:rPr>
              <a:t>b∧(</a:t>
            </a:r>
            <a:r>
              <a:rPr lang="en-US" altLang="zh-CN" sz="2800" dirty="0" err="1">
                <a:latin typeface="楷体" pitchFamily="49" charset="-122"/>
              </a:rPr>
              <a:t>c∨d</a:t>
            </a:r>
            <a:r>
              <a:rPr lang="en-US" altLang="zh-CN" sz="2800" dirty="0">
                <a:latin typeface="楷体" pitchFamily="49" charset="-122"/>
              </a:rPr>
              <a:t>)=</a:t>
            </a:r>
            <a:r>
              <a:rPr lang="en-US" altLang="zh-CN" sz="2800" dirty="0" err="1">
                <a:latin typeface="楷体" pitchFamily="49" charset="-122"/>
              </a:rPr>
              <a:t>b∧e</a:t>
            </a:r>
            <a:r>
              <a:rPr lang="en-US" altLang="zh-CN" sz="2800" dirty="0">
                <a:latin typeface="楷体" pitchFamily="49" charset="-122"/>
              </a:rPr>
              <a:t>=b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08401" y="3908425"/>
            <a:ext cx="1583680" cy="52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>
                <a:latin typeface="楷体" pitchFamily="49" charset="-122"/>
              </a:rPr>
              <a:t>=a∨a</a:t>
            </a:r>
            <a:r>
              <a:rPr lang="en-US" altLang="zh-CN" sz="2800" dirty="0">
                <a:latin typeface="楷体" pitchFamily="49" charset="-122"/>
              </a:rPr>
              <a:t>=a</a:t>
            </a:r>
          </a:p>
        </p:txBody>
      </p:sp>
      <p:sp>
        <p:nvSpPr>
          <p:cNvPr id="38921" name="TextBox 3"/>
          <p:cNvSpPr txBox="1">
            <a:spLocks noChangeArrowheads="1"/>
          </p:cNvSpPr>
          <p:nvPr/>
        </p:nvSpPr>
        <p:spPr bwMode="auto">
          <a:xfrm>
            <a:off x="1521376" y="2354580"/>
            <a:ext cx="23383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楷体" pitchFamily="49" charset="-122"/>
              </a:rPr>
              <a:t>不是分配格。</a:t>
            </a:r>
          </a:p>
        </p:txBody>
      </p:sp>
      <p:sp>
        <p:nvSpPr>
          <p:cNvPr id="21" name="矩形 20"/>
          <p:cNvSpPr/>
          <p:nvPr/>
        </p:nvSpPr>
        <p:spPr>
          <a:xfrm>
            <a:off x="6875463" y="1484313"/>
            <a:ext cx="1944687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钻石格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autoUpdateAnimBg="0"/>
      <p:bldP spid="94212" grpId="0" autoUpdateAnimBg="0"/>
      <p:bldP spid="38918" grpId="0"/>
      <p:bldP spid="2" grpId="0"/>
      <p:bldP spid="3" grpId="0"/>
      <p:bldP spid="38921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2915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模格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3329533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&lt;L,*,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是一个格，如果对于所有的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a,b,c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有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2149475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c</a:t>
            </a:r>
            <a:r>
              <a:rPr lang="en-US" altLang="zh-CN" sz="2400" dirty="0" err="1">
                <a:sym typeface="Symbol" pitchFamily="18" charset="2"/>
              </a:rPr>
              <a:t>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(b*c)=(a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b)*c</a:t>
            </a:r>
          </a:p>
          <a:p>
            <a:pPr marL="365125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则称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&lt;L,*,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模格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7.3-1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分配格是模格。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由于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(b*c)=(a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b)*(a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c)</a:t>
            </a:r>
          </a:p>
          <a:p>
            <a:pPr marL="320675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c=c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，代入上式得：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(b*c)=(a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b)*c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grpSp>
        <p:nvGrpSpPr>
          <p:cNvPr id="28" name="组合 27"/>
          <p:cNvGrpSpPr/>
          <p:nvPr/>
        </p:nvGrpSpPr>
        <p:grpSpPr>
          <a:xfrm>
            <a:off x="2699792" y="1724623"/>
            <a:ext cx="4925685" cy="825992"/>
            <a:chOff x="2699792" y="1724623"/>
            <a:chExt cx="4925685" cy="825992"/>
          </a:xfrm>
        </p:grpSpPr>
        <p:sp>
          <p:nvSpPr>
            <p:cNvPr id="22" name="圆角矩形 21"/>
            <p:cNvSpPr/>
            <p:nvPr/>
          </p:nvSpPr>
          <p:spPr>
            <a:xfrm>
              <a:off x="6761381" y="2046559"/>
              <a:ext cx="864096" cy="504056"/>
            </a:xfrm>
            <a:prstGeom prst="roundRect">
              <a:avLst>
                <a:gd name="adj" fmla="val 21370"/>
              </a:avLst>
            </a:prstGeom>
            <a:noFill/>
            <a:ln w="19050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模律</a:t>
              </a: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2699792" y="1727096"/>
              <a:ext cx="34563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/>
            <p:nvPr/>
          </p:nvCxnSpPr>
          <p:spPr>
            <a:xfrm>
              <a:off x="4788024" y="1724623"/>
              <a:ext cx="1944216" cy="57606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3">
            <a:extLst>
              <a:ext uri="{FF2B5EF4-FFF2-40B4-BE49-F238E27FC236}">
                <a16:creationId xmlns:a16="http://schemas.microsoft.com/office/drawing/2014/main" id="{14E9AD11-EAF7-4CA0-B8F9-68A0B380B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636912"/>
            <a:ext cx="5743572" cy="1141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zh-CN" sz="2200" kern="0">
                <a:latin typeface="楷体" panose="02010609060101010101" pitchFamily="49" charset="-122"/>
                <a:ea typeface="楷体" panose="02010609060101010101" pitchFamily="49" charset="-122"/>
              </a:rPr>
              <a:t>(13) </a:t>
            </a:r>
            <a:r>
              <a:rPr lang="zh-CN" altLang="en-US" sz="2200" ker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分配不等式 </a:t>
            </a:r>
            <a:r>
              <a:rPr lang="en-US" altLang="zh-CN" sz="2200" ker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200" kern="0">
                <a:latin typeface="楷体" panose="02010609060101010101" pitchFamily="49" charset="-122"/>
                <a:ea typeface="楷体" panose="02010609060101010101" pitchFamily="49" charset="-122"/>
              </a:rPr>
              <a:t>(b*c)≤(a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200" kern="0">
                <a:latin typeface="楷体" panose="02010609060101010101" pitchFamily="49" charset="-122"/>
                <a:ea typeface="楷体" panose="02010609060101010101" pitchFamily="49" charset="-122"/>
              </a:rPr>
              <a:t>b)*(a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200" kern="0">
                <a:latin typeface="楷体" panose="02010609060101010101" pitchFamily="49" charset="-122"/>
                <a:ea typeface="楷体" panose="02010609060101010101" pitchFamily="49" charset="-122"/>
              </a:rPr>
              <a:t>c)</a:t>
            </a:r>
          </a:p>
          <a:p>
            <a:pPr marL="0" lvl="1" indent="0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zh-CN" sz="2200" kern="0">
                <a:latin typeface="楷体" panose="02010609060101010101" pitchFamily="49" charset="-122"/>
                <a:ea typeface="楷体" panose="02010609060101010101" pitchFamily="49" charset="-122"/>
              </a:rPr>
              <a:t>(14) </a:t>
            </a:r>
            <a:r>
              <a:rPr lang="zh-CN" altLang="en-US" sz="2200" ker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模不等式</a:t>
            </a:r>
            <a:r>
              <a:rPr lang="zh-CN" altLang="en-US" sz="2200" ker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200" kern="0">
                <a:latin typeface="楷体" panose="02010609060101010101" pitchFamily="49" charset="-122"/>
                <a:ea typeface="楷体" panose="02010609060101010101" pitchFamily="49" charset="-122"/>
              </a:rPr>
              <a:t>a≤c⇔a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200" kern="0">
                <a:latin typeface="楷体" panose="02010609060101010101" pitchFamily="49" charset="-122"/>
                <a:ea typeface="楷体" panose="02010609060101010101" pitchFamily="49" charset="-122"/>
              </a:rPr>
              <a:t>(b*c)≤(a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200" kern="0">
                <a:latin typeface="楷体" panose="02010609060101010101" pitchFamily="49" charset="-122"/>
                <a:ea typeface="楷体" panose="02010609060101010101" pitchFamily="49" charset="-122"/>
              </a:rPr>
              <a:t>b)*c</a:t>
            </a:r>
            <a:endParaRPr lang="en-US" altLang="zh-CN" sz="22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9A2DF19-07DE-4B7E-8A3B-A48EE2CFE83D}"/>
              </a:ext>
            </a:extLst>
          </p:cNvPr>
          <p:cNvGrpSpPr/>
          <p:nvPr/>
        </p:nvGrpSpPr>
        <p:grpSpPr>
          <a:xfrm>
            <a:off x="2018379" y="3959344"/>
            <a:ext cx="5001893" cy="2174529"/>
            <a:chOff x="2018379" y="3959344"/>
            <a:chExt cx="5001893" cy="2174529"/>
          </a:xfrm>
        </p:grpSpPr>
        <p:grpSp>
          <p:nvGrpSpPr>
            <p:cNvPr id="23" name="组合 22"/>
            <p:cNvGrpSpPr/>
            <p:nvPr/>
          </p:nvGrpSpPr>
          <p:grpSpPr>
            <a:xfrm>
              <a:off x="2018379" y="3959344"/>
              <a:ext cx="5001893" cy="2174529"/>
              <a:chOff x="2018379" y="3959344"/>
              <a:chExt cx="5001893" cy="2174529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648200" y="3959344"/>
                <a:ext cx="864096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格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580112" y="4810864"/>
                <a:ext cx="1440160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非模格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419872" y="4810864"/>
                <a:ext cx="864096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模格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279205" y="5701825"/>
                <a:ext cx="1584176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非分配格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018379" y="5701825"/>
                <a:ext cx="1224136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分配格</a:t>
                </a:r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3851920" y="4367577"/>
                <a:ext cx="2448272" cy="473767"/>
                <a:chOff x="3203848" y="4557313"/>
                <a:chExt cx="2448272" cy="473767"/>
              </a:xfrm>
            </p:grpSpPr>
            <p:cxnSp>
              <p:nvCxnSpPr>
                <p:cNvPr id="11" name="直接连接符 10"/>
                <p:cNvCxnSpPr/>
                <p:nvPr/>
              </p:nvCxnSpPr>
              <p:spPr>
                <a:xfrm>
                  <a:off x="3203848" y="4797152"/>
                  <a:ext cx="2448272" cy="0"/>
                </a:xfrm>
                <a:prstGeom prst="line">
                  <a:avLst/>
                </a:prstGeom>
                <a:ln w="25400">
                  <a:solidFill>
                    <a:srgbClr val="CC00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3203848" y="4793537"/>
                  <a:ext cx="0" cy="233928"/>
                </a:xfrm>
                <a:prstGeom prst="line">
                  <a:avLst/>
                </a:prstGeom>
                <a:ln w="25400">
                  <a:solidFill>
                    <a:srgbClr val="CC0099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>
                  <a:off x="5647357" y="4797152"/>
                  <a:ext cx="0" cy="233928"/>
                </a:xfrm>
                <a:prstGeom prst="line">
                  <a:avLst/>
                </a:prstGeom>
                <a:ln w="25400">
                  <a:solidFill>
                    <a:srgbClr val="CC0099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4427984" y="4557313"/>
                  <a:ext cx="0" cy="233928"/>
                </a:xfrm>
                <a:prstGeom prst="line">
                  <a:avLst/>
                </a:prstGeom>
                <a:ln w="25400">
                  <a:solidFill>
                    <a:srgbClr val="CC00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组合 16"/>
              <p:cNvGrpSpPr/>
              <p:nvPr/>
            </p:nvGrpSpPr>
            <p:grpSpPr>
              <a:xfrm>
                <a:off x="2627784" y="5232821"/>
                <a:ext cx="2448272" cy="473767"/>
                <a:chOff x="3203848" y="4557313"/>
                <a:chExt cx="2448272" cy="473767"/>
              </a:xfrm>
            </p:grpSpPr>
            <p:cxnSp>
              <p:nvCxnSpPr>
                <p:cNvPr id="18" name="直接连接符 17"/>
                <p:cNvCxnSpPr/>
                <p:nvPr/>
              </p:nvCxnSpPr>
              <p:spPr>
                <a:xfrm>
                  <a:off x="3203848" y="4797152"/>
                  <a:ext cx="2448272" cy="0"/>
                </a:xfrm>
                <a:prstGeom prst="line">
                  <a:avLst/>
                </a:prstGeom>
                <a:ln w="25400">
                  <a:solidFill>
                    <a:srgbClr val="CC00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3203848" y="4797152"/>
                  <a:ext cx="0" cy="233928"/>
                </a:xfrm>
                <a:prstGeom prst="line">
                  <a:avLst/>
                </a:prstGeom>
                <a:ln w="25400">
                  <a:solidFill>
                    <a:srgbClr val="CC0099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>
                  <a:off x="5647357" y="4797152"/>
                  <a:ext cx="0" cy="233928"/>
                </a:xfrm>
                <a:prstGeom prst="line">
                  <a:avLst/>
                </a:prstGeom>
                <a:ln w="25400">
                  <a:solidFill>
                    <a:srgbClr val="CC0099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4427984" y="4557313"/>
                  <a:ext cx="0" cy="233928"/>
                </a:xfrm>
                <a:prstGeom prst="line">
                  <a:avLst/>
                </a:prstGeom>
                <a:ln w="25400">
                  <a:solidFill>
                    <a:srgbClr val="CC00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512CD1A1-CF2D-4863-9444-9B648CC6469F}"/>
                </a:ext>
              </a:extLst>
            </p:cNvPr>
            <p:cNvSpPr/>
            <p:nvPr/>
          </p:nvSpPr>
          <p:spPr>
            <a:xfrm>
              <a:off x="5162550" y="5232400"/>
              <a:ext cx="1130300" cy="476250"/>
            </a:xfrm>
            <a:custGeom>
              <a:avLst/>
              <a:gdLst>
                <a:gd name="connsiteX0" fmla="*/ 1130300 w 1130300"/>
                <a:gd name="connsiteY0" fmla="*/ 0 h 476250"/>
                <a:gd name="connsiteX1" fmla="*/ 1130300 w 1130300"/>
                <a:gd name="connsiteY1" fmla="*/ 247650 h 476250"/>
                <a:gd name="connsiteX2" fmla="*/ 0 w 1130300"/>
                <a:gd name="connsiteY2" fmla="*/ 247650 h 476250"/>
                <a:gd name="connsiteX3" fmla="*/ 0 w 11303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0300" h="476250">
                  <a:moveTo>
                    <a:pt x="1130300" y="0"/>
                  </a:moveTo>
                  <a:lnTo>
                    <a:pt x="1130300" y="247650"/>
                  </a:lnTo>
                  <a:lnTo>
                    <a:pt x="0" y="247650"/>
                  </a:lnTo>
                  <a:lnTo>
                    <a:pt x="0" y="476250"/>
                  </a:lnTo>
                </a:path>
              </a:pathLst>
            </a:custGeom>
            <a:noFill/>
            <a:ln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Rectangle 3">
            <a:extLst>
              <a:ext uri="{FF2B5EF4-FFF2-40B4-BE49-F238E27FC236}">
                <a16:creationId xmlns:a16="http://schemas.microsoft.com/office/drawing/2014/main" id="{07D4AC81-6D25-47BC-BAAC-894D9DCB7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4278" y="3793707"/>
            <a:ext cx="3711938" cy="2344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2200" kern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200" ker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200" ker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200" kern="0">
                <a:latin typeface="楷体" panose="02010609060101010101" pitchFamily="49" charset="-122"/>
                <a:ea typeface="楷体" panose="02010609060101010101" pitchFamily="49" charset="-122"/>
              </a:rPr>
              <a:t>(b*c)=(a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200" kern="0">
                <a:latin typeface="楷体" panose="02010609060101010101" pitchFamily="49" charset="-122"/>
                <a:ea typeface="楷体" panose="02010609060101010101" pitchFamily="49" charset="-122"/>
              </a:rPr>
              <a:t>b)*(a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200" kern="0">
                <a:latin typeface="楷体" panose="02010609060101010101" pitchFamily="49" charset="-122"/>
                <a:ea typeface="楷体" panose="02010609060101010101" pitchFamily="49" charset="-122"/>
              </a:rPr>
              <a:t>c)</a:t>
            </a:r>
          </a:p>
          <a:p>
            <a:pPr marL="0" lvl="1" inden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2200" kern="0"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zh-CN" altLang="en-US" sz="2200" ker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200" kern="0">
                <a:latin typeface="楷体" panose="02010609060101010101" pitchFamily="49" charset="-122"/>
                <a:ea typeface="楷体" panose="02010609060101010101" pitchFamily="49" charset="-122"/>
              </a:rPr>
              <a:t>a≤c</a:t>
            </a:r>
          </a:p>
          <a:p>
            <a:pPr marL="0" lvl="1" inden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2200" kern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200" ker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200" ker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200" kern="0">
                <a:latin typeface="楷体" panose="02010609060101010101" pitchFamily="49" charset="-122"/>
                <a:ea typeface="楷体" panose="02010609060101010101" pitchFamily="49" charset="-122"/>
              </a:rPr>
              <a:t>(b*c)=(a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200" kern="0">
                <a:latin typeface="楷体" panose="02010609060101010101" pitchFamily="49" charset="-122"/>
                <a:ea typeface="楷体" panose="02010609060101010101" pitchFamily="49" charset="-122"/>
              </a:rPr>
              <a:t>b)*c</a:t>
            </a:r>
          </a:p>
          <a:p>
            <a:pPr marL="0" lvl="1" inden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2200" kern="0">
                <a:latin typeface="楷体" panose="02010609060101010101" pitchFamily="49" charset="-122"/>
                <a:ea typeface="楷体" panose="02010609060101010101" pitchFamily="49" charset="-122"/>
              </a:rPr>
              <a:t>分配格是模格，可表述为：</a:t>
            </a:r>
            <a:r>
              <a:rPr lang="en-US" altLang="zh-CN" sz="2200" kern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(Q</a:t>
            </a:r>
            <a:r>
              <a:rPr lang="en-US" altLang="zh-CN" sz="2200" kern="0">
                <a:latin typeface="楷体" panose="02010609060101010101" pitchFamily="49" charset="-122"/>
                <a:ea typeface="楷体" panose="02010609060101010101" pitchFamily="49" charset="-122"/>
              </a:rPr>
              <a:t>R)</a:t>
            </a:r>
            <a:r>
              <a:rPr lang="zh-CN" altLang="en-US" sz="2200" kern="0">
                <a:latin typeface="楷体" panose="02010609060101010101" pitchFamily="49" charset="-122"/>
                <a:ea typeface="楷体" panose="02010609060101010101" pitchFamily="49" charset="-122"/>
              </a:rPr>
              <a:t>为永真式</a:t>
            </a:r>
            <a:endParaRPr lang="en-US" altLang="zh-CN" sz="22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Box 3"/>
          <p:cNvSpPr txBox="1">
            <a:spLocks noChangeArrowheads="1"/>
          </p:cNvSpPr>
          <p:nvPr/>
        </p:nvSpPr>
        <p:spPr bwMode="auto">
          <a:xfrm>
            <a:off x="2913063" y="229870"/>
            <a:ext cx="29543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分配格消去律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23850" y="877570"/>
            <a:ext cx="8569325" cy="5329238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solidFill>
                  <a:srgbClr val="0000FF"/>
                </a:solidFill>
                <a:latin typeface="楷体" pitchFamily="49" charset="-122"/>
              </a:rPr>
              <a:t>定理</a:t>
            </a:r>
            <a:r>
              <a:rPr lang="en-US" altLang="zh-CN" sz="2400" kern="0" dirty="0">
                <a:solidFill>
                  <a:srgbClr val="0000FF"/>
                </a:solidFill>
                <a:latin typeface="楷体" pitchFamily="49" charset="-122"/>
              </a:rPr>
              <a:t>7.3-4</a:t>
            </a:r>
            <a:r>
              <a:rPr lang="zh-CN" altLang="en-US" sz="2400" kern="0" dirty="0">
                <a:solidFill>
                  <a:srgbClr val="0000FF"/>
                </a:solidFill>
                <a:latin typeface="楷体" pitchFamily="49" charset="-122"/>
              </a:rPr>
              <a:t>：</a:t>
            </a:r>
            <a:r>
              <a:rPr lang="zh-CN" altLang="en-US" sz="2400" kern="0" dirty="0">
                <a:latin typeface="楷体" pitchFamily="49" charset="-122"/>
              </a:rPr>
              <a:t>设</a:t>
            </a:r>
            <a:r>
              <a:rPr lang="en-US" altLang="zh-CN" sz="2400" kern="0" dirty="0">
                <a:latin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</a:rPr>
              <a:t>1</a:t>
            </a:r>
            <a:r>
              <a:rPr lang="zh-CN" altLang="en-US" sz="2400" kern="0" dirty="0">
                <a:latin typeface="楷体" pitchFamily="49" charset="-122"/>
              </a:rPr>
              <a:t>、</a:t>
            </a:r>
            <a:r>
              <a:rPr lang="en-US" altLang="zh-CN" sz="2400" kern="0" dirty="0">
                <a:latin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</a:rPr>
              <a:t>2</a:t>
            </a:r>
            <a:r>
              <a:rPr lang="zh-CN" altLang="en-US" sz="2400" kern="0" dirty="0">
                <a:latin typeface="楷体" pitchFamily="49" charset="-122"/>
              </a:rPr>
              <a:t>、</a:t>
            </a:r>
            <a:r>
              <a:rPr lang="en-US" altLang="zh-CN" sz="2400" kern="0" dirty="0">
                <a:latin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</a:rPr>
              <a:t>3</a:t>
            </a:r>
            <a:r>
              <a:rPr lang="zh-CN" altLang="en-US" sz="2400" kern="0" dirty="0">
                <a:latin typeface="楷体" pitchFamily="49" charset="-122"/>
              </a:rPr>
              <a:t>是</a:t>
            </a:r>
            <a:r>
              <a:rPr lang="zh-CN" altLang="en-US" sz="2400" kern="0" dirty="0">
                <a:solidFill>
                  <a:srgbClr val="C00000"/>
                </a:solidFill>
                <a:latin typeface="楷体" pitchFamily="49" charset="-122"/>
              </a:rPr>
              <a:t>分配格</a:t>
            </a:r>
            <a:r>
              <a:rPr lang="en-US" altLang="zh-CN" sz="2400" kern="0" dirty="0">
                <a:latin typeface="楷体" pitchFamily="49" charset="-122"/>
              </a:rPr>
              <a:t>&lt;</a:t>
            </a:r>
            <a:r>
              <a:rPr lang="en-US" altLang="zh-CN" sz="2400" kern="0">
                <a:latin typeface="楷体" pitchFamily="49" charset="-122"/>
              </a:rPr>
              <a:t>L</a:t>
            </a:r>
            <a:r>
              <a:rPr lang="zh-CN" altLang="en-US" sz="2400" kern="0">
                <a:latin typeface="楷体" pitchFamily="49" charset="-122"/>
              </a:rPr>
              <a:t>；</a:t>
            </a:r>
            <a:r>
              <a:rPr lang="en-US" altLang="zh-CN" sz="2400" kern="0">
                <a:latin typeface="楷体" pitchFamily="49" charset="-122"/>
              </a:rPr>
              <a:t>+</a:t>
            </a:r>
            <a:r>
              <a:rPr lang="zh-CN" altLang="en-US" sz="2400" kern="0">
                <a:latin typeface="楷体" pitchFamily="49" charset="-122"/>
              </a:rPr>
              <a:t>，*</a:t>
            </a:r>
            <a:r>
              <a:rPr lang="en-US" altLang="zh-CN" sz="2400" kern="0">
                <a:latin typeface="楷体" pitchFamily="49" charset="-122"/>
              </a:rPr>
              <a:t>&gt;</a:t>
            </a:r>
            <a:r>
              <a:rPr lang="zh-CN" altLang="en-US" sz="2400" kern="0" dirty="0">
                <a:latin typeface="楷体" pitchFamily="49" charset="-122"/>
              </a:rPr>
              <a:t>中任意三个元素，那么</a:t>
            </a:r>
            <a:r>
              <a:rPr lang="zh-CN" altLang="en-US" sz="2400" kern="0">
                <a:latin typeface="楷体" pitchFamily="49" charset="-122"/>
              </a:rPr>
              <a:t>，当且仅当</a:t>
            </a:r>
            <a:r>
              <a:rPr lang="en-US" altLang="zh-CN" sz="2400" kern="0">
                <a:latin typeface="楷体" pitchFamily="49" charset="-122"/>
              </a:rPr>
              <a:t>a</a:t>
            </a:r>
            <a:r>
              <a:rPr lang="en-US" altLang="zh-CN" sz="2400" kern="0" baseline="-25000">
                <a:latin typeface="楷体" pitchFamily="49" charset="-122"/>
              </a:rPr>
              <a:t>1</a:t>
            </a:r>
            <a:r>
              <a:rPr lang="en-US" altLang="zh-CN" sz="2400" kern="0">
                <a:latin typeface="楷体" pitchFamily="49" charset="-122"/>
              </a:rPr>
              <a:t>+a</a:t>
            </a:r>
            <a:r>
              <a:rPr lang="en-US" altLang="zh-CN" sz="2400" kern="0" baseline="-25000">
                <a:latin typeface="楷体" pitchFamily="49" charset="-122"/>
              </a:rPr>
              <a:t>2</a:t>
            </a:r>
            <a:r>
              <a:rPr lang="en-US" altLang="zh-CN" sz="2400" kern="0">
                <a:latin typeface="楷体" pitchFamily="49" charset="-122"/>
              </a:rPr>
              <a:t>=a</a:t>
            </a:r>
            <a:r>
              <a:rPr lang="en-US" altLang="zh-CN" sz="2400" kern="0" baseline="-25000">
                <a:latin typeface="楷体" pitchFamily="49" charset="-122"/>
              </a:rPr>
              <a:t>1</a:t>
            </a:r>
            <a:r>
              <a:rPr lang="en-US" altLang="zh-CN" sz="2400" kern="0">
                <a:latin typeface="楷体" pitchFamily="49" charset="-122"/>
              </a:rPr>
              <a:t>+a</a:t>
            </a:r>
            <a:r>
              <a:rPr lang="en-US" altLang="zh-CN" sz="2400" kern="0" baseline="-25000">
                <a:latin typeface="楷体" pitchFamily="49" charset="-122"/>
              </a:rPr>
              <a:t>3</a:t>
            </a:r>
            <a:r>
              <a:rPr lang="zh-CN" altLang="en-US" sz="2400" kern="0">
                <a:latin typeface="楷体" pitchFamily="49" charset="-122"/>
              </a:rPr>
              <a:t>，</a:t>
            </a:r>
            <a:r>
              <a:rPr lang="en-US" altLang="zh-CN" sz="2400" kern="0">
                <a:latin typeface="楷体" pitchFamily="49" charset="-122"/>
              </a:rPr>
              <a:t>a</a:t>
            </a:r>
            <a:r>
              <a:rPr lang="en-US" altLang="zh-CN" sz="2400" kern="0" baseline="-25000">
                <a:latin typeface="楷体" pitchFamily="49" charset="-122"/>
              </a:rPr>
              <a:t>1</a:t>
            </a:r>
            <a:r>
              <a:rPr lang="zh-CN" altLang="en-US" sz="2400" kern="0">
                <a:latin typeface="楷体" pitchFamily="49" charset="-122"/>
              </a:rPr>
              <a:t>*</a:t>
            </a:r>
            <a:r>
              <a:rPr lang="en-US" altLang="zh-CN" sz="2400" kern="0">
                <a:latin typeface="楷体" pitchFamily="49" charset="-122"/>
              </a:rPr>
              <a:t>a</a:t>
            </a:r>
            <a:r>
              <a:rPr lang="en-US" altLang="zh-CN" sz="2400" kern="0" baseline="-25000">
                <a:latin typeface="楷体" pitchFamily="49" charset="-122"/>
              </a:rPr>
              <a:t>2</a:t>
            </a:r>
            <a:r>
              <a:rPr lang="en-US" altLang="zh-CN" sz="2400" kern="0">
                <a:latin typeface="楷体" pitchFamily="49" charset="-122"/>
              </a:rPr>
              <a:t>=a</a:t>
            </a:r>
            <a:r>
              <a:rPr lang="en-US" altLang="zh-CN" sz="2400" kern="0" baseline="-25000">
                <a:latin typeface="楷体" pitchFamily="49" charset="-122"/>
              </a:rPr>
              <a:t>1</a:t>
            </a:r>
            <a:r>
              <a:rPr lang="zh-CN" altLang="en-US" sz="2400" kern="0">
                <a:latin typeface="楷体" pitchFamily="49" charset="-122"/>
              </a:rPr>
              <a:t>*</a:t>
            </a:r>
            <a:r>
              <a:rPr lang="en-US" altLang="zh-CN" sz="2400" kern="0">
                <a:latin typeface="楷体" pitchFamily="49" charset="-122"/>
              </a:rPr>
              <a:t>a</a:t>
            </a:r>
            <a:r>
              <a:rPr lang="en-US" altLang="zh-CN" sz="2400" kern="0" baseline="-25000">
                <a:latin typeface="楷体" pitchFamily="49" charset="-122"/>
              </a:rPr>
              <a:t>3</a:t>
            </a:r>
            <a:r>
              <a:rPr lang="zh-CN" altLang="en-US" sz="2400" kern="0" dirty="0">
                <a:latin typeface="楷体" pitchFamily="49" charset="-122"/>
              </a:rPr>
              <a:t>时，有</a:t>
            </a:r>
            <a:r>
              <a:rPr lang="en-US" altLang="zh-CN" sz="2400" kern="0" dirty="0">
                <a:latin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</a:rPr>
              <a:t>2</a:t>
            </a:r>
            <a:r>
              <a:rPr lang="en-US" altLang="zh-CN" sz="2400" kern="0" dirty="0">
                <a:latin typeface="楷体" pitchFamily="49" charset="-122"/>
              </a:rPr>
              <a:t>=a</a:t>
            </a:r>
            <a:r>
              <a:rPr lang="en-US" altLang="zh-CN" sz="2400" kern="0" baseline="-25000" dirty="0">
                <a:latin typeface="楷体" pitchFamily="49" charset="-122"/>
              </a:rPr>
              <a:t>3</a:t>
            </a:r>
            <a:r>
              <a:rPr lang="zh-CN" altLang="en-US" sz="2400" kern="0" dirty="0">
                <a:latin typeface="楷体" pitchFamily="49" charset="-122"/>
              </a:rPr>
              <a:t>，该定理也叫分配格</a:t>
            </a:r>
            <a:r>
              <a:rPr lang="zh-CN" altLang="en-US" sz="2400" kern="0" dirty="0">
                <a:solidFill>
                  <a:srgbClr val="FF0000"/>
                </a:solidFill>
                <a:latin typeface="楷体" pitchFamily="49" charset="-122"/>
              </a:rPr>
              <a:t>元素相等定理</a:t>
            </a:r>
            <a:r>
              <a:rPr lang="zh-CN" altLang="en-US" sz="2400" kern="0" dirty="0">
                <a:latin typeface="楷体" pitchFamily="49" charset="-122"/>
              </a:rPr>
              <a:t>。</a:t>
            </a:r>
            <a:endParaRPr lang="en-US" altLang="zh-CN" sz="2400" kern="0" dirty="0">
              <a:latin typeface="楷体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solidFill>
                  <a:srgbClr val="0000FF"/>
                </a:solidFill>
                <a:latin typeface="楷体" pitchFamily="49" charset="-122"/>
              </a:rPr>
              <a:t>证明</a:t>
            </a:r>
            <a:r>
              <a:rPr lang="zh-CN" altLang="en-US" sz="2400" kern="0" dirty="0">
                <a:latin typeface="楷体" pitchFamily="49" charset="-122"/>
              </a:rPr>
              <a:t>：</a:t>
            </a:r>
            <a:endParaRPr lang="en-US" altLang="zh-CN" sz="2400" kern="0" dirty="0">
              <a:latin typeface="楷体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defRPr/>
            </a:pPr>
            <a:r>
              <a:rPr lang="zh-CN" altLang="en-US" sz="2400" kern="0" dirty="0">
                <a:latin typeface="楷体" pitchFamily="49" charset="-122"/>
                <a:sym typeface="Wingdings" pitchFamily="2" charset="2"/>
              </a:rPr>
              <a:t>（</a:t>
            </a:r>
            <a:r>
              <a:rPr lang="en-US" altLang="zh-CN" sz="2400" kern="0" dirty="0">
                <a:latin typeface="楷体" pitchFamily="49" charset="-122"/>
                <a:sym typeface="Wingdings" pitchFamily="2" charset="2"/>
              </a:rPr>
              <a:t>1</a:t>
            </a:r>
            <a:r>
              <a:rPr lang="zh-CN" altLang="en-US" sz="2400" kern="0" dirty="0">
                <a:latin typeface="楷体" pitchFamily="49" charset="-122"/>
                <a:sym typeface="Wingdings" pitchFamily="2" charset="2"/>
              </a:rPr>
              <a:t>）若</a:t>
            </a:r>
            <a:r>
              <a:rPr lang="en-US" altLang="zh-CN" sz="2400" kern="0" dirty="0">
                <a:latin typeface="楷体" pitchFamily="49" charset="-122"/>
                <a:sym typeface="Wingdings" pitchFamily="2" charset="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  <a:sym typeface="Wingdings" pitchFamily="2" charset="2"/>
              </a:rPr>
              <a:t>2</a:t>
            </a:r>
            <a:r>
              <a:rPr lang="en-US" altLang="zh-CN" sz="2400" kern="0" dirty="0">
                <a:latin typeface="楷体" pitchFamily="49" charset="-122"/>
                <a:sym typeface="Wingdings" pitchFamily="2" charset="2"/>
              </a:rPr>
              <a:t>=a</a:t>
            </a:r>
            <a:r>
              <a:rPr lang="en-US" altLang="zh-CN" sz="2400" kern="0" baseline="-25000" dirty="0">
                <a:latin typeface="楷体" pitchFamily="49" charset="-122"/>
                <a:sym typeface="Wingdings" pitchFamily="2" charset="2"/>
              </a:rPr>
              <a:t>3</a:t>
            </a:r>
            <a:r>
              <a:rPr lang="zh-CN" altLang="en-US" sz="2400" kern="0" dirty="0">
                <a:latin typeface="楷体" pitchFamily="49" charset="-122"/>
                <a:sym typeface="Wingdings" pitchFamily="2" charset="2"/>
              </a:rPr>
              <a:t>，则显然</a:t>
            </a:r>
            <a:endParaRPr lang="en-US" altLang="zh-CN" sz="2400" kern="0" dirty="0">
              <a:latin typeface="楷体" pitchFamily="49" charset="-122"/>
              <a:sym typeface="Wingdings" pitchFamily="2" charset="2"/>
            </a:endParaRPr>
          </a:p>
          <a:p>
            <a:pPr marL="2414588" indent="-342900" eaLnBrk="0" hangingPunct="0">
              <a:spcBef>
                <a:spcPct val="20000"/>
              </a:spcBef>
              <a:spcAft>
                <a:spcPts val="1800"/>
              </a:spcAft>
              <a:buClr>
                <a:schemeClr val="accent1"/>
              </a:buClr>
              <a:buSzPct val="65000"/>
              <a:defRPr/>
            </a:pPr>
            <a:r>
              <a:rPr lang="en-US" altLang="zh-CN" sz="2400" kern="0">
                <a:latin typeface="楷体" pitchFamily="49" charset="-122"/>
              </a:rPr>
              <a:t>a</a:t>
            </a:r>
            <a:r>
              <a:rPr lang="en-US" altLang="zh-CN" sz="2400" kern="0" baseline="-25000">
                <a:latin typeface="楷体" pitchFamily="49" charset="-122"/>
              </a:rPr>
              <a:t>1</a:t>
            </a:r>
            <a:r>
              <a:rPr lang="en-US" altLang="zh-CN" sz="2400" kern="0">
                <a:latin typeface="楷体" pitchFamily="49" charset="-122"/>
              </a:rPr>
              <a:t>+a</a:t>
            </a:r>
            <a:r>
              <a:rPr lang="en-US" altLang="zh-CN" sz="2400" kern="0" baseline="-25000">
                <a:latin typeface="楷体" pitchFamily="49" charset="-122"/>
              </a:rPr>
              <a:t>2</a:t>
            </a:r>
            <a:r>
              <a:rPr lang="en-US" altLang="zh-CN" sz="2400" kern="0">
                <a:latin typeface="楷体" pitchFamily="49" charset="-122"/>
              </a:rPr>
              <a:t>=a</a:t>
            </a:r>
            <a:r>
              <a:rPr lang="en-US" altLang="zh-CN" sz="2400" kern="0" baseline="-25000">
                <a:latin typeface="楷体" pitchFamily="49" charset="-122"/>
              </a:rPr>
              <a:t>1</a:t>
            </a:r>
            <a:r>
              <a:rPr lang="en-US" altLang="zh-CN" sz="2400" kern="0">
                <a:latin typeface="楷体" pitchFamily="49" charset="-122"/>
              </a:rPr>
              <a:t>+a</a:t>
            </a:r>
            <a:r>
              <a:rPr lang="en-US" altLang="zh-CN" sz="2400" kern="0" baseline="-25000">
                <a:latin typeface="楷体" pitchFamily="49" charset="-122"/>
              </a:rPr>
              <a:t>3</a:t>
            </a:r>
            <a:r>
              <a:rPr lang="zh-CN" altLang="en-US" sz="2400" kern="0" dirty="0">
                <a:latin typeface="楷体" pitchFamily="49" charset="-122"/>
              </a:rPr>
              <a:t>，</a:t>
            </a:r>
            <a:r>
              <a:rPr lang="zh-CN" altLang="en-US" sz="2400" kern="0">
                <a:latin typeface="楷体" pitchFamily="49" charset="-122"/>
              </a:rPr>
              <a:t>且</a:t>
            </a:r>
            <a:r>
              <a:rPr lang="en-US" altLang="zh-CN" sz="2400" kern="0">
                <a:latin typeface="楷体" pitchFamily="49" charset="-122"/>
              </a:rPr>
              <a:t>a</a:t>
            </a:r>
            <a:r>
              <a:rPr lang="en-US" altLang="zh-CN" sz="2400" kern="0" baseline="-25000">
                <a:latin typeface="楷体" pitchFamily="49" charset="-122"/>
              </a:rPr>
              <a:t>1</a:t>
            </a:r>
            <a:r>
              <a:rPr lang="zh-CN" altLang="en-US" sz="2400" kern="0">
                <a:latin typeface="楷体" pitchFamily="49" charset="-122"/>
              </a:rPr>
              <a:t>*</a:t>
            </a:r>
            <a:r>
              <a:rPr lang="en-US" altLang="zh-CN" sz="2400" kern="0">
                <a:latin typeface="楷体" pitchFamily="49" charset="-122"/>
              </a:rPr>
              <a:t>a</a:t>
            </a:r>
            <a:r>
              <a:rPr lang="en-US" altLang="zh-CN" sz="2400" kern="0" baseline="-25000">
                <a:latin typeface="楷体" pitchFamily="49" charset="-122"/>
              </a:rPr>
              <a:t>2</a:t>
            </a:r>
            <a:r>
              <a:rPr lang="en-US" altLang="zh-CN" sz="2400" kern="0">
                <a:latin typeface="楷体" pitchFamily="49" charset="-122"/>
              </a:rPr>
              <a:t>=a</a:t>
            </a:r>
            <a:r>
              <a:rPr lang="en-US" altLang="zh-CN" sz="2400" kern="0" baseline="-25000">
                <a:latin typeface="楷体" pitchFamily="49" charset="-122"/>
              </a:rPr>
              <a:t>1</a:t>
            </a:r>
            <a:r>
              <a:rPr lang="zh-CN" altLang="en-US" sz="2400" kern="0">
                <a:latin typeface="楷体" pitchFamily="49" charset="-122"/>
              </a:rPr>
              <a:t>*</a:t>
            </a:r>
            <a:r>
              <a:rPr lang="en-US" altLang="zh-CN" sz="2400" kern="0">
                <a:latin typeface="楷体" pitchFamily="49" charset="-122"/>
              </a:rPr>
              <a:t>a</a:t>
            </a:r>
            <a:r>
              <a:rPr lang="en-US" altLang="zh-CN" sz="2400" kern="0" baseline="-25000">
                <a:latin typeface="楷体" pitchFamily="49" charset="-122"/>
              </a:rPr>
              <a:t>3</a:t>
            </a:r>
            <a:endParaRPr lang="en-US" altLang="zh-CN" sz="2400" kern="0" baseline="-25000" dirty="0">
              <a:latin typeface="楷体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defRPr/>
            </a:pPr>
            <a:r>
              <a:rPr lang="zh-CN" altLang="en-US" sz="2400" kern="0" dirty="0">
                <a:latin typeface="楷体" pitchFamily="49" charset="-122"/>
              </a:rPr>
              <a:t>（</a:t>
            </a:r>
            <a:r>
              <a:rPr lang="en-US" altLang="zh-CN" sz="2400" kern="0" dirty="0">
                <a:latin typeface="楷体" pitchFamily="49" charset="-122"/>
              </a:rPr>
              <a:t>2</a:t>
            </a:r>
            <a:r>
              <a:rPr lang="zh-CN" altLang="en-US" sz="2400" kern="0" dirty="0">
                <a:latin typeface="楷体" pitchFamily="49" charset="-122"/>
              </a:rPr>
              <a:t>）反之，</a:t>
            </a:r>
            <a:r>
              <a:rPr lang="zh-CN" altLang="en-US" sz="2400" kern="0">
                <a:latin typeface="楷体" pitchFamily="49" charset="-122"/>
              </a:rPr>
              <a:t>设</a:t>
            </a:r>
            <a:r>
              <a:rPr lang="en-US" altLang="zh-CN" sz="2400" kern="0">
                <a:latin typeface="楷体" pitchFamily="49" charset="-122"/>
              </a:rPr>
              <a:t>a</a:t>
            </a:r>
            <a:r>
              <a:rPr lang="en-US" altLang="zh-CN" sz="2400" kern="0" baseline="-25000">
                <a:latin typeface="楷体" pitchFamily="49" charset="-122"/>
              </a:rPr>
              <a:t>1</a:t>
            </a:r>
            <a:r>
              <a:rPr lang="en-US" altLang="zh-CN" sz="2400" kern="0">
                <a:latin typeface="楷体" pitchFamily="49" charset="-122"/>
              </a:rPr>
              <a:t>+a</a:t>
            </a:r>
            <a:r>
              <a:rPr lang="en-US" altLang="zh-CN" sz="2400" kern="0" baseline="-25000">
                <a:latin typeface="楷体" pitchFamily="49" charset="-122"/>
              </a:rPr>
              <a:t>2</a:t>
            </a:r>
            <a:r>
              <a:rPr lang="en-US" altLang="zh-CN" sz="2400" kern="0">
                <a:latin typeface="楷体" pitchFamily="49" charset="-122"/>
              </a:rPr>
              <a:t>=a</a:t>
            </a:r>
            <a:r>
              <a:rPr lang="en-US" altLang="zh-CN" sz="2400" kern="0" baseline="-25000">
                <a:latin typeface="楷体" pitchFamily="49" charset="-122"/>
              </a:rPr>
              <a:t>1</a:t>
            </a:r>
            <a:r>
              <a:rPr lang="en-US" altLang="zh-CN" sz="2400" kern="0">
                <a:latin typeface="楷体" pitchFamily="49" charset="-122"/>
              </a:rPr>
              <a:t>+a</a:t>
            </a:r>
            <a:r>
              <a:rPr lang="en-US" altLang="zh-CN" sz="2400" kern="0" baseline="-25000">
                <a:latin typeface="楷体" pitchFamily="49" charset="-122"/>
              </a:rPr>
              <a:t>3</a:t>
            </a:r>
            <a:r>
              <a:rPr lang="zh-CN" altLang="en-US" sz="2400" kern="0">
                <a:latin typeface="楷体" pitchFamily="49" charset="-122"/>
              </a:rPr>
              <a:t>且</a:t>
            </a:r>
            <a:r>
              <a:rPr lang="en-US" altLang="zh-CN" sz="2400" kern="0">
                <a:latin typeface="楷体" pitchFamily="49" charset="-122"/>
              </a:rPr>
              <a:t>a</a:t>
            </a:r>
            <a:r>
              <a:rPr lang="en-US" altLang="zh-CN" sz="2400" kern="0" baseline="-25000">
                <a:latin typeface="楷体" pitchFamily="49" charset="-122"/>
              </a:rPr>
              <a:t>1</a:t>
            </a:r>
            <a:r>
              <a:rPr lang="zh-CN" altLang="en-US" sz="2400" kern="0">
                <a:latin typeface="楷体" pitchFamily="49" charset="-122"/>
              </a:rPr>
              <a:t>*</a:t>
            </a:r>
            <a:r>
              <a:rPr lang="en-US" altLang="zh-CN" sz="2400" kern="0">
                <a:latin typeface="楷体" pitchFamily="49" charset="-122"/>
              </a:rPr>
              <a:t>a</a:t>
            </a:r>
            <a:r>
              <a:rPr lang="en-US" altLang="zh-CN" sz="2400" kern="0" baseline="-25000">
                <a:latin typeface="楷体" pitchFamily="49" charset="-122"/>
              </a:rPr>
              <a:t>2</a:t>
            </a:r>
            <a:r>
              <a:rPr lang="en-US" altLang="zh-CN" sz="2400" kern="0">
                <a:latin typeface="楷体" pitchFamily="49" charset="-122"/>
              </a:rPr>
              <a:t>=a</a:t>
            </a:r>
            <a:r>
              <a:rPr lang="en-US" altLang="zh-CN" sz="2400" kern="0" baseline="-25000">
                <a:latin typeface="楷体" pitchFamily="49" charset="-122"/>
              </a:rPr>
              <a:t>1</a:t>
            </a:r>
            <a:r>
              <a:rPr lang="zh-CN" altLang="en-US" sz="2400" kern="0">
                <a:latin typeface="楷体" pitchFamily="49" charset="-122"/>
              </a:rPr>
              <a:t>*</a:t>
            </a:r>
            <a:r>
              <a:rPr lang="en-US" altLang="zh-CN" sz="2400" kern="0">
                <a:latin typeface="楷体" pitchFamily="49" charset="-122"/>
              </a:rPr>
              <a:t>a</a:t>
            </a:r>
            <a:r>
              <a:rPr lang="en-US" altLang="zh-CN" sz="2400" kern="0" baseline="-25000">
                <a:latin typeface="楷体" pitchFamily="49" charset="-122"/>
              </a:rPr>
              <a:t>3</a:t>
            </a:r>
            <a:r>
              <a:rPr lang="zh-CN" altLang="en-US" sz="2400" kern="0" dirty="0">
                <a:latin typeface="楷体" pitchFamily="49" charset="-122"/>
              </a:rPr>
              <a:t>，则，</a:t>
            </a:r>
            <a:endParaRPr lang="en-US" altLang="zh-CN" sz="2400" kern="0" dirty="0">
              <a:latin typeface="楷体" pitchFamily="49" charset="-122"/>
            </a:endParaRPr>
          </a:p>
          <a:p>
            <a:pPr marL="1089025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defRPr/>
            </a:pPr>
            <a:r>
              <a:rPr lang="en-US" altLang="zh-CN" sz="2400" kern="0" dirty="0">
                <a:latin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</a:rPr>
              <a:t>2</a:t>
            </a:r>
            <a:r>
              <a:rPr lang="en-US" altLang="zh-CN" sz="2400" kern="0">
                <a:latin typeface="楷体" pitchFamily="49" charset="-122"/>
              </a:rPr>
              <a:t>=a</a:t>
            </a:r>
            <a:r>
              <a:rPr lang="en-US" altLang="zh-CN" sz="2400" kern="0" baseline="-25000">
                <a:latin typeface="楷体" pitchFamily="49" charset="-122"/>
              </a:rPr>
              <a:t>2</a:t>
            </a:r>
            <a:r>
              <a:rPr lang="zh-CN" altLang="en-US" sz="2400" kern="0">
                <a:latin typeface="楷体" pitchFamily="49" charset="-122"/>
              </a:rPr>
              <a:t>*</a:t>
            </a:r>
            <a:r>
              <a:rPr lang="en-US" altLang="zh-CN" sz="2400" kern="0">
                <a:latin typeface="楷体" pitchFamily="49" charset="-122"/>
              </a:rPr>
              <a:t>(a</a:t>
            </a:r>
            <a:r>
              <a:rPr lang="en-US" altLang="zh-CN" sz="2400" kern="0" baseline="-25000">
                <a:latin typeface="楷体" pitchFamily="49" charset="-122"/>
              </a:rPr>
              <a:t>2</a:t>
            </a:r>
            <a:r>
              <a:rPr lang="en-US" altLang="zh-CN" sz="2400" kern="0">
                <a:latin typeface="楷体" pitchFamily="49" charset="-122"/>
              </a:rPr>
              <a:t>+a</a:t>
            </a:r>
            <a:r>
              <a:rPr lang="en-US" altLang="zh-CN" sz="2400" kern="0" baseline="-25000">
                <a:latin typeface="楷体" pitchFamily="49" charset="-122"/>
              </a:rPr>
              <a:t>1</a:t>
            </a:r>
            <a:r>
              <a:rPr lang="en-US" altLang="zh-CN" sz="2400" kern="0">
                <a:latin typeface="楷体" pitchFamily="49" charset="-122"/>
              </a:rPr>
              <a:t>)=</a:t>
            </a:r>
            <a:r>
              <a:rPr lang="en-US" altLang="zh-CN" sz="2400" kern="0">
                <a:solidFill>
                  <a:srgbClr val="C00000"/>
                </a:solidFill>
                <a:latin typeface="楷体" pitchFamily="49" charset="-122"/>
              </a:rPr>
              <a:t>a</a:t>
            </a:r>
            <a:r>
              <a:rPr lang="en-US" altLang="zh-CN" sz="2400" kern="0" baseline="-25000">
                <a:solidFill>
                  <a:srgbClr val="C00000"/>
                </a:solidFill>
                <a:latin typeface="楷体" pitchFamily="49" charset="-122"/>
              </a:rPr>
              <a:t>2</a:t>
            </a:r>
            <a:r>
              <a:rPr lang="zh-CN" altLang="en-US" sz="2400" kern="0">
                <a:solidFill>
                  <a:srgbClr val="C00000"/>
                </a:solidFill>
                <a:latin typeface="楷体" pitchFamily="49" charset="-122"/>
              </a:rPr>
              <a:t>*</a:t>
            </a:r>
            <a:r>
              <a:rPr lang="en-US" altLang="zh-CN" sz="2400" kern="0">
                <a:solidFill>
                  <a:srgbClr val="C00000"/>
                </a:solidFill>
                <a:latin typeface="楷体" pitchFamily="49" charset="-122"/>
              </a:rPr>
              <a:t>(a</a:t>
            </a:r>
            <a:r>
              <a:rPr lang="en-US" altLang="zh-CN" sz="2400" kern="0" baseline="-25000">
                <a:solidFill>
                  <a:srgbClr val="C00000"/>
                </a:solidFill>
                <a:latin typeface="楷体" pitchFamily="49" charset="-122"/>
              </a:rPr>
              <a:t>3</a:t>
            </a:r>
            <a:r>
              <a:rPr lang="en-US" altLang="zh-CN" sz="2400" kern="0">
                <a:solidFill>
                  <a:srgbClr val="C00000"/>
                </a:solidFill>
                <a:latin typeface="楷体" pitchFamily="49" charset="-122"/>
              </a:rPr>
              <a:t>+a</a:t>
            </a:r>
            <a:r>
              <a:rPr lang="en-US" altLang="zh-CN" sz="2400" kern="0" baseline="-25000">
                <a:solidFill>
                  <a:srgbClr val="C00000"/>
                </a:solidFill>
                <a:latin typeface="楷体" pitchFamily="49" charset="-122"/>
              </a:rPr>
              <a:t>1</a:t>
            </a:r>
            <a:r>
              <a:rPr lang="en-US" altLang="zh-CN" sz="2400" kern="0">
                <a:solidFill>
                  <a:srgbClr val="C00000"/>
                </a:solidFill>
                <a:latin typeface="楷体" pitchFamily="49" charset="-122"/>
              </a:rPr>
              <a:t>)=(a</a:t>
            </a:r>
            <a:r>
              <a:rPr lang="en-US" altLang="zh-CN" sz="2400" kern="0" baseline="-25000">
                <a:solidFill>
                  <a:srgbClr val="C00000"/>
                </a:solidFill>
                <a:latin typeface="楷体" pitchFamily="49" charset="-122"/>
              </a:rPr>
              <a:t>2</a:t>
            </a:r>
            <a:r>
              <a:rPr lang="zh-CN" altLang="en-US" sz="2400" kern="0">
                <a:solidFill>
                  <a:srgbClr val="C00000"/>
                </a:solidFill>
                <a:latin typeface="楷体" pitchFamily="49" charset="-122"/>
              </a:rPr>
              <a:t>*</a:t>
            </a:r>
            <a:r>
              <a:rPr lang="en-US" altLang="zh-CN" sz="2400" kern="0">
                <a:solidFill>
                  <a:srgbClr val="C00000"/>
                </a:solidFill>
                <a:latin typeface="楷体" pitchFamily="49" charset="-122"/>
              </a:rPr>
              <a:t>a</a:t>
            </a:r>
            <a:r>
              <a:rPr lang="en-US" altLang="zh-CN" sz="2400" kern="0" baseline="-25000">
                <a:solidFill>
                  <a:srgbClr val="C00000"/>
                </a:solidFill>
                <a:latin typeface="楷体" pitchFamily="49" charset="-122"/>
              </a:rPr>
              <a:t>3</a:t>
            </a:r>
            <a:r>
              <a:rPr lang="en-US" altLang="zh-CN" sz="2400" kern="0">
                <a:solidFill>
                  <a:srgbClr val="C00000"/>
                </a:solidFill>
                <a:latin typeface="楷体" pitchFamily="49" charset="-122"/>
              </a:rPr>
              <a:t>)+(a</a:t>
            </a:r>
            <a:r>
              <a:rPr lang="en-US" altLang="zh-CN" sz="2400" kern="0" baseline="-25000">
                <a:solidFill>
                  <a:srgbClr val="C00000"/>
                </a:solidFill>
                <a:latin typeface="楷体" pitchFamily="49" charset="-122"/>
              </a:rPr>
              <a:t>2</a:t>
            </a:r>
            <a:r>
              <a:rPr lang="zh-CN" altLang="en-US" sz="2400" kern="0">
                <a:solidFill>
                  <a:srgbClr val="C00000"/>
                </a:solidFill>
                <a:latin typeface="楷体" pitchFamily="49" charset="-122"/>
              </a:rPr>
              <a:t>*</a:t>
            </a:r>
            <a:r>
              <a:rPr lang="en-US" altLang="zh-CN" sz="2400" kern="0">
                <a:solidFill>
                  <a:srgbClr val="C00000"/>
                </a:solidFill>
                <a:latin typeface="楷体" pitchFamily="49" charset="-122"/>
              </a:rPr>
              <a:t>a</a:t>
            </a:r>
            <a:r>
              <a:rPr lang="en-US" altLang="zh-CN" sz="2400" kern="0" baseline="-25000">
                <a:solidFill>
                  <a:srgbClr val="C00000"/>
                </a:solidFill>
                <a:latin typeface="楷体" pitchFamily="49" charset="-122"/>
              </a:rPr>
              <a:t>1</a:t>
            </a:r>
            <a:r>
              <a:rPr lang="en-US" altLang="zh-CN" sz="2400" kern="0" dirty="0">
                <a:solidFill>
                  <a:srgbClr val="C00000"/>
                </a:solidFill>
                <a:latin typeface="楷体" pitchFamily="49" charset="-122"/>
              </a:rPr>
              <a:t>)</a:t>
            </a:r>
          </a:p>
          <a:p>
            <a:pPr marL="1362075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defRPr/>
            </a:pPr>
            <a:r>
              <a:rPr lang="en-US" altLang="zh-CN" sz="2400" kern="0">
                <a:latin typeface="楷体" pitchFamily="49" charset="-122"/>
              </a:rPr>
              <a:t>=(a</a:t>
            </a:r>
            <a:r>
              <a:rPr lang="en-US" altLang="zh-CN" sz="2400" kern="0" baseline="-25000">
                <a:latin typeface="楷体" pitchFamily="49" charset="-122"/>
              </a:rPr>
              <a:t>3</a:t>
            </a:r>
            <a:r>
              <a:rPr lang="zh-CN" altLang="en-US" sz="2400" kern="0">
                <a:latin typeface="楷体" pitchFamily="49" charset="-122"/>
              </a:rPr>
              <a:t>*</a:t>
            </a:r>
            <a:r>
              <a:rPr lang="en-US" altLang="zh-CN" sz="2400" kern="0">
                <a:latin typeface="楷体" pitchFamily="49" charset="-122"/>
              </a:rPr>
              <a:t>a</a:t>
            </a:r>
            <a:r>
              <a:rPr lang="en-US" altLang="zh-CN" sz="2400" kern="0" baseline="-25000">
                <a:latin typeface="楷体" pitchFamily="49" charset="-122"/>
              </a:rPr>
              <a:t>2</a:t>
            </a:r>
            <a:r>
              <a:rPr lang="en-US" altLang="zh-CN" sz="2400" kern="0">
                <a:latin typeface="楷体" pitchFamily="49" charset="-122"/>
              </a:rPr>
              <a:t>)+(a</a:t>
            </a:r>
            <a:r>
              <a:rPr lang="en-US" altLang="zh-CN" sz="2400" kern="0" baseline="-25000">
                <a:latin typeface="楷体" pitchFamily="49" charset="-122"/>
              </a:rPr>
              <a:t>3</a:t>
            </a:r>
            <a:r>
              <a:rPr lang="zh-CN" altLang="en-US" sz="2400" kern="0">
                <a:latin typeface="楷体" pitchFamily="49" charset="-122"/>
              </a:rPr>
              <a:t>*</a:t>
            </a:r>
            <a:r>
              <a:rPr lang="en-US" altLang="zh-CN" sz="2400" kern="0">
                <a:latin typeface="楷体" pitchFamily="49" charset="-122"/>
              </a:rPr>
              <a:t>a</a:t>
            </a:r>
            <a:r>
              <a:rPr lang="en-US" altLang="zh-CN" sz="2400" kern="0" baseline="-25000">
                <a:latin typeface="楷体" pitchFamily="49" charset="-122"/>
              </a:rPr>
              <a:t>1</a:t>
            </a:r>
            <a:r>
              <a:rPr lang="en-US" altLang="zh-CN" sz="2400" kern="0">
                <a:latin typeface="楷体" pitchFamily="49" charset="-122"/>
              </a:rPr>
              <a:t>)=a</a:t>
            </a:r>
            <a:r>
              <a:rPr lang="en-US" altLang="zh-CN" sz="2400" kern="0" baseline="-25000">
                <a:latin typeface="楷体" pitchFamily="49" charset="-122"/>
              </a:rPr>
              <a:t>3</a:t>
            </a:r>
            <a:r>
              <a:rPr lang="zh-CN" altLang="en-US" sz="2400" kern="0">
                <a:latin typeface="楷体" pitchFamily="49" charset="-122"/>
              </a:rPr>
              <a:t>*</a:t>
            </a:r>
            <a:r>
              <a:rPr lang="en-US" altLang="zh-CN" sz="2400" kern="0">
                <a:latin typeface="楷体" pitchFamily="49" charset="-122"/>
              </a:rPr>
              <a:t>(a</a:t>
            </a:r>
            <a:r>
              <a:rPr lang="en-US" altLang="zh-CN" sz="2400" kern="0" baseline="-25000">
                <a:latin typeface="楷体" pitchFamily="49" charset="-122"/>
              </a:rPr>
              <a:t>2</a:t>
            </a:r>
            <a:r>
              <a:rPr lang="en-US" altLang="zh-CN" sz="2400" kern="0">
                <a:latin typeface="楷体" pitchFamily="49" charset="-122"/>
              </a:rPr>
              <a:t>+a</a:t>
            </a:r>
            <a:r>
              <a:rPr lang="en-US" altLang="zh-CN" sz="2400" kern="0" baseline="-25000">
                <a:latin typeface="楷体" pitchFamily="49" charset="-122"/>
              </a:rPr>
              <a:t>1</a:t>
            </a:r>
            <a:r>
              <a:rPr lang="en-US" altLang="zh-CN" sz="2400" kern="0" dirty="0">
                <a:latin typeface="楷体" pitchFamily="49" charset="-122"/>
              </a:rPr>
              <a:t>)</a:t>
            </a:r>
          </a:p>
          <a:p>
            <a:pPr marL="1362075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defRPr/>
            </a:pPr>
            <a:r>
              <a:rPr lang="en-US" altLang="zh-CN" sz="2400" kern="0">
                <a:latin typeface="楷体" pitchFamily="49" charset="-122"/>
              </a:rPr>
              <a:t>=a</a:t>
            </a:r>
            <a:r>
              <a:rPr lang="en-US" altLang="zh-CN" sz="2400" kern="0" baseline="-25000">
                <a:latin typeface="楷体" pitchFamily="49" charset="-122"/>
              </a:rPr>
              <a:t>3</a:t>
            </a:r>
            <a:r>
              <a:rPr lang="zh-CN" altLang="en-US" sz="2400" kern="0">
                <a:latin typeface="楷体" pitchFamily="49" charset="-122"/>
              </a:rPr>
              <a:t>*</a:t>
            </a:r>
            <a:r>
              <a:rPr lang="en-US" altLang="zh-CN" sz="2400" kern="0">
                <a:latin typeface="楷体" pitchFamily="49" charset="-122"/>
              </a:rPr>
              <a:t>(a</a:t>
            </a:r>
            <a:r>
              <a:rPr lang="en-US" altLang="zh-CN" sz="2400" kern="0" baseline="-25000">
                <a:latin typeface="楷体" pitchFamily="49" charset="-122"/>
              </a:rPr>
              <a:t>3</a:t>
            </a:r>
            <a:r>
              <a:rPr lang="en-US" altLang="zh-CN" sz="2400" kern="0">
                <a:latin typeface="楷体" pitchFamily="49" charset="-122"/>
              </a:rPr>
              <a:t>+a</a:t>
            </a:r>
            <a:r>
              <a:rPr lang="en-US" altLang="zh-CN" sz="2400" kern="0" baseline="-25000">
                <a:latin typeface="楷体" pitchFamily="49" charset="-122"/>
              </a:rPr>
              <a:t>1</a:t>
            </a:r>
            <a:r>
              <a:rPr lang="en-US" altLang="zh-CN" sz="2400" kern="0" dirty="0">
                <a:latin typeface="楷体" pitchFamily="49" charset="-122"/>
              </a:rPr>
              <a:t>)=a</a:t>
            </a:r>
            <a:r>
              <a:rPr lang="en-US" altLang="zh-CN" sz="2400" kern="0" baseline="-25000" dirty="0">
                <a:latin typeface="楷体" pitchFamily="49" charset="-122"/>
              </a:rPr>
              <a:t>3</a:t>
            </a:r>
            <a:endParaRPr lang="zh-CN" altLang="en-US" sz="2400" kern="0" baseline="-25000" dirty="0">
              <a:latin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403350" y="476250"/>
            <a:ext cx="568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注意： 对于</a:t>
            </a:r>
            <a:r>
              <a:rPr lang="zh-CN" altLang="en-US" sz="2400" dirty="0">
                <a:solidFill>
                  <a:srgbClr val="FF0000"/>
                </a:solidFill>
              </a:rPr>
              <a:t>非分配格</a:t>
            </a:r>
            <a:r>
              <a:rPr lang="zh-CN" altLang="en-US" sz="2400" dirty="0"/>
              <a:t>，消去律不成立。</a:t>
            </a:r>
            <a:r>
              <a:rPr lang="en-US" altLang="zh-CN" sz="2400" dirty="0">
                <a:latin typeface="宋体" pitchFamily="2" charset="-122"/>
              </a:rPr>
              <a:t> 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3821435" y="3714170"/>
            <a:ext cx="49990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楷体" pitchFamily="49" charset="-122"/>
              </a:rPr>
              <a:t>c</a:t>
            </a:r>
            <a:r>
              <a:rPr lang="zh-CN" altLang="en-US" sz="2400" dirty="0">
                <a:latin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</a:rPr>
              <a:t>d=c</a:t>
            </a:r>
            <a:r>
              <a:rPr lang="zh-CN" altLang="en-US" sz="2400" dirty="0">
                <a:latin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</a:rPr>
              <a:t>b, c</a:t>
            </a:r>
            <a:r>
              <a:rPr lang="zh-CN" altLang="en-US" sz="2400" dirty="0">
                <a:latin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</a:rPr>
              <a:t>d=c</a:t>
            </a:r>
            <a:r>
              <a:rPr lang="zh-CN" altLang="en-US" sz="2400" dirty="0">
                <a:latin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</a:rPr>
              <a:t>b</a:t>
            </a:r>
            <a:r>
              <a:rPr lang="zh-CN" altLang="en-US" sz="2400" dirty="0">
                <a:latin typeface="楷体" pitchFamily="49" charset="-122"/>
              </a:rPr>
              <a:t>，但 </a:t>
            </a:r>
            <a:r>
              <a:rPr lang="en-US" altLang="zh-CN" sz="2400" dirty="0" err="1">
                <a:latin typeface="楷体" pitchFamily="49" charset="-122"/>
              </a:rPr>
              <a:t>b≠d</a:t>
            </a:r>
            <a:r>
              <a:rPr lang="en-US" altLang="zh-CN" sz="2400" dirty="0">
                <a:latin typeface="楷体" pitchFamily="49" charset="-122"/>
              </a:rPr>
              <a:t> 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2984053" y="1283653"/>
            <a:ext cx="1731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/>
              <a:t>是非分配格</a:t>
            </a:r>
          </a:p>
        </p:txBody>
      </p:sp>
      <p:sp>
        <p:nvSpPr>
          <p:cNvPr id="18" name="矩形 17"/>
          <p:cNvSpPr/>
          <p:nvPr/>
        </p:nvSpPr>
        <p:spPr>
          <a:xfrm>
            <a:off x="7020272" y="1196752"/>
            <a:ext cx="1584176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五角格</a:t>
            </a:r>
          </a:p>
        </p:txBody>
      </p:sp>
      <p:sp>
        <p:nvSpPr>
          <p:cNvPr id="19" name="矩形 18"/>
          <p:cNvSpPr/>
          <p:nvPr/>
        </p:nvSpPr>
        <p:spPr>
          <a:xfrm>
            <a:off x="395288" y="2492375"/>
            <a:ext cx="2808287" cy="2665413"/>
          </a:xfrm>
          <a:prstGeom prst="rect">
            <a:avLst/>
          </a:prstGeom>
          <a:noFill/>
          <a:ln>
            <a:solidFill>
              <a:srgbClr val="631103">
                <a:alpha val="46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分配格判定定理：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一个格，当且仅当</a:t>
            </a:r>
            <a:r>
              <a:rPr lang="zh-CN" altLang="en-US" sz="2400" u="sng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没有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任何子格同构于</a:t>
            </a:r>
            <a:r>
              <a:rPr lang="zh-CN" altLang="en-US" sz="24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钻石格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24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五角格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的任何一个时，该格就是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分配格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028384" y="6243638"/>
            <a:ext cx="658416" cy="457200"/>
          </a:xfrm>
        </p:spPr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285150" y="4191471"/>
            <a:ext cx="20882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不满足消去律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1475657" y="5415607"/>
            <a:ext cx="48094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楷体" pitchFamily="49" charset="-122"/>
              </a:rPr>
              <a:t>b</a:t>
            </a:r>
            <a:r>
              <a:rPr lang="zh-CN" altLang="en-US" sz="2400" dirty="0">
                <a:latin typeface="楷体" pitchFamily="49" charset="-122"/>
                <a:sym typeface="Symbol" pitchFamily="18" charset="2"/>
              </a:rPr>
              <a:t>≤</a:t>
            </a:r>
            <a:r>
              <a:rPr lang="en-US" altLang="zh-CN" sz="2400" dirty="0">
                <a:latin typeface="楷体" pitchFamily="49" charset="-122"/>
                <a:sym typeface="Symbol" pitchFamily="18" charset="2"/>
              </a:rPr>
              <a:t>d</a:t>
            </a:r>
            <a:r>
              <a:rPr lang="zh-CN" altLang="en-US" sz="2400" dirty="0">
                <a:latin typeface="楷体" pitchFamily="49" charset="-122"/>
                <a:sym typeface="Symbol" pitchFamily="18" charset="2"/>
              </a:rPr>
              <a:t>，但是</a:t>
            </a:r>
            <a:r>
              <a:rPr lang="zh-CN" altLang="en-US" sz="2400">
                <a:latin typeface="楷体" pitchFamily="49" charset="-122"/>
                <a:sym typeface="Symbol" pitchFamily="18" charset="2"/>
              </a:rPr>
              <a:t>，</a:t>
            </a:r>
            <a:r>
              <a:rPr lang="en-US" altLang="zh-CN" sz="2400">
                <a:latin typeface="楷体" pitchFamily="49" charset="-122"/>
                <a:sym typeface="Symbol" pitchFamily="18" charset="2"/>
              </a:rPr>
              <a:t>b+</a:t>
            </a:r>
            <a:r>
              <a:rPr lang="en-US" altLang="zh-CN" sz="2400">
                <a:latin typeface="楷体" pitchFamily="49" charset="-122"/>
              </a:rPr>
              <a:t>(c</a:t>
            </a:r>
            <a:r>
              <a:rPr lang="zh-CN" altLang="en-US" sz="2400">
                <a:latin typeface="楷体" pitchFamily="49" charset="-122"/>
              </a:rPr>
              <a:t>*</a:t>
            </a:r>
            <a:r>
              <a:rPr lang="en-US" altLang="zh-CN" sz="2400">
                <a:latin typeface="楷体" pitchFamily="49" charset="-122"/>
              </a:rPr>
              <a:t>d</a:t>
            </a:r>
            <a:r>
              <a:rPr lang="en-US" altLang="zh-CN" sz="2400" dirty="0">
                <a:latin typeface="楷体" pitchFamily="49" charset="-122"/>
              </a:rPr>
              <a:t>)</a:t>
            </a:r>
            <a:r>
              <a:rPr lang="zh-CN" altLang="en-US" sz="2400" dirty="0">
                <a:latin typeface="楷体" pitchFamily="49" charset="-122"/>
                <a:sym typeface="Symbol" pitchFamily="18" charset="2"/>
              </a:rPr>
              <a:t>≠</a:t>
            </a:r>
            <a:r>
              <a:rPr lang="en-US" altLang="zh-CN" sz="2400">
                <a:latin typeface="楷体" pitchFamily="49" charset="-122"/>
                <a:sym typeface="Symbol" pitchFamily="18" charset="2"/>
              </a:rPr>
              <a:t>(b+</a:t>
            </a:r>
            <a:r>
              <a:rPr lang="en-US" altLang="zh-CN" sz="2400">
                <a:latin typeface="楷体" pitchFamily="49" charset="-122"/>
              </a:rPr>
              <a:t>c)</a:t>
            </a:r>
            <a:r>
              <a:rPr lang="zh-CN" altLang="en-US" sz="2400">
                <a:latin typeface="楷体" pitchFamily="49" charset="-122"/>
              </a:rPr>
              <a:t>*</a:t>
            </a:r>
            <a:r>
              <a:rPr lang="en-US" altLang="zh-CN" sz="2400">
                <a:latin typeface="楷体" pitchFamily="49" charset="-122"/>
              </a:rPr>
              <a:t>d</a:t>
            </a:r>
            <a:endParaRPr lang="en-US" altLang="zh-CN" sz="2400" dirty="0">
              <a:latin typeface="楷体" pitchFamily="49" charset="-122"/>
            </a:endParaRP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732240" y="5415607"/>
            <a:ext cx="20882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不是模格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2235660" y="1284802"/>
            <a:ext cx="5304813" cy="2004121"/>
            <a:chOff x="2997696" y="1253173"/>
            <a:chExt cx="5304813" cy="2004121"/>
          </a:xfrm>
        </p:grpSpPr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2997696" y="1253173"/>
              <a:ext cx="2438400" cy="46196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FF0000"/>
                  </a:solidFill>
                </a:rPr>
                <a:t>例如</a:t>
              </a:r>
              <a:endParaRPr lang="zh-CN" altLang="en-US" sz="2400" dirty="0"/>
            </a:p>
          </p:txBody>
        </p:sp>
        <p:grpSp>
          <p:nvGrpSpPr>
            <p:cNvPr id="36" name="组合 32"/>
            <p:cNvGrpSpPr>
              <a:grpSpLocks noChangeAspect="1"/>
            </p:cNvGrpSpPr>
            <p:nvPr/>
          </p:nvGrpSpPr>
          <p:grpSpPr>
            <a:xfrm>
              <a:off x="6228185" y="1256490"/>
              <a:ext cx="2074324" cy="2000804"/>
              <a:chOff x="3946910" y="1405573"/>
              <a:chExt cx="2934755" cy="2830747"/>
            </a:xfrm>
          </p:grpSpPr>
          <p:sp>
            <p:nvSpPr>
              <p:cNvPr id="37" name="Line 16"/>
              <p:cNvSpPr>
                <a:spLocks noChangeShapeType="1"/>
              </p:cNvSpPr>
              <p:nvPr/>
            </p:nvSpPr>
            <p:spPr bwMode="auto">
              <a:xfrm>
                <a:off x="5356826" y="1629074"/>
                <a:ext cx="1313910" cy="118588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楷体" pitchFamily="49" charset="-122"/>
                </a:endParaRPr>
              </a:p>
            </p:txBody>
          </p:sp>
          <p:sp>
            <p:nvSpPr>
              <p:cNvPr id="38" name="Line 17"/>
              <p:cNvSpPr>
                <a:spLocks noChangeShapeType="1"/>
              </p:cNvSpPr>
              <p:nvPr/>
            </p:nvSpPr>
            <p:spPr bwMode="auto">
              <a:xfrm flipH="1">
                <a:off x="4143982" y="1615598"/>
                <a:ext cx="1179149" cy="81529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楷体" pitchFamily="49" charset="-122"/>
                </a:endParaRPr>
              </a:p>
            </p:txBody>
          </p:sp>
          <p:sp>
            <p:nvSpPr>
              <p:cNvPr id="39" name="Line 18"/>
              <p:cNvSpPr>
                <a:spLocks noChangeShapeType="1"/>
              </p:cNvSpPr>
              <p:nvPr/>
            </p:nvSpPr>
            <p:spPr bwMode="auto">
              <a:xfrm>
                <a:off x="4140607" y="2607311"/>
                <a:ext cx="0" cy="612775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楷体" pitchFamily="49" charset="-122"/>
                </a:endParaRPr>
              </a:p>
            </p:txBody>
          </p:sp>
          <p:sp>
            <p:nvSpPr>
              <p:cNvPr id="40" name="Line 19"/>
              <p:cNvSpPr>
                <a:spLocks noChangeShapeType="1"/>
              </p:cNvSpPr>
              <p:nvPr/>
            </p:nvSpPr>
            <p:spPr bwMode="auto">
              <a:xfrm>
                <a:off x="4134413" y="3181891"/>
                <a:ext cx="1181645" cy="81492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楷体" pitchFamily="49" charset="-122"/>
                </a:endParaRPr>
              </a:p>
            </p:txBody>
          </p:sp>
          <p:sp>
            <p:nvSpPr>
              <p:cNvPr id="41" name="Line 20"/>
              <p:cNvSpPr>
                <a:spLocks noChangeShapeType="1"/>
              </p:cNvSpPr>
              <p:nvPr/>
            </p:nvSpPr>
            <p:spPr bwMode="auto">
              <a:xfrm flipH="1">
                <a:off x="5363330" y="2849215"/>
                <a:ext cx="1314071" cy="1186739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楷体" pitchFamily="49" charset="-122"/>
                </a:endParaRPr>
              </a:p>
            </p:txBody>
          </p:sp>
          <p:sp>
            <p:nvSpPr>
              <p:cNvPr id="42" name="Oval 11"/>
              <p:cNvSpPr>
                <a:spLocks noChangeArrowheads="1"/>
              </p:cNvSpPr>
              <p:nvPr/>
            </p:nvSpPr>
            <p:spPr bwMode="auto">
              <a:xfrm>
                <a:off x="5129062" y="1405573"/>
                <a:ext cx="395288" cy="395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bIns="126000" anchor="ctr"/>
              <a:lstStyle/>
              <a:p>
                <a:pPr algn="ctr"/>
                <a:r>
                  <a:rPr lang="en-US" altLang="zh-CN" sz="2000">
                    <a:latin typeface="楷体" pitchFamily="49" charset="-122"/>
                  </a:rPr>
                  <a:t>e</a:t>
                </a:r>
              </a:p>
            </p:txBody>
          </p:sp>
          <p:sp>
            <p:nvSpPr>
              <p:cNvPr id="43" name="Oval 12"/>
              <p:cNvSpPr>
                <a:spLocks noChangeArrowheads="1"/>
              </p:cNvSpPr>
              <p:nvPr/>
            </p:nvSpPr>
            <p:spPr bwMode="auto">
              <a:xfrm>
                <a:off x="3946933" y="2229486"/>
                <a:ext cx="395288" cy="395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90000" bIns="97200" anchor="ctr"/>
              <a:lstStyle/>
              <a:p>
                <a:pPr algn="ctr"/>
                <a:r>
                  <a:rPr lang="en-US" altLang="zh-CN" sz="2000" dirty="0">
                    <a:latin typeface="楷体" pitchFamily="49" charset="-122"/>
                  </a:rPr>
                  <a:t>d</a:t>
                </a:r>
              </a:p>
            </p:txBody>
          </p:sp>
          <p:sp>
            <p:nvSpPr>
              <p:cNvPr id="44" name="Oval 13"/>
              <p:cNvSpPr>
                <a:spLocks noChangeArrowheads="1"/>
              </p:cNvSpPr>
              <p:nvPr/>
            </p:nvSpPr>
            <p:spPr bwMode="auto">
              <a:xfrm>
                <a:off x="3946910" y="3013333"/>
                <a:ext cx="395287" cy="395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108000" bIns="90000" anchor="ctr"/>
              <a:lstStyle/>
              <a:p>
                <a:pPr algn="ctr"/>
                <a:r>
                  <a:rPr lang="en-US" altLang="zh-CN" sz="2000" dirty="0">
                    <a:latin typeface="楷体" pitchFamily="49" charset="-122"/>
                  </a:rPr>
                  <a:t>b</a:t>
                </a:r>
              </a:p>
            </p:txBody>
          </p:sp>
          <p:sp>
            <p:nvSpPr>
              <p:cNvPr id="45" name="Oval 14"/>
              <p:cNvSpPr>
                <a:spLocks noChangeArrowheads="1"/>
              </p:cNvSpPr>
              <p:nvPr/>
            </p:nvSpPr>
            <p:spPr bwMode="auto">
              <a:xfrm>
                <a:off x="6486377" y="2624773"/>
                <a:ext cx="395288" cy="395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93600" tIns="0" bIns="90000" anchor="ctr"/>
              <a:lstStyle/>
              <a:p>
                <a:pPr algn="ctr"/>
                <a:r>
                  <a:rPr lang="en-US" altLang="zh-CN" sz="2000" dirty="0">
                    <a:latin typeface="楷体" pitchFamily="49" charset="-122"/>
                  </a:rPr>
                  <a:t>c</a:t>
                </a:r>
              </a:p>
            </p:txBody>
          </p:sp>
          <p:sp>
            <p:nvSpPr>
              <p:cNvPr id="46" name="Oval 15"/>
              <p:cNvSpPr>
                <a:spLocks noChangeArrowheads="1"/>
              </p:cNvSpPr>
              <p:nvPr/>
            </p:nvSpPr>
            <p:spPr bwMode="auto">
              <a:xfrm>
                <a:off x="5129062" y="3841032"/>
                <a:ext cx="395288" cy="395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86400" tIns="0" bIns="90000" anchor="ctr"/>
              <a:lstStyle/>
              <a:p>
                <a:pPr algn="ctr"/>
                <a:r>
                  <a:rPr lang="en-US" altLang="zh-CN" sz="2000">
                    <a:latin typeface="楷体" pitchFamily="49" charset="-122"/>
                  </a:rPr>
                  <a:t>a</a:t>
                </a:r>
              </a:p>
            </p:txBody>
          </p:sp>
        </p:grpSp>
      </p:grpSp>
      <p:sp>
        <p:nvSpPr>
          <p:cNvPr id="24" name="圆角矩形 23"/>
          <p:cNvSpPr/>
          <p:nvPr/>
        </p:nvSpPr>
        <p:spPr>
          <a:xfrm>
            <a:off x="3635896" y="3789040"/>
            <a:ext cx="5040560" cy="864096"/>
          </a:xfrm>
          <a:prstGeom prst="roundRect">
            <a:avLst/>
          </a:prstGeom>
          <a:solidFill>
            <a:srgbClr val="FFE9AB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模格判定定理：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为模格当且仅当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不含有与五角格同构的子格。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45079" grpId="0"/>
      <p:bldP spid="18" grpId="0"/>
      <p:bldP spid="19" grpId="0" animBg="1"/>
      <p:bldP spid="31" grpId="0"/>
      <p:bldP spid="32" grpId="0"/>
      <p:bldP spid="33" grpId="0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4" name="Text Box 4"/>
          <p:cNvSpPr txBox="1">
            <a:spLocks noChangeArrowheads="1"/>
          </p:cNvSpPr>
          <p:nvPr/>
        </p:nvSpPr>
        <p:spPr bwMode="auto">
          <a:xfrm>
            <a:off x="468313" y="304800"/>
            <a:ext cx="8207375" cy="105259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65125" indent="-365125" eaLnBrk="1" hangingPunct="1">
              <a:lnSpc>
                <a:spcPct val="130000"/>
              </a:lnSpc>
              <a:spcBef>
                <a:spcPct val="50000"/>
              </a:spcBef>
              <a:buSzPct val="60000"/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：设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&lt;L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≤&gt;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是一个偏序集，若对于任意的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,a</a:t>
            </a:r>
            <a:r>
              <a:rPr lang="en-US" altLang="zh-CN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，或者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≤a</a:t>
            </a:r>
            <a:r>
              <a:rPr lang="en-US" altLang="zh-CN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或者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≤a</a:t>
            </a:r>
            <a:r>
              <a:rPr lang="en-US" altLang="zh-CN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则称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&lt;L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≤&gt;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是一个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链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pSp>
        <p:nvGrpSpPr>
          <p:cNvPr id="19" name="组合 18"/>
          <p:cNvGrpSpPr/>
          <p:nvPr/>
        </p:nvGrpSpPr>
        <p:grpSpPr>
          <a:xfrm>
            <a:off x="539750" y="1484313"/>
            <a:ext cx="8280400" cy="4608983"/>
            <a:chOff x="539750" y="1484313"/>
            <a:chExt cx="8280400" cy="4608983"/>
          </a:xfrm>
        </p:grpSpPr>
        <p:sp>
          <p:nvSpPr>
            <p:cNvPr id="96258" name="Text Box 2"/>
            <p:cNvSpPr txBox="1">
              <a:spLocks noChangeArrowheads="1"/>
            </p:cNvSpPr>
            <p:nvPr/>
          </p:nvSpPr>
          <p:spPr bwMode="auto">
            <a:xfrm>
              <a:off x="539750" y="1484313"/>
              <a:ext cx="8280400" cy="98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74638" indent="-274638">
                <a:lnSpc>
                  <a:spcPct val="130000"/>
                </a:lnSpc>
                <a:spcBef>
                  <a:spcPct val="50000"/>
                </a:spcBef>
                <a:buSzPct val="60000"/>
                <a:buFont typeface="Wingdings" pitchFamily="2" charset="2"/>
                <a:buChar char="n"/>
                <a:defRPr/>
              </a:pP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</a:rPr>
                <a:t>例如</a:t>
              </a:r>
              <a:r>
                <a:rPr lang="zh-CN" altLang="en-US" sz="2400" dirty="0">
                  <a:latin typeface="楷体" pitchFamily="49" charset="-122"/>
                </a:rPr>
                <a:t>：设 </a:t>
              </a:r>
              <a:r>
                <a:rPr lang="en-US" altLang="zh-CN" sz="2400" dirty="0">
                  <a:latin typeface="楷体" pitchFamily="49" charset="-122"/>
                </a:rPr>
                <a:t>L={1</a:t>
              </a:r>
              <a:r>
                <a:rPr lang="zh-CN" altLang="en-US" sz="2400" dirty="0">
                  <a:latin typeface="楷体" pitchFamily="49" charset="-122"/>
                </a:rPr>
                <a:t>，</a:t>
              </a:r>
              <a:r>
                <a:rPr lang="en-US" altLang="zh-CN" sz="2400" dirty="0">
                  <a:latin typeface="楷体" pitchFamily="49" charset="-122"/>
                </a:rPr>
                <a:t>2</a:t>
              </a:r>
              <a:r>
                <a:rPr lang="zh-CN" altLang="en-US" sz="2400" dirty="0">
                  <a:latin typeface="楷体" pitchFamily="49" charset="-122"/>
                </a:rPr>
                <a:t>，</a:t>
              </a:r>
              <a:r>
                <a:rPr lang="en-US" altLang="zh-CN" sz="2400" dirty="0">
                  <a:latin typeface="楷体" pitchFamily="49" charset="-122"/>
                </a:rPr>
                <a:t>4</a:t>
              </a:r>
              <a:r>
                <a:rPr lang="zh-CN" altLang="en-US" sz="2400" dirty="0">
                  <a:latin typeface="楷体" pitchFamily="49" charset="-122"/>
                </a:rPr>
                <a:t>，</a:t>
              </a:r>
              <a:r>
                <a:rPr lang="en-US" altLang="zh-CN" sz="2400" dirty="0">
                  <a:latin typeface="楷体" pitchFamily="49" charset="-122"/>
                </a:rPr>
                <a:t>16</a:t>
              </a:r>
              <a:r>
                <a:rPr lang="zh-CN" altLang="en-US" sz="2400" dirty="0">
                  <a:latin typeface="楷体" pitchFamily="49" charset="-122"/>
                </a:rPr>
                <a:t>，</a:t>
              </a:r>
              <a:r>
                <a:rPr lang="en-US" altLang="zh-CN" sz="2400" dirty="0">
                  <a:latin typeface="楷体" pitchFamily="49" charset="-122"/>
                </a:rPr>
                <a:t>32</a:t>
              </a:r>
              <a:r>
                <a:rPr lang="zh-CN" altLang="en-US" sz="2400" dirty="0">
                  <a:latin typeface="楷体" pitchFamily="49" charset="-122"/>
                </a:rPr>
                <a:t>，</a:t>
              </a:r>
              <a:r>
                <a:rPr lang="en-US" altLang="zh-CN" sz="2400" dirty="0">
                  <a:latin typeface="楷体" pitchFamily="49" charset="-122"/>
                </a:rPr>
                <a:t>64}</a:t>
              </a:r>
              <a:r>
                <a:rPr lang="zh-CN" altLang="en-US" sz="2400" dirty="0">
                  <a:latin typeface="楷体" pitchFamily="49" charset="-122"/>
                </a:rPr>
                <a:t>，定义在</a:t>
              </a:r>
              <a:r>
                <a:rPr lang="en-US" altLang="zh-CN" sz="2400" dirty="0">
                  <a:latin typeface="楷体" pitchFamily="49" charset="-122"/>
                </a:rPr>
                <a:t>L</a:t>
              </a:r>
              <a:r>
                <a:rPr lang="zh-CN" altLang="en-US" sz="2400" dirty="0">
                  <a:latin typeface="楷体" pitchFamily="49" charset="-122"/>
                </a:rPr>
                <a:t>上的整除关系≤与</a:t>
              </a:r>
              <a:r>
                <a:rPr lang="en-US" altLang="zh-CN" sz="2400" dirty="0">
                  <a:latin typeface="楷体" pitchFamily="49" charset="-122"/>
                </a:rPr>
                <a:t>L</a:t>
              </a:r>
              <a:r>
                <a:rPr lang="zh-CN" altLang="en-US" sz="2400" dirty="0">
                  <a:latin typeface="楷体" pitchFamily="49" charset="-122"/>
                </a:rPr>
                <a:t>构成一个链</a:t>
              </a:r>
              <a:r>
                <a:rPr lang="en-US" altLang="zh-CN" sz="2400" dirty="0">
                  <a:latin typeface="楷体" pitchFamily="49" charset="-122"/>
                </a:rPr>
                <a:t>&lt;L</a:t>
              </a:r>
              <a:r>
                <a:rPr lang="zh-CN" altLang="en-US" sz="2400" dirty="0">
                  <a:latin typeface="楷体" pitchFamily="49" charset="-122"/>
                </a:rPr>
                <a:t>；</a:t>
              </a:r>
              <a:r>
                <a:rPr lang="en-US" altLang="zh-CN" sz="2400" dirty="0">
                  <a:latin typeface="楷体" pitchFamily="49" charset="-122"/>
                </a:rPr>
                <a:t>≤&gt;</a:t>
              </a:r>
              <a:r>
                <a:rPr lang="zh-CN" altLang="en-US" sz="2400" dirty="0">
                  <a:latin typeface="楷体" pitchFamily="49" charset="-122"/>
                </a:rPr>
                <a:t>。</a:t>
              </a:r>
              <a:r>
                <a:rPr lang="en-US" altLang="zh-CN" sz="2400" dirty="0">
                  <a:latin typeface="楷体" pitchFamily="49" charset="-122"/>
                </a:rPr>
                <a:t> 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391819" y="2672237"/>
              <a:ext cx="360363" cy="3421059"/>
              <a:chOff x="4140200" y="2574430"/>
              <a:chExt cx="360363" cy="3421059"/>
            </a:xfrm>
          </p:grpSpPr>
          <p:sp>
            <p:nvSpPr>
              <p:cNvPr id="32783" name="Line 19"/>
              <p:cNvSpPr>
                <a:spLocks noChangeShapeType="1"/>
              </p:cNvSpPr>
              <p:nvPr/>
            </p:nvSpPr>
            <p:spPr bwMode="auto">
              <a:xfrm>
                <a:off x="4320381" y="4754067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楷体" pitchFamily="49" charset="-122"/>
                </a:endParaRPr>
              </a:p>
            </p:txBody>
          </p:sp>
          <p:sp>
            <p:nvSpPr>
              <p:cNvPr id="32780" name="Line 16"/>
              <p:cNvSpPr>
                <a:spLocks noChangeShapeType="1"/>
              </p:cNvSpPr>
              <p:nvPr/>
            </p:nvSpPr>
            <p:spPr bwMode="auto">
              <a:xfrm>
                <a:off x="4320381" y="2939554"/>
                <a:ext cx="0" cy="22860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楷体" pitchFamily="49" charset="-122"/>
                </a:endParaRPr>
              </a:p>
            </p:txBody>
          </p:sp>
          <p:sp>
            <p:nvSpPr>
              <p:cNvPr id="32781" name="Line 17"/>
              <p:cNvSpPr>
                <a:spLocks noChangeShapeType="1"/>
              </p:cNvSpPr>
              <p:nvPr/>
            </p:nvSpPr>
            <p:spPr bwMode="auto">
              <a:xfrm>
                <a:off x="4320381" y="3534867"/>
                <a:ext cx="0" cy="258763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楷体" pitchFamily="49" charset="-122"/>
                </a:endParaRPr>
              </a:p>
            </p:txBody>
          </p:sp>
          <p:sp>
            <p:nvSpPr>
              <p:cNvPr id="32782" name="Line 18"/>
              <p:cNvSpPr>
                <a:spLocks noChangeShapeType="1"/>
              </p:cNvSpPr>
              <p:nvPr/>
            </p:nvSpPr>
            <p:spPr bwMode="auto">
              <a:xfrm>
                <a:off x="4320381" y="4144467"/>
                <a:ext cx="0" cy="26670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楷体" pitchFamily="49" charset="-122"/>
                </a:endParaRPr>
              </a:p>
            </p:txBody>
          </p:sp>
          <p:sp>
            <p:nvSpPr>
              <p:cNvPr id="32784" name="Line 20"/>
              <p:cNvSpPr>
                <a:spLocks noChangeShapeType="1"/>
              </p:cNvSpPr>
              <p:nvPr/>
            </p:nvSpPr>
            <p:spPr bwMode="auto">
              <a:xfrm>
                <a:off x="4320381" y="5373188"/>
                <a:ext cx="0" cy="269875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楷体" pitchFamily="49" charset="-122"/>
                </a:endParaRPr>
              </a:p>
            </p:txBody>
          </p:sp>
          <p:sp>
            <p:nvSpPr>
              <p:cNvPr id="32774" name="Oval 10"/>
              <p:cNvSpPr>
                <a:spLocks noChangeArrowheads="1"/>
              </p:cNvSpPr>
              <p:nvPr/>
            </p:nvSpPr>
            <p:spPr bwMode="auto">
              <a:xfrm>
                <a:off x="4140200" y="2574430"/>
                <a:ext cx="360363" cy="36036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18000" anchor="ctr"/>
              <a:lstStyle/>
              <a:p>
                <a:pPr algn="ctr"/>
                <a:r>
                  <a:rPr lang="en-US" altLang="zh-CN" dirty="0">
                    <a:latin typeface="楷体" pitchFamily="49" charset="-122"/>
                  </a:rPr>
                  <a:t>64</a:t>
                </a:r>
              </a:p>
            </p:txBody>
          </p:sp>
          <p:sp>
            <p:nvSpPr>
              <p:cNvPr id="32775" name="Oval 11"/>
              <p:cNvSpPr>
                <a:spLocks noChangeArrowheads="1"/>
              </p:cNvSpPr>
              <p:nvPr/>
            </p:nvSpPr>
            <p:spPr bwMode="auto">
              <a:xfrm>
                <a:off x="4140200" y="3174504"/>
                <a:ext cx="360363" cy="360363"/>
              </a:xfrm>
              <a:prstGeom prst="ellips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楷体" pitchFamily="49" charset="-122"/>
                  </a:rPr>
                  <a:t>32</a:t>
                </a:r>
              </a:p>
            </p:txBody>
          </p:sp>
          <p:sp>
            <p:nvSpPr>
              <p:cNvPr id="32776" name="Oval 12"/>
              <p:cNvSpPr>
                <a:spLocks noChangeArrowheads="1"/>
              </p:cNvSpPr>
              <p:nvPr/>
            </p:nvSpPr>
            <p:spPr bwMode="auto">
              <a:xfrm>
                <a:off x="4140200" y="3784104"/>
                <a:ext cx="360363" cy="360363"/>
              </a:xfrm>
              <a:prstGeom prst="ellips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72000" anchor="ctr"/>
              <a:lstStyle/>
              <a:p>
                <a:pPr algn="ctr"/>
                <a:r>
                  <a:rPr lang="en-US" altLang="zh-CN" dirty="0">
                    <a:latin typeface="楷体" pitchFamily="49" charset="-122"/>
                  </a:rPr>
                  <a:t>16</a:t>
                </a:r>
              </a:p>
            </p:txBody>
          </p:sp>
          <p:sp>
            <p:nvSpPr>
              <p:cNvPr id="32777" name="Oval 13"/>
              <p:cNvSpPr>
                <a:spLocks noChangeArrowheads="1"/>
              </p:cNvSpPr>
              <p:nvPr/>
            </p:nvSpPr>
            <p:spPr bwMode="auto">
              <a:xfrm>
                <a:off x="4140200" y="4393704"/>
                <a:ext cx="360363" cy="360363"/>
              </a:xfrm>
              <a:prstGeom prst="ellips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72000" anchor="ctr"/>
              <a:lstStyle/>
              <a:p>
                <a:pPr algn="ctr"/>
                <a:r>
                  <a:rPr lang="en-US" altLang="zh-CN">
                    <a:latin typeface="楷体" pitchFamily="49" charset="-122"/>
                  </a:rPr>
                  <a:t>4</a:t>
                </a:r>
              </a:p>
            </p:txBody>
          </p:sp>
          <p:sp>
            <p:nvSpPr>
              <p:cNvPr id="32778" name="Oval 14"/>
              <p:cNvSpPr>
                <a:spLocks noChangeArrowheads="1"/>
              </p:cNvSpPr>
              <p:nvPr/>
            </p:nvSpPr>
            <p:spPr bwMode="auto">
              <a:xfrm>
                <a:off x="4140200" y="5025526"/>
                <a:ext cx="360363" cy="36036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楷体" pitchFamily="49" charset="-122"/>
                  </a:rPr>
                  <a:t>2</a:t>
                </a:r>
              </a:p>
            </p:txBody>
          </p:sp>
          <p:sp>
            <p:nvSpPr>
              <p:cNvPr id="32779" name="Oval 15"/>
              <p:cNvSpPr>
                <a:spLocks noChangeArrowheads="1"/>
              </p:cNvSpPr>
              <p:nvPr/>
            </p:nvSpPr>
            <p:spPr bwMode="auto">
              <a:xfrm>
                <a:off x="4140200" y="5635126"/>
                <a:ext cx="360363" cy="36036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楷体" pitchFamily="49" charset="-122"/>
                  </a:rPr>
                  <a:t>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04880" y="404813"/>
            <a:ext cx="79212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125" indent="-365125">
              <a:spcBef>
                <a:spcPct val="50000"/>
              </a:spcBef>
              <a:buSzPct val="6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FF"/>
                </a:solidFill>
                <a:latin typeface="楷体" pitchFamily="49" charset="-122"/>
              </a:rPr>
              <a:t>定理</a:t>
            </a:r>
            <a:r>
              <a:rPr lang="en-US" altLang="zh-CN" sz="2800" dirty="0">
                <a:solidFill>
                  <a:srgbClr val="0000FF"/>
                </a:solidFill>
                <a:latin typeface="楷体" pitchFamily="49" charset="-122"/>
              </a:rPr>
              <a:t>7.3-2</a:t>
            </a:r>
            <a:r>
              <a:rPr lang="zh-CN" altLang="en-US" sz="2800" dirty="0">
                <a:solidFill>
                  <a:srgbClr val="0000FF"/>
                </a:solidFill>
                <a:latin typeface="楷体" pitchFamily="49" charset="-122"/>
              </a:rPr>
              <a:t>：每一个链</a:t>
            </a:r>
            <a:r>
              <a:rPr lang="en-US" altLang="zh-CN" sz="2800" dirty="0">
                <a:solidFill>
                  <a:srgbClr val="FF0000"/>
                </a:solidFill>
                <a:latin typeface="楷体" pitchFamily="49" charset="-122"/>
              </a:rPr>
              <a:t>&lt;L; ≤&gt;</a:t>
            </a:r>
            <a:r>
              <a:rPr lang="zh-CN" altLang="en-US" sz="2800" dirty="0">
                <a:solidFill>
                  <a:srgbClr val="0000FF"/>
                </a:solidFill>
                <a:latin typeface="楷体" pitchFamily="49" charset="-122"/>
              </a:rPr>
              <a:t>都是一个分配格。</a:t>
            </a:r>
            <a:endParaRPr lang="en-US" altLang="zh-CN" sz="2800" dirty="0">
              <a:solidFill>
                <a:srgbClr val="0000FF"/>
              </a:solidFill>
              <a:latin typeface="楷体" pitchFamily="49" charset="-122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914400" y="1219200"/>
            <a:ext cx="6248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</a:rPr>
              <a:t>证明：</a:t>
            </a:r>
            <a:r>
              <a:rPr lang="zh-CN" altLang="en-US" sz="2400" dirty="0">
                <a:latin typeface="楷体" pitchFamily="49" charset="-122"/>
              </a:rPr>
              <a:t>（</a:t>
            </a:r>
            <a:r>
              <a:rPr lang="en-US" altLang="zh-CN" sz="2400" dirty="0">
                <a:latin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</a:rPr>
              <a:t>）先证明</a:t>
            </a:r>
            <a:r>
              <a:rPr lang="en-US" altLang="zh-CN" sz="2400" dirty="0">
                <a:latin typeface="楷体" pitchFamily="49" charset="-122"/>
              </a:rPr>
              <a:t>&lt;L; ≤&gt;</a:t>
            </a:r>
            <a:r>
              <a:rPr lang="zh-CN" altLang="en-US" sz="2400" dirty="0">
                <a:latin typeface="楷体" pitchFamily="49" charset="-122"/>
              </a:rPr>
              <a:t>是一个格。</a:t>
            </a:r>
            <a:endParaRPr lang="en-US" altLang="zh-CN" sz="2400" dirty="0">
              <a:latin typeface="楷体" pitchFamily="49" charset="-122"/>
            </a:endParaRP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914400" y="1920875"/>
            <a:ext cx="7239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楷体" pitchFamily="49" charset="-122"/>
              </a:rPr>
              <a:t>由链的定义，对于任意 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</a:rPr>
              <a:t>,a</a:t>
            </a:r>
            <a:r>
              <a:rPr lang="en-US" altLang="zh-CN" sz="2400" baseline="-25000" dirty="0">
                <a:latin typeface="楷体" pitchFamily="49" charset="-122"/>
              </a:rPr>
              <a:t>2</a:t>
            </a:r>
            <a:r>
              <a:rPr lang="zh-CN" altLang="en-US" sz="2400" dirty="0">
                <a:latin typeface="楷体" pitchFamily="49" charset="-122"/>
              </a:rPr>
              <a:t>∈</a:t>
            </a:r>
            <a:r>
              <a:rPr lang="en-US" altLang="zh-CN" sz="2400" dirty="0">
                <a:latin typeface="楷体" pitchFamily="49" charset="-122"/>
              </a:rPr>
              <a:t>L</a:t>
            </a:r>
            <a:r>
              <a:rPr lang="zh-CN" altLang="en-US" sz="2400" dirty="0">
                <a:latin typeface="楷体" pitchFamily="49" charset="-122"/>
              </a:rPr>
              <a:t>，或者 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</a:rPr>
              <a:t>≤a</a:t>
            </a:r>
            <a:r>
              <a:rPr lang="en-US" altLang="zh-CN" sz="2400" baseline="-25000" dirty="0">
                <a:latin typeface="楷体" pitchFamily="49" charset="-122"/>
              </a:rPr>
              <a:t>2</a:t>
            </a:r>
            <a:r>
              <a:rPr lang="zh-CN" altLang="en-US" sz="2400" dirty="0">
                <a:latin typeface="楷体" pitchFamily="49" charset="-122"/>
              </a:rPr>
              <a:t>，或者 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</a:rPr>
              <a:t>≤a</a:t>
            </a:r>
            <a:r>
              <a:rPr lang="en-US" altLang="zh-CN" sz="2400" baseline="-25000" dirty="0">
                <a:latin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</a:rPr>
              <a:t> </a:t>
            </a:r>
            <a:endParaRPr lang="zh-CN" altLang="en-US" sz="2400" dirty="0">
              <a:latin typeface="楷体" pitchFamily="49" charset="-122"/>
            </a:endParaRPr>
          </a:p>
        </p:txBody>
      </p:sp>
      <p:sp>
        <p:nvSpPr>
          <p:cNvPr id="42017" name="Text Box 13"/>
          <p:cNvSpPr txBox="1">
            <a:spLocks noChangeArrowheads="1"/>
          </p:cNvSpPr>
          <p:nvPr/>
        </p:nvSpPr>
        <p:spPr bwMode="auto">
          <a:xfrm>
            <a:off x="914400" y="2924175"/>
            <a:ext cx="6913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latin typeface="楷体" pitchFamily="49" charset="-122"/>
              </a:rPr>
              <a:t>若 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</a:rPr>
              <a:t>≤a</a:t>
            </a:r>
            <a:r>
              <a:rPr lang="en-US" altLang="zh-CN" sz="2400" baseline="-25000" dirty="0">
                <a:latin typeface="楷体" pitchFamily="49" charset="-122"/>
              </a:rPr>
              <a:t>2</a:t>
            </a:r>
            <a:r>
              <a:rPr lang="zh-CN" altLang="en-US" sz="2400" dirty="0">
                <a:latin typeface="楷体" pitchFamily="49" charset="-122"/>
              </a:rPr>
              <a:t>，则 </a:t>
            </a:r>
            <a:r>
              <a:rPr lang="en-US" altLang="zh-CN" sz="2400" dirty="0" err="1">
                <a:latin typeface="楷体" pitchFamily="49" charset="-122"/>
              </a:rPr>
              <a:t>glb</a:t>
            </a:r>
            <a:r>
              <a:rPr lang="en-US" altLang="zh-CN" sz="2400" dirty="0">
                <a:latin typeface="楷体" pitchFamily="49" charset="-122"/>
              </a:rPr>
              <a:t>(a</a:t>
            </a:r>
            <a:r>
              <a:rPr lang="en-US" altLang="zh-CN" sz="2400" baseline="-25000" dirty="0">
                <a:latin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</a:rPr>
              <a:t>,a</a:t>
            </a:r>
            <a:r>
              <a:rPr lang="en-US" altLang="zh-CN" sz="2400" baseline="-25000" dirty="0">
                <a:latin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</a:rPr>
              <a:t>)=a</a:t>
            </a:r>
            <a:r>
              <a:rPr lang="en-US" altLang="zh-CN" sz="2400" baseline="-25000" dirty="0">
                <a:latin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</a:rPr>
              <a:t>,lub(a</a:t>
            </a:r>
            <a:r>
              <a:rPr lang="en-US" altLang="zh-CN" sz="2400" baseline="-25000" dirty="0">
                <a:latin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</a:rPr>
              <a:t>,a</a:t>
            </a:r>
            <a:r>
              <a:rPr lang="en-US" altLang="zh-CN" sz="2400" baseline="-25000" dirty="0">
                <a:latin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</a:rPr>
              <a:t>)=a</a:t>
            </a:r>
            <a:r>
              <a:rPr lang="en-US" altLang="zh-CN" sz="2400" baseline="-25000" dirty="0">
                <a:latin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</a:rPr>
              <a:t> </a:t>
            </a:r>
          </a:p>
        </p:txBody>
      </p:sp>
      <p:sp>
        <p:nvSpPr>
          <p:cNvPr id="23558" name="Text Box 33"/>
          <p:cNvSpPr txBox="1">
            <a:spLocks noChangeArrowheads="1"/>
          </p:cNvSpPr>
          <p:nvPr/>
        </p:nvSpPr>
        <p:spPr bwMode="auto">
          <a:xfrm>
            <a:off x="914400" y="4438015"/>
            <a:ext cx="75438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楷体" pitchFamily="49" charset="-122"/>
              </a:rPr>
              <a:t>所以 </a:t>
            </a:r>
            <a:r>
              <a:rPr lang="en-US" altLang="zh-CN" sz="2400" dirty="0">
                <a:latin typeface="楷体" pitchFamily="49" charset="-122"/>
              </a:rPr>
              <a:t>&lt;L; ≤&gt; </a:t>
            </a:r>
            <a:r>
              <a:rPr lang="zh-CN" altLang="en-US" sz="2400" dirty="0">
                <a:latin typeface="楷体" pitchFamily="49" charset="-122"/>
              </a:rPr>
              <a:t>是一个格，可将其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</a:rPr>
              <a:t>表示为 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</a:rPr>
              <a:t>&lt;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</a:rPr>
              <a:t>L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</a:rPr>
              <a:t>；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</a:rPr>
              <a:t>+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</a:rPr>
              <a:t>，*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</a:rPr>
              <a:t>&gt; </a:t>
            </a:r>
            <a:r>
              <a:rPr lang="zh-CN" altLang="en-US" sz="2400" dirty="0">
                <a:latin typeface="楷体" pitchFamily="49" charset="-122"/>
              </a:rPr>
              <a:t>对任意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</a:rPr>
              <a:t>,a</a:t>
            </a:r>
            <a:r>
              <a:rPr lang="en-US" altLang="zh-CN" sz="2400" baseline="-25000" dirty="0">
                <a:latin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</a:rPr>
              <a:t>∈L</a:t>
            </a:r>
            <a:r>
              <a:rPr lang="zh-CN" altLang="en-US" sz="2400" dirty="0">
                <a:latin typeface="楷体" pitchFamily="49" charset="-122"/>
              </a:rPr>
              <a:t>，</a:t>
            </a:r>
            <a:endParaRPr lang="en-US" altLang="zh-CN" sz="2400" dirty="0">
              <a:latin typeface="楷体" pitchFamily="49" charset="-122"/>
            </a:endParaRPr>
          </a:p>
          <a:p>
            <a:pPr marL="898525"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楷体" pitchFamily="49" charset="-122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楷体" pitchFamily="49" charset="-122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</a:rPr>
              <a:t>+a</a:t>
            </a:r>
            <a:r>
              <a:rPr lang="en-US" altLang="zh-CN" sz="2400" baseline="-25000">
                <a:solidFill>
                  <a:srgbClr val="0000FF"/>
                </a:solidFill>
                <a:latin typeface="楷体" pitchFamily="49" charset="-12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</a:rPr>
              <a:t>=</a:t>
            </a:r>
            <a:r>
              <a:rPr lang="en-US" altLang="zh-CN" sz="2400" dirty="0" err="1">
                <a:solidFill>
                  <a:srgbClr val="0000FF"/>
                </a:solidFill>
                <a:latin typeface="楷体" pitchFamily="49" charset="-122"/>
              </a:rPr>
              <a:t>lub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</a:rPr>
              <a:t>(a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</a:rPr>
              <a:t>,a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</a:rPr>
              <a:t>), a</a:t>
            </a:r>
            <a:r>
              <a:rPr lang="en-US" altLang="zh-CN" sz="2400" baseline="-25000">
                <a:solidFill>
                  <a:srgbClr val="0000FF"/>
                </a:solidFill>
                <a:latin typeface="楷体" pitchFamily="49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</a:rPr>
              <a:t>*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楷体" pitchFamily="49" charset="-12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</a:rPr>
              <a:t>=</a:t>
            </a:r>
            <a:r>
              <a:rPr lang="en-US" altLang="zh-CN" sz="2400" dirty="0" err="1">
                <a:solidFill>
                  <a:srgbClr val="0000FF"/>
                </a:solidFill>
                <a:latin typeface="楷体" pitchFamily="49" charset="-122"/>
              </a:rPr>
              <a:t>glb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</a:rPr>
              <a:t>(a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</a:rPr>
              <a:t>,a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</a:rPr>
              <a:t>)</a:t>
            </a:r>
          </a:p>
        </p:txBody>
      </p:sp>
      <p:sp>
        <p:nvSpPr>
          <p:cNvPr id="42035" name="Text Box 13"/>
          <p:cNvSpPr txBox="1">
            <a:spLocks noChangeArrowheads="1"/>
          </p:cNvSpPr>
          <p:nvPr/>
        </p:nvSpPr>
        <p:spPr bwMode="auto">
          <a:xfrm>
            <a:off x="914400" y="3683000"/>
            <a:ext cx="6913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latin typeface="楷体" pitchFamily="49" charset="-122"/>
              </a:rPr>
              <a:t>若 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</a:rPr>
              <a:t>≤a</a:t>
            </a:r>
            <a:r>
              <a:rPr lang="en-US" altLang="zh-CN" sz="2400" baseline="-25000" dirty="0">
                <a:latin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</a:rPr>
              <a:t>，则 </a:t>
            </a:r>
            <a:r>
              <a:rPr lang="en-US" altLang="zh-CN" sz="2400" dirty="0" err="1">
                <a:latin typeface="楷体" pitchFamily="49" charset="-122"/>
              </a:rPr>
              <a:t>glb</a:t>
            </a:r>
            <a:r>
              <a:rPr lang="en-US" altLang="zh-CN" sz="2400" dirty="0">
                <a:latin typeface="楷体" pitchFamily="49" charset="-122"/>
              </a:rPr>
              <a:t>(a</a:t>
            </a:r>
            <a:r>
              <a:rPr lang="en-US" altLang="zh-CN" sz="2400" baseline="-25000" dirty="0">
                <a:latin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</a:rPr>
              <a:t>,a</a:t>
            </a:r>
            <a:r>
              <a:rPr lang="en-US" altLang="zh-CN" sz="2400" baseline="-25000" dirty="0">
                <a:latin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</a:rPr>
              <a:t>)=a</a:t>
            </a:r>
            <a:r>
              <a:rPr lang="en-US" altLang="zh-CN" sz="2400" baseline="-25000" dirty="0">
                <a:latin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</a:rPr>
              <a:t>,lub(a</a:t>
            </a:r>
            <a:r>
              <a:rPr lang="en-US" altLang="zh-CN" sz="2400" baseline="-25000" dirty="0">
                <a:latin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</a:rPr>
              <a:t>,a</a:t>
            </a:r>
            <a:r>
              <a:rPr lang="en-US" altLang="zh-CN" sz="2400" baseline="-25000" dirty="0">
                <a:latin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</a:rPr>
              <a:t>)=a</a:t>
            </a:r>
            <a:r>
              <a:rPr lang="en-US" altLang="zh-CN" sz="2400" baseline="-25000" dirty="0">
                <a:latin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</a:rPr>
              <a:t>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42017" grpId="0"/>
      <p:bldP spid="23558" grpId="0"/>
      <p:bldP spid="420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</a:t>
            </a:r>
            <a:r>
              <a:rPr lang="zh-CN" altLang="en-US" dirty="0"/>
              <a:t>、格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838200" y="685800"/>
            <a:ext cx="6858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latin typeface="楷体" pitchFamily="49" charset="-122"/>
              </a:rPr>
              <a:t>(2) </a:t>
            </a:r>
            <a:r>
              <a:rPr lang="zh-CN" altLang="en-US" sz="2400">
                <a:latin typeface="楷体" pitchFamily="49" charset="-122"/>
              </a:rPr>
              <a:t>证明    </a:t>
            </a:r>
            <a:r>
              <a:rPr lang="en-US" altLang="zh-CN" sz="2400">
                <a:latin typeface="楷体" pitchFamily="49" charset="-122"/>
              </a:rPr>
              <a:t>&lt;L</a:t>
            </a:r>
            <a:r>
              <a:rPr lang="zh-CN" altLang="en-US" sz="2400">
                <a:latin typeface="楷体" pitchFamily="49" charset="-122"/>
              </a:rPr>
              <a:t>；</a:t>
            </a:r>
            <a:r>
              <a:rPr lang="en-US" altLang="zh-CN" sz="2400">
                <a:latin typeface="楷体" pitchFamily="49" charset="-122"/>
              </a:rPr>
              <a:t>+</a:t>
            </a:r>
            <a:r>
              <a:rPr lang="zh-CN" altLang="en-US" sz="2400">
                <a:latin typeface="楷体" pitchFamily="49" charset="-122"/>
              </a:rPr>
              <a:t>，*</a:t>
            </a:r>
            <a:r>
              <a:rPr lang="en-US" altLang="zh-CN" sz="2400">
                <a:latin typeface="楷体" pitchFamily="49" charset="-122"/>
              </a:rPr>
              <a:t>&gt;</a:t>
            </a:r>
            <a:r>
              <a:rPr lang="zh-CN" altLang="en-US" sz="2400">
                <a:latin typeface="楷体" pitchFamily="49" charset="-122"/>
              </a:rPr>
              <a:t>是一个分配格</a:t>
            </a:r>
            <a:r>
              <a:rPr lang="en-US" altLang="zh-CN" sz="2400">
                <a:latin typeface="楷体" pitchFamily="49" charset="-122"/>
              </a:rPr>
              <a:t>.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38200" y="1412875"/>
            <a:ext cx="77962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楷体" pitchFamily="49" charset="-122"/>
              </a:rPr>
              <a:t>对任意 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</a:rPr>
              <a:t>,a</a:t>
            </a:r>
            <a:r>
              <a:rPr lang="en-US" altLang="zh-CN" sz="2400" baseline="-25000" dirty="0">
                <a:latin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</a:rPr>
              <a:t>,a</a:t>
            </a:r>
            <a:r>
              <a:rPr lang="en-US" altLang="zh-CN" sz="2400" baseline="-25000" dirty="0">
                <a:latin typeface="楷体" pitchFamily="49" charset="-122"/>
              </a:rPr>
              <a:t>3</a:t>
            </a:r>
            <a:r>
              <a:rPr lang="en-US" altLang="zh-CN" sz="2400" dirty="0">
                <a:latin typeface="楷体" pitchFamily="49" charset="-122"/>
              </a:rPr>
              <a:t>∈L,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</a:rPr>
              <a:t>必有 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楷体" pitchFamily="49" charset="-12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</a:rPr>
              <a:t>≤a</a:t>
            </a:r>
            <a:r>
              <a:rPr lang="en-US" altLang="zh-CN" sz="2400" baseline="-25000" dirty="0">
                <a:solidFill>
                  <a:srgbClr val="FF0000"/>
                </a:solidFill>
                <a:latin typeface="楷体" pitchFamily="49" charset="-122"/>
              </a:rPr>
              <a:t>3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</a:rPr>
              <a:t>或者 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楷体" pitchFamily="49" charset="-122"/>
              </a:rPr>
              <a:t>3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</a:rPr>
              <a:t>≤a</a:t>
            </a:r>
            <a:r>
              <a:rPr lang="en-US" altLang="zh-CN" sz="2400" baseline="-25000" dirty="0">
                <a:solidFill>
                  <a:srgbClr val="FF0000"/>
                </a:solidFill>
                <a:latin typeface="楷体" pitchFamily="49" charset="-12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</a:rPr>
              <a:t> </a:t>
            </a:r>
            <a:r>
              <a:rPr lang="zh-CN" altLang="en-US" sz="2400" dirty="0">
                <a:latin typeface="楷体" pitchFamily="49" charset="-122"/>
              </a:rPr>
              <a:t>，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楷体" pitchFamily="49" charset="-122"/>
              </a:rPr>
              <a:t>不妨设 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</a:rPr>
              <a:t>≤a</a:t>
            </a:r>
            <a:r>
              <a:rPr lang="en-US" altLang="zh-CN" sz="2400" baseline="-25000" dirty="0">
                <a:latin typeface="楷体" pitchFamily="49" charset="-122"/>
              </a:rPr>
              <a:t>3</a:t>
            </a:r>
            <a:r>
              <a:rPr lang="en-US" altLang="zh-CN" sz="2400" dirty="0">
                <a:latin typeface="楷体" pitchFamily="49" charset="-122"/>
              </a:rPr>
              <a:t>.</a:t>
            </a:r>
            <a:r>
              <a:rPr lang="zh-CN" altLang="en-US" sz="2400" dirty="0">
                <a:latin typeface="楷体" pitchFamily="49" charset="-122"/>
              </a:rPr>
              <a:t> </a:t>
            </a: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838201" y="2565400"/>
            <a:ext cx="43818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楷体" pitchFamily="49" charset="-122"/>
              </a:rPr>
              <a:t>于是</a:t>
            </a:r>
            <a:r>
              <a:rPr lang="zh-CN" altLang="en-US" sz="2400">
                <a:latin typeface="楷体" pitchFamily="49" charset="-122"/>
              </a:rPr>
              <a:t>有 </a:t>
            </a:r>
            <a:r>
              <a:rPr lang="en-US" altLang="zh-CN" sz="2400">
                <a:solidFill>
                  <a:srgbClr val="C00000"/>
                </a:solidFill>
                <a:latin typeface="楷体" pitchFamily="49" charset="-122"/>
              </a:rPr>
              <a:t>a</a:t>
            </a:r>
            <a:r>
              <a:rPr lang="en-US" altLang="zh-CN" sz="2400" baseline="-25000">
                <a:solidFill>
                  <a:srgbClr val="C00000"/>
                </a:solidFill>
                <a:latin typeface="楷体" pitchFamily="49" charset="-122"/>
              </a:rPr>
              <a:t>1</a:t>
            </a:r>
            <a:r>
              <a:rPr lang="zh-CN" altLang="en-US" sz="2400">
                <a:solidFill>
                  <a:srgbClr val="C00000"/>
                </a:solidFill>
                <a:latin typeface="楷体" pitchFamily="49" charset="-122"/>
              </a:rPr>
              <a:t>*</a:t>
            </a:r>
            <a:r>
              <a:rPr lang="en-US" altLang="zh-CN" sz="2400">
                <a:solidFill>
                  <a:srgbClr val="C00000"/>
                </a:solidFill>
                <a:latin typeface="楷体" pitchFamily="49" charset="-122"/>
              </a:rPr>
              <a:t>(a</a:t>
            </a:r>
            <a:r>
              <a:rPr lang="en-US" altLang="zh-CN" sz="2400" baseline="-25000">
                <a:solidFill>
                  <a:srgbClr val="C00000"/>
                </a:solidFill>
                <a:latin typeface="楷体" pitchFamily="49" charset="-122"/>
              </a:rPr>
              <a:t>2</a:t>
            </a:r>
            <a:r>
              <a:rPr lang="en-US" altLang="zh-CN" sz="2400">
                <a:solidFill>
                  <a:srgbClr val="C00000"/>
                </a:solidFill>
                <a:latin typeface="楷体" pitchFamily="49" charset="-122"/>
              </a:rPr>
              <a:t>+a</a:t>
            </a:r>
            <a:r>
              <a:rPr lang="en-US" altLang="zh-CN" sz="2400" baseline="-25000">
                <a:solidFill>
                  <a:srgbClr val="C00000"/>
                </a:solidFill>
                <a:latin typeface="楷体" pitchFamily="49" charset="-122"/>
              </a:rPr>
              <a:t>3</a:t>
            </a:r>
            <a:r>
              <a:rPr lang="en-US" altLang="zh-CN" sz="2400">
                <a:solidFill>
                  <a:srgbClr val="C00000"/>
                </a:solidFill>
                <a:latin typeface="楷体" pitchFamily="49" charset="-122"/>
              </a:rPr>
              <a:t>)</a:t>
            </a:r>
            <a:r>
              <a:rPr lang="en-US" altLang="zh-CN" sz="2400">
                <a:latin typeface="楷体" pitchFamily="49" charset="-122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楷体" pitchFamily="49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</a:rPr>
              <a:t>*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楷体" pitchFamily="49" charset="-122"/>
              </a:rPr>
              <a:t>3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</a:rPr>
              <a:t> </a:t>
            </a:r>
            <a:endParaRPr lang="en-US" altLang="zh-CN" sz="2400" dirty="0">
              <a:latin typeface="楷体" pitchFamily="49" charset="-122"/>
            </a:endParaRPr>
          </a:p>
        </p:txBody>
      </p:sp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838200" y="3124200"/>
            <a:ext cx="3877816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楷体" pitchFamily="49" charset="-122"/>
              </a:rPr>
              <a:t>又</a:t>
            </a:r>
            <a:r>
              <a:rPr lang="zh-CN" altLang="en-US" sz="2400">
                <a:latin typeface="楷体" pitchFamily="49" charset="-122"/>
              </a:rPr>
              <a:t>因为 </a:t>
            </a:r>
            <a:r>
              <a:rPr lang="en-US" altLang="zh-CN" sz="2400">
                <a:latin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</a:rPr>
              <a:t>*</a:t>
            </a:r>
            <a:r>
              <a:rPr lang="en-US" altLang="zh-CN" sz="2400">
                <a:latin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</a:rPr>
              <a:t>2</a:t>
            </a:r>
            <a:r>
              <a:rPr lang="en-US" altLang="zh-CN" sz="2400">
                <a:latin typeface="楷体" pitchFamily="49" charset="-122"/>
              </a:rPr>
              <a:t>≤a</a:t>
            </a:r>
            <a:r>
              <a:rPr lang="en-US" altLang="zh-CN" sz="2400" baseline="-25000">
                <a:latin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</a:rPr>
              <a:t>*</a:t>
            </a:r>
            <a:r>
              <a:rPr lang="en-US" altLang="zh-CN" sz="2400">
                <a:latin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</a:rPr>
              <a:t>3</a:t>
            </a:r>
            <a:r>
              <a:rPr lang="en-US" altLang="zh-CN" sz="2400">
                <a:latin typeface="楷体" pitchFamily="49" charset="-122"/>
              </a:rPr>
              <a:t> </a:t>
            </a:r>
            <a:r>
              <a:rPr lang="en-US" altLang="zh-CN" sz="2400" dirty="0">
                <a:latin typeface="楷体" pitchFamily="49" charset="-122"/>
              </a:rPr>
              <a:t>,</a:t>
            </a:r>
            <a:endParaRPr lang="zh-CN" altLang="en-US" sz="2400" dirty="0">
              <a:latin typeface="楷体" pitchFamily="49" charset="-122"/>
            </a:endParaRP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838200" y="3771900"/>
            <a:ext cx="5318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楷体" pitchFamily="49" charset="-122"/>
              </a:rPr>
              <a:t>所以  </a:t>
            </a:r>
            <a:r>
              <a:rPr lang="en-US" altLang="zh-CN" sz="2400">
                <a:solidFill>
                  <a:srgbClr val="C00000"/>
                </a:solidFill>
                <a:latin typeface="楷体" pitchFamily="49" charset="-122"/>
              </a:rPr>
              <a:t>(a</a:t>
            </a:r>
            <a:r>
              <a:rPr lang="en-US" altLang="zh-CN" sz="2400" baseline="-25000">
                <a:solidFill>
                  <a:srgbClr val="C00000"/>
                </a:solidFill>
                <a:latin typeface="楷体" pitchFamily="49" charset="-122"/>
              </a:rPr>
              <a:t>1</a:t>
            </a:r>
            <a:r>
              <a:rPr lang="zh-CN" altLang="en-US" sz="2400">
                <a:solidFill>
                  <a:srgbClr val="C00000"/>
                </a:solidFill>
                <a:latin typeface="楷体" pitchFamily="49" charset="-122"/>
              </a:rPr>
              <a:t>*</a:t>
            </a:r>
            <a:r>
              <a:rPr lang="en-US" altLang="zh-CN" sz="2400">
                <a:solidFill>
                  <a:srgbClr val="C00000"/>
                </a:solidFill>
                <a:latin typeface="楷体" pitchFamily="49" charset="-122"/>
              </a:rPr>
              <a:t>a</a:t>
            </a:r>
            <a:r>
              <a:rPr lang="en-US" altLang="zh-CN" sz="2400" baseline="-25000">
                <a:solidFill>
                  <a:srgbClr val="C00000"/>
                </a:solidFill>
                <a:latin typeface="楷体" pitchFamily="49" charset="-122"/>
              </a:rPr>
              <a:t>2</a:t>
            </a:r>
            <a:r>
              <a:rPr lang="en-US" altLang="zh-CN" sz="2400">
                <a:solidFill>
                  <a:srgbClr val="C00000"/>
                </a:solidFill>
                <a:latin typeface="楷体" pitchFamily="49" charset="-122"/>
              </a:rPr>
              <a:t>)+(a</a:t>
            </a:r>
            <a:r>
              <a:rPr lang="en-US" altLang="zh-CN" sz="2400" baseline="-25000">
                <a:solidFill>
                  <a:srgbClr val="C00000"/>
                </a:solidFill>
                <a:latin typeface="楷体" pitchFamily="49" charset="-122"/>
              </a:rPr>
              <a:t>1</a:t>
            </a:r>
            <a:r>
              <a:rPr lang="zh-CN" altLang="en-US" sz="2400">
                <a:solidFill>
                  <a:srgbClr val="C00000"/>
                </a:solidFill>
                <a:latin typeface="楷体" pitchFamily="49" charset="-122"/>
              </a:rPr>
              <a:t>*</a:t>
            </a:r>
            <a:r>
              <a:rPr lang="en-US" altLang="zh-CN" sz="2400">
                <a:solidFill>
                  <a:srgbClr val="C00000"/>
                </a:solidFill>
                <a:latin typeface="楷体" pitchFamily="49" charset="-122"/>
              </a:rPr>
              <a:t>a</a:t>
            </a:r>
            <a:r>
              <a:rPr lang="en-US" altLang="zh-CN" sz="2400" baseline="-25000">
                <a:solidFill>
                  <a:srgbClr val="C00000"/>
                </a:solidFill>
                <a:latin typeface="楷体" pitchFamily="49" charset="-122"/>
              </a:rPr>
              <a:t>3</a:t>
            </a:r>
            <a:r>
              <a:rPr lang="en-US" altLang="zh-CN" sz="2400">
                <a:solidFill>
                  <a:srgbClr val="C00000"/>
                </a:solidFill>
                <a:latin typeface="楷体" pitchFamily="49" charset="-122"/>
              </a:rPr>
              <a:t>)</a:t>
            </a:r>
            <a:r>
              <a:rPr lang="en-US" altLang="zh-CN" sz="2400">
                <a:latin typeface="楷体" pitchFamily="49" charset="-122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楷体" pitchFamily="49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</a:rPr>
              <a:t>*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楷体" pitchFamily="49" charset="-122"/>
              </a:rPr>
              <a:t>3</a:t>
            </a:r>
            <a:r>
              <a:rPr lang="en-US" altLang="zh-CN" sz="2400">
                <a:latin typeface="楷体" pitchFamily="49" charset="-122"/>
              </a:rPr>
              <a:t> </a:t>
            </a:r>
            <a:r>
              <a:rPr lang="en-US" altLang="zh-CN" sz="2400" dirty="0">
                <a:latin typeface="楷体" pitchFamily="49" charset="-122"/>
              </a:rPr>
              <a:t>,</a:t>
            </a:r>
          </a:p>
        </p:txBody>
      </p:sp>
      <p:sp>
        <p:nvSpPr>
          <p:cNvPr id="9" name="Text Box 62"/>
          <p:cNvSpPr txBox="1">
            <a:spLocks noChangeArrowheads="1"/>
          </p:cNvSpPr>
          <p:nvPr/>
        </p:nvSpPr>
        <p:spPr bwMode="auto">
          <a:xfrm>
            <a:off x="838200" y="5014913"/>
            <a:ext cx="7543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楷体" pitchFamily="49" charset="-122"/>
              </a:rPr>
              <a:t>若 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</a:rPr>
              <a:t>3</a:t>
            </a:r>
            <a:r>
              <a:rPr lang="en-US" altLang="zh-CN" sz="2400" dirty="0">
                <a:latin typeface="楷体" pitchFamily="49" charset="-122"/>
              </a:rPr>
              <a:t>≤a</a:t>
            </a:r>
            <a:r>
              <a:rPr lang="en-US" altLang="zh-CN" sz="2400" baseline="-25000" dirty="0">
                <a:latin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</a:rPr>
              <a:t> </a:t>
            </a:r>
            <a:r>
              <a:rPr lang="zh-CN" altLang="en-US" sz="2400" dirty="0">
                <a:latin typeface="楷体" pitchFamily="49" charset="-122"/>
              </a:rPr>
              <a:t>，其证明方法类似，因此链</a:t>
            </a:r>
            <a:r>
              <a:rPr lang="en-US" altLang="zh-CN" sz="2400" dirty="0">
                <a:latin typeface="楷体" pitchFamily="49" charset="-122"/>
              </a:rPr>
              <a:t>&lt;L; ≤&gt;</a:t>
            </a:r>
            <a:r>
              <a:rPr lang="zh-CN" altLang="en-US" sz="2400" dirty="0">
                <a:latin typeface="楷体" pitchFamily="49" charset="-122"/>
              </a:rPr>
              <a:t>是一个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楷体" pitchFamily="49" charset="-122"/>
              </a:rPr>
              <a:t>分配格。</a:t>
            </a:r>
            <a:endParaRPr lang="en-US" altLang="zh-CN" sz="2400" dirty="0">
              <a:latin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08625" y="2349500"/>
            <a:ext cx="3095625" cy="129540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7.3-3</a:t>
            </a:r>
            <a:r>
              <a:rPr lang="zh-CN" altLang="en-US" sz="24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：分配格的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子格</a:t>
            </a:r>
            <a:r>
              <a:rPr lang="zh-CN" altLang="en-US" sz="24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是分配格，分配格的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积代数</a:t>
            </a:r>
            <a:r>
              <a:rPr lang="zh-CN" altLang="en-US" sz="24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是分配格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838200" y="4383088"/>
            <a:ext cx="58220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>
                <a:latin typeface="楷体" pitchFamily="49" charset="-122"/>
              </a:rPr>
              <a:t>因此   </a:t>
            </a:r>
            <a:r>
              <a:rPr lang="en-US" altLang="zh-CN" sz="2400">
                <a:latin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</a:rPr>
              <a:t>*</a:t>
            </a:r>
            <a:r>
              <a:rPr lang="en-US" altLang="zh-CN" sz="2400">
                <a:latin typeface="楷体" pitchFamily="49" charset="-122"/>
              </a:rPr>
              <a:t>(a</a:t>
            </a:r>
            <a:r>
              <a:rPr lang="en-US" altLang="zh-CN" sz="2400" baseline="-25000">
                <a:latin typeface="楷体" pitchFamily="49" charset="-122"/>
              </a:rPr>
              <a:t>2</a:t>
            </a:r>
            <a:r>
              <a:rPr lang="en-US" altLang="zh-CN" sz="2400">
                <a:latin typeface="楷体" pitchFamily="49" charset="-122"/>
              </a:rPr>
              <a:t>+a</a:t>
            </a:r>
            <a:r>
              <a:rPr lang="en-US" altLang="zh-CN" sz="2400" baseline="-25000">
                <a:latin typeface="楷体" pitchFamily="49" charset="-122"/>
              </a:rPr>
              <a:t>3</a:t>
            </a:r>
            <a:r>
              <a:rPr lang="en-US" altLang="zh-CN" sz="2400">
                <a:latin typeface="楷体" pitchFamily="49" charset="-122"/>
              </a:rPr>
              <a:t>)=(a</a:t>
            </a:r>
            <a:r>
              <a:rPr lang="en-US" altLang="zh-CN" sz="2400" baseline="-25000">
                <a:latin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</a:rPr>
              <a:t>*</a:t>
            </a:r>
            <a:r>
              <a:rPr lang="en-US" altLang="zh-CN" sz="2400">
                <a:latin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</a:rPr>
              <a:t>2</a:t>
            </a:r>
            <a:r>
              <a:rPr lang="en-US" altLang="zh-CN" sz="2400">
                <a:latin typeface="楷体" pitchFamily="49" charset="-122"/>
              </a:rPr>
              <a:t>)+(a</a:t>
            </a:r>
            <a:r>
              <a:rPr lang="en-US" altLang="zh-CN" sz="2400" baseline="-25000">
                <a:latin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</a:rPr>
              <a:t>*</a:t>
            </a:r>
            <a:r>
              <a:rPr lang="en-US" altLang="zh-CN" sz="2400">
                <a:latin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</a:rPr>
              <a:t>3</a:t>
            </a:r>
            <a:r>
              <a:rPr lang="en-US" altLang="zh-CN" sz="2400" dirty="0">
                <a:latin typeface="楷体" pitchFamily="49" charset="-122"/>
              </a:rPr>
              <a:t>) </a:t>
            </a:r>
            <a:endParaRPr lang="zh-CN" altLang="en-US" sz="2400" dirty="0">
              <a:latin typeface="楷体" pitchFamily="49" charset="-122"/>
            </a:endParaRPr>
          </a:p>
        </p:txBody>
      </p:sp>
      <p:cxnSp>
        <p:nvCxnSpPr>
          <p:cNvPr id="13" name="直接连接符 12"/>
          <p:cNvCxnSpPr>
            <a:cxnSpLocks/>
          </p:cNvCxnSpPr>
          <p:nvPr/>
        </p:nvCxnSpPr>
        <p:spPr>
          <a:xfrm>
            <a:off x="1975520" y="4856260"/>
            <a:ext cx="3587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33400" y="260648"/>
            <a:ext cx="7924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例题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316673" y="3351336"/>
            <a:ext cx="7345363" cy="121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800">
                <a:latin typeface="楷体" panose="02010609060101010101" pitchFamily="49" charset="-122"/>
              </a:rPr>
              <a:t>&lt;Z</a:t>
            </a:r>
            <a:r>
              <a:rPr lang="zh-CN" altLang="en-US" sz="2800">
                <a:latin typeface="楷体" panose="02010609060101010101" pitchFamily="49" charset="-122"/>
              </a:rPr>
              <a:t>；</a:t>
            </a:r>
            <a:r>
              <a:rPr lang="zh-CN" altLang="en-US" sz="2800" dirty="0">
                <a:latin typeface="楷体" panose="02010609060101010101" pitchFamily="49" charset="-122"/>
              </a:rPr>
              <a:t>≤</a:t>
            </a:r>
            <a:r>
              <a:rPr lang="en-US" altLang="zh-CN" sz="2800" dirty="0">
                <a:latin typeface="楷体" panose="02010609060101010101" pitchFamily="49" charset="-122"/>
              </a:rPr>
              <a:t>&gt;</a:t>
            </a:r>
            <a:r>
              <a:rPr lang="zh-CN" altLang="en-US" sz="2800" dirty="0">
                <a:latin typeface="楷体" pitchFamily="49" charset="-122"/>
              </a:rPr>
              <a:t>是一个格，但这个格既</a:t>
            </a:r>
            <a:r>
              <a:rPr lang="zh-CN" altLang="en-US" sz="2800" dirty="0">
                <a:solidFill>
                  <a:srgbClr val="C00000"/>
                </a:solidFill>
                <a:latin typeface="楷体" pitchFamily="49" charset="-122"/>
              </a:rPr>
              <a:t>无最小元素</a:t>
            </a:r>
            <a:r>
              <a:rPr lang="zh-CN" altLang="en-US" sz="2800" dirty="0">
                <a:latin typeface="楷体" pitchFamily="49" charset="-122"/>
              </a:rPr>
              <a:t>，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dirty="0">
                <a:latin typeface="楷体" pitchFamily="49" charset="-122"/>
              </a:rPr>
              <a:t>又</a:t>
            </a:r>
            <a:r>
              <a:rPr lang="zh-CN" altLang="en-US" sz="2800" dirty="0">
                <a:solidFill>
                  <a:srgbClr val="C00000"/>
                </a:solidFill>
                <a:latin typeface="楷体" pitchFamily="49" charset="-122"/>
              </a:rPr>
              <a:t>无最大元素</a:t>
            </a:r>
            <a:r>
              <a:rPr lang="zh-CN" altLang="en-US" sz="2800" dirty="0">
                <a:latin typeface="楷体" pitchFamily="49" charset="-122"/>
              </a:rPr>
              <a:t>。</a:t>
            </a:r>
            <a:endParaRPr lang="en-US" altLang="zh-CN" sz="2800" dirty="0">
              <a:latin typeface="楷体" pitchFamily="49" charset="-122"/>
            </a:endParaRP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1316673" y="5013077"/>
            <a:ext cx="7315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</a:rPr>
              <a:t>&lt;N</a:t>
            </a:r>
            <a:r>
              <a:rPr lang="zh-CN" altLang="en-US" sz="2800" dirty="0">
                <a:latin typeface="楷体" panose="02010609060101010101" pitchFamily="49" charset="-122"/>
              </a:rPr>
              <a:t>；≤</a:t>
            </a:r>
            <a:r>
              <a:rPr lang="en-US" altLang="zh-CN" sz="2800" dirty="0">
                <a:latin typeface="楷体" panose="02010609060101010101" pitchFamily="49" charset="-122"/>
              </a:rPr>
              <a:t>&gt;</a:t>
            </a:r>
            <a:r>
              <a:rPr lang="zh-CN" altLang="en-US" sz="2800" dirty="0">
                <a:latin typeface="宋体" pitchFamily="2" charset="-122"/>
              </a:rPr>
              <a:t>这个格有最小元素，但</a:t>
            </a:r>
            <a:r>
              <a:rPr lang="zh-CN" altLang="en-US" sz="2800" dirty="0">
                <a:solidFill>
                  <a:srgbClr val="C00000"/>
                </a:solidFill>
                <a:latin typeface="宋体" pitchFamily="2" charset="-122"/>
              </a:rPr>
              <a:t>没有最大元素</a:t>
            </a:r>
            <a:r>
              <a:rPr lang="zh-CN" altLang="en-US" sz="2800" dirty="0">
                <a:latin typeface="宋体" pitchFamily="2" charset="-122"/>
              </a:rPr>
              <a:t>。</a:t>
            </a:r>
            <a:r>
              <a:rPr lang="en-US" altLang="zh-CN" sz="2800" dirty="0">
                <a:latin typeface="宋体" pitchFamily="2" charset="-122"/>
              </a:rPr>
              <a:t> </a:t>
            </a:r>
          </a:p>
        </p:txBody>
      </p: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971550" y="1196752"/>
            <a:ext cx="7272338" cy="182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365125">
              <a:lnSpc>
                <a:spcPct val="120000"/>
              </a:lnSpc>
              <a:spcBef>
                <a:spcPts val="0"/>
              </a:spcBef>
              <a:buSzPct val="6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FF"/>
                </a:solidFill>
                <a:latin typeface="楷体" pitchFamily="49" charset="-122"/>
              </a:rPr>
              <a:t>例</a:t>
            </a:r>
            <a:r>
              <a:rPr lang="zh-CN" altLang="en-US" sz="2800" dirty="0">
                <a:latin typeface="楷体" pitchFamily="49" charset="-122"/>
              </a:rPr>
              <a:t>：</a:t>
            </a:r>
            <a:endParaRPr lang="en-US" altLang="zh-CN" sz="2800" dirty="0">
              <a:latin typeface="楷体" pitchFamily="49" charset="-122"/>
            </a:endParaRPr>
          </a:p>
          <a:p>
            <a:pPr marL="365125">
              <a:lnSpc>
                <a:spcPct val="120000"/>
              </a:lnSpc>
              <a:spcBef>
                <a:spcPct val="50000"/>
              </a:spcBef>
              <a:buSzPct val="60000"/>
            </a:pPr>
            <a:r>
              <a:rPr lang="zh-CN" altLang="en-US" sz="2800" dirty="0">
                <a:latin typeface="楷体" pitchFamily="49" charset="-122"/>
              </a:rPr>
              <a:t>格</a:t>
            </a:r>
            <a:r>
              <a:rPr lang="en-US" altLang="zh-CN" sz="2800" dirty="0">
                <a:latin typeface="楷体" pitchFamily="49" charset="-122"/>
              </a:rPr>
              <a:t>&lt;2</a:t>
            </a:r>
            <a:r>
              <a:rPr lang="en-US" altLang="zh-CN" sz="2800" baseline="30000" dirty="0">
                <a:latin typeface="楷体" pitchFamily="49" charset="-122"/>
              </a:rPr>
              <a:t>U</a:t>
            </a:r>
            <a:r>
              <a:rPr lang="zh-CN" altLang="en-US" sz="2800" dirty="0">
                <a:latin typeface="楷体" pitchFamily="49" charset="-122"/>
              </a:rPr>
              <a:t>；</a:t>
            </a:r>
            <a:r>
              <a:rPr lang="en-US" altLang="zh-CN" sz="4400" baseline="10000" dirty="0">
                <a:latin typeface="楷体" pitchFamily="49" charset="-122"/>
                <a:sym typeface="Symbol" pitchFamily="18" charset="2"/>
              </a:rPr>
              <a:t> </a:t>
            </a:r>
            <a:r>
              <a:rPr lang="en-US" altLang="zh-CN" sz="2800" dirty="0">
                <a:latin typeface="楷体" pitchFamily="49" charset="-122"/>
              </a:rPr>
              <a:t>&gt;</a:t>
            </a:r>
            <a:r>
              <a:rPr lang="zh-CN" altLang="en-US" sz="2800" dirty="0">
                <a:latin typeface="楷体" pitchFamily="49" charset="-122"/>
              </a:rPr>
              <a:t>中无论</a:t>
            </a:r>
            <a:r>
              <a:rPr lang="en-US" altLang="zh-CN" sz="2800" dirty="0">
                <a:latin typeface="楷体" pitchFamily="49" charset="-122"/>
              </a:rPr>
              <a:t>U</a:t>
            </a:r>
            <a:r>
              <a:rPr lang="zh-CN" altLang="en-US" sz="2800" dirty="0">
                <a:latin typeface="楷体" pitchFamily="49" charset="-122"/>
              </a:rPr>
              <a:t>是什么样的集合，均有最小元素</a:t>
            </a:r>
            <a:r>
              <a:rPr lang="en-US" altLang="zh-CN" sz="2800" dirty="0">
                <a:latin typeface="楷体" pitchFamily="49" charset="-122"/>
              </a:rPr>
              <a:t>φ</a:t>
            </a:r>
            <a:r>
              <a:rPr lang="zh-CN" altLang="en-US" sz="2800" dirty="0">
                <a:latin typeface="楷体" pitchFamily="49" charset="-122"/>
              </a:rPr>
              <a:t>和最大元素</a:t>
            </a:r>
            <a:r>
              <a:rPr lang="en-US" altLang="zh-CN" sz="2800" dirty="0">
                <a:latin typeface="楷体" pitchFamily="49" charset="-122"/>
              </a:rPr>
              <a:t>U</a:t>
            </a:r>
            <a:r>
              <a:rPr lang="zh-CN" altLang="en-US" sz="2800" dirty="0">
                <a:latin typeface="楷体" pitchFamily="49" charset="-122"/>
              </a:rPr>
              <a:t>。</a:t>
            </a:r>
            <a:endParaRPr lang="en-US" altLang="zh-CN" sz="2800" dirty="0">
              <a:latin typeface="楷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utoUpdateAnimBg="0"/>
      <p:bldP spid="10138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习题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2808311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&lt;A,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分配格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a,b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且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，请证明：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186055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f(x)=(x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a)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</a:t>
            </a:r>
          </a:p>
          <a:p>
            <a:pPr marL="288925" indent="0">
              <a:lnSpc>
                <a:spcPct val="110000"/>
              </a:lnSpc>
              <a:spcAft>
                <a:spcPts val="3000"/>
              </a:spcAft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是从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的同态函数，其中：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B={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x|x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且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b}</a:t>
            </a: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SzPct val="100000"/>
              <a:buFont typeface="+mj-lt"/>
              <a:buAutoNum type="arabicPeriod" startAt="2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&lt;L,≤&gt;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是格，任取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a,b∈L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且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a≤b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；请证明：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&lt;B,≤&gt;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是格，其中，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B={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x|x∈L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且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a≤x≤b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}</a:t>
            </a:r>
          </a:p>
          <a:p>
            <a:pPr marL="350838" indent="-350838">
              <a:lnSpc>
                <a:spcPct val="110000"/>
              </a:lnSpc>
              <a:spcAft>
                <a:spcPts val="600"/>
              </a:spcAft>
            </a:pP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563887" y="4198666"/>
            <a:ext cx="3672409" cy="142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3" name="Text Box 4"/>
          <p:cNvSpPr txBox="1">
            <a:spLocks noChangeArrowheads="1"/>
          </p:cNvSpPr>
          <p:nvPr/>
        </p:nvSpPr>
        <p:spPr bwMode="auto">
          <a:xfrm>
            <a:off x="948239" y="3758560"/>
            <a:ext cx="784860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400" dirty="0">
                <a:latin typeface="楷体" pitchFamily="49" charset="-122"/>
              </a:rPr>
              <a:t>在有界格</a:t>
            </a:r>
            <a:r>
              <a:rPr lang="en-US" altLang="zh-CN" sz="2400" dirty="0">
                <a:latin typeface="楷体" pitchFamily="49" charset="-122"/>
              </a:rPr>
              <a:t>&lt;L</a:t>
            </a:r>
            <a:r>
              <a:rPr lang="zh-CN" altLang="en-US" sz="2400" dirty="0">
                <a:latin typeface="楷体" pitchFamily="49" charset="-122"/>
              </a:rPr>
              <a:t>；≤</a:t>
            </a:r>
            <a:r>
              <a:rPr lang="en-US" altLang="zh-CN" sz="2400" dirty="0">
                <a:latin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</a:rPr>
              <a:t>中，对任意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</a:rPr>
              <a:t>，有 </a:t>
            </a:r>
            <a:r>
              <a:rPr lang="en-US" altLang="zh-CN" sz="2400" dirty="0">
                <a:latin typeface="楷体" pitchFamily="49" charset="-122"/>
              </a:rPr>
              <a:t>0≤a≤1</a:t>
            </a:r>
          </a:p>
        </p:txBody>
      </p:sp>
      <p:sp>
        <p:nvSpPr>
          <p:cNvPr id="28676" name="Text Box 8"/>
          <p:cNvSpPr txBox="1">
            <a:spLocks noChangeArrowheads="1"/>
          </p:cNvSpPr>
          <p:nvPr/>
        </p:nvSpPr>
        <p:spPr bwMode="auto">
          <a:xfrm>
            <a:off x="948239" y="4523636"/>
            <a:ext cx="67691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楷体" pitchFamily="49" charset="-122"/>
              </a:rPr>
              <a:t>由格的性质定理，对任意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</a:rPr>
              <a:t>∈</a:t>
            </a:r>
            <a:r>
              <a:rPr lang="en-US" altLang="zh-CN" sz="2400" dirty="0">
                <a:latin typeface="楷体" pitchFamily="49" charset="-122"/>
              </a:rPr>
              <a:t>L</a:t>
            </a:r>
            <a:r>
              <a:rPr lang="zh-CN" altLang="en-US" sz="2400" dirty="0">
                <a:latin typeface="楷体" pitchFamily="49" charset="-122"/>
              </a:rPr>
              <a:t> ，有</a:t>
            </a:r>
            <a:endParaRPr lang="en-US" altLang="zh-CN" sz="2400" dirty="0">
              <a:latin typeface="楷体" pitchFamily="49" charset="-122"/>
            </a:endParaRPr>
          </a:p>
          <a:p>
            <a:pPr marL="625475">
              <a:spcBef>
                <a:spcPct val="50000"/>
              </a:spcBef>
            </a:pPr>
            <a:r>
              <a:rPr lang="en-US" altLang="zh-CN" sz="2400">
                <a:latin typeface="楷体" pitchFamily="49" charset="-122"/>
                <a:cs typeface="Arial Unicode MS" pitchFamily="34" charset="-122"/>
              </a:rPr>
              <a:t>a+1=1</a:t>
            </a:r>
            <a:r>
              <a:rPr lang="zh-CN" altLang="en-US" sz="2400">
                <a:latin typeface="楷体" pitchFamily="49" charset="-122"/>
              </a:rPr>
              <a:t>   </a:t>
            </a:r>
            <a:r>
              <a:rPr lang="en-US" altLang="zh-CN" sz="2400">
                <a:latin typeface="楷体" pitchFamily="49" charset="-122"/>
                <a:cs typeface="Arial Unicode MS" pitchFamily="34" charset="-122"/>
              </a:rPr>
              <a:t>a*1</a:t>
            </a:r>
            <a:r>
              <a:rPr lang="en-US" altLang="zh-CN" sz="2400" dirty="0">
                <a:latin typeface="楷体" pitchFamily="49" charset="-122"/>
                <a:cs typeface="Arial Unicode MS" pitchFamily="34" charset="-122"/>
              </a:rPr>
              <a:t>=a</a:t>
            </a:r>
          </a:p>
          <a:p>
            <a:pPr marL="625475">
              <a:spcBef>
                <a:spcPct val="50000"/>
              </a:spcBef>
            </a:pPr>
            <a:r>
              <a:rPr lang="en-US" altLang="zh-CN" sz="2400">
                <a:latin typeface="楷体" pitchFamily="49" charset="-122"/>
                <a:cs typeface="Arial Unicode MS" pitchFamily="34" charset="-122"/>
              </a:rPr>
              <a:t>a*0=0</a:t>
            </a:r>
            <a:r>
              <a:rPr lang="zh-CN" altLang="en-US" sz="2400">
                <a:latin typeface="楷体" pitchFamily="49" charset="-122"/>
              </a:rPr>
              <a:t>   </a:t>
            </a:r>
            <a:r>
              <a:rPr lang="en-US" altLang="zh-CN" sz="2400">
                <a:latin typeface="楷体" pitchFamily="49" charset="-122"/>
                <a:cs typeface="Arial Unicode MS" pitchFamily="34" charset="-122"/>
              </a:rPr>
              <a:t>a+0</a:t>
            </a:r>
            <a:r>
              <a:rPr lang="en-US" altLang="zh-CN" sz="2400" dirty="0">
                <a:latin typeface="楷体" pitchFamily="49" charset="-122"/>
                <a:cs typeface="Arial Unicode MS" pitchFamily="34" charset="-122"/>
              </a:rPr>
              <a:t>=a</a:t>
            </a:r>
            <a:endParaRPr lang="zh-CN" altLang="en-US" sz="2400" dirty="0">
              <a:latin typeface="楷体" pitchFamily="49" charset="-122"/>
            </a:endParaRPr>
          </a:p>
        </p:txBody>
      </p:sp>
      <p:sp>
        <p:nvSpPr>
          <p:cNvPr id="38917" name="Text Box 14"/>
          <p:cNvSpPr txBox="1">
            <a:spLocks noChangeArrowheads="1"/>
          </p:cNvSpPr>
          <p:nvPr/>
        </p:nvSpPr>
        <p:spPr bwMode="auto">
          <a:xfrm>
            <a:off x="784225" y="261938"/>
            <a:ext cx="71008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7.3.2</a:t>
            </a:r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、有界格和有补格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568" y="908720"/>
            <a:ext cx="799288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73050" indent="-2730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</a:rPr>
              <a:t>定义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</a:rPr>
              <a:t>7.3-2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</a:rPr>
              <a:t>：</a:t>
            </a:r>
            <a:r>
              <a:rPr lang="zh-CN" altLang="en-US" sz="2400" dirty="0">
                <a:latin typeface="楷体" pitchFamily="49" charset="-122"/>
              </a:rPr>
              <a:t>如果在格中存在一个元素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</a:rPr>
              <a:t>，对于任何元素</a:t>
            </a:r>
            <a:r>
              <a:rPr lang="en-US" altLang="zh-CN" sz="2400" dirty="0">
                <a:latin typeface="楷体" pitchFamily="49" charset="-122"/>
              </a:rPr>
              <a:t>b</a:t>
            </a:r>
            <a:r>
              <a:rPr lang="zh-CN" altLang="en-US" sz="2400" dirty="0">
                <a:latin typeface="楷体" pitchFamily="49" charset="-122"/>
              </a:rPr>
              <a:t>，都有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zh-CN" altLang="en-US" sz="2400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sz="2400" dirty="0">
                <a:latin typeface="楷体" pitchFamily="49" charset="-122"/>
              </a:rPr>
              <a:t>b(b</a:t>
            </a:r>
            <a:r>
              <a:rPr lang="zh-CN" altLang="en-US" sz="2400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sz="2400" dirty="0">
                <a:latin typeface="楷体" pitchFamily="49" charset="-122"/>
              </a:rPr>
              <a:t>a)</a:t>
            </a:r>
            <a:r>
              <a:rPr lang="zh-CN" altLang="en-US" sz="2400" dirty="0">
                <a:latin typeface="楷体" pitchFamily="49" charset="-122"/>
              </a:rPr>
              <a:t>，则称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</a:rPr>
              <a:t>为格</a:t>
            </a:r>
            <a:r>
              <a:rPr lang="en-US" altLang="zh-CN" sz="2400" dirty="0">
                <a:latin typeface="楷体" pitchFamily="49" charset="-122"/>
              </a:rPr>
              <a:t>&lt;</a:t>
            </a:r>
            <a:r>
              <a:rPr lang="en-US" altLang="zh-CN" sz="2400">
                <a:latin typeface="楷体" pitchFamily="49" charset="-122"/>
              </a:rPr>
              <a:t>L,≤&gt;</a:t>
            </a:r>
            <a:r>
              <a:rPr lang="zh-CN" altLang="en-US" sz="2400" dirty="0">
                <a:latin typeface="楷体" pitchFamily="49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</a:rPr>
              <a:t>全下界</a:t>
            </a:r>
            <a:r>
              <a:rPr lang="en-US" altLang="zh-CN" sz="2400" dirty="0">
                <a:latin typeface="楷体" pitchFamily="49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</a:rPr>
              <a:t>全上界</a:t>
            </a:r>
            <a:r>
              <a:rPr lang="en-US" altLang="zh-CN" sz="2400" dirty="0">
                <a:latin typeface="楷体" pitchFamily="49" charset="-122"/>
              </a:rPr>
              <a:t>)</a:t>
            </a:r>
          </a:p>
          <a:p>
            <a:pPr marL="273050" indent="-2730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</a:rPr>
              <a:t>定义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</a:rPr>
              <a:t>7.3-3</a:t>
            </a:r>
            <a:r>
              <a:rPr lang="zh-CN" altLang="en-US" sz="2400" dirty="0">
                <a:latin typeface="楷体" pitchFamily="49" charset="-122"/>
              </a:rPr>
              <a:t>：如果一个格中存在全下界和全上界，则把它们称为格的界，分别用</a:t>
            </a:r>
            <a:r>
              <a:rPr lang="en-US" altLang="zh-CN" sz="2400" dirty="0">
                <a:latin typeface="楷体" pitchFamily="49" charset="-122"/>
              </a:rPr>
              <a:t>0</a:t>
            </a:r>
            <a:r>
              <a:rPr lang="zh-CN" altLang="en-US" sz="2400" dirty="0">
                <a:latin typeface="楷体" pitchFamily="49" charset="-122"/>
              </a:rPr>
              <a:t>和</a:t>
            </a:r>
            <a:r>
              <a:rPr lang="en-US" altLang="zh-CN" sz="2400" dirty="0">
                <a:latin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</a:rPr>
              <a:t>来表示。有</a:t>
            </a:r>
            <a:r>
              <a:rPr lang="en-US" altLang="zh-CN" sz="2400" dirty="0">
                <a:latin typeface="楷体" pitchFamily="49" charset="-122"/>
              </a:rPr>
              <a:t>0</a:t>
            </a:r>
            <a:r>
              <a:rPr lang="zh-CN" altLang="en-US" sz="2400" dirty="0">
                <a:latin typeface="楷体" pitchFamily="49" charset="-122"/>
              </a:rPr>
              <a:t>和</a:t>
            </a:r>
            <a:r>
              <a:rPr lang="en-US" altLang="zh-CN" sz="2400" dirty="0">
                <a:latin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</a:rPr>
              <a:t>的格称为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</a:rPr>
              <a:t>有界格</a:t>
            </a:r>
            <a:r>
              <a:rPr lang="zh-CN" altLang="en-US" sz="2400" dirty="0">
                <a:latin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</a:endParaRPr>
          </a:p>
          <a:p>
            <a:pPr marL="531813" lvl="1" indent="-2730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</a:pPr>
            <a:r>
              <a:rPr lang="zh-CN" altLang="en-US" sz="2400" dirty="0">
                <a:latin typeface="楷体" pitchFamily="49" charset="-122"/>
              </a:rPr>
              <a:t>通俗地说，</a:t>
            </a:r>
            <a:r>
              <a:rPr lang="zh-CN" altLang="en-US" sz="2200" dirty="0">
                <a:latin typeface="楷体" pitchFamily="49" charset="-122"/>
              </a:rPr>
              <a:t>具有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</a:rPr>
              <a:t>最小元素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</a:rPr>
              <a:t>0</a:t>
            </a:r>
            <a:r>
              <a:rPr lang="zh-CN" altLang="en-US" sz="2400" dirty="0">
                <a:latin typeface="楷体" pitchFamily="49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</a:rPr>
              <a:t>最大元素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</a:rPr>
              <a:t>的格称为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</a:rPr>
              <a:t>有界格</a:t>
            </a:r>
            <a:r>
              <a:rPr lang="zh-CN" altLang="en-US" sz="2400" dirty="0">
                <a:latin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3" grpId="0"/>
      <p:bldP spid="2867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2" name="Text Box 4"/>
          <p:cNvSpPr txBox="1">
            <a:spLocks noChangeArrowheads="1"/>
          </p:cNvSpPr>
          <p:nvPr/>
        </p:nvSpPr>
        <p:spPr bwMode="auto">
          <a:xfrm>
            <a:off x="431800" y="1134065"/>
            <a:ext cx="8388350" cy="153272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SzPct val="60000"/>
              <a:buFont typeface="Wingdings" pitchFamily="2" charset="2"/>
              <a:buChar char="n"/>
              <a:defRPr/>
            </a:pPr>
            <a:r>
              <a:rPr lang="zh-CN" altLang="en-US" sz="2600" dirty="0">
                <a:solidFill>
                  <a:srgbClr val="0000FF"/>
                </a:solidFill>
                <a:latin typeface="楷体" pitchFamily="49" charset="-122"/>
              </a:rPr>
              <a:t>定义</a:t>
            </a:r>
            <a:r>
              <a:rPr lang="en-US" altLang="zh-CN" sz="2600" dirty="0">
                <a:solidFill>
                  <a:srgbClr val="0000FF"/>
                </a:solidFill>
                <a:latin typeface="楷体" pitchFamily="49" charset="-122"/>
              </a:rPr>
              <a:t>7.3-4</a:t>
            </a:r>
            <a:r>
              <a:rPr lang="zh-CN" altLang="en-US" sz="2600" dirty="0">
                <a:solidFill>
                  <a:srgbClr val="0000FF"/>
                </a:solidFill>
                <a:latin typeface="楷体" pitchFamily="49" charset="-122"/>
              </a:rPr>
              <a:t>：</a:t>
            </a:r>
            <a:r>
              <a:rPr lang="zh-CN" altLang="en-US" sz="2600" dirty="0">
                <a:latin typeface="楷体" pitchFamily="49" charset="-122"/>
              </a:rPr>
              <a:t>设</a:t>
            </a:r>
            <a:r>
              <a:rPr lang="en-US" altLang="zh-CN" sz="2600" dirty="0">
                <a:latin typeface="楷体" pitchFamily="49" charset="-122"/>
              </a:rPr>
              <a:t>&lt;L</a:t>
            </a:r>
            <a:r>
              <a:rPr lang="zh-CN" altLang="en-US" sz="2600" dirty="0">
                <a:latin typeface="楷体" pitchFamily="49" charset="-122"/>
              </a:rPr>
              <a:t>；∨</a:t>
            </a:r>
            <a:r>
              <a:rPr lang="en-US" altLang="zh-CN" sz="2600" dirty="0">
                <a:latin typeface="楷体" pitchFamily="49" charset="-122"/>
              </a:rPr>
              <a:t>, ∧ &gt;</a:t>
            </a:r>
            <a:r>
              <a:rPr lang="zh-CN" altLang="en-US" sz="2600" dirty="0">
                <a:latin typeface="楷体" pitchFamily="49" charset="-122"/>
              </a:rPr>
              <a:t>是一个</a:t>
            </a:r>
            <a:r>
              <a:rPr lang="zh-CN" altLang="en-US" sz="2600" dirty="0">
                <a:solidFill>
                  <a:srgbClr val="C00000"/>
                </a:solidFill>
                <a:latin typeface="楷体" pitchFamily="49" charset="-122"/>
              </a:rPr>
              <a:t>有界格</a:t>
            </a:r>
            <a:r>
              <a:rPr lang="zh-CN" altLang="en-US" sz="2600" dirty="0">
                <a:latin typeface="楷体" pitchFamily="49" charset="-122"/>
              </a:rPr>
              <a:t>，</a:t>
            </a:r>
            <a:r>
              <a:rPr lang="en-US" altLang="zh-CN" sz="2600" dirty="0" err="1">
                <a:latin typeface="楷体" pitchFamily="49" charset="-122"/>
              </a:rPr>
              <a:t>a∈L</a:t>
            </a:r>
            <a:r>
              <a:rPr lang="zh-CN" altLang="en-US" sz="2600" dirty="0">
                <a:latin typeface="楷体" pitchFamily="49" charset="-122"/>
              </a:rPr>
              <a:t>，若存在元素 </a:t>
            </a:r>
            <a:r>
              <a:rPr lang="en-US" altLang="zh-CN" sz="2600" dirty="0">
                <a:latin typeface="楷体" pitchFamily="49" charset="-122"/>
              </a:rPr>
              <a:t>a</a:t>
            </a:r>
            <a:r>
              <a:rPr lang="en-US" altLang="zh-CN" sz="2600" baseline="30000" dirty="0">
                <a:latin typeface="楷体" pitchFamily="49" charset="-122"/>
              </a:rPr>
              <a:t>-1</a:t>
            </a:r>
            <a:r>
              <a:rPr lang="en-US" altLang="zh-CN" sz="2600" dirty="0">
                <a:latin typeface="楷体" pitchFamily="49" charset="-122"/>
              </a:rPr>
              <a:t>∈L</a:t>
            </a:r>
            <a:r>
              <a:rPr lang="zh-CN" altLang="en-US" sz="2600" dirty="0">
                <a:latin typeface="楷体" pitchFamily="49" charset="-122"/>
              </a:rPr>
              <a:t>，使得 </a:t>
            </a:r>
            <a:r>
              <a:rPr lang="en-US" altLang="zh-CN" sz="2600" dirty="0">
                <a:latin typeface="楷体" pitchFamily="49" charset="-122"/>
              </a:rPr>
              <a:t>a∨a</a:t>
            </a:r>
            <a:r>
              <a:rPr lang="en-US" altLang="zh-CN" sz="2600" baseline="30000" dirty="0">
                <a:latin typeface="楷体" pitchFamily="49" charset="-122"/>
              </a:rPr>
              <a:t>-1</a:t>
            </a:r>
            <a:r>
              <a:rPr lang="en-US" altLang="zh-CN" sz="2600" dirty="0">
                <a:latin typeface="楷体" pitchFamily="49" charset="-122"/>
              </a:rPr>
              <a:t>=1</a:t>
            </a:r>
            <a:r>
              <a:rPr lang="zh-CN" altLang="en-US" sz="2600" dirty="0">
                <a:latin typeface="楷体" pitchFamily="49" charset="-122"/>
              </a:rPr>
              <a:t>，</a:t>
            </a:r>
            <a:r>
              <a:rPr lang="en-US" altLang="zh-CN" sz="2600" dirty="0">
                <a:latin typeface="楷体" pitchFamily="49" charset="-122"/>
              </a:rPr>
              <a:t>a∧a</a:t>
            </a:r>
            <a:r>
              <a:rPr lang="en-US" altLang="zh-CN" sz="2600" baseline="30000" dirty="0">
                <a:latin typeface="楷体" pitchFamily="49" charset="-122"/>
              </a:rPr>
              <a:t>-1</a:t>
            </a:r>
            <a:r>
              <a:rPr lang="en-US" altLang="zh-CN" sz="2600" dirty="0">
                <a:latin typeface="楷体" pitchFamily="49" charset="-122"/>
              </a:rPr>
              <a:t>=0</a:t>
            </a:r>
            <a:r>
              <a:rPr lang="zh-CN" altLang="en-US" sz="2600" dirty="0">
                <a:latin typeface="楷体" pitchFamily="49" charset="-122"/>
              </a:rPr>
              <a:t>，则称 </a:t>
            </a:r>
            <a:r>
              <a:rPr lang="en-US" altLang="zh-CN" sz="2600" dirty="0">
                <a:latin typeface="楷体" pitchFamily="49" charset="-122"/>
              </a:rPr>
              <a:t>a</a:t>
            </a:r>
            <a:r>
              <a:rPr lang="en-US" altLang="zh-CN" sz="2600" baseline="30000" dirty="0">
                <a:latin typeface="楷体" pitchFamily="49" charset="-122"/>
              </a:rPr>
              <a:t>-1</a:t>
            </a:r>
            <a:r>
              <a:rPr lang="zh-CN" altLang="en-US" sz="2600" dirty="0">
                <a:latin typeface="楷体" pitchFamily="49" charset="-122"/>
              </a:rPr>
              <a:t>是</a:t>
            </a:r>
            <a:r>
              <a:rPr lang="en-US" altLang="zh-CN" sz="2600" dirty="0">
                <a:latin typeface="楷体" pitchFamily="49" charset="-122"/>
              </a:rPr>
              <a:t>a</a:t>
            </a:r>
            <a:r>
              <a:rPr lang="zh-CN" altLang="en-US" sz="2600" dirty="0">
                <a:latin typeface="楷体" pitchFamily="49" charset="-122"/>
              </a:rPr>
              <a:t>的</a:t>
            </a:r>
            <a:r>
              <a:rPr lang="zh-CN" altLang="en-US" sz="2600" dirty="0">
                <a:solidFill>
                  <a:srgbClr val="FF0000"/>
                </a:solidFill>
                <a:latin typeface="楷体" pitchFamily="49" charset="-122"/>
              </a:rPr>
              <a:t>补元素</a:t>
            </a:r>
            <a:r>
              <a:rPr lang="zh-CN" altLang="en-US" sz="2600" dirty="0">
                <a:latin typeface="楷体" pitchFamily="49" charset="-122"/>
              </a:rPr>
              <a:t>。</a:t>
            </a:r>
            <a:r>
              <a:rPr lang="en-US" altLang="zh-CN" sz="2600" dirty="0">
                <a:latin typeface="楷体" pitchFamily="49" charset="-122"/>
              </a:rPr>
              <a:t>    </a:t>
            </a:r>
          </a:p>
        </p:txBody>
      </p:sp>
      <p:sp>
        <p:nvSpPr>
          <p:cNvPr id="48132" name="Text Box 20"/>
          <p:cNvSpPr txBox="1">
            <a:spLocks noChangeArrowheads="1"/>
          </p:cNvSpPr>
          <p:nvPr/>
        </p:nvSpPr>
        <p:spPr bwMode="auto">
          <a:xfrm>
            <a:off x="969963" y="5734050"/>
            <a:ext cx="62658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</a:rPr>
              <a:t>注意：在任一有界格中，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</a:rPr>
              <a:t>0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</a:rPr>
              <a:t>互为补元素。</a:t>
            </a:r>
            <a:endParaRPr lang="en-US" altLang="zh-CN" sz="2400" dirty="0">
              <a:solidFill>
                <a:srgbClr val="0000FF"/>
              </a:solidFill>
              <a:latin typeface="楷体" pitchFamily="49" charset="-122"/>
            </a:endParaRPr>
          </a:p>
        </p:txBody>
      </p:sp>
      <p:sp>
        <p:nvSpPr>
          <p:cNvPr id="48133" name="Text Box 21"/>
          <p:cNvSpPr txBox="1">
            <a:spLocks noChangeArrowheads="1"/>
          </p:cNvSpPr>
          <p:nvPr/>
        </p:nvSpPr>
        <p:spPr bwMode="auto">
          <a:xfrm>
            <a:off x="431800" y="2781300"/>
            <a:ext cx="12192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spcBef>
                <a:spcPct val="50000"/>
              </a:spcBef>
              <a:buSzPct val="60000"/>
              <a:buFont typeface="Wingdings" pitchFamily="2" charset="2"/>
              <a:buChar char="n"/>
            </a:pPr>
            <a:r>
              <a:rPr lang="zh-CN" altLang="en-US" sz="2600" dirty="0">
                <a:solidFill>
                  <a:srgbClr val="0000FF"/>
                </a:solidFill>
                <a:latin typeface="宋体" pitchFamily="2" charset="-122"/>
              </a:rPr>
              <a:t>例：</a:t>
            </a:r>
            <a:endParaRPr lang="en-US" altLang="zh-CN" sz="2600" dirty="0">
              <a:solidFill>
                <a:srgbClr val="0000FF"/>
              </a:solidFill>
              <a:latin typeface="宋体" pitchFamily="2" charset="-122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466602" y="3073276"/>
            <a:ext cx="2673350" cy="2197100"/>
            <a:chOff x="428" y="2072"/>
            <a:chExt cx="1684" cy="1384"/>
          </a:xfrm>
        </p:grpSpPr>
        <p:sp>
          <p:nvSpPr>
            <p:cNvPr id="39971" name="Line 28"/>
            <p:cNvSpPr>
              <a:spLocks noChangeShapeType="1"/>
            </p:cNvSpPr>
            <p:nvPr/>
          </p:nvSpPr>
          <p:spPr bwMode="auto">
            <a:xfrm flipH="1">
              <a:off x="573" y="2214"/>
              <a:ext cx="576" cy="433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>
                <a:latin typeface="楷体" pitchFamily="49" charset="-122"/>
              </a:endParaRPr>
            </a:p>
          </p:txBody>
        </p:sp>
        <p:sp>
          <p:nvSpPr>
            <p:cNvPr id="39972" name="Line 29"/>
            <p:cNvSpPr>
              <a:spLocks noChangeShapeType="1"/>
            </p:cNvSpPr>
            <p:nvPr/>
          </p:nvSpPr>
          <p:spPr bwMode="auto">
            <a:xfrm flipH="1">
              <a:off x="1070" y="2293"/>
              <a:ext cx="147" cy="349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>
                <a:latin typeface="楷体" pitchFamily="49" charset="-122"/>
              </a:endParaRPr>
            </a:p>
          </p:txBody>
        </p:sp>
        <p:sp>
          <p:nvSpPr>
            <p:cNvPr id="39973" name="Line 30"/>
            <p:cNvSpPr>
              <a:spLocks noChangeShapeType="1"/>
            </p:cNvSpPr>
            <p:nvPr/>
          </p:nvSpPr>
          <p:spPr bwMode="auto">
            <a:xfrm>
              <a:off x="1329" y="2293"/>
              <a:ext cx="147" cy="349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>
                <a:latin typeface="楷体" pitchFamily="49" charset="-122"/>
              </a:endParaRPr>
            </a:p>
          </p:txBody>
        </p:sp>
        <p:sp>
          <p:nvSpPr>
            <p:cNvPr id="39974" name="Line 31"/>
            <p:cNvSpPr>
              <a:spLocks noChangeShapeType="1"/>
            </p:cNvSpPr>
            <p:nvPr/>
          </p:nvSpPr>
          <p:spPr bwMode="auto">
            <a:xfrm>
              <a:off x="1392" y="2214"/>
              <a:ext cx="576" cy="433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>
                <a:latin typeface="楷体" pitchFamily="49" charset="-122"/>
              </a:endParaRPr>
            </a:p>
          </p:txBody>
        </p:sp>
        <p:sp>
          <p:nvSpPr>
            <p:cNvPr id="39976" name="Line 33"/>
            <p:cNvSpPr>
              <a:spLocks noChangeShapeType="1"/>
            </p:cNvSpPr>
            <p:nvPr/>
          </p:nvSpPr>
          <p:spPr bwMode="auto">
            <a:xfrm>
              <a:off x="573" y="2879"/>
              <a:ext cx="576" cy="433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>
                <a:latin typeface="楷体" pitchFamily="49" charset="-122"/>
              </a:endParaRPr>
            </a:p>
          </p:txBody>
        </p:sp>
        <p:sp>
          <p:nvSpPr>
            <p:cNvPr id="39977" name="Line 34"/>
            <p:cNvSpPr>
              <a:spLocks noChangeShapeType="1"/>
            </p:cNvSpPr>
            <p:nvPr/>
          </p:nvSpPr>
          <p:spPr bwMode="auto">
            <a:xfrm>
              <a:off x="1079" y="2875"/>
              <a:ext cx="147" cy="348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>
                <a:latin typeface="楷体" pitchFamily="49" charset="-122"/>
              </a:endParaRPr>
            </a:p>
          </p:txBody>
        </p:sp>
        <p:sp>
          <p:nvSpPr>
            <p:cNvPr id="39978" name="Line 35"/>
            <p:cNvSpPr>
              <a:spLocks noChangeShapeType="1"/>
            </p:cNvSpPr>
            <p:nvPr/>
          </p:nvSpPr>
          <p:spPr bwMode="auto">
            <a:xfrm flipH="1">
              <a:off x="1320" y="2874"/>
              <a:ext cx="147" cy="349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>
                <a:latin typeface="楷体" pitchFamily="49" charset="-122"/>
              </a:endParaRPr>
            </a:p>
          </p:txBody>
        </p:sp>
        <p:sp>
          <p:nvSpPr>
            <p:cNvPr id="39979" name="Line 36"/>
            <p:cNvSpPr>
              <a:spLocks noChangeShapeType="1"/>
            </p:cNvSpPr>
            <p:nvPr/>
          </p:nvSpPr>
          <p:spPr bwMode="auto">
            <a:xfrm flipH="1">
              <a:off x="1392" y="2880"/>
              <a:ext cx="576" cy="432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>
                <a:latin typeface="楷体" pitchFamily="49" charset="-122"/>
              </a:endParaRPr>
            </a:p>
          </p:txBody>
        </p:sp>
        <p:sp>
          <p:nvSpPr>
            <p:cNvPr id="39966" name="Oval 23"/>
            <p:cNvSpPr>
              <a:spLocks noChangeArrowheads="1"/>
            </p:cNvSpPr>
            <p:nvPr/>
          </p:nvSpPr>
          <p:spPr bwMode="auto">
            <a:xfrm>
              <a:off x="1152" y="2072"/>
              <a:ext cx="240" cy="240"/>
            </a:xfrm>
            <a:prstGeom prst="ellipse">
              <a:avLst/>
            </a:prstGeom>
            <a:noFill/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97200" bIns="72000" anchor="ctr"/>
            <a:lstStyle/>
            <a:p>
              <a:pPr algn="ctr"/>
              <a:r>
                <a:rPr lang="en-US" altLang="zh-CN" sz="2200" dirty="0">
                  <a:latin typeface="楷体" pitchFamily="49" charset="-122"/>
                </a:rPr>
                <a:t>1</a:t>
              </a:r>
            </a:p>
          </p:txBody>
        </p:sp>
        <p:sp>
          <p:nvSpPr>
            <p:cNvPr id="39967" name="Oval 24"/>
            <p:cNvSpPr>
              <a:spLocks noChangeArrowheads="1"/>
            </p:cNvSpPr>
            <p:nvPr/>
          </p:nvSpPr>
          <p:spPr bwMode="auto">
            <a:xfrm>
              <a:off x="428" y="2640"/>
              <a:ext cx="240" cy="240"/>
            </a:xfrm>
            <a:prstGeom prst="ellipse">
              <a:avLst/>
            </a:prstGeom>
            <a:noFill/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90000" tIns="0" bIns="72000" anchor="ctr"/>
            <a:lstStyle/>
            <a:p>
              <a:pPr algn="ctr"/>
              <a:r>
                <a:rPr lang="en-US" altLang="zh-CN" sz="2200" dirty="0">
                  <a:latin typeface="楷体" pitchFamily="49" charset="-122"/>
                </a:rPr>
                <a:t>a</a:t>
              </a:r>
            </a:p>
          </p:txBody>
        </p:sp>
        <p:sp>
          <p:nvSpPr>
            <p:cNvPr id="39968" name="Oval 25"/>
            <p:cNvSpPr>
              <a:spLocks noChangeArrowheads="1"/>
            </p:cNvSpPr>
            <p:nvPr/>
          </p:nvSpPr>
          <p:spPr bwMode="auto">
            <a:xfrm>
              <a:off x="921" y="2640"/>
              <a:ext cx="240" cy="240"/>
            </a:xfrm>
            <a:prstGeom prst="ellipse">
              <a:avLst/>
            </a:prstGeom>
            <a:noFill/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97200" bIns="72000" anchor="ctr"/>
            <a:lstStyle/>
            <a:p>
              <a:pPr algn="ctr"/>
              <a:r>
                <a:rPr lang="en-US" altLang="zh-CN" sz="2200" dirty="0">
                  <a:latin typeface="楷体" pitchFamily="49" charset="-122"/>
                </a:rPr>
                <a:t>b</a:t>
              </a:r>
            </a:p>
          </p:txBody>
        </p:sp>
        <p:sp>
          <p:nvSpPr>
            <p:cNvPr id="39969" name="Oval 26"/>
            <p:cNvSpPr>
              <a:spLocks noChangeArrowheads="1"/>
            </p:cNvSpPr>
            <p:nvPr/>
          </p:nvSpPr>
          <p:spPr bwMode="auto">
            <a:xfrm>
              <a:off x="1392" y="2640"/>
              <a:ext cx="240" cy="240"/>
            </a:xfrm>
            <a:prstGeom prst="ellipse">
              <a:avLst/>
            </a:prstGeom>
            <a:noFill/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90000" tIns="0" bIns="72000" anchor="ctr"/>
            <a:lstStyle/>
            <a:p>
              <a:pPr algn="ctr"/>
              <a:r>
                <a:rPr lang="en-US" altLang="zh-CN" sz="2200" dirty="0">
                  <a:latin typeface="楷体" pitchFamily="49" charset="-122"/>
                </a:rPr>
                <a:t>c</a:t>
              </a:r>
            </a:p>
          </p:txBody>
        </p:sp>
        <p:sp>
          <p:nvSpPr>
            <p:cNvPr id="39970" name="Oval 27"/>
            <p:cNvSpPr>
              <a:spLocks noChangeArrowheads="1"/>
            </p:cNvSpPr>
            <p:nvPr/>
          </p:nvSpPr>
          <p:spPr bwMode="auto">
            <a:xfrm>
              <a:off x="1872" y="2640"/>
              <a:ext cx="240" cy="240"/>
            </a:xfrm>
            <a:prstGeom prst="ellipse">
              <a:avLst/>
            </a:prstGeom>
            <a:noFill/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79200" bIns="90000" anchor="ctr"/>
            <a:lstStyle/>
            <a:p>
              <a:pPr algn="ctr"/>
              <a:r>
                <a:rPr lang="en-US" altLang="zh-CN" sz="2200" dirty="0">
                  <a:latin typeface="楷体" pitchFamily="49" charset="-122"/>
                </a:rPr>
                <a:t>d</a:t>
              </a:r>
            </a:p>
          </p:txBody>
        </p:sp>
        <p:sp>
          <p:nvSpPr>
            <p:cNvPr id="39975" name="Oval 32"/>
            <p:cNvSpPr>
              <a:spLocks noChangeArrowheads="1"/>
            </p:cNvSpPr>
            <p:nvPr/>
          </p:nvSpPr>
          <p:spPr bwMode="auto">
            <a:xfrm>
              <a:off x="1152" y="3216"/>
              <a:ext cx="240" cy="240"/>
            </a:xfrm>
            <a:prstGeom prst="ellipse">
              <a:avLst/>
            </a:prstGeom>
            <a:noFill/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97200" anchor="ctr"/>
            <a:lstStyle/>
            <a:p>
              <a:pPr algn="ctr"/>
              <a:r>
                <a:rPr lang="en-US" altLang="zh-CN" sz="2200">
                  <a:latin typeface="楷体" pitchFamily="49" charset="-122"/>
                </a:rPr>
                <a:t>0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5219700" y="2814752"/>
            <a:ext cx="2286000" cy="2798840"/>
            <a:chOff x="3312" y="1790"/>
            <a:chExt cx="1488" cy="1906"/>
          </a:xfrm>
        </p:grpSpPr>
        <p:grpSp>
          <p:nvGrpSpPr>
            <p:cNvPr id="39944" name="Group 38"/>
            <p:cNvGrpSpPr>
              <a:grpSpLocks/>
            </p:cNvGrpSpPr>
            <p:nvPr/>
          </p:nvGrpSpPr>
          <p:grpSpPr bwMode="auto">
            <a:xfrm>
              <a:off x="3312" y="1790"/>
              <a:ext cx="1488" cy="1906"/>
              <a:chOff x="3072" y="1886"/>
              <a:chExt cx="1488" cy="1906"/>
            </a:xfrm>
          </p:grpSpPr>
          <p:sp>
            <p:nvSpPr>
              <p:cNvPr id="39961" name="Line 54"/>
              <p:cNvSpPr>
                <a:spLocks noChangeShapeType="1"/>
              </p:cNvSpPr>
              <p:nvPr/>
            </p:nvSpPr>
            <p:spPr bwMode="auto">
              <a:xfrm flipH="1">
                <a:off x="3927" y="2941"/>
                <a:ext cx="429" cy="250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>
                  <a:latin typeface="楷体" pitchFamily="49" charset="-122"/>
                </a:endParaRPr>
              </a:p>
            </p:txBody>
          </p:sp>
          <p:sp>
            <p:nvSpPr>
              <p:cNvPr id="39956" name="Line 49"/>
              <p:cNvSpPr>
                <a:spLocks noChangeShapeType="1"/>
              </p:cNvSpPr>
              <p:nvPr/>
            </p:nvSpPr>
            <p:spPr bwMode="auto">
              <a:xfrm>
                <a:off x="3916" y="2069"/>
                <a:ext cx="429" cy="250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>
                  <a:latin typeface="楷体" pitchFamily="49" charset="-122"/>
                </a:endParaRPr>
              </a:p>
            </p:txBody>
          </p:sp>
          <p:sp>
            <p:nvSpPr>
              <p:cNvPr id="39955" name="Line 48"/>
              <p:cNvSpPr>
                <a:spLocks noChangeShapeType="1"/>
              </p:cNvSpPr>
              <p:nvPr/>
            </p:nvSpPr>
            <p:spPr bwMode="auto">
              <a:xfrm flipH="1">
                <a:off x="3288" y="2069"/>
                <a:ext cx="429" cy="250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>
                  <a:latin typeface="楷体" pitchFamily="49" charset="-122"/>
                </a:endParaRPr>
              </a:p>
            </p:txBody>
          </p:sp>
          <p:sp>
            <p:nvSpPr>
              <p:cNvPr id="39957" name="Line 50"/>
              <p:cNvSpPr>
                <a:spLocks noChangeShapeType="1"/>
              </p:cNvSpPr>
              <p:nvPr/>
            </p:nvSpPr>
            <p:spPr bwMode="auto">
              <a:xfrm>
                <a:off x="3312" y="2400"/>
                <a:ext cx="1028" cy="390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>
                  <a:latin typeface="楷体" pitchFamily="49" charset="-122"/>
                </a:endParaRPr>
              </a:p>
            </p:txBody>
          </p:sp>
          <p:sp>
            <p:nvSpPr>
              <p:cNvPr id="39958" name="Line 51"/>
              <p:cNvSpPr>
                <a:spLocks noChangeShapeType="1"/>
              </p:cNvSpPr>
              <p:nvPr/>
            </p:nvSpPr>
            <p:spPr bwMode="auto">
              <a:xfrm>
                <a:off x="3194" y="2496"/>
                <a:ext cx="0" cy="240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>
                  <a:latin typeface="楷体" pitchFamily="49" charset="-122"/>
                </a:endParaRPr>
              </a:p>
            </p:txBody>
          </p:sp>
          <p:sp>
            <p:nvSpPr>
              <p:cNvPr id="39959" name="Line 52"/>
              <p:cNvSpPr>
                <a:spLocks noChangeShapeType="1"/>
              </p:cNvSpPr>
              <p:nvPr/>
            </p:nvSpPr>
            <p:spPr bwMode="auto">
              <a:xfrm>
                <a:off x="4445" y="2496"/>
                <a:ext cx="0" cy="240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>
                  <a:latin typeface="楷体" pitchFamily="49" charset="-122"/>
                </a:endParaRPr>
              </a:p>
            </p:txBody>
          </p:sp>
          <p:sp>
            <p:nvSpPr>
              <p:cNvPr id="39960" name="Line 53"/>
              <p:cNvSpPr>
                <a:spLocks noChangeShapeType="1"/>
              </p:cNvSpPr>
              <p:nvPr/>
            </p:nvSpPr>
            <p:spPr bwMode="auto">
              <a:xfrm>
                <a:off x="3309" y="2827"/>
                <a:ext cx="1029" cy="390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>
                  <a:latin typeface="楷体" pitchFamily="49" charset="-122"/>
                </a:endParaRPr>
              </a:p>
            </p:txBody>
          </p:sp>
          <p:sp>
            <p:nvSpPr>
              <p:cNvPr id="39962" name="Line 55"/>
              <p:cNvSpPr>
                <a:spLocks noChangeShapeType="1"/>
              </p:cNvSpPr>
              <p:nvPr/>
            </p:nvSpPr>
            <p:spPr bwMode="auto">
              <a:xfrm>
                <a:off x="3283" y="3366"/>
                <a:ext cx="428" cy="250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>
                  <a:latin typeface="楷体" pitchFamily="49" charset="-122"/>
                </a:endParaRPr>
              </a:p>
            </p:txBody>
          </p:sp>
          <p:sp>
            <p:nvSpPr>
              <p:cNvPr id="39963" name="Line 56"/>
              <p:cNvSpPr>
                <a:spLocks noChangeShapeType="1"/>
              </p:cNvSpPr>
              <p:nvPr/>
            </p:nvSpPr>
            <p:spPr bwMode="auto">
              <a:xfrm flipH="1">
                <a:off x="3927" y="3366"/>
                <a:ext cx="429" cy="250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>
                  <a:latin typeface="楷体" pitchFamily="49" charset="-122"/>
                </a:endParaRPr>
              </a:p>
            </p:txBody>
          </p:sp>
          <p:sp>
            <p:nvSpPr>
              <p:cNvPr id="39964" name="Line 57"/>
              <p:cNvSpPr>
                <a:spLocks noChangeShapeType="1"/>
              </p:cNvSpPr>
              <p:nvPr/>
            </p:nvSpPr>
            <p:spPr bwMode="auto">
              <a:xfrm>
                <a:off x="3194" y="2976"/>
                <a:ext cx="0" cy="192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>
                  <a:latin typeface="楷体" pitchFamily="49" charset="-122"/>
                </a:endParaRPr>
              </a:p>
            </p:txBody>
          </p:sp>
          <p:sp>
            <p:nvSpPr>
              <p:cNvPr id="39965" name="Line 58"/>
              <p:cNvSpPr>
                <a:spLocks noChangeShapeType="1"/>
              </p:cNvSpPr>
              <p:nvPr/>
            </p:nvSpPr>
            <p:spPr bwMode="auto">
              <a:xfrm>
                <a:off x="3821" y="3359"/>
                <a:ext cx="0" cy="191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>
                  <a:latin typeface="楷体" pitchFamily="49" charset="-122"/>
                </a:endParaRPr>
              </a:p>
            </p:txBody>
          </p:sp>
          <p:sp>
            <p:nvSpPr>
              <p:cNvPr id="39950" name="Oval 43"/>
              <p:cNvSpPr>
                <a:spLocks noChangeArrowheads="1"/>
              </p:cNvSpPr>
              <p:nvPr/>
            </p:nvSpPr>
            <p:spPr bwMode="auto">
              <a:xfrm>
                <a:off x="4320" y="2736"/>
                <a:ext cx="240" cy="240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72000" bIns="72000" anchor="ctr"/>
              <a:lstStyle/>
              <a:p>
                <a:pPr algn="ctr"/>
                <a:r>
                  <a:rPr lang="en-US" altLang="zh-CN" sz="2200" dirty="0">
                    <a:latin typeface="楷体" pitchFamily="49" charset="-122"/>
                  </a:rPr>
                  <a:t>d</a:t>
                </a:r>
              </a:p>
            </p:txBody>
          </p:sp>
          <p:sp>
            <p:nvSpPr>
              <p:cNvPr id="39946" name="Oval 39"/>
              <p:cNvSpPr>
                <a:spLocks noChangeArrowheads="1"/>
              </p:cNvSpPr>
              <p:nvPr/>
            </p:nvSpPr>
            <p:spPr bwMode="auto">
              <a:xfrm>
                <a:off x="3701" y="1886"/>
                <a:ext cx="240" cy="240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100800" bIns="72000" anchor="ctr"/>
              <a:lstStyle/>
              <a:p>
                <a:pPr algn="ctr"/>
                <a:r>
                  <a:rPr lang="en-US" altLang="zh-CN" sz="2200" dirty="0">
                    <a:latin typeface="楷体" pitchFamily="49" charset="-122"/>
                  </a:rPr>
                  <a:t>1</a:t>
                </a:r>
              </a:p>
            </p:txBody>
          </p:sp>
          <p:sp>
            <p:nvSpPr>
              <p:cNvPr id="39947" name="Oval 40"/>
              <p:cNvSpPr>
                <a:spLocks noChangeArrowheads="1"/>
              </p:cNvSpPr>
              <p:nvPr/>
            </p:nvSpPr>
            <p:spPr bwMode="auto">
              <a:xfrm>
                <a:off x="3072" y="2256"/>
                <a:ext cx="240" cy="240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72000" tIns="0" bIns="72000" anchor="ctr"/>
              <a:lstStyle/>
              <a:p>
                <a:pPr algn="ctr"/>
                <a:r>
                  <a:rPr lang="en-US" altLang="zh-CN" sz="2200" dirty="0">
                    <a:latin typeface="楷体" pitchFamily="49" charset="-122"/>
                  </a:rPr>
                  <a:t>a</a:t>
                </a:r>
              </a:p>
            </p:txBody>
          </p:sp>
          <p:sp>
            <p:nvSpPr>
              <p:cNvPr id="39948" name="Oval 41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240" cy="240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200">
                    <a:latin typeface="楷体" pitchFamily="49" charset="-122"/>
                  </a:rPr>
                  <a:t>b</a:t>
                </a:r>
              </a:p>
            </p:txBody>
          </p:sp>
          <p:sp>
            <p:nvSpPr>
              <p:cNvPr id="39949" name="Oval 42"/>
              <p:cNvSpPr>
                <a:spLocks noChangeArrowheads="1"/>
              </p:cNvSpPr>
              <p:nvPr/>
            </p:nvSpPr>
            <p:spPr bwMode="auto">
              <a:xfrm>
                <a:off x="3072" y="2736"/>
                <a:ext cx="240" cy="240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72000" tIns="0" bIns="72000" anchor="ctr"/>
              <a:lstStyle/>
              <a:p>
                <a:pPr algn="ctr"/>
                <a:r>
                  <a:rPr lang="en-US" altLang="zh-CN" sz="2200">
                    <a:latin typeface="楷体" pitchFamily="49" charset="-122"/>
                  </a:rPr>
                  <a:t>c</a:t>
                </a:r>
              </a:p>
            </p:txBody>
          </p:sp>
          <p:sp>
            <p:nvSpPr>
              <p:cNvPr id="39951" name="Oval 44"/>
              <p:cNvSpPr>
                <a:spLocks noChangeArrowheads="1"/>
              </p:cNvSpPr>
              <p:nvPr/>
            </p:nvSpPr>
            <p:spPr bwMode="auto">
              <a:xfrm>
                <a:off x="3072" y="3168"/>
                <a:ext cx="240" cy="240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72000" tIns="0" bIns="93600" anchor="ctr"/>
              <a:lstStyle/>
              <a:p>
                <a:pPr algn="ctr"/>
                <a:r>
                  <a:rPr lang="en-US" altLang="zh-CN" sz="2200">
                    <a:latin typeface="楷体" pitchFamily="49" charset="-122"/>
                  </a:rPr>
                  <a:t>e</a:t>
                </a:r>
              </a:p>
            </p:txBody>
          </p:sp>
          <p:sp>
            <p:nvSpPr>
              <p:cNvPr id="39952" name="Oval 45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240" cy="240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108000" anchor="ctr"/>
              <a:lstStyle/>
              <a:p>
                <a:pPr algn="ctr"/>
                <a:r>
                  <a:rPr lang="en-US" altLang="zh-CN" sz="2200" dirty="0">
                    <a:latin typeface="楷体" pitchFamily="49" charset="-122"/>
                  </a:rPr>
                  <a:t>g</a:t>
                </a:r>
              </a:p>
            </p:txBody>
          </p:sp>
          <p:sp>
            <p:nvSpPr>
              <p:cNvPr id="39953" name="Oval 46"/>
              <p:cNvSpPr>
                <a:spLocks noChangeArrowheads="1"/>
              </p:cNvSpPr>
              <p:nvPr/>
            </p:nvSpPr>
            <p:spPr bwMode="auto">
              <a:xfrm>
                <a:off x="3701" y="3552"/>
                <a:ext cx="240" cy="240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bIns="72000" anchor="ctr"/>
              <a:lstStyle/>
              <a:p>
                <a:pPr algn="ctr"/>
                <a:r>
                  <a:rPr lang="en-US" altLang="zh-CN" sz="2200" dirty="0">
                    <a:latin typeface="楷体" pitchFamily="49" charset="-122"/>
                  </a:rPr>
                  <a:t>0</a:t>
                </a:r>
              </a:p>
            </p:txBody>
          </p:sp>
          <p:sp>
            <p:nvSpPr>
              <p:cNvPr id="39954" name="Oval 47"/>
              <p:cNvSpPr>
                <a:spLocks noChangeArrowheads="1"/>
              </p:cNvSpPr>
              <p:nvPr/>
            </p:nvSpPr>
            <p:spPr bwMode="auto">
              <a:xfrm>
                <a:off x="3701" y="3119"/>
                <a:ext cx="240" cy="240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97200" anchor="ctr"/>
              <a:lstStyle/>
              <a:p>
                <a:pPr algn="ctr"/>
                <a:r>
                  <a:rPr lang="en-US" altLang="zh-CN" sz="2200" dirty="0">
                    <a:latin typeface="楷体" pitchFamily="49" charset="-122"/>
                  </a:rPr>
                  <a:t>f</a:t>
                </a:r>
              </a:p>
            </p:txBody>
          </p:sp>
        </p:grpSp>
        <p:sp>
          <p:nvSpPr>
            <p:cNvPr id="39945" name="Line 59"/>
            <p:cNvSpPr>
              <a:spLocks noChangeShapeType="1"/>
            </p:cNvSpPr>
            <p:nvPr/>
          </p:nvSpPr>
          <p:spPr bwMode="auto">
            <a:xfrm>
              <a:off x="4685" y="2880"/>
              <a:ext cx="0" cy="192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>
                <a:latin typeface="楷体" pitchFamily="49" charset="-122"/>
              </a:endParaRPr>
            </a:p>
          </p:txBody>
        </p:sp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1021556" y="332656"/>
            <a:ext cx="71008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补元素的定义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  <p:bldP spid="4813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784225" y="261938"/>
            <a:ext cx="71008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相关定理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1124744"/>
            <a:ext cx="799288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73050" indent="-2730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</a:rPr>
              <a:t>7.3-5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</a:rPr>
              <a:t>：</a:t>
            </a:r>
            <a:r>
              <a:rPr lang="zh-CN" altLang="en-US" sz="2400" dirty="0">
                <a:latin typeface="楷体" pitchFamily="49" charset="-122"/>
              </a:rPr>
              <a:t>一个格</a:t>
            </a:r>
            <a:r>
              <a:rPr lang="en-US" altLang="zh-CN" sz="2400" dirty="0">
                <a:latin typeface="楷体" pitchFamily="49" charset="-122"/>
              </a:rPr>
              <a:t>&lt;L,</a:t>
            </a:r>
            <a:r>
              <a:rPr lang="zh-CN" altLang="en-US" sz="2400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sz="2400" dirty="0">
                <a:latin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</a:rPr>
              <a:t>的全上界（全下界）是唯一的。</a:t>
            </a:r>
            <a:endParaRPr lang="en-US" altLang="zh-CN" sz="2400" dirty="0">
              <a:latin typeface="楷体" pitchFamily="49" charset="-122"/>
            </a:endParaRPr>
          </a:p>
          <a:p>
            <a:pPr marL="273050" indent="-2730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</a:rPr>
              <a:t>证：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</a:endParaRPr>
          </a:p>
          <a:p>
            <a:pPr marL="531813" indent="-2730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</a:pPr>
            <a:r>
              <a:rPr lang="zh-CN" altLang="en-US" sz="2400" dirty="0">
                <a:latin typeface="楷体" pitchFamily="49" charset="-122"/>
              </a:rPr>
              <a:t>反证法，若存在两个不相等的全下界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</a:rPr>
              <a:t>和</a:t>
            </a:r>
            <a:r>
              <a:rPr lang="en-US" altLang="zh-CN" sz="2400" dirty="0">
                <a:latin typeface="楷体" pitchFamily="49" charset="-122"/>
              </a:rPr>
              <a:t>b</a:t>
            </a:r>
            <a:r>
              <a:rPr lang="zh-CN" altLang="en-US" sz="2400" dirty="0">
                <a:latin typeface="楷体" pitchFamily="49" charset="-122"/>
              </a:rPr>
              <a:t>，则有：</a:t>
            </a:r>
            <a:endParaRPr lang="en-US" altLang="zh-CN" sz="2400" dirty="0">
              <a:latin typeface="楷体" pitchFamily="49" charset="-122"/>
            </a:endParaRPr>
          </a:p>
          <a:p>
            <a:pPr marL="531813" indent="-27305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SzPct val="60000"/>
            </a:pP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zh-CN" altLang="en-US" sz="2400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sz="2400" dirty="0">
                <a:latin typeface="楷体" pitchFamily="49" charset="-122"/>
              </a:rPr>
              <a:t>b</a:t>
            </a:r>
            <a:r>
              <a:rPr lang="zh-CN" altLang="en-US" sz="2400" dirty="0">
                <a:latin typeface="楷体" pitchFamily="49" charset="-122"/>
              </a:rPr>
              <a:t>和</a:t>
            </a:r>
            <a:r>
              <a:rPr lang="en-US" altLang="zh-CN" sz="2400" dirty="0">
                <a:latin typeface="楷体" pitchFamily="49" charset="-122"/>
              </a:rPr>
              <a:t>b</a:t>
            </a:r>
            <a:r>
              <a:rPr lang="zh-CN" altLang="en-US" sz="2400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</a:rPr>
              <a:t>，因此，</a:t>
            </a:r>
            <a:r>
              <a:rPr lang="en-US" altLang="zh-CN" sz="2400" dirty="0">
                <a:latin typeface="楷体" pitchFamily="49" charset="-122"/>
              </a:rPr>
              <a:t>a=b</a:t>
            </a:r>
            <a:r>
              <a:rPr lang="zh-CN" altLang="en-US" sz="2400" dirty="0">
                <a:latin typeface="楷体" pitchFamily="49" charset="-122"/>
              </a:rPr>
              <a:t>。（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</a:rPr>
              <a:t>证毕</a:t>
            </a:r>
            <a:r>
              <a:rPr lang="zh-CN" altLang="en-US" sz="2400" dirty="0">
                <a:latin typeface="楷体" pitchFamily="49" charset="-122"/>
              </a:rPr>
              <a:t>）</a:t>
            </a:r>
            <a:endParaRPr lang="en-US" altLang="zh-CN" sz="2400" dirty="0">
              <a:latin typeface="楷体" pitchFamily="49" charset="-122"/>
            </a:endParaRPr>
          </a:p>
          <a:p>
            <a:pPr marL="273050" indent="-2730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</a:rPr>
              <a:t>7.3-6</a:t>
            </a:r>
            <a:r>
              <a:rPr lang="zh-CN" altLang="en-US" sz="2400" dirty="0">
                <a:latin typeface="楷体" pitchFamily="49" charset="-122"/>
              </a:rPr>
              <a:t>：设</a:t>
            </a:r>
            <a:r>
              <a:rPr lang="en-US" altLang="zh-CN" sz="2400" dirty="0">
                <a:latin typeface="楷体" pitchFamily="49" charset="-122"/>
              </a:rPr>
              <a:t>&lt;L,</a:t>
            </a:r>
            <a:r>
              <a:rPr lang="zh-CN" altLang="en-US" sz="2400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sz="2400" dirty="0">
                <a:latin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</a:rPr>
              <a:t>是一个有界格，对任意元素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zh-CN" altLang="en-US" sz="2400" dirty="0">
                <a:sym typeface="Symbol" pitchFamily="18" charset="2"/>
              </a:rPr>
              <a:t>∈</a:t>
            </a:r>
            <a:r>
              <a:rPr lang="en-US" altLang="zh-CN" sz="2400" dirty="0">
                <a:latin typeface="楷体" pitchFamily="49" charset="-122"/>
              </a:rPr>
              <a:t>L</a:t>
            </a:r>
            <a:r>
              <a:rPr lang="zh-CN" altLang="en-US" sz="2400" dirty="0">
                <a:latin typeface="楷体" pitchFamily="49" charset="-122"/>
              </a:rPr>
              <a:t>，必有：</a:t>
            </a:r>
            <a:endParaRPr lang="en-US" altLang="zh-CN" sz="2400" dirty="0">
              <a:latin typeface="楷体" pitchFamily="49" charset="-122"/>
            </a:endParaRPr>
          </a:p>
          <a:p>
            <a:pPr marL="2606675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60000"/>
              <a:tabLst>
                <a:tab pos="3048000" algn="l"/>
              </a:tabLst>
            </a:pP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</a:rPr>
              <a:t>0=a</a:t>
            </a:r>
            <a:r>
              <a:rPr lang="zh-CN" altLang="en-US" sz="2400" dirty="0">
                <a:latin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en-US" altLang="zh-CN" sz="2800" baseline="-8000" dirty="0">
                <a:latin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</a:rPr>
              <a:t>1=a</a:t>
            </a:r>
          </a:p>
          <a:p>
            <a:pPr marL="260667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tabLst>
                <a:tab pos="3048000" algn="l"/>
              </a:tabLst>
            </a:pP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</a:rPr>
              <a:t>1=1</a:t>
            </a:r>
            <a:r>
              <a:rPr lang="zh-CN" altLang="en-US" sz="2400" dirty="0">
                <a:latin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en-US" altLang="zh-CN" sz="2800" baseline="-8000" dirty="0">
                <a:latin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</a:rPr>
              <a:t>0=0</a:t>
            </a:r>
            <a:r>
              <a:rPr lang="zh-CN" altLang="en-US" sz="2400" dirty="0">
                <a:latin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</a:endParaRPr>
          </a:p>
          <a:p>
            <a:pPr marL="273050" indent="-2730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</a:rPr>
              <a:t>证：</a:t>
            </a:r>
            <a:r>
              <a:rPr lang="zh-CN" altLang="en-US" sz="2400" dirty="0">
                <a:latin typeface="楷体" pitchFamily="49" charset="-122"/>
              </a:rPr>
              <a:t>由于</a:t>
            </a:r>
            <a:r>
              <a:rPr lang="en-US" altLang="zh-CN" sz="2400" dirty="0">
                <a:latin typeface="楷体" pitchFamily="49" charset="-122"/>
              </a:rPr>
              <a:t>0</a:t>
            </a:r>
            <a:r>
              <a:rPr lang="zh-CN" altLang="en-US" sz="2400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zh-CN" altLang="en-US" sz="2400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sz="2400" dirty="0">
                <a:latin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</a:rPr>
              <a:t>，从定义可知上式显然成立。（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</a:rPr>
              <a:t>证毕</a:t>
            </a:r>
            <a:r>
              <a:rPr lang="zh-CN" altLang="en-US" sz="2400" dirty="0">
                <a:latin typeface="楷体" pitchFamily="49" charset="-122"/>
              </a:rPr>
              <a:t>）</a:t>
            </a:r>
            <a:endParaRPr lang="en-US" altLang="zh-CN" sz="2400" dirty="0">
              <a:latin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457200" y="350044"/>
            <a:ext cx="8229600" cy="774700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有补格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075240" cy="4789487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7.3-5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：设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，∨，∧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是一个</a:t>
            </a:r>
            <a:r>
              <a:rPr lang="zh-CN" altLang="en-US" sz="2400" u="sng" dirty="0">
                <a:latin typeface="楷体" pitchFamily="49" charset="-122"/>
                <a:ea typeface="楷体" pitchFamily="49" charset="-122"/>
              </a:rPr>
              <a:t>有界格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，如果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中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每一个元素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都有补元素，则称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，∨，∧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有补格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例如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：格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&lt;2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u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，∪，∩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是一个有补格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因为对任意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u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∪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=u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∩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=φ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，所以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的补集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的补元素。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365125" indent="-36512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</a:pPr>
            <a:r>
              <a:rPr lang="zh-CN" altLang="en-US" sz="24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习题</a:t>
            </a:r>
            <a:endParaRPr lang="en-US" altLang="zh-CN" sz="2400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  <a:p>
            <a:pPr marL="334963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&lt;L,≤,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,⊕&gt;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是有界格，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x,y∈L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，请证明：</a:t>
            </a:r>
          </a:p>
          <a:p>
            <a:pPr marL="846138" lvl="1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+mj-ea"/>
              <a:buAutoNum type="circleNumDbPlain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x⊕y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x=0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且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y=0</a:t>
            </a:r>
          </a:p>
          <a:p>
            <a:pPr marL="846138" lvl="1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+mj-ea"/>
              <a:buAutoNum type="circleNumDbPlain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y=1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x=1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且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y=1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258888" y="404813"/>
            <a:ext cx="5905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</a:rPr>
              <a:t>注意</a:t>
            </a:r>
            <a:r>
              <a:rPr lang="zh-CN" altLang="en-US" sz="2400" dirty="0">
                <a:latin typeface="楷体" pitchFamily="49" charset="-122"/>
              </a:rPr>
              <a:t>： </a:t>
            </a:r>
            <a:r>
              <a:rPr lang="en-US" altLang="zh-CN" sz="2400" dirty="0">
                <a:latin typeface="楷体" pitchFamily="49" charset="-122"/>
              </a:rPr>
              <a:t>(1) </a:t>
            </a:r>
            <a:r>
              <a:rPr lang="zh-CN" altLang="en-US" sz="2400" dirty="0">
                <a:latin typeface="楷体" pitchFamily="49" charset="-122"/>
              </a:rPr>
              <a:t>有补格中元素的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</a:rPr>
              <a:t>补元素不唯一</a:t>
            </a:r>
            <a:r>
              <a:rPr lang="zh-CN" altLang="en-US" sz="2400" dirty="0">
                <a:latin typeface="楷体" pitchFamily="49" charset="-122"/>
              </a:rPr>
              <a:t>；</a:t>
            </a:r>
            <a:endParaRPr lang="en-US" altLang="zh-CN" sz="2400" dirty="0">
              <a:latin typeface="楷体" pitchFamily="49" charset="-122"/>
            </a:endParaRP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3790007" y="1270000"/>
            <a:ext cx="1422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/>
              <a:t>非分配格</a:t>
            </a:r>
          </a:p>
        </p:txBody>
      </p:sp>
      <p:sp>
        <p:nvSpPr>
          <p:cNvPr id="68630" name="Text Box 2"/>
          <p:cNvSpPr txBox="1">
            <a:spLocks noChangeArrowheads="1"/>
          </p:cNvSpPr>
          <p:nvPr/>
        </p:nvSpPr>
        <p:spPr bwMode="auto">
          <a:xfrm>
            <a:off x="4644008" y="4504531"/>
            <a:ext cx="417636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楷体" pitchFamily="49" charset="-122"/>
              </a:rPr>
              <a:t>(2) </a:t>
            </a:r>
            <a:r>
              <a:rPr lang="zh-CN" altLang="en-US" sz="2400" dirty="0">
                <a:latin typeface="楷体" pitchFamily="49" charset="-122"/>
              </a:rPr>
              <a:t>有补格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</a:rPr>
              <a:t>不一定是分配格</a:t>
            </a:r>
            <a:r>
              <a:rPr lang="zh-CN" altLang="en-US" sz="2400" dirty="0">
                <a:latin typeface="楷体" pitchFamily="49" charset="-122"/>
              </a:rPr>
              <a:t>；</a:t>
            </a:r>
            <a:endParaRPr lang="en-US" altLang="zh-CN" sz="2400" dirty="0">
              <a:latin typeface="楷体" pitchFamily="49" charset="-122"/>
            </a:endParaRPr>
          </a:p>
        </p:txBody>
      </p:sp>
      <p:sp>
        <p:nvSpPr>
          <p:cNvPr id="68631" name="Text Box 2"/>
          <p:cNvSpPr txBox="1">
            <a:spLocks noChangeArrowheads="1"/>
          </p:cNvSpPr>
          <p:nvPr/>
        </p:nvSpPr>
        <p:spPr bwMode="auto">
          <a:xfrm>
            <a:off x="4644008" y="5157192"/>
            <a:ext cx="410435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楷体" pitchFamily="49" charset="-122"/>
              </a:rPr>
              <a:t>(3) </a:t>
            </a:r>
            <a:r>
              <a:rPr lang="zh-CN" altLang="en-US" sz="2400" dirty="0">
                <a:latin typeface="楷体" pitchFamily="49" charset="-122"/>
              </a:rPr>
              <a:t>分配格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</a:rPr>
              <a:t>不一定是有补格</a:t>
            </a:r>
            <a:r>
              <a:rPr lang="zh-CN" altLang="en-US" sz="2400" dirty="0">
                <a:latin typeface="楷体" pitchFamily="49" charset="-122"/>
              </a:rPr>
              <a:t>；</a:t>
            </a:r>
            <a:endParaRPr lang="en-US" altLang="zh-CN" sz="2400" dirty="0">
              <a:latin typeface="楷体" pitchFamily="49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grpSp>
        <p:nvGrpSpPr>
          <p:cNvPr id="50" name="组合 49"/>
          <p:cNvGrpSpPr/>
          <p:nvPr/>
        </p:nvGrpSpPr>
        <p:grpSpPr>
          <a:xfrm>
            <a:off x="2997696" y="1253173"/>
            <a:ext cx="5304813" cy="2004121"/>
            <a:chOff x="2997696" y="1253173"/>
            <a:chExt cx="5304813" cy="2004121"/>
          </a:xfrm>
        </p:grpSpPr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2997696" y="1253173"/>
              <a:ext cx="2438400" cy="46196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FF0000"/>
                  </a:solidFill>
                </a:rPr>
                <a:t>例如</a:t>
              </a:r>
              <a:endParaRPr lang="zh-CN" altLang="en-US" sz="2400" dirty="0"/>
            </a:p>
          </p:txBody>
        </p:sp>
        <p:grpSp>
          <p:nvGrpSpPr>
            <p:cNvPr id="33" name="组合 32"/>
            <p:cNvGrpSpPr>
              <a:grpSpLocks noChangeAspect="1"/>
            </p:cNvGrpSpPr>
            <p:nvPr/>
          </p:nvGrpSpPr>
          <p:grpSpPr>
            <a:xfrm>
              <a:off x="6228185" y="1256490"/>
              <a:ext cx="2074324" cy="2000804"/>
              <a:chOff x="3946910" y="1405573"/>
              <a:chExt cx="2934755" cy="2830747"/>
            </a:xfrm>
          </p:grpSpPr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>
                <a:off x="5356826" y="1629074"/>
                <a:ext cx="1313910" cy="118588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楷体" pitchFamily="49" charset="-122"/>
                </a:endParaRPr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 flipH="1">
                <a:off x="4143982" y="1615598"/>
                <a:ext cx="1179149" cy="81529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楷体" pitchFamily="49" charset="-122"/>
                </a:endParaRPr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4140607" y="2607311"/>
                <a:ext cx="0" cy="612775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楷体" pitchFamily="49" charset="-122"/>
                </a:endParaRPr>
              </a:p>
            </p:txBody>
          </p:sp>
          <p:sp>
            <p:nvSpPr>
              <p:cNvPr id="25" name="Line 19"/>
              <p:cNvSpPr>
                <a:spLocks noChangeShapeType="1"/>
              </p:cNvSpPr>
              <p:nvPr/>
            </p:nvSpPr>
            <p:spPr bwMode="auto">
              <a:xfrm>
                <a:off x="4134413" y="3181891"/>
                <a:ext cx="1181645" cy="81492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楷体" pitchFamily="49" charset="-122"/>
                </a:endParaRPr>
              </a:p>
            </p:txBody>
          </p:sp>
          <p:sp>
            <p:nvSpPr>
              <p:cNvPr id="26" name="Line 20"/>
              <p:cNvSpPr>
                <a:spLocks noChangeShapeType="1"/>
              </p:cNvSpPr>
              <p:nvPr/>
            </p:nvSpPr>
            <p:spPr bwMode="auto">
              <a:xfrm flipH="1">
                <a:off x="5363330" y="2849215"/>
                <a:ext cx="1314071" cy="1186739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楷体" pitchFamily="49" charset="-122"/>
                </a:endParaRPr>
              </a:p>
            </p:txBody>
          </p:sp>
          <p:sp>
            <p:nvSpPr>
              <p:cNvPr id="27" name="Oval 11"/>
              <p:cNvSpPr>
                <a:spLocks noChangeArrowheads="1"/>
              </p:cNvSpPr>
              <p:nvPr/>
            </p:nvSpPr>
            <p:spPr bwMode="auto">
              <a:xfrm>
                <a:off x="5129062" y="1405573"/>
                <a:ext cx="395288" cy="395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bIns="126000" anchor="ctr"/>
              <a:lstStyle/>
              <a:p>
                <a:pPr algn="ctr"/>
                <a:r>
                  <a:rPr lang="en-US" altLang="zh-CN" sz="2000">
                    <a:latin typeface="楷体" pitchFamily="49" charset="-122"/>
                  </a:rPr>
                  <a:t>e</a:t>
                </a:r>
              </a:p>
            </p:txBody>
          </p:sp>
          <p:sp>
            <p:nvSpPr>
              <p:cNvPr id="28" name="Oval 12"/>
              <p:cNvSpPr>
                <a:spLocks noChangeArrowheads="1"/>
              </p:cNvSpPr>
              <p:nvPr/>
            </p:nvSpPr>
            <p:spPr bwMode="auto">
              <a:xfrm>
                <a:off x="3946933" y="2229486"/>
                <a:ext cx="395288" cy="395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90000" bIns="97200" anchor="ctr"/>
              <a:lstStyle/>
              <a:p>
                <a:pPr algn="ctr"/>
                <a:r>
                  <a:rPr lang="en-US" altLang="zh-CN" sz="2000" dirty="0">
                    <a:latin typeface="楷体" pitchFamily="49" charset="-122"/>
                  </a:rPr>
                  <a:t>d</a:t>
                </a:r>
              </a:p>
            </p:txBody>
          </p:sp>
          <p:sp>
            <p:nvSpPr>
              <p:cNvPr id="29" name="Oval 13"/>
              <p:cNvSpPr>
                <a:spLocks noChangeArrowheads="1"/>
              </p:cNvSpPr>
              <p:nvPr/>
            </p:nvSpPr>
            <p:spPr bwMode="auto">
              <a:xfrm>
                <a:off x="3946910" y="3013333"/>
                <a:ext cx="395287" cy="395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108000" bIns="90000" anchor="ctr"/>
              <a:lstStyle/>
              <a:p>
                <a:pPr algn="ctr"/>
                <a:r>
                  <a:rPr lang="en-US" altLang="zh-CN" sz="2000" dirty="0">
                    <a:latin typeface="楷体" pitchFamily="49" charset="-122"/>
                  </a:rPr>
                  <a:t>b</a:t>
                </a:r>
              </a:p>
            </p:txBody>
          </p:sp>
          <p:sp>
            <p:nvSpPr>
              <p:cNvPr id="30" name="Oval 14"/>
              <p:cNvSpPr>
                <a:spLocks noChangeArrowheads="1"/>
              </p:cNvSpPr>
              <p:nvPr/>
            </p:nvSpPr>
            <p:spPr bwMode="auto">
              <a:xfrm>
                <a:off x="6486377" y="2624773"/>
                <a:ext cx="395288" cy="395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93600" tIns="0" bIns="90000" anchor="ctr"/>
              <a:lstStyle/>
              <a:p>
                <a:pPr algn="ctr"/>
                <a:r>
                  <a:rPr lang="en-US" altLang="zh-CN" sz="2000" dirty="0">
                    <a:latin typeface="楷体" pitchFamily="49" charset="-122"/>
                  </a:rPr>
                  <a:t>c</a:t>
                </a:r>
              </a:p>
            </p:txBody>
          </p:sp>
          <p:sp>
            <p:nvSpPr>
              <p:cNvPr id="31" name="Oval 15"/>
              <p:cNvSpPr>
                <a:spLocks noChangeArrowheads="1"/>
              </p:cNvSpPr>
              <p:nvPr/>
            </p:nvSpPr>
            <p:spPr bwMode="auto">
              <a:xfrm>
                <a:off x="5129062" y="3841032"/>
                <a:ext cx="395288" cy="395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86400" tIns="0" bIns="90000" anchor="ctr"/>
              <a:lstStyle/>
              <a:p>
                <a:pPr algn="ctr"/>
                <a:r>
                  <a:rPr lang="en-US" altLang="zh-CN" sz="2000">
                    <a:latin typeface="楷体" pitchFamily="49" charset="-122"/>
                  </a:rPr>
                  <a:t>a</a:t>
                </a:r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395536" y="2204864"/>
            <a:ext cx="2808312" cy="3427243"/>
            <a:chOff x="395536" y="2204864"/>
            <a:chExt cx="2808312" cy="3427243"/>
          </a:xfrm>
        </p:grpSpPr>
        <p:sp>
          <p:nvSpPr>
            <p:cNvPr id="32" name="圆角矩形 31"/>
            <p:cNvSpPr/>
            <p:nvPr/>
          </p:nvSpPr>
          <p:spPr>
            <a:xfrm>
              <a:off x="395536" y="2204864"/>
              <a:ext cx="2808312" cy="936104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pPr>
                <a:spcAft>
                  <a:spcPts val="600"/>
                </a:spcAft>
              </a:pP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课堂练习：</a:t>
              </a:r>
              <a:endPara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下图是有补格吗？</a:t>
              </a: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028875" y="3402903"/>
              <a:ext cx="1541634" cy="2229204"/>
              <a:chOff x="1043608" y="3402903"/>
              <a:chExt cx="1541634" cy="2229204"/>
            </a:xfrm>
          </p:grpSpPr>
          <p:sp>
            <p:nvSpPr>
              <p:cNvPr id="35" name="Line 16"/>
              <p:cNvSpPr>
                <a:spLocks noChangeShapeType="1"/>
              </p:cNvSpPr>
              <p:nvPr/>
            </p:nvSpPr>
            <p:spPr bwMode="auto">
              <a:xfrm>
                <a:off x="1830933" y="3515297"/>
                <a:ext cx="644400" cy="51480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楷体" pitchFamily="49" charset="-122"/>
                </a:endParaRPr>
              </a:p>
            </p:txBody>
          </p:sp>
          <p:sp>
            <p:nvSpPr>
              <p:cNvPr id="36" name="Line 17"/>
              <p:cNvSpPr>
                <a:spLocks noChangeShapeType="1"/>
              </p:cNvSpPr>
              <p:nvPr/>
            </p:nvSpPr>
            <p:spPr bwMode="auto">
              <a:xfrm flipH="1">
                <a:off x="1176338" y="3524250"/>
                <a:ext cx="642937" cy="51435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楷体" pitchFamily="49" charset="-122"/>
                </a:endParaRPr>
              </a:p>
            </p:txBody>
          </p:sp>
          <p:sp>
            <p:nvSpPr>
              <p:cNvPr id="37" name="Line 18"/>
              <p:cNvSpPr>
                <a:spLocks noChangeShapeType="1"/>
              </p:cNvSpPr>
              <p:nvPr/>
            </p:nvSpPr>
            <p:spPr bwMode="auto">
              <a:xfrm>
                <a:off x="1178419" y="4038600"/>
                <a:ext cx="1270800" cy="101520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楷体" pitchFamily="49" charset="-122"/>
                </a:endParaRPr>
              </a:p>
            </p:txBody>
          </p:sp>
          <p:sp>
            <p:nvSpPr>
              <p:cNvPr id="38" name="Line 19"/>
              <p:cNvSpPr>
                <a:spLocks noChangeShapeType="1"/>
              </p:cNvSpPr>
              <p:nvPr/>
            </p:nvSpPr>
            <p:spPr bwMode="auto">
              <a:xfrm>
                <a:off x="1172486" y="5032105"/>
                <a:ext cx="644400" cy="51480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楷体" pitchFamily="49" charset="-122"/>
                </a:endParaRPr>
              </a:p>
            </p:txBody>
          </p:sp>
          <p:sp>
            <p:nvSpPr>
              <p:cNvPr id="39" name="Line 20"/>
              <p:cNvSpPr>
                <a:spLocks noChangeShapeType="1"/>
              </p:cNvSpPr>
              <p:nvPr/>
            </p:nvSpPr>
            <p:spPr bwMode="auto">
              <a:xfrm flipH="1">
                <a:off x="1807681" y="5032105"/>
                <a:ext cx="644400" cy="51480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楷体" pitchFamily="49" charset="-122"/>
                </a:endParaRPr>
              </a:p>
            </p:txBody>
          </p:sp>
          <p:sp>
            <p:nvSpPr>
              <p:cNvPr id="41" name="Oval 12"/>
              <p:cNvSpPr>
                <a:spLocks noChangeArrowheads="1"/>
              </p:cNvSpPr>
              <p:nvPr/>
            </p:nvSpPr>
            <p:spPr bwMode="auto">
              <a:xfrm>
                <a:off x="1043608" y="3900195"/>
                <a:ext cx="279394" cy="27939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72000" bIns="108000" anchor="ctr"/>
              <a:lstStyle/>
              <a:p>
                <a:pPr algn="ctr"/>
                <a:r>
                  <a:rPr lang="en-US" altLang="zh-CN" sz="2000">
                    <a:latin typeface="楷体" pitchFamily="49" charset="-122"/>
                  </a:rPr>
                  <a:t>d</a:t>
                </a:r>
              </a:p>
            </p:txBody>
          </p:sp>
          <p:sp>
            <p:nvSpPr>
              <p:cNvPr id="43" name="Oval 14"/>
              <p:cNvSpPr>
                <a:spLocks noChangeArrowheads="1"/>
              </p:cNvSpPr>
              <p:nvPr/>
            </p:nvSpPr>
            <p:spPr bwMode="auto">
              <a:xfrm>
                <a:off x="2305848" y="4890463"/>
                <a:ext cx="279394" cy="27939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93600" tIns="0" bIns="72000" anchor="ctr"/>
              <a:lstStyle/>
              <a:p>
                <a:pPr algn="ctr"/>
                <a:r>
                  <a:rPr lang="en-US" altLang="zh-CN" sz="2000" dirty="0">
                    <a:latin typeface="楷体" pitchFamily="49" charset="-122"/>
                  </a:rPr>
                  <a:t>c</a:t>
                </a:r>
              </a:p>
            </p:txBody>
          </p:sp>
          <p:sp>
            <p:nvSpPr>
              <p:cNvPr id="44" name="Oval 15"/>
              <p:cNvSpPr>
                <a:spLocks noChangeArrowheads="1"/>
              </p:cNvSpPr>
              <p:nvPr/>
            </p:nvSpPr>
            <p:spPr bwMode="auto">
              <a:xfrm>
                <a:off x="1683296" y="5352713"/>
                <a:ext cx="279394" cy="27939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86400" tIns="0" bIns="90000" anchor="ctr"/>
              <a:lstStyle/>
              <a:p>
                <a:pPr algn="ctr"/>
                <a:r>
                  <a:rPr lang="en-US" altLang="zh-CN" sz="2000" dirty="0">
                    <a:latin typeface="楷体" pitchFamily="49" charset="-122"/>
                  </a:rPr>
                  <a:t>a</a:t>
                </a:r>
              </a:p>
            </p:txBody>
          </p:sp>
          <p:sp>
            <p:nvSpPr>
              <p:cNvPr id="45" name="Oval 15"/>
              <p:cNvSpPr>
                <a:spLocks noChangeArrowheads="1"/>
              </p:cNvSpPr>
              <p:nvPr/>
            </p:nvSpPr>
            <p:spPr bwMode="auto">
              <a:xfrm>
                <a:off x="1683296" y="3402903"/>
                <a:ext cx="279394" cy="27939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86400" tIns="0" bIns="36000" anchor="ctr"/>
              <a:lstStyle/>
              <a:p>
                <a:pPr algn="ctr"/>
                <a:r>
                  <a:rPr lang="en-US" altLang="zh-CN" sz="2000" dirty="0">
                    <a:latin typeface="楷体" pitchFamily="49" charset="-122"/>
                  </a:rPr>
                  <a:t>f</a:t>
                </a:r>
              </a:p>
            </p:txBody>
          </p:sp>
          <p:sp>
            <p:nvSpPr>
              <p:cNvPr id="46" name="Line 16"/>
              <p:cNvSpPr>
                <a:spLocks noChangeShapeType="1"/>
              </p:cNvSpPr>
              <p:nvPr/>
            </p:nvSpPr>
            <p:spPr bwMode="auto">
              <a:xfrm flipH="1">
                <a:off x="1178026" y="4038599"/>
                <a:ext cx="1271586" cy="101520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楷体" pitchFamily="49" charset="-122"/>
                </a:endParaRPr>
              </a:p>
            </p:txBody>
          </p:sp>
          <p:sp>
            <p:nvSpPr>
              <p:cNvPr id="40" name="Oval 11"/>
              <p:cNvSpPr>
                <a:spLocks noChangeArrowheads="1"/>
              </p:cNvSpPr>
              <p:nvPr/>
            </p:nvSpPr>
            <p:spPr bwMode="auto">
              <a:xfrm>
                <a:off x="2305848" y="3900195"/>
                <a:ext cx="279394" cy="27939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bIns="126000" anchor="ctr"/>
              <a:lstStyle/>
              <a:p>
                <a:pPr algn="ctr"/>
                <a:r>
                  <a:rPr lang="en-US" altLang="zh-CN" sz="2000" dirty="0">
                    <a:latin typeface="楷体" pitchFamily="49" charset="-122"/>
                  </a:rPr>
                  <a:t>e</a:t>
                </a:r>
              </a:p>
            </p:txBody>
          </p:sp>
          <p:sp>
            <p:nvSpPr>
              <p:cNvPr id="42" name="Oval 13"/>
              <p:cNvSpPr>
                <a:spLocks noChangeArrowheads="1"/>
              </p:cNvSpPr>
              <p:nvPr/>
            </p:nvSpPr>
            <p:spPr bwMode="auto">
              <a:xfrm>
                <a:off x="1043608" y="4890463"/>
                <a:ext cx="279394" cy="27939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108000" bIns="72000" anchor="ctr"/>
              <a:lstStyle/>
              <a:p>
                <a:pPr algn="ctr"/>
                <a:r>
                  <a:rPr lang="en-US" altLang="zh-CN" sz="2000">
                    <a:latin typeface="楷体" pitchFamily="49" charset="-122"/>
                  </a:rPr>
                  <a:t>b</a:t>
                </a:r>
              </a:p>
            </p:txBody>
          </p:sp>
        </p:grpSp>
      </p:grpSp>
      <p:sp>
        <p:nvSpPr>
          <p:cNvPr id="48" name="圆角矩形 47"/>
          <p:cNvSpPr/>
          <p:nvPr/>
        </p:nvSpPr>
        <p:spPr>
          <a:xfrm>
            <a:off x="2627784" y="4349864"/>
            <a:ext cx="720080" cy="432048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spcAft>
                <a:spcPts val="600"/>
              </a:spcAft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是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5935960" y="3429000"/>
            <a:ext cx="2448272" cy="648072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的补元是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b</a:t>
            </a:r>
            <a:endParaRPr lang="zh-CN" altLang="en-US" sz="2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2932073" y="2060848"/>
            <a:ext cx="2215991" cy="2088232"/>
            <a:chOff x="2932073" y="2060848"/>
            <a:chExt cx="2215991" cy="2088232"/>
          </a:xfrm>
        </p:grpSpPr>
        <p:grpSp>
          <p:nvGrpSpPr>
            <p:cNvPr id="52" name="组合 51"/>
            <p:cNvGrpSpPr>
              <a:grpSpLocks noChangeAspect="1"/>
            </p:cNvGrpSpPr>
            <p:nvPr/>
          </p:nvGrpSpPr>
          <p:grpSpPr>
            <a:xfrm>
              <a:off x="3670039" y="2060848"/>
              <a:ext cx="1478025" cy="2088232"/>
              <a:chOff x="3575328" y="2286000"/>
              <a:chExt cx="1833736" cy="2590800"/>
            </a:xfrm>
          </p:grpSpPr>
          <p:sp>
            <p:nvSpPr>
              <p:cNvPr id="53" name="Line 29"/>
              <p:cNvSpPr>
                <a:spLocks noChangeShapeType="1"/>
              </p:cNvSpPr>
              <p:nvPr/>
            </p:nvSpPr>
            <p:spPr bwMode="auto">
              <a:xfrm flipH="1">
                <a:off x="3738859" y="2444703"/>
                <a:ext cx="756000" cy="763200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楷体" pitchFamily="49" charset="-122"/>
                </a:endParaRPr>
              </a:p>
            </p:txBody>
          </p:sp>
          <p:sp>
            <p:nvSpPr>
              <p:cNvPr id="54" name="Line 30"/>
              <p:cNvSpPr>
                <a:spLocks noChangeShapeType="1"/>
              </p:cNvSpPr>
              <p:nvPr/>
            </p:nvSpPr>
            <p:spPr bwMode="auto">
              <a:xfrm>
                <a:off x="4495800" y="2444703"/>
                <a:ext cx="756000" cy="763200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楷体" pitchFamily="49" charset="-122"/>
                </a:endParaRPr>
              </a:p>
            </p:txBody>
          </p:sp>
          <p:sp>
            <p:nvSpPr>
              <p:cNvPr id="55" name="Line 31"/>
              <p:cNvSpPr>
                <a:spLocks noChangeShapeType="1"/>
              </p:cNvSpPr>
              <p:nvPr/>
            </p:nvSpPr>
            <p:spPr bwMode="auto">
              <a:xfrm>
                <a:off x="3736112" y="3276600"/>
                <a:ext cx="0" cy="533400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楷体" pitchFamily="49" charset="-122"/>
                </a:endParaRPr>
              </a:p>
            </p:txBody>
          </p:sp>
          <p:sp>
            <p:nvSpPr>
              <p:cNvPr id="56" name="Line 32"/>
              <p:cNvSpPr>
                <a:spLocks noChangeShapeType="1"/>
              </p:cNvSpPr>
              <p:nvPr/>
            </p:nvSpPr>
            <p:spPr bwMode="auto">
              <a:xfrm>
                <a:off x="5248280" y="3276600"/>
                <a:ext cx="0" cy="533400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楷体" pitchFamily="49" charset="-122"/>
                </a:endParaRPr>
              </a:p>
            </p:txBody>
          </p:sp>
          <p:sp>
            <p:nvSpPr>
              <p:cNvPr id="57" name="Line 33"/>
              <p:cNvSpPr>
                <a:spLocks noChangeShapeType="1"/>
              </p:cNvSpPr>
              <p:nvPr/>
            </p:nvSpPr>
            <p:spPr bwMode="auto">
              <a:xfrm>
                <a:off x="3729333" y="3962399"/>
                <a:ext cx="756000" cy="763200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楷体" pitchFamily="49" charset="-122"/>
                </a:endParaRPr>
              </a:p>
            </p:txBody>
          </p:sp>
          <p:sp>
            <p:nvSpPr>
              <p:cNvPr id="58" name="Line 34"/>
              <p:cNvSpPr>
                <a:spLocks noChangeShapeType="1"/>
              </p:cNvSpPr>
              <p:nvPr/>
            </p:nvSpPr>
            <p:spPr bwMode="auto">
              <a:xfrm flipH="1">
                <a:off x="4495799" y="3967163"/>
                <a:ext cx="755159" cy="761999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楷体" pitchFamily="49" charset="-122"/>
                </a:endParaRPr>
              </a:p>
            </p:txBody>
          </p:sp>
          <p:sp>
            <p:nvSpPr>
              <p:cNvPr id="59" name="Oval 23"/>
              <p:cNvSpPr>
                <a:spLocks noChangeArrowheads="1"/>
              </p:cNvSpPr>
              <p:nvPr/>
            </p:nvSpPr>
            <p:spPr bwMode="auto">
              <a:xfrm>
                <a:off x="4343400" y="22860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86400" bIns="72000" anchor="ctr"/>
              <a:lstStyle/>
              <a:p>
                <a:pPr algn="ctr"/>
                <a:r>
                  <a:rPr lang="en-US" altLang="zh-CN" sz="2000" dirty="0">
                    <a:latin typeface="楷体" pitchFamily="49" charset="-122"/>
                  </a:rPr>
                  <a:t>f</a:t>
                </a:r>
              </a:p>
            </p:txBody>
          </p:sp>
          <p:sp>
            <p:nvSpPr>
              <p:cNvPr id="60" name="Oval 24"/>
              <p:cNvSpPr>
                <a:spLocks noChangeArrowheads="1"/>
              </p:cNvSpPr>
              <p:nvPr/>
            </p:nvSpPr>
            <p:spPr bwMode="auto">
              <a:xfrm>
                <a:off x="3575328" y="3052192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90000" tIns="36000" bIns="72000" anchor="ctr"/>
              <a:lstStyle/>
              <a:p>
                <a:pPr algn="ctr"/>
                <a:r>
                  <a:rPr lang="en-US" altLang="zh-CN" sz="2000" dirty="0">
                    <a:latin typeface="楷体" pitchFamily="49" charset="-122"/>
                  </a:rPr>
                  <a:t>d</a:t>
                </a:r>
              </a:p>
            </p:txBody>
          </p:sp>
          <p:sp>
            <p:nvSpPr>
              <p:cNvPr id="61" name="Oval 25"/>
              <p:cNvSpPr>
                <a:spLocks noChangeArrowheads="1"/>
              </p:cNvSpPr>
              <p:nvPr/>
            </p:nvSpPr>
            <p:spPr bwMode="auto">
              <a:xfrm>
                <a:off x="5104264" y="38100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108000" bIns="82800" anchor="ctr"/>
              <a:lstStyle/>
              <a:p>
                <a:pPr algn="ctr"/>
                <a:r>
                  <a:rPr lang="en-US" altLang="zh-CN" sz="2000">
                    <a:latin typeface="楷体" pitchFamily="49" charset="-122"/>
                  </a:rPr>
                  <a:t>b</a:t>
                </a:r>
              </a:p>
            </p:txBody>
          </p:sp>
          <p:sp>
            <p:nvSpPr>
              <p:cNvPr id="62" name="Oval 26"/>
              <p:cNvSpPr>
                <a:spLocks noChangeArrowheads="1"/>
              </p:cNvSpPr>
              <p:nvPr/>
            </p:nvSpPr>
            <p:spPr bwMode="auto">
              <a:xfrm>
                <a:off x="5104264" y="3052192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72000" tIns="36000" rIns="72000" bIns="122400" anchor="ctr"/>
              <a:lstStyle/>
              <a:p>
                <a:pPr algn="ctr"/>
                <a:r>
                  <a:rPr lang="en-US" altLang="zh-CN" sz="2000" dirty="0">
                    <a:latin typeface="楷体" pitchFamily="49" charset="-122"/>
                  </a:rPr>
                  <a:t>e</a:t>
                </a:r>
              </a:p>
            </p:txBody>
          </p:sp>
          <p:sp>
            <p:nvSpPr>
              <p:cNvPr id="63" name="Oval 27"/>
              <p:cNvSpPr>
                <a:spLocks noChangeArrowheads="1"/>
              </p:cNvSpPr>
              <p:nvPr/>
            </p:nvSpPr>
            <p:spPr bwMode="auto">
              <a:xfrm>
                <a:off x="3575328" y="38100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108000" tIns="0" bIns="72000" anchor="ctr"/>
              <a:lstStyle/>
              <a:p>
                <a:pPr algn="ctr"/>
                <a:r>
                  <a:rPr lang="en-US" altLang="zh-CN" sz="2000" dirty="0">
                    <a:latin typeface="楷体" pitchFamily="49" charset="-122"/>
                  </a:rPr>
                  <a:t>c</a:t>
                </a:r>
              </a:p>
            </p:txBody>
          </p:sp>
          <p:sp>
            <p:nvSpPr>
              <p:cNvPr id="64" name="Oval 28"/>
              <p:cNvSpPr>
                <a:spLocks noChangeArrowheads="1"/>
              </p:cNvSpPr>
              <p:nvPr/>
            </p:nvSpPr>
            <p:spPr bwMode="auto">
              <a:xfrm>
                <a:off x="4343400" y="45720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bIns="126000" anchor="ctr"/>
              <a:lstStyle/>
              <a:p>
                <a:pPr algn="ctr"/>
                <a:r>
                  <a:rPr lang="en-US" altLang="zh-CN" sz="2000" dirty="0">
                    <a:latin typeface="楷体" pitchFamily="49" charset="-122"/>
                  </a:rPr>
                  <a:t>a</a:t>
                </a:r>
              </a:p>
            </p:txBody>
          </p:sp>
        </p:grpSp>
        <p:sp>
          <p:nvSpPr>
            <p:cNvPr id="65" name="等于号 64"/>
            <p:cNvSpPr/>
            <p:nvPr/>
          </p:nvSpPr>
          <p:spPr>
            <a:xfrm rot="19740000">
              <a:off x="2932073" y="3459225"/>
              <a:ext cx="581659" cy="504056"/>
            </a:xfrm>
            <a:prstGeom prst="mathEqual">
              <a:avLst>
                <a:gd name="adj1" fmla="val 11483"/>
                <a:gd name="adj2" fmla="val 192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9" grpId="0"/>
      <p:bldP spid="68630" grpId="0"/>
      <p:bldP spid="68631" grpId="0"/>
      <p:bldP spid="48" grpId="0"/>
      <p:bldP spid="5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2519363" y="188640"/>
            <a:ext cx="41052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相关定理（续）</a:t>
            </a:r>
          </a:p>
        </p:txBody>
      </p: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611188" y="908720"/>
            <a:ext cx="8065268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4638" indent="-2746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</a:rPr>
              <a:t>7.3-7</a:t>
            </a:r>
            <a:r>
              <a:rPr lang="zh-CN" altLang="en-US" sz="2400" dirty="0">
                <a:latin typeface="楷体" pitchFamily="49" charset="-122"/>
              </a:rPr>
              <a:t>：在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</a:rPr>
              <a:t>有界格</a:t>
            </a:r>
            <a:r>
              <a:rPr lang="en-US" altLang="zh-CN" sz="2400" dirty="0">
                <a:latin typeface="楷体" pitchFamily="49" charset="-122"/>
              </a:rPr>
              <a:t>&lt;L,</a:t>
            </a:r>
            <a:r>
              <a:rPr lang="en-US" altLang="zh-CN" sz="2800" baseline="-8000" dirty="0">
                <a:latin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</a:rPr>
              <a:t>,0,1&gt;</a:t>
            </a:r>
            <a:r>
              <a:rPr lang="zh-CN" altLang="en-US" sz="2400" dirty="0">
                <a:latin typeface="楷体" pitchFamily="49" charset="-122"/>
              </a:rPr>
              <a:t>中，</a:t>
            </a:r>
            <a:r>
              <a:rPr lang="en-US" altLang="zh-CN" sz="2400" dirty="0">
                <a:latin typeface="楷体" pitchFamily="49" charset="-122"/>
              </a:rPr>
              <a:t>0</a:t>
            </a:r>
            <a:r>
              <a:rPr lang="zh-CN" altLang="en-US" sz="2400" dirty="0">
                <a:latin typeface="楷体" pitchFamily="49" charset="-122"/>
              </a:rPr>
              <a:t>和</a:t>
            </a:r>
            <a:r>
              <a:rPr lang="en-US" altLang="zh-CN" sz="2400" dirty="0">
                <a:latin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</a:rPr>
              <a:t>互为补元，且是唯一的。</a:t>
            </a:r>
            <a:endParaRPr lang="en-US" altLang="zh-CN" sz="2400" dirty="0">
              <a:latin typeface="楷体" pitchFamily="49" charset="-122"/>
            </a:endParaRPr>
          </a:p>
          <a:p>
            <a:pPr marL="274638" indent="-2746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</a:rPr>
              <a:t>证：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</a:endParaRPr>
          </a:p>
          <a:p>
            <a:pPr marL="2746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</a:pPr>
            <a:r>
              <a:rPr lang="zh-CN" altLang="en-US" sz="2400" dirty="0">
                <a:latin typeface="楷体" pitchFamily="49" charset="-122"/>
              </a:rPr>
              <a:t>由于</a:t>
            </a:r>
            <a:r>
              <a:rPr lang="en-US" altLang="zh-CN" sz="2400" dirty="0">
                <a:latin typeface="楷体" pitchFamily="49" charset="-122"/>
              </a:rPr>
              <a:t>1⊕0=1,1</a:t>
            </a:r>
            <a:r>
              <a:rPr lang="en-US" altLang="zh-CN" sz="2800" baseline="-8000" dirty="0">
                <a:latin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</a:rPr>
              <a:t>0=0</a:t>
            </a:r>
            <a:r>
              <a:rPr lang="zh-CN" altLang="en-US" sz="2400" dirty="0">
                <a:latin typeface="楷体" pitchFamily="49" charset="-122"/>
              </a:rPr>
              <a:t>，所以</a:t>
            </a:r>
            <a:r>
              <a:rPr lang="en-US" altLang="zh-CN" sz="2400" dirty="0">
                <a:latin typeface="楷体" pitchFamily="49" charset="-122"/>
              </a:rPr>
              <a:t>0</a:t>
            </a:r>
            <a:r>
              <a:rPr lang="zh-CN" altLang="en-US" sz="2400" dirty="0">
                <a:latin typeface="楷体" pitchFamily="49" charset="-122"/>
              </a:rPr>
              <a:t>与</a:t>
            </a:r>
            <a:r>
              <a:rPr lang="en-US" altLang="zh-CN" sz="2400" dirty="0">
                <a:latin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</a:rPr>
              <a:t>互为补元。</a:t>
            </a:r>
          </a:p>
          <a:p>
            <a:pPr marL="563563" indent="-28892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</a:pPr>
            <a:r>
              <a:rPr lang="zh-CN" altLang="en-US" sz="2400" dirty="0">
                <a:latin typeface="楷体" pitchFamily="49" charset="-122"/>
              </a:rPr>
              <a:t>①先证</a:t>
            </a:r>
            <a:r>
              <a:rPr lang="en-US" altLang="zh-CN" sz="2400" dirty="0">
                <a:latin typeface="楷体" pitchFamily="49" charset="-122"/>
              </a:rPr>
              <a:t>0</a:t>
            </a:r>
            <a:r>
              <a:rPr lang="zh-CN" altLang="en-US" sz="2400" dirty="0">
                <a:latin typeface="楷体" pitchFamily="49" charset="-122"/>
              </a:rPr>
              <a:t>是</a:t>
            </a:r>
            <a:r>
              <a:rPr lang="en-US" altLang="zh-CN" sz="2400" dirty="0">
                <a:latin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</a:rPr>
              <a:t>的唯一补元：对于任何元素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</a:rPr>
              <a:t>属于有界格若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</a:rPr>
              <a:t>是</a:t>
            </a:r>
            <a:r>
              <a:rPr lang="en-US" altLang="zh-CN" sz="2400" dirty="0">
                <a:latin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</a:rPr>
              <a:t>的补元，则必有</a:t>
            </a:r>
            <a:r>
              <a:rPr lang="en-US" altLang="zh-CN" sz="2400" dirty="0">
                <a:latin typeface="楷体" pitchFamily="49" charset="-122"/>
              </a:rPr>
              <a:t>1⊕a=1,1</a:t>
            </a:r>
            <a:r>
              <a:rPr lang="en-US" altLang="zh-CN" sz="2800" baseline="-8000" dirty="0">
                <a:latin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</a:rPr>
              <a:t>a=0</a:t>
            </a:r>
            <a:r>
              <a:rPr lang="zh-CN" altLang="en-US" sz="2400" dirty="0">
                <a:latin typeface="楷体" pitchFamily="49" charset="-122"/>
              </a:rPr>
              <a:t>，于是必有：</a:t>
            </a:r>
          </a:p>
          <a:p>
            <a:pPr marL="731838"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</a:pPr>
            <a:r>
              <a:rPr lang="en-US" altLang="zh-CN" sz="2400" dirty="0">
                <a:latin typeface="楷体" pitchFamily="49" charset="-122"/>
              </a:rPr>
              <a:t>a=a</a:t>
            </a:r>
            <a:r>
              <a:rPr lang="en-US" altLang="zh-CN" sz="2800" baseline="-8000" dirty="0">
                <a:latin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</a:rPr>
              <a:t>(a⊕1)(</a:t>
            </a:r>
            <a:r>
              <a:rPr lang="zh-CN" altLang="en-US" sz="2400" dirty="0">
                <a:latin typeface="楷体" pitchFamily="49" charset="-122"/>
              </a:rPr>
              <a:t>吸收律</a:t>
            </a:r>
            <a:r>
              <a:rPr lang="en-US" altLang="zh-CN" sz="2400" dirty="0">
                <a:latin typeface="楷体" pitchFamily="49" charset="-122"/>
              </a:rPr>
              <a:t>)=a</a:t>
            </a:r>
            <a:r>
              <a:rPr lang="en-US" altLang="zh-CN" sz="2800" baseline="-8000" dirty="0">
                <a:latin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</a:rPr>
              <a:t>(1⊕a)(</a:t>
            </a:r>
            <a:r>
              <a:rPr lang="zh-CN" altLang="en-US" sz="2400" dirty="0">
                <a:latin typeface="楷体" pitchFamily="49" charset="-122"/>
              </a:rPr>
              <a:t>交换律</a:t>
            </a:r>
            <a:r>
              <a:rPr lang="en-US" altLang="zh-CN" sz="2400" dirty="0">
                <a:latin typeface="楷体" pitchFamily="49" charset="-122"/>
              </a:rPr>
              <a:t>)=a</a:t>
            </a:r>
            <a:r>
              <a:rPr lang="en-US" altLang="zh-CN" sz="2800" baseline="-8000" dirty="0">
                <a:latin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</a:rPr>
              <a:t>1=1</a:t>
            </a:r>
            <a:r>
              <a:rPr lang="en-US" altLang="zh-CN" sz="2800" baseline="-8000" dirty="0">
                <a:latin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</a:rPr>
              <a:t>a=0</a:t>
            </a:r>
            <a:r>
              <a:rPr lang="zh-CN" altLang="en-US" sz="2400" dirty="0">
                <a:latin typeface="楷体" pitchFamily="49" charset="-122"/>
              </a:rPr>
              <a:t>，</a:t>
            </a:r>
            <a:endParaRPr lang="en-US" altLang="zh-CN" sz="2400" dirty="0">
              <a:latin typeface="楷体" pitchFamily="49" charset="-122"/>
            </a:endParaRPr>
          </a:p>
          <a:p>
            <a:pPr marL="5794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</a:pPr>
            <a:r>
              <a:rPr lang="zh-CN" altLang="en-US" sz="2400" dirty="0">
                <a:latin typeface="楷体" pitchFamily="49" charset="-122"/>
              </a:rPr>
              <a:t>故</a:t>
            </a:r>
            <a:r>
              <a:rPr lang="en-US" altLang="zh-CN" sz="2400" dirty="0">
                <a:latin typeface="楷体" pitchFamily="49" charset="-122"/>
              </a:rPr>
              <a:t>0</a:t>
            </a:r>
            <a:r>
              <a:rPr lang="zh-CN" altLang="en-US" sz="2400" dirty="0">
                <a:latin typeface="楷体" pitchFamily="49" charset="-122"/>
              </a:rPr>
              <a:t>是</a:t>
            </a:r>
            <a:r>
              <a:rPr lang="en-US" altLang="zh-CN" sz="2400" dirty="0">
                <a:latin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</a:rPr>
              <a:t>的唯一补元</a:t>
            </a:r>
          </a:p>
          <a:p>
            <a:pPr marL="2746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</a:pPr>
            <a:r>
              <a:rPr lang="zh-CN" altLang="en-US" sz="2400" dirty="0">
                <a:latin typeface="楷体" pitchFamily="49" charset="-122"/>
              </a:rPr>
              <a:t>②类似可证，</a:t>
            </a:r>
            <a:r>
              <a:rPr lang="en-US" altLang="zh-CN" sz="2400" dirty="0">
                <a:latin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</a:rPr>
              <a:t>是</a:t>
            </a:r>
            <a:r>
              <a:rPr lang="en-US" altLang="zh-CN" sz="2400" dirty="0">
                <a:latin typeface="楷体" pitchFamily="49" charset="-122"/>
              </a:rPr>
              <a:t>0</a:t>
            </a:r>
            <a:r>
              <a:rPr lang="zh-CN" altLang="en-US" sz="2400" dirty="0">
                <a:latin typeface="楷体" pitchFamily="49" charset="-122"/>
              </a:rPr>
              <a:t>的唯一补元。（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</a:rPr>
              <a:t>证毕</a:t>
            </a:r>
            <a:r>
              <a:rPr lang="zh-CN" altLang="en-US" sz="2400" dirty="0">
                <a:latin typeface="楷体" pitchFamily="49" charset="-122"/>
              </a:rPr>
              <a:t>）</a:t>
            </a:r>
            <a:endParaRPr lang="en-US" altLang="zh-CN" sz="2400" dirty="0">
              <a:latin typeface="楷体" pitchFamily="49" charset="-122"/>
            </a:endParaRPr>
          </a:p>
          <a:p>
            <a:pPr marL="274638" indent="-2746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</a:rPr>
              <a:t>7.3-8</a:t>
            </a:r>
            <a:r>
              <a:rPr lang="zh-CN" altLang="en-US" sz="2400" dirty="0">
                <a:latin typeface="楷体" pitchFamily="49" charset="-122"/>
              </a:rPr>
              <a:t>：在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</a:rPr>
              <a:t>分配格</a:t>
            </a:r>
            <a:r>
              <a:rPr lang="zh-CN" altLang="en-US" sz="2400" dirty="0">
                <a:latin typeface="楷体" pitchFamily="49" charset="-122"/>
              </a:rPr>
              <a:t>中，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</a:rPr>
              <a:t>若</a:t>
            </a:r>
            <a:r>
              <a:rPr lang="en-US" altLang="zh-CN" sz="2400" dirty="0" err="1">
                <a:latin typeface="楷体" pitchFamily="49" charset="-122"/>
              </a:rPr>
              <a:t>a∈L</a:t>
            </a:r>
            <a:r>
              <a:rPr lang="zh-CN" altLang="en-US" sz="2400" dirty="0">
                <a:latin typeface="楷体" pitchFamily="49" charset="-122"/>
              </a:rPr>
              <a:t>有补元，则该补元唯一。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92E9C5A-9892-4ADF-9A50-AF09B31699F9}"/>
              </a:ext>
            </a:extLst>
          </p:cNvPr>
          <p:cNvGrpSpPr/>
          <p:nvPr/>
        </p:nvGrpSpPr>
        <p:grpSpPr>
          <a:xfrm>
            <a:off x="3583320" y="983392"/>
            <a:ext cx="5157909" cy="4992176"/>
            <a:chOff x="3583320" y="983392"/>
            <a:chExt cx="5157909" cy="4992176"/>
          </a:xfrm>
        </p:grpSpPr>
        <p:grpSp>
          <p:nvGrpSpPr>
            <p:cNvPr id="9" name="组合 8"/>
            <p:cNvGrpSpPr/>
            <p:nvPr/>
          </p:nvGrpSpPr>
          <p:grpSpPr>
            <a:xfrm>
              <a:off x="3583320" y="983392"/>
              <a:ext cx="4877112" cy="4992176"/>
              <a:chOff x="3583320" y="983392"/>
              <a:chExt cx="4877112" cy="4992176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3583320" y="983392"/>
                <a:ext cx="4392488" cy="187220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0000"/>
                  </a:lnSpc>
                  <a:spcAft>
                    <a:spcPts val="1000"/>
                  </a:spcAft>
                </a:pPr>
                <a:r>
                  <a:rPr lang="zh-CN" altLang="en-US" sz="24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弦外之音是：</a:t>
                </a:r>
                <a:endPara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marL="274638" indent="-274638">
                  <a:lnSpc>
                    <a:spcPct val="110000"/>
                  </a:lnSpc>
                  <a:spcAft>
                    <a:spcPts val="1000"/>
                  </a:spcAft>
                  <a:buSzPct val="60000"/>
                  <a:buFont typeface="Wingdings" pitchFamily="2" charset="2"/>
                  <a:buChar char="u"/>
                </a:pPr>
                <a:r>
                  <a:rPr lang="zh-CN" altLang="en-US" sz="2400" dirty="0">
                    <a:solidFill>
                      <a:schemeClr val="accent6">
                        <a:lumMod val="75000"/>
                      </a:schemeClr>
                    </a:solidFill>
                    <a:latin typeface="楷体" pitchFamily="49" charset="-122"/>
                    <a:ea typeface="楷体" pitchFamily="49" charset="-122"/>
                  </a:rPr>
                  <a:t>分配格的元素未必都有补元；</a:t>
                </a:r>
                <a:endPara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marL="274638" indent="-274638">
                  <a:lnSpc>
                    <a:spcPct val="110000"/>
                  </a:lnSpc>
                  <a:spcAft>
                    <a:spcPts val="1000"/>
                  </a:spcAft>
                  <a:buSzPct val="60000"/>
                  <a:buFont typeface="Wingdings" pitchFamily="2" charset="2"/>
                  <a:buChar char="u"/>
                </a:pPr>
                <a:r>
                  <a:rPr lang="zh-CN" altLang="en-US" sz="2400" dirty="0">
                    <a:solidFill>
                      <a:schemeClr val="accent6">
                        <a:lumMod val="75000"/>
                      </a:schemeClr>
                    </a:solidFill>
                    <a:latin typeface="楷体" pitchFamily="49" charset="-122"/>
                    <a:ea typeface="楷体" pitchFamily="49" charset="-122"/>
                  </a:rPr>
                  <a:t>一般的有补格中，元素</a:t>
                </a:r>
                <a:r>
                  <a:rPr lang="en-US" altLang="zh-CN" sz="2400" dirty="0">
                    <a:solidFill>
                      <a:schemeClr val="accent6">
                        <a:lumMod val="75000"/>
                      </a:schemeClr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r>
                  <a:rPr lang="zh-CN" altLang="en-US" sz="2400" dirty="0">
                    <a:solidFill>
                      <a:schemeClr val="accent6">
                        <a:lumMod val="75000"/>
                      </a:schemeClr>
                    </a:solidFill>
                    <a:latin typeface="楷体" pitchFamily="49" charset="-122"/>
                    <a:ea typeface="楷体" pitchFamily="49" charset="-122"/>
                  </a:rPr>
                  <a:t>的补元不一定是唯一的。</a:t>
                </a: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7236296" y="5975568"/>
                <a:ext cx="122413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3CFF3BD9-6748-4DD9-B097-49C678921E3A}"/>
                </a:ext>
              </a:extLst>
            </p:cNvPr>
            <p:cNvSpPr/>
            <p:nvPr/>
          </p:nvSpPr>
          <p:spPr>
            <a:xfrm>
              <a:off x="7522029" y="1959429"/>
              <a:ext cx="1219200" cy="3712028"/>
            </a:xfrm>
            <a:custGeom>
              <a:avLst/>
              <a:gdLst>
                <a:gd name="connsiteX0" fmla="*/ 0 w 1219200"/>
                <a:gd name="connsiteY0" fmla="*/ 3712028 h 3712028"/>
                <a:gd name="connsiteX1" fmla="*/ 0 w 1219200"/>
                <a:gd name="connsiteY1" fmla="*/ 3015342 h 3712028"/>
                <a:gd name="connsiteX2" fmla="*/ 1219200 w 1219200"/>
                <a:gd name="connsiteY2" fmla="*/ 3015342 h 3712028"/>
                <a:gd name="connsiteX3" fmla="*/ 1219200 w 1219200"/>
                <a:gd name="connsiteY3" fmla="*/ 0 h 3712028"/>
                <a:gd name="connsiteX4" fmla="*/ 457200 w 1219200"/>
                <a:gd name="connsiteY4" fmla="*/ 0 h 371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3712028">
                  <a:moveTo>
                    <a:pt x="0" y="3712028"/>
                  </a:moveTo>
                  <a:lnTo>
                    <a:pt x="0" y="3015342"/>
                  </a:lnTo>
                  <a:lnTo>
                    <a:pt x="1219200" y="3015342"/>
                  </a:lnTo>
                  <a:lnTo>
                    <a:pt x="1219200" y="0"/>
                  </a:lnTo>
                  <a:lnTo>
                    <a:pt x="457200" y="0"/>
                  </a:lnTo>
                </a:path>
              </a:pathLst>
            </a:custGeom>
            <a:noFill/>
            <a:ln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4F5E6D8E-F669-40A2-9EC7-AFFE30711894}"/>
                </a:ext>
              </a:extLst>
            </p:cNvPr>
            <p:cNvSpPr/>
            <p:nvPr/>
          </p:nvSpPr>
          <p:spPr>
            <a:xfrm>
              <a:off x="4641850" y="5530850"/>
              <a:ext cx="2876550" cy="144000"/>
            </a:xfrm>
            <a:custGeom>
              <a:avLst/>
              <a:gdLst>
                <a:gd name="connsiteX0" fmla="*/ 0 w 2876550"/>
                <a:gd name="connsiteY0" fmla="*/ 114300 h 114300"/>
                <a:gd name="connsiteX1" fmla="*/ 0 w 2876550"/>
                <a:gd name="connsiteY1" fmla="*/ 0 h 114300"/>
                <a:gd name="connsiteX2" fmla="*/ 2876550 w 2876550"/>
                <a:gd name="connsiteY2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6550" h="114300">
                  <a:moveTo>
                    <a:pt x="0" y="114300"/>
                  </a:moveTo>
                  <a:lnTo>
                    <a:pt x="0" y="0"/>
                  </a:lnTo>
                  <a:lnTo>
                    <a:pt x="287655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848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2411413" y="549275"/>
            <a:ext cx="41052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有补分配格定义</a:t>
            </a:r>
          </a:p>
        </p:txBody>
      </p: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611188" y="1557338"/>
            <a:ext cx="7921625" cy="172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</a:rPr>
              <a:t>定义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</a:rPr>
              <a:t>7.3-6</a:t>
            </a:r>
            <a:r>
              <a:rPr lang="zh-CN" altLang="en-US" sz="2400" dirty="0">
                <a:latin typeface="楷体" pitchFamily="49" charset="-122"/>
              </a:rPr>
              <a:t>：若格</a:t>
            </a:r>
            <a:r>
              <a:rPr lang="en-US" altLang="zh-CN" sz="2400" dirty="0">
                <a:latin typeface="楷体" pitchFamily="49" charset="-122"/>
              </a:rPr>
              <a:t>&lt;L</a:t>
            </a:r>
            <a:r>
              <a:rPr lang="zh-CN" altLang="en-US" sz="2400" dirty="0">
                <a:latin typeface="楷体" pitchFamily="49" charset="-122"/>
              </a:rPr>
              <a:t>，∨，∧</a:t>
            </a:r>
            <a:r>
              <a:rPr lang="en-US" altLang="zh-CN" sz="2400" dirty="0">
                <a:latin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</a:rPr>
              <a:t>既是分配格，又是有补格，则称</a:t>
            </a:r>
            <a:r>
              <a:rPr lang="en-US" altLang="zh-CN" sz="2400" dirty="0">
                <a:latin typeface="楷体" pitchFamily="49" charset="-122"/>
              </a:rPr>
              <a:t>&lt;L</a:t>
            </a:r>
            <a:r>
              <a:rPr lang="zh-CN" altLang="en-US" sz="2400" dirty="0">
                <a:latin typeface="楷体" pitchFamily="49" charset="-122"/>
              </a:rPr>
              <a:t>，∨，∧ </a:t>
            </a:r>
            <a:r>
              <a:rPr lang="en-US" altLang="zh-CN" sz="2400" dirty="0">
                <a:latin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</a:rPr>
              <a:t>为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</a:rPr>
              <a:t>有补分配格</a:t>
            </a:r>
            <a:r>
              <a:rPr lang="zh-CN" altLang="en-US" sz="2400" dirty="0">
                <a:latin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</a:endParaRPr>
          </a:p>
          <a:p>
            <a:pPr marL="274638" indent="-274638"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</a:rPr>
              <a:t>例如</a:t>
            </a:r>
            <a:r>
              <a:rPr lang="zh-CN" altLang="en-US" sz="2400" dirty="0">
                <a:latin typeface="楷体" pitchFamily="49" charset="-122"/>
              </a:rPr>
              <a:t>：</a:t>
            </a:r>
            <a:r>
              <a:rPr lang="en-US" altLang="zh-CN" sz="2400" dirty="0">
                <a:latin typeface="楷体" pitchFamily="49" charset="-122"/>
              </a:rPr>
              <a:t>&lt;2</a:t>
            </a:r>
            <a:r>
              <a:rPr lang="en-US" altLang="zh-CN" sz="2400" baseline="30000" dirty="0">
                <a:latin typeface="楷体" pitchFamily="49" charset="-122"/>
              </a:rPr>
              <a:t>u</a:t>
            </a:r>
            <a:r>
              <a:rPr lang="zh-CN" altLang="en-US" sz="2400" dirty="0">
                <a:latin typeface="楷体" pitchFamily="49" charset="-122"/>
              </a:rPr>
              <a:t>；∪，∩</a:t>
            </a:r>
            <a:r>
              <a:rPr lang="en-US" altLang="zh-CN" sz="2400" dirty="0">
                <a:latin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</a:rPr>
              <a:t>是有补分配格。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grpSp>
        <p:nvGrpSpPr>
          <p:cNvPr id="43010" name="组合 43009">
            <a:extLst>
              <a:ext uri="{FF2B5EF4-FFF2-40B4-BE49-F238E27FC236}">
                <a16:creationId xmlns:a16="http://schemas.microsoft.com/office/drawing/2014/main" id="{2DDA7ED8-322C-E319-A2D0-E1CF0D4C66F2}"/>
              </a:ext>
            </a:extLst>
          </p:cNvPr>
          <p:cNvGrpSpPr/>
          <p:nvPr/>
        </p:nvGrpSpPr>
        <p:grpSpPr>
          <a:xfrm>
            <a:off x="1222375" y="3377337"/>
            <a:ext cx="6214920" cy="2408375"/>
            <a:chOff x="1222375" y="3377337"/>
            <a:chExt cx="6214920" cy="2408375"/>
          </a:xfrm>
        </p:grpSpPr>
        <p:sp>
          <p:nvSpPr>
            <p:cNvPr id="36" name="矩形 35"/>
            <p:cNvSpPr/>
            <p:nvPr/>
          </p:nvSpPr>
          <p:spPr bwMode="auto">
            <a:xfrm>
              <a:off x="1222375" y="4221163"/>
              <a:ext cx="2411413" cy="7207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u={a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b}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时</a:t>
              </a: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F0896CB-6EB7-D55F-24D5-1A463D8ADD96}"/>
                </a:ext>
              </a:extLst>
            </p:cNvPr>
            <p:cNvGrpSpPr/>
            <p:nvPr/>
          </p:nvGrpSpPr>
          <p:grpSpPr>
            <a:xfrm>
              <a:off x="4644008" y="3377337"/>
              <a:ext cx="2793287" cy="2408375"/>
              <a:chOff x="4716016" y="3448385"/>
              <a:chExt cx="2793287" cy="2408375"/>
            </a:xfrm>
          </p:grpSpPr>
          <p:sp>
            <p:nvSpPr>
              <p:cNvPr id="3" name="Line 33">
                <a:extLst>
                  <a:ext uri="{FF2B5EF4-FFF2-40B4-BE49-F238E27FC236}">
                    <a16:creationId xmlns:a16="http://schemas.microsoft.com/office/drawing/2014/main" id="{B74822FB-BA11-07A4-9AE9-382957B55D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3682" y="5051425"/>
                <a:ext cx="1004400" cy="59400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楷体" pitchFamily="49" charset="-122"/>
                </a:endParaRPr>
              </a:p>
            </p:txBody>
          </p:sp>
          <p:grpSp>
            <p:nvGrpSpPr>
              <p:cNvPr id="4" name="Group 15">
                <a:extLst>
                  <a:ext uri="{FF2B5EF4-FFF2-40B4-BE49-F238E27FC236}">
                    <a16:creationId xmlns:a16="http://schemas.microsoft.com/office/drawing/2014/main" id="{D84B9BDF-F3E9-3834-0099-26638C4CBF6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716016" y="3448385"/>
                <a:ext cx="2793287" cy="2408375"/>
                <a:chOff x="896" y="66"/>
                <a:chExt cx="2013" cy="1692"/>
              </a:xfrm>
            </p:grpSpPr>
            <p:sp>
              <p:nvSpPr>
                <p:cNvPr id="5" name="Text Box 16">
                  <a:extLst>
                    <a:ext uri="{FF2B5EF4-FFF2-40B4-BE49-F238E27FC236}">
                      <a16:creationId xmlns:a16="http://schemas.microsoft.com/office/drawing/2014/main" id="{741BAEFD-4D31-7165-2191-20C8646F02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43" y="1519"/>
                  <a:ext cx="432" cy="2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latin typeface="楷体" pitchFamily="49" charset="-122"/>
                    </a:rPr>
                    <a:t>φ</a:t>
                  </a:r>
                </a:p>
              </p:txBody>
            </p:sp>
            <p:grpSp>
              <p:nvGrpSpPr>
                <p:cNvPr id="6" name="Group 17">
                  <a:extLst>
                    <a:ext uri="{FF2B5EF4-FFF2-40B4-BE49-F238E27FC236}">
                      <a16:creationId xmlns:a16="http://schemas.microsoft.com/office/drawing/2014/main" id="{7DF91120-8A5F-5B74-6BDD-48D81EE2E1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6" y="66"/>
                  <a:ext cx="2013" cy="1591"/>
                  <a:chOff x="896" y="66"/>
                  <a:chExt cx="2013" cy="1591"/>
                </a:xfrm>
              </p:grpSpPr>
              <p:sp>
                <p:nvSpPr>
                  <p:cNvPr id="7" name="Text Box 18">
                    <a:extLst>
                      <a:ext uri="{FF2B5EF4-FFF2-40B4-BE49-F238E27FC236}">
                        <a16:creationId xmlns:a16="http://schemas.microsoft.com/office/drawing/2014/main" id="{7D745706-4BEB-1628-2439-08E0FFFDDA9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7" y="66"/>
                    <a:ext cx="729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dirty="0">
                        <a:latin typeface="楷体" pitchFamily="49" charset="-122"/>
                      </a:rPr>
                      <a:t>{</a:t>
                    </a:r>
                    <a:r>
                      <a:rPr lang="en-US" altLang="zh-CN" dirty="0" err="1">
                        <a:latin typeface="楷体" pitchFamily="49" charset="-122"/>
                      </a:rPr>
                      <a:t>a,b,c</a:t>
                    </a:r>
                    <a:r>
                      <a:rPr lang="en-US" altLang="zh-CN" dirty="0">
                        <a:latin typeface="楷体" pitchFamily="49" charset="-122"/>
                      </a:rPr>
                      <a:t>}</a:t>
                    </a:r>
                  </a:p>
                </p:txBody>
              </p:sp>
              <p:grpSp>
                <p:nvGrpSpPr>
                  <p:cNvPr id="8" name="Group 19">
                    <a:extLst>
                      <a:ext uri="{FF2B5EF4-FFF2-40B4-BE49-F238E27FC236}">
                        <a16:creationId xmlns:a16="http://schemas.microsoft.com/office/drawing/2014/main" id="{236629F3-F8F2-46D3-10B7-AF948154E9A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6" y="338"/>
                    <a:ext cx="2013" cy="1319"/>
                    <a:chOff x="896" y="373"/>
                    <a:chExt cx="2013" cy="1319"/>
                  </a:xfrm>
                </p:grpSpPr>
                <p:sp>
                  <p:nvSpPr>
                    <p:cNvPr id="9" name="Line 24">
                      <a:extLst>
                        <a:ext uri="{FF2B5EF4-FFF2-40B4-BE49-F238E27FC236}">
                          <a16:creationId xmlns:a16="http://schemas.microsoft.com/office/drawing/2014/main" id="{444107CD-0698-5CD8-80FB-B35C26BBE3A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08" y="815"/>
                      <a:ext cx="726" cy="417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0" name="Line 26">
                      <a:extLst>
                        <a:ext uri="{FF2B5EF4-FFF2-40B4-BE49-F238E27FC236}">
                          <a16:creationId xmlns:a16="http://schemas.microsoft.com/office/drawing/2014/main" id="{52975B48-A18B-29B3-DE4F-6C10B4A2372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185" y="815"/>
                      <a:ext cx="724" cy="417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1" name="Line 27">
                      <a:extLst>
                        <a:ext uri="{FF2B5EF4-FFF2-40B4-BE49-F238E27FC236}">
                          <a16:creationId xmlns:a16="http://schemas.microsoft.com/office/drawing/2014/main" id="{D8FE3966-8F69-B598-1659-BD8BBF5F021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08" y="1223"/>
                      <a:ext cx="724" cy="41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2" name="Line 32">
                      <a:extLst>
                        <a:ext uri="{FF2B5EF4-FFF2-40B4-BE49-F238E27FC236}">
                          <a16:creationId xmlns:a16="http://schemas.microsoft.com/office/drawing/2014/main" id="{ADC045A1-82F7-695A-5EB7-CE49AEBA13C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08" y="412"/>
                      <a:ext cx="724" cy="417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3" name="Line 33">
                      <a:extLst>
                        <a:ext uri="{FF2B5EF4-FFF2-40B4-BE49-F238E27FC236}">
                          <a16:creationId xmlns:a16="http://schemas.microsoft.com/office/drawing/2014/main" id="{8A1D64BA-42B4-6400-2F5F-795691E48CA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85" y="861"/>
                      <a:ext cx="724" cy="417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4" name="Line 34">
                      <a:extLst>
                        <a:ext uri="{FF2B5EF4-FFF2-40B4-BE49-F238E27FC236}">
                          <a16:creationId xmlns:a16="http://schemas.microsoft.com/office/drawing/2014/main" id="{521F39A2-A806-5DAF-D0D1-ECBA172D974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185" y="412"/>
                      <a:ext cx="724" cy="417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5" name="Line 35">
                      <a:extLst>
                        <a:ext uri="{FF2B5EF4-FFF2-40B4-BE49-F238E27FC236}">
                          <a16:creationId xmlns:a16="http://schemas.microsoft.com/office/drawing/2014/main" id="{A5F492EE-087D-FF78-B700-EC22C1EDF4E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08" y="859"/>
                      <a:ext cx="724" cy="417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6" name="Line 36">
                      <a:extLst>
                        <a:ext uri="{FF2B5EF4-FFF2-40B4-BE49-F238E27FC236}">
                          <a16:creationId xmlns:a16="http://schemas.microsoft.com/office/drawing/2014/main" id="{95C95383-AFBA-DDFE-FAD4-35120CCF5FF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184" y="876"/>
                      <a:ext cx="2" cy="30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7" name="Line 37">
                      <a:extLst>
                        <a:ext uri="{FF2B5EF4-FFF2-40B4-BE49-F238E27FC236}">
                          <a16:creationId xmlns:a16="http://schemas.microsoft.com/office/drawing/2014/main" id="{EADABAC5-675E-9278-2220-E8EE4347372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07" y="1302"/>
                      <a:ext cx="2" cy="31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8" name="Line 38">
                      <a:extLst>
                        <a:ext uri="{FF2B5EF4-FFF2-40B4-BE49-F238E27FC236}">
                          <a16:creationId xmlns:a16="http://schemas.microsoft.com/office/drawing/2014/main" id="{422945C0-6ACF-3499-707A-E429D15778D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25" y="876"/>
                      <a:ext cx="5" cy="304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9" name="Line 39">
                      <a:extLst>
                        <a:ext uri="{FF2B5EF4-FFF2-40B4-BE49-F238E27FC236}">
                          <a16:creationId xmlns:a16="http://schemas.microsoft.com/office/drawing/2014/main" id="{A3FC5886-F552-B43F-872C-EF85AC5CB60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07" y="442"/>
                      <a:ext cx="4" cy="323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20" name="Text Box 40">
                      <a:extLst>
                        <a:ext uri="{FF2B5EF4-FFF2-40B4-BE49-F238E27FC236}">
                          <a16:creationId xmlns:a16="http://schemas.microsoft.com/office/drawing/2014/main" id="{0B8CF50C-055C-88B6-0649-322B09FB1D6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73" y="853"/>
                      <a:ext cx="480" cy="23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dirty="0">
                          <a:latin typeface="楷体" pitchFamily="49" charset="-122"/>
                        </a:rPr>
                        <a:t>{</a:t>
                      </a:r>
                      <a:r>
                        <a:rPr lang="en-US" altLang="zh-CN" dirty="0" err="1">
                          <a:latin typeface="楷体" pitchFamily="49" charset="-122"/>
                        </a:rPr>
                        <a:t>a,c</a:t>
                      </a:r>
                      <a:r>
                        <a:rPr lang="en-US" altLang="zh-CN" dirty="0">
                          <a:latin typeface="楷体" pitchFamily="49" charset="-122"/>
                        </a:rPr>
                        <a:t>}</a:t>
                      </a:r>
                    </a:p>
                  </p:txBody>
                </p:sp>
                <p:sp>
                  <p:nvSpPr>
                    <p:cNvPr id="21" name="Text Box 41">
                      <a:extLst>
                        <a:ext uri="{FF2B5EF4-FFF2-40B4-BE49-F238E27FC236}">
                          <a16:creationId xmlns:a16="http://schemas.microsoft.com/office/drawing/2014/main" id="{DCBE31E3-F3F5-339A-3FE4-76F390FC544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506"/>
                      <a:ext cx="528" cy="23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>
                          <a:latin typeface="楷体" pitchFamily="49" charset="-122"/>
                        </a:rPr>
                        <a:t>{b,c}</a:t>
                      </a:r>
                    </a:p>
                  </p:txBody>
                </p:sp>
                <p:sp>
                  <p:nvSpPr>
                    <p:cNvPr id="22" name="Text Box 42">
                      <a:extLst>
                        <a:ext uri="{FF2B5EF4-FFF2-40B4-BE49-F238E27FC236}">
                          <a16:creationId xmlns:a16="http://schemas.microsoft.com/office/drawing/2014/main" id="{2EE8393C-2674-5541-E42D-15A7FEF975F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96" y="506"/>
                      <a:ext cx="480" cy="23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dirty="0">
                          <a:latin typeface="楷体" pitchFamily="49" charset="-122"/>
                        </a:rPr>
                        <a:t>{</a:t>
                      </a:r>
                      <a:r>
                        <a:rPr lang="en-US" altLang="zh-CN" dirty="0" err="1">
                          <a:latin typeface="楷体" pitchFamily="49" charset="-122"/>
                        </a:rPr>
                        <a:t>a,b</a:t>
                      </a:r>
                      <a:r>
                        <a:rPr lang="en-US" altLang="zh-CN" dirty="0">
                          <a:latin typeface="楷体" pitchFamily="49" charset="-122"/>
                        </a:rPr>
                        <a:t>}</a:t>
                      </a:r>
                    </a:p>
                  </p:txBody>
                </p:sp>
                <p:sp>
                  <p:nvSpPr>
                    <p:cNvPr id="23" name="Text Box 43">
                      <a:extLst>
                        <a:ext uri="{FF2B5EF4-FFF2-40B4-BE49-F238E27FC236}">
                          <a16:creationId xmlns:a16="http://schemas.microsoft.com/office/drawing/2014/main" id="{41ED4925-4B72-24DA-4DB3-69922617EFC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84" y="1251"/>
                      <a:ext cx="337" cy="23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dirty="0">
                          <a:latin typeface="楷体" pitchFamily="49" charset="-122"/>
                        </a:rPr>
                        <a:t>{a}</a:t>
                      </a:r>
                    </a:p>
                  </p:txBody>
                </p:sp>
                <p:sp>
                  <p:nvSpPr>
                    <p:cNvPr id="24" name="Text Box 44">
                      <a:extLst>
                        <a:ext uri="{FF2B5EF4-FFF2-40B4-BE49-F238E27FC236}">
                          <a16:creationId xmlns:a16="http://schemas.microsoft.com/office/drawing/2014/main" id="{B5CB6C27-C48F-4C24-DC1A-DA7DCD6B559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75" y="1251"/>
                      <a:ext cx="336" cy="23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>
                          <a:latin typeface="楷体" pitchFamily="49" charset="-122"/>
                        </a:rPr>
                        <a:t>{c}</a:t>
                      </a:r>
                    </a:p>
                  </p:txBody>
                </p:sp>
                <p:sp>
                  <p:nvSpPr>
                    <p:cNvPr id="25" name="Text Box 45">
                      <a:extLst>
                        <a:ext uri="{FF2B5EF4-FFF2-40B4-BE49-F238E27FC236}">
                          <a16:creationId xmlns:a16="http://schemas.microsoft.com/office/drawing/2014/main" id="{FE322FEE-4FE8-43C6-397D-623EE8CE9B4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93" y="1199"/>
                      <a:ext cx="336" cy="23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>
                          <a:latin typeface="楷体" pitchFamily="49" charset="-122"/>
                        </a:rPr>
                        <a:t>{b}</a:t>
                      </a:r>
                    </a:p>
                  </p:txBody>
                </p:sp>
                <p:sp>
                  <p:nvSpPr>
                    <p:cNvPr id="26" name="Oval 20">
                      <a:extLst>
                        <a:ext uri="{FF2B5EF4-FFF2-40B4-BE49-F238E27FC236}">
                          <a16:creationId xmlns:a16="http://schemas.microsoft.com/office/drawing/2014/main" id="{18C40C08-0AE3-C155-B3A1-B684B84C0DC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49" y="1184"/>
                      <a:ext cx="78" cy="7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27" name="Oval 21">
                      <a:extLst>
                        <a:ext uri="{FF2B5EF4-FFF2-40B4-BE49-F238E27FC236}">
                          <a16:creationId xmlns:a16="http://schemas.microsoft.com/office/drawing/2014/main" id="{E98CB218-7583-4EB8-9437-F8EDA767D83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69" y="1616"/>
                      <a:ext cx="78" cy="7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28" name="Oval 22">
                      <a:extLst>
                        <a:ext uri="{FF2B5EF4-FFF2-40B4-BE49-F238E27FC236}">
                          <a16:creationId xmlns:a16="http://schemas.microsoft.com/office/drawing/2014/main" id="{AA6AB908-81BE-28BB-C14D-EFF54BAE0E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89" y="1184"/>
                      <a:ext cx="78" cy="7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29" name="Oval 23">
                      <a:extLst>
                        <a:ext uri="{FF2B5EF4-FFF2-40B4-BE49-F238E27FC236}">
                          <a16:creationId xmlns:a16="http://schemas.microsoft.com/office/drawing/2014/main" id="{7E6FD0B3-69B8-D74C-F94A-29687D1F81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69" y="770"/>
                      <a:ext cx="78" cy="7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30" name="Oval 28">
                      <a:extLst>
                        <a:ext uri="{FF2B5EF4-FFF2-40B4-BE49-F238E27FC236}">
                          <a16:creationId xmlns:a16="http://schemas.microsoft.com/office/drawing/2014/main" id="{6E7A7C72-2D8F-A0A5-81CD-7B13656CE5C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49" y="800"/>
                      <a:ext cx="78" cy="7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31" name="Oval 29">
                      <a:extLst>
                        <a:ext uri="{FF2B5EF4-FFF2-40B4-BE49-F238E27FC236}">
                          <a16:creationId xmlns:a16="http://schemas.microsoft.com/office/drawing/2014/main" id="{A96E5A0C-89A4-5C18-A65E-486190B72B3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69" y="1232"/>
                      <a:ext cx="78" cy="7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43008" name="Oval 30">
                      <a:extLst>
                        <a:ext uri="{FF2B5EF4-FFF2-40B4-BE49-F238E27FC236}">
                          <a16:creationId xmlns:a16="http://schemas.microsoft.com/office/drawing/2014/main" id="{38338B21-95EE-EF67-C6B6-210A5AE22F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89" y="800"/>
                      <a:ext cx="78" cy="7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43009" name="Oval 31">
                      <a:extLst>
                        <a:ext uri="{FF2B5EF4-FFF2-40B4-BE49-F238E27FC236}">
                          <a16:creationId xmlns:a16="http://schemas.microsoft.com/office/drawing/2014/main" id="{08415620-A921-C415-4512-4358CD00223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69" y="373"/>
                      <a:ext cx="78" cy="7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</p:grp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8229600" cy="6477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zh-CN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7.1.1</a:t>
            </a:r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、格的定义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609" y="765175"/>
            <a:ext cx="8424863" cy="1295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600"/>
              </a:spcAft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7.1-1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&lt;L,≤&gt;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是一偏序集合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若对于</a:t>
            </a:r>
            <a:r>
              <a:rPr lang="zh-CN" altLang="en-US" sz="2400" u="sng" dirty="0">
                <a:latin typeface="楷体" pitchFamily="49" charset="-122"/>
                <a:ea typeface="楷体" pitchFamily="49" charset="-122"/>
              </a:rPr>
              <a:t>任意</a:t>
            </a:r>
            <a:r>
              <a:rPr lang="en-US" altLang="zh-CN" sz="2400" u="sng" dirty="0" err="1"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∈L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{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}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均有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上确界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最小上界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下确界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最大下界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则称此</a:t>
            </a:r>
            <a:r>
              <a:rPr lang="zh-CN" altLang="en-US" sz="240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偏序集合</a:t>
            </a:r>
            <a:r>
              <a:rPr lang="en-US" altLang="zh-CN" sz="240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&lt;L,≤&gt;</a:t>
            </a:r>
            <a:r>
              <a:rPr lang="zh-CN" altLang="en-US" sz="240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为格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7938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endParaRPr kumimoji="1" lang="zh-CN" altLang="en-US" sz="2400"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D820F9-7862-4061-BA4F-8D9E16AE0AD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grpSp>
        <p:nvGrpSpPr>
          <p:cNvPr id="290" name="组合 289"/>
          <p:cNvGrpSpPr/>
          <p:nvPr/>
        </p:nvGrpSpPr>
        <p:grpSpPr>
          <a:xfrm>
            <a:off x="1006639" y="2089039"/>
            <a:ext cx="6949737" cy="4292289"/>
            <a:chOff x="1006639" y="2089039"/>
            <a:chExt cx="6949737" cy="4292289"/>
          </a:xfrm>
        </p:grpSpPr>
        <p:grpSp>
          <p:nvGrpSpPr>
            <p:cNvPr id="78" name="组合 77"/>
            <p:cNvGrpSpPr/>
            <p:nvPr/>
          </p:nvGrpSpPr>
          <p:grpSpPr>
            <a:xfrm>
              <a:off x="3772297" y="2089039"/>
              <a:ext cx="1547692" cy="2375178"/>
              <a:chOff x="3547846" y="2461536"/>
              <a:chExt cx="1547692" cy="2375178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3817020" y="3509964"/>
                <a:ext cx="486000" cy="7956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V="1">
                <a:off x="4300538" y="3524251"/>
                <a:ext cx="481012" cy="40957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V="1">
                <a:off x="4300538" y="3509964"/>
                <a:ext cx="485775" cy="79533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组合 55"/>
              <p:cNvGrpSpPr/>
              <p:nvPr/>
            </p:nvGrpSpPr>
            <p:grpSpPr>
              <a:xfrm>
                <a:off x="3547846" y="2461536"/>
                <a:ext cx="1547692" cy="2375178"/>
                <a:chOff x="1322841" y="4765792"/>
                <a:chExt cx="1547692" cy="2375178"/>
              </a:xfrm>
            </p:grpSpPr>
            <p:cxnSp>
              <p:nvCxnSpPr>
                <p:cNvPr id="57" name="直接连接符 56"/>
                <p:cNvCxnSpPr/>
                <p:nvPr/>
              </p:nvCxnSpPr>
              <p:spPr>
                <a:xfrm>
                  <a:off x="1590289" y="5827681"/>
                  <a:ext cx="482400" cy="410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矩形 57"/>
                <p:cNvSpPr/>
                <p:nvPr/>
              </p:nvSpPr>
              <p:spPr>
                <a:xfrm>
                  <a:off x="1587588" y="4765792"/>
                  <a:ext cx="583307" cy="3600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a</a:t>
                  </a:r>
                  <a:endParaRPr lang="zh-CN" altLang="en-US" sz="2400" baseline="30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2042921" y="6364924"/>
                  <a:ext cx="504056" cy="3600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e</a:t>
                  </a:r>
                  <a:endParaRPr lang="zh-CN" altLang="en-US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322841" y="5362667"/>
                  <a:ext cx="504056" cy="3600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b</a:t>
                  </a:r>
                  <a:endParaRPr lang="zh-CN" altLang="en-US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2366477" y="5362667"/>
                  <a:ext cx="504056" cy="3600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d</a:t>
                  </a:r>
                  <a:endPara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cxnSp>
              <p:nvCxnSpPr>
                <p:cNvPr id="62" name="直接连接符 61"/>
                <p:cNvCxnSpPr/>
                <p:nvPr/>
              </p:nvCxnSpPr>
              <p:spPr>
                <a:xfrm flipV="1">
                  <a:off x="1589757" y="5018882"/>
                  <a:ext cx="486000" cy="7953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>
                  <a:off x="2073252" y="5018619"/>
                  <a:ext cx="486000" cy="795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矩形 66"/>
                <p:cNvSpPr/>
                <p:nvPr/>
              </p:nvSpPr>
              <p:spPr>
                <a:xfrm>
                  <a:off x="1832326" y="5789222"/>
                  <a:ext cx="504056" cy="3600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c</a:t>
                  </a:r>
                  <a:endPara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1698923" y="6779746"/>
                  <a:ext cx="784473" cy="36122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（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b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）</a:t>
                  </a:r>
                  <a:endParaRPr lang="zh-CN" altLang="en-US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64" name="AutoShape 29"/>
                <p:cNvSpPr>
                  <a:spLocks noChangeArrowheads="1"/>
                </p:cNvSpPr>
                <p:nvPr/>
              </p:nvSpPr>
              <p:spPr bwMode="auto">
                <a:xfrm>
                  <a:off x="2011333" y="4953170"/>
                  <a:ext cx="132015" cy="132014"/>
                </a:xfrm>
                <a:prstGeom prst="flowChartConnector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AutoShape 29"/>
                <p:cNvSpPr>
                  <a:spLocks noChangeArrowheads="1"/>
                </p:cNvSpPr>
                <p:nvPr/>
              </p:nvSpPr>
              <p:spPr bwMode="auto">
                <a:xfrm>
                  <a:off x="2491011" y="5753260"/>
                  <a:ext cx="132015" cy="132014"/>
                </a:xfrm>
                <a:prstGeom prst="flowChartConnector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AutoShape 33"/>
                <p:cNvSpPr>
                  <a:spLocks noChangeArrowheads="1"/>
                </p:cNvSpPr>
                <p:nvPr/>
              </p:nvSpPr>
              <p:spPr bwMode="auto">
                <a:xfrm>
                  <a:off x="1522144" y="5753260"/>
                  <a:ext cx="132015" cy="132014"/>
                </a:xfrm>
                <a:prstGeom prst="flowChartConnector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9" name="AutoShape 29"/>
              <p:cNvSpPr>
                <a:spLocks noChangeArrowheads="1"/>
              </p:cNvSpPr>
              <p:nvPr/>
            </p:nvSpPr>
            <p:spPr bwMode="auto">
              <a:xfrm>
                <a:off x="4236338" y="4233090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AutoShape 29"/>
              <p:cNvSpPr>
                <a:spLocks noChangeArrowheads="1"/>
              </p:cNvSpPr>
              <p:nvPr/>
            </p:nvSpPr>
            <p:spPr bwMode="auto">
              <a:xfrm>
                <a:off x="4236338" y="3873050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8" name="组合 217"/>
            <p:cNvGrpSpPr/>
            <p:nvPr/>
          </p:nvGrpSpPr>
          <p:grpSpPr>
            <a:xfrm>
              <a:off x="1124043" y="2466744"/>
              <a:ext cx="1790341" cy="1997473"/>
              <a:chOff x="899592" y="2199371"/>
              <a:chExt cx="1790341" cy="1997473"/>
            </a:xfrm>
          </p:grpSpPr>
          <p:grpSp>
            <p:nvGrpSpPr>
              <p:cNvPr id="216" name="组合 215"/>
              <p:cNvGrpSpPr/>
              <p:nvPr/>
            </p:nvGrpSpPr>
            <p:grpSpPr>
              <a:xfrm>
                <a:off x="899592" y="2199371"/>
                <a:ext cx="1790341" cy="1661677"/>
                <a:chOff x="1191544" y="2060848"/>
                <a:chExt cx="1790341" cy="1661677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1819654" y="2276872"/>
                  <a:ext cx="504057" cy="2880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c</a:t>
                  </a:r>
                  <a:endParaRPr lang="zh-CN" altLang="en-US" sz="2400" baseline="30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1191544" y="3362485"/>
                  <a:ext cx="504056" cy="3600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e</a:t>
                  </a:r>
                  <a:endParaRPr lang="zh-CN" altLang="en-US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1191544" y="2060848"/>
                  <a:ext cx="504056" cy="3600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a</a:t>
                  </a:r>
                  <a:endParaRPr lang="zh-CN" altLang="en-US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2477829" y="3362485"/>
                  <a:ext cx="504056" cy="3600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f</a:t>
                  </a:r>
                  <a:endPara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cxnSp>
              <p:nvCxnSpPr>
                <p:cNvPr id="38" name="直接连接符 37"/>
                <p:cNvCxnSpPr/>
                <p:nvPr/>
              </p:nvCxnSpPr>
              <p:spPr>
                <a:xfrm flipV="1">
                  <a:off x="2057401" y="2705101"/>
                  <a:ext cx="0" cy="37147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矩形 42"/>
                <p:cNvSpPr/>
                <p:nvPr/>
              </p:nvSpPr>
              <p:spPr>
                <a:xfrm>
                  <a:off x="1809403" y="3100682"/>
                  <a:ext cx="504056" cy="3600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d</a:t>
                  </a:r>
                  <a:endParaRPr lang="zh-CN" altLang="en-US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2477829" y="2060848"/>
                  <a:ext cx="504056" cy="3600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b</a:t>
                  </a:r>
                  <a:endParaRPr lang="zh-CN" altLang="en-US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cxnSp>
              <p:nvCxnSpPr>
                <p:cNvPr id="50" name="直接连接符 49"/>
                <p:cNvCxnSpPr/>
                <p:nvPr/>
              </p:nvCxnSpPr>
              <p:spPr>
                <a:xfrm flipV="1">
                  <a:off x="2057400" y="2405063"/>
                  <a:ext cx="409575" cy="304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>
                  <a:off x="1647687" y="2405063"/>
                  <a:ext cx="410400" cy="306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连接符 211"/>
                <p:cNvCxnSpPr/>
                <p:nvPr/>
              </p:nvCxnSpPr>
              <p:spPr>
                <a:xfrm>
                  <a:off x="2056575" y="3068960"/>
                  <a:ext cx="410400" cy="306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直接连接符 212"/>
                <p:cNvCxnSpPr/>
                <p:nvPr/>
              </p:nvCxnSpPr>
              <p:spPr>
                <a:xfrm flipV="1">
                  <a:off x="1647687" y="3068960"/>
                  <a:ext cx="409575" cy="304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AutoShape 29"/>
                <p:cNvSpPr>
                  <a:spLocks noChangeArrowheads="1"/>
                </p:cNvSpPr>
                <p:nvPr/>
              </p:nvSpPr>
              <p:spPr bwMode="auto">
                <a:xfrm>
                  <a:off x="2411760" y="2331741"/>
                  <a:ext cx="132015" cy="132014"/>
                </a:xfrm>
                <a:prstGeom prst="flowChartConnector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AutoShape 33"/>
                <p:cNvSpPr>
                  <a:spLocks noChangeArrowheads="1"/>
                </p:cNvSpPr>
                <p:nvPr/>
              </p:nvSpPr>
              <p:spPr bwMode="auto">
                <a:xfrm>
                  <a:off x="1579280" y="2331741"/>
                  <a:ext cx="132015" cy="132014"/>
                </a:xfrm>
                <a:prstGeom prst="flowChartConnector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AutoShape 29"/>
                <p:cNvSpPr>
                  <a:spLocks noChangeArrowheads="1"/>
                </p:cNvSpPr>
                <p:nvPr/>
              </p:nvSpPr>
              <p:spPr bwMode="auto">
                <a:xfrm>
                  <a:off x="2411760" y="3316601"/>
                  <a:ext cx="132015" cy="132014"/>
                </a:xfrm>
                <a:prstGeom prst="flowChartConnector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AutoShape 33"/>
                <p:cNvSpPr>
                  <a:spLocks noChangeArrowheads="1"/>
                </p:cNvSpPr>
                <p:nvPr/>
              </p:nvSpPr>
              <p:spPr bwMode="auto">
                <a:xfrm>
                  <a:off x="1579280" y="3316601"/>
                  <a:ext cx="132015" cy="132014"/>
                </a:xfrm>
                <a:prstGeom prst="flowChartConnector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AutoShape 33"/>
                <p:cNvSpPr>
                  <a:spLocks noChangeArrowheads="1"/>
                </p:cNvSpPr>
                <p:nvPr/>
              </p:nvSpPr>
              <p:spPr bwMode="auto">
                <a:xfrm>
                  <a:off x="1992854" y="2648914"/>
                  <a:ext cx="132015" cy="132014"/>
                </a:xfrm>
                <a:prstGeom prst="flowChartConnector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AutoShape 29"/>
                <p:cNvSpPr>
                  <a:spLocks noChangeArrowheads="1"/>
                </p:cNvSpPr>
                <p:nvPr/>
              </p:nvSpPr>
              <p:spPr bwMode="auto">
                <a:xfrm>
                  <a:off x="1992854" y="3011804"/>
                  <a:ext cx="132015" cy="132014"/>
                </a:xfrm>
                <a:prstGeom prst="flowChartConnector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7" name="矩形 216"/>
              <p:cNvSpPr/>
              <p:nvPr/>
            </p:nvSpPr>
            <p:spPr>
              <a:xfrm>
                <a:off x="1403286" y="3836804"/>
                <a:ext cx="720000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（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）</a:t>
                </a:r>
                <a:endParaRPr lang="zh-CN" altLang="en-US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240" name="组合 239"/>
            <p:cNvGrpSpPr/>
            <p:nvPr/>
          </p:nvGrpSpPr>
          <p:grpSpPr>
            <a:xfrm>
              <a:off x="6212729" y="2216833"/>
              <a:ext cx="1599631" cy="2247384"/>
              <a:chOff x="5988278" y="2437292"/>
              <a:chExt cx="1599631" cy="2247384"/>
            </a:xfrm>
          </p:grpSpPr>
          <p:cxnSp>
            <p:nvCxnSpPr>
              <p:cNvPr id="80" name="直接连接符 79"/>
              <p:cNvCxnSpPr/>
              <p:nvPr/>
            </p:nvCxnSpPr>
            <p:spPr>
              <a:xfrm>
                <a:off x="6251889" y="3243263"/>
                <a:ext cx="1036800" cy="4392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矩形 80"/>
              <p:cNvSpPr/>
              <p:nvPr/>
            </p:nvSpPr>
            <p:spPr>
              <a:xfrm>
                <a:off x="6284150" y="2437292"/>
                <a:ext cx="583307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endParaRPr lang="zh-CN" altLang="en-US" sz="2400" baseline="30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5988278" y="3685310"/>
                <a:ext cx="50405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d</a:t>
                </a:r>
                <a:endParaRPr lang="zh-CN" altLang="en-US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5988278" y="2796970"/>
                <a:ext cx="50405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endParaRPr lang="zh-CN" altLang="en-US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 flipV="1">
                <a:off x="6249113" y="2708920"/>
                <a:ext cx="518400" cy="4716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6775670" y="2708920"/>
                <a:ext cx="518400" cy="4716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矩形 90"/>
              <p:cNvSpPr/>
              <p:nvPr/>
            </p:nvSpPr>
            <p:spPr>
              <a:xfrm>
                <a:off x="7083853" y="2796970"/>
                <a:ext cx="50405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c</a:t>
                </a:r>
                <a:endParaRPr lang="zh-CN" altLang="en-US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93" name="直接连接符 92"/>
              <p:cNvCxnSpPr/>
              <p:nvPr/>
            </p:nvCxnSpPr>
            <p:spPr>
              <a:xfrm flipV="1">
                <a:off x="6253163" y="3243263"/>
                <a:ext cx="1038225" cy="438151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矩形 94"/>
              <p:cNvSpPr/>
              <p:nvPr/>
            </p:nvSpPr>
            <p:spPr>
              <a:xfrm>
                <a:off x="7083853" y="3653226"/>
                <a:ext cx="50405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endParaRPr lang="zh-CN" altLang="en-US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98" name="直接连接符 97"/>
              <p:cNvCxnSpPr/>
              <p:nvPr/>
            </p:nvCxnSpPr>
            <p:spPr>
              <a:xfrm>
                <a:off x="6248400" y="3676650"/>
                <a:ext cx="519113" cy="47148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flipV="1">
                <a:off x="6775670" y="3676650"/>
                <a:ext cx="518400" cy="4716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矩形 102"/>
              <p:cNvSpPr/>
              <p:nvPr/>
            </p:nvSpPr>
            <p:spPr>
              <a:xfrm>
                <a:off x="6732240" y="3964778"/>
                <a:ext cx="50405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f</a:t>
                </a:r>
                <a:endParaRPr lang="zh-CN" altLang="en-US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09" name="直接连接符 108"/>
              <p:cNvCxnSpPr/>
              <p:nvPr/>
            </p:nvCxnSpPr>
            <p:spPr>
              <a:xfrm>
                <a:off x="7284489" y="3257547"/>
                <a:ext cx="0" cy="4032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 flipV="1">
                <a:off x="6253166" y="3257548"/>
                <a:ext cx="0" cy="40481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AutoShape 29"/>
              <p:cNvSpPr>
                <a:spLocks noChangeArrowheads="1"/>
              </p:cNvSpPr>
              <p:nvPr/>
            </p:nvSpPr>
            <p:spPr bwMode="auto">
              <a:xfrm>
                <a:off x="6703099" y="2648914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AutoShape 29"/>
              <p:cNvSpPr>
                <a:spLocks noChangeArrowheads="1"/>
              </p:cNvSpPr>
              <p:nvPr/>
            </p:nvSpPr>
            <p:spPr bwMode="auto">
              <a:xfrm>
                <a:off x="7221444" y="3179635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AutoShape 33"/>
              <p:cNvSpPr>
                <a:spLocks noChangeArrowheads="1"/>
              </p:cNvSpPr>
              <p:nvPr/>
            </p:nvSpPr>
            <p:spPr bwMode="auto">
              <a:xfrm>
                <a:off x="6185895" y="3179635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AutoShape 29"/>
              <p:cNvSpPr>
                <a:spLocks noChangeArrowheads="1"/>
              </p:cNvSpPr>
              <p:nvPr/>
            </p:nvSpPr>
            <p:spPr bwMode="auto">
              <a:xfrm>
                <a:off x="6703099" y="4077072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" name="AutoShape 29"/>
              <p:cNvSpPr>
                <a:spLocks noChangeArrowheads="1"/>
              </p:cNvSpPr>
              <p:nvPr/>
            </p:nvSpPr>
            <p:spPr bwMode="auto">
              <a:xfrm>
                <a:off x="7221444" y="3611683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AutoShape 33"/>
              <p:cNvSpPr>
                <a:spLocks noChangeArrowheads="1"/>
              </p:cNvSpPr>
              <p:nvPr/>
            </p:nvSpPr>
            <p:spPr bwMode="auto">
              <a:xfrm>
                <a:off x="6185895" y="3611683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6300192" y="4277054"/>
                <a:ext cx="936147" cy="4076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（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c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）</a:t>
                </a:r>
                <a:endParaRPr lang="zh-CN" altLang="en-US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246" name="组合 245"/>
            <p:cNvGrpSpPr/>
            <p:nvPr/>
          </p:nvGrpSpPr>
          <p:grpSpPr>
            <a:xfrm>
              <a:off x="6972266" y="4685220"/>
              <a:ext cx="984110" cy="1696108"/>
              <a:chOff x="6528217" y="5157192"/>
              <a:chExt cx="984110" cy="1696108"/>
            </a:xfrm>
          </p:grpSpPr>
          <p:cxnSp>
            <p:nvCxnSpPr>
              <p:cNvPr id="142" name="直接连接符 141"/>
              <p:cNvCxnSpPr/>
              <p:nvPr/>
            </p:nvCxnSpPr>
            <p:spPr>
              <a:xfrm flipV="1">
                <a:off x="7024688" y="5967414"/>
                <a:ext cx="435600" cy="3636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>
                <a:off x="7024688" y="5965700"/>
                <a:ext cx="0" cy="35242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>
                <a:off x="6600235" y="5605928"/>
                <a:ext cx="435600" cy="3636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 flipV="1">
                <a:off x="7022757" y="5605928"/>
                <a:ext cx="435600" cy="3636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7029798" y="5229200"/>
                <a:ext cx="0" cy="352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6593091" y="5606006"/>
                <a:ext cx="0" cy="352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flipH="1">
                <a:off x="6593269" y="5589240"/>
                <a:ext cx="435600" cy="3636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7027520" y="5589240"/>
                <a:ext cx="435600" cy="3636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AutoShape 33"/>
              <p:cNvSpPr>
                <a:spLocks noChangeArrowheads="1"/>
              </p:cNvSpPr>
              <p:nvPr/>
            </p:nvSpPr>
            <p:spPr bwMode="auto">
              <a:xfrm>
                <a:off x="6962647" y="5893474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32" name="直接连接符 131"/>
              <p:cNvCxnSpPr/>
              <p:nvPr/>
            </p:nvCxnSpPr>
            <p:spPr>
              <a:xfrm flipV="1">
                <a:off x="6593269" y="5229225"/>
                <a:ext cx="436181" cy="36477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6595472" y="5965500"/>
                <a:ext cx="435600" cy="3636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7031720" y="5229225"/>
                <a:ext cx="435600" cy="3636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矩形 136"/>
              <p:cNvSpPr/>
              <p:nvPr/>
            </p:nvSpPr>
            <p:spPr>
              <a:xfrm>
                <a:off x="6716198" y="6493260"/>
                <a:ext cx="648072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（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h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）</a:t>
                </a:r>
                <a:endParaRPr lang="zh-CN" altLang="en-US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34" name="AutoShape 29"/>
              <p:cNvSpPr>
                <a:spLocks noChangeArrowheads="1"/>
              </p:cNvSpPr>
              <p:nvPr/>
            </p:nvSpPr>
            <p:spPr bwMode="auto">
              <a:xfrm>
                <a:off x="6962647" y="5157192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" name="AutoShape 33"/>
              <p:cNvSpPr>
                <a:spLocks noChangeArrowheads="1"/>
              </p:cNvSpPr>
              <p:nvPr/>
            </p:nvSpPr>
            <p:spPr bwMode="auto">
              <a:xfrm>
                <a:off x="6528217" y="5897276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50" name="直接连接符 149"/>
              <p:cNvCxnSpPr/>
              <p:nvPr/>
            </p:nvCxnSpPr>
            <p:spPr>
              <a:xfrm>
                <a:off x="7444511" y="5606006"/>
                <a:ext cx="0" cy="352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AutoShape 29"/>
              <p:cNvSpPr>
                <a:spLocks noChangeArrowheads="1"/>
              </p:cNvSpPr>
              <p:nvPr/>
            </p:nvSpPr>
            <p:spPr bwMode="auto">
              <a:xfrm>
                <a:off x="6962647" y="5523508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" name="AutoShape 29"/>
              <p:cNvSpPr>
                <a:spLocks noChangeArrowheads="1"/>
              </p:cNvSpPr>
              <p:nvPr/>
            </p:nvSpPr>
            <p:spPr bwMode="auto">
              <a:xfrm>
                <a:off x="7380312" y="5525632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" name="AutoShape 29"/>
              <p:cNvSpPr>
                <a:spLocks noChangeArrowheads="1"/>
              </p:cNvSpPr>
              <p:nvPr/>
            </p:nvSpPr>
            <p:spPr bwMode="auto">
              <a:xfrm>
                <a:off x="6528217" y="5537634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" name="AutoShape 29"/>
              <p:cNvSpPr>
                <a:spLocks noChangeArrowheads="1"/>
              </p:cNvSpPr>
              <p:nvPr/>
            </p:nvSpPr>
            <p:spPr bwMode="auto">
              <a:xfrm>
                <a:off x="6962647" y="6249314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" name="AutoShape 29"/>
              <p:cNvSpPr>
                <a:spLocks noChangeArrowheads="1"/>
              </p:cNvSpPr>
              <p:nvPr/>
            </p:nvSpPr>
            <p:spPr bwMode="auto">
              <a:xfrm>
                <a:off x="7380312" y="5897276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9" name="组合 248"/>
            <p:cNvGrpSpPr/>
            <p:nvPr/>
          </p:nvGrpSpPr>
          <p:grpSpPr>
            <a:xfrm>
              <a:off x="5390956" y="4609319"/>
              <a:ext cx="909236" cy="1772009"/>
              <a:chOff x="3650763" y="4806291"/>
              <a:chExt cx="909236" cy="1772009"/>
            </a:xfrm>
          </p:grpSpPr>
          <p:cxnSp>
            <p:nvCxnSpPr>
              <p:cNvPr id="164" name="直接连接符 163"/>
              <p:cNvCxnSpPr/>
              <p:nvPr/>
            </p:nvCxnSpPr>
            <p:spPr>
              <a:xfrm>
                <a:off x="4104418" y="5635239"/>
                <a:ext cx="0" cy="3600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矩形 167"/>
              <p:cNvSpPr/>
              <p:nvPr/>
            </p:nvSpPr>
            <p:spPr>
              <a:xfrm>
                <a:off x="3736482" y="6189685"/>
                <a:ext cx="740648" cy="3886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（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g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）</a:t>
                </a:r>
                <a:endParaRPr lang="zh-CN" altLang="en-US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69" name="直接连接符 168"/>
              <p:cNvCxnSpPr/>
              <p:nvPr/>
            </p:nvCxnSpPr>
            <p:spPr>
              <a:xfrm flipV="1">
                <a:off x="3720859" y="4872038"/>
                <a:ext cx="381600" cy="3240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/>
              <p:cNvCxnSpPr/>
              <p:nvPr/>
            </p:nvCxnSpPr>
            <p:spPr>
              <a:xfrm>
                <a:off x="4110038" y="4872038"/>
                <a:ext cx="381000" cy="3240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AutoShape 29"/>
              <p:cNvSpPr>
                <a:spLocks noChangeArrowheads="1"/>
              </p:cNvSpPr>
              <p:nvPr/>
            </p:nvSpPr>
            <p:spPr bwMode="auto">
              <a:xfrm>
                <a:off x="4039366" y="4806291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" name="AutoShape 29"/>
              <p:cNvSpPr>
                <a:spLocks noChangeArrowheads="1"/>
              </p:cNvSpPr>
              <p:nvPr/>
            </p:nvSpPr>
            <p:spPr bwMode="auto">
              <a:xfrm>
                <a:off x="4039366" y="5949843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82" name="直接连接符 181"/>
              <p:cNvCxnSpPr/>
              <p:nvPr/>
            </p:nvCxnSpPr>
            <p:spPr>
              <a:xfrm flipH="1" flipV="1">
                <a:off x="3730385" y="5291681"/>
                <a:ext cx="381600" cy="3240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 flipV="1">
                <a:off x="4100512" y="5291681"/>
                <a:ext cx="381600" cy="3240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AutoShape 29"/>
              <p:cNvSpPr>
                <a:spLocks noChangeArrowheads="1"/>
              </p:cNvSpPr>
              <p:nvPr/>
            </p:nvSpPr>
            <p:spPr bwMode="auto">
              <a:xfrm>
                <a:off x="4039366" y="5565425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2" name="AutoShape 29"/>
              <p:cNvSpPr>
                <a:spLocks noChangeArrowheads="1"/>
              </p:cNvSpPr>
              <p:nvPr/>
            </p:nvSpPr>
            <p:spPr bwMode="auto">
              <a:xfrm>
                <a:off x="4427984" y="5176244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" name="AutoShape 33"/>
              <p:cNvSpPr>
                <a:spLocks noChangeArrowheads="1"/>
              </p:cNvSpPr>
              <p:nvPr/>
            </p:nvSpPr>
            <p:spPr bwMode="auto">
              <a:xfrm>
                <a:off x="3650763" y="5176244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2" name="组合 261"/>
            <p:cNvGrpSpPr/>
            <p:nvPr/>
          </p:nvGrpSpPr>
          <p:grpSpPr>
            <a:xfrm>
              <a:off x="3843838" y="4852101"/>
              <a:ext cx="912102" cy="1529227"/>
              <a:chOff x="2711793" y="4964033"/>
              <a:chExt cx="912102" cy="1529227"/>
            </a:xfrm>
          </p:grpSpPr>
          <p:cxnSp>
            <p:nvCxnSpPr>
              <p:cNvPr id="187" name="直接连接符 186"/>
              <p:cNvCxnSpPr/>
              <p:nvPr/>
            </p:nvCxnSpPr>
            <p:spPr>
              <a:xfrm flipV="1">
                <a:off x="3171825" y="5705476"/>
                <a:ext cx="390525" cy="27622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矩形 190"/>
              <p:cNvSpPr/>
              <p:nvPr/>
            </p:nvSpPr>
            <p:spPr>
              <a:xfrm>
                <a:off x="2843446" y="6169175"/>
                <a:ext cx="696198" cy="3240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（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f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）</a:t>
                </a:r>
                <a:endParaRPr lang="zh-CN" altLang="en-US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92" name="直接连接符 191"/>
              <p:cNvCxnSpPr/>
              <p:nvPr/>
            </p:nvCxnSpPr>
            <p:spPr>
              <a:xfrm flipV="1">
                <a:off x="2776538" y="5029200"/>
                <a:ext cx="400050" cy="47148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/>
              <p:cNvCxnSpPr/>
              <p:nvPr/>
            </p:nvCxnSpPr>
            <p:spPr>
              <a:xfrm>
                <a:off x="3557588" y="5310188"/>
                <a:ext cx="0" cy="39052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/>
              <p:nvPr/>
            </p:nvCxnSpPr>
            <p:spPr>
              <a:xfrm>
                <a:off x="2776538" y="5505450"/>
                <a:ext cx="400050" cy="46196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>
                <a:off x="3169950" y="5033968"/>
                <a:ext cx="392400" cy="2772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AutoShape 29"/>
              <p:cNvSpPr>
                <a:spLocks noChangeArrowheads="1"/>
              </p:cNvSpPr>
              <p:nvPr/>
            </p:nvSpPr>
            <p:spPr bwMode="auto">
              <a:xfrm>
                <a:off x="3109937" y="4964033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" name="AutoShape 29"/>
              <p:cNvSpPr>
                <a:spLocks noChangeArrowheads="1"/>
              </p:cNvSpPr>
              <p:nvPr/>
            </p:nvSpPr>
            <p:spPr bwMode="auto">
              <a:xfrm>
                <a:off x="3491880" y="5632670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" name="AutoShape 33"/>
              <p:cNvSpPr>
                <a:spLocks noChangeArrowheads="1"/>
              </p:cNvSpPr>
              <p:nvPr/>
            </p:nvSpPr>
            <p:spPr bwMode="auto">
              <a:xfrm>
                <a:off x="3109937" y="5912128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9" name="AutoShape 29"/>
              <p:cNvSpPr>
                <a:spLocks noChangeArrowheads="1"/>
              </p:cNvSpPr>
              <p:nvPr/>
            </p:nvSpPr>
            <p:spPr bwMode="auto">
              <a:xfrm>
                <a:off x="3491880" y="5241202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" name="AutoShape 29"/>
              <p:cNvSpPr>
                <a:spLocks noChangeArrowheads="1"/>
              </p:cNvSpPr>
              <p:nvPr/>
            </p:nvSpPr>
            <p:spPr bwMode="auto">
              <a:xfrm>
                <a:off x="2711793" y="5440461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>
              <a:off x="2299466" y="4852101"/>
              <a:ext cx="935917" cy="1529227"/>
              <a:chOff x="2483768" y="4437112"/>
              <a:chExt cx="935917" cy="1529227"/>
            </a:xfrm>
          </p:grpSpPr>
          <p:cxnSp>
            <p:nvCxnSpPr>
              <p:cNvPr id="264" name="直接连接符 263"/>
              <p:cNvCxnSpPr/>
              <p:nvPr/>
            </p:nvCxnSpPr>
            <p:spPr>
              <a:xfrm flipV="1">
                <a:off x="2953325" y="4978528"/>
                <a:ext cx="399600" cy="4716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矩形 264"/>
              <p:cNvSpPr/>
              <p:nvPr/>
            </p:nvSpPr>
            <p:spPr>
              <a:xfrm>
                <a:off x="2615421" y="5642254"/>
                <a:ext cx="696198" cy="3240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（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）</a:t>
                </a:r>
                <a:endParaRPr lang="zh-CN" altLang="en-US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266" name="直接连接符 265"/>
              <p:cNvCxnSpPr/>
              <p:nvPr/>
            </p:nvCxnSpPr>
            <p:spPr>
              <a:xfrm flipV="1">
                <a:off x="2548513" y="4502279"/>
                <a:ext cx="400050" cy="47148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连接符 266"/>
              <p:cNvCxnSpPr/>
              <p:nvPr/>
            </p:nvCxnSpPr>
            <p:spPr>
              <a:xfrm>
                <a:off x="2949157" y="4528171"/>
                <a:ext cx="0" cy="4320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连接符 267"/>
              <p:cNvCxnSpPr/>
              <p:nvPr/>
            </p:nvCxnSpPr>
            <p:spPr>
              <a:xfrm>
                <a:off x="2548513" y="4978528"/>
                <a:ext cx="400050" cy="4716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接连接符 268"/>
              <p:cNvCxnSpPr/>
              <p:nvPr/>
            </p:nvCxnSpPr>
            <p:spPr>
              <a:xfrm>
                <a:off x="2951451" y="4507047"/>
                <a:ext cx="399600" cy="4716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连接符 274"/>
              <p:cNvCxnSpPr/>
              <p:nvPr/>
            </p:nvCxnSpPr>
            <p:spPr>
              <a:xfrm>
                <a:off x="2949720" y="4979320"/>
                <a:ext cx="0" cy="4320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AutoShape 29"/>
              <p:cNvSpPr>
                <a:spLocks noChangeArrowheads="1"/>
              </p:cNvSpPr>
              <p:nvPr/>
            </p:nvSpPr>
            <p:spPr bwMode="auto">
              <a:xfrm>
                <a:off x="2881912" y="4437112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1" name="AutoShape 29"/>
              <p:cNvSpPr>
                <a:spLocks noChangeArrowheads="1"/>
              </p:cNvSpPr>
              <p:nvPr/>
            </p:nvSpPr>
            <p:spPr bwMode="auto">
              <a:xfrm>
                <a:off x="2881912" y="4913540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2" name="AutoShape 33"/>
              <p:cNvSpPr>
                <a:spLocks noChangeArrowheads="1"/>
              </p:cNvSpPr>
              <p:nvPr/>
            </p:nvSpPr>
            <p:spPr bwMode="auto">
              <a:xfrm>
                <a:off x="2881912" y="5385207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3" name="AutoShape 29"/>
              <p:cNvSpPr>
                <a:spLocks noChangeArrowheads="1"/>
              </p:cNvSpPr>
              <p:nvPr/>
            </p:nvSpPr>
            <p:spPr bwMode="auto">
              <a:xfrm>
                <a:off x="3287670" y="4913540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4" name="AutoShape 29"/>
              <p:cNvSpPr>
                <a:spLocks noChangeArrowheads="1"/>
              </p:cNvSpPr>
              <p:nvPr/>
            </p:nvSpPr>
            <p:spPr bwMode="auto">
              <a:xfrm>
                <a:off x="2483768" y="4913540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>
              <a:off x="1006639" y="4852101"/>
              <a:ext cx="696198" cy="1529227"/>
              <a:chOff x="2615421" y="4437112"/>
              <a:chExt cx="696198" cy="1529227"/>
            </a:xfrm>
          </p:grpSpPr>
          <p:sp>
            <p:nvSpPr>
              <p:cNvPr id="279" name="矩形 278"/>
              <p:cNvSpPr/>
              <p:nvPr/>
            </p:nvSpPr>
            <p:spPr>
              <a:xfrm>
                <a:off x="2615421" y="5642254"/>
                <a:ext cx="696198" cy="3240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（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d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）</a:t>
                </a:r>
                <a:endParaRPr lang="zh-CN" altLang="en-US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281" name="直接连接符 280"/>
              <p:cNvCxnSpPr/>
              <p:nvPr/>
            </p:nvCxnSpPr>
            <p:spPr>
              <a:xfrm>
                <a:off x="2949157" y="4537697"/>
                <a:ext cx="0" cy="2520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连接符 281"/>
              <p:cNvCxnSpPr/>
              <p:nvPr/>
            </p:nvCxnSpPr>
            <p:spPr>
              <a:xfrm>
                <a:off x="2949720" y="5211915"/>
                <a:ext cx="0" cy="2520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 283"/>
              <p:cNvCxnSpPr/>
              <p:nvPr/>
            </p:nvCxnSpPr>
            <p:spPr>
              <a:xfrm>
                <a:off x="2949720" y="4869160"/>
                <a:ext cx="0" cy="2520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AutoShape 29"/>
              <p:cNvSpPr>
                <a:spLocks noChangeArrowheads="1"/>
              </p:cNvSpPr>
              <p:nvPr/>
            </p:nvSpPr>
            <p:spPr bwMode="auto">
              <a:xfrm>
                <a:off x="2881912" y="4437112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" name="AutoShape 29"/>
              <p:cNvSpPr>
                <a:spLocks noChangeArrowheads="1"/>
              </p:cNvSpPr>
              <p:nvPr/>
            </p:nvSpPr>
            <p:spPr bwMode="auto">
              <a:xfrm>
                <a:off x="2881912" y="4768574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" name="AutoShape 33"/>
              <p:cNvSpPr>
                <a:spLocks noChangeArrowheads="1"/>
              </p:cNvSpPr>
              <p:nvPr/>
            </p:nvSpPr>
            <p:spPr bwMode="auto">
              <a:xfrm>
                <a:off x="2881912" y="5109562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9" name="AutoShape 29"/>
              <p:cNvSpPr>
                <a:spLocks noChangeArrowheads="1"/>
              </p:cNvSpPr>
              <p:nvPr/>
            </p:nvSpPr>
            <p:spPr bwMode="auto">
              <a:xfrm>
                <a:off x="2881912" y="5457226"/>
                <a:ext cx="132015" cy="13201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468313" y="333375"/>
            <a:ext cx="5472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spcBef>
                <a:spcPct val="50000"/>
              </a:spcBef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例：</a:t>
            </a:r>
            <a:r>
              <a:rPr lang="zh-CN" altLang="en-US" sz="2400" dirty="0">
                <a:latin typeface="宋体" pitchFamily="2" charset="-122"/>
              </a:rPr>
              <a:t>确定下面分别是什么格</a:t>
            </a:r>
            <a:r>
              <a:rPr lang="en-US" altLang="zh-CN" sz="2400" dirty="0">
                <a:latin typeface="宋体" pitchFamily="2" charset="-122"/>
              </a:rPr>
              <a:t>?</a:t>
            </a:r>
          </a:p>
        </p:txBody>
      </p:sp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38471" y="4149725"/>
            <a:ext cx="5181601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楷体" pitchFamily="49" charset="-122"/>
              </a:rPr>
              <a:t>(1) </a:t>
            </a:r>
            <a:r>
              <a:rPr lang="zh-CN" altLang="en-US" sz="2400" dirty="0">
                <a:latin typeface="楷体" pitchFamily="49" charset="-122"/>
              </a:rPr>
              <a:t>是分配格，但不是有补格</a:t>
            </a:r>
            <a:r>
              <a:rPr lang="en-US" altLang="zh-CN" sz="2400" dirty="0">
                <a:latin typeface="楷体" pitchFamily="49" charset="-122"/>
              </a:rPr>
              <a:t>; </a:t>
            </a: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38471" y="5203825"/>
            <a:ext cx="4535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楷体" pitchFamily="49" charset="-122"/>
              </a:rPr>
              <a:t>(3) </a:t>
            </a:r>
            <a:r>
              <a:rPr lang="zh-CN" altLang="en-US" sz="2400" dirty="0">
                <a:latin typeface="楷体" pitchFamily="49" charset="-122"/>
              </a:rPr>
              <a:t>既是有补格，又是分配格；</a:t>
            </a:r>
          </a:p>
        </p:txBody>
      </p:sp>
      <p:sp>
        <p:nvSpPr>
          <p:cNvPr id="34823" name="Text Box 9"/>
          <p:cNvSpPr txBox="1">
            <a:spLocks noChangeArrowheads="1"/>
          </p:cNvSpPr>
          <p:nvPr/>
        </p:nvSpPr>
        <p:spPr bwMode="auto">
          <a:xfrm>
            <a:off x="38471" y="5673725"/>
            <a:ext cx="4800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楷体" pitchFamily="49" charset="-122"/>
              </a:rPr>
              <a:t>(4) </a:t>
            </a:r>
            <a:r>
              <a:rPr lang="zh-CN" altLang="en-US" sz="2400" dirty="0">
                <a:latin typeface="楷体" pitchFamily="49" charset="-122"/>
              </a:rPr>
              <a:t>是有补格，但不是分配格。</a:t>
            </a:r>
            <a:endParaRPr lang="en-US" altLang="zh-CN" sz="2400" dirty="0">
              <a:latin typeface="楷体" pitchFamily="49" charset="-122"/>
            </a:endParaRPr>
          </a:p>
        </p:txBody>
      </p: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38471" y="4683125"/>
            <a:ext cx="518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楷体" pitchFamily="49" charset="-122"/>
              </a:rPr>
              <a:t>(2) </a:t>
            </a:r>
            <a:r>
              <a:rPr kumimoji="1" lang="zh-CN" altLang="en-US" sz="2400" dirty="0">
                <a:latin typeface="楷体" pitchFamily="49" charset="-122"/>
              </a:rPr>
              <a:t>既不是分配格，又不是有补格；</a:t>
            </a:r>
          </a:p>
        </p:txBody>
      </p:sp>
      <p:sp>
        <p:nvSpPr>
          <p:cNvPr id="34825" name="TextBox 62"/>
          <p:cNvSpPr txBox="1">
            <a:spLocks noChangeArrowheads="1"/>
          </p:cNvSpPr>
          <p:nvPr/>
        </p:nvSpPr>
        <p:spPr bwMode="auto">
          <a:xfrm>
            <a:off x="4926013" y="4695825"/>
            <a:ext cx="37080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e</a:t>
            </a:r>
            <a:r>
              <a:rPr lang="zh-CN" altLang="en-US" sz="2400" dirty="0"/>
              <a:t>∧</a:t>
            </a:r>
            <a:r>
              <a:rPr lang="en-US" altLang="zh-CN" sz="2400" dirty="0"/>
              <a:t>(a</a:t>
            </a:r>
            <a:r>
              <a:rPr lang="zh-CN" altLang="en-US" sz="2400" dirty="0"/>
              <a:t>∨</a:t>
            </a:r>
            <a:r>
              <a:rPr lang="en-US" altLang="zh-CN" sz="2400" dirty="0"/>
              <a:t>b)</a:t>
            </a:r>
            <a:r>
              <a:rPr lang="zh-CN" altLang="en-US" sz="2400" dirty="0"/>
              <a:t>≠</a:t>
            </a:r>
            <a:r>
              <a:rPr lang="en-US" altLang="zh-CN" sz="2400" dirty="0"/>
              <a:t>(e</a:t>
            </a:r>
            <a:r>
              <a:rPr lang="zh-CN" altLang="en-US" sz="2400" dirty="0"/>
              <a:t>∧</a:t>
            </a:r>
            <a:r>
              <a:rPr lang="en-US" altLang="zh-CN" sz="2400" dirty="0"/>
              <a:t>a)</a:t>
            </a:r>
            <a:r>
              <a:rPr lang="zh-CN" altLang="en-US" sz="2400" dirty="0"/>
              <a:t>∨</a:t>
            </a:r>
            <a:r>
              <a:rPr lang="en-US" altLang="zh-CN" sz="2400" dirty="0"/>
              <a:t>(e</a:t>
            </a:r>
            <a:r>
              <a:rPr lang="zh-CN" altLang="en-US" sz="2400" dirty="0"/>
              <a:t>∧</a:t>
            </a:r>
            <a:r>
              <a:rPr lang="en-US" altLang="zh-CN" sz="2400" dirty="0"/>
              <a:t>b)</a:t>
            </a:r>
            <a:endParaRPr lang="zh-CN" altLang="en-US" sz="2400" dirty="0"/>
          </a:p>
        </p:txBody>
      </p:sp>
      <p:sp>
        <p:nvSpPr>
          <p:cNvPr id="34826" name="TextBox 63"/>
          <p:cNvSpPr txBox="1">
            <a:spLocks noChangeArrowheads="1"/>
          </p:cNvSpPr>
          <p:nvPr/>
        </p:nvSpPr>
        <p:spPr bwMode="auto">
          <a:xfrm>
            <a:off x="4926013" y="5659438"/>
            <a:ext cx="3672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a</a:t>
            </a:r>
            <a:r>
              <a:rPr lang="zh-CN" altLang="en-US" sz="2400" dirty="0"/>
              <a:t>∨</a:t>
            </a:r>
            <a:r>
              <a:rPr lang="en-US" altLang="zh-CN" sz="2400" dirty="0"/>
              <a:t>(b</a:t>
            </a:r>
            <a:r>
              <a:rPr lang="zh-CN" altLang="en-US" sz="2400" dirty="0"/>
              <a:t>∧</a:t>
            </a:r>
            <a:r>
              <a:rPr lang="en-US" altLang="zh-CN" sz="2400" dirty="0"/>
              <a:t>c)</a:t>
            </a:r>
            <a:r>
              <a:rPr lang="zh-CN" altLang="en-US" sz="2400" dirty="0"/>
              <a:t>≠</a:t>
            </a:r>
            <a:r>
              <a:rPr lang="en-US" altLang="zh-CN" sz="2400" dirty="0"/>
              <a:t>(a</a:t>
            </a:r>
            <a:r>
              <a:rPr lang="zh-CN" altLang="en-US" sz="2400" dirty="0"/>
              <a:t>∨</a:t>
            </a:r>
            <a:r>
              <a:rPr lang="en-US" altLang="zh-CN" sz="2400" dirty="0"/>
              <a:t>b)</a:t>
            </a:r>
            <a:r>
              <a:rPr lang="zh-CN" altLang="en-US" sz="2400" dirty="0"/>
              <a:t>∧</a:t>
            </a:r>
            <a:r>
              <a:rPr lang="en-US" altLang="zh-CN" sz="2400" dirty="0"/>
              <a:t>(a</a:t>
            </a:r>
            <a:r>
              <a:rPr lang="zh-CN" altLang="en-US" sz="2400" dirty="0"/>
              <a:t>∨</a:t>
            </a:r>
            <a:r>
              <a:rPr lang="en-US" altLang="zh-CN" sz="2400" dirty="0"/>
              <a:t>c)</a:t>
            </a:r>
            <a:endParaRPr lang="zh-CN" altLang="en-US" sz="2400" dirty="0"/>
          </a:p>
        </p:txBody>
      </p: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grpSp>
        <p:nvGrpSpPr>
          <p:cNvPr id="124" name="组合 123"/>
          <p:cNvGrpSpPr/>
          <p:nvPr/>
        </p:nvGrpSpPr>
        <p:grpSpPr>
          <a:xfrm>
            <a:off x="609600" y="1052736"/>
            <a:ext cx="7924800" cy="3024336"/>
            <a:chOff x="609600" y="1052736"/>
            <a:chExt cx="7924800" cy="3024336"/>
          </a:xfrm>
        </p:grpSpPr>
        <p:sp>
          <p:nvSpPr>
            <p:cNvPr id="5" name="Text Box 15"/>
            <p:cNvSpPr txBox="1">
              <a:spLocks noChangeArrowheads="1"/>
            </p:cNvSpPr>
            <p:nvPr/>
          </p:nvSpPr>
          <p:spPr bwMode="auto">
            <a:xfrm>
              <a:off x="987425" y="3619872"/>
              <a:ext cx="609600" cy="457200"/>
            </a:xfrm>
            <a:prstGeom prst="rect">
              <a:avLst/>
            </a:prstGeom>
            <a:noFill/>
            <a:ln w="22860"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en-US" altLang="zh-CN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en-US" altLang="zh-CN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</a:p>
          </p:txBody>
        </p:sp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3059832" y="3619872"/>
              <a:ext cx="609600" cy="457200"/>
            </a:xfrm>
            <a:prstGeom prst="rect">
              <a:avLst/>
            </a:prstGeom>
            <a:noFill/>
            <a:ln w="22860"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en-US" altLang="zh-CN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</a:p>
          </p:txBody>
        </p:sp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>
              <a:off x="5121593" y="3619872"/>
              <a:ext cx="609600" cy="457200"/>
            </a:xfrm>
            <a:prstGeom prst="rect">
              <a:avLst/>
            </a:prstGeom>
            <a:noFill/>
            <a:ln w="22860"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en-US" altLang="zh-CN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en-US" altLang="zh-CN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</a:p>
          </p:txBody>
        </p: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7323138" y="3619872"/>
              <a:ext cx="609600" cy="457200"/>
            </a:xfrm>
            <a:prstGeom prst="rect">
              <a:avLst/>
            </a:prstGeom>
            <a:noFill/>
            <a:ln w="22860"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en-US" altLang="zh-CN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r>
                <a:rPr lang="en-US" altLang="zh-CN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609600" y="1052736"/>
              <a:ext cx="7924800" cy="2453035"/>
              <a:chOff x="609600" y="1052736"/>
              <a:chExt cx="7924800" cy="2453035"/>
            </a:xfrm>
          </p:grpSpPr>
          <p:grpSp>
            <p:nvGrpSpPr>
              <p:cNvPr id="76" name="组合 51"/>
              <p:cNvGrpSpPr/>
              <p:nvPr/>
            </p:nvGrpSpPr>
            <p:grpSpPr>
              <a:xfrm>
                <a:off x="609600" y="1052736"/>
                <a:ext cx="1381118" cy="2453035"/>
                <a:chOff x="609600" y="1052736"/>
                <a:chExt cx="1381118" cy="2453035"/>
              </a:xfrm>
            </p:grpSpPr>
            <p:sp>
              <p:nvSpPr>
                <p:cNvPr id="114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766763" y="2133950"/>
                  <a:ext cx="528636" cy="604837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115" name="Line 26"/>
                <p:cNvSpPr>
                  <a:spLocks noChangeShapeType="1"/>
                </p:cNvSpPr>
                <p:nvPr/>
              </p:nvSpPr>
              <p:spPr bwMode="auto">
                <a:xfrm>
                  <a:off x="1295400" y="1312193"/>
                  <a:ext cx="0" cy="7200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116" name="Line 27"/>
                <p:cNvSpPr>
                  <a:spLocks noChangeShapeType="1"/>
                </p:cNvSpPr>
                <p:nvPr/>
              </p:nvSpPr>
              <p:spPr bwMode="auto">
                <a:xfrm>
                  <a:off x="1309673" y="2133950"/>
                  <a:ext cx="529200" cy="6048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117" name="Line 29"/>
                <p:cNvSpPr>
                  <a:spLocks noChangeShapeType="1"/>
                </p:cNvSpPr>
                <p:nvPr/>
              </p:nvSpPr>
              <p:spPr bwMode="auto">
                <a:xfrm>
                  <a:off x="766763" y="2753283"/>
                  <a:ext cx="529200" cy="6048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118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1309673" y="2753283"/>
                  <a:ext cx="529200" cy="6048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119" name="Oval 21"/>
                <p:cNvSpPr>
                  <a:spLocks noChangeArrowheads="1"/>
                </p:cNvSpPr>
                <p:nvPr/>
              </p:nvSpPr>
              <p:spPr bwMode="auto">
                <a:xfrm>
                  <a:off x="1143000" y="1052736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lIns="97200" bIns="720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</a:rPr>
                    <a:t>1</a:t>
                  </a:r>
                </a:p>
              </p:txBody>
            </p:sp>
            <p:sp>
              <p:nvSpPr>
                <p:cNvPr id="120" name="Oval 22"/>
                <p:cNvSpPr>
                  <a:spLocks noChangeArrowheads="1"/>
                </p:cNvSpPr>
                <p:nvPr/>
              </p:nvSpPr>
              <p:spPr bwMode="auto">
                <a:xfrm>
                  <a:off x="609600" y="259137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bIns="1260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</a:rPr>
                    <a:t>a</a:t>
                  </a:r>
                </a:p>
              </p:txBody>
            </p:sp>
            <p:sp>
              <p:nvSpPr>
                <p:cNvPr id="121" name="Oval 23"/>
                <p:cNvSpPr>
                  <a:spLocks noChangeArrowheads="1"/>
                </p:cNvSpPr>
                <p:nvPr/>
              </p:nvSpPr>
              <p:spPr bwMode="auto">
                <a:xfrm>
                  <a:off x="1143000" y="198177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bIns="1260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</a:rPr>
                    <a:t>c</a:t>
                  </a:r>
                </a:p>
              </p:txBody>
            </p:sp>
            <p:sp>
              <p:nvSpPr>
                <p:cNvPr id="122" name="Oval 24"/>
                <p:cNvSpPr>
                  <a:spLocks noChangeArrowheads="1"/>
                </p:cNvSpPr>
                <p:nvPr/>
              </p:nvSpPr>
              <p:spPr bwMode="auto">
                <a:xfrm>
                  <a:off x="1685918" y="259137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bIns="720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</a:rPr>
                    <a:t>b</a:t>
                  </a:r>
                </a:p>
              </p:txBody>
            </p:sp>
            <p:sp>
              <p:nvSpPr>
                <p:cNvPr id="123" name="Oval 25"/>
                <p:cNvSpPr>
                  <a:spLocks noChangeArrowheads="1"/>
                </p:cNvSpPr>
                <p:nvPr/>
              </p:nvSpPr>
              <p:spPr bwMode="auto">
                <a:xfrm>
                  <a:off x="1143000" y="3200971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bIns="720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</a:rPr>
                    <a:t>0</a:t>
                  </a:r>
                </a:p>
              </p:txBody>
            </p:sp>
          </p:grpSp>
          <p:grpSp>
            <p:nvGrpSpPr>
              <p:cNvPr id="77" name="组合 52"/>
              <p:cNvGrpSpPr/>
              <p:nvPr/>
            </p:nvGrpSpPr>
            <p:grpSpPr>
              <a:xfrm>
                <a:off x="2674144" y="1052736"/>
                <a:ext cx="1440656" cy="2453035"/>
                <a:chOff x="2674144" y="1052736"/>
                <a:chExt cx="1440656" cy="2453035"/>
              </a:xfrm>
            </p:grpSpPr>
            <p:sp>
              <p:nvSpPr>
                <p:cNvPr id="99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2805111" y="1209675"/>
                  <a:ext cx="561600" cy="6768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100" name="Line 59"/>
                <p:cNvSpPr>
                  <a:spLocks noChangeShapeType="1"/>
                </p:cNvSpPr>
                <p:nvPr/>
              </p:nvSpPr>
              <p:spPr bwMode="auto">
                <a:xfrm>
                  <a:off x="2781296" y="2662238"/>
                  <a:ext cx="561975" cy="676275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101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3386138" y="2824358"/>
                  <a:ext cx="579600" cy="5400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102" name="Line 62"/>
                <p:cNvSpPr>
                  <a:spLocks noChangeShapeType="1"/>
                </p:cNvSpPr>
                <p:nvPr/>
              </p:nvSpPr>
              <p:spPr bwMode="auto">
                <a:xfrm>
                  <a:off x="3386138" y="1209675"/>
                  <a:ext cx="581025" cy="538163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103" name="Line 63"/>
                <p:cNvSpPr>
                  <a:spLocks noChangeShapeType="1"/>
                </p:cNvSpPr>
                <p:nvPr/>
              </p:nvSpPr>
              <p:spPr bwMode="auto">
                <a:xfrm>
                  <a:off x="2826544" y="2014757"/>
                  <a:ext cx="0" cy="5508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104" name="Line 64"/>
                <p:cNvSpPr>
                  <a:spLocks noChangeShapeType="1"/>
                </p:cNvSpPr>
                <p:nvPr/>
              </p:nvSpPr>
              <p:spPr bwMode="auto">
                <a:xfrm>
                  <a:off x="3962400" y="2405282"/>
                  <a:ext cx="0" cy="2772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105" name="Line 66"/>
                <p:cNvSpPr>
                  <a:spLocks noChangeShapeType="1"/>
                </p:cNvSpPr>
                <p:nvPr/>
              </p:nvSpPr>
              <p:spPr bwMode="auto">
                <a:xfrm>
                  <a:off x="3962400" y="1867120"/>
                  <a:ext cx="0" cy="2736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106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828925" y="1752600"/>
                  <a:ext cx="1123950" cy="909638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107" name="Oval 53"/>
                <p:cNvSpPr>
                  <a:spLocks noChangeArrowheads="1"/>
                </p:cNvSpPr>
                <p:nvPr/>
              </p:nvSpPr>
              <p:spPr bwMode="auto">
                <a:xfrm>
                  <a:off x="3231356" y="1052736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lIns="972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</a:rPr>
                    <a:t>1</a:t>
                  </a:r>
                </a:p>
              </p:txBody>
            </p:sp>
            <p:sp>
              <p:nvSpPr>
                <p:cNvPr id="108" name="Oval 54"/>
                <p:cNvSpPr>
                  <a:spLocks noChangeArrowheads="1"/>
                </p:cNvSpPr>
                <p:nvPr/>
              </p:nvSpPr>
              <p:spPr bwMode="auto">
                <a:xfrm>
                  <a:off x="2674144" y="2505297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lIns="97200" tIns="0" bIns="720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</a:rPr>
                    <a:t>a</a:t>
                  </a:r>
                </a:p>
              </p:txBody>
            </p:sp>
            <p:sp>
              <p:nvSpPr>
                <p:cNvPr id="109" name="Oval 55"/>
                <p:cNvSpPr>
                  <a:spLocks noChangeArrowheads="1"/>
                </p:cNvSpPr>
                <p:nvPr/>
              </p:nvSpPr>
              <p:spPr bwMode="auto">
                <a:xfrm>
                  <a:off x="2674144" y="1743298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lIns="97200" tIns="0" bIns="72000" anchor="ctr"/>
                <a:lstStyle/>
                <a:p>
                  <a:pPr algn="ctr"/>
                  <a:r>
                    <a:rPr lang="en-US" altLang="zh-CN" dirty="0">
                      <a:latin typeface="楷体" pitchFamily="49" charset="-122"/>
                    </a:rPr>
                    <a:t>c</a:t>
                  </a:r>
                </a:p>
              </p:txBody>
            </p:sp>
            <p:sp>
              <p:nvSpPr>
                <p:cNvPr id="110" name="Oval 56"/>
                <p:cNvSpPr>
                  <a:spLocks noChangeArrowheads="1"/>
                </p:cNvSpPr>
                <p:nvPr/>
              </p:nvSpPr>
              <p:spPr bwMode="auto">
                <a:xfrm>
                  <a:off x="3810000" y="2657697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lIns="108000" bIns="720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</a:rPr>
                    <a:t>b</a:t>
                  </a:r>
                </a:p>
              </p:txBody>
            </p:sp>
            <p:sp>
              <p:nvSpPr>
                <p:cNvPr id="111" name="Oval 57"/>
                <p:cNvSpPr>
                  <a:spLocks noChangeArrowheads="1"/>
                </p:cNvSpPr>
                <p:nvPr/>
              </p:nvSpPr>
              <p:spPr bwMode="auto">
                <a:xfrm>
                  <a:off x="3231356" y="3200971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bIns="720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</a:rPr>
                    <a:t>0</a:t>
                  </a:r>
                </a:p>
              </p:txBody>
            </p:sp>
            <p:sp>
              <p:nvSpPr>
                <p:cNvPr id="112" name="Oval 61"/>
                <p:cNvSpPr>
                  <a:spLocks noChangeArrowheads="1"/>
                </p:cNvSpPr>
                <p:nvPr/>
              </p:nvSpPr>
              <p:spPr bwMode="auto">
                <a:xfrm>
                  <a:off x="3810000" y="1590898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lIns="72000" bIns="864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</a:rPr>
                    <a:t>d</a:t>
                  </a:r>
                </a:p>
              </p:txBody>
            </p:sp>
            <p:sp>
              <p:nvSpPr>
                <p:cNvPr id="113" name="Oval 65"/>
                <p:cNvSpPr>
                  <a:spLocks noChangeArrowheads="1"/>
                </p:cNvSpPr>
                <p:nvPr/>
              </p:nvSpPr>
              <p:spPr bwMode="auto">
                <a:xfrm>
                  <a:off x="3810000" y="2124298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720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</a:rPr>
                    <a:t>e</a:t>
                  </a:r>
                </a:p>
              </p:txBody>
            </p:sp>
          </p:grpSp>
          <p:grpSp>
            <p:nvGrpSpPr>
              <p:cNvPr id="78" name="组合 53"/>
              <p:cNvGrpSpPr/>
              <p:nvPr/>
            </p:nvGrpSpPr>
            <p:grpSpPr>
              <a:xfrm>
                <a:off x="6705600" y="1052736"/>
                <a:ext cx="1828800" cy="2453035"/>
                <a:chOff x="6705600" y="1052736"/>
                <a:chExt cx="1828800" cy="2453035"/>
              </a:xfrm>
            </p:grpSpPr>
            <p:sp>
              <p:nvSpPr>
                <p:cNvPr id="88" name="Line 46"/>
                <p:cNvSpPr>
                  <a:spLocks noChangeShapeType="1"/>
                </p:cNvSpPr>
                <p:nvPr/>
              </p:nvSpPr>
              <p:spPr bwMode="auto">
                <a:xfrm>
                  <a:off x="7620000" y="1302101"/>
                  <a:ext cx="0" cy="9000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89" name="Line 47"/>
                <p:cNvSpPr>
                  <a:spLocks noChangeShapeType="1"/>
                </p:cNvSpPr>
                <p:nvPr/>
              </p:nvSpPr>
              <p:spPr bwMode="auto">
                <a:xfrm>
                  <a:off x="7620000" y="2378021"/>
                  <a:ext cx="0" cy="9000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90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6875463" y="1229282"/>
                  <a:ext cx="752400" cy="10440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91" name="Line 49"/>
                <p:cNvSpPr>
                  <a:spLocks noChangeShapeType="1"/>
                </p:cNvSpPr>
                <p:nvPr/>
              </p:nvSpPr>
              <p:spPr bwMode="auto">
                <a:xfrm>
                  <a:off x="7629525" y="1229282"/>
                  <a:ext cx="752400" cy="10440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92" name="Line 50"/>
                <p:cNvSpPr>
                  <a:spLocks noChangeShapeType="1"/>
                </p:cNvSpPr>
                <p:nvPr/>
              </p:nvSpPr>
              <p:spPr bwMode="auto">
                <a:xfrm>
                  <a:off x="6875463" y="2309813"/>
                  <a:ext cx="752400" cy="10440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93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7629525" y="2309813"/>
                  <a:ext cx="752475" cy="1043337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94" name="Oval 41"/>
                <p:cNvSpPr>
                  <a:spLocks noChangeArrowheads="1"/>
                </p:cNvSpPr>
                <p:nvPr/>
              </p:nvSpPr>
              <p:spPr bwMode="auto">
                <a:xfrm>
                  <a:off x="7467600" y="1052736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lIns="97200" bIns="72000" anchor="ctr"/>
                <a:lstStyle/>
                <a:p>
                  <a:pPr algn="ctr"/>
                  <a:r>
                    <a:rPr lang="en-US" altLang="zh-CN" dirty="0">
                      <a:latin typeface="楷体" pitchFamily="49" charset="-122"/>
                    </a:rPr>
                    <a:t>1</a:t>
                  </a:r>
                </a:p>
              </p:txBody>
            </p:sp>
            <p:sp>
              <p:nvSpPr>
                <p:cNvPr id="95" name="Oval 44"/>
                <p:cNvSpPr>
                  <a:spLocks noChangeArrowheads="1"/>
                </p:cNvSpPr>
                <p:nvPr/>
              </p:nvSpPr>
              <p:spPr bwMode="auto">
                <a:xfrm>
                  <a:off x="7467600" y="3200971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bIns="72000" anchor="ctr"/>
                <a:lstStyle/>
                <a:p>
                  <a:pPr algn="ctr"/>
                  <a:r>
                    <a:rPr lang="en-US" altLang="zh-CN" dirty="0">
                      <a:latin typeface="楷体" pitchFamily="49" charset="-122"/>
                    </a:rPr>
                    <a:t>0</a:t>
                  </a:r>
                </a:p>
              </p:txBody>
            </p:sp>
            <p:sp>
              <p:nvSpPr>
                <p:cNvPr id="96" name="Oval 42"/>
                <p:cNvSpPr>
                  <a:spLocks noChangeArrowheads="1"/>
                </p:cNvSpPr>
                <p:nvPr/>
              </p:nvSpPr>
              <p:spPr bwMode="auto">
                <a:xfrm>
                  <a:off x="6705600" y="2138927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lIns="97200" tIns="0" bIns="720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</a:rPr>
                    <a:t>a</a:t>
                  </a:r>
                </a:p>
              </p:txBody>
            </p:sp>
            <p:sp>
              <p:nvSpPr>
                <p:cNvPr id="97" name="Oval 43"/>
                <p:cNvSpPr>
                  <a:spLocks noChangeArrowheads="1"/>
                </p:cNvSpPr>
                <p:nvPr/>
              </p:nvSpPr>
              <p:spPr bwMode="auto">
                <a:xfrm>
                  <a:off x="7467600" y="2138927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36000" bIns="72000" anchor="ctr"/>
                <a:lstStyle/>
                <a:p>
                  <a:pPr algn="ctr"/>
                  <a:r>
                    <a:rPr lang="en-US" altLang="zh-CN" dirty="0">
                      <a:latin typeface="楷体" pitchFamily="49" charset="-122"/>
                    </a:rPr>
                    <a:t>b</a:t>
                  </a:r>
                </a:p>
              </p:txBody>
            </p:sp>
            <p:sp>
              <p:nvSpPr>
                <p:cNvPr id="98" name="Oval 45"/>
                <p:cNvSpPr>
                  <a:spLocks noChangeArrowheads="1"/>
                </p:cNvSpPr>
                <p:nvPr/>
              </p:nvSpPr>
              <p:spPr bwMode="auto">
                <a:xfrm>
                  <a:off x="8229600" y="2138927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lIns="97200" tIns="0" bIns="720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</a:rPr>
                    <a:t>c</a:t>
                  </a:r>
                </a:p>
              </p:txBody>
            </p:sp>
          </p:grpSp>
          <p:grpSp>
            <p:nvGrpSpPr>
              <p:cNvPr id="79" name="组合 50"/>
              <p:cNvGrpSpPr/>
              <p:nvPr/>
            </p:nvGrpSpPr>
            <p:grpSpPr>
              <a:xfrm>
                <a:off x="4680196" y="1052736"/>
                <a:ext cx="1495032" cy="2453035"/>
                <a:chOff x="4680196" y="1052736"/>
                <a:chExt cx="1495032" cy="2453035"/>
              </a:xfrm>
            </p:grpSpPr>
            <p:sp>
              <p:nvSpPr>
                <p:cNvPr id="80" name="Line 39"/>
                <p:cNvSpPr>
                  <a:spLocks noChangeShapeType="1"/>
                </p:cNvSpPr>
                <p:nvPr/>
              </p:nvSpPr>
              <p:spPr bwMode="auto">
                <a:xfrm>
                  <a:off x="5434013" y="1216367"/>
                  <a:ext cx="590400" cy="10728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81" name="Line 36"/>
                <p:cNvSpPr>
                  <a:spLocks noChangeShapeType="1"/>
                </p:cNvSpPr>
                <p:nvPr/>
              </p:nvSpPr>
              <p:spPr bwMode="auto">
                <a:xfrm>
                  <a:off x="4842190" y="2300289"/>
                  <a:ext cx="590400" cy="10728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82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5434013" y="2300289"/>
                  <a:ext cx="590550" cy="1071562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83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842190" y="1216367"/>
                  <a:ext cx="590400" cy="10728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84" name="Oval 33"/>
                <p:cNvSpPr>
                  <a:spLocks noChangeArrowheads="1"/>
                </p:cNvSpPr>
                <p:nvPr/>
              </p:nvSpPr>
              <p:spPr bwMode="auto">
                <a:xfrm>
                  <a:off x="4680196" y="2138189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lIns="97200" tIns="0" bIns="72000" anchor="ctr"/>
                <a:lstStyle/>
                <a:p>
                  <a:pPr algn="ctr"/>
                  <a:r>
                    <a:rPr lang="en-US" altLang="zh-CN" dirty="0">
                      <a:latin typeface="楷体" pitchFamily="49" charset="-122"/>
                    </a:rPr>
                    <a:t>a</a:t>
                  </a:r>
                </a:p>
              </p:txBody>
            </p:sp>
            <p:sp>
              <p:nvSpPr>
                <p:cNvPr id="85" name="Oval 35"/>
                <p:cNvSpPr>
                  <a:spLocks noChangeArrowheads="1"/>
                </p:cNvSpPr>
                <p:nvPr/>
              </p:nvSpPr>
              <p:spPr bwMode="auto">
                <a:xfrm>
                  <a:off x="5280343" y="3200971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>
                      <a:latin typeface="楷体" pitchFamily="49" charset="-122"/>
                    </a:rPr>
                    <a:t>0</a:t>
                  </a:r>
                </a:p>
              </p:txBody>
            </p:sp>
            <p:sp>
              <p:nvSpPr>
                <p:cNvPr id="86" name="Oval 32"/>
                <p:cNvSpPr>
                  <a:spLocks noChangeArrowheads="1"/>
                </p:cNvSpPr>
                <p:nvPr/>
              </p:nvSpPr>
              <p:spPr bwMode="auto">
                <a:xfrm>
                  <a:off x="5280343" y="1052736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lIns="86400" anchor="ctr"/>
                <a:lstStyle/>
                <a:p>
                  <a:pPr algn="ctr"/>
                  <a:r>
                    <a:rPr lang="en-US" altLang="zh-CN" dirty="0">
                      <a:latin typeface="楷体" pitchFamily="49" charset="-122"/>
                    </a:rPr>
                    <a:t>1</a:t>
                  </a:r>
                </a:p>
              </p:txBody>
            </p:sp>
            <p:sp>
              <p:nvSpPr>
                <p:cNvPr id="87" name="Oval 34"/>
                <p:cNvSpPr>
                  <a:spLocks noChangeArrowheads="1"/>
                </p:cNvSpPr>
                <p:nvPr/>
              </p:nvSpPr>
              <p:spPr bwMode="auto">
                <a:xfrm>
                  <a:off x="5870428" y="2138189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lIns="108000" tIns="36000" bIns="72000" anchor="ctr"/>
                <a:lstStyle/>
                <a:p>
                  <a:pPr algn="ctr"/>
                  <a:r>
                    <a:rPr lang="en-US" altLang="zh-CN" dirty="0">
                      <a:latin typeface="楷体" pitchFamily="49" charset="-122"/>
                    </a:rPr>
                    <a:t>b</a:t>
                  </a:r>
                </a:p>
              </p:txBody>
            </p:sp>
          </p:grpSp>
        </p:grpSp>
      </p:grpSp>
      <p:sp>
        <p:nvSpPr>
          <p:cNvPr id="67" name="任意多边形 66"/>
          <p:cNvSpPr/>
          <p:nvPr/>
        </p:nvSpPr>
        <p:spPr>
          <a:xfrm>
            <a:off x="2466975" y="1209675"/>
            <a:ext cx="1724025" cy="2486025"/>
          </a:xfrm>
          <a:custGeom>
            <a:avLst/>
            <a:gdLst>
              <a:gd name="connsiteX0" fmla="*/ 0 w 1724025"/>
              <a:gd name="connsiteY0" fmla="*/ 1409700 h 2486025"/>
              <a:gd name="connsiteX1" fmla="*/ 1724025 w 1724025"/>
              <a:gd name="connsiteY1" fmla="*/ 0 h 2486025"/>
              <a:gd name="connsiteX2" fmla="*/ 1724025 w 1724025"/>
              <a:gd name="connsiteY2" fmla="*/ 1752600 h 2486025"/>
              <a:gd name="connsiteX3" fmla="*/ 923925 w 1724025"/>
              <a:gd name="connsiteY3" fmla="*/ 2486025 h 2486025"/>
              <a:gd name="connsiteX4" fmla="*/ 0 w 1724025"/>
              <a:gd name="connsiteY4" fmla="*/ 1409700 h 24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025" h="2486025">
                <a:moveTo>
                  <a:pt x="0" y="1409700"/>
                </a:moveTo>
                <a:lnTo>
                  <a:pt x="1724025" y="0"/>
                </a:lnTo>
                <a:lnTo>
                  <a:pt x="1724025" y="1752600"/>
                </a:lnTo>
                <a:lnTo>
                  <a:pt x="923925" y="2486025"/>
                </a:lnTo>
                <a:lnTo>
                  <a:pt x="0" y="1409700"/>
                </a:lnTo>
                <a:close/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utoUpdateAnimBg="0"/>
      <p:bldP spid="59" grpId="0" autoUpdateAnimBg="0"/>
      <p:bldP spid="34823" grpId="0"/>
      <p:bldP spid="61" grpId="0"/>
      <p:bldP spid="34825" grpId="0"/>
      <p:bldP spid="34826" grpId="0"/>
      <p:bldP spid="6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563563" y="1125538"/>
            <a:ext cx="811212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ts val="600"/>
              </a:spcBef>
              <a:spcAft>
                <a:spcPts val="1200"/>
              </a:spcAft>
              <a:buClr>
                <a:srgbClr val="1E1CE3"/>
              </a:buClr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latin typeface="楷体" pitchFamily="49" charset="-122"/>
              </a:rPr>
              <a:t>有补分配格有如下一些性质：</a:t>
            </a:r>
            <a:endParaRPr lang="en-US" altLang="zh-CN" sz="2400" dirty="0">
              <a:latin typeface="楷体" pitchFamily="49" charset="-122"/>
            </a:endParaRPr>
          </a:p>
          <a:p>
            <a:pPr marL="274638" indent="-2746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</a:rPr>
              <a:t>7.3-9</a:t>
            </a:r>
            <a:r>
              <a:rPr lang="zh-CN" altLang="en-US" sz="2400" dirty="0">
                <a:latin typeface="楷体" pitchFamily="49" charset="-122"/>
              </a:rPr>
              <a:t>：在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</a:rPr>
              <a:t>有补分配格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</a:rPr>
              <a:t>&lt;L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</a:rPr>
              <a:t>；∨，∧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</a:rPr>
              <a:t>中，任一元素的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</a:rPr>
              <a:t>补元素是唯一的</a:t>
            </a:r>
            <a:r>
              <a:rPr lang="zh-CN" altLang="en-US" sz="2400" dirty="0">
                <a:latin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SzPct val="60000"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</a:rPr>
              <a:t>证明：</a:t>
            </a:r>
            <a:r>
              <a:rPr lang="zh-CN" altLang="en-US" sz="2400" dirty="0">
                <a:latin typeface="楷体" pitchFamily="49" charset="-122"/>
              </a:rPr>
              <a:t>假设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</a:rPr>
              <a:t>有两个补元素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</a:rPr>
              <a:t>和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</a:rPr>
              <a:t>2</a:t>
            </a:r>
            <a:r>
              <a:rPr lang="zh-CN" altLang="en-US" sz="2400" dirty="0">
                <a:latin typeface="楷体" pitchFamily="49" charset="-122"/>
              </a:rPr>
              <a:t>，使得</a:t>
            </a:r>
            <a:endParaRPr lang="en-US" altLang="zh-CN" sz="2400" dirty="0">
              <a:latin typeface="楷体" pitchFamily="49" charset="-122"/>
            </a:endParaRPr>
          </a:p>
          <a:p>
            <a:pPr marL="990600">
              <a:spcBef>
                <a:spcPts val="600"/>
              </a:spcBef>
              <a:spcAft>
                <a:spcPts val="600"/>
              </a:spcAft>
              <a:buSzPct val="60000"/>
            </a:pP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</a:rPr>
              <a:t>=1</a:t>
            </a:r>
            <a:r>
              <a:rPr lang="zh-CN" altLang="en-US" sz="2400" dirty="0">
                <a:latin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</a:rPr>
              <a:t>=0</a:t>
            </a:r>
          </a:p>
          <a:p>
            <a:pPr marL="990600">
              <a:spcBef>
                <a:spcPts val="600"/>
              </a:spcBef>
              <a:spcAft>
                <a:spcPts val="600"/>
              </a:spcAft>
              <a:buSzPct val="60000"/>
            </a:pP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</a:rPr>
              <a:t>=1</a:t>
            </a:r>
            <a:r>
              <a:rPr lang="zh-CN" altLang="en-US" sz="2400" dirty="0">
                <a:latin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</a:rPr>
              <a:t>=0</a:t>
            </a:r>
          </a:p>
          <a:p>
            <a:pPr marL="914400">
              <a:spcBef>
                <a:spcPts val="600"/>
              </a:spcBef>
              <a:spcAft>
                <a:spcPts val="600"/>
              </a:spcAft>
              <a:buSzPct val="60000"/>
            </a:pPr>
            <a:r>
              <a:rPr lang="zh-CN" altLang="en-US" sz="2400" dirty="0">
                <a:latin typeface="楷体" pitchFamily="49" charset="-122"/>
              </a:rPr>
              <a:t>于是，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</a:rPr>
              <a:t>∨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</a:rPr>
              <a:t>a</a:t>
            </a:r>
            <a:r>
              <a:rPr lang="en-US" altLang="zh-CN" sz="2400" baseline="-25000" dirty="0">
                <a:solidFill>
                  <a:srgbClr val="C00000"/>
                </a:solidFill>
                <a:latin typeface="楷体" pitchFamily="49" charset="-122"/>
              </a:rPr>
              <a:t>1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</a:rPr>
              <a:t>=a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</a:rPr>
              <a:t>∨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</a:rPr>
              <a:t>a</a:t>
            </a:r>
            <a:r>
              <a:rPr lang="en-US" altLang="zh-CN" sz="2400" baseline="-25000" dirty="0">
                <a:solidFill>
                  <a:srgbClr val="C00000"/>
                </a:solidFill>
                <a:latin typeface="楷体" pitchFamily="49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</a:rPr>
              <a:t>∧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</a:rPr>
              <a:t>a</a:t>
            </a:r>
            <a:r>
              <a:rPr lang="en-US" altLang="zh-CN" sz="2400" baseline="-25000" dirty="0">
                <a:solidFill>
                  <a:srgbClr val="C00000"/>
                </a:solidFill>
                <a:latin typeface="楷体" pitchFamily="49" charset="-122"/>
              </a:rPr>
              <a:t>1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</a:rPr>
              <a:t>=a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</a:rPr>
              <a:t>∧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</a:rPr>
              <a:t>a</a:t>
            </a:r>
            <a:r>
              <a:rPr lang="en-US" altLang="zh-CN" sz="2400" baseline="-25000" dirty="0">
                <a:solidFill>
                  <a:srgbClr val="C00000"/>
                </a:solidFill>
                <a:latin typeface="楷体" pitchFamily="49" charset="-122"/>
              </a:rPr>
              <a:t>2</a:t>
            </a:r>
          </a:p>
          <a:p>
            <a:pPr marL="914400">
              <a:spcBef>
                <a:spcPts val="600"/>
              </a:spcBef>
              <a:spcAft>
                <a:spcPts val="1200"/>
              </a:spcAft>
              <a:buSzPct val="60000"/>
            </a:pPr>
            <a:r>
              <a:rPr lang="zh-CN" altLang="en-US" sz="2400" dirty="0">
                <a:latin typeface="楷体" pitchFamily="49" charset="-122"/>
              </a:rPr>
              <a:t>由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</a:rPr>
              <a:t>元素相等定理（定理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</a:rPr>
              <a:t>7.3-4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</a:rPr>
              <a:t>）</a:t>
            </a:r>
            <a:r>
              <a:rPr lang="zh-CN" altLang="en-US" sz="2400" dirty="0">
                <a:latin typeface="楷体" pitchFamily="49" charset="-122"/>
              </a:rPr>
              <a:t>得：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</a:rPr>
              <a:t>=a</a:t>
            </a:r>
            <a:r>
              <a:rPr lang="en-US" altLang="zh-CN" sz="2400" baseline="-25000" dirty="0">
                <a:latin typeface="楷体" pitchFamily="49" charset="-122"/>
              </a:rPr>
              <a:t>2</a:t>
            </a:r>
          </a:p>
          <a:p>
            <a:pPr marL="274638" indent="-274638">
              <a:spcBef>
                <a:spcPts val="600"/>
              </a:spcBef>
              <a:spcAft>
                <a:spcPts val="1200"/>
              </a:spcAft>
              <a:buClr>
                <a:srgbClr val="00B050"/>
              </a:buClr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latin typeface="楷体" pitchFamily="49" charset="-122"/>
              </a:rPr>
              <a:t>记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</a:rPr>
              <a:t>的补元素为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en-US" altLang="zh-CN" sz="2400" baseline="30000" dirty="0">
                <a:latin typeface="楷体" pitchFamily="49" charset="-122"/>
              </a:rPr>
              <a:t>-1</a:t>
            </a:r>
            <a:endParaRPr lang="zh-CN" altLang="en-US" sz="2400" baseline="30000" dirty="0">
              <a:latin typeface="楷体" pitchFamily="49" charset="-122"/>
            </a:endParaRPr>
          </a:p>
        </p:txBody>
      </p:sp>
      <p:sp>
        <p:nvSpPr>
          <p:cNvPr id="45060" name="TextBox 4"/>
          <p:cNvSpPr txBox="1">
            <a:spLocks noChangeArrowheads="1"/>
          </p:cNvSpPr>
          <p:nvPr/>
        </p:nvSpPr>
        <p:spPr bwMode="auto">
          <a:xfrm>
            <a:off x="971600" y="333375"/>
            <a:ext cx="7200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7.3.3</a:t>
            </a:r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、有补分配格的性质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2036480" y="5229200"/>
            <a:ext cx="6120680" cy="864096"/>
          </a:xfrm>
          <a:prstGeom prst="roundRect">
            <a:avLst/>
          </a:prstGeom>
          <a:solidFill>
            <a:srgbClr val="FFE9AB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038"/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模格判定定理（续）：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为模格当且仅当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a,b,c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L,</a:t>
            </a:r>
            <a:r>
              <a:rPr lang="en-US" altLang="zh-CN" sz="24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,c</a:t>
            </a:r>
            <a:r>
              <a:rPr lang="el-GR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a=c</a:t>
            </a:r>
            <a:r>
              <a:rPr lang="el-GR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b,c</a:t>
            </a:r>
            <a:r>
              <a:rPr lang="el-GR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a=c</a:t>
            </a:r>
            <a:r>
              <a:rPr lang="el-GR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dirty="0" err="1">
                <a:solidFill>
                  <a:srgbClr val="00B05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</a:t>
            </a:r>
            <a:r>
              <a:rPr lang="en-US" altLang="zh-CN" sz="24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=b</a:t>
            </a:r>
            <a:endParaRPr lang="zh-CN" altLang="en-US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300192" y="2477656"/>
            <a:ext cx="2376264" cy="2232248"/>
            <a:chOff x="4139952" y="1196752"/>
            <a:chExt cx="2376264" cy="2232248"/>
          </a:xfrm>
        </p:grpSpPr>
        <p:sp>
          <p:nvSpPr>
            <p:cNvPr id="34" name="圆角矩形 33"/>
            <p:cNvSpPr/>
            <p:nvPr/>
          </p:nvSpPr>
          <p:spPr>
            <a:xfrm>
              <a:off x="4139952" y="1196752"/>
              <a:ext cx="2376264" cy="22322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32"/>
            <p:cNvGrpSpPr>
              <a:grpSpLocks noChangeAspect="1"/>
            </p:cNvGrpSpPr>
            <p:nvPr/>
          </p:nvGrpSpPr>
          <p:grpSpPr>
            <a:xfrm>
              <a:off x="4283968" y="1340768"/>
              <a:ext cx="2074324" cy="2000804"/>
              <a:chOff x="3946910" y="1405573"/>
              <a:chExt cx="2934755" cy="2830747"/>
            </a:xfrm>
          </p:grpSpPr>
          <p:sp>
            <p:nvSpPr>
              <p:cNvPr id="24" name="Line 16"/>
              <p:cNvSpPr>
                <a:spLocks noChangeShapeType="1"/>
              </p:cNvSpPr>
              <p:nvPr/>
            </p:nvSpPr>
            <p:spPr bwMode="auto">
              <a:xfrm>
                <a:off x="5356826" y="1629074"/>
                <a:ext cx="1313910" cy="118588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楷体" pitchFamily="49" charset="-122"/>
                </a:endParaRPr>
              </a:p>
            </p:txBody>
          </p:sp>
          <p:sp>
            <p:nvSpPr>
              <p:cNvPr id="25" name="Line 17"/>
              <p:cNvSpPr>
                <a:spLocks noChangeShapeType="1"/>
              </p:cNvSpPr>
              <p:nvPr/>
            </p:nvSpPr>
            <p:spPr bwMode="auto">
              <a:xfrm flipH="1">
                <a:off x="4143982" y="1615598"/>
                <a:ext cx="1179149" cy="81529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楷体" pitchFamily="49" charset="-122"/>
                </a:endParaRPr>
              </a:p>
            </p:txBody>
          </p:sp>
          <p:sp>
            <p:nvSpPr>
              <p:cNvPr id="26" name="Line 18"/>
              <p:cNvSpPr>
                <a:spLocks noChangeShapeType="1"/>
              </p:cNvSpPr>
              <p:nvPr/>
            </p:nvSpPr>
            <p:spPr bwMode="auto">
              <a:xfrm>
                <a:off x="4140607" y="2607311"/>
                <a:ext cx="0" cy="612775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楷体" pitchFamily="49" charset="-122"/>
                </a:endParaRPr>
              </a:p>
            </p:txBody>
          </p:sp>
          <p:sp>
            <p:nvSpPr>
              <p:cNvPr id="27" name="Line 19"/>
              <p:cNvSpPr>
                <a:spLocks noChangeShapeType="1"/>
              </p:cNvSpPr>
              <p:nvPr/>
            </p:nvSpPr>
            <p:spPr bwMode="auto">
              <a:xfrm>
                <a:off x="4134413" y="3181891"/>
                <a:ext cx="1181645" cy="81492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楷体" pitchFamily="49" charset="-122"/>
                </a:endParaRPr>
              </a:p>
            </p:txBody>
          </p:sp>
          <p:sp>
            <p:nvSpPr>
              <p:cNvPr id="28" name="Line 20"/>
              <p:cNvSpPr>
                <a:spLocks noChangeShapeType="1"/>
              </p:cNvSpPr>
              <p:nvPr/>
            </p:nvSpPr>
            <p:spPr bwMode="auto">
              <a:xfrm flipH="1">
                <a:off x="5363330" y="2849215"/>
                <a:ext cx="1314071" cy="1186739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楷体" pitchFamily="49" charset="-122"/>
                </a:endParaRPr>
              </a:p>
            </p:txBody>
          </p:sp>
          <p:sp>
            <p:nvSpPr>
              <p:cNvPr id="29" name="Oval 11"/>
              <p:cNvSpPr>
                <a:spLocks noChangeArrowheads="1"/>
              </p:cNvSpPr>
              <p:nvPr/>
            </p:nvSpPr>
            <p:spPr bwMode="auto">
              <a:xfrm>
                <a:off x="5129062" y="1405573"/>
                <a:ext cx="395288" cy="395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bIns="126000" anchor="ctr"/>
              <a:lstStyle/>
              <a:p>
                <a:pPr algn="ctr"/>
                <a:r>
                  <a:rPr lang="en-US" altLang="zh-CN" sz="2000">
                    <a:latin typeface="楷体" pitchFamily="49" charset="-122"/>
                  </a:rPr>
                  <a:t>e</a:t>
                </a:r>
              </a:p>
            </p:txBody>
          </p:sp>
          <p:sp>
            <p:nvSpPr>
              <p:cNvPr id="30" name="Oval 12"/>
              <p:cNvSpPr>
                <a:spLocks noChangeArrowheads="1"/>
              </p:cNvSpPr>
              <p:nvPr/>
            </p:nvSpPr>
            <p:spPr bwMode="auto">
              <a:xfrm>
                <a:off x="3946933" y="2229486"/>
                <a:ext cx="395288" cy="395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108000" bIns="97200" anchor="ctr"/>
              <a:lstStyle/>
              <a:p>
                <a:pPr algn="ctr"/>
                <a:r>
                  <a:rPr lang="en-US" altLang="zh-CN" sz="2000" dirty="0">
                    <a:latin typeface="楷体" pitchFamily="49" charset="-122"/>
                  </a:rPr>
                  <a:t>b</a:t>
                </a:r>
              </a:p>
            </p:txBody>
          </p:sp>
          <p:sp>
            <p:nvSpPr>
              <p:cNvPr id="31" name="Oval 13"/>
              <p:cNvSpPr>
                <a:spLocks noChangeArrowheads="1"/>
              </p:cNvSpPr>
              <p:nvPr/>
            </p:nvSpPr>
            <p:spPr bwMode="auto">
              <a:xfrm>
                <a:off x="3946910" y="3013333"/>
                <a:ext cx="395287" cy="395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93600" bIns="126000" anchor="ctr"/>
              <a:lstStyle/>
              <a:p>
                <a:pPr algn="ctr"/>
                <a:r>
                  <a:rPr lang="en-US" altLang="zh-CN" sz="2000" dirty="0">
                    <a:latin typeface="楷体" pitchFamily="49" charset="-122"/>
                  </a:rPr>
                  <a:t>a</a:t>
                </a:r>
              </a:p>
            </p:txBody>
          </p:sp>
          <p:sp>
            <p:nvSpPr>
              <p:cNvPr id="32" name="Oval 14"/>
              <p:cNvSpPr>
                <a:spLocks noChangeArrowheads="1"/>
              </p:cNvSpPr>
              <p:nvPr/>
            </p:nvSpPr>
            <p:spPr bwMode="auto">
              <a:xfrm>
                <a:off x="6486377" y="2624773"/>
                <a:ext cx="395288" cy="395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93600" tIns="0" bIns="90000" anchor="ctr"/>
              <a:lstStyle/>
              <a:p>
                <a:pPr algn="ctr"/>
                <a:r>
                  <a:rPr lang="en-US" altLang="zh-CN" sz="2000" dirty="0">
                    <a:latin typeface="楷体" pitchFamily="49" charset="-122"/>
                  </a:rPr>
                  <a:t>c</a:t>
                </a:r>
              </a:p>
            </p:txBody>
          </p:sp>
          <p:sp>
            <p:nvSpPr>
              <p:cNvPr id="33" name="Oval 15"/>
              <p:cNvSpPr>
                <a:spLocks noChangeArrowheads="1"/>
              </p:cNvSpPr>
              <p:nvPr/>
            </p:nvSpPr>
            <p:spPr bwMode="auto">
              <a:xfrm>
                <a:off x="5129062" y="3841032"/>
                <a:ext cx="395288" cy="395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86400" tIns="0" bIns="72000" anchor="ctr"/>
              <a:lstStyle/>
              <a:p>
                <a:pPr algn="ctr"/>
                <a:r>
                  <a:rPr lang="en-US" altLang="zh-CN" sz="2000" dirty="0">
                    <a:latin typeface="楷体" pitchFamily="49" charset="-122"/>
                  </a:rPr>
                  <a:t>d</a:t>
                </a:r>
              </a:p>
            </p:txBody>
          </p:sp>
        </p:grpSp>
      </p:grpSp>
      <p:sp>
        <p:nvSpPr>
          <p:cNvPr id="36" name="右大括号 35"/>
          <p:cNvSpPr/>
          <p:nvPr/>
        </p:nvSpPr>
        <p:spPr>
          <a:xfrm flipH="1">
            <a:off x="5854824" y="3269744"/>
            <a:ext cx="460608" cy="738376"/>
          </a:xfrm>
          <a:prstGeom prst="rightBrace">
            <a:avLst>
              <a:gd name="adj1" fmla="val 19255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775149" y="3637796"/>
            <a:ext cx="2020987" cy="1977732"/>
            <a:chOff x="1542901" y="2200100"/>
            <a:chExt cx="2020987" cy="1977732"/>
          </a:xfrm>
        </p:grpSpPr>
        <p:cxnSp>
          <p:nvCxnSpPr>
            <p:cNvPr id="47" name="直接连接符 46"/>
            <p:cNvCxnSpPr/>
            <p:nvPr/>
          </p:nvCxnSpPr>
          <p:spPr>
            <a:xfrm flipV="1">
              <a:off x="1917230" y="3717032"/>
              <a:ext cx="0" cy="4608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547664" y="3724269"/>
              <a:ext cx="371624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1547664" y="3333575"/>
              <a:ext cx="0" cy="3960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542901" y="3338339"/>
              <a:ext cx="52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2062014" y="2200100"/>
              <a:ext cx="0" cy="11412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2062014" y="2204864"/>
              <a:ext cx="1501874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5812655" y="3708241"/>
            <a:ext cx="1931889" cy="2009775"/>
            <a:chOff x="3194321" y="2348880"/>
            <a:chExt cx="1931889" cy="2009775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3203848" y="2348880"/>
              <a:ext cx="0" cy="628650"/>
            </a:xfrm>
            <a:prstGeom prst="line">
              <a:avLst/>
            </a:prstGeom>
            <a:ln w="19050">
              <a:solidFill>
                <a:srgbClr val="00206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3194321" y="2977530"/>
              <a:ext cx="324000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3518173" y="2977530"/>
              <a:ext cx="0" cy="504000"/>
            </a:xfrm>
            <a:prstGeom prst="line">
              <a:avLst/>
            </a:prstGeom>
            <a:ln w="19050">
              <a:solidFill>
                <a:srgbClr val="00206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3513410" y="3477593"/>
              <a:ext cx="1612800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5123136" y="3472830"/>
              <a:ext cx="0" cy="885825"/>
            </a:xfrm>
            <a:prstGeom prst="line">
              <a:avLst/>
            </a:prstGeom>
            <a:ln w="19050">
              <a:solidFill>
                <a:srgbClr val="00206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7637888" y="4941168"/>
            <a:ext cx="216000" cy="216024"/>
            <a:chOff x="7416316" y="1056916"/>
            <a:chExt cx="216000" cy="216024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7416316" y="1056916"/>
              <a:ext cx="216000" cy="2160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7416316" y="1056928"/>
              <a:ext cx="216000" cy="216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457200" y="350044"/>
            <a:ext cx="8229600" cy="774700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对合律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323850" y="1196975"/>
            <a:ext cx="8362950" cy="3887788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7.3-10</a:t>
            </a:r>
            <a:r>
              <a: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8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spcAft>
                <a:spcPts val="2400"/>
              </a:spcAft>
              <a:buFont typeface="Wingdings" pitchFamily="2" charset="2"/>
              <a:buChar char="l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在有补分配格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中，对每一个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，有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baseline="30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baseline="30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=a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证明：</a:t>
            </a:r>
            <a:endParaRPr lang="en-US" altLang="zh-CN" sz="28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因为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，由交换律有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a=0</a:t>
            </a:r>
          </a:p>
          <a:p>
            <a:pPr lvl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故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的补元素，由补元素的唯一性，故有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=a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德</a:t>
            </a:r>
            <a:r>
              <a:rPr lang="en-US" altLang="zh-CN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摩根律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213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7.3-11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：有补分配格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,*&gt;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中，对任意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 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L</a:t>
            </a:r>
          </a:p>
          <a:p>
            <a:pPr marL="898525" lvl="1">
              <a:lnSpc>
                <a:spcPct val="120000"/>
              </a:lnSpc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*a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898525" lvl="1">
              <a:lnSpc>
                <a:spcPct val="120000"/>
              </a:lnSpc>
              <a:spcAft>
                <a:spcPts val="600"/>
              </a:spcAft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*a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证明</a:t>
            </a:r>
            <a:r>
              <a:rPr lang="zh-CN" altLang="en-US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8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898525" lvl="1" indent="-28892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*a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</a:p>
          <a:p>
            <a:pPr marL="898525" lvl="1" indent="-28892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=(a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)*(a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)=1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1=1</a:t>
            </a:r>
            <a:endParaRPr lang="en-US" altLang="zh-CN" sz="2800" dirty="0">
              <a:latin typeface="楷体" pitchFamily="49" charset="-122"/>
              <a:ea typeface="楷体" pitchFamily="49" charset="-122"/>
              <a:cs typeface="+mn-cs"/>
            </a:endParaRPr>
          </a:p>
          <a:p>
            <a:pPr marL="898525" lvl="1" indent="-288925">
              <a:lnSpc>
                <a:spcPct val="120000"/>
              </a:lnSpc>
              <a:buNone/>
              <a:defRPr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*a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)=0</a:t>
            </a:r>
          </a:p>
          <a:p>
            <a:pPr marL="898525" lvl="1" indent="-288925">
              <a:lnSpc>
                <a:spcPct val="120000"/>
              </a:lnSpc>
              <a:spcAft>
                <a:spcPts val="600"/>
              </a:spcAft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由补元素的唯一性，有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）式成立</a:t>
            </a:r>
            <a:endParaRPr lang="en-US" altLang="zh-CN" sz="2400" dirty="0">
              <a:latin typeface="楷体" pitchFamily="49" charset="-122"/>
              <a:ea typeface="楷体" pitchFamily="49" charset="-122"/>
              <a:sym typeface="Wingdings" pitchFamily="2" charset="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同理可证（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）式成立。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defRPr/>
            </a:pP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1043608" y="3125728"/>
            <a:ext cx="7375296" cy="1784960"/>
            <a:chOff x="1043608" y="3125728"/>
            <a:chExt cx="7375296" cy="1784960"/>
          </a:xfrm>
        </p:grpSpPr>
        <p:grpSp>
          <p:nvGrpSpPr>
            <p:cNvPr id="8" name="组合 7"/>
            <p:cNvGrpSpPr/>
            <p:nvPr/>
          </p:nvGrpSpPr>
          <p:grpSpPr>
            <a:xfrm>
              <a:off x="6417920" y="3356992"/>
              <a:ext cx="2000984" cy="1553696"/>
              <a:chOff x="6387440" y="3356992"/>
              <a:chExt cx="2000984" cy="155369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092280" y="3717032"/>
                <a:ext cx="1296144" cy="8640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0000"/>
                  </a:lnSpc>
                  <a:spcAft>
                    <a:spcPts val="100"/>
                  </a:spcAft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⊕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b=1</a:t>
                </a:r>
              </a:p>
              <a:p>
                <a:pPr>
                  <a:lnSpc>
                    <a:spcPct val="110000"/>
                  </a:lnSpc>
                  <a:spcAft>
                    <a:spcPts val="100"/>
                  </a:spcAft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a*b=0</a:t>
                </a:r>
                <a:endPara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7" name="右大括号 6"/>
              <p:cNvSpPr/>
              <p:nvPr/>
            </p:nvSpPr>
            <p:spPr>
              <a:xfrm>
                <a:off x="6387440" y="3356992"/>
                <a:ext cx="488816" cy="1553696"/>
              </a:xfrm>
              <a:prstGeom prst="rightBrace">
                <a:avLst>
                  <a:gd name="adj1" fmla="val 23922"/>
                  <a:gd name="adj2" fmla="val 50000"/>
                </a:avLst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圆角矩形 8"/>
            <p:cNvSpPr/>
            <p:nvPr/>
          </p:nvSpPr>
          <p:spPr>
            <a:xfrm>
              <a:off x="1043608" y="3125728"/>
              <a:ext cx="5328592" cy="864096"/>
            </a:xfrm>
            <a:prstGeom prst="roundRect">
              <a:avLst/>
            </a:prstGeom>
            <a:noFill/>
            <a:ln w="1270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85136" y="4205848"/>
              <a:ext cx="3168352" cy="360040"/>
            </a:xfrm>
            <a:prstGeom prst="roundRect">
              <a:avLst/>
            </a:prstGeom>
            <a:noFill/>
            <a:ln w="1270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0237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德</a:t>
            </a:r>
            <a:r>
              <a:rPr lang="en-US" altLang="zh-CN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摩根律延伸定理</a:t>
            </a:r>
            <a:endParaRPr lang="zh-CN" altLang="en-US" sz="3600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1099"/>
            <a:ext cx="8229600" cy="5256213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7.3-12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有补分配格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&lt;L,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,*&gt;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中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，对所有任意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a, b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，有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a*b</a:t>
            </a:r>
            <a:r>
              <a:rPr lang="en-US" altLang="zh-CN" sz="240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=0a</a:t>
            </a:r>
            <a:r>
              <a:rPr lang="en-US" altLang="zh-CN" sz="240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b=1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证：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由于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a*b=aa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b=b</a:t>
            </a:r>
          </a:p>
          <a:p>
            <a:pPr marL="271463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根据德摩根定律：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a</a:t>
            </a:r>
            <a:r>
              <a:rPr lang="en-US" altLang="zh-CN" sz="240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*b</a:t>
            </a:r>
            <a:r>
              <a:rPr lang="en-US" altLang="zh-CN" sz="240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=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a</a:t>
            </a:r>
            <a:r>
              <a:rPr lang="en-US" altLang="zh-CN" sz="240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lang="en-US" altLang="zh-CN" sz="240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endParaRPr lang="en-US" altLang="zh-CN" sz="2400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1795463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因而，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a*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=0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b=1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endParaRPr lang="en-US" altLang="zh-CN" sz="2400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271463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反之，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a*b</a:t>
            </a:r>
            <a:r>
              <a:rPr lang="en-US" altLang="zh-CN" sz="240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=0b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a*b</a:t>
            </a:r>
            <a:r>
              <a:rPr lang="en-US" altLang="zh-CN" sz="240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)=b</a:t>
            </a:r>
          </a:p>
          <a:p>
            <a:pPr marL="1970088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(b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a)*(b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lang="en-US" altLang="zh-CN" sz="240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=(b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a)*1=b</a:t>
            </a:r>
          </a:p>
          <a:p>
            <a:pPr marL="1970088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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b</a:t>
            </a:r>
          </a:p>
          <a:p>
            <a:pPr marL="1165225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b=1a*(a</a:t>
            </a:r>
            <a:r>
              <a:rPr lang="en-US" altLang="zh-CN" sz="240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b)=a</a:t>
            </a:r>
          </a:p>
          <a:p>
            <a:pPr marL="2111375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a*b=a</a:t>
            </a:r>
          </a:p>
          <a:p>
            <a:pPr marL="2111375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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（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证毕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DF25FC4-7DFE-4447-B459-DA40794B362D}"/>
              </a:ext>
            </a:extLst>
          </p:cNvPr>
          <p:cNvCxnSpPr/>
          <p:nvPr/>
        </p:nvCxnSpPr>
        <p:spPr>
          <a:xfrm>
            <a:off x="611560" y="3284984"/>
            <a:ext cx="79208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22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7848600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例题</a:t>
            </a:r>
            <a:endParaRPr lang="en-US" altLang="zh-CN" sz="3600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  <a:p>
            <a:pPr marL="274638" indent="-274638" algn="just">
              <a:spcBef>
                <a:spcPct val="50000"/>
              </a:spcBef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latin typeface="楷体" pitchFamily="49" charset="-122"/>
              </a:rPr>
              <a:t>填空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楷体" pitchFamily="49" charset="-122"/>
              </a:rPr>
              <a:t>   （</a:t>
            </a:r>
            <a:r>
              <a:rPr lang="en-US" altLang="zh-CN" sz="2400" dirty="0">
                <a:latin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</a:rPr>
              <a:t>）下图所表示的格中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楷体" pitchFamily="49" charset="-122"/>
              </a:rPr>
              <a:t> 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楷体" pitchFamily="49" charset="-122"/>
              </a:rPr>
              <a:t> 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楷体" pitchFamily="49" charset="-122"/>
              </a:rPr>
              <a:t> </a:t>
            </a:r>
          </a:p>
          <a:p>
            <a:pPr algn="just">
              <a:spcBef>
                <a:spcPct val="50000"/>
              </a:spcBef>
            </a:pPr>
            <a:br>
              <a:rPr lang="zh-CN" altLang="en-US" sz="2400" dirty="0">
                <a:latin typeface="楷体" pitchFamily="49" charset="-122"/>
              </a:rPr>
            </a:br>
            <a:r>
              <a:rPr lang="zh-CN" altLang="en-US" sz="2400" dirty="0">
                <a:latin typeface="楷体" pitchFamily="49" charset="-122"/>
              </a:rPr>
              <a:t>  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楷体" pitchFamily="49" charset="-122"/>
              </a:rPr>
              <a:t>  ① </a:t>
            </a:r>
            <a:r>
              <a:rPr lang="en-US" altLang="zh-CN" sz="2400" dirty="0">
                <a:latin typeface="楷体" pitchFamily="49" charset="-122"/>
              </a:rPr>
              <a:t>d </a:t>
            </a:r>
            <a:r>
              <a:rPr lang="zh-CN" altLang="en-US" sz="2400" dirty="0">
                <a:latin typeface="楷体" pitchFamily="49" charset="-122"/>
              </a:rPr>
              <a:t>有</a:t>
            </a:r>
            <a:r>
              <a:rPr lang="zh-CN" altLang="en-US" sz="2400" u="sng" dirty="0">
                <a:latin typeface="楷体" pitchFamily="49" charset="-122"/>
              </a:rPr>
              <a:t>     </a:t>
            </a:r>
            <a:r>
              <a:rPr lang="zh-CN" altLang="en-US" sz="2400" dirty="0">
                <a:latin typeface="楷体" pitchFamily="49" charset="-122"/>
              </a:rPr>
              <a:t>个补元素，它们分别是</a:t>
            </a:r>
            <a:r>
              <a:rPr lang="en-US" altLang="zh-CN" sz="2400" dirty="0">
                <a:latin typeface="楷体" pitchFamily="49" charset="-122"/>
              </a:rPr>
              <a:t>___________</a:t>
            </a:r>
            <a:r>
              <a:rPr lang="en-US" altLang="zh-CN" sz="2400" u="sng" dirty="0">
                <a:latin typeface="楷体" pitchFamily="49" charset="-122"/>
              </a:rPr>
              <a:t> </a:t>
            </a:r>
            <a:r>
              <a:rPr lang="zh-CN" altLang="en-US" sz="2400" dirty="0">
                <a:latin typeface="楷体" pitchFamily="49" charset="-122"/>
              </a:rPr>
              <a:t>。</a:t>
            </a:r>
            <a:r>
              <a:rPr lang="en-US" altLang="zh-CN" sz="2400" u="sng" dirty="0">
                <a:latin typeface="楷体" pitchFamily="49" charset="-122"/>
              </a:rPr>
              <a:t>  </a:t>
            </a:r>
            <a:endParaRPr lang="en-US" altLang="zh-CN" sz="2400" dirty="0">
              <a:latin typeface="楷体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楷体" pitchFamily="49" charset="-122"/>
              </a:rPr>
              <a:t>  ② a </a:t>
            </a:r>
            <a:r>
              <a:rPr lang="zh-CN" altLang="en-US" sz="2400" dirty="0">
                <a:latin typeface="楷体" pitchFamily="49" charset="-122"/>
              </a:rPr>
              <a:t>有</a:t>
            </a:r>
            <a:r>
              <a:rPr lang="zh-CN" altLang="en-US" sz="2400" u="sng" dirty="0">
                <a:latin typeface="楷体" pitchFamily="49" charset="-122"/>
              </a:rPr>
              <a:t>      </a:t>
            </a:r>
            <a:r>
              <a:rPr lang="zh-CN" altLang="en-US" sz="2400" dirty="0">
                <a:latin typeface="楷体" pitchFamily="49" charset="-122"/>
              </a:rPr>
              <a:t>个补元素，它们是</a:t>
            </a:r>
            <a:r>
              <a:rPr lang="zh-CN" altLang="en-US" sz="2400" u="sng" dirty="0">
                <a:latin typeface="楷体" pitchFamily="49" charset="-122"/>
              </a:rPr>
              <a:t>     </a:t>
            </a:r>
            <a:r>
              <a:rPr lang="zh-CN" altLang="en-US" sz="2400" dirty="0">
                <a:latin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楷体" pitchFamily="49" charset="-122"/>
              </a:rPr>
              <a:t>  ③ b </a:t>
            </a:r>
            <a:r>
              <a:rPr lang="zh-CN" altLang="en-US" sz="2400" dirty="0">
                <a:latin typeface="楷体" pitchFamily="49" charset="-122"/>
              </a:rPr>
              <a:t>的补元素是</a:t>
            </a:r>
            <a:r>
              <a:rPr lang="zh-CN" altLang="en-US" sz="2400" u="sng" dirty="0">
                <a:latin typeface="楷体" pitchFamily="49" charset="-122"/>
              </a:rPr>
              <a:t>      </a:t>
            </a:r>
            <a:r>
              <a:rPr lang="zh-CN" altLang="en-US" sz="2400" dirty="0">
                <a:latin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</a:endParaRP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1979613" y="4642485"/>
            <a:ext cx="594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  3         </a:t>
            </a:r>
            <a:r>
              <a:rPr lang="zh-CN" altLang="en-US" sz="2400" dirty="0"/>
              <a:t>　                              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                                 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979613" y="5188268"/>
            <a:ext cx="441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  1                                     d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3276600" y="5752465"/>
            <a:ext cx="68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  d</a:t>
            </a:r>
          </a:p>
        </p:txBody>
      </p:sp>
      <p:grpSp>
        <p:nvGrpSpPr>
          <p:cNvPr id="48134" name="Group 6"/>
          <p:cNvGrpSpPr>
            <a:grpSpLocks noChangeAspect="1"/>
          </p:cNvGrpSpPr>
          <p:nvPr/>
        </p:nvGrpSpPr>
        <p:grpSpPr bwMode="auto">
          <a:xfrm>
            <a:off x="2480982" y="2089603"/>
            <a:ext cx="3110193" cy="2448545"/>
            <a:chOff x="1449" y="1488"/>
            <a:chExt cx="2073" cy="1632"/>
          </a:xfrm>
        </p:grpSpPr>
        <p:sp>
          <p:nvSpPr>
            <p:cNvPr id="48147" name="Line 18"/>
            <p:cNvSpPr>
              <a:spLocks noChangeShapeType="1"/>
            </p:cNvSpPr>
            <p:nvPr/>
          </p:nvSpPr>
          <p:spPr bwMode="auto">
            <a:xfrm>
              <a:off x="1548" y="2306"/>
              <a:ext cx="948" cy="244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6" name="Line 17"/>
            <p:cNvSpPr>
              <a:spLocks noChangeShapeType="1"/>
            </p:cNvSpPr>
            <p:nvPr/>
          </p:nvSpPr>
          <p:spPr bwMode="auto">
            <a:xfrm>
              <a:off x="2496" y="2628"/>
              <a:ext cx="0" cy="317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2" name="Line 13"/>
            <p:cNvSpPr>
              <a:spLocks noChangeShapeType="1"/>
            </p:cNvSpPr>
            <p:nvPr/>
          </p:nvSpPr>
          <p:spPr bwMode="auto">
            <a:xfrm flipH="1">
              <a:off x="1556" y="1572"/>
              <a:ext cx="937" cy="723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2500" y="1572"/>
              <a:ext cx="937" cy="723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4" name="Line 15"/>
            <p:cNvSpPr>
              <a:spLocks noChangeShapeType="1"/>
            </p:cNvSpPr>
            <p:nvPr/>
          </p:nvSpPr>
          <p:spPr bwMode="auto">
            <a:xfrm>
              <a:off x="2496" y="1664"/>
              <a:ext cx="0" cy="324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5" name="Line 16"/>
            <p:cNvSpPr>
              <a:spLocks noChangeShapeType="1"/>
            </p:cNvSpPr>
            <p:nvPr/>
          </p:nvSpPr>
          <p:spPr bwMode="auto">
            <a:xfrm>
              <a:off x="2496" y="2144"/>
              <a:ext cx="0" cy="324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8" name="Line 19"/>
            <p:cNvSpPr>
              <a:spLocks noChangeShapeType="1"/>
            </p:cNvSpPr>
            <p:nvPr/>
          </p:nvSpPr>
          <p:spPr bwMode="auto">
            <a:xfrm flipH="1">
              <a:off x="2500" y="2302"/>
              <a:ext cx="936" cy="724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7" name="Oval 8"/>
            <p:cNvSpPr>
              <a:spLocks noChangeArrowheads="1"/>
            </p:cNvSpPr>
            <p:nvPr/>
          </p:nvSpPr>
          <p:spPr bwMode="auto">
            <a:xfrm>
              <a:off x="2400" y="1968"/>
              <a:ext cx="192" cy="192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100800" tIns="18000" anchor="ctr"/>
            <a:lstStyle/>
            <a:p>
              <a:pPr algn="ctr"/>
              <a:r>
                <a:rPr lang="en-US" altLang="zh-CN" dirty="0"/>
                <a:t>c</a:t>
              </a:r>
            </a:p>
          </p:txBody>
        </p:sp>
        <p:sp>
          <p:nvSpPr>
            <p:cNvPr id="48140" name="Oval 11"/>
            <p:cNvSpPr>
              <a:spLocks noChangeArrowheads="1"/>
            </p:cNvSpPr>
            <p:nvPr/>
          </p:nvSpPr>
          <p:spPr bwMode="auto">
            <a:xfrm>
              <a:off x="2400" y="2448"/>
              <a:ext cx="192" cy="192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97200" tIns="0" anchor="ctr"/>
            <a:lstStyle/>
            <a:p>
              <a:pPr algn="ctr"/>
              <a:r>
                <a:rPr lang="en-US" altLang="zh-CN" dirty="0"/>
                <a:t>a</a:t>
              </a:r>
            </a:p>
          </p:txBody>
        </p:sp>
        <p:sp>
          <p:nvSpPr>
            <p:cNvPr id="48141" name="Oval 12"/>
            <p:cNvSpPr>
              <a:spLocks noChangeArrowheads="1"/>
            </p:cNvSpPr>
            <p:nvPr/>
          </p:nvSpPr>
          <p:spPr bwMode="auto">
            <a:xfrm>
              <a:off x="2400" y="2928"/>
              <a:ext cx="192" cy="192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bIns="36000" anchor="ctr"/>
            <a:lstStyle/>
            <a:p>
              <a:pPr algn="ctr"/>
              <a:r>
                <a:rPr lang="en-US" altLang="zh-CN" dirty="0"/>
                <a:t>0</a:t>
              </a:r>
            </a:p>
          </p:txBody>
        </p:sp>
        <p:sp>
          <p:nvSpPr>
            <p:cNvPr id="48139" name="Oval 10"/>
            <p:cNvSpPr>
              <a:spLocks noChangeArrowheads="1"/>
            </p:cNvSpPr>
            <p:nvPr/>
          </p:nvSpPr>
          <p:spPr bwMode="auto">
            <a:xfrm>
              <a:off x="3330" y="2203"/>
              <a:ext cx="192" cy="192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72000" anchor="ctr"/>
            <a:lstStyle/>
            <a:p>
              <a:pPr algn="ctr"/>
              <a:r>
                <a:rPr lang="en-US" altLang="zh-CN" dirty="0"/>
                <a:t>d</a:t>
              </a:r>
            </a:p>
          </p:txBody>
        </p:sp>
        <p:sp>
          <p:nvSpPr>
            <p:cNvPr id="48136" name="Oval 7"/>
            <p:cNvSpPr>
              <a:spLocks noChangeArrowheads="1"/>
            </p:cNvSpPr>
            <p:nvPr/>
          </p:nvSpPr>
          <p:spPr bwMode="auto">
            <a:xfrm>
              <a:off x="240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86400" anchor="ctr"/>
            <a:lstStyle/>
            <a:p>
              <a:pPr algn="ctr"/>
              <a:r>
                <a:rPr lang="en-US" altLang="zh-CN" dirty="0"/>
                <a:t>1</a:t>
              </a:r>
            </a:p>
          </p:txBody>
        </p:sp>
        <p:sp>
          <p:nvSpPr>
            <p:cNvPr id="48138" name="Oval 9"/>
            <p:cNvSpPr>
              <a:spLocks noChangeArrowheads="1"/>
            </p:cNvSpPr>
            <p:nvPr/>
          </p:nvSpPr>
          <p:spPr bwMode="auto">
            <a:xfrm>
              <a:off x="1449" y="2203"/>
              <a:ext cx="192" cy="192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/>
                <a:t>b</a:t>
              </a: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autoUpdateAnimBg="0"/>
      <p:bldP spid="109572" grpId="0" autoUpdateAnimBg="0"/>
      <p:bldP spid="10957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1569638" y="5348288"/>
            <a:ext cx="700651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>
                <a:latin typeface="楷体" pitchFamily="49" charset="-122"/>
              </a:rPr>
              <a:t>B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4343318" y="5348288"/>
            <a:ext cx="700651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>
                <a:latin typeface="楷体" pitchFamily="49" charset="-122"/>
              </a:rPr>
              <a:t>B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7160111" y="5348288"/>
            <a:ext cx="128452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>
                <a:latin typeface="楷体" pitchFamily="49" charset="-122"/>
              </a:rPr>
              <a:t> A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381000" y="304800"/>
            <a:ext cx="838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楷体" pitchFamily="49" charset="-122"/>
              </a:rPr>
              <a:t>(2)  </a:t>
            </a:r>
            <a:r>
              <a:rPr lang="zh-CN" altLang="en-US" sz="2400">
                <a:latin typeface="楷体" pitchFamily="49" charset="-122"/>
              </a:rPr>
              <a:t>判断下列哈斯图</a:t>
            </a:r>
            <a:r>
              <a:rPr lang="zh-CN" altLang="en-US" sz="2400" dirty="0">
                <a:latin typeface="楷体" pitchFamily="49" charset="-122"/>
              </a:rPr>
              <a:t>所表示的格是什么性质的格。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楷体" pitchFamily="49" charset="-122"/>
              </a:rPr>
              <a:t>      </a:t>
            </a:r>
            <a:r>
              <a:rPr lang="en-US" altLang="zh-CN" sz="2400" dirty="0">
                <a:latin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</a:rPr>
              <a:t>．分配格；        </a:t>
            </a:r>
            <a:r>
              <a:rPr lang="en-US" altLang="zh-CN" sz="2400" dirty="0">
                <a:latin typeface="楷体" pitchFamily="49" charset="-122"/>
              </a:rPr>
              <a:t>B</a:t>
            </a:r>
            <a:r>
              <a:rPr lang="zh-CN" altLang="en-US" sz="2400" dirty="0">
                <a:latin typeface="楷体" pitchFamily="49" charset="-122"/>
              </a:rPr>
              <a:t>．有补格；</a:t>
            </a:r>
            <a:endParaRPr lang="en-US" altLang="zh-CN" sz="2400" dirty="0">
              <a:latin typeface="楷体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楷体" pitchFamily="49" charset="-122"/>
              </a:rPr>
              <a:t>      C</a:t>
            </a:r>
            <a:r>
              <a:rPr lang="zh-CN" altLang="en-US" sz="2400" dirty="0">
                <a:latin typeface="楷体" pitchFamily="49" charset="-122"/>
              </a:rPr>
              <a:t>．有补分配格；    </a:t>
            </a:r>
            <a:r>
              <a:rPr lang="en-US" altLang="zh-CN" sz="2400" dirty="0">
                <a:latin typeface="楷体" pitchFamily="49" charset="-122"/>
              </a:rPr>
              <a:t>D</a:t>
            </a:r>
            <a:r>
              <a:rPr lang="zh-CN" altLang="en-US" sz="2400" dirty="0">
                <a:latin typeface="楷体" pitchFamily="49" charset="-122"/>
              </a:rPr>
              <a:t>．非分配格，非有补格   </a:t>
            </a:r>
          </a:p>
        </p:txBody>
      </p:sp>
      <p:sp>
        <p:nvSpPr>
          <p:cNvPr id="38921" name="Text Box 48"/>
          <p:cNvSpPr txBox="1">
            <a:spLocks noChangeArrowheads="1"/>
          </p:cNvSpPr>
          <p:nvPr/>
        </p:nvSpPr>
        <p:spPr bwMode="auto">
          <a:xfrm>
            <a:off x="703000" y="5330825"/>
            <a:ext cx="21602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latin typeface="楷体" pitchFamily="49" charset="-122"/>
              </a:rPr>
              <a:t>(    </a:t>
            </a:r>
            <a:r>
              <a:rPr lang="en-US" altLang="zh-CN" sz="2400" i="1" dirty="0">
                <a:latin typeface="楷体" pitchFamily="49" charset="-122"/>
              </a:rPr>
              <a:t>   </a:t>
            </a:r>
            <a:r>
              <a:rPr lang="en-US" altLang="zh-CN" sz="2400" dirty="0">
                <a:latin typeface="楷体" pitchFamily="49" charset="-122"/>
              </a:rPr>
              <a:t>   )</a:t>
            </a:r>
          </a:p>
        </p:txBody>
      </p:sp>
      <p:sp>
        <p:nvSpPr>
          <p:cNvPr id="38922" name="Text Box 49"/>
          <p:cNvSpPr txBox="1">
            <a:spLocks noChangeArrowheads="1"/>
          </p:cNvSpPr>
          <p:nvPr/>
        </p:nvSpPr>
        <p:spPr bwMode="auto">
          <a:xfrm>
            <a:off x="3465043" y="5343525"/>
            <a:ext cx="22564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latin typeface="楷体" pitchFamily="49" charset="-122"/>
              </a:rPr>
              <a:t>(      </a:t>
            </a:r>
            <a:r>
              <a:rPr lang="en-US" altLang="zh-CN" sz="2400" i="1" dirty="0">
                <a:latin typeface="楷体" pitchFamily="49" charset="-122"/>
              </a:rPr>
              <a:t>  </a:t>
            </a:r>
            <a:r>
              <a:rPr lang="en-US" altLang="zh-CN" sz="2400" dirty="0">
                <a:latin typeface="楷体" pitchFamily="49" charset="-122"/>
              </a:rPr>
              <a:t>  )</a:t>
            </a:r>
          </a:p>
        </p:txBody>
      </p:sp>
      <p:sp>
        <p:nvSpPr>
          <p:cNvPr id="38923" name="Text Box 50"/>
          <p:cNvSpPr txBox="1">
            <a:spLocks noChangeArrowheads="1"/>
          </p:cNvSpPr>
          <p:nvPr/>
        </p:nvSpPr>
        <p:spPr bwMode="auto">
          <a:xfrm>
            <a:off x="6521179" y="5351463"/>
            <a:ext cx="19560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latin typeface="楷体" pitchFamily="49" charset="-122"/>
              </a:rPr>
              <a:t>(         )</a:t>
            </a: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grpSp>
        <p:nvGrpSpPr>
          <p:cNvPr id="51" name="组合 50"/>
          <p:cNvGrpSpPr/>
          <p:nvPr/>
        </p:nvGrpSpPr>
        <p:grpSpPr>
          <a:xfrm>
            <a:off x="533400" y="2286000"/>
            <a:ext cx="2438400" cy="2590800"/>
            <a:chOff x="533400" y="2286000"/>
            <a:chExt cx="2438400" cy="2590800"/>
          </a:xfrm>
        </p:grpSpPr>
        <p:sp>
          <p:nvSpPr>
            <p:cNvPr id="49195" name="Line 15"/>
            <p:cNvSpPr>
              <a:spLocks noChangeShapeType="1"/>
            </p:cNvSpPr>
            <p:nvPr/>
          </p:nvSpPr>
          <p:spPr bwMode="auto">
            <a:xfrm>
              <a:off x="1752600" y="2590800"/>
              <a:ext cx="0" cy="4572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楷体" pitchFamily="49" charset="-122"/>
              </a:endParaRPr>
            </a:p>
          </p:txBody>
        </p:sp>
        <p:sp>
          <p:nvSpPr>
            <p:cNvPr id="49196" name="Line 16"/>
            <p:cNvSpPr>
              <a:spLocks noChangeShapeType="1"/>
            </p:cNvSpPr>
            <p:nvPr/>
          </p:nvSpPr>
          <p:spPr bwMode="auto">
            <a:xfrm>
              <a:off x="1752600" y="3352800"/>
              <a:ext cx="0" cy="4572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楷体" pitchFamily="49" charset="-122"/>
              </a:endParaRPr>
            </a:p>
          </p:txBody>
        </p:sp>
        <p:sp>
          <p:nvSpPr>
            <p:cNvPr id="49197" name="Line 17"/>
            <p:cNvSpPr>
              <a:spLocks noChangeShapeType="1"/>
            </p:cNvSpPr>
            <p:nvPr/>
          </p:nvSpPr>
          <p:spPr bwMode="auto">
            <a:xfrm>
              <a:off x="1752600" y="4114800"/>
              <a:ext cx="0" cy="4572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楷体" pitchFamily="49" charset="-122"/>
              </a:endParaRPr>
            </a:p>
          </p:txBody>
        </p:sp>
        <p:sp>
          <p:nvSpPr>
            <p:cNvPr id="49198" name="Line 18"/>
            <p:cNvSpPr>
              <a:spLocks noChangeShapeType="1"/>
            </p:cNvSpPr>
            <p:nvPr/>
          </p:nvSpPr>
          <p:spPr bwMode="auto">
            <a:xfrm>
              <a:off x="1752599" y="2447919"/>
              <a:ext cx="1072800" cy="11376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楷体" pitchFamily="49" charset="-122"/>
              </a:endParaRPr>
            </a:p>
          </p:txBody>
        </p:sp>
        <p:sp>
          <p:nvSpPr>
            <p:cNvPr id="49199" name="Line 19"/>
            <p:cNvSpPr>
              <a:spLocks noChangeShapeType="1"/>
            </p:cNvSpPr>
            <p:nvPr/>
          </p:nvSpPr>
          <p:spPr bwMode="auto">
            <a:xfrm flipH="1">
              <a:off x="678805" y="2447919"/>
              <a:ext cx="1072800" cy="11376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楷体" pitchFamily="49" charset="-122"/>
              </a:endParaRPr>
            </a:p>
          </p:txBody>
        </p:sp>
        <p:sp>
          <p:nvSpPr>
            <p:cNvPr id="49200" name="Line 20"/>
            <p:cNvSpPr>
              <a:spLocks noChangeShapeType="1"/>
            </p:cNvSpPr>
            <p:nvPr/>
          </p:nvSpPr>
          <p:spPr bwMode="auto">
            <a:xfrm>
              <a:off x="678805" y="3590925"/>
              <a:ext cx="1072800" cy="11376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楷体" pitchFamily="49" charset="-122"/>
              </a:endParaRPr>
            </a:p>
          </p:txBody>
        </p:sp>
        <p:sp>
          <p:nvSpPr>
            <p:cNvPr id="49201" name="Line 21"/>
            <p:cNvSpPr>
              <a:spLocks noChangeShapeType="1"/>
            </p:cNvSpPr>
            <p:nvPr/>
          </p:nvSpPr>
          <p:spPr bwMode="auto">
            <a:xfrm flipH="1">
              <a:off x="1752599" y="3590925"/>
              <a:ext cx="1071563" cy="1138238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楷体" pitchFamily="49" charset="-122"/>
              </a:endParaRPr>
            </a:p>
          </p:txBody>
        </p:sp>
        <p:sp>
          <p:nvSpPr>
            <p:cNvPr id="49189" name="Oval 9"/>
            <p:cNvSpPr>
              <a:spLocks noChangeArrowheads="1"/>
            </p:cNvSpPr>
            <p:nvPr/>
          </p:nvSpPr>
          <p:spPr bwMode="auto">
            <a:xfrm>
              <a:off x="1600200" y="2286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108000" bIns="72000" anchor="ctr"/>
            <a:lstStyle/>
            <a:p>
              <a:pPr algn="ctr"/>
              <a:r>
                <a:rPr lang="en-US" altLang="zh-CN" sz="2000" dirty="0">
                  <a:latin typeface="楷体" pitchFamily="49" charset="-122"/>
                </a:rPr>
                <a:t>1</a:t>
              </a:r>
            </a:p>
          </p:txBody>
        </p:sp>
        <p:sp>
          <p:nvSpPr>
            <p:cNvPr id="49190" name="Oval 10"/>
            <p:cNvSpPr>
              <a:spLocks noChangeArrowheads="1"/>
            </p:cNvSpPr>
            <p:nvPr/>
          </p:nvSpPr>
          <p:spPr bwMode="auto">
            <a:xfrm>
              <a:off x="1600200" y="3048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108000" tIns="0" bIns="72000" anchor="ctr"/>
            <a:lstStyle/>
            <a:p>
              <a:pPr algn="ctr"/>
              <a:r>
                <a:rPr lang="en-US" altLang="zh-CN" sz="2000" dirty="0">
                  <a:latin typeface="楷体" pitchFamily="49" charset="-122"/>
                </a:rPr>
                <a:t>c</a:t>
              </a:r>
            </a:p>
          </p:txBody>
        </p:sp>
        <p:sp>
          <p:nvSpPr>
            <p:cNvPr id="49191" name="Oval 11"/>
            <p:cNvSpPr>
              <a:spLocks noChangeArrowheads="1"/>
            </p:cNvSpPr>
            <p:nvPr/>
          </p:nvSpPr>
          <p:spPr bwMode="auto">
            <a:xfrm>
              <a:off x="533400" y="3429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bIns="72000" anchor="ctr"/>
            <a:lstStyle/>
            <a:p>
              <a:pPr algn="ctr"/>
              <a:r>
                <a:rPr lang="en-US" altLang="zh-CN" sz="2000">
                  <a:latin typeface="楷体" pitchFamily="49" charset="-122"/>
                </a:rPr>
                <a:t>b</a:t>
              </a:r>
            </a:p>
          </p:txBody>
        </p:sp>
        <p:sp>
          <p:nvSpPr>
            <p:cNvPr id="49192" name="Oval 12"/>
            <p:cNvSpPr>
              <a:spLocks noChangeArrowheads="1"/>
            </p:cNvSpPr>
            <p:nvPr/>
          </p:nvSpPr>
          <p:spPr bwMode="auto">
            <a:xfrm>
              <a:off x="2667000" y="3429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72000" tIns="36000" bIns="72000" anchor="ctr"/>
            <a:lstStyle/>
            <a:p>
              <a:pPr algn="ctr"/>
              <a:r>
                <a:rPr lang="en-US" altLang="zh-CN" sz="2000" dirty="0">
                  <a:latin typeface="楷体" pitchFamily="49" charset="-122"/>
                </a:rPr>
                <a:t>d</a:t>
              </a:r>
            </a:p>
          </p:txBody>
        </p:sp>
        <p:sp>
          <p:nvSpPr>
            <p:cNvPr id="49193" name="Oval 13"/>
            <p:cNvSpPr>
              <a:spLocks noChangeArrowheads="1"/>
            </p:cNvSpPr>
            <p:nvPr/>
          </p:nvSpPr>
          <p:spPr bwMode="auto">
            <a:xfrm>
              <a:off x="1600200" y="3810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72000" tIns="0" bIns="72000" anchor="ctr"/>
            <a:lstStyle/>
            <a:p>
              <a:pPr algn="ctr"/>
              <a:r>
                <a:rPr lang="en-US" altLang="zh-CN" sz="2000" dirty="0">
                  <a:latin typeface="楷体" pitchFamily="49" charset="-122"/>
                </a:rPr>
                <a:t>a</a:t>
              </a:r>
            </a:p>
          </p:txBody>
        </p:sp>
        <p:sp>
          <p:nvSpPr>
            <p:cNvPr id="49194" name="Oval 14"/>
            <p:cNvSpPr>
              <a:spLocks noChangeArrowheads="1"/>
            </p:cNvSpPr>
            <p:nvPr/>
          </p:nvSpPr>
          <p:spPr bwMode="auto">
            <a:xfrm>
              <a:off x="1600200" y="4572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bIns="72000" anchor="ctr"/>
            <a:lstStyle/>
            <a:p>
              <a:pPr algn="ctr"/>
              <a:r>
                <a:rPr lang="en-US" altLang="zh-CN" sz="2000" dirty="0">
                  <a:latin typeface="楷体" pitchFamily="49" charset="-122"/>
                </a:rPr>
                <a:t>0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763144" y="2286000"/>
            <a:ext cx="1833736" cy="2590800"/>
            <a:chOff x="3575328" y="2286000"/>
            <a:chExt cx="1833736" cy="2590800"/>
          </a:xfrm>
        </p:grpSpPr>
        <p:sp>
          <p:nvSpPr>
            <p:cNvPr id="49183" name="Line 29"/>
            <p:cNvSpPr>
              <a:spLocks noChangeShapeType="1"/>
            </p:cNvSpPr>
            <p:nvPr/>
          </p:nvSpPr>
          <p:spPr bwMode="auto">
            <a:xfrm flipH="1">
              <a:off x="3738859" y="2444703"/>
              <a:ext cx="756000" cy="7632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楷体" pitchFamily="49" charset="-122"/>
              </a:endParaRPr>
            </a:p>
          </p:txBody>
        </p:sp>
        <p:sp>
          <p:nvSpPr>
            <p:cNvPr id="49184" name="Line 30"/>
            <p:cNvSpPr>
              <a:spLocks noChangeShapeType="1"/>
            </p:cNvSpPr>
            <p:nvPr/>
          </p:nvSpPr>
          <p:spPr bwMode="auto">
            <a:xfrm>
              <a:off x="4495800" y="2444703"/>
              <a:ext cx="756000" cy="7632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楷体" pitchFamily="49" charset="-122"/>
              </a:endParaRPr>
            </a:p>
          </p:txBody>
        </p:sp>
        <p:sp>
          <p:nvSpPr>
            <p:cNvPr id="49185" name="Line 31"/>
            <p:cNvSpPr>
              <a:spLocks noChangeShapeType="1"/>
            </p:cNvSpPr>
            <p:nvPr/>
          </p:nvSpPr>
          <p:spPr bwMode="auto">
            <a:xfrm>
              <a:off x="3736112" y="3276600"/>
              <a:ext cx="0" cy="5334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楷体" pitchFamily="49" charset="-122"/>
              </a:endParaRPr>
            </a:p>
          </p:txBody>
        </p:sp>
        <p:sp>
          <p:nvSpPr>
            <p:cNvPr id="49186" name="Line 32"/>
            <p:cNvSpPr>
              <a:spLocks noChangeShapeType="1"/>
            </p:cNvSpPr>
            <p:nvPr/>
          </p:nvSpPr>
          <p:spPr bwMode="auto">
            <a:xfrm>
              <a:off x="5248280" y="3276600"/>
              <a:ext cx="0" cy="5334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楷体" pitchFamily="49" charset="-122"/>
              </a:endParaRPr>
            </a:p>
          </p:txBody>
        </p:sp>
        <p:sp>
          <p:nvSpPr>
            <p:cNvPr id="49187" name="Line 33"/>
            <p:cNvSpPr>
              <a:spLocks noChangeShapeType="1"/>
            </p:cNvSpPr>
            <p:nvPr/>
          </p:nvSpPr>
          <p:spPr bwMode="auto">
            <a:xfrm>
              <a:off x="3729333" y="3962399"/>
              <a:ext cx="756000" cy="7632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楷体" pitchFamily="49" charset="-122"/>
              </a:endParaRPr>
            </a:p>
          </p:txBody>
        </p:sp>
        <p:sp>
          <p:nvSpPr>
            <p:cNvPr id="49188" name="Line 34"/>
            <p:cNvSpPr>
              <a:spLocks noChangeShapeType="1"/>
            </p:cNvSpPr>
            <p:nvPr/>
          </p:nvSpPr>
          <p:spPr bwMode="auto">
            <a:xfrm flipH="1">
              <a:off x="4495799" y="3967163"/>
              <a:ext cx="755159" cy="761999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楷体" pitchFamily="49" charset="-122"/>
              </a:endParaRPr>
            </a:p>
          </p:txBody>
        </p:sp>
        <p:sp>
          <p:nvSpPr>
            <p:cNvPr id="49177" name="Oval 23"/>
            <p:cNvSpPr>
              <a:spLocks noChangeArrowheads="1"/>
            </p:cNvSpPr>
            <p:nvPr/>
          </p:nvSpPr>
          <p:spPr bwMode="auto">
            <a:xfrm>
              <a:off x="4343400" y="2286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86400" anchor="ctr"/>
            <a:lstStyle/>
            <a:p>
              <a:pPr algn="ctr"/>
              <a:r>
                <a:rPr lang="en-US" altLang="zh-CN" sz="2000" dirty="0">
                  <a:latin typeface="楷体" pitchFamily="49" charset="-122"/>
                </a:rPr>
                <a:t>1</a:t>
              </a:r>
            </a:p>
          </p:txBody>
        </p:sp>
        <p:sp>
          <p:nvSpPr>
            <p:cNvPr id="49178" name="Oval 24"/>
            <p:cNvSpPr>
              <a:spLocks noChangeArrowheads="1"/>
            </p:cNvSpPr>
            <p:nvPr/>
          </p:nvSpPr>
          <p:spPr bwMode="auto">
            <a:xfrm>
              <a:off x="3575328" y="3052192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108000" tIns="0" bIns="72000" anchor="ctr"/>
            <a:lstStyle/>
            <a:p>
              <a:pPr algn="ctr"/>
              <a:r>
                <a:rPr lang="en-US" altLang="zh-CN" sz="2000" dirty="0">
                  <a:latin typeface="楷体" pitchFamily="49" charset="-122"/>
                </a:rPr>
                <a:t>c</a:t>
              </a:r>
            </a:p>
          </p:txBody>
        </p:sp>
        <p:sp>
          <p:nvSpPr>
            <p:cNvPr id="49179" name="Oval 25"/>
            <p:cNvSpPr>
              <a:spLocks noChangeArrowheads="1"/>
            </p:cNvSpPr>
            <p:nvPr/>
          </p:nvSpPr>
          <p:spPr bwMode="auto">
            <a:xfrm>
              <a:off x="5104264" y="3810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bIns="72000" anchor="ctr"/>
            <a:lstStyle/>
            <a:p>
              <a:pPr algn="ctr"/>
              <a:r>
                <a:rPr lang="en-US" altLang="zh-CN" sz="2000">
                  <a:latin typeface="楷体" pitchFamily="49" charset="-122"/>
                </a:rPr>
                <a:t>b</a:t>
              </a:r>
            </a:p>
          </p:txBody>
        </p:sp>
        <p:sp>
          <p:nvSpPr>
            <p:cNvPr id="49180" name="Oval 26"/>
            <p:cNvSpPr>
              <a:spLocks noChangeArrowheads="1"/>
            </p:cNvSpPr>
            <p:nvPr/>
          </p:nvSpPr>
          <p:spPr bwMode="auto">
            <a:xfrm>
              <a:off x="5104264" y="3052192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54000" tIns="36000" rIns="72000" bIns="72000" anchor="ctr"/>
            <a:lstStyle/>
            <a:p>
              <a:pPr algn="ctr"/>
              <a:r>
                <a:rPr lang="en-US" altLang="zh-CN" sz="2000" dirty="0">
                  <a:latin typeface="楷体" pitchFamily="49" charset="-122"/>
                </a:rPr>
                <a:t>d</a:t>
              </a:r>
            </a:p>
          </p:txBody>
        </p:sp>
        <p:sp>
          <p:nvSpPr>
            <p:cNvPr id="49181" name="Oval 27"/>
            <p:cNvSpPr>
              <a:spLocks noChangeArrowheads="1"/>
            </p:cNvSpPr>
            <p:nvPr/>
          </p:nvSpPr>
          <p:spPr bwMode="auto">
            <a:xfrm>
              <a:off x="3575328" y="3810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108000" tIns="0" bIns="72000" anchor="ctr"/>
            <a:lstStyle/>
            <a:p>
              <a:pPr algn="ctr"/>
              <a:r>
                <a:rPr lang="en-US" altLang="zh-CN" sz="2000">
                  <a:latin typeface="楷体" pitchFamily="49" charset="-122"/>
                </a:rPr>
                <a:t>a</a:t>
              </a:r>
            </a:p>
          </p:txBody>
        </p:sp>
        <p:sp>
          <p:nvSpPr>
            <p:cNvPr id="49182" name="Oval 28"/>
            <p:cNvSpPr>
              <a:spLocks noChangeArrowheads="1"/>
            </p:cNvSpPr>
            <p:nvPr/>
          </p:nvSpPr>
          <p:spPr bwMode="auto">
            <a:xfrm>
              <a:off x="4343400" y="4572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bIns="72000" anchor="ctr"/>
            <a:lstStyle/>
            <a:p>
              <a:pPr algn="ctr"/>
              <a:r>
                <a:rPr lang="en-US" altLang="zh-CN" sz="2000">
                  <a:latin typeface="楷体" pitchFamily="49" charset="-122"/>
                </a:rPr>
                <a:t>0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359526" y="2286000"/>
            <a:ext cx="2189163" cy="2590800"/>
            <a:chOff x="6359526" y="2286000"/>
            <a:chExt cx="2189163" cy="2590800"/>
          </a:xfrm>
        </p:grpSpPr>
        <p:sp>
          <p:nvSpPr>
            <p:cNvPr id="49171" name="Line 42"/>
            <p:cNvSpPr>
              <a:spLocks noChangeShapeType="1"/>
            </p:cNvSpPr>
            <p:nvPr/>
          </p:nvSpPr>
          <p:spPr bwMode="auto">
            <a:xfrm>
              <a:off x="7467601" y="2590800"/>
              <a:ext cx="0" cy="3048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楷体" pitchFamily="49" charset="-122"/>
              </a:endParaRPr>
            </a:p>
          </p:txBody>
        </p:sp>
        <p:sp>
          <p:nvSpPr>
            <p:cNvPr id="49172" name="Line 43"/>
            <p:cNvSpPr>
              <a:spLocks noChangeShapeType="1"/>
            </p:cNvSpPr>
            <p:nvPr/>
          </p:nvSpPr>
          <p:spPr bwMode="auto">
            <a:xfrm>
              <a:off x="7467601" y="4265602"/>
              <a:ext cx="0" cy="3060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楷体" pitchFamily="49" charset="-122"/>
              </a:endParaRPr>
            </a:p>
          </p:txBody>
        </p:sp>
        <p:sp>
          <p:nvSpPr>
            <p:cNvPr id="49173" name="Line 44"/>
            <p:cNvSpPr>
              <a:spLocks noChangeShapeType="1"/>
            </p:cNvSpPr>
            <p:nvPr/>
          </p:nvSpPr>
          <p:spPr bwMode="auto">
            <a:xfrm>
              <a:off x="7472362" y="3052755"/>
              <a:ext cx="928800" cy="5292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楷体" pitchFamily="49" charset="-122"/>
              </a:endParaRPr>
            </a:p>
          </p:txBody>
        </p:sp>
        <p:sp>
          <p:nvSpPr>
            <p:cNvPr id="49174" name="Line 45"/>
            <p:cNvSpPr>
              <a:spLocks noChangeShapeType="1"/>
            </p:cNvSpPr>
            <p:nvPr/>
          </p:nvSpPr>
          <p:spPr bwMode="auto">
            <a:xfrm flipH="1">
              <a:off x="6530505" y="3052755"/>
              <a:ext cx="928800" cy="5292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楷体" pitchFamily="49" charset="-122"/>
              </a:endParaRPr>
            </a:p>
          </p:txBody>
        </p:sp>
        <p:sp>
          <p:nvSpPr>
            <p:cNvPr id="49175" name="Line 46"/>
            <p:cNvSpPr>
              <a:spLocks noChangeShapeType="1"/>
            </p:cNvSpPr>
            <p:nvPr/>
          </p:nvSpPr>
          <p:spPr bwMode="auto">
            <a:xfrm>
              <a:off x="6530505" y="3587305"/>
              <a:ext cx="928800" cy="5292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楷体" pitchFamily="49" charset="-122"/>
              </a:endParaRPr>
            </a:p>
          </p:txBody>
        </p:sp>
        <p:sp>
          <p:nvSpPr>
            <p:cNvPr id="49176" name="Line 47"/>
            <p:cNvSpPr>
              <a:spLocks noChangeShapeType="1"/>
            </p:cNvSpPr>
            <p:nvPr/>
          </p:nvSpPr>
          <p:spPr bwMode="auto">
            <a:xfrm flipH="1">
              <a:off x="7472362" y="3581401"/>
              <a:ext cx="928687" cy="528638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楷体" pitchFamily="49" charset="-122"/>
              </a:endParaRPr>
            </a:p>
          </p:txBody>
        </p:sp>
        <p:sp>
          <p:nvSpPr>
            <p:cNvPr id="49168" name="Oval 39"/>
            <p:cNvSpPr>
              <a:spLocks noChangeArrowheads="1"/>
            </p:cNvSpPr>
            <p:nvPr/>
          </p:nvSpPr>
          <p:spPr bwMode="auto">
            <a:xfrm>
              <a:off x="7315201" y="28956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72000" tIns="36000" bIns="72000" anchor="ctr"/>
            <a:lstStyle/>
            <a:p>
              <a:pPr algn="ctr"/>
              <a:r>
                <a:rPr lang="en-US" altLang="zh-CN" sz="2000" dirty="0">
                  <a:latin typeface="楷体" pitchFamily="49" charset="-122"/>
                </a:rPr>
                <a:t>d</a:t>
              </a:r>
            </a:p>
          </p:txBody>
        </p:sp>
        <p:sp>
          <p:nvSpPr>
            <p:cNvPr id="49165" name="Oval 36"/>
            <p:cNvSpPr>
              <a:spLocks noChangeArrowheads="1"/>
            </p:cNvSpPr>
            <p:nvPr/>
          </p:nvSpPr>
          <p:spPr bwMode="auto">
            <a:xfrm>
              <a:off x="7315201" y="2286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86400" bIns="72000" anchor="ctr"/>
            <a:lstStyle/>
            <a:p>
              <a:pPr algn="ctr"/>
              <a:r>
                <a:rPr lang="en-US" altLang="zh-CN" sz="2000" dirty="0">
                  <a:latin typeface="楷体" pitchFamily="49" charset="-122"/>
                </a:rPr>
                <a:t>1</a:t>
              </a:r>
            </a:p>
          </p:txBody>
        </p:sp>
        <p:sp>
          <p:nvSpPr>
            <p:cNvPr id="49166" name="Oval 37"/>
            <p:cNvSpPr>
              <a:spLocks noChangeArrowheads="1"/>
            </p:cNvSpPr>
            <p:nvPr/>
          </p:nvSpPr>
          <p:spPr bwMode="auto">
            <a:xfrm>
              <a:off x="8243889" y="3414716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97200" tIns="0" bIns="72000" anchor="ctr"/>
            <a:lstStyle/>
            <a:p>
              <a:pPr algn="ctr"/>
              <a:r>
                <a:rPr lang="en-US" altLang="zh-CN" sz="2000">
                  <a:latin typeface="楷体" pitchFamily="49" charset="-122"/>
                </a:rPr>
                <a:t>c</a:t>
              </a:r>
            </a:p>
          </p:txBody>
        </p:sp>
        <p:sp>
          <p:nvSpPr>
            <p:cNvPr id="49167" name="Oval 38"/>
            <p:cNvSpPr>
              <a:spLocks noChangeArrowheads="1"/>
            </p:cNvSpPr>
            <p:nvPr/>
          </p:nvSpPr>
          <p:spPr bwMode="auto">
            <a:xfrm>
              <a:off x="6359526" y="3414716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108000" tIns="36000" bIns="72000" anchor="ctr"/>
            <a:lstStyle/>
            <a:p>
              <a:pPr algn="ctr"/>
              <a:r>
                <a:rPr lang="en-US" altLang="zh-CN" sz="2000" dirty="0">
                  <a:latin typeface="楷体" pitchFamily="49" charset="-122"/>
                </a:rPr>
                <a:t>b</a:t>
              </a:r>
            </a:p>
          </p:txBody>
        </p:sp>
        <p:sp>
          <p:nvSpPr>
            <p:cNvPr id="49169" name="Oval 40"/>
            <p:cNvSpPr>
              <a:spLocks noChangeArrowheads="1"/>
            </p:cNvSpPr>
            <p:nvPr/>
          </p:nvSpPr>
          <p:spPr bwMode="auto">
            <a:xfrm>
              <a:off x="7315201" y="3960802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97200" tIns="0" bIns="72000" anchor="ctr"/>
            <a:lstStyle/>
            <a:p>
              <a:pPr algn="ctr"/>
              <a:r>
                <a:rPr lang="en-US" altLang="zh-CN" sz="2000">
                  <a:latin typeface="楷体" pitchFamily="49" charset="-122"/>
                </a:rPr>
                <a:t>a</a:t>
              </a:r>
            </a:p>
          </p:txBody>
        </p:sp>
        <p:sp>
          <p:nvSpPr>
            <p:cNvPr id="49170" name="Oval 41"/>
            <p:cNvSpPr>
              <a:spLocks noChangeArrowheads="1"/>
            </p:cNvSpPr>
            <p:nvPr/>
          </p:nvSpPr>
          <p:spPr bwMode="auto">
            <a:xfrm>
              <a:off x="7315201" y="4572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bIns="72000" anchor="ctr"/>
            <a:lstStyle/>
            <a:p>
              <a:pPr algn="ctr"/>
              <a:r>
                <a:rPr lang="en-US" altLang="zh-CN" sz="2000">
                  <a:latin typeface="楷体" pitchFamily="49" charset="-122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utoUpdateAnimBg="0"/>
      <p:bldP spid="110595" grpId="0" autoUpdateAnimBg="0"/>
      <p:bldP spid="11059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907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3F8830"/>
                </a:solidFill>
                <a:latin typeface="华文行楷" pitchFamily="2" charset="-122"/>
                <a:ea typeface="华文行楷" pitchFamily="2" charset="-122"/>
              </a:rPr>
              <a:t>特殊的格</a:t>
            </a:r>
            <a:r>
              <a:rPr lang="en-US" altLang="zh-CN" sz="3600" dirty="0">
                <a:solidFill>
                  <a:srgbClr val="3F8830"/>
                </a:solidFill>
                <a:latin typeface="华文行楷" pitchFamily="2" charset="-122"/>
                <a:ea typeface="华文行楷" pitchFamily="2" charset="-122"/>
              </a:rPr>
              <a:t>-</a:t>
            </a:r>
            <a:r>
              <a:rPr lang="zh-CN" altLang="en-US" sz="3600" dirty="0">
                <a:solidFill>
                  <a:srgbClr val="3F8830"/>
                </a:solidFill>
                <a:latin typeface="华文行楷" pitchFamily="2" charset="-122"/>
                <a:ea typeface="华文行楷" pitchFamily="2" charset="-122"/>
              </a:rPr>
              <a:t>小结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3168352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模格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分配格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542925" lvl="1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钻石格是模格，不是分配格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  <a:p>
            <a:pPr marL="542925" lvl="1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五角格不是模格，不是分配格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有界格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有补格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grpSp>
        <p:nvGrpSpPr>
          <p:cNvPr id="17" name="组合 16"/>
          <p:cNvGrpSpPr/>
          <p:nvPr/>
        </p:nvGrpSpPr>
        <p:grpSpPr>
          <a:xfrm>
            <a:off x="2483768" y="3212976"/>
            <a:ext cx="5688632" cy="1590065"/>
            <a:chOff x="1835696" y="3467104"/>
            <a:chExt cx="5688632" cy="1590065"/>
          </a:xfrm>
        </p:grpSpPr>
        <p:sp>
          <p:nvSpPr>
            <p:cNvPr id="7" name="圆角矩形 6"/>
            <p:cNvSpPr/>
            <p:nvPr/>
          </p:nvSpPr>
          <p:spPr>
            <a:xfrm>
              <a:off x="1835696" y="4325180"/>
              <a:ext cx="792088" cy="5760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格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990975" y="4326437"/>
              <a:ext cx="942975" cy="5760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模格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300192" y="4309138"/>
              <a:ext cx="1224136" cy="5760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分配格</a:t>
              </a:r>
            </a:p>
          </p:txBody>
        </p:sp>
        <p:sp>
          <p:nvSpPr>
            <p:cNvPr id="10" name="右箭头 9"/>
            <p:cNvSpPr/>
            <p:nvPr/>
          </p:nvSpPr>
          <p:spPr>
            <a:xfrm>
              <a:off x="2627784" y="4509120"/>
              <a:ext cx="1368152" cy="216024"/>
            </a:xfrm>
            <a:prstGeom prst="rightArrow">
              <a:avLst>
                <a:gd name="adj1" fmla="val 50000"/>
                <a:gd name="adj2" fmla="val 8086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4932040" y="4509120"/>
              <a:ext cx="1368152" cy="216024"/>
            </a:xfrm>
            <a:prstGeom prst="rightArrow">
              <a:avLst>
                <a:gd name="adj1" fmla="val 50000"/>
                <a:gd name="adj2" fmla="val 7204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770386" y="3467104"/>
              <a:ext cx="1368152" cy="5040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分配律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498057" y="4625121"/>
              <a:ext cx="1584176" cy="43204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不含五角格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845676" y="4620358"/>
              <a:ext cx="1512168" cy="432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不含钻石格</a:t>
              </a:r>
            </a:p>
          </p:txBody>
        </p:sp>
        <p:sp>
          <p:nvSpPr>
            <p:cNvPr id="15" name="圆角右箭头 14"/>
            <p:cNvSpPr/>
            <p:nvPr/>
          </p:nvSpPr>
          <p:spPr>
            <a:xfrm>
              <a:off x="3275856" y="3662982"/>
              <a:ext cx="720080" cy="792088"/>
            </a:xfrm>
            <a:prstGeom prst="bentArrow">
              <a:avLst>
                <a:gd name="adj1" fmla="val 15911"/>
                <a:gd name="adj2" fmla="val 14455"/>
                <a:gd name="adj3" fmla="val 25735"/>
                <a:gd name="adj4" fmla="val 4176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圆角右箭头 15"/>
            <p:cNvSpPr/>
            <p:nvPr/>
          </p:nvSpPr>
          <p:spPr>
            <a:xfrm rot="5400000">
              <a:off x="4904109" y="3699026"/>
              <a:ext cx="792000" cy="720000"/>
            </a:xfrm>
            <a:prstGeom prst="bentArrow">
              <a:avLst>
                <a:gd name="adj1" fmla="val 15911"/>
                <a:gd name="adj2" fmla="val 14455"/>
                <a:gd name="adj3" fmla="val 25735"/>
                <a:gd name="adj4" fmla="val 4176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DD004-DA4F-476A-9EBD-6A94F01F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>
                <a:latin typeface="华文行楷" panose="02010800040101010101" pitchFamily="2" charset="-122"/>
                <a:ea typeface="华文行楷" panose="02010800040101010101" pitchFamily="2" charset="-122"/>
              </a:rPr>
              <a:t>模格、分配格之间的关系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3C8EDE-3F00-48A0-90E8-C82B25F59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302" y="1196752"/>
            <a:ext cx="3240360" cy="826904"/>
          </a:xfrm>
          <a:solidFill>
            <a:srgbClr val="FFDE81"/>
          </a:solidFill>
        </p:spPr>
        <p:txBody>
          <a:bodyPr/>
          <a:lstStyle/>
          <a:p>
            <a:pPr marL="0" indent="0" algn="ctr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∧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(b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∨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c)=(a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∧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b)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∨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(a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∧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c)</a:t>
            </a:r>
          </a:p>
          <a:p>
            <a:pPr marL="0" indent="0" algn="ctr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∨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(b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∧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c)=(a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∨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b)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∧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(a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∨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c)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151F67-72EA-4C30-B6A7-6C0BB2C0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65B1A6F-1330-45DA-93A2-1095D41D001F}"/>
              </a:ext>
            </a:extLst>
          </p:cNvPr>
          <p:cNvGrpSpPr>
            <a:grpSpLocks noChangeAspect="1"/>
          </p:cNvGrpSpPr>
          <p:nvPr/>
        </p:nvGrpSpPr>
        <p:grpSpPr>
          <a:xfrm>
            <a:off x="878910" y="2386834"/>
            <a:ext cx="7653530" cy="1925014"/>
            <a:chOff x="1835696" y="3467104"/>
            <a:chExt cx="5688632" cy="1590065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02159179-3EA4-4801-9F2E-7F0F17C887C5}"/>
                </a:ext>
              </a:extLst>
            </p:cNvPr>
            <p:cNvSpPr/>
            <p:nvPr/>
          </p:nvSpPr>
          <p:spPr>
            <a:xfrm>
              <a:off x="1835696" y="4325180"/>
              <a:ext cx="792088" cy="5760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格</a:t>
              </a: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E9B1C186-F1DE-4E86-87CD-5E186DD78DE3}"/>
                </a:ext>
              </a:extLst>
            </p:cNvPr>
            <p:cNvSpPr/>
            <p:nvPr/>
          </p:nvSpPr>
          <p:spPr>
            <a:xfrm>
              <a:off x="3990975" y="4326437"/>
              <a:ext cx="942975" cy="5760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模格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4DB22237-75F7-4F75-8989-12A8C477F023}"/>
                </a:ext>
              </a:extLst>
            </p:cNvPr>
            <p:cNvSpPr/>
            <p:nvPr/>
          </p:nvSpPr>
          <p:spPr>
            <a:xfrm>
              <a:off x="6300192" y="4309138"/>
              <a:ext cx="1224136" cy="5760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分配格</a:t>
              </a:r>
            </a:p>
          </p:txBody>
        </p:sp>
        <p:sp>
          <p:nvSpPr>
            <p:cNvPr id="10" name="右箭头 9">
              <a:extLst>
                <a:ext uri="{FF2B5EF4-FFF2-40B4-BE49-F238E27FC236}">
                  <a16:creationId xmlns:a16="http://schemas.microsoft.com/office/drawing/2014/main" id="{57EE4E24-7281-4093-8FBC-E7D0A720FDFE}"/>
                </a:ext>
              </a:extLst>
            </p:cNvPr>
            <p:cNvSpPr/>
            <p:nvPr/>
          </p:nvSpPr>
          <p:spPr>
            <a:xfrm>
              <a:off x="2627784" y="4509120"/>
              <a:ext cx="1368152" cy="216024"/>
            </a:xfrm>
            <a:prstGeom prst="rightArrow">
              <a:avLst>
                <a:gd name="adj1" fmla="val 50000"/>
                <a:gd name="adj2" fmla="val 8086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>
              <a:extLst>
                <a:ext uri="{FF2B5EF4-FFF2-40B4-BE49-F238E27FC236}">
                  <a16:creationId xmlns:a16="http://schemas.microsoft.com/office/drawing/2014/main" id="{A6E58C31-75C9-4C55-85D4-33230F8FD9AC}"/>
                </a:ext>
              </a:extLst>
            </p:cNvPr>
            <p:cNvSpPr/>
            <p:nvPr/>
          </p:nvSpPr>
          <p:spPr>
            <a:xfrm>
              <a:off x="4932040" y="4509120"/>
              <a:ext cx="1368152" cy="216024"/>
            </a:xfrm>
            <a:prstGeom prst="rightArrow">
              <a:avLst>
                <a:gd name="adj1" fmla="val 50000"/>
                <a:gd name="adj2" fmla="val 7204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DBAD4A1C-5094-4AE4-9631-1EB4AA610792}"/>
                </a:ext>
              </a:extLst>
            </p:cNvPr>
            <p:cNvSpPr/>
            <p:nvPr/>
          </p:nvSpPr>
          <p:spPr>
            <a:xfrm>
              <a:off x="3770386" y="3467104"/>
              <a:ext cx="1368152" cy="5040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分配律</a:t>
              </a: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80ABA9BC-FADA-4614-83F3-A46F9A20F65D}"/>
                </a:ext>
              </a:extLst>
            </p:cNvPr>
            <p:cNvSpPr/>
            <p:nvPr/>
          </p:nvSpPr>
          <p:spPr>
            <a:xfrm>
              <a:off x="2498057" y="4625121"/>
              <a:ext cx="1584176" cy="43204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不含五角格</a:t>
              </a: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BD5C19CD-E8D4-47BB-8A41-6676D4C1AB48}"/>
                </a:ext>
              </a:extLst>
            </p:cNvPr>
            <p:cNvSpPr/>
            <p:nvPr/>
          </p:nvSpPr>
          <p:spPr>
            <a:xfrm>
              <a:off x="4845676" y="4620358"/>
              <a:ext cx="1512168" cy="432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不含钻石格</a:t>
              </a:r>
            </a:p>
          </p:txBody>
        </p:sp>
        <p:sp>
          <p:nvSpPr>
            <p:cNvPr id="15" name="圆角右箭头 14">
              <a:extLst>
                <a:ext uri="{FF2B5EF4-FFF2-40B4-BE49-F238E27FC236}">
                  <a16:creationId xmlns:a16="http://schemas.microsoft.com/office/drawing/2014/main" id="{DB4FD758-DECE-4111-9739-C812FED10200}"/>
                </a:ext>
              </a:extLst>
            </p:cNvPr>
            <p:cNvSpPr/>
            <p:nvPr/>
          </p:nvSpPr>
          <p:spPr>
            <a:xfrm>
              <a:off x="3275856" y="3662982"/>
              <a:ext cx="720080" cy="792088"/>
            </a:xfrm>
            <a:prstGeom prst="bentArrow">
              <a:avLst>
                <a:gd name="adj1" fmla="val 15911"/>
                <a:gd name="adj2" fmla="val 14455"/>
                <a:gd name="adj3" fmla="val 25735"/>
                <a:gd name="adj4" fmla="val 4176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圆角右箭头 15">
              <a:extLst>
                <a:ext uri="{FF2B5EF4-FFF2-40B4-BE49-F238E27FC236}">
                  <a16:creationId xmlns:a16="http://schemas.microsoft.com/office/drawing/2014/main" id="{83120D47-EA7B-417A-8B21-F79EAFB115C8}"/>
                </a:ext>
              </a:extLst>
            </p:cNvPr>
            <p:cNvSpPr/>
            <p:nvPr/>
          </p:nvSpPr>
          <p:spPr>
            <a:xfrm rot="5400000">
              <a:off x="4904109" y="3699026"/>
              <a:ext cx="792000" cy="720000"/>
            </a:xfrm>
            <a:prstGeom prst="bentArrow">
              <a:avLst>
                <a:gd name="adj1" fmla="val 15911"/>
                <a:gd name="adj2" fmla="val 14455"/>
                <a:gd name="adj3" fmla="val 25735"/>
                <a:gd name="adj4" fmla="val 4176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箭头: 上下 20">
            <a:extLst>
              <a:ext uri="{FF2B5EF4-FFF2-40B4-BE49-F238E27FC236}">
                <a16:creationId xmlns:a16="http://schemas.microsoft.com/office/drawing/2014/main" id="{4F33A783-90F3-4A59-82BC-46DDFBD2F747}"/>
              </a:ext>
            </a:extLst>
          </p:cNvPr>
          <p:cNvSpPr/>
          <p:nvPr/>
        </p:nvSpPr>
        <p:spPr>
          <a:xfrm>
            <a:off x="4283968" y="2060848"/>
            <a:ext cx="216024" cy="504056"/>
          </a:xfrm>
          <a:prstGeom prst="upDownArrow">
            <a:avLst>
              <a:gd name="adj1" fmla="val 50000"/>
              <a:gd name="adj2" fmla="val 6910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1EC0F99-D65C-4C63-8188-4008882EF380}"/>
              </a:ext>
            </a:extLst>
          </p:cNvPr>
          <p:cNvGrpSpPr/>
          <p:nvPr/>
        </p:nvGrpSpPr>
        <p:grpSpPr>
          <a:xfrm>
            <a:off x="1103133" y="4221088"/>
            <a:ext cx="3465208" cy="1008112"/>
            <a:chOff x="1103133" y="4077072"/>
            <a:chExt cx="3465208" cy="1008112"/>
          </a:xfrm>
        </p:grpSpPr>
        <p:sp>
          <p:nvSpPr>
            <p:cNvPr id="18" name="内容占位符 2">
              <a:extLst>
                <a:ext uri="{FF2B5EF4-FFF2-40B4-BE49-F238E27FC236}">
                  <a16:creationId xmlns:a16="http://schemas.microsoft.com/office/drawing/2014/main" id="{C972B2C7-2630-41C4-BA07-8ED838F90C2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03133" y="4653184"/>
              <a:ext cx="3465208" cy="432000"/>
            </a:xfrm>
            <a:prstGeom prst="rect">
              <a:avLst/>
            </a:prstGeom>
            <a:solidFill>
              <a:srgbClr val="FFDE8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  <a:sym typeface="Symbol" pitchFamily="18" charset="2"/>
                </a:rPr>
                <a:t>≤</a:t>
              </a:r>
              <a:r>
                <a:rPr lang="en-US" altLang="zh-CN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  <a:r>
                <a:rPr lang="zh-CN" altLang="en-US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，</a:t>
              </a:r>
              <a:r>
                <a:rPr lang="en-US" altLang="zh-CN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(a</a:t>
              </a:r>
              <a:r>
                <a:rPr lang="zh-CN" altLang="en-US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∨</a:t>
              </a:r>
              <a:r>
                <a:rPr lang="en-US" altLang="zh-CN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c)</a:t>
              </a:r>
              <a:r>
                <a:rPr lang="zh-CN" altLang="en-US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∧</a:t>
              </a:r>
              <a:r>
                <a:rPr lang="en-US" altLang="zh-CN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b=a</a:t>
              </a:r>
              <a:r>
                <a:rPr lang="zh-CN" altLang="en-US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∨</a:t>
              </a:r>
              <a:r>
                <a:rPr lang="en-US" altLang="zh-CN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(c</a:t>
              </a:r>
              <a:r>
                <a:rPr lang="zh-CN" altLang="en-US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∧</a:t>
              </a:r>
              <a:r>
                <a:rPr lang="en-US" altLang="zh-CN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b)</a:t>
              </a:r>
              <a:endParaRPr lang="zh-CN" altLang="en-US" sz="2000" kern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箭头: 上下 21">
              <a:extLst>
                <a:ext uri="{FF2B5EF4-FFF2-40B4-BE49-F238E27FC236}">
                  <a16:creationId xmlns:a16="http://schemas.microsoft.com/office/drawing/2014/main" id="{59156518-36E4-477D-8906-7D51EBDDC344}"/>
                </a:ext>
              </a:extLst>
            </p:cNvPr>
            <p:cNvSpPr/>
            <p:nvPr/>
          </p:nvSpPr>
          <p:spPr>
            <a:xfrm>
              <a:off x="2699792" y="4077072"/>
              <a:ext cx="216024" cy="504056"/>
            </a:xfrm>
            <a:prstGeom prst="upDownArrow">
              <a:avLst>
                <a:gd name="adj1" fmla="val 50000"/>
                <a:gd name="adj2" fmla="val 6910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E45444C-16EB-43BA-B4D7-35531CA7ED6B}"/>
              </a:ext>
            </a:extLst>
          </p:cNvPr>
          <p:cNvGrpSpPr/>
          <p:nvPr/>
        </p:nvGrpSpPr>
        <p:grpSpPr>
          <a:xfrm>
            <a:off x="2875302" y="4371590"/>
            <a:ext cx="5904656" cy="1505682"/>
            <a:chOff x="2875302" y="4227574"/>
            <a:chExt cx="5904656" cy="1505682"/>
          </a:xfrm>
        </p:grpSpPr>
        <p:sp>
          <p:nvSpPr>
            <p:cNvPr id="20" name="内容占位符 2">
              <a:extLst>
                <a:ext uri="{FF2B5EF4-FFF2-40B4-BE49-F238E27FC236}">
                  <a16:creationId xmlns:a16="http://schemas.microsoft.com/office/drawing/2014/main" id="{99CBC1E2-D5F6-4521-AEA4-2BB4EBE144B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75302" y="5301256"/>
              <a:ext cx="5904656" cy="432000"/>
            </a:xfrm>
            <a:prstGeom prst="rect">
              <a:avLst/>
            </a:prstGeom>
            <a:solidFill>
              <a:srgbClr val="FFDE8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(a</a:t>
              </a:r>
              <a:r>
                <a:rPr lang="zh-CN" altLang="en-US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∧</a:t>
              </a:r>
              <a:r>
                <a:rPr lang="en-US" altLang="zh-CN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b)</a:t>
              </a:r>
              <a:r>
                <a:rPr lang="zh-CN" altLang="en-US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∨</a:t>
              </a:r>
              <a:r>
                <a:rPr lang="en-US" altLang="zh-CN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(b</a:t>
              </a:r>
              <a:r>
                <a:rPr lang="zh-CN" altLang="en-US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∧</a:t>
              </a:r>
              <a:r>
                <a:rPr lang="en-US" altLang="zh-CN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c)</a:t>
              </a:r>
              <a:r>
                <a:rPr lang="zh-CN" altLang="en-US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∨</a:t>
              </a:r>
              <a:r>
                <a:rPr lang="en-US" altLang="zh-CN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(c</a:t>
              </a:r>
              <a:r>
                <a:rPr lang="zh-CN" altLang="en-US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∧</a:t>
              </a:r>
              <a:r>
                <a:rPr lang="en-US" altLang="zh-CN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a)=(a</a:t>
              </a:r>
              <a:r>
                <a:rPr lang="zh-CN" altLang="en-US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∨</a:t>
              </a:r>
              <a:r>
                <a:rPr lang="en-US" altLang="zh-CN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b)</a:t>
              </a:r>
              <a:r>
                <a:rPr lang="zh-CN" altLang="en-US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∧</a:t>
              </a:r>
              <a:r>
                <a:rPr lang="en-US" altLang="zh-CN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(b</a:t>
              </a:r>
              <a:r>
                <a:rPr lang="zh-CN" altLang="en-US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∨</a:t>
              </a:r>
              <a:r>
                <a:rPr lang="en-US" altLang="zh-CN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c)</a:t>
              </a:r>
              <a:r>
                <a:rPr lang="zh-CN" altLang="en-US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∧</a:t>
              </a:r>
              <a:r>
                <a:rPr lang="en-US" altLang="zh-CN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(c</a:t>
              </a:r>
              <a:r>
                <a:rPr lang="zh-CN" altLang="en-US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∨</a:t>
              </a:r>
              <a:r>
                <a:rPr lang="en-US" altLang="zh-CN" sz="2000" kern="0">
                  <a:latin typeface="楷体" panose="02010609060101010101" pitchFamily="49" charset="-122"/>
                  <a:ea typeface="楷体" panose="02010609060101010101" pitchFamily="49" charset="-122"/>
                </a:rPr>
                <a:t>a)</a:t>
              </a:r>
              <a:endParaRPr lang="zh-CN" altLang="en-US" sz="2000" kern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箭头: 上下 22">
              <a:extLst>
                <a:ext uri="{FF2B5EF4-FFF2-40B4-BE49-F238E27FC236}">
                  <a16:creationId xmlns:a16="http://schemas.microsoft.com/office/drawing/2014/main" id="{69E8BB14-E94A-48D8-B407-6A7E3B467A8A}"/>
                </a:ext>
              </a:extLst>
            </p:cNvPr>
            <p:cNvSpPr/>
            <p:nvPr/>
          </p:nvSpPr>
          <p:spPr>
            <a:xfrm>
              <a:off x="5857104" y="4227574"/>
              <a:ext cx="216024" cy="929617"/>
            </a:xfrm>
            <a:prstGeom prst="upDownArrow">
              <a:avLst>
                <a:gd name="adj1" fmla="val 50000"/>
                <a:gd name="adj2" fmla="val 6910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720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/>
              <a:t>格的定理一览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478210" y="1268760"/>
            <a:ext cx="8208590" cy="4817105"/>
          </a:xfrm>
        </p:spPr>
        <p:txBody>
          <a:bodyPr/>
          <a:lstStyle/>
          <a:p>
            <a:pPr marL="0" indent="0" eaLnBrk="1" hangingPunct="1">
              <a:buSzPct val="60000"/>
              <a:buNone/>
            </a:pPr>
            <a:r>
              <a:rPr lang="zh-CN" altLang="en-US" sz="2400">
                <a:solidFill>
                  <a:srgbClr val="0000FF"/>
                </a:solidFill>
              </a:rPr>
              <a:t>定理</a:t>
            </a:r>
            <a:r>
              <a:rPr lang="en-US" altLang="zh-CN" sz="2400">
                <a:solidFill>
                  <a:srgbClr val="0000FF"/>
                </a:solidFill>
              </a:rPr>
              <a:t>7.2-1</a:t>
            </a:r>
            <a:r>
              <a:rPr lang="zh-CN" altLang="en-US" sz="2400">
                <a:solidFill>
                  <a:srgbClr val="0000FF"/>
                </a:solidFill>
              </a:rPr>
              <a:t>：</a:t>
            </a:r>
            <a:r>
              <a:rPr lang="zh-CN" altLang="en-US" sz="2400"/>
              <a:t>偏序格与代数格互诱导等价；</a:t>
            </a:r>
            <a:r>
              <a:rPr lang="en-US" altLang="zh-CN" sz="2400"/>
              <a:t>&lt;L,</a:t>
            </a:r>
            <a:r>
              <a:rPr lang="zh-CN" altLang="en-US" sz="2400">
                <a:sym typeface="Symbol" pitchFamily="18" charset="2"/>
              </a:rPr>
              <a:t>≤</a:t>
            </a:r>
            <a:r>
              <a:rPr lang="en-US" altLang="zh-CN" sz="2400"/>
              <a:t>&gt;=&lt;L,+,*&gt;</a:t>
            </a:r>
          </a:p>
          <a:p>
            <a:pPr marL="0" indent="0" eaLnBrk="1" hangingPunct="1">
              <a:buNone/>
            </a:pPr>
            <a:r>
              <a:rPr lang="zh-CN" altLang="en-US" sz="2400">
                <a:solidFill>
                  <a:srgbClr val="0000FF"/>
                </a:solidFill>
              </a:rPr>
              <a:t>定理</a:t>
            </a:r>
            <a:r>
              <a:rPr lang="en-US" altLang="zh-CN" sz="2400">
                <a:solidFill>
                  <a:srgbClr val="0000FF"/>
                </a:solidFill>
              </a:rPr>
              <a:t>7.2-2</a:t>
            </a:r>
            <a:r>
              <a:rPr lang="zh-CN" altLang="en-US" sz="2400">
                <a:solidFill>
                  <a:srgbClr val="0000FF"/>
                </a:solidFill>
              </a:rPr>
              <a:t>：</a:t>
            </a:r>
            <a:r>
              <a:rPr lang="zh-CN" altLang="en-US" sz="2400"/>
              <a:t>格同态保序；</a:t>
            </a:r>
            <a:r>
              <a:rPr lang="en-US" altLang="zh-CN" sz="2400"/>
              <a:t>a</a:t>
            </a:r>
            <a:r>
              <a:rPr lang="zh-CN" altLang="en-US" sz="2400">
                <a:sym typeface="Symbol" pitchFamily="18" charset="2"/>
              </a:rPr>
              <a:t>≤</a:t>
            </a:r>
            <a:r>
              <a:rPr lang="en-US" altLang="zh-CN" sz="2400">
                <a:sym typeface="Symbol" pitchFamily="18" charset="2"/>
              </a:rPr>
              <a:t>b</a:t>
            </a:r>
            <a:r>
              <a:rPr lang="en-US" altLang="zh-CN" sz="2400"/>
              <a:t>f(a)</a:t>
            </a:r>
            <a:r>
              <a:rPr lang="zh-CN" altLang="en-US" sz="2400">
                <a:sym typeface="Symbol" pitchFamily="18" charset="2"/>
              </a:rPr>
              <a:t>≤</a:t>
            </a:r>
            <a:r>
              <a:rPr lang="en-US" altLang="zh-CN" sz="2400">
                <a:sym typeface="Symbol" pitchFamily="18" charset="2"/>
              </a:rPr>
              <a:t>f(b)</a:t>
            </a:r>
            <a:endParaRPr lang="en-US" altLang="zh-CN" sz="2400"/>
          </a:p>
          <a:p>
            <a:pPr marL="0" indent="0" eaLnBrk="1" hangingPunct="1">
              <a:buNone/>
            </a:pPr>
            <a:r>
              <a:rPr lang="zh-CN" altLang="en-US" sz="2400">
                <a:solidFill>
                  <a:srgbClr val="0000FF"/>
                </a:solidFill>
              </a:rPr>
              <a:t>定理</a:t>
            </a:r>
            <a:r>
              <a:rPr lang="en-US" altLang="zh-CN" sz="2400">
                <a:solidFill>
                  <a:srgbClr val="0000FF"/>
                </a:solidFill>
              </a:rPr>
              <a:t>7.3-1</a:t>
            </a:r>
            <a:r>
              <a:rPr lang="zh-CN" altLang="en-US" sz="2400">
                <a:solidFill>
                  <a:srgbClr val="0000FF"/>
                </a:solidFill>
              </a:rPr>
              <a:t>：</a:t>
            </a:r>
            <a:r>
              <a:rPr lang="zh-CN" altLang="en-US" sz="2400"/>
              <a:t>分配格是模格</a:t>
            </a:r>
            <a:endParaRPr lang="en-US" altLang="zh-CN" sz="2400"/>
          </a:p>
          <a:p>
            <a:pPr marL="0" indent="0" eaLnBrk="1" hangingPunct="1">
              <a:buNone/>
            </a:pPr>
            <a:r>
              <a:rPr lang="zh-CN" altLang="en-US" sz="2400">
                <a:solidFill>
                  <a:srgbClr val="0000FF"/>
                </a:solidFill>
              </a:rPr>
              <a:t>定理</a:t>
            </a:r>
            <a:r>
              <a:rPr lang="en-US" altLang="zh-CN" sz="2400">
                <a:solidFill>
                  <a:srgbClr val="0000FF"/>
                </a:solidFill>
              </a:rPr>
              <a:t>7.3-2</a:t>
            </a:r>
            <a:r>
              <a:rPr lang="zh-CN" altLang="en-US" sz="2400">
                <a:solidFill>
                  <a:srgbClr val="0000FF"/>
                </a:solidFill>
              </a:rPr>
              <a:t>：</a:t>
            </a:r>
            <a:r>
              <a:rPr lang="zh-CN" altLang="en-US" sz="2400"/>
              <a:t>链必是分配格</a:t>
            </a:r>
            <a:endParaRPr lang="en-US" altLang="zh-CN" sz="2400"/>
          </a:p>
          <a:p>
            <a:pPr marL="0" indent="0" eaLnBrk="1" hangingPunct="1">
              <a:buNone/>
            </a:pPr>
            <a:r>
              <a:rPr lang="zh-CN" altLang="en-US" sz="2400">
                <a:solidFill>
                  <a:srgbClr val="0000FF"/>
                </a:solidFill>
              </a:rPr>
              <a:t>定理</a:t>
            </a:r>
            <a:r>
              <a:rPr lang="en-US" altLang="zh-CN" sz="2400">
                <a:solidFill>
                  <a:srgbClr val="0000FF"/>
                </a:solidFill>
              </a:rPr>
              <a:t>7.3-3</a:t>
            </a:r>
            <a:r>
              <a:rPr lang="zh-CN" altLang="en-US" sz="2400">
                <a:solidFill>
                  <a:srgbClr val="0000FF"/>
                </a:solidFill>
              </a:rPr>
              <a:t>：</a:t>
            </a:r>
            <a:r>
              <a:rPr lang="zh-CN" altLang="en-US" sz="2400"/>
              <a:t>分配格的子格、积格都是分配格</a:t>
            </a:r>
            <a:endParaRPr lang="en-US" altLang="zh-CN" sz="2400" baseline="30000"/>
          </a:p>
          <a:p>
            <a:pPr marL="0" indent="0" eaLnBrk="1" hangingPunct="1">
              <a:buNone/>
            </a:pPr>
            <a:r>
              <a:rPr lang="zh-CN" altLang="en-US" sz="2400">
                <a:solidFill>
                  <a:srgbClr val="0000FF"/>
                </a:solidFill>
              </a:rPr>
              <a:t>定理</a:t>
            </a:r>
            <a:r>
              <a:rPr lang="en-US" altLang="zh-CN" sz="2400">
                <a:solidFill>
                  <a:srgbClr val="0000FF"/>
                </a:solidFill>
              </a:rPr>
              <a:t>7.3-4</a:t>
            </a:r>
            <a:r>
              <a:rPr lang="zh-CN" altLang="en-US" sz="2400">
                <a:solidFill>
                  <a:srgbClr val="0000FF"/>
                </a:solidFill>
              </a:rPr>
              <a:t>：</a:t>
            </a:r>
            <a:r>
              <a:rPr lang="zh-CN" altLang="en-US" sz="2400" u="sng"/>
              <a:t>分配格</a:t>
            </a:r>
            <a:r>
              <a:rPr lang="zh-CN" altLang="en-US" sz="2400"/>
              <a:t>有消去律；</a:t>
            </a:r>
            <a:r>
              <a:rPr lang="en-US" altLang="zh-CN" sz="2400"/>
              <a:t>(a+b=a+c)</a:t>
            </a:r>
            <a:r>
              <a:rPr lang="el-GR" altLang="zh-CN" sz="2400"/>
              <a:t>∧</a:t>
            </a:r>
            <a:r>
              <a:rPr lang="en-US" altLang="zh-CN" sz="2400"/>
              <a:t>(a*b=a*c)</a:t>
            </a:r>
            <a:r>
              <a:rPr lang="en-US" altLang="zh-CN" sz="2400">
                <a:sym typeface="Symbol" pitchFamily="18" charset="2"/>
              </a:rPr>
              <a:t>b=c</a:t>
            </a:r>
            <a:endParaRPr lang="en-US" altLang="zh-CN" sz="2400"/>
          </a:p>
          <a:p>
            <a:pPr marL="0" indent="0" eaLnBrk="1" hangingPunct="1">
              <a:buNone/>
            </a:pPr>
            <a:r>
              <a:rPr lang="zh-CN" altLang="en-US" sz="2400">
                <a:solidFill>
                  <a:srgbClr val="0000FF"/>
                </a:solidFill>
              </a:rPr>
              <a:t>定理</a:t>
            </a:r>
            <a:r>
              <a:rPr lang="en-US" altLang="zh-CN" sz="2400">
                <a:solidFill>
                  <a:srgbClr val="0000FF"/>
                </a:solidFill>
              </a:rPr>
              <a:t>7.3-5</a:t>
            </a:r>
            <a:r>
              <a:rPr lang="zh-CN" altLang="en-US" sz="2400">
                <a:solidFill>
                  <a:srgbClr val="0000FF"/>
                </a:solidFill>
              </a:rPr>
              <a:t>：</a:t>
            </a:r>
            <a:r>
              <a:rPr lang="zh-CN" altLang="en-US" sz="2400"/>
              <a:t>格的全上界</a:t>
            </a:r>
            <a:r>
              <a:rPr lang="en-US" altLang="zh-CN" sz="2400"/>
              <a:t>1/</a:t>
            </a:r>
            <a:r>
              <a:rPr lang="zh-CN" altLang="en-US" sz="2400"/>
              <a:t>下界</a:t>
            </a:r>
            <a:r>
              <a:rPr lang="en-US" altLang="zh-CN" sz="2400"/>
              <a:t>0</a:t>
            </a:r>
            <a:r>
              <a:rPr lang="zh-CN" altLang="en-US" sz="2400"/>
              <a:t>唯一</a:t>
            </a:r>
            <a:endParaRPr lang="en-US" altLang="zh-CN" sz="2400"/>
          </a:p>
          <a:p>
            <a:pPr marL="0" indent="0" eaLnBrk="1" hangingPunct="1">
              <a:buNone/>
            </a:pPr>
            <a:r>
              <a:rPr lang="zh-CN" altLang="en-US" sz="2400">
                <a:solidFill>
                  <a:srgbClr val="0000FF"/>
                </a:solidFill>
              </a:rPr>
              <a:t>定理</a:t>
            </a:r>
            <a:r>
              <a:rPr lang="en-US" altLang="zh-CN" sz="2400">
                <a:solidFill>
                  <a:srgbClr val="0000FF"/>
                </a:solidFill>
              </a:rPr>
              <a:t>7.3-6</a:t>
            </a:r>
            <a:r>
              <a:rPr lang="zh-CN" altLang="en-US" sz="2400">
                <a:solidFill>
                  <a:srgbClr val="0000FF"/>
                </a:solidFill>
              </a:rPr>
              <a:t>：</a:t>
            </a:r>
            <a:r>
              <a:rPr lang="en-US" altLang="zh-CN" sz="2400"/>
              <a:t>0=+</a:t>
            </a:r>
            <a:r>
              <a:rPr lang="zh-CN" altLang="en-US" sz="2400"/>
              <a:t>么</a:t>
            </a:r>
            <a:r>
              <a:rPr lang="en-US" altLang="zh-CN" sz="2400"/>
              <a:t>/</a:t>
            </a:r>
            <a:r>
              <a:rPr lang="zh-CN" altLang="en-US" sz="2400"/>
              <a:t>*零，</a:t>
            </a:r>
            <a:r>
              <a:rPr lang="en-US" altLang="zh-CN" sz="2400"/>
              <a:t>1=</a:t>
            </a:r>
            <a:r>
              <a:rPr lang="zh-CN" altLang="en-US" sz="2400"/>
              <a:t>*么</a:t>
            </a:r>
            <a:r>
              <a:rPr lang="en-US" altLang="zh-CN" sz="2400"/>
              <a:t>/+</a:t>
            </a:r>
            <a:r>
              <a:rPr lang="zh-CN" altLang="en-US" sz="2400"/>
              <a:t>零；</a:t>
            </a:r>
            <a:r>
              <a:rPr lang="en-US" altLang="zh-CN" sz="2400"/>
              <a:t>a+0=a</a:t>
            </a:r>
            <a:r>
              <a:rPr lang="zh-CN" altLang="en-US" sz="2400"/>
              <a:t>，</a:t>
            </a:r>
            <a:r>
              <a:rPr lang="en-US" altLang="zh-CN" sz="2400"/>
              <a:t>a*0=0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50E8F-4774-43EE-B95E-FC606977DF02}" type="slidenum">
              <a:rPr lang="zh-CN" altLang="en-US"/>
              <a:pPr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5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D820F9-7862-4061-BA4F-8D9E16AE0AD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保交和保联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6175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通常用</a:t>
            </a:r>
            <a:r>
              <a:rPr lang="en-US" altLang="zh-CN" dirty="0"/>
              <a:t>a</a:t>
            </a:r>
            <a:r>
              <a:rPr lang="en-US" altLang="zh-CN" sz="2800" baseline="-5000" dirty="0"/>
              <a:t>*</a:t>
            </a:r>
            <a:r>
              <a:rPr lang="en-US" altLang="zh-CN" dirty="0"/>
              <a:t>b</a:t>
            </a:r>
            <a:r>
              <a:rPr lang="zh-CN" altLang="en-US" dirty="0"/>
              <a:t>表示</a:t>
            </a:r>
            <a:r>
              <a:rPr lang="en-US" altLang="zh-CN" dirty="0"/>
              <a:t>{</a:t>
            </a:r>
            <a:r>
              <a:rPr lang="en-US" altLang="zh-CN" dirty="0" err="1"/>
              <a:t>a,b</a:t>
            </a:r>
            <a:r>
              <a:rPr lang="en-US" altLang="zh-CN" dirty="0"/>
              <a:t>}</a:t>
            </a:r>
            <a:r>
              <a:rPr lang="zh-CN" altLang="en-US" dirty="0"/>
              <a:t>的最大下界，用</a:t>
            </a:r>
            <a:r>
              <a:rPr lang="en-US" altLang="zh-CN" dirty="0"/>
              <a:t>a</a:t>
            </a:r>
            <a:r>
              <a:rPr lang="zh-CN" altLang="en-US" dirty="0"/>
              <a:t>⊕</a:t>
            </a:r>
            <a:r>
              <a:rPr lang="en-US" altLang="zh-CN" dirty="0"/>
              <a:t>b</a:t>
            </a:r>
            <a:r>
              <a:rPr lang="zh-CN" altLang="en-US" dirty="0"/>
              <a:t>表示</a:t>
            </a:r>
            <a:r>
              <a:rPr lang="en-US" altLang="zh-CN" dirty="0"/>
              <a:t>{</a:t>
            </a:r>
            <a:r>
              <a:rPr lang="en-US" altLang="zh-CN" dirty="0" err="1"/>
              <a:t>a,b</a:t>
            </a:r>
            <a:r>
              <a:rPr lang="en-US" altLang="zh-CN" dirty="0"/>
              <a:t>}</a:t>
            </a:r>
            <a:r>
              <a:rPr lang="zh-CN" altLang="en-US" dirty="0"/>
              <a:t>的最小上界，即</a:t>
            </a:r>
            <a:endParaRPr lang="en-US" altLang="zh-CN" dirty="0"/>
          </a:p>
          <a:p>
            <a:pPr>
              <a:spcBef>
                <a:spcPts val="0"/>
              </a:spcBef>
              <a:buNone/>
            </a:pPr>
            <a:r>
              <a:rPr lang="en-US" altLang="zh-CN" dirty="0"/>
              <a:t>                  a</a:t>
            </a:r>
            <a:r>
              <a:rPr lang="en-US" altLang="zh-CN" sz="2800" baseline="-5000" dirty="0"/>
              <a:t>*</a:t>
            </a:r>
            <a:r>
              <a:rPr lang="en-US" altLang="zh-CN" dirty="0"/>
              <a:t>b=</a:t>
            </a:r>
            <a:r>
              <a:rPr lang="en-US" altLang="zh-CN" dirty="0" err="1"/>
              <a:t>glb</a:t>
            </a:r>
            <a:r>
              <a:rPr lang="en-US" altLang="zh-CN" dirty="0"/>
              <a:t>{</a:t>
            </a:r>
            <a:r>
              <a:rPr lang="en-US" altLang="zh-CN" dirty="0" err="1"/>
              <a:t>a,b</a:t>
            </a:r>
            <a:r>
              <a:rPr lang="en-US" altLang="zh-CN" dirty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/>
              <a:t>                  a</a:t>
            </a:r>
            <a:r>
              <a:rPr lang="zh-CN" altLang="en-US" dirty="0"/>
              <a:t>⊕</a:t>
            </a:r>
            <a:r>
              <a:rPr lang="en-US" altLang="zh-CN" dirty="0"/>
              <a:t>b=</a:t>
            </a:r>
            <a:r>
              <a:rPr lang="en-US" altLang="zh-CN" dirty="0" err="1"/>
              <a:t>lub</a:t>
            </a:r>
            <a:r>
              <a:rPr lang="en-US" altLang="zh-CN" dirty="0"/>
              <a:t>{</a:t>
            </a:r>
            <a:r>
              <a:rPr lang="en-US" altLang="zh-CN" dirty="0" err="1"/>
              <a:t>a,b</a:t>
            </a:r>
            <a:r>
              <a:rPr lang="en-US" altLang="zh-CN" dirty="0"/>
              <a:t>}</a:t>
            </a:r>
          </a:p>
          <a:p>
            <a:pPr marL="365125" indent="0">
              <a:spcBef>
                <a:spcPts val="0"/>
              </a:spcBef>
              <a:buNone/>
            </a:pPr>
            <a:r>
              <a:rPr lang="zh-CN" altLang="en-US" dirty="0"/>
              <a:t>称</a:t>
            </a:r>
            <a:r>
              <a:rPr lang="en-US" altLang="zh-CN" dirty="0"/>
              <a:t>a</a:t>
            </a:r>
            <a:r>
              <a:rPr lang="en-US" altLang="zh-CN" sz="2800" baseline="-5000" dirty="0"/>
              <a:t>*</a:t>
            </a:r>
            <a:r>
              <a:rPr lang="en-US" altLang="zh-CN" dirty="0"/>
              <a:t>b</a:t>
            </a:r>
            <a:r>
              <a:rPr lang="zh-CN" altLang="en-US" dirty="0"/>
              <a:t>为</a:t>
            </a:r>
            <a:r>
              <a:rPr lang="en-US" altLang="zh-CN" dirty="0" err="1"/>
              <a:t>a,b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保交</a:t>
            </a:r>
            <a:r>
              <a:rPr lang="zh-CN" altLang="en-US" dirty="0"/>
              <a:t>，称</a:t>
            </a:r>
            <a:r>
              <a:rPr lang="en-US" altLang="zh-CN" dirty="0"/>
              <a:t>a</a:t>
            </a:r>
            <a:r>
              <a:rPr lang="zh-CN" altLang="en-US" dirty="0"/>
              <a:t>⊕</a:t>
            </a:r>
            <a:r>
              <a:rPr lang="en-US" altLang="zh-CN" dirty="0"/>
              <a:t>b</a:t>
            </a:r>
            <a:r>
              <a:rPr lang="zh-CN" altLang="en-US" dirty="0"/>
              <a:t>为</a:t>
            </a:r>
            <a:r>
              <a:rPr lang="en-US" altLang="zh-CN" dirty="0" err="1"/>
              <a:t>a,b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保联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/>
              <a:t>对于一个格</a:t>
            </a:r>
            <a:r>
              <a:rPr lang="en-US" altLang="zh-CN" dirty="0"/>
              <a:t>L</a:t>
            </a:r>
            <a:r>
              <a:rPr lang="zh-CN" altLang="en-US" dirty="0"/>
              <a:t>而言，保交和保联的结果仍然属于</a:t>
            </a:r>
            <a:r>
              <a:rPr lang="en-US" altLang="zh-CN" dirty="0"/>
              <a:t>L</a:t>
            </a:r>
            <a:r>
              <a:rPr lang="zh-CN" altLang="en-US" dirty="0"/>
              <a:t>而且是唯一的，因此，保交和保联都是</a:t>
            </a:r>
            <a:r>
              <a:rPr lang="en-US" altLang="zh-CN" dirty="0"/>
              <a:t>L</a:t>
            </a:r>
            <a:r>
              <a:rPr lang="zh-CN" altLang="en-US" dirty="0"/>
              <a:t>上的二元运算；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也用</a:t>
            </a:r>
            <a:r>
              <a:rPr lang="el-GR" altLang="zh-CN" dirty="0">
                <a:solidFill>
                  <a:srgbClr val="FF0000"/>
                </a:solidFill>
              </a:rPr>
              <a:t>∧</a:t>
            </a:r>
            <a:r>
              <a:rPr lang="zh-CN" altLang="en-US" dirty="0"/>
              <a:t>或</a:t>
            </a:r>
            <a:r>
              <a:rPr lang="el-GR" altLang="zh-CN" dirty="0"/>
              <a:t>∩</a:t>
            </a:r>
            <a:r>
              <a:rPr lang="zh-CN" altLang="en-US" dirty="0"/>
              <a:t>表示保交运算，用</a:t>
            </a:r>
            <a:r>
              <a:rPr lang="el-GR" altLang="zh-CN" dirty="0">
                <a:solidFill>
                  <a:srgbClr val="FF0000"/>
                </a:solidFill>
              </a:rPr>
              <a:t>∨</a:t>
            </a:r>
            <a:r>
              <a:rPr lang="zh-CN" altLang="en-US" dirty="0"/>
              <a:t>或</a:t>
            </a:r>
            <a:r>
              <a:rPr lang="el-GR" altLang="zh-CN" dirty="0"/>
              <a:t>∪</a:t>
            </a:r>
            <a:r>
              <a:rPr lang="zh-CN" altLang="en-US" dirty="0"/>
              <a:t>表示保联运算。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zh-CN" altLang="en-US" dirty="0"/>
              <a:t>集合</a:t>
            </a:r>
            <a:r>
              <a:rPr lang="en-US" altLang="zh-CN" dirty="0"/>
              <a:t>S={1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12}</a:t>
            </a:r>
            <a:r>
              <a:rPr lang="zh-CN" altLang="en-US" dirty="0"/>
              <a:t>上的整除关系是格。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1</a:t>
            </a:r>
            <a:r>
              <a:rPr lang="el-GR" altLang="zh-CN" dirty="0"/>
              <a:t>∧</a:t>
            </a:r>
            <a:r>
              <a:rPr lang="en-US" altLang="zh-CN" dirty="0"/>
              <a:t>a=1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el-GR" altLang="zh-CN" dirty="0"/>
              <a:t>∨</a:t>
            </a:r>
            <a:r>
              <a:rPr lang="en-US" altLang="zh-CN" dirty="0"/>
              <a:t>3=12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el-GR" altLang="zh-CN" dirty="0"/>
              <a:t>∧</a:t>
            </a:r>
            <a:r>
              <a:rPr lang="en-US" altLang="zh-CN" dirty="0"/>
              <a:t>3=1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el-GR" altLang="zh-CN" dirty="0"/>
              <a:t>∨</a:t>
            </a:r>
            <a:r>
              <a:rPr lang="en-US" altLang="zh-CN" dirty="0"/>
              <a:t>12=12</a:t>
            </a:r>
            <a:r>
              <a:rPr lang="zh-CN" altLang="en-US" dirty="0"/>
              <a:t>；</a:t>
            </a:r>
            <a:r>
              <a:rPr lang="en-US" altLang="zh-CN" dirty="0"/>
              <a:t>a</a:t>
            </a:r>
            <a:r>
              <a:rPr lang="zh-CN" altLang="en-US" dirty="0"/>
              <a:t>表示集合中的任意元素。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346880" y="4781912"/>
            <a:ext cx="63367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/>
              <a:t>格的定理一览（续）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467705" y="1268761"/>
            <a:ext cx="8208590" cy="33843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>
                <a:solidFill>
                  <a:srgbClr val="0000FF"/>
                </a:solidFill>
              </a:rPr>
              <a:t>定理</a:t>
            </a:r>
            <a:r>
              <a:rPr lang="en-US" altLang="zh-CN" sz="2400">
                <a:solidFill>
                  <a:srgbClr val="0000FF"/>
                </a:solidFill>
              </a:rPr>
              <a:t>7.3-7</a:t>
            </a:r>
            <a:r>
              <a:rPr lang="zh-CN" altLang="en-US" sz="2400">
                <a:solidFill>
                  <a:srgbClr val="0000FF"/>
                </a:solidFill>
              </a:rPr>
              <a:t>：</a:t>
            </a:r>
            <a:r>
              <a:rPr lang="zh-CN" altLang="en-US" sz="2400"/>
              <a:t>有界格中</a:t>
            </a:r>
            <a:r>
              <a:rPr lang="en-US" altLang="zh-CN" sz="2400"/>
              <a:t>0</a:t>
            </a:r>
            <a:r>
              <a:rPr lang="zh-CN" altLang="en-US" sz="2400"/>
              <a:t>、</a:t>
            </a:r>
            <a:r>
              <a:rPr lang="en-US" altLang="zh-CN" sz="2400"/>
              <a:t>1</a:t>
            </a:r>
            <a:r>
              <a:rPr lang="zh-CN" altLang="en-US" sz="2400"/>
              <a:t>互补且唯一；</a:t>
            </a:r>
            <a:r>
              <a:rPr lang="en-US" altLang="zh-CN" sz="2400"/>
              <a:t>0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400"/>
              <a:t>=1</a:t>
            </a:r>
          </a:p>
          <a:p>
            <a:pPr marL="0" indent="0" eaLnBrk="1" hangingPunct="1">
              <a:buNone/>
            </a:pPr>
            <a:r>
              <a:rPr lang="zh-CN" altLang="en-US" sz="2400">
                <a:solidFill>
                  <a:srgbClr val="0000FF"/>
                </a:solidFill>
              </a:rPr>
              <a:t>定理</a:t>
            </a:r>
            <a:r>
              <a:rPr lang="en-US" altLang="zh-CN" sz="2400">
                <a:solidFill>
                  <a:srgbClr val="0000FF"/>
                </a:solidFill>
              </a:rPr>
              <a:t>7.3-8</a:t>
            </a:r>
            <a:r>
              <a:rPr lang="zh-CN" altLang="en-US" sz="2400">
                <a:solidFill>
                  <a:srgbClr val="0000FF"/>
                </a:solidFill>
              </a:rPr>
              <a:t>：</a:t>
            </a:r>
            <a:r>
              <a:rPr lang="zh-CN" altLang="en-US" sz="2400" u="sng"/>
              <a:t>分配格</a:t>
            </a:r>
            <a:r>
              <a:rPr lang="zh-CN" altLang="en-US" sz="2400"/>
              <a:t>若有补则唯一</a:t>
            </a:r>
            <a:endParaRPr lang="en-US" altLang="zh-CN" sz="2400"/>
          </a:p>
          <a:p>
            <a:pPr marL="0" indent="0" eaLnBrk="1" hangingPunct="1">
              <a:buNone/>
            </a:pPr>
            <a:r>
              <a:rPr lang="zh-CN" altLang="en-US" sz="2400">
                <a:solidFill>
                  <a:srgbClr val="0000FF"/>
                </a:solidFill>
              </a:rPr>
              <a:t>定理</a:t>
            </a:r>
            <a:r>
              <a:rPr lang="en-US" altLang="zh-CN" sz="2400">
                <a:solidFill>
                  <a:srgbClr val="0000FF"/>
                </a:solidFill>
              </a:rPr>
              <a:t>7.3-9</a:t>
            </a:r>
            <a:r>
              <a:rPr lang="zh-CN" altLang="en-US" sz="2400">
                <a:solidFill>
                  <a:srgbClr val="0000FF"/>
                </a:solidFill>
              </a:rPr>
              <a:t>：</a:t>
            </a:r>
            <a:r>
              <a:rPr lang="zh-CN" altLang="en-US" sz="2400"/>
              <a:t>有补分配格任意</a:t>
            </a:r>
            <a:r>
              <a:rPr lang="en-US" altLang="zh-CN" sz="2400"/>
              <a:t>a</a:t>
            </a:r>
            <a:r>
              <a:rPr lang="zh-CN" altLang="en-US" sz="2400"/>
              <a:t>的补唯一</a:t>
            </a:r>
            <a:endParaRPr lang="en-US" altLang="zh-CN" sz="2400"/>
          </a:p>
          <a:p>
            <a:pPr marL="0" indent="0" eaLnBrk="1" hangingPunct="1">
              <a:buNone/>
            </a:pPr>
            <a:r>
              <a:rPr lang="zh-CN" altLang="en-US" sz="2400">
                <a:solidFill>
                  <a:srgbClr val="0000FF"/>
                </a:solidFill>
              </a:rPr>
              <a:t>定理</a:t>
            </a:r>
            <a:r>
              <a:rPr lang="en-US" altLang="zh-CN" sz="2400">
                <a:solidFill>
                  <a:srgbClr val="0000FF"/>
                </a:solidFill>
              </a:rPr>
              <a:t>7.3-10</a:t>
            </a:r>
            <a:r>
              <a:rPr lang="zh-CN" altLang="en-US" sz="2400">
                <a:solidFill>
                  <a:srgbClr val="0000FF"/>
                </a:solidFill>
              </a:rPr>
              <a:t>：</a:t>
            </a:r>
            <a:r>
              <a:rPr lang="zh-CN" altLang="en-US" sz="2400"/>
              <a:t>补补还原；</a:t>
            </a:r>
            <a:r>
              <a:rPr lang="en-US" altLang="zh-CN" sz="2400"/>
              <a:t>(a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400"/>
              <a:t>)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400"/>
              <a:t>=a</a:t>
            </a:r>
          </a:p>
          <a:p>
            <a:pPr marL="0" indent="0" eaLnBrk="1" hangingPunct="1">
              <a:buNone/>
            </a:pPr>
            <a:r>
              <a:rPr lang="zh-CN" altLang="en-US" sz="2400">
                <a:solidFill>
                  <a:srgbClr val="0000FF"/>
                </a:solidFill>
              </a:rPr>
              <a:t>定理</a:t>
            </a:r>
            <a:r>
              <a:rPr lang="en-US" altLang="zh-CN" sz="2400">
                <a:solidFill>
                  <a:srgbClr val="0000FF"/>
                </a:solidFill>
              </a:rPr>
              <a:t>7.3-11</a:t>
            </a:r>
            <a:r>
              <a:rPr lang="zh-CN" altLang="en-US" sz="2400">
                <a:solidFill>
                  <a:srgbClr val="0000FF"/>
                </a:solidFill>
              </a:rPr>
              <a:t>：</a:t>
            </a:r>
            <a:r>
              <a:rPr lang="zh-CN" altLang="en-US" sz="2400"/>
              <a:t>有补分配格满足德摩根律；</a:t>
            </a:r>
            <a:r>
              <a:rPr lang="en-US" altLang="zh-CN" sz="2400"/>
              <a:t>(a+b)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400"/>
              <a:t>=a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400"/>
              <a:t>*b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 eaLnBrk="1" hangingPunct="1">
              <a:buNone/>
            </a:pPr>
            <a:r>
              <a:rPr lang="zh-CN" altLang="en-US" sz="2400">
                <a:solidFill>
                  <a:srgbClr val="0000FF"/>
                </a:solidFill>
              </a:rPr>
              <a:t>定理</a:t>
            </a:r>
            <a:r>
              <a:rPr lang="en-US" altLang="zh-CN" sz="2400">
                <a:solidFill>
                  <a:srgbClr val="0000FF"/>
                </a:solidFill>
              </a:rPr>
              <a:t>7.3-12</a:t>
            </a:r>
            <a:r>
              <a:rPr lang="zh-CN" altLang="en-US" sz="2400">
                <a:solidFill>
                  <a:srgbClr val="0000FF"/>
                </a:solidFill>
              </a:rPr>
              <a:t>：</a:t>
            </a:r>
            <a:r>
              <a:rPr lang="zh-CN" altLang="en-US" sz="2400"/>
              <a:t>大补交</a:t>
            </a:r>
            <a:r>
              <a:rPr lang="en-US" altLang="zh-CN" sz="2400"/>
              <a:t>0</a:t>
            </a:r>
            <a:r>
              <a:rPr lang="zh-CN" altLang="en-US" sz="2400"/>
              <a:t>、小补联</a:t>
            </a:r>
            <a:r>
              <a:rPr lang="en-US" altLang="zh-CN" sz="2400"/>
              <a:t>1</a:t>
            </a:r>
            <a:r>
              <a:rPr lang="zh-CN" altLang="en-US" sz="2400"/>
              <a:t>；</a:t>
            </a:r>
            <a:r>
              <a:rPr lang="en-US" altLang="zh-CN" sz="2400"/>
              <a:t>a</a:t>
            </a:r>
            <a:r>
              <a:rPr lang="zh-CN" altLang="en-US" sz="2400">
                <a:sym typeface="Symbol" pitchFamily="18" charset="2"/>
              </a:rPr>
              <a:t>≤</a:t>
            </a:r>
            <a:r>
              <a:rPr lang="en-US" altLang="zh-CN" sz="2400">
                <a:sym typeface="Symbol" pitchFamily="18" charset="2"/>
              </a:rPr>
              <a:t>ba*b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en-US" altLang="zh-CN" sz="2400">
                <a:sym typeface="Symbol" pitchFamily="18" charset="2"/>
              </a:rPr>
              <a:t>=0a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en-US" altLang="zh-CN" sz="2400">
                <a:sym typeface="Symbol" pitchFamily="18" charset="2"/>
              </a:rPr>
              <a:t>+b=1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50E8F-4774-43EE-B95E-FC606977DF02}" type="slidenum">
              <a:rPr lang="zh-CN" altLang="en-US"/>
              <a:pPr>
                <a:defRPr/>
              </a:pPr>
              <a:t>50</a:t>
            </a:fld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9B499DE-94D8-41FC-B460-73557F3ACE60}"/>
              </a:ext>
            </a:extLst>
          </p:cNvPr>
          <p:cNvSpPr/>
          <p:nvPr/>
        </p:nvSpPr>
        <p:spPr>
          <a:xfrm>
            <a:off x="1187624" y="4869161"/>
            <a:ext cx="2880320" cy="7841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分配格判定定理：</a:t>
            </a:r>
            <a:endParaRPr lang="en-US" altLang="zh-CN" sz="200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spcBef>
                <a:spcPts val="0"/>
              </a:spcBef>
              <a:spcAft>
                <a:spcPts val="20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分配格</a:t>
            </a:r>
            <a:r>
              <a:rPr lang="en-US" altLang="zh-CN" sz="200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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含钻石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五角格</a:t>
            </a:r>
            <a:endParaRPr lang="en-US" altLang="zh-CN" sz="20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EF58467-4B51-46A1-9065-E598481A44D3}"/>
              </a:ext>
            </a:extLst>
          </p:cNvPr>
          <p:cNvSpPr/>
          <p:nvPr/>
        </p:nvSpPr>
        <p:spPr>
          <a:xfrm>
            <a:off x="5076058" y="4869160"/>
            <a:ext cx="2880320" cy="7841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模格判定定理：</a:t>
            </a:r>
            <a:endParaRPr lang="en-US" altLang="zh-CN" sz="200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spcBef>
                <a:spcPts val="0"/>
              </a:spcBef>
              <a:spcAft>
                <a:spcPts val="20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模格</a:t>
            </a:r>
            <a:r>
              <a:rPr lang="en-US" altLang="zh-CN" sz="200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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含五角格</a:t>
            </a:r>
            <a:endParaRPr lang="en-US" altLang="zh-CN" sz="20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781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457200" y="350044"/>
            <a:ext cx="8229600" cy="774700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习题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147248" cy="4104234"/>
          </a:xfrm>
          <a:ln w="12700"/>
        </p:spPr>
        <p:txBody>
          <a:bodyPr/>
          <a:lstStyle/>
          <a:p>
            <a:pPr marL="457200" indent="-457200">
              <a:lnSpc>
                <a:spcPct val="110000"/>
              </a:lnSpc>
              <a:buClrTx/>
              <a:buSzPct val="100000"/>
              <a:buFont typeface="+mj-lt"/>
              <a:buAutoNum type="arabicPeriod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是格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其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Hasse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图如图：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808038" indent="-457200">
              <a:lnSpc>
                <a:spcPct val="110000"/>
              </a:lnSpc>
              <a:buClrTx/>
              <a:buSzPct val="100000"/>
              <a:buFont typeface="+mj-ea"/>
              <a:buAutoNum type="circleNumDbPlain"/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此格是有界格吗？</a:t>
            </a:r>
            <a:endParaRPr lang="en-US" altLang="zh-CN" sz="2200" dirty="0">
              <a:latin typeface="楷体" pitchFamily="49" charset="-122"/>
              <a:ea typeface="楷体" pitchFamily="49" charset="-122"/>
            </a:endParaRPr>
          </a:p>
          <a:p>
            <a:pPr marL="808038" indent="-457200">
              <a:lnSpc>
                <a:spcPct val="110000"/>
              </a:lnSpc>
              <a:buClrTx/>
              <a:buSzPct val="100000"/>
              <a:buFont typeface="+mj-ea"/>
              <a:buAutoNum type="circleNumDbPlain"/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此格是有补格吗？</a:t>
            </a:r>
            <a:endParaRPr lang="en-US" altLang="zh-CN" sz="2200" dirty="0">
              <a:latin typeface="楷体" pitchFamily="49" charset="-122"/>
              <a:ea typeface="楷体" pitchFamily="49" charset="-122"/>
            </a:endParaRPr>
          </a:p>
          <a:p>
            <a:pPr marL="808038" indent="-457200">
              <a:lnSpc>
                <a:spcPct val="110000"/>
              </a:lnSpc>
              <a:spcAft>
                <a:spcPts val="3000"/>
              </a:spcAft>
              <a:buClrTx/>
              <a:buSzPct val="100000"/>
              <a:buFont typeface="+mj-ea"/>
              <a:buAutoNum type="circleNumDbPlain"/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此格是分配格吗？</a:t>
            </a:r>
            <a:endParaRPr lang="en-US" altLang="zh-CN" sz="2200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10000"/>
              </a:lnSpc>
              <a:spcAft>
                <a:spcPts val="1200"/>
              </a:spcAft>
              <a:buClrTx/>
              <a:buSzPct val="100000"/>
              <a:buFont typeface="+mj-lt"/>
              <a:buAutoNum type="arabicPeriod" startAt="2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，≤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是格，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|L|≥2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，请证明：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中不存在以自己为补元的元素。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10000"/>
              </a:lnSpc>
              <a:buClrTx/>
              <a:buSzPct val="100000"/>
              <a:buFont typeface="+mj-lt"/>
              <a:buAutoNum type="arabicPeriod" startAt="2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&lt;L,≤&gt;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是全序集，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|L|≥3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，请证明：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&lt;L,≤&gt;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是格，但不是有补格。</a:t>
            </a:r>
          </a:p>
          <a:p>
            <a:pPr marL="365125" indent="-365125">
              <a:lnSpc>
                <a:spcPct val="110000"/>
              </a:lnSpc>
              <a:buSzPct val="60000"/>
            </a:pP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grpSp>
        <p:nvGrpSpPr>
          <p:cNvPr id="6" name="Group 37"/>
          <p:cNvGrpSpPr>
            <a:grpSpLocks noChangeAspect="1"/>
          </p:cNvGrpSpPr>
          <p:nvPr/>
        </p:nvGrpSpPr>
        <p:grpSpPr bwMode="auto">
          <a:xfrm>
            <a:off x="6376208" y="1196752"/>
            <a:ext cx="1458248" cy="1985586"/>
            <a:chOff x="3312" y="1798"/>
            <a:chExt cx="1488" cy="1920"/>
          </a:xfrm>
          <a:solidFill>
            <a:schemeClr val="bg1"/>
          </a:solidFill>
        </p:grpSpPr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3312" y="1798"/>
              <a:ext cx="1488" cy="1920"/>
              <a:chOff x="3072" y="1894"/>
              <a:chExt cx="1488" cy="1920"/>
            </a:xfrm>
            <a:grpFill/>
          </p:grpSpPr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 flipH="1">
                <a:off x="3832" y="2895"/>
                <a:ext cx="632" cy="355"/>
              </a:xfrm>
              <a:prstGeom prst="line">
                <a:avLst/>
              </a:prstGeom>
              <a:grpFill/>
              <a:ln w="2159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9" name="Line 48"/>
              <p:cNvSpPr>
                <a:spLocks noChangeShapeType="1"/>
              </p:cNvSpPr>
              <p:nvPr/>
            </p:nvSpPr>
            <p:spPr bwMode="auto">
              <a:xfrm flipH="1">
                <a:off x="3186" y="2020"/>
                <a:ext cx="632" cy="355"/>
              </a:xfrm>
              <a:prstGeom prst="line">
                <a:avLst/>
              </a:prstGeom>
              <a:grpFill/>
              <a:ln w="2159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0" name="Line 49"/>
              <p:cNvSpPr>
                <a:spLocks noChangeShapeType="1"/>
              </p:cNvSpPr>
              <p:nvPr/>
            </p:nvSpPr>
            <p:spPr bwMode="auto">
              <a:xfrm>
                <a:off x="3821" y="2020"/>
                <a:ext cx="632" cy="355"/>
              </a:xfrm>
              <a:prstGeom prst="line">
                <a:avLst/>
              </a:prstGeom>
              <a:grpFill/>
              <a:ln w="2159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1" name="Line 50"/>
              <p:cNvSpPr>
                <a:spLocks noChangeShapeType="1"/>
              </p:cNvSpPr>
              <p:nvPr/>
            </p:nvSpPr>
            <p:spPr bwMode="auto">
              <a:xfrm>
                <a:off x="3288" y="2400"/>
                <a:ext cx="1139" cy="432"/>
              </a:xfrm>
              <a:prstGeom prst="line">
                <a:avLst/>
              </a:prstGeom>
              <a:grpFill/>
              <a:ln w="2159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2" name="Line 51"/>
              <p:cNvSpPr>
                <a:spLocks noChangeShapeType="1"/>
              </p:cNvSpPr>
              <p:nvPr/>
            </p:nvSpPr>
            <p:spPr bwMode="auto">
              <a:xfrm>
                <a:off x="3192" y="2496"/>
                <a:ext cx="0" cy="240"/>
              </a:xfrm>
              <a:prstGeom prst="line">
                <a:avLst/>
              </a:prstGeom>
              <a:grpFill/>
              <a:ln w="2159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3" name="Line 52"/>
              <p:cNvSpPr>
                <a:spLocks noChangeShapeType="1"/>
              </p:cNvSpPr>
              <p:nvPr/>
            </p:nvSpPr>
            <p:spPr bwMode="auto">
              <a:xfrm>
                <a:off x="4440" y="2496"/>
                <a:ext cx="0" cy="240"/>
              </a:xfrm>
              <a:prstGeom prst="line">
                <a:avLst/>
              </a:prstGeom>
              <a:grpFill/>
              <a:ln w="2159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>
                <a:off x="3267" y="2831"/>
                <a:ext cx="1137" cy="433"/>
              </a:xfrm>
              <a:prstGeom prst="line">
                <a:avLst/>
              </a:prstGeom>
              <a:grpFill/>
              <a:ln w="2159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>
                <a:off x="3200" y="3344"/>
                <a:ext cx="632" cy="355"/>
              </a:xfrm>
              <a:prstGeom prst="line">
                <a:avLst/>
              </a:prstGeom>
              <a:grpFill/>
              <a:ln w="2159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7" name="Line 56"/>
              <p:cNvSpPr>
                <a:spLocks noChangeShapeType="1"/>
              </p:cNvSpPr>
              <p:nvPr/>
            </p:nvSpPr>
            <p:spPr bwMode="auto">
              <a:xfrm flipH="1">
                <a:off x="3837" y="3344"/>
                <a:ext cx="632" cy="355"/>
              </a:xfrm>
              <a:prstGeom prst="line">
                <a:avLst/>
              </a:prstGeom>
              <a:grpFill/>
              <a:ln w="2159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8" name="Line 57"/>
              <p:cNvSpPr>
                <a:spLocks noChangeShapeType="1"/>
              </p:cNvSpPr>
              <p:nvPr/>
            </p:nvSpPr>
            <p:spPr bwMode="auto">
              <a:xfrm>
                <a:off x="3192" y="2976"/>
                <a:ext cx="0" cy="240"/>
              </a:xfrm>
              <a:prstGeom prst="line">
                <a:avLst/>
              </a:prstGeom>
              <a:grpFill/>
              <a:ln w="2159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9" name="Line 58"/>
              <p:cNvSpPr>
                <a:spLocks noChangeShapeType="1"/>
              </p:cNvSpPr>
              <p:nvPr/>
            </p:nvSpPr>
            <p:spPr bwMode="auto">
              <a:xfrm>
                <a:off x="3826" y="3336"/>
                <a:ext cx="0" cy="240"/>
              </a:xfrm>
              <a:prstGeom prst="line">
                <a:avLst/>
              </a:prstGeom>
              <a:grpFill/>
              <a:ln w="2159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0" name="Oval 43"/>
              <p:cNvSpPr>
                <a:spLocks noChangeArrowheads="1"/>
              </p:cNvSpPr>
              <p:nvPr/>
            </p:nvSpPr>
            <p:spPr bwMode="auto">
              <a:xfrm>
                <a:off x="4320" y="2736"/>
                <a:ext cx="240" cy="240"/>
              </a:xfrm>
              <a:prstGeom prst="ellipse">
                <a:avLst/>
              </a:prstGeom>
              <a:grpFill/>
              <a:ln w="2159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86400" bIns="108000" anchor="ctr"/>
              <a:lstStyle/>
              <a:p>
                <a:pPr algn="ctr"/>
                <a:r>
                  <a:rPr lang="en-US" altLang="zh-CN" sz="1600" dirty="0">
                    <a:latin typeface="楷体" pitchFamily="49" charset="-122"/>
                    <a:ea typeface="楷体" pitchFamily="49" charset="-122"/>
                  </a:rPr>
                  <a:t>e</a:t>
                </a:r>
              </a:p>
            </p:txBody>
          </p:sp>
          <p:sp>
            <p:nvSpPr>
              <p:cNvPr id="21" name="Oval 39"/>
              <p:cNvSpPr>
                <a:spLocks noChangeArrowheads="1"/>
              </p:cNvSpPr>
              <p:nvPr/>
            </p:nvSpPr>
            <p:spPr bwMode="auto">
              <a:xfrm>
                <a:off x="3706" y="1894"/>
                <a:ext cx="240" cy="240"/>
              </a:xfrm>
              <a:prstGeom prst="ellipse">
                <a:avLst/>
              </a:prstGeom>
              <a:grpFill/>
              <a:ln w="2159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82800" bIns="126000" anchor="ctr" anchorCtr="1"/>
              <a:lstStyle/>
              <a:p>
                <a:pPr algn="ctr"/>
                <a:r>
                  <a:rPr lang="en-US" altLang="zh-CN" sz="1600" dirty="0">
                    <a:latin typeface="楷体" pitchFamily="49" charset="-122"/>
                    <a:ea typeface="楷体" pitchFamily="49" charset="-122"/>
                  </a:rPr>
                  <a:t>a</a:t>
                </a:r>
              </a:p>
            </p:txBody>
          </p:sp>
          <p:sp>
            <p:nvSpPr>
              <p:cNvPr id="22" name="Oval 40"/>
              <p:cNvSpPr>
                <a:spLocks noChangeArrowheads="1"/>
              </p:cNvSpPr>
              <p:nvPr/>
            </p:nvSpPr>
            <p:spPr bwMode="auto">
              <a:xfrm>
                <a:off x="3072" y="2256"/>
                <a:ext cx="240" cy="240"/>
              </a:xfrm>
              <a:prstGeom prst="ellipse">
                <a:avLst/>
              </a:prstGeom>
              <a:grpFill/>
              <a:ln w="2159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108000" tIns="36000" bIns="72000" anchor="ctr"/>
              <a:lstStyle/>
              <a:p>
                <a:pPr algn="ctr"/>
                <a:r>
                  <a:rPr lang="en-US" altLang="zh-CN" sz="1600" dirty="0">
                    <a:latin typeface="楷体" pitchFamily="49" charset="-122"/>
                    <a:ea typeface="楷体" pitchFamily="49" charset="-122"/>
                  </a:rPr>
                  <a:t>b</a:t>
                </a:r>
              </a:p>
            </p:txBody>
          </p:sp>
          <p:sp>
            <p:nvSpPr>
              <p:cNvPr id="23" name="Oval 41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240" cy="240"/>
              </a:xfrm>
              <a:prstGeom prst="ellipse">
                <a:avLst/>
              </a:prstGeom>
              <a:grpFill/>
              <a:ln w="2159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bIns="108000" anchor="ctr"/>
              <a:lstStyle/>
              <a:p>
                <a:pPr algn="ctr"/>
                <a:r>
                  <a:rPr lang="en-US" altLang="zh-CN" sz="1600" dirty="0">
                    <a:latin typeface="楷体" pitchFamily="49" charset="-122"/>
                    <a:ea typeface="楷体" pitchFamily="49" charset="-122"/>
                  </a:rPr>
                  <a:t>c</a:t>
                </a:r>
              </a:p>
            </p:txBody>
          </p:sp>
          <p:sp>
            <p:nvSpPr>
              <p:cNvPr id="24" name="Oval 42"/>
              <p:cNvSpPr>
                <a:spLocks noChangeArrowheads="1"/>
              </p:cNvSpPr>
              <p:nvPr/>
            </p:nvSpPr>
            <p:spPr bwMode="auto">
              <a:xfrm>
                <a:off x="3072" y="2736"/>
                <a:ext cx="240" cy="240"/>
              </a:xfrm>
              <a:prstGeom prst="ellipse">
                <a:avLst/>
              </a:prstGeom>
              <a:grpFill/>
              <a:ln w="2159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82800" tIns="0" bIns="36000" anchor="ctr"/>
              <a:lstStyle/>
              <a:p>
                <a:pPr algn="ctr"/>
                <a:r>
                  <a:rPr lang="en-US" altLang="zh-CN" sz="1600" dirty="0">
                    <a:latin typeface="楷体" pitchFamily="49" charset="-122"/>
                    <a:ea typeface="楷体" pitchFamily="49" charset="-122"/>
                  </a:rPr>
                  <a:t>d</a:t>
                </a:r>
              </a:p>
            </p:txBody>
          </p:sp>
          <p:sp>
            <p:nvSpPr>
              <p:cNvPr id="25" name="Oval 44"/>
              <p:cNvSpPr>
                <a:spLocks noChangeArrowheads="1"/>
              </p:cNvSpPr>
              <p:nvPr/>
            </p:nvSpPr>
            <p:spPr bwMode="auto">
              <a:xfrm>
                <a:off x="3072" y="3213"/>
                <a:ext cx="240" cy="240"/>
              </a:xfrm>
              <a:prstGeom prst="ellipse">
                <a:avLst/>
              </a:prstGeom>
              <a:grpFill/>
              <a:ln w="2159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86400" tIns="0" bIns="36000" anchor="ctr"/>
              <a:lstStyle/>
              <a:p>
                <a:pPr algn="ctr"/>
                <a:r>
                  <a:rPr lang="en-US" altLang="zh-CN" sz="1600" dirty="0">
                    <a:latin typeface="楷体" pitchFamily="49" charset="-122"/>
                    <a:ea typeface="楷体" pitchFamily="49" charset="-122"/>
                  </a:rPr>
                  <a:t>f</a:t>
                </a:r>
              </a:p>
            </p:txBody>
          </p:sp>
          <p:sp>
            <p:nvSpPr>
              <p:cNvPr id="26" name="Oval 45"/>
              <p:cNvSpPr>
                <a:spLocks noChangeArrowheads="1"/>
              </p:cNvSpPr>
              <p:nvPr/>
            </p:nvSpPr>
            <p:spPr bwMode="auto">
              <a:xfrm>
                <a:off x="4320" y="3213"/>
                <a:ext cx="240" cy="240"/>
              </a:xfrm>
              <a:prstGeom prst="ellipse">
                <a:avLst/>
              </a:prstGeom>
              <a:grpFill/>
              <a:ln w="2159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72000" bIns="108000" anchor="ctr"/>
              <a:lstStyle/>
              <a:p>
                <a:pPr algn="ctr"/>
                <a:r>
                  <a:rPr lang="en-US" altLang="zh-CN" sz="1600" dirty="0">
                    <a:latin typeface="楷体" pitchFamily="49" charset="-122"/>
                    <a:ea typeface="楷体" pitchFamily="49" charset="-122"/>
                  </a:rPr>
                  <a:t>h</a:t>
                </a:r>
              </a:p>
            </p:txBody>
          </p:sp>
          <p:sp>
            <p:nvSpPr>
              <p:cNvPr id="27" name="Oval 46"/>
              <p:cNvSpPr>
                <a:spLocks noChangeArrowheads="1"/>
              </p:cNvSpPr>
              <p:nvPr/>
            </p:nvSpPr>
            <p:spPr bwMode="auto">
              <a:xfrm>
                <a:off x="3706" y="3574"/>
                <a:ext cx="240" cy="240"/>
              </a:xfrm>
              <a:prstGeom prst="ellipse">
                <a:avLst/>
              </a:prstGeom>
              <a:grpFill/>
              <a:ln w="2159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bIns="72000" anchor="ctr"/>
              <a:lstStyle/>
              <a:p>
                <a:pPr algn="ctr"/>
                <a:r>
                  <a:rPr lang="en-US" altLang="zh-CN" sz="1600" dirty="0" err="1">
                    <a:latin typeface="楷体" pitchFamily="49" charset="-122"/>
                    <a:ea typeface="楷体" pitchFamily="49" charset="-122"/>
                  </a:rPr>
                  <a:t>i</a:t>
                </a:r>
                <a:endParaRPr lang="en-US" altLang="zh-CN" sz="1600" dirty="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8" name="Oval 47"/>
              <p:cNvSpPr>
                <a:spLocks noChangeArrowheads="1"/>
              </p:cNvSpPr>
              <p:nvPr/>
            </p:nvSpPr>
            <p:spPr bwMode="auto">
              <a:xfrm>
                <a:off x="3706" y="3131"/>
                <a:ext cx="240" cy="240"/>
              </a:xfrm>
              <a:prstGeom prst="ellipse">
                <a:avLst/>
              </a:prstGeom>
              <a:grpFill/>
              <a:ln w="2159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90000" bIns="144000" anchor="ctr"/>
              <a:lstStyle/>
              <a:p>
                <a:pPr algn="ctr"/>
                <a:r>
                  <a:rPr lang="en-US" altLang="zh-CN" sz="1600" dirty="0">
                    <a:latin typeface="楷体" pitchFamily="49" charset="-122"/>
                    <a:ea typeface="楷体" pitchFamily="49" charset="-122"/>
                  </a:rPr>
                  <a:t>g</a:t>
                </a:r>
              </a:p>
            </p:txBody>
          </p:sp>
        </p:grpSp>
        <p:sp>
          <p:nvSpPr>
            <p:cNvPr id="8" name="Line 59"/>
            <p:cNvSpPr>
              <a:spLocks noChangeShapeType="1"/>
            </p:cNvSpPr>
            <p:nvPr/>
          </p:nvSpPr>
          <p:spPr bwMode="auto">
            <a:xfrm>
              <a:off x="4680" y="2880"/>
              <a:ext cx="0" cy="240"/>
            </a:xfrm>
            <a:prstGeom prst="line">
              <a:avLst/>
            </a:prstGeom>
            <a:grpFill/>
            <a:ln w="2159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</a:t>
            </a:r>
            <a:r>
              <a:rPr lang="zh-CN" altLang="en-US" dirty="0"/>
              <a:t>、布尔代数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pPr algn="ctr"/>
            <a:r>
              <a:rPr lang="en-US" altLang="zh-CN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7.4.1</a:t>
            </a:r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、基本概念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611560" y="1036955"/>
            <a:ext cx="8075240" cy="507841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：如果一个格是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有补分配格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，则称其为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布尔代数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（或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布尔格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），一般记为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&lt;B;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,-&gt;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或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&lt;B;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,*,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&gt;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对于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中任意元素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x,y,z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，布尔代数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&lt;B;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,-&gt;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具有如下性质：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交换律：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y=y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y=y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</a:p>
          <a:p>
            <a:pPr lvl="1">
              <a:spcBef>
                <a:spcPts val="1200"/>
              </a:spcBef>
              <a:spcAft>
                <a:spcPts val="300"/>
              </a:spcAft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结合律：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(y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z)=(x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y)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z</a:t>
            </a:r>
          </a:p>
          <a:p>
            <a:pPr marL="2651125" lvl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(y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z)=(x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y)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z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幂等律：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x=x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x=x</a:t>
            </a:r>
          </a:p>
          <a:p>
            <a:pPr lvl="1">
              <a:spcBef>
                <a:spcPts val="1200"/>
              </a:spcBef>
              <a:spcAft>
                <a:spcPts val="300"/>
              </a:spcAft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吸收律：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y)=x</a:t>
            </a:r>
          </a:p>
          <a:p>
            <a:pPr marL="2346325" lvl="1" indent="-20638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y)=x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7164288" y="2708920"/>
            <a:ext cx="1173122" cy="1296144"/>
            <a:chOff x="30163" y="2300288"/>
            <a:chExt cx="1353142" cy="1332966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163" y="2300288"/>
              <a:ext cx="1268412" cy="973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 7"/>
            <p:cNvSpPr/>
            <p:nvPr/>
          </p:nvSpPr>
          <p:spPr>
            <a:xfrm>
              <a:off x="55950" y="3255882"/>
              <a:ext cx="1327355" cy="377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240</a:t>
              </a:r>
              <a:r>
                <a:rPr lang="zh-CN" altLang="en-US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页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156176" y="3140968"/>
            <a:ext cx="2448272" cy="2880320"/>
            <a:chOff x="6156176" y="3140968"/>
            <a:chExt cx="2448272" cy="2880320"/>
          </a:xfrm>
        </p:grpSpPr>
        <p:sp>
          <p:nvSpPr>
            <p:cNvPr id="9" name="圆角矩形 8"/>
            <p:cNvSpPr/>
            <p:nvPr/>
          </p:nvSpPr>
          <p:spPr>
            <a:xfrm>
              <a:off x="6876256" y="4365104"/>
              <a:ext cx="1728192" cy="13681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所有格都满足，</a:t>
              </a: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并非有补分配格</a:t>
              </a: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才满足。</a:t>
              </a:r>
            </a:p>
          </p:txBody>
        </p:sp>
        <p:sp>
          <p:nvSpPr>
            <p:cNvPr id="10" name="右大括号 9"/>
            <p:cNvSpPr/>
            <p:nvPr/>
          </p:nvSpPr>
          <p:spPr>
            <a:xfrm>
              <a:off x="6156176" y="3140968"/>
              <a:ext cx="576064" cy="2880320"/>
            </a:xfrm>
            <a:prstGeom prst="rightBrace">
              <a:avLst>
                <a:gd name="adj1" fmla="val 32143"/>
                <a:gd name="adj2" fmla="val 66050"/>
              </a:avLst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2915816" y="5172432"/>
            <a:ext cx="1944216" cy="864096"/>
          </a:xfrm>
          <a:prstGeom prst="roundRect">
            <a:avLst/>
          </a:prstGeom>
          <a:noFill/>
          <a:ln w="12700">
            <a:solidFill>
              <a:srgbClr val="CC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468313" y="360363"/>
            <a:ext cx="8229600" cy="692150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布尔代数</a:t>
            </a:r>
            <a:r>
              <a:rPr lang="en-US" altLang="zh-CN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-</a:t>
            </a:r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7931224" cy="439261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 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分配律：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(y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z)=(x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y)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z)</a:t>
            </a:r>
          </a:p>
          <a:p>
            <a:pPr marL="2301875" indent="0">
              <a:spcBef>
                <a:spcPts val="300"/>
              </a:spcBef>
              <a:spcAft>
                <a:spcPts val="600"/>
              </a:spcAft>
              <a:buNone/>
              <a:tabLst>
                <a:tab pos="2606675" algn="l"/>
              </a:tabLst>
              <a:defRPr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(y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z)=(x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y)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z)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accent6"/>
              </a:buClr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 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零一律：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1=1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0=0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accent6"/>
              </a:buClr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 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同一律：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0=x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1=x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accent6"/>
              </a:buClr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 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互补律：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=0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accent6"/>
              </a:buClr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 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对合律：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(x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=x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accent6"/>
              </a:buClr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德摩根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：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(x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y)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=x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-1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y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-1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(x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y)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=x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-1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y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-1</a:t>
            </a:r>
            <a:endParaRPr lang="zh-CN" altLang="en-US" sz="2400" baseline="30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2695600" y="1310189"/>
            <a:ext cx="5669200" cy="864096"/>
            <a:chOff x="3007256" y="1310189"/>
            <a:chExt cx="5669200" cy="864096"/>
          </a:xfrm>
        </p:grpSpPr>
        <p:sp>
          <p:nvSpPr>
            <p:cNvPr id="6" name="圆角矩形 5"/>
            <p:cNvSpPr/>
            <p:nvPr/>
          </p:nvSpPr>
          <p:spPr>
            <a:xfrm>
              <a:off x="3007256" y="1310189"/>
              <a:ext cx="3728824" cy="864096"/>
            </a:xfrm>
            <a:prstGeom prst="roundRect">
              <a:avLst/>
            </a:prstGeom>
            <a:noFill/>
            <a:ln w="12700">
              <a:solidFill>
                <a:srgbClr val="CC00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7092280" y="1526213"/>
              <a:ext cx="1584176" cy="4320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algn="ctr"/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分配格满足</a:t>
              </a: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6744810" y="1628800"/>
              <a:ext cx="342000" cy="216024"/>
            </a:xfrm>
            <a:prstGeom prst="rightArrow">
              <a:avLst/>
            </a:prstGeom>
            <a:solidFill>
              <a:srgbClr val="CC0099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695600" y="2333541"/>
            <a:ext cx="5669200" cy="966584"/>
            <a:chOff x="3007256" y="2333541"/>
            <a:chExt cx="5669200" cy="966584"/>
          </a:xfrm>
        </p:grpSpPr>
        <p:sp>
          <p:nvSpPr>
            <p:cNvPr id="7" name="圆角矩形 6"/>
            <p:cNvSpPr/>
            <p:nvPr/>
          </p:nvSpPr>
          <p:spPr>
            <a:xfrm>
              <a:off x="3007256" y="2333541"/>
              <a:ext cx="2332464" cy="966584"/>
            </a:xfrm>
            <a:prstGeom prst="roundRect">
              <a:avLst/>
            </a:prstGeom>
            <a:noFill/>
            <a:ln w="12700">
              <a:solidFill>
                <a:srgbClr val="CC00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092280" y="2600147"/>
              <a:ext cx="1584176" cy="4320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algn="ctr"/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有界格满足</a:t>
              </a:r>
            </a:p>
          </p:txBody>
        </p:sp>
        <p:sp>
          <p:nvSpPr>
            <p:cNvPr id="15" name="右箭头 14"/>
            <p:cNvSpPr/>
            <p:nvPr/>
          </p:nvSpPr>
          <p:spPr>
            <a:xfrm>
              <a:off x="5345036" y="2708920"/>
              <a:ext cx="1741562" cy="216024"/>
            </a:xfrm>
            <a:prstGeom prst="rightArrow">
              <a:avLst/>
            </a:prstGeom>
            <a:solidFill>
              <a:srgbClr val="CC0099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695600" y="3500909"/>
            <a:ext cx="5669200" cy="972696"/>
            <a:chOff x="3007256" y="3500909"/>
            <a:chExt cx="5669200" cy="972696"/>
          </a:xfrm>
        </p:grpSpPr>
        <p:sp>
          <p:nvSpPr>
            <p:cNvPr id="8" name="圆角矩形 7"/>
            <p:cNvSpPr/>
            <p:nvPr/>
          </p:nvSpPr>
          <p:spPr>
            <a:xfrm>
              <a:off x="3007256" y="3500909"/>
              <a:ext cx="2713464" cy="972696"/>
            </a:xfrm>
            <a:prstGeom prst="roundRect">
              <a:avLst/>
            </a:prstGeom>
            <a:noFill/>
            <a:ln w="12700">
              <a:solidFill>
                <a:srgbClr val="CC00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092280" y="3758940"/>
              <a:ext cx="1584176" cy="4320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algn="ctr"/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有补格满足</a:t>
              </a: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5724128" y="3870574"/>
              <a:ext cx="1367235" cy="216024"/>
            </a:xfrm>
            <a:prstGeom prst="rightArrow">
              <a:avLst/>
            </a:prstGeom>
            <a:solidFill>
              <a:srgbClr val="CC0099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695600" y="4656485"/>
            <a:ext cx="5669200" cy="1220787"/>
            <a:chOff x="3007256" y="4656485"/>
            <a:chExt cx="5669200" cy="1220787"/>
          </a:xfrm>
        </p:grpSpPr>
        <p:sp>
          <p:nvSpPr>
            <p:cNvPr id="9" name="圆角矩形 8"/>
            <p:cNvSpPr/>
            <p:nvPr/>
          </p:nvSpPr>
          <p:spPr>
            <a:xfrm>
              <a:off x="3007256" y="4656485"/>
              <a:ext cx="5045184" cy="472440"/>
            </a:xfrm>
            <a:prstGeom prst="roundRect">
              <a:avLst/>
            </a:prstGeom>
            <a:noFill/>
            <a:ln w="12700">
              <a:solidFill>
                <a:srgbClr val="CC00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092280" y="5445224"/>
              <a:ext cx="1584176" cy="4320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algn="ctr"/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有补分配格</a:t>
              </a:r>
            </a:p>
          </p:txBody>
        </p:sp>
        <p:sp>
          <p:nvSpPr>
            <p:cNvPr id="17" name="直角上箭头 16"/>
            <p:cNvSpPr/>
            <p:nvPr/>
          </p:nvSpPr>
          <p:spPr>
            <a:xfrm rot="5400000">
              <a:off x="6160648" y="4846200"/>
              <a:ext cx="633447" cy="1218456"/>
            </a:xfrm>
            <a:prstGeom prst="bentUpArrow">
              <a:avLst>
                <a:gd name="adj1" fmla="val 16938"/>
                <a:gd name="adj2" fmla="val 17482"/>
                <a:gd name="adj3" fmla="val 16396"/>
              </a:avLst>
            </a:prstGeom>
            <a:solidFill>
              <a:srgbClr val="CC0099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pPr algn="ctr"/>
            <a:r>
              <a:rPr lang="zh-CN" altLang="en-US" sz="3600" dirty="0">
                <a:latin typeface="华文行楷" pitchFamily="2" charset="-122"/>
                <a:ea typeface="华文行楷" pitchFamily="2" charset="-122"/>
              </a:rPr>
              <a:t>格论知识结构图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5AD1-632C-49BD-BCCB-65DC9780516F}" type="slidenum">
              <a:rPr lang="zh-CN" altLang="en-US" smtClean="0"/>
              <a:pPr/>
              <a:t>55</a:t>
            </a:fld>
            <a:endParaRPr lang="zh-CN" altLang="en-US"/>
          </a:p>
        </p:txBody>
      </p:sp>
      <p:grpSp>
        <p:nvGrpSpPr>
          <p:cNvPr id="3" name="组合 94"/>
          <p:cNvGrpSpPr/>
          <p:nvPr/>
        </p:nvGrpSpPr>
        <p:grpSpPr>
          <a:xfrm>
            <a:off x="6862763" y="1525935"/>
            <a:ext cx="1934467" cy="1090786"/>
            <a:chOff x="6862763" y="1525935"/>
            <a:chExt cx="1934467" cy="1090786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7068465" y="1743075"/>
              <a:ext cx="0" cy="6593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862763" y="2057400"/>
              <a:ext cx="20662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7071745" y="2401836"/>
              <a:ext cx="2232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7072312" y="1744238"/>
              <a:ext cx="2232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7285062" y="2184673"/>
              <a:ext cx="1512000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分配格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7285062" y="1525935"/>
              <a:ext cx="1512168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非分配格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39552" y="1825209"/>
            <a:ext cx="1224136" cy="2395879"/>
            <a:chOff x="539552" y="1825209"/>
            <a:chExt cx="1224136" cy="2395879"/>
          </a:xfrm>
        </p:grpSpPr>
        <p:sp>
          <p:nvSpPr>
            <p:cNvPr id="5" name="矩形 4"/>
            <p:cNvSpPr/>
            <p:nvPr/>
          </p:nvSpPr>
          <p:spPr>
            <a:xfrm>
              <a:off x="539552" y="1825209"/>
              <a:ext cx="1224136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偏序集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539552" y="3068960"/>
              <a:ext cx="1224000" cy="115212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集合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保联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保交</a:t>
              </a:r>
            </a:p>
          </p:txBody>
        </p:sp>
      </p:grpSp>
      <p:grpSp>
        <p:nvGrpSpPr>
          <p:cNvPr id="13" name="组合 90"/>
          <p:cNvGrpSpPr/>
          <p:nvPr/>
        </p:nvGrpSpPr>
        <p:grpSpPr>
          <a:xfrm>
            <a:off x="1763688" y="2041233"/>
            <a:ext cx="2280627" cy="1603791"/>
            <a:chOff x="1763688" y="2041233"/>
            <a:chExt cx="2280627" cy="1603791"/>
          </a:xfrm>
        </p:grpSpPr>
        <p:cxnSp>
          <p:nvCxnSpPr>
            <p:cNvPr id="17" name="直接连接符 16"/>
            <p:cNvCxnSpPr>
              <a:stCxn id="5" idx="3"/>
            </p:cNvCxnSpPr>
            <p:nvPr/>
          </p:nvCxnSpPr>
          <p:spPr>
            <a:xfrm>
              <a:off x="1763688" y="2041233"/>
              <a:ext cx="26513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763688" y="3645024"/>
              <a:ext cx="266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024063" y="2043113"/>
              <a:ext cx="0" cy="16002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7" idx="1"/>
            </p:cNvCxnSpPr>
            <p:nvPr/>
          </p:nvCxnSpPr>
          <p:spPr>
            <a:xfrm>
              <a:off x="2024063" y="2852738"/>
              <a:ext cx="1012140" cy="1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1983899" y="2462416"/>
              <a:ext cx="1106413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等价定义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3036203" y="2636912"/>
              <a:ext cx="1008112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格</a:t>
              </a:r>
            </a:p>
          </p:txBody>
        </p:sp>
      </p:grpSp>
      <p:grpSp>
        <p:nvGrpSpPr>
          <p:cNvPr id="14" name="组合 91"/>
          <p:cNvGrpSpPr/>
          <p:nvPr/>
        </p:nvGrpSpPr>
        <p:grpSpPr>
          <a:xfrm>
            <a:off x="1956019" y="3068960"/>
            <a:ext cx="3187468" cy="1512168"/>
            <a:chOff x="1956019" y="3068960"/>
            <a:chExt cx="3187468" cy="1512168"/>
          </a:xfrm>
        </p:grpSpPr>
        <p:cxnSp>
          <p:nvCxnSpPr>
            <p:cNvPr id="35" name="直接连接符 34"/>
            <p:cNvCxnSpPr>
              <a:stCxn id="7" idx="2"/>
            </p:cNvCxnSpPr>
            <p:nvPr/>
          </p:nvCxnSpPr>
          <p:spPr>
            <a:xfrm>
              <a:off x="3540259" y="3068960"/>
              <a:ext cx="0" cy="6372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2523000" y="3709988"/>
              <a:ext cx="212139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639994" y="3717032"/>
              <a:ext cx="0" cy="4320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2532147" y="3717032"/>
              <a:ext cx="0" cy="4320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2426235" y="3717032"/>
              <a:ext cx="7200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映射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3972307" y="3717032"/>
              <a:ext cx="80732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分解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956019" y="4149080"/>
              <a:ext cx="1152000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格同态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135375" y="4149080"/>
              <a:ext cx="1008112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子格</a:t>
              </a:r>
            </a:p>
          </p:txBody>
        </p:sp>
      </p:grpSp>
      <p:grpSp>
        <p:nvGrpSpPr>
          <p:cNvPr id="16" name="组合 92"/>
          <p:cNvGrpSpPr/>
          <p:nvPr/>
        </p:nvGrpSpPr>
        <p:grpSpPr>
          <a:xfrm>
            <a:off x="1956019" y="4581128"/>
            <a:ext cx="1224200" cy="1296144"/>
            <a:chOff x="1956019" y="4581128"/>
            <a:chExt cx="1224200" cy="1296144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2532147" y="4581128"/>
              <a:ext cx="0" cy="8624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>
              <a:off x="2388131" y="4776761"/>
              <a:ext cx="79208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双射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956019" y="5445224"/>
              <a:ext cx="1152000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格同构</a:t>
              </a:r>
            </a:p>
          </p:txBody>
        </p:sp>
      </p:grpSp>
      <p:grpSp>
        <p:nvGrpSpPr>
          <p:cNvPr id="19" name="组合 93"/>
          <p:cNvGrpSpPr/>
          <p:nvPr/>
        </p:nvGrpSpPr>
        <p:grpSpPr>
          <a:xfrm>
            <a:off x="4044315" y="1844824"/>
            <a:ext cx="2959061" cy="2030513"/>
            <a:chOff x="4044315" y="1844824"/>
            <a:chExt cx="2959061" cy="2030513"/>
          </a:xfrm>
        </p:grpSpPr>
        <p:cxnSp>
          <p:nvCxnSpPr>
            <p:cNvPr id="24" name="直接连接符 23"/>
            <p:cNvCxnSpPr>
              <a:stCxn id="7" idx="3"/>
              <a:endCxn id="10" idx="1"/>
            </p:cNvCxnSpPr>
            <p:nvPr/>
          </p:nvCxnSpPr>
          <p:spPr>
            <a:xfrm>
              <a:off x="4044315" y="2852936"/>
              <a:ext cx="180706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4927841" y="2057400"/>
              <a:ext cx="0" cy="159771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931098" y="2062164"/>
              <a:ext cx="92144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4932040" y="3657600"/>
              <a:ext cx="9216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4922515" y="1977792"/>
              <a:ext cx="936104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模等式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4922515" y="2780928"/>
              <a:ext cx="93600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界条件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4922515" y="3283456"/>
              <a:ext cx="93600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补条件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851376" y="3443289"/>
              <a:ext cx="1152000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有补格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5851376" y="2636912"/>
              <a:ext cx="1152000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有界格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5851376" y="1844824"/>
              <a:ext cx="1008112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模格</a:t>
              </a:r>
            </a:p>
          </p:txBody>
        </p:sp>
      </p:grpSp>
      <p:grpSp>
        <p:nvGrpSpPr>
          <p:cNvPr id="21" name="组合 95"/>
          <p:cNvGrpSpPr/>
          <p:nvPr/>
        </p:nvGrpSpPr>
        <p:grpSpPr>
          <a:xfrm>
            <a:off x="7006103" y="2613097"/>
            <a:ext cx="1791127" cy="2256063"/>
            <a:chOff x="7006103" y="2613097"/>
            <a:chExt cx="1791127" cy="2256063"/>
          </a:xfrm>
        </p:grpSpPr>
        <p:cxnSp>
          <p:nvCxnSpPr>
            <p:cNvPr id="81" name="直接箭头连接符 80"/>
            <p:cNvCxnSpPr/>
            <p:nvPr/>
          </p:nvCxnSpPr>
          <p:spPr>
            <a:xfrm flipV="1">
              <a:off x="7006103" y="3657602"/>
              <a:ext cx="1033200" cy="0"/>
            </a:xfrm>
            <a:prstGeom prst="straightConnector1">
              <a:avLst/>
            </a:prstGeom>
            <a:ln w="12700">
              <a:solidFill>
                <a:srgbClr val="CC00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H="1">
              <a:off x="8041146" y="2613097"/>
              <a:ext cx="0" cy="1836000"/>
            </a:xfrm>
            <a:prstGeom prst="straightConnector1">
              <a:avLst/>
            </a:prstGeom>
            <a:ln w="12700">
              <a:solidFill>
                <a:srgbClr val="CC0099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7285062" y="4437112"/>
              <a:ext cx="1512168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993300"/>
                  </a:solidFill>
                  <a:latin typeface="华文新魏" pitchFamily="2" charset="-122"/>
                  <a:ea typeface="华文新魏" pitchFamily="2" charset="-122"/>
                </a:rPr>
                <a:t>布尔代数</a:t>
              </a:r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5C806CD-11CE-49FA-8D72-3E3C7EA0319E}"/>
              </a:ext>
            </a:extLst>
          </p:cNvPr>
          <p:cNvSpPr/>
          <p:nvPr/>
        </p:nvSpPr>
        <p:spPr>
          <a:xfrm>
            <a:off x="7003376" y="4056457"/>
            <a:ext cx="2033108" cy="1244751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48944" y="1076543"/>
            <a:ext cx="822960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lnSpc>
                <a:spcPct val="110000"/>
              </a:lnSpc>
              <a:spcBef>
                <a:spcPts val="1200"/>
              </a:spcBef>
              <a:buSzPct val="60000"/>
              <a:buFont typeface="Wingdings" pitchFamily="2" charset="2"/>
              <a:buChar char="n"/>
            </a:pPr>
            <a:r>
              <a:rPr lang="zh-CN" altLang="en-US" sz="2400">
                <a:solidFill>
                  <a:srgbClr val="0000FF"/>
                </a:solidFill>
                <a:latin typeface="楷体" pitchFamily="49" charset="-122"/>
              </a:rPr>
              <a:t>例</a:t>
            </a:r>
            <a:r>
              <a:rPr lang="zh-CN" altLang="en-US" sz="2400">
                <a:latin typeface="楷体" pitchFamily="49" charset="-122"/>
              </a:rPr>
              <a:t>：集合</a:t>
            </a:r>
            <a:r>
              <a:rPr lang="en-US" altLang="zh-CN" sz="2400" dirty="0">
                <a:latin typeface="楷体" pitchFamily="49" charset="-122"/>
              </a:rPr>
              <a:t>u</a:t>
            </a:r>
            <a:r>
              <a:rPr lang="zh-CN" altLang="en-US" sz="2400" dirty="0">
                <a:latin typeface="楷体" pitchFamily="49" charset="-122"/>
              </a:rPr>
              <a:t>的幂集</a:t>
            </a:r>
            <a:r>
              <a:rPr lang="en-US" altLang="zh-CN" sz="2400" dirty="0">
                <a:latin typeface="楷体" pitchFamily="49" charset="-122"/>
              </a:rPr>
              <a:t>2</a:t>
            </a:r>
            <a:r>
              <a:rPr lang="en-US" altLang="zh-CN" sz="2400" baseline="30000" dirty="0">
                <a:latin typeface="楷体" pitchFamily="49" charset="-122"/>
              </a:rPr>
              <a:t>u</a:t>
            </a:r>
            <a:r>
              <a:rPr lang="zh-CN" altLang="en-US" sz="2400" dirty="0">
                <a:latin typeface="楷体" pitchFamily="49" charset="-122"/>
              </a:rPr>
              <a:t>上定义的集合并、交和补运算与</a:t>
            </a:r>
            <a:r>
              <a:rPr lang="en-US" altLang="zh-CN" sz="2400" dirty="0">
                <a:latin typeface="楷体" pitchFamily="49" charset="-122"/>
              </a:rPr>
              <a:t>2</a:t>
            </a:r>
            <a:r>
              <a:rPr lang="en-US" altLang="zh-CN" sz="2400" baseline="30000" dirty="0">
                <a:latin typeface="楷体" pitchFamily="49" charset="-122"/>
              </a:rPr>
              <a:t>u</a:t>
            </a:r>
            <a:r>
              <a:rPr lang="zh-CN" altLang="en-US" sz="2400" dirty="0">
                <a:latin typeface="楷体" pitchFamily="49" charset="-122"/>
              </a:rPr>
              <a:t>构成的代数系统</a:t>
            </a:r>
            <a:r>
              <a:rPr lang="en-US" altLang="zh-CN" sz="2400" dirty="0">
                <a:latin typeface="楷体" pitchFamily="49" charset="-122"/>
              </a:rPr>
              <a:t>&lt;2</a:t>
            </a:r>
            <a:r>
              <a:rPr lang="en-US" altLang="zh-CN" sz="2400" baseline="30000" dirty="0">
                <a:latin typeface="楷体" pitchFamily="49" charset="-122"/>
              </a:rPr>
              <a:t>u</a:t>
            </a:r>
            <a:r>
              <a:rPr lang="en-US" altLang="zh-CN" sz="2400" dirty="0">
                <a:latin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</a:rPr>
              <a:t>∪</a:t>
            </a:r>
            <a:r>
              <a:rPr lang="en-US" altLang="zh-CN" sz="2400" dirty="0">
                <a:latin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</a:rPr>
              <a:t>∩</a:t>
            </a:r>
            <a:r>
              <a:rPr lang="en-US" altLang="zh-CN" sz="2400" dirty="0">
                <a:latin typeface="楷体" pitchFamily="49" charset="-122"/>
              </a:rPr>
              <a:t>,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dirty="0">
                <a:latin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</a:rPr>
              <a:t>称作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</a:rPr>
              <a:t>集合代数</a:t>
            </a:r>
            <a:r>
              <a:rPr lang="zh-CN" altLang="en-US" sz="2400" dirty="0">
                <a:latin typeface="楷体" pitchFamily="49" charset="-122"/>
              </a:rPr>
              <a:t>，它是一个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</a:rPr>
              <a:t>布尔代数</a:t>
            </a:r>
            <a:r>
              <a:rPr lang="zh-CN" altLang="en-US" sz="2400" dirty="0">
                <a:latin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</a:endParaRPr>
          </a:p>
        </p:txBody>
      </p:sp>
      <p:sp>
        <p:nvSpPr>
          <p:cNvPr id="2094" name="Text Box 4"/>
          <p:cNvSpPr txBox="1">
            <a:spLocks noChangeArrowheads="1"/>
          </p:cNvSpPr>
          <p:nvPr/>
        </p:nvSpPr>
        <p:spPr bwMode="auto">
          <a:xfrm>
            <a:off x="448944" y="3558858"/>
            <a:ext cx="5131167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4638" indent="-274638">
              <a:lnSpc>
                <a:spcPct val="130000"/>
              </a:lnSpc>
              <a:spcBef>
                <a:spcPct val="50000"/>
              </a:spcBef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</a:rPr>
              <a:t>定义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</a:rPr>
              <a:t>7.4-1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</a:rPr>
              <a:t>：</a:t>
            </a:r>
            <a:r>
              <a:rPr lang="zh-CN" altLang="en-US" sz="2400" dirty="0">
                <a:latin typeface="楷体" pitchFamily="49" charset="-122"/>
              </a:rPr>
              <a:t>设</a:t>
            </a:r>
            <a:r>
              <a:rPr lang="en-US" altLang="zh-CN" sz="2400" dirty="0">
                <a:latin typeface="楷体" pitchFamily="49" charset="-122"/>
              </a:rPr>
              <a:t>&lt;B;</a:t>
            </a:r>
            <a:r>
              <a:rPr lang="zh-CN" altLang="en-US" sz="2400" dirty="0">
                <a:latin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</a:rPr>
              <a:t>,-&gt;</a:t>
            </a:r>
            <a:r>
              <a:rPr lang="zh-CN" altLang="en-US" sz="2400" dirty="0">
                <a:latin typeface="楷体" pitchFamily="49" charset="-122"/>
              </a:rPr>
              <a:t>是一个代数系统，∨和∧是</a:t>
            </a:r>
            <a:r>
              <a:rPr lang="en-US" altLang="zh-CN" sz="2400" dirty="0">
                <a:latin typeface="楷体" pitchFamily="49" charset="-122"/>
              </a:rPr>
              <a:t>B</a:t>
            </a:r>
            <a:r>
              <a:rPr lang="zh-CN" altLang="en-US" sz="2400" dirty="0">
                <a:latin typeface="楷体" pitchFamily="49" charset="-122"/>
              </a:rPr>
              <a:t>上的二元运算，</a:t>
            </a:r>
            <a:r>
              <a:rPr lang="en-US" altLang="zh-CN" sz="2400" dirty="0">
                <a:latin typeface="楷体" pitchFamily="49" charset="-122"/>
              </a:rPr>
              <a:t>-</a:t>
            </a:r>
            <a:r>
              <a:rPr lang="zh-CN" altLang="en-US" sz="2400" dirty="0">
                <a:latin typeface="楷体" pitchFamily="49" charset="-122"/>
              </a:rPr>
              <a:t>是一元运算，若这些</a:t>
            </a:r>
            <a:r>
              <a:rPr lang="zh-CN" altLang="en-US" sz="2400" u="sng" dirty="0">
                <a:latin typeface="楷体" pitchFamily="49" charset="-122"/>
              </a:rPr>
              <a:t>运算满足</a:t>
            </a:r>
            <a:r>
              <a:rPr lang="zh-CN" altLang="en-US" sz="2400" u="sng" dirty="0">
                <a:solidFill>
                  <a:srgbClr val="C00000"/>
                </a:solidFill>
                <a:latin typeface="楷体" pitchFamily="49" charset="-122"/>
              </a:rPr>
              <a:t>交换律</a:t>
            </a:r>
            <a:r>
              <a:rPr lang="zh-CN" altLang="en-US" sz="2400" u="sng" dirty="0">
                <a:latin typeface="楷体" pitchFamily="49" charset="-122"/>
              </a:rPr>
              <a:t>，</a:t>
            </a:r>
            <a:r>
              <a:rPr lang="zh-CN" altLang="en-US" sz="2400" u="sng" dirty="0">
                <a:solidFill>
                  <a:srgbClr val="C00000"/>
                </a:solidFill>
                <a:latin typeface="楷体" pitchFamily="49" charset="-122"/>
              </a:rPr>
              <a:t>分配律</a:t>
            </a:r>
            <a:r>
              <a:rPr lang="zh-CN" altLang="en-US" sz="2400" u="sng" dirty="0">
                <a:latin typeface="楷体" pitchFamily="49" charset="-122"/>
              </a:rPr>
              <a:t>，</a:t>
            </a:r>
            <a:r>
              <a:rPr lang="zh-CN" altLang="en-US" sz="2400" u="sng" dirty="0">
                <a:solidFill>
                  <a:srgbClr val="C00000"/>
                </a:solidFill>
                <a:latin typeface="楷体" pitchFamily="49" charset="-122"/>
              </a:rPr>
              <a:t>同一律</a:t>
            </a:r>
            <a:r>
              <a:rPr lang="zh-CN" altLang="en-US" sz="2400" u="sng" dirty="0">
                <a:latin typeface="楷体" pitchFamily="49" charset="-122"/>
              </a:rPr>
              <a:t>和</a:t>
            </a:r>
            <a:r>
              <a:rPr lang="zh-CN" altLang="en-US" sz="2400" u="sng" dirty="0">
                <a:solidFill>
                  <a:srgbClr val="C00000"/>
                </a:solidFill>
                <a:latin typeface="楷体" pitchFamily="49" charset="-122"/>
              </a:rPr>
              <a:t>互补律</a:t>
            </a:r>
            <a:r>
              <a:rPr lang="zh-CN" altLang="en-US" sz="2400" dirty="0">
                <a:latin typeface="楷体" pitchFamily="49" charset="-122"/>
              </a:rPr>
              <a:t>，则称</a:t>
            </a:r>
            <a:r>
              <a:rPr lang="en-US" altLang="zh-CN" sz="2400" dirty="0">
                <a:latin typeface="楷体" pitchFamily="49" charset="-122"/>
              </a:rPr>
              <a:t>&lt;B;</a:t>
            </a:r>
            <a:r>
              <a:rPr lang="zh-CN" altLang="en-US" sz="2400" dirty="0">
                <a:latin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</a:rPr>
              <a:t>,-&gt;</a:t>
            </a:r>
            <a:r>
              <a:rPr lang="zh-CN" altLang="en-US" sz="2400" dirty="0">
                <a:latin typeface="楷体" pitchFamily="49" charset="-122"/>
              </a:rPr>
              <a:t>是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</a:rPr>
              <a:t>布尔代数</a:t>
            </a:r>
            <a:r>
              <a:rPr lang="zh-CN" altLang="en-US" sz="2400" dirty="0">
                <a:latin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</a:endParaRPr>
          </a:p>
        </p:txBody>
      </p:sp>
      <p:sp>
        <p:nvSpPr>
          <p:cNvPr id="2093" name="Text Box 12"/>
          <p:cNvSpPr txBox="1">
            <a:spLocks noChangeArrowheads="1"/>
          </p:cNvSpPr>
          <p:nvPr/>
        </p:nvSpPr>
        <p:spPr bwMode="auto">
          <a:xfrm>
            <a:off x="708600" y="2265045"/>
            <a:ext cx="8229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latin typeface="楷体" pitchFamily="49" charset="-122"/>
              </a:rPr>
              <a:t>设</a:t>
            </a:r>
            <a:r>
              <a:rPr lang="en-US" altLang="zh-CN" sz="2400" dirty="0">
                <a:latin typeface="楷体" pitchFamily="49" charset="-122"/>
              </a:rPr>
              <a:t>u={</a:t>
            </a:r>
            <a:r>
              <a:rPr lang="en-US" altLang="zh-CN" sz="2400" dirty="0" err="1">
                <a:latin typeface="楷体" pitchFamily="49" charset="-122"/>
              </a:rPr>
              <a:t>a,b,c</a:t>
            </a:r>
            <a:r>
              <a:rPr lang="en-US" altLang="zh-CN" sz="2400" dirty="0">
                <a:latin typeface="楷体" pitchFamily="49" charset="-122"/>
              </a:rPr>
              <a:t>}</a:t>
            </a:r>
            <a:r>
              <a:rPr lang="zh-CN" altLang="en-US" sz="2400" dirty="0">
                <a:latin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</a:rPr>
              <a:t>&lt;2</a:t>
            </a:r>
            <a:r>
              <a:rPr lang="en-US" altLang="zh-CN" sz="2400" baseline="30000" dirty="0">
                <a:latin typeface="楷体" pitchFamily="49" charset="-122"/>
              </a:rPr>
              <a:t>u</a:t>
            </a:r>
            <a:r>
              <a:rPr lang="en-US" altLang="zh-CN" sz="2400" dirty="0">
                <a:latin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</a:rPr>
              <a:t>∪</a:t>
            </a:r>
            <a:r>
              <a:rPr lang="en-US" altLang="zh-CN" sz="2400" dirty="0">
                <a:latin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</a:rPr>
              <a:t>∩</a:t>
            </a:r>
            <a:r>
              <a:rPr lang="en-US" altLang="zh-CN" sz="2400" dirty="0">
                <a:latin typeface="楷体" pitchFamily="49" charset="-122"/>
              </a:rPr>
              <a:t>,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dirty="0">
                <a:latin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</a:rPr>
              <a:t>是一布尔代数，</a:t>
            </a:r>
          </a:p>
        </p:txBody>
      </p:sp>
      <p:sp>
        <p:nvSpPr>
          <p:cNvPr id="59401" name="Text Box 46"/>
          <p:cNvSpPr txBox="1">
            <a:spLocks noChangeArrowheads="1"/>
          </p:cNvSpPr>
          <p:nvPr/>
        </p:nvSpPr>
        <p:spPr bwMode="auto">
          <a:xfrm>
            <a:off x="708600" y="2982595"/>
            <a:ext cx="2736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其哈斯图如所示：</a:t>
            </a:r>
          </a:p>
        </p:txBody>
      </p:sp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57200" y="349821"/>
            <a:ext cx="8229600" cy="630907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布尔代数的代数定义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3E100-77AE-44E5-8AE5-26C2FB5C614B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grpSp>
        <p:nvGrpSpPr>
          <p:cNvPr id="40" name="组合 39"/>
          <p:cNvGrpSpPr/>
          <p:nvPr/>
        </p:nvGrpSpPr>
        <p:grpSpPr>
          <a:xfrm>
            <a:off x="5811161" y="3160353"/>
            <a:ext cx="2793287" cy="2408375"/>
            <a:chOff x="4716016" y="3448385"/>
            <a:chExt cx="2793287" cy="2408375"/>
          </a:xfrm>
        </p:grpSpPr>
        <p:sp>
          <p:nvSpPr>
            <p:cNvPr id="72" name="Line 33"/>
            <p:cNvSpPr>
              <a:spLocks noChangeShapeType="1"/>
            </p:cNvSpPr>
            <p:nvPr/>
          </p:nvSpPr>
          <p:spPr bwMode="auto">
            <a:xfrm>
              <a:off x="5113682" y="5051425"/>
              <a:ext cx="1004400" cy="5940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楷体" pitchFamily="49" charset="-122"/>
              </a:endParaRPr>
            </a:p>
          </p:txBody>
        </p:sp>
        <p:grpSp>
          <p:nvGrpSpPr>
            <p:cNvPr id="73" name="Group 15"/>
            <p:cNvGrpSpPr>
              <a:grpSpLocks noChangeAspect="1"/>
            </p:cNvGrpSpPr>
            <p:nvPr/>
          </p:nvGrpSpPr>
          <p:grpSpPr bwMode="auto">
            <a:xfrm>
              <a:off x="4716016" y="3448385"/>
              <a:ext cx="2793287" cy="2408375"/>
              <a:chOff x="896" y="66"/>
              <a:chExt cx="2013" cy="1692"/>
            </a:xfrm>
          </p:grpSpPr>
          <p:sp>
            <p:nvSpPr>
              <p:cNvPr id="74" name="Text Box 16"/>
              <p:cNvSpPr txBox="1">
                <a:spLocks noChangeArrowheads="1"/>
              </p:cNvSpPr>
              <p:nvPr/>
            </p:nvSpPr>
            <p:spPr bwMode="auto">
              <a:xfrm>
                <a:off x="1543" y="1519"/>
                <a:ext cx="432" cy="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楷体" pitchFamily="49" charset="-122"/>
                  </a:rPr>
                  <a:t>φ</a:t>
                </a:r>
              </a:p>
            </p:txBody>
          </p:sp>
          <p:grpSp>
            <p:nvGrpSpPr>
              <p:cNvPr id="75" name="Group 17"/>
              <p:cNvGrpSpPr>
                <a:grpSpLocks/>
              </p:cNvGrpSpPr>
              <p:nvPr/>
            </p:nvGrpSpPr>
            <p:grpSpPr bwMode="auto">
              <a:xfrm>
                <a:off x="896" y="66"/>
                <a:ext cx="2013" cy="1591"/>
                <a:chOff x="896" y="66"/>
                <a:chExt cx="2013" cy="1591"/>
              </a:xfrm>
            </p:grpSpPr>
            <p:sp>
              <p:nvSpPr>
                <p:cNvPr id="7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567" y="66"/>
                  <a:ext cx="729" cy="2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dirty="0">
                      <a:latin typeface="楷体" pitchFamily="49" charset="-122"/>
                    </a:rPr>
                    <a:t>{</a:t>
                  </a:r>
                  <a:r>
                    <a:rPr lang="en-US" altLang="zh-CN" dirty="0" err="1">
                      <a:latin typeface="楷体" pitchFamily="49" charset="-122"/>
                    </a:rPr>
                    <a:t>a,b,c</a:t>
                  </a:r>
                  <a:r>
                    <a:rPr lang="en-US" altLang="zh-CN" dirty="0">
                      <a:latin typeface="楷体" pitchFamily="49" charset="-122"/>
                    </a:rPr>
                    <a:t>}</a:t>
                  </a:r>
                </a:p>
              </p:txBody>
            </p:sp>
            <p:grpSp>
              <p:nvGrpSpPr>
                <p:cNvPr id="77" name="Group 19"/>
                <p:cNvGrpSpPr>
                  <a:grpSpLocks/>
                </p:cNvGrpSpPr>
                <p:nvPr/>
              </p:nvGrpSpPr>
              <p:grpSpPr bwMode="auto">
                <a:xfrm>
                  <a:off x="896" y="338"/>
                  <a:ext cx="2013" cy="1319"/>
                  <a:chOff x="896" y="373"/>
                  <a:chExt cx="2013" cy="1319"/>
                </a:xfrm>
              </p:grpSpPr>
              <p:sp>
                <p:nvSpPr>
                  <p:cNvPr id="7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908" y="815"/>
                    <a:ext cx="726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79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85" y="815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80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08" y="1223"/>
                    <a:ext cx="724" cy="418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81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908" y="412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82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185" y="861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83" name="Line 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85" y="412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84" name="Line 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08" y="859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85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84" y="876"/>
                    <a:ext cx="2" cy="306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86" name="Line 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07" y="1302"/>
                    <a:ext cx="2" cy="310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87" name="Line 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25" y="876"/>
                    <a:ext cx="5" cy="304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88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07" y="442"/>
                    <a:ext cx="4" cy="323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89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73" y="853"/>
                    <a:ext cx="480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dirty="0">
                        <a:latin typeface="楷体" pitchFamily="49" charset="-122"/>
                      </a:rPr>
                      <a:t>{</a:t>
                    </a:r>
                    <a:r>
                      <a:rPr lang="en-US" altLang="zh-CN" dirty="0" err="1">
                        <a:latin typeface="楷体" pitchFamily="49" charset="-122"/>
                      </a:rPr>
                      <a:t>a,c</a:t>
                    </a:r>
                    <a:r>
                      <a:rPr lang="en-US" altLang="zh-CN" dirty="0">
                        <a:latin typeface="楷体" pitchFamily="49" charset="-122"/>
                      </a:rPr>
                      <a:t>}</a:t>
                    </a:r>
                  </a:p>
                </p:txBody>
              </p:sp>
              <p:sp>
                <p:nvSpPr>
                  <p:cNvPr id="90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506"/>
                    <a:ext cx="528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</a:rPr>
                      <a:t>{b,c}</a:t>
                    </a:r>
                  </a:p>
                </p:txBody>
              </p:sp>
              <p:sp>
                <p:nvSpPr>
                  <p:cNvPr id="91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6" y="506"/>
                    <a:ext cx="480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dirty="0">
                        <a:latin typeface="楷体" pitchFamily="49" charset="-122"/>
                      </a:rPr>
                      <a:t>{</a:t>
                    </a:r>
                    <a:r>
                      <a:rPr lang="en-US" altLang="zh-CN" dirty="0" err="1">
                        <a:latin typeface="楷体" pitchFamily="49" charset="-122"/>
                      </a:rPr>
                      <a:t>a,b</a:t>
                    </a:r>
                    <a:r>
                      <a:rPr lang="en-US" altLang="zh-CN" dirty="0">
                        <a:latin typeface="楷体" pitchFamily="49" charset="-122"/>
                      </a:rPr>
                      <a:t>}</a:t>
                    </a:r>
                  </a:p>
                </p:txBody>
              </p:sp>
              <p:sp>
                <p:nvSpPr>
                  <p:cNvPr id="92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1251"/>
                    <a:ext cx="337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dirty="0">
                        <a:latin typeface="楷体" pitchFamily="49" charset="-122"/>
                      </a:rPr>
                      <a:t>{a}</a:t>
                    </a:r>
                  </a:p>
                </p:txBody>
              </p:sp>
              <p:sp>
                <p:nvSpPr>
                  <p:cNvPr id="93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75" y="1251"/>
                    <a:ext cx="336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</a:rPr>
                      <a:t>{c}</a:t>
                    </a:r>
                  </a:p>
                </p:txBody>
              </p:sp>
              <p:sp>
                <p:nvSpPr>
                  <p:cNvPr id="94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3" y="1199"/>
                    <a:ext cx="336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</a:rPr>
                      <a:t>{b}</a:t>
                    </a:r>
                  </a:p>
                </p:txBody>
              </p:sp>
              <p:sp>
                <p:nvSpPr>
                  <p:cNvPr id="95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1149" y="1184"/>
                    <a:ext cx="78" cy="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  <p:sp>
                <p:nvSpPr>
                  <p:cNvPr id="96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869" y="1616"/>
                    <a:ext cx="78" cy="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  <p:sp>
                <p:nvSpPr>
                  <p:cNvPr id="97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589" y="1184"/>
                    <a:ext cx="78" cy="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  <p:sp>
                <p:nvSpPr>
                  <p:cNvPr id="98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1869" y="770"/>
                    <a:ext cx="78" cy="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  <p:sp>
                <p:nvSpPr>
                  <p:cNvPr id="99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1149" y="800"/>
                    <a:ext cx="78" cy="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  <p:sp>
                <p:nvSpPr>
                  <p:cNvPr id="100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1869" y="1232"/>
                    <a:ext cx="78" cy="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  <p:sp>
                <p:nvSpPr>
                  <p:cNvPr id="101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2589" y="800"/>
                    <a:ext cx="78" cy="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  <p:sp>
                <p:nvSpPr>
                  <p:cNvPr id="102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1869" y="373"/>
                    <a:ext cx="78" cy="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42381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4" grpId="0"/>
      <p:bldP spid="2093" grpId="0"/>
      <p:bldP spid="5940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布尔代数的代数定义（续）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pPr marL="457200" indent="-457200"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交换律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517525" indent="0">
              <a:buNone/>
            </a:pP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a*b=b*a</a:t>
            </a:r>
          </a:p>
          <a:p>
            <a:pPr marL="517525" indent="0">
              <a:buNone/>
            </a:pPr>
            <a:r>
              <a:rPr lang="en-US" altLang="zh-CN" sz="2200" dirty="0" err="1">
                <a:latin typeface="楷体" pitchFamily="49" charset="-122"/>
                <a:ea typeface="楷体" pitchFamily="49" charset="-122"/>
              </a:rPr>
              <a:t>a⊕b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200" dirty="0" err="1">
                <a:latin typeface="楷体" pitchFamily="49" charset="-122"/>
                <a:ea typeface="楷体" pitchFamily="49" charset="-122"/>
              </a:rPr>
              <a:t>b⊕a</a:t>
            </a:r>
            <a:endParaRPr lang="en-US" altLang="zh-CN" sz="2200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buClr>
                <a:srgbClr val="0000FF"/>
              </a:buClr>
              <a:buSzPct val="100000"/>
              <a:buFont typeface="+mj-lt"/>
              <a:buAutoNum type="arabicPeriod" startAt="2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分配律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517525" indent="0">
              <a:buNone/>
            </a:pP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a*(</a:t>
            </a:r>
            <a:r>
              <a:rPr lang="en-US" altLang="zh-CN" sz="2200" dirty="0" err="1">
                <a:latin typeface="楷体" pitchFamily="49" charset="-122"/>
                <a:ea typeface="楷体" pitchFamily="49" charset="-122"/>
              </a:rPr>
              <a:t>b⊕c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)=(a*b)⊕(a*c)</a:t>
            </a:r>
          </a:p>
          <a:p>
            <a:pPr marL="517525" indent="0">
              <a:buNone/>
            </a:pP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a⊕(b*c)=(</a:t>
            </a:r>
            <a:r>
              <a:rPr lang="en-US" altLang="zh-CN" sz="2200" dirty="0" err="1">
                <a:latin typeface="楷体" pitchFamily="49" charset="-122"/>
                <a:ea typeface="楷体" pitchFamily="49" charset="-122"/>
              </a:rPr>
              <a:t>a⊕b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)*(</a:t>
            </a:r>
            <a:r>
              <a:rPr lang="en-US" altLang="zh-CN" sz="2200" dirty="0" err="1">
                <a:latin typeface="楷体" pitchFamily="49" charset="-122"/>
                <a:ea typeface="楷体" pitchFamily="49" charset="-122"/>
              </a:rPr>
              <a:t>a⊕c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)</a:t>
            </a:r>
          </a:p>
          <a:p>
            <a:pPr marL="457200" indent="-457200">
              <a:buClr>
                <a:srgbClr val="0000FF"/>
              </a:buClr>
              <a:buSzPct val="100000"/>
              <a:buFont typeface="+mj-lt"/>
              <a:buAutoNum type="arabicPeriod" startAt="3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同一律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517525" indent="0">
              <a:buNone/>
            </a:pP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a*1=a</a:t>
            </a:r>
          </a:p>
          <a:p>
            <a:pPr marL="517525" indent="0">
              <a:buNone/>
            </a:pP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a⊕0=a</a:t>
            </a:r>
          </a:p>
          <a:p>
            <a:pPr marL="457200" indent="-457200">
              <a:buClr>
                <a:srgbClr val="0000FF"/>
              </a:buClr>
              <a:buSzPct val="100000"/>
              <a:buFont typeface="+mj-lt"/>
              <a:buAutoNum type="arabicPeriod" startAt="4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互补律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517525" indent="0">
              <a:buNone/>
            </a:pP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a*a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=0</a:t>
            </a:r>
          </a:p>
          <a:p>
            <a:pPr marL="517525" indent="0">
              <a:buNone/>
            </a:pPr>
            <a:r>
              <a:rPr lang="en-US" altLang="zh-CN" sz="2200" dirty="0" err="1">
                <a:latin typeface="楷体" pitchFamily="49" charset="-122"/>
                <a:ea typeface="楷体" pitchFamily="49" charset="-122"/>
              </a:rPr>
              <a:t>a⊕a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=1</a:t>
            </a:r>
          </a:p>
          <a:p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37" name="圆角矩形 36"/>
          <p:cNvSpPr/>
          <p:nvPr/>
        </p:nvSpPr>
        <p:spPr>
          <a:xfrm>
            <a:off x="3738384" y="4077072"/>
            <a:ext cx="4896544" cy="18208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spcAft>
                <a:spcPts val="600"/>
              </a:spcAft>
              <a:buSzPct val="100000"/>
              <a:buFont typeface="+mj-lt"/>
              <a:buAutoNum type="arabicPeriod" startAt="3"/>
            </a:pP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{a}∩{</a:t>
            </a: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a,b,c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}={a}</a:t>
            </a:r>
          </a:p>
          <a:p>
            <a:pPr marL="274638">
              <a:spcAft>
                <a:spcPts val="1800"/>
              </a:spcAft>
              <a:buSzPct val="90000"/>
            </a:pP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{a}∪</a:t>
            </a:r>
            <a:r>
              <a:rPr lang="el-GR" altLang="zh-CN" sz="22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  <a:sym typeface="Symbol" pitchFamily="18" charset="2"/>
              </a:rPr>
              <a:t>Φ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={a}</a:t>
            </a:r>
          </a:p>
          <a:p>
            <a:pPr marL="274638" indent="-274638">
              <a:spcAft>
                <a:spcPts val="600"/>
              </a:spcAft>
              <a:buSzPct val="100000"/>
              <a:buFont typeface="+mj-lt"/>
              <a:buAutoNum type="arabicPeriod" startAt="4"/>
            </a:pP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{</a:t>
            </a: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}∩{</a:t>
            </a: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}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={</a:t>
            </a: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}∩{c}=</a:t>
            </a:r>
            <a:r>
              <a:rPr lang="el-GR" altLang="zh-CN" sz="22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  <a:sym typeface="Symbol" pitchFamily="18" charset="2"/>
              </a:rPr>
              <a:t>Φ</a:t>
            </a:r>
            <a:endParaRPr lang="en-US" altLang="zh-CN" sz="2200" dirty="0">
              <a:solidFill>
                <a:schemeClr val="accent6">
                  <a:lumMod val="75000"/>
                </a:schemeClr>
              </a:solidFill>
              <a:latin typeface="楷体" pitchFamily="49" charset="-122"/>
              <a:ea typeface="楷体" pitchFamily="49" charset="-122"/>
              <a:cs typeface="Arial Unicode MS" pitchFamily="34" charset="-122"/>
              <a:sym typeface="Symbol" pitchFamily="18" charset="2"/>
            </a:endParaRPr>
          </a:p>
          <a:p>
            <a:pPr marL="274638">
              <a:spcAft>
                <a:spcPts val="600"/>
              </a:spcAft>
              <a:buSzPct val="90000"/>
            </a:pP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{</a:t>
            </a: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}∪{</a:t>
            </a: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}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={</a:t>
            </a: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}∪{c}={</a:t>
            </a: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a,b,c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}</a:t>
            </a:r>
            <a:endParaRPr lang="en-US" altLang="zh-CN" sz="2200" dirty="0">
              <a:solidFill>
                <a:schemeClr val="accent6">
                  <a:lumMod val="75000"/>
                </a:schemeClr>
              </a:solidFill>
              <a:latin typeface="楷体" pitchFamily="49" charset="-122"/>
              <a:ea typeface="楷体" pitchFamily="49" charset="-122"/>
              <a:cs typeface="Arial Unicode MS" pitchFamily="34" charset="-122"/>
              <a:sym typeface="Symbol" pitchFamily="18" charset="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453288" y="1613560"/>
            <a:ext cx="2027455" cy="648072"/>
            <a:chOff x="2627784" y="1628800"/>
            <a:chExt cx="2027455" cy="648072"/>
          </a:xfrm>
        </p:grpSpPr>
        <p:sp>
          <p:nvSpPr>
            <p:cNvPr id="38" name="圆角矩形 37"/>
            <p:cNvSpPr/>
            <p:nvPr/>
          </p:nvSpPr>
          <p:spPr>
            <a:xfrm>
              <a:off x="3071063" y="1741765"/>
              <a:ext cx="1584176" cy="4320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algn="ctr"/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所有格满足</a:t>
              </a:r>
            </a:p>
          </p:txBody>
        </p:sp>
        <p:sp>
          <p:nvSpPr>
            <p:cNvPr id="41" name="右大括号 40"/>
            <p:cNvSpPr/>
            <p:nvPr/>
          </p:nvSpPr>
          <p:spPr>
            <a:xfrm>
              <a:off x="2627784" y="1628800"/>
              <a:ext cx="432048" cy="648072"/>
            </a:xfrm>
            <a:prstGeom prst="rightBrace">
              <a:avLst>
                <a:gd name="adj1" fmla="val 22443"/>
                <a:gd name="adj2" fmla="val 50000"/>
              </a:avLst>
            </a:prstGeom>
            <a:ln w="127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109472" y="2924944"/>
            <a:ext cx="1911643" cy="504056"/>
            <a:chOff x="4109472" y="2924944"/>
            <a:chExt cx="1911643" cy="504056"/>
          </a:xfrm>
        </p:grpSpPr>
        <p:sp>
          <p:nvSpPr>
            <p:cNvPr id="39" name="圆角矩形 38"/>
            <p:cNvSpPr/>
            <p:nvPr/>
          </p:nvSpPr>
          <p:spPr>
            <a:xfrm>
              <a:off x="4436939" y="2959236"/>
              <a:ext cx="1584176" cy="4320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algn="ctr"/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分配格满足</a:t>
              </a:r>
            </a:p>
          </p:txBody>
        </p:sp>
        <p:sp>
          <p:nvSpPr>
            <p:cNvPr id="42" name="右大括号 41"/>
            <p:cNvSpPr/>
            <p:nvPr/>
          </p:nvSpPr>
          <p:spPr>
            <a:xfrm>
              <a:off x="4109472" y="2924944"/>
              <a:ext cx="314320" cy="504056"/>
            </a:xfrm>
            <a:prstGeom prst="rightBrace">
              <a:avLst>
                <a:gd name="adj1" fmla="val 22443"/>
                <a:gd name="adj2" fmla="val 50000"/>
              </a:avLst>
            </a:prstGeom>
            <a:ln w="127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051720" y="4152900"/>
            <a:ext cx="975897" cy="1776202"/>
            <a:chOff x="2051720" y="4152900"/>
            <a:chExt cx="975897" cy="1776202"/>
          </a:xfrm>
        </p:grpSpPr>
        <p:sp>
          <p:nvSpPr>
            <p:cNvPr id="40" name="圆角矩形 39"/>
            <p:cNvSpPr/>
            <p:nvPr/>
          </p:nvSpPr>
          <p:spPr>
            <a:xfrm>
              <a:off x="2379545" y="4249666"/>
              <a:ext cx="648072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algn="ctr"/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有补格满足</a:t>
              </a:r>
            </a:p>
          </p:txBody>
        </p:sp>
        <p:sp>
          <p:nvSpPr>
            <p:cNvPr id="43" name="右大括号 42"/>
            <p:cNvSpPr/>
            <p:nvPr/>
          </p:nvSpPr>
          <p:spPr>
            <a:xfrm>
              <a:off x="2051720" y="4152900"/>
              <a:ext cx="314320" cy="1776202"/>
            </a:xfrm>
            <a:prstGeom prst="rightBrace">
              <a:avLst>
                <a:gd name="adj1" fmla="val 22443"/>
                <a:gd name="adj2" fmla="val 50000"/>
              </a:avLst>
            </a:prstGeom>
            <a:ln w="127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4620C99-3AB6-4575-AAAA-EA4478852AE7}"/>
              </a:ext>
            </a:extLst>
          </p:cNvPr>
          <p:cNvGrpSpPr/>
          <p:nvPr/>
        </p:nvGrpSpPr>
        <p:grpSpPr>
          <a:xfrm>
            <a:off x="6027185" y="876609"/>
            <a:ext cx="2793287" cy="2408375"/>
            <a:chOff x="4716016" y="3448385"/>
            <a:chExt cx="2793287" cy="2408375"/>
          </a:xfrm>
        </p:grpSpPr>
        <p:sp>
          <p:nvSpPr>
            <p:cNvPr id="48" name="Line 33">
              <a:extLst>
                <a:ext uri="{FF2B5EF4-FFF2-40B4-BE49-F238E27FC236}">
                  <a16:creationId xmlns:a16="http://schemas.microsoft.com/office/drawing/2014/main" id="{511C7D15-31AD-4AEC-89E7-EA49AFC0DE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3682" y="5051425"/>
              <a:ext cx="1004400" cy="5940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楷体" pitchFamily="49" charset="-122"/>
              </a:endParaRPr>
            </a:p>
          </p:txBody>
        </p:sp>
        <p:grpSp>
          <p:nvGrpSpPr>
            <p:cNvPr id="49" name="Group 15">
              <a:extLst>
                <a:ext uri="{FF2B5EF4-FFF2-40B4-BE49-F238E27FC236}">
                  <a16:creationId xmlns:a16="http://schemas.microsoft.com/office/drawing/2014/main" id="{4037FC48-0AEA-4075-B948-E620A1FBF39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16016" y="3448385"/>
              <a:ext cx="2793287" cy="2408375"/>
              <a:chOff x="896" y="66"/>
              <a:chExt cx="2013" cy="1692"/>
            </a:xfrm>
          </p:grpSpPr>
          <p:sp>
            <p:nvSpPr>
              <p:cNvPr id="50" name="Text Box 16">
                <a:extLst>
                  <a:ext uri="{FF2B5EF4-FFF2-40B4-BE49-F238E27FC236}">
                    <a16:creationId xmlns:a16="http://schemas.microsoft.com/office/drawing/2014/main" id="{A8FC97B5-4181-4C9C-9F58-623B1B477A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3" y="1519"/>
                <a:ext cx="432" cy="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楷体" pitchFamily="49" charset="-122"/>
                  </a:rPr>
                  <a:t>φ</a:t>
                </a:r>
              </a:p>
            </p:txBody>
          </p:sp>
          <p:grpSp>
            <p:nvGrpSpPr>
              <p:cNvPr id="51" name="Group 17">
                <a:extLst>
                  <a:ext uri="{FF2B5EF4-FFF2-40B4-BE49-F238E27FC236}">
                    <a16:creationId xmlns:a16="http://schemas.microsoft.com/office/drawing/2014/main" id="{3DFD5A90-4AF6-45B3-B80B-BA76FF936E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6" y="66"/>
                <a:ext cx="2013" cy="1591"/>
                <a:chOff x="896" y="66"/>
                <a:chExt cx="2013" cy="1591"/>
              </a:xfrm>
            </p:grpSpPr>
            <p:sp>
              <p:nvSpPr>
                <p:cNvPr id="52" name="Text Box 18">
                  <a:extLst>
                    <a:ext uri="{FF2B5EF4-FFF2-40B4-BE49-F238E27FC236}">
                      <a16:creationId xmlns:a16="http://schemas.microsoft.com/office/drawing/2014/main" id="{50A60561-4BB9-41AC-8170-91125FCF85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67" y="66"/>
                  <a:ext cx="729" cy="2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dirty="0">
                      <a:latin typeface="楷体" pitchFamily="49" charset="-122"/>
                    </a:rPr>
                    <a:t>{</a:t>
                  </a:r>
                  <a:r>
                    <a:rPr lang="en-US" altLang="zh-CN" dirty="0" err="1">
                      <a:latin typeface="楷体" pitchFamily="49" charset="-122"/>
                    </a:rPr>
                    <a:t>a,b,c</a:t>
                  </a:r>
                  <a:r>
                    <a:rPr lang="en-US" altLang="zh-CN" dirty="0">
                      <a:latin typeface="楷体" pitchFamily="49" charset="-122"/>
                    </a:rPr>
                    <a:t>}</a:t>
                  </a:r>
                </a:p>
              </p:txBody>
            </p:sp>
            <p:grpSp>
              <p:nvGrpSpPr>
                <p:cNvPr id="53" name="Group 19">
                  <a:extLst>
                    <a:ext uri="{FF2B5EF4-FFF2-40B4-BE49-F238E27FC236}">
                      <a16:creationId xmlns:a16="http://schemas.microsoft.com/office/drawing/2014/main" id="{E21565C1-B4BC-4A94-8A75-7BD5FB8C9A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6" y="338"/>
                  <a:ext cx="2013" cy="1319"/>
                  <a:chOff x="896" y="373"/>
                  <a:chExt cx="2013" cy="1319"/>
                </a:xfrm>
              </p:grpSpPr>
              <p:sp>
                <p:nvSpPr>
                  <p:cNvPr id="54" name="Line 24">
                    <a:extLst>
                      <a:ext uri="{FF2B5EF4-FFF2-40B4-BE49-F238E27FC236}">
                        <a16:creationId xmlns:a16="http://schemas.microsoft.com/office/drawing/2014/main" id="{07998454-59DC-46B2-A6DB-13B648FB21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08" y="815"/>
                    <a:ext cx="726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55" name="Line 26">
                    <a:extLst>
                      <a:ext uri="{FF2B5EF4-FFF2-40B4-BE49-F238E27FC236}">
                        <a16:creationId xmlns:a16="http://schemas.microsoft.com/office/drawing/2014/main" id="{4AF64E20-F571-4F08-94AD-BD7805C6DC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85" y="815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56" name="Line 27">
                    <a:extLst>
                      <a:ext uri="{FF2B5EF4-FFF2-40B4-BE49-F238E27FC236}">
                        <a16:creationId xmlns:a16="http://schemas.microsoft.com/office/drawing/2014/main" id="{A847D596-D179-4C64-B5EC-01909E3DB91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08" y="1223"/>
                    <a:ext cx="724" cy="418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57" name="Line 32">
                    <a:extLst>
                      <a:ext uri="{FF2B5EF4-FFF2-40B4-BE49-F238E27FC236}">
                        <a16:creationId xmlns:a16="http://schemas.microsoft.com/office/drawing/2014/main" id="{9B26875B-DE90-4657-A2BC-BE8ED620EA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08" y="412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58" name="Line 33">
                    <a:extLst>
                      <a:ext uri="{FF2B5EF4-FFF2-40B4-BE49-F238E27FC236}">
                        <a16:creationId xmlns:a16="http://schemas.microsoft.com/office/drawing/2014/main" id="{556688B4-70FE-4822-88B7-F7F7BCFA6C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85" y="861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59" name="Line 34">
                    <a:extLst>
                      <a:ext uri="{FF2B5EF4-FFF2-40B4-BE49-F238E27FC236}">
                        <a16:creationId xmlns:a16="http://schemas.microsoft.com/office/drawing/2014/main" id="{F68BB09F-744B-4CD8-B925-04126C9BE7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85" y="412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60" name="Line 35">
                    <a:extLst>
                      <a:ext uri="{FF2B5EF4-FFF2-40B4-BE49-F238E27FC236}">
                        <a16:creationId xmlns:a16="http://schemas.microsoft.com/office/drawing/2014/main" id="{CC8E2BDC-5D81-458D-B312-93615C3F85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08" y="859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61" name="Line 36">
                    <a:extLst>
                      <a:ext uri="{FF2B5EF4-FFF2-40B4-BE49-F238E27FC236}">
                        <a16:creationId xmlns:a16="http://schemas.microsoft.com/office/drawing/2014/main" id="{379AECA8-A4C4-4699-8CC8-BA1761B7D1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84" y="876"/>
                    <a:ext cx="2" cy="306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62" name="Line 37">
                    <a:extLst>
                      <a:ext uri="{FF2B5EF4-FFF2-40B4-BE49-F238E27FC236}">
                        <a16:creationId xmlns:a16="http://schemas.microsoft.com/office/drawing/2014/main" id="{42387B04-EEDE-43EB-BBBE-603768849E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07" y="1302"/>
                    <a:ext cx="2" cy="310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63" name="Line 38">
                    <a:extLst>
                      <a:ext uri="{FF2B5EF4-FFF2-40B4-BE49-F238E27FC236}">
                        <a16:creationId xmlns:a16="http://schemas.microsoft.com/office/drawing/2014/main" id="{FEBB91F8-82CF-4BBC-853B-7F7CF5D63D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25" y="876"/>
                    <a:ext cx="5" cy="304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64" name="Line 39">
                    <a:extLst>
                      <a:ext uri="{FF2B5EF4-FFF2-40B4-BE49-F238E27FC236}">
                        <a16:creationId xmlns:a16="http://schemas.microsoft.com/office/drawing/2014/main" id="{D6239A61-EDFA-441F-B8C4-A936F9C8B0E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07" y="442"/>
                    <a:ext cx="4" cy="323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65" name="Text Box 40">
                    <a:extLst>
                      <a:ext uri="{FF2B5EF4-FFF2-40B4-BE49-F238E27FC236}">
                        <a16:creationId xmlns:a16="http://schemas.microsoft.com/office/drawing/2014/main" id="{56604DEF-CEEA-4793-80D7-1D4C543D974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73" y="853"/>
                    <a:ext cx="480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dirty="0">
                        <a:latin typeface="楷体" pitchFamily="49" charset="-122"/>
                      </a:rPr>
                      <a:t>{</a:t>
                    </a:r>
                    <a:r>
                      <a:rPr lang="en-US" altLang="zh-CN" dirty="0" err="1">
                        <a:latin typeface="楷体" pitchFamily="49" charset="-122"/>
                      </a:rPr>
                      <a:t>a,c</a:t>
                    </a:r>
                    <a:r>
                      <a:rPr lang="en-US" altLang="zh-CN" dirty="0">
                        <a:latin typeface="楷体" pitchFamily="49" charset="-122"/>
                      </a:rPr>
                      <a:t>}</a:t>
                    </a:r>
                  </a:p>
                </p:txBody>
              </p:sp>
              <p:sp>
                <p:nvSpPr>
                  <p:cNvPr id="66" name="Text Box 41">
                    <a:extLst>
                      <a:ext uri="{FF2B5EF4-FFF2-40B4-BE49-F238E27FC236}">
                        <a16:creationId xmlns:a16="http://schemas.microsoft.com/office/drawing/2014/main" id="{A6724CF1-44C0-4B54-953F-E3FB097739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506"/>
                    <a:ext cx="528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</a:rPr>
                      <a:t>{b,c}</a:t>
                    </a:r>
                  </a:p>
                </p:txBody>
              </p:sp>
              <p:sp>
                <p:nvSpPr>
                  <p:cNvPr id="67" name="Text Box 42">
                    <a:extLst>
                      <a:ext uri="{FF2B5EF4-FFF2-40B4-BE49-F238E27FC236}">
                        <a16:creationId xmlns:a16="http://schemas.microsoft.com/office/drawing/2014/main" id="{7ADF9014-339C-4C4C-A73E-6A23B8CDBA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6" y="506"/>
                    <a:ext cx="480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dirty="0">
                        <a:latin typeface="楷体" pitchFamily="49" charset="-122"/>
                      </a:rPr>
                      <a:t>{</a:t>
                    </a:r>
                    <a:r>
                      <a:rPr lang="en-US" altLang="zh-CN" dirty="0" err="1">
                        <a:latin typeface="楷体" pitchFamily="49" charset="-122"/>
                      </a:rPr>
                      <a:t>a,b</a:t>
                    </a:r>
                    <a:r>
                      <a:rPr lang="en-US" altLang="zh-CN" dirty="0">
                        <a:latin typeface="楷体" pitchFamily="49" charset="-122"/>
                      </a:rPr>
                      <a:t>}</a:t>
                    </a:r>
                  </a:p>
                </p:txBody>
              </p:sp>
              <p:sp>
                <p:nvSpPr>
                  <p:cNvPr id="68" name="Text Box 43">
                    <a:extLst>
                      <a:ext uri="{FF2B5EF4-FFF2-40B4-BE49-F238E27FC236}">
                        <a16:creationId xmlns:a16="http://schemas.microsoft.com/office/drawing/2014/main" id="{6F72CC15-E5A7-40E4-8D30-617067C2AD9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1251"/>
                    <a:ext cx="337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dirty="0">
                        <a:latin typeface="楷体" pitchFamily="49" charset="-122"/>
                      </a:rPr>
                      <a:t>{a}</a:t>
                    </a:r>
                  </a:p>
                </p:txBody>
              </p:sp>
              <p:sp>
                <p:nvSpPr>
                  <p:cNvPr id="69" name="Text Box 44">
                    <a:extLst>
                      <a:ext uri="{FF2B5EF4-FFF2-40B4-BE49-F238E27FC236}">
                        <a16:creationId xmlns:a16="http://schemas.microsoft.com/office/drawing/2014/main" id="{89E4B889-0B77-4376-A9DE-B1D31A1952B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75" y="1251"/>
                    <a:ext cx="336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</a:rPr>
                      <a:t>{c}</a:t>
                    </a:r>
                  </a:p>
                </p:txBody>
              </p:sp>
              <p:sp>
                <p:nvSpPr>
                  <p:cNvPr id="70" name="Text Box 45">
                    <a:extLst>
                      <a:ext uri="{FF2B5EF4-FFF2-40B4-BE49-F238E27FC236}">
                        <a16:creationId xmlns:a16="http://schemas.microsoft.com/office/drawing/2014/main" id="{97E67F8B-EECE-47F8-A4BC-2431DDD1C6C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3" y="1199"/>
                    <a:ext cx="336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</a:rPr>
                      <a:t>{b}</a:t>
                    </a:r>
                  </a:p>
                </p:txBody>
              </p:sp>
              <p:sp>
                <p:nvSpPr>
                  <p:cNvPr id="71" name="Oval 20">
                    <a:extLst>
                      <a:ext uri="{FF2B5EF4-FFF2-40B4-BE49-F238E27FC236}">
                        <a16:creationId xmlns:a16="http://schemas.microsoft.com/office/drawing/2014/main" id="{5EE08916-525E-4E1F-9622-02C3EECCD9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49" y="1184"/>
                    <a:ext cx="78" cy="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  <p:sp>
                <p:nvSpPr>
                  <p:cNvPr id="72" name="Oval 21">
                    <a:extLst>
                      <a:ext uri="{FF2B5EF4-FFF2-40B4-BE49-F238E27FC236}">
                        <a16:creationId xmlns:a16="http://schemas.microsoft.com/office/drawing/2014/main" id="{21E2FD10-413A-4FC0-B095-C720516D65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69" y="1616"/>
                    <a:ext cx="78" cy="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  <p:sp>
                <p:nvSpPr>
                  <p:cNvPr id="73" name="Oval 22">
                    <a:extLst>
                      <a:ext uri="{FF2B5EF4-FFF2-40B4-BE49-F238E27FC236}">
                        <a16:creationId xmlns:a16="http://schemas.microsoft.com/office/drawing/2014/main" id="{9C1A33DE-9531-4F90-B411-ED0212AA17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89" y="1184"/>
                    <a:ext cx="78" cy="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  <p:sp>
                <p:nvSpPr>
                  <p:cNvPr id="74" name="Oval 23">
                    <a:extLst>
                      <a:ext uri="{FF2B5EF4-FFF2-40B4-BE49-F238E27FC236}">
                        <a16:creationId xmlns:a16="http://schemas.microsoft.com/office/drawing/2014/main" id="{6A0A4F01-8E8D-45C7-9609-0ADF360331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69" y="770"/>
                    <a:ext cx="78" cy="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  <p:sp>
                <p:nvSpPr>
                  <p:cNvPr id="75" name="Oval 28">
                    <a:extLst>
                      <a:ext uri="{FF2B5EF4-FFF2-40B4-BE49-F238E27FC236}">
                        <a16:creationId xmlns:a16="http://schemas.microsoft.com/office/drawing/2014/main" id="{7B7B6929-D494-448A-B8F8-B4CC52D9A9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49" y="800"/>
                    <a:ext cx="78" cy="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  <p:sp>
                <p:nvSpPr>
                  <p:cNvPr id="76" name="Oval 29">
                    <a:extLst>
                      <a:ext uri="{FF2B5EF4-FFF2-40B4-BE49-F238E27FC236}">
                        <a16:creationId xmlns:a16="http://schemas.microsoft.com/office/drawing/2014/main" id="{6473C8AC-D536-4775-A709-62D9AED622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69" y="1232"/>
                    <a:ext cx="78" cy="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  <p:sp>
                <p:nvSpPr>
                  <p:cNvPr id="77" name="Oval 30">
                    <a:extLst>
                      <a:ext uri="{FF2B5EF4-FFF2-40B4-BE49-F238E27FC236}">
                        <a16:creationId xmlns:a16="http://schemas.microsoft.com/office/drawing/2014/main" id="{9123ED53-C4D0-48BC-8C31-4D6B7396E1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89" y="800"/>
                    <a:ext cx="78" cy="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  <p:sp>
                <p:nvSpPr>
                  <p:cNvPr id="78" name="Oval 31">
                    <a:extLst>
                      <a:ext uri="{FF2B5EF4-FFF2-40B4-BE49-F238E27FC236}">
                        <a16:creationId xmlns:a16="http://schemas.microsoft.com/office/drawing/2014/main" id="{E5F48019-B5A3-4746-9510-F89818E7D5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69" y="373"/>
                    <a:ext cx="78" cy="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518864" y="981075"/>
            <a:ext cx="8229600" cy="5033963"/>
          </a:xfrm>
        </p:spPr>
        <p:txBody>
          <a:bodyPr/>
          <a:lstStyle/>
          <a:p>
            <a:pPr>
              <a:lnSpc>
                <a:spcPct val="140000"/>
              </a:lnSpc>
              <a:spcAft>
                <a:spcPts val="1200"/>
              </a:spcAft>
            </a:pPr>
            <a:r>
              <a:rPr lang="zh-CN" altLang="en-US" sz="2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7.4-1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：布尔代数的每一</a:t>
            </a:r>
            <a:r>
              <a:rPr lang="zh-CN" altLang="en-US" sz="2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子代数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都是</a:t>
            </a:r>
            <a:r>
              <a:rPr lang="zh-CN" altLang="en-US" sz="2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布尔代数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600" dirty="0">
              <a:latin typeface="楷体" pitchFamily="49" charset="-122"/>
              <a:ea typeface="楷体" pitchFamily="49" charset="-122"/>
            </a:endParaRPr>
          </a:p>
          <a:p>
            <a:pPr marL="441325" lvl="1" indent="-233363">
              <a:lnSpc>
                <a:spcPct val="14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665163" lvl="1" indent="-233363">
              <a:lnSpc>
                <a:spcPct val="140000"/>
              </a:lnSpc>
              <a:spcAft>
                <a:spcPts val="1200"/>
              </a:spcAft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u={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a,b,c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}</a:t>
            </a:r>
          </a:p>
          <a:p>
            <a:pPr marL="665163" lvl="1" indent="-233363">
              <a:lnSpc>
                <a:spcPct val="140000"/>
              </a:lnSpc>
              <a:spcAft>
                <a:spcPts val="1200"/>
              </a:spcAft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&lt;{φ,{a, b, c}};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∪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∩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&gt;</a:t>
            </a:r>
          </a:p>
          <a:p>
            <a:pPr marL="890588" lvl="2" indent="-233363">
              <a:lnSpc>
                <a:spcPct val="140000"/>
              </a:lnSpc>
              <a:spcAft>
                <a:spcPts val="1200"/>
              </a:spcAft>
              <a:buFont typeface="Wingdings" pitchFamily="2" charset="2"/>
              <a:buChar char="u"/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&lt;2</a:t>
            </a:r>
            <a:r>
              <a:rPr lang="en-US" altLang="zh-CN" sz="2000" baseline="30000" dirty="0">
                <a:latin typeface="楷体" pitchFamily="49" charset="-122"/>
                <a:ea typeface="楷体" pitchFamily="49" charset="-122"/>
              </a:rPr>
              <a:t>u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;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∪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∩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 &gt;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的子代数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  <a:p>
            <a:pPr marL="649288" lvl="1" indent="-233363">
              <a:lnSpc>
                <a:spcPct val="140000"/>
              </a:lnSpc>
              <a:spcAft>
                <a:spcPts val="1200"/>
              </a:spcAft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&lt;{φ,{b},{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a,c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},{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a,b,c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}};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∪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∩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&gt;</a:t>
            </a:r>
          </a:p>
          <a:p>
            <a:pPr marL="890588" lvl="2" indent="-233363">
              <a:lnSpc>
                <a:spcPct val="140000"/>
              </a:lnSpc>
              <a:spcAft>
                <a:spcPts val="1200"/>
              </a:spcAft>
              <a:buFont typeface="Wingdings" pitchFamily="2" charset="2"/>
              <a:buChar char="u"/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&lt;2</a:t>
            </a:r>
            <a:r>
              <a:rPr lang="en-US" altLang="zh-CN" sz="2000" baseline="30000" dirty="0">
                <a:latin typeface="楷体" pitchFamily="49" charset="-122"/>
                <a:ea typeface="楷体" pitchFamily="49" charset="-122"/>
              </a:rPr>
              <a:t>u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;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∪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∩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 &gt;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的子代数。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pPr algn="ctr"/>
            <a:r>
              <a:rPr lang="en-US" altLang="zh-CN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7.4.2</a:t>
            </a:r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、子布尔代数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grpSp>
        <p:nvGrpSpPr>
          <p:cNvPr id="179" name="组合 178"/>
          <p:cNvGrpSpPr/>
          <p:nvPr/>
        </p:nvGrpSpPr>
        <p:grpSpPr>
          <a:xfrm>
            <a:off x="1043608" y="4692389"/>
            <a:ext cx="7272808" cy="1328899"/>
            <a:chOff x="1043608" y="4692389"/>
            <a:chExt cx="7272808" cy="1328899"/>
          </a:xfrm>
        </p:grpSpPr>
        <p:grpSp>
          <p:nvGrpSpPr>
            <p:cNvPr id="167" name="组合 166"/>
            <p:cNvGrpSpPr/>
            <p:nvPr/>
          </p:nvGrpSpPr>
          <p:grpSpPr>
            <a:xfrm>
              <a:off x="6618495" y="4692389"/>
              <a:ext cx="1697921" cy="1328899"/>
              <a:chOff x="6618495" y="4692389"/>
              <a:chExt cx="1697921" cy="1328899"/>
            </a:xfrm>
          </p:grpSpPr>
          <p:sp>
            <p:nvSpPr>
              <p:cNvPr id="165" name="圆角矩形 164"/>
              <p:cNvSpPr/>
              <p:nvPr/>
            </p:nvSpPr>
            <p:spPr>
              <a:xfrm>
                <a:off x="6659895" y="4760989"/>
                <a:ext cx="1656184" cy="1201256"/>
              </a:xfrm>
              <a:prstGeom prst="round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6" name="Group 15"/>
              <p:cNvGrpSpPr>
                <a:grpSpLocks noChangeAspect="1"/>
              </p:cNvGrpSpPr>
              <p:nvPr/>
            </p:nvGrpSpPr>
            <p:grpSpPr bwMode="auto">
              <a:xfrm>
                <a:off x="6618495" y="4692389"/>
                <a:ext cx="1697921" cy="1328899"/>
                <a:chOff x="576" y="-186"/>
                <a:chExt cx="2540" cy="1938"/>
              </a:xfrm>
            </p:grpSpPr>
            <p:sp>
              <p:nvSpPr>
                <p:cNvPr id="12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677" y="1213"/>
                  <a:ext cx="432" cy="5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dirty="0">
                      <a:latin typeface="楷体" pitchFamily="49" charset="-122"/>
                    </a:rPr>
                    <a:t>φ</a:t>
                  </a:r>
                </a:p>
              </p:txBody>
            </p:sp>
            <p:grpSp>
              <p:nvGrpSpPr>
                <p:cNvPr id="128" name="Group 17"/>
                <p:cNvGrpSpPr>
                  <a:grpSpLocks/>
                </p:cNvGrpSpPr>
                <p:nvPr/>
              </p:nvGrpSpPr>
              <p:grpSpPr bwMode="auto">
                <a:xfrm>
                  <a:off x="576" y="-186"/>
                  <a:ext cx="2540" cy="1518"/>
                  <a:chOff x="576" y="-186"/>
                  <a:chExt cx="2540" cy="1518"/>
                </a:xfrm>
              </p:grpSpPr>
              <p:sp>
                <p:nvSpPr>
                  <p:cNvPr id="12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11" y="-186"/>
                    <a:ext cx="1396" cy="5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dirty="0">
                        <a:latin typeface="楷体" pitchFamily="49" charset="-122"/>
                      </a:rPr>
                      <a:t>{</a:t>
                    </a:r>
                    <a:r>
                      <a:rPr lang="en-US" altLang="zh-CN" dirty="0" err="1">
                        <a:latin typeface="楷体" pitchFamily="49" charset="-122"/>
                      </a:rPr>
                      <a:t>a,b,c</a:t>
                    </a:r>
                    <a:r>
                      <a:rPr lang="en-US" altLang="zh-CN" dirty="0">
                        <a:latin typeface="楷体" pitchFamily="49" charset="-122"/>
                      </a:rPr>
                      <a:t>}</a:t>
                    </a:r>
                  </a:p>
                </p:txBody>
              </p:sp>
              <p:grpSp>
                <p:nvGrpSpPr>
                  <p:cNvPr id="130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576" y="302"/>
                    <a:ext cx="2540" cy="1030"/>
                    <a:chOff x="576" y="337"/>
                    <a:chExt cx="2540" cy="1030"/>
                  </a:xfrm>
                </p:grpSpPr>
                <p:sp>
                  <p:nvSpPr>
                    <p:cNvPr id="135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64" y="828"/>
                      <a:ext cx="752" cy="53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dirty="0">
                          <a:latin typeface="楷体" pitchFamily="49" charset="-122"/>
                        </a:rPr>
                        <a:t>{b}</a:t>
                      </a:r>
                    </a:p>
                  </p:txBody>
                </p:sp>
                <p:sp>
                  <p:nvSpPr>
                    <p:cNvPr id="137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38" y="741"/>
                      <a:ext cx="162" cy="1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857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38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0" y="1152"/>
                      <a:ext cx="162" cy="1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857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39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4" y="741"/>
                      <a:ext cx="162" cy="1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857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40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0" y="337"/>
                      <a:ext cx="162" cy="1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857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31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33" y="424"/>
                      <a:ext cx="689" cy="425"/>
                    </a:xfrm>
                    <a:prstGeom prst="line">
                      <a:avLst/>
                    </a:prstGeom>
                    <a:noFill/>
                    <a:ln w="2286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32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15" y="818"/>
                      <a:ext cx="689" cy="425"/>
                    </a:xfrm>
                    <a:prstGeom prst="line">
                      <a:avLst/>
                    </a:prstGeom>
                    <a:noFill/>
                    <a:ln w="2286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33" name="Line 3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03" y="424"/>
                      <a:ext cx="689" cy="425"/>
                    </a:xfrm>
                    <a:prstGeom prst="line">
                      <a:avLst/>
                    </a:prstGeom>
                    <a:noFill/>
                    <a:ln w="2286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34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06" y="818"/>
                      <a:ext cx="691" cy="424"/>
                    </a:xfrm>
                    <a:prstGeom prst="line">
                      <a:avLst/>
                    </a:prstGeom>
                    <a:noFill/>
                    <a:ln w="2286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36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76" y="828"/>
                      <a:ext cx="969" cy="539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dirty="0">
                          <a:latin typeface="楷体" pitchFamily="49" charset="-122"/>
                        </a:rPr>
                        <a:t>{</a:t>
                      </a:r>
                      <a:r>
                        <a:rPr lang="en-US" altLang="zh-CN" dirty="0" err="1">
                          <a:latin typeface="楷体" pitchFamily="49" charset="-122"/>
                        </a:rPr>
                        <a:t>a,c</a:t>
                      </a:r>
                      <a:r>
                        <a:rPr lang="en-US" altLang="zh-CN" dirty="0">
                          <a:latin typeface="楷体" pitchFamily="49" charset="-122"/>
                        </a:rPr>
                        <a:t>}</a:t>
                      </a:r>
                    </a:p>
                  </p:txBody>
                </p:sp>
              </p:grpSp>
            </p:grpSp>
          </p:grpSp>
        </p:grpSp>
        <p:cxnSp>
          <p:nvCxnSpPr>
            <p:cNvPr id="171" name="直接连接符 170"/>
            <p:cNvCxnSpPr/>
            <p:nvPr/>
          </p:nvCxnSpPr>
          <p:spPr>
            <a:xfrm flipV="1">
              <a:off x="1043608" y="5105400"/>
              <a:ext cx="47780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肘形连接符 175"/>
            <p:cNvCxnSpPr/>
            <p:nvPr/>
          </p:nvCxnSpPr>
          <p:spPr>
            <a:xfrm>
              <a:off x="4932040" y="5110901"/>
              <a:ext cx="1728000" cy="360000"/>
            </a:xfrm>
            <a:prstGeom prst="bentConnector3">
              <a:avLst>
                <a:gd name="adj1" fmla="val -1531"/>
              </a:avLst>
            </a:prstGeom>
            <a:ln w="1905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组合 183"/>
          <p:cNvGrpSpPr/>
          <p:nvPr/>
        </p:nvGrpSpPr>
        <p:grpSpPr>
          <a:xfrm>
            <a:off x="1752600" y="4160520"/>
            <a:ext cx="4145280" cy="510540"/>
            <a:chOff x="1752600" y="4160520"/>
            <a:chExt cx="4145280" cy="510540"/>
          </a:xfrm>
        </p:grpSpPr>
        <p:cxnSp>
          <p:nvCxnSpPr>
            <p:cNvPr id="180" name="直接连接符 179"/>
            <p:cNvCxnSpPr/>
            <p:nvPr/>
          </p:nvCxnSpPr>
          <p:spPr>
            <a:xfrm>
              <a:off x="1752600" y="4389120"/>
              <a:ext cx="1524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任意多边形 182"/>
            <p:cNvSpPr/>
            <p:nvPr/>
          </p:nvSpPr>
          <p:spPr>
            <a:xfrm>
              <a:off x="2621280" y="4160520"/>
              <a:ext cx="3276600" cy="510540"/>
            </a:xfrm>
            <a:custGeom>
              <a:avLst/>
              <a:gdLst>
                <a:gd name="connsiteX0" fmla="*/ 0 w 3276600"/>
                <a:gd name="connsiteY0" fmla="*/ 228600 h 510540"/>
                <a:gd name="connsiteX1" fmla="*/ 822960 w 3276600"/>
                <a:gd name="connsiteY1" fmla="*/ 472440 h 510540"/>
                <a:gd name="connsiteX2" fmla="*/ 3276600 w 3276600"/>
                <a:gd name="connsiteY2" fmla="*/ 0 h 51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6600" h="510540">
                  <a:moveTo>
                    <a:pt x="0" y="228600"/>
                  </a:moveTo>
                  <a:cubicBezTo>
                    <a:pt x="138430" y="369570"/>
                    <a:pt x="276860" y="510540"/>
                    <a:pt x="822960" y="472440"/>
                  </a:cubicBezTo>
                  <a:cubicBezTo>
                    <a:pt x="1369060" y="434340"/>
                    <a:pt x="2322830" y="217170"/>
                    <a:pt x="3276600" y="0"/>
                  </a:cubicBezTo>
                </a:path>
              </a:pathLst>
            </a:custGeom>
            <a:ln w="1905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37171D6-A166-4327-B9B6-5950C9774713}"/>
              </a:ext>
            </a:extLst>
          </p:cNvPr>
          <p:cNvGrpSpPr/>
          <p:nvPr/>
        </p:nvGrpSpPr>
        <p:grpSpPr>
          <a:xfrm>
            <a:off x="971600" y="1674520"/>
            <a:ext cx="4076650" cy="2237080"/>
            <a:chOff x="971600" y="1674520"/>
            <a:chExt cx="4076650" cy="2237080"/>
          </a:xfrm>
        </p:grpSpPr>
        <p:grpSp>
          <p:nvGrpSpPr>
            <p:cNvPr id="174" name="组合 173"/>
            <p:cNvGrpSpPr/>
            <p:nvPr/>
          </p:nvGrpSpPr>
          <p:grpSpPr>
            <a:xfrm>
              <a:off x="971600" y="1674520"/>
              <a:ext cx="3672408" cy="2038320"/>
              <a:chOff x="971600" y="1674520"/>
              <a:chExt cx="3672408" cy="2038320"/>
            </a:xfrm>
          </p:grpSpPr>
          <p:grpSp>
            <p:nvGrpSpPr>
              <p:cNvPr id="168" name="组合 167"/>
              <p:cNvGrpSpPr/>
              <p:nvPr/>
            </p:nvGrpSpPr>
            <p:grpSpPr>
              <a:xfrm>
                <a:off x="3491880" y="1674520"/>
                <a:ext cx="936104" cy="1368152"/>
                <a:chOff x="3491880" y="1674520"/>
                <a:chExt cx="936104" cy="1368152"/>
              </a:xfrm>
            </p:grpSpPr>
            <p:sp>
              <p:nvSpPr>
                <p:cNvPr id="164" name="圆角矩形 163"/>
                <p:cNvSpPr/>
                <p:nvPr/>
              </p:nvSpPr>
              <p:spPr>
                <a:xfrm>
                  <a:off x="3491880" y="1674520"/>
                  <a:ext cx="936104" cy="1368152"/>
                </a:xfrm>
                <a:prstGeom prst="roundRect">
                  <a:avLst/>
                </a:prstGeom>
                <a:solidFill>
                  <a:schemeClr val="accent1">
                    <a:alpha val="53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149" name="Group 15"/>
                <p:cNvGrpSpPr>
                  <a:grpSpLocks noChangeAspect="1"/>
                </p:cNvGrpSpPr>
                <p:nvPr/>
              </p:nvGrpSpPr>
              <p:grpSpPr bwMode="auto">
                <a:xfrm>
                  <a:off x="3491880" y="1700808"/>
                  <a:ext cx="933188" cy="1298042"/>
                  <a:chOff x="1211" y="-186"/>
                  <a:chExt cx="1396" cy="1893"/>
                </a:xfrm>
              </p:grpSpPr>
              <p:sp>
                <p:nvSpPr>
                  <p:cNvPr id="150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77" y="1213"/>
                    <a:ext cx="432" cy="4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1600" dirty="0">
                        <a:latin typeface="楷体" pitchFamily="49" charset="-122"/>
                      </a:rPr>
                      <a:t>φ</a:t>
                    </a:r>
                  </a:p>
                </p:txBody>
              </p:sp>
              <p:grpSp>
                <p:nvGrpSpPr>
                  <p:cNvPr id="151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1211" y="-186"/>
                    <a:ext cx="1396" cy="1461"/>
                    <a:chOff x="1211" y="-186"/>
                    <a:chExt cx="1396" cy="1461"/>
                  </a:xfrm>
                </p:grpSpPr>
                <p:sp>
                  <p:nvSpPr>
                    <p:cNvPr id="152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11" y="-186"/>
                      <a:ext cx="1396" cy="49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sz="1600" dirty="0">
                          <a:latin typeface="楷体" pitchFamily="49" charset="-122"/>
                        </a:rPr>
                        <a:t>{</a:t>
                      </a:r>
                      <a:r>
                        <a:rPr lang="en-US" altLang="zh-CN" sz="1600" dirty="0" err="1">
                          <a:latin typeface="楷体" pitchFamily="49" charset="-122"/>
                        </a:rPr>
                        <a:t>a,b,c</a:t>
                      </a:r>
                      <a:r>
                        <a:rPr lang="en-US" altLang="zh-CN" sz="1600" dirty="0">
                          <a:latin typeface="楷体" pitchFamily="49" charset="-122"/>
                        </a:rPr>
                        <a:t>}</a:t>
                      </a:r>
                    </a:p>
                  </p:txBody>
                </p:sp>
                <p:grpSp>
                  <p:nvGrpSpPr>
                    <p:cNvPr id="153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30" y="302"/>
                      <a:ext cx="162" cy="973"/>
                      <a:chOff x="1830" y="337"/>
                      <a:chExt cx="162" cy="973"/>
                    </a:xfrm>
                  </p:grpSpPr>
                  <p:sp>
                    <p:nvSpPr>
                      <p:cNvPr id="154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909" y="429"/>
                        <a:ext cx="0" cy="806"/>
                      </a:xfrm>
                      <a:prstGeom prst="line">
                        <a:avLst/>
                      </a:prstGeom>
                      <a:noFill/>
                      <a:ln w="2286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楷体" pitchFamily="49" charset="-122"/>
                        </a:endParaRPr>
                      </a:p>
                    </p:txBody>
                  </p:sp>
                  <p:sp>
                    <p:nvSpPr>
                      <p:cNvPr id="161" name="Oval 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30" y="1152"/>
                        <a:ext cx="162" cy="15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endParaRPr lang="zh-CN" altLang="zh-CN" sz="1600">
                          <a:latin typeface="楷体" pitchFamily="49" charset="-122"/>
                        </a:endParaRPr>
                      </a:p>
                    </p:txBody>
                  </p:sp>
                  <p:sp>
                    <p:nvSpPr>
                      <p:cNvPr id="163" name="Oval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30" y="337"/>
                        <a:ext cx="162" cy="15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endParaRPr lang="zh-CN" altLang="zh-CN" sz="1600">
                          <a:latin typeface="楷体" pitchFamily="49" charset="-122"/>
                        </a:endParaRPr>
                      </a:p>
                    </p:txBody>
                  </p:sp>
                </p:grpSp>
              </p:grpSp>
            </p:grpSp>
          </p:grpSp>
          <p:cxnSp>
            <p:nvCxnSpPr>
              <p:cNvPr id="170" name="直接连接符 169"/>
              <p:cNvCxnSpPr/>
              <p:nvPr/>
            </p:nvCxnSpPr>
            <p:spPr>
              <a:xfrm>
                <a:off x="971600" y="3712840"/>
                <a:ext cx="367240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9C1E0D59-B765-43CB-A8C1-8CFBB6C5A3C6}"/>
                </a:ext>
              </a:extLst>
            </p:cNvPr>
            <p:cNvSpPr/>
            <p:nvPr/>
          </p:nvSpPr>
          <p:spPr>
            <a:xfrm>
              <a:off x="2997200" y="2349500"/>
              <a:ext cx="2051050" cy="1562100"/>
            </a:xfrm>
            <a:custGeom>
              <a:avLst/>
              <a:gdLst>
                <a:gd name="connsiteX0" fmla="*/ 0 w 2051050"/>
                <a:gd name="connsiteY0" fmla="*/ 1377950 h 1562100"/>
                <a:gd name="connsiteX1" fmla="*/ 0 w 2051050"/>
                <a:gd name="connsiteY1" fmla="*/ 1562100 h 1562100"/>
                <a:gd name="connsiteX2" fmla="*/ 2051050 w 2051050"/>
                <a:gd name="connsiteY2" fmla="*/ 1562100 h 1562100"/>
                <a:gd name="connsiteX3" fmla="*/ 2051050 w 2051050"/>
                <a:gd name="connsiteY3" fmla="*/ 0 h 1562100"/>
                <a:gd name="connsiteX4" fmla="*/ 1422400 w 2051050"/>
                <a:gd name="connsiteY4" fmla="*/ 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1050" h="1562100">
                  <a:moveTo>
                    <a:pt x="0" y="1377950"/>
                  </a:moveTo>
                  <a:lnTo>
                    <a:pt x="0" y="1562100"/>
                  </a:lnTo>
                  <a:lnTo>
                    <a:pt x="2051050" y="1562100"/>
                  </a:lnTo>
                  <a:lnTo>
                    <a:pt x="2051050" y="0"/>
                  </a:lnTo>
                  <a:lnTo>
                    <a:pt x="1422400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5323880-800F-4D83-9D7D-63E0B4A491C7}"/>
              </a:ext>
            </a:extLst>
          </p:cNvPr>
          <p:cNvGrpSpPr/>
          <p:nvPr/>
        </p:nvGrpSpPr>
        <p:grpSpPr>
          <a:xfrm>
            <a:off x="5868144" y="2028737"/>
            <a:ext cx="2793287" cy="2408375"/>
            <a:chOff x="4716016" y="3448385"/>
            <a:chExt cx="2793287" cy="2408375"/>
          </a:xfrm>
        </p:grpSpPr>
        <p:sp>
          <p:nvSpPr>
            <p:cNvPr id="75" name="Line 33">
              <a:extLst>
                <a:ext uri="{FF2B5EF4-FFF2-40B4-BE49-F238E27FC236}">
                  <a16:creationId xmlns:a16="http://schemas.microsoft.com/office/drawing/2014/main" id="{5E4C660E-483D-4D42-898E-19CAED89C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3682" y="5051425"/>
              <a:ext cx="1004400" cy="5940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楷体" pitchFamily="49" charset="-122"/>
              </a:endParaRPr>
            </a:p>
          </p:txBody>
        </p:sp>
        <p:grpSp>
          <p:nvGrpSpPr>
            <p:cNvPr id="76" name="Group 15">
              <a:extLst>
                <a:ext uri="{FF2B5EF4-FFF2-40B4-BE49-F238E27FC236}">
                  <a16:creationId xmlns:a16="http://schemas.microsoft.com/office/drawing/2014/main" id="{E4A5C559-0818-4240-B685-DFA72511447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16016" y="3448385"/>
              <a:ext cx="2793287" cy="2408375"/>
              <a:chOff x="896" y="66"/>
              <a:chExt cx="2013" cy="1692"/>
            </a:xfrm>
          </p:grpSpPr>
          <p:sp>
            <p:nvSpPr>
              <p:cNvPr id="77" name="Text Box 16">
                <a:extLst>
                  <a:ext uri="{FF2B5EF4-FFF2-40B4-BE49-F238E27FC236}">
                    <a16:creationId xmlns:a16="http://schemas.microsoft.com/office/drawing/2014/main" id="{27A635C1-09F6-4886-9C65-7D71A8A0D5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3" y="1519"/>
                <a:ext cx="432" cy="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楷体" pitchFamily="49" charset="-122"/>
                  </a:rPr>
                  <a:t>φ</a:t>
                </a:r>
              </a:p>
            </p:txBody>
          </p:sp>
          <p:grpSp>
            <p:nvGrpSpPr>
              <p:cNvPr id="78" name="Group 17">
                <a:extLst>
                  <a:ext uri="{FF2B5EF4-FFF2-40B4-BE49-F238E27FC236}">
                    <a16:creationId xmlns:a16="http://schemas.microsoft.com/office/drawing/2014/main" id="{CF2968AB-DFD6-4B06-85C8-A88D69D4CD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6" y="66"/>
                <a:ext cx="2013" cy="1591"/>
                <a:chOff x="896" y="66"/>
                <a:chExt cx="2013" cy="1591"/>
              </a:xfrm>
            </p:grpSpPr>
            <p:sp>
              <p:nvSpPr>
                <p:cNvPr id="79" name="Text Box 18">
                  <a:extLst>
                    <a:ext uri="{FF2B5EF4-FFF2-40B4-BE49-F238E27FC236}">
                      <a16:creationId xmlns:a16="http://schemas.microsoft.com/office/drawing/2014/main" id="{638D7313-51E1-479B-98D5-26A7795BB1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67" y="66"/>
                  <a:ext cx="729" cy="2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dirty="0">
                      <a:latin typeface="楷体" pitchFamily="49" charset="-122"/>
                    </a:rPr>
                    <a:t>{</a:t>
                  </a:r>
                  <a:r>
                    <a:rPr lang="en-US" altLang="zh-CN" dirty="0" err="1">
                      <a:latin typeface="楷体" pitchFamily="49" charset="-122"/>
                    </a:rPr>
                    <a:t>a,b,c</a:t>
                  </a:r>
                  <a:r>
                    <a:rPr lang="en-US" altLang="zh-CN" dirty="0">
                      <a:latin typeface="楷体" pitchFamily="49" charset="-122"/>
                    </a:rPr>
                    <a:t>}</a:t>
                  </a:r>
                </a:p>
              </p:txBody>
            </p:sp>
            <p:grpSp>
              <p:nvGrpSpPr>
                <p:cNvPr id="80" name="Group 19">
                  <a:extLst>
                    <a:ext uri="{FF2B5EF4-FFF2-40B4-BE49-F238E27FC236}">
                      <a16:creationId xmlns:a16="http://schemas.microsoft.com/office/drawing/2014/main" id="{CC9491B6-9704-43D4-B4D0-527E1370A9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6" y="338"/>
                  <a:ext cx="2013" cy="1319"/>
                  <a:chOff x="896" y="373"/>
                  <a:chExt cx="2013" cy="1319"/>
                </a:xfrm>
              </p:grpSpPr>
              <p:sp>
                <p:nvSpPr>
                  <p:cNvPr id="81" name="Line 24">
                    <a:extLst>
                      <a:ext uri="{FF2B5EF4-FFF2-40B4-BE49-F238E27FC236}">
                        <a16:creationId xmlns:a16="http://schemas.microsoft.com/office/drawing/2014/main" id="{2B443563-E8FE-4FC4-8A1E-0AC8DD0736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08" y="815"/>
                    <a:ext cx="726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82" name="Line 26">
                    <a:extLst>
                      <a:ext uri="{FF2B5EF4-FFF2-40B4-BE49-F238E27FC236}">
                        <a16:creationId xmlns:a16="http://schemas.microsoft.com/office/drawing/2014/main" id="{11E02642-AAF0-4277-852D-2D3A08ACA07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85" y="815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83" name="Line 27">
                    <a:extLst>
                      <a:ext uri="{FF2B5EF4-FFF2-40B4-BE49-F238E27FC236}">
                        <a16:creationId xmlns:a16="http://schemas.microsoft.com/office/drawing/2014/main" id="{54B9B949-4683-41DF-9F9B-B1322AF969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08" y="1223"/>
                    <a:ext cx="724" cy="418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84" name="Line 32">
                    <a:extLst>
                      <a:ext uri="{FF2B5EF4-FFF2-40B4-BE49-F238E27FC236}">
                        <a16:creationId xmlns:a16="http://schemas.microsoft.com/office/drawing/2014/main" id="{9DD4EED2-7C83-4917-AA31-445E0CBA131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08" y="412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85" name="Line 33">
                    <a:extLst>
                      <a:ext uri="{FF2B5EF4-FFF2-40B4-BE49-F238E27FC236}">
                        <a16:creationId xmlns:a16="http://schemas.microsoft.com/office/drawing/2014/main" id="{1EC747DB-CBBB-4253-B0FE-6FBAADE709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85" y="861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86" name="Line 34">
                    <a:extLst>
                      <a:ext uri="{FF2B5EF4-FFF2-40B4-BE49-F238E27FC236}">
                        <a16:creationId xmlns:a16="http://schemas.microsoft.com/office/drawing/2014/main" id="{507EA769-34D1-403E-8A05-A43C37FAE2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85" y="412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87" name="Line 35">
                    <a:extLst>
                      <a:ext uri="{FF2B5EF4-FFF2-40B4-BE49-F238E27FC236}">
                        <a16:creationId xmlns:a16="http://schemas.microsoft.com/office/drawing/2014/main" id="{D2E06AEF-1592-490E-B3C5-37D106D9307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08" y="859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88" name="Line 36">
                    <a:extLst>
                      <a:ext uri="{FF2B5EF4-FFF2-40B4-BE49-F238E27FC236}">
                        <a16:creationId xmlns:a16="http://schemas.microsoft.com/office/drawing/2014/main" id="{FAB16108-2A67-474E-8D2D-05B0130DA96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84" y="876"/>
                    <a:ext cx="2" cy="306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89" name="Line 37">
                    <a:extLst>
                      <a:ext uri="{FF2B5EF4-FFF2-40B4-BE49-F238E27FC236}">
                        <a16:creationId xmlns:a16="http://schemas.microsoft.com/office/drawing/2014/main" id="{A68787D0-B880-4DAA-88DB-06F12508BE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07" y="1302"/>
                    <a:ext cx="2" cy="310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90" name="Line 38">
                    <a:extLst>
                      <a:ext uri="{FF2B5EF4-FFF2-40B4-BE49-F238E27FC236}">
                        <a16:creationId xmlns:a16="http://schemas.microsoft.com/office/drawing/2014/main" id="{18E61792-BF71-4196-8289-1BC656D350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25" y="876"/>
                    <a:ext cx="5" cy="304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91" name="Line 39">
                    <a:extLst>
                      <a:ext uri="{FF2B5EF4-FFF2-40B4-BE49-F238E27FC236}">
                        <a16:creationId xmlns:a16="http://schemas.microsoft.com/office/drawing/2014/main" id="{B61CA8CB-1677-48ED-B1C9-7F5131D7EB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07" y="442"/>
                    <a:ext cx="4" cy="323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92" name="Text Box 40">
                    <a:extLst>
                      <a:ext uri="{FF2B5EF4-FFF2-40B4-BE49-F238E27FC236}">
                        <a16:creationId xmlns:a16="http://schemas.microsoft.com/office/drawing/2014/main" id="{5BE54977-A6BB-452D-99A4-9C389104AD7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73" y="853"/>
                    <a:ext cx="480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dirty="0">
                        <a:latin typeface="楷体" pitchFamily="49" charset="-122"/>
                      </a:rPr>
                      <a:t>{</a:t>
                    </a:r>
                    <a:r>
                      <a:rPr lang="en-US" altLang="zh-CN" dirty="0" err="1">
                        <a:latin typeface="楷体" pitchFamily="49" charset="-122"/>
                      </a:rPr>
                      <a:t>a,c</a:t>
                    </a:r>
                    <a:r>
                      <a:rPr lang="en-US" altLang="zh-CN" dirty="0">
                        <a:latin typeface="楷体" pitchFamily="49" charset="-122"/>
                      </a:rPr>
                      <a:t>}</a:t>
                    </a:r>
                  </a:p>
                </p:txBody>
              </p:sp>
              <p:sp>
                <p:nvSpPr>
                  <p:cNvPr id="93" name="Text Box 41">
                    <a:extLst>
                      <a:ext uri="{FF2B5EF4-FFF2-40B4-BE49-F238E27FC236}">
                        <a16:creationId xmlns:a16="http://schemas.microsoft.com/office/drawing/2014/main" id="{6A8312F5-C299-4CDC-BBE0-C66788F549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506"/>
                    <a:ext cx="528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</a:rPr>
                      <a:t>{b,c}</a:t>
                    </a:r>
                  </a:p>
                </p:txBody>
              </p:sp>
              <p:sp>
                <p:nvSpPr>
                  <p:cNvPr id="94" name="Text Box 42">
                    <a:extLst>
                      <a:ext uri="{FF2B5EF4-FFF2-40B4-BE49-F238E27FC236}">
                        <a16:creationId xmlns:a16="http://schemas.microsoft.com/office/drawing/2014/main" id="{9A4BDC6E-8388-4186-B49F-5EDA3DE5039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6" y="506"/>
                    <a:ext cx="480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dirty="0">
                        <a:latin typeface="楷体" pitchFamily="49" charset="-122"/>
                      </a:rPr>
                      <a:t>{</a:t>
                    </a:r>
                    <a:r>
                      <a:rPr lang="en-US" altLang="zh-CN" dirty="0" err="1">
                        <a:latin typeface="楷体" pitchFamily="49" charset="-122"/>
                      </a:rPr>
                      <a:t>a,b</a:t>
                    </a:r>
                    <a:r>
                      <a:rPr lang="en-US" altLang="zh-CN" dirty="0">
                        <a:latin typeface="楷体" pitchFamily="49" charset="-122"/>
                      </a:rPr>
                      <a:t>}</a:t>
                    </a:r>
                  </a:p>
                </p:txBody>
              </p:sp>
              <p:sp>
                <p:nvSpPr>
                  <p:cNvPr id="95" name="Text Box 43">
                    <a:extLst>
                      <a:ext uri="{FF2B5EF4-FFF2-40B4-BE49-F238E27FC236}">
                        <a16:creationId xmlns:a16="http://schemas.microsoft.com/office/drawing/2014/main" id="{93F1F83A-5859-4093-9357-F7F38E8E0C6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1251"/>
                    <a:ext cx="337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dirty="0">
                        <a:latin typeface="楷体" pitchFamily="49" charset="-122"/>
                      </a:rPr>
                      <a:t>{a}</a:t>
                    </a:r>
                  </a:p>
                </p:txBody>
              </p:sp>
              <p:sp>
                <p:nvSpPr>
                  <p:cNvPr id="96" name="Text Box 44">
                    <a:extLst>
                      <a:ext uri="{FF2B5EF4-FFF2-40B4-BE49-F238E27FC236}">
                        <a16:creationId xmlns:a16="http://schemas.microsoft.com/office/drawing/2014/main" id="{65831B29-4343-41C1-B43F-0FDA11D1307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75" y="1251"/>
                    <a:ext cx="336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</a:rPr>
                      <a:t>{c}</a:t>
                    </a:r>
                  </a:p>
                </p:txBody>
              </p:sp>
              <p:sp>
                <p:nvSpPr>
                  <p:cNvPr id="97" name="Text Box 45">
                    <a:extLst>
                      <a:ext uri="{FF2B5EF4-FFF2-40B4-BE49-F238E27FC236}">
                        <a16:creationId xmlns:a16="http://schemas.microsoft.com/office/drawing/2014/main" id="{74FF6E50-E0B1-4BF2-A06A-77B36479DC0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3" y="1199"/>
                    <a:ext cx="336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</a:rPr>
                      <a:t>{b}</a:t>
                    </a:r>
                  </a:p>
                </p:txBody>
              </p:sp>
              <p:sp>
                <p:nvSpPr>
                  <p:cNvPr id="98" name="Oval 20">
                    <a:extLst>
                      <a:ext uri="{FF2B5EF4-FFF2-40B4-BE49-F238E27FC236}">
                        <a16:creationId xmlns:a16="http://schemas.microsoft.com/office/drawing/2014/main" id="{AE5C7EF5-0CA3-479A-8E2F-CCF0E0EA16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49" y="1184"/>
                    <a:ext cx="78" cy="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  <p:sp>
                <p:nvSpPr>
                  <p:cNvPr id="99" name="Oval 21">
                    <a:extLst>
                      <a:ext uri="{FF2B5EF4-FFF2-40B4-BE49-F238E27FC236}">
                        <a16:creationId xmlns:a16="http://schemas.microsoft.com/office/drawing/2014/main" id="{4AB1D249-7EBD-45D6-B0D3-8BFB1820CE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69" y="1616"/>
                    <a:ext cx="78" cy="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  <p:sp>
                <p:nvSpPr>
                  <p:cNvPr id="100" name="Oval 22">
                    <a:extLst>
                      <a:ext uri="{FF2B5EF4-FFF2-40B4-BE49-F238E27FC236}">
                        <a16:creationId xmlns:a16="http://schemas.microsoft.com/office/drawing/2014/main" id="{2FDEBA2A-C43F-43F4-9B22-9B56C36AF9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89" y="1184"/>
                    <a:ext cx="78" cy="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  <p:sp>
                <p:nvSpPr>
                  <p:cNvPr id="101" name="Oval 23">
                    <a:extLst>
                      <a:ext uri="{FF2B5EF4-FFF2-40B4-BE49-F238E27FC236}">
                        <a16:creationId xmlns:a16="http://schemas.microsoft.com/office/drawing/2014/main" id="{E1F883A4-4316-4C9D-95B1-0B6B92F5FA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69" y="770"/>
                    <a:ext cx="78" cy="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  <p:sp>
                <p:nvSpPr>
                  <p:cNvPr id="102" name="Oval 28">
                    <a:extLst>
                      <a:ext uri="{FF2B5EF4-FFF2-40B4-BE49-F238E27FC236}">
                        <a16:creationId xmlns:a16="http://schemas.microsoft.com/office/drawing/2014/main" id="{D6468F40-16A3-4A02-9087-519D6E50A0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49" y="800"/>
                    <a:ext cx="78" cy="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  <p:sp>
                <p:nvSpPr>
                  <p:cNvPr id="103" name="Oval 29">
                    <a:extLst>
                      <a:ext uri="{FF2B5EF4-FFF2-40B4-BE49-F238E27FC236}">
                        <a16:creationId xmlns:a16="http://schemas.microsoft.com/office/drawing/2014/main" id="{348EAA8A-90A6-40EF-9629-7BDAD9F3B1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69" y="1232"/>
                    <a:ext cx="78" cy="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  <p:sp>
                <p:nvSpPr>
                  <p:cNvPr id="104" name="Oval 30">
                    <a:extLst>
                      <a:ext uri="{FF2B5EF4-FFF2-40B4-BE49-F238E27FC236}">
                        <a16:creationId xmlns:a16="http://schemas.microsoft.com/office/drawing/2014/main" id="{AECD39F6-6CA1-4A21-9FC4-F631D3F0F8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89" y="800"/>
                    <a:ext cx="78" cy="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  <p:sp>
                <p:nvSpPr>
                  <p:cNvPr id="105" name="Oval 31">
                    <a:extLst>
                      <a:ext uri="{FF2B5EF4-FFF2-40B4-BE49-F238E27FC236}">
                        <a16:creationId xmlns:a16="http://schemas.microsoft.com/office/drawing/2014/main" id="{964E3D47-6286-46B5-909F-1FCFECBF55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69" y="373"/>
                    <a:ext cx="78" cy="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84694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玩转布尔代数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4725144"/>
            <a:ext cx="3312368" cy="576064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=&lt;{0,1}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，*，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’&gt;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grpSp>
        <p:nvGrpSpPr>
          <p:cNvPr id="9" name="Group 15"/>
          <p:cNvGrpSpPr>
            <a:grpSpLocks noChangeAspect="1"/>
          </p:cNvGrpSpPr>
          <p:nvPr/>
        </p:nvGrpSpPr>
        <p:grpSpPr bwMode="auto">
          <a:xfrm>
            <a:off x="5581229" y="946056"/>
            <a:ext cx="2159123" cy="1882286"/>
            <a:chOff x="882" y="-82"/>
            <a:chExt cx="2045" cy="1738"/>
          </a:xfrm>
        </p:grpSpPr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1677" y="1314"/>
              <a:ext cx="432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楷体" pitchFamily="49" charset="-122"/>
                </a:rPr>
                <a:t>φ</a:t>
              </a:r>
            </a:p>
          </p:txBody>
        </p:sp>
        <p:grpSp>
          <p:nvGrpSpPr>
            <p:cNvPr id="19" name="Group 17"/>
            <p:cNvGrpSpPr>
              <a:grpSpLocks/>
            </p:cNvGrpSpPr>
            <p:nvPr/>
          </p:nvGrpSpPr>
          <p:grpSpPr bwMode="auto">
            <a:xfrm>
              <a:off x="882" y="-82"/>
              <a:ext cx="2045" cy="1422"/>
              <a:chOff x="882" y="-82"/>
              <a:chExt cx="2045" cy="1422"/>
            </a:xfrm>
          </p:grpSpPr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1425" y="-82"/>
                <a:ext cx="969" cy="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latin typeface="楷体" pitchFamily="49" charset="-122"/>
                  </a:rPr>
                  <a:t>{</a:t>
                </a:r>
                <a:r>
                  <a:rPr lang="en-US" altLang="zh-CN" dirty="0" err="1">
                    <a:latin typeface="楷体" pitchFamily="49" charset="-122"/>
                  </a:rPr>
                  <a:t>a,b,c</a:t>
                </a:r>
                <a:r>
                  <a:rPr lang="en-US" altLang="zh-CN" dirty="0">
                    <a:latin typeface="楷体" pitchFamily="49" charset="-122"/>
                  </a:rPr>
                  <a:t>}</a:t>
                </a:r>
              </a:p>
            </p:txBody>
          </p:sp>
          <p:grpSp>
            <p:nvGrpSpPr>
              <p:cNvPr id="21" name="Group 19"/>
              <p:cNvGrpSpPr>
                <a:grpSpLocks/>
              </p:cNvGrpSpPr>
              <p:nvPr/>
            </p:nvGrpSpPr>
            <p:grpSpPr bwMode="auto">
              <a:xfrm>
                <a:off x="882" y="253"/>
                <a:ext cx="2045" cy="1087"/>
                <a:chOff x="882" y="288"/>
                <a:chExt cx="2045" cy="1087"/>
              </a:xfrm>
            </p:grpSpPr>
            <p:sp>
              <p:nvSpPr>
                <p:cNvPr id="22" name="Line 32"/>
                <p:cNvSpPr>
                  <a:spLocks noChangeShapeType="1"/>
                </p:cNvSpPr>
                <p:nvPr/>
              </p:nvSpPr>
              <p:spPr bwMode="auto">
                <a:xfrm>
                  <a:off x="1990" y="462"/>
                  <a:ext cx="569" cy="336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23" name="Line 33"/>
                <p:cNvSpPr>
                  <a:spLocks noChangeShapeType="1"/>
                </p:cNvSpPr>
                <p:nvPr/>
              </p:nvSpPr>
              <p:spPr bwMode="auto">
                <a:xfrm>
                  <a:off x="1251" y="897"/>
                  <a:ext cx="601" cy="336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24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1203" y="424"/>
                  <a:ext cx="666" cy="388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25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990" y="865"/>
                  <a:ext cx="597" cy="356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2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376" y="362"/>
                  <a:ext cx="551" cy="3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dirty="0">
                      <a:latin typeface="楷体" pitchFamily="49" charset="-122"/>
                    </a:rPr>
                    <a:t>{b}</a:t>
                  </a:r>
                </a:p>
              </p:txBody>
            </p:sp>
            <p:sp>
              <p:nvSpPr>
                <p:cNvPr id="27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882" y="362"/>
                  <a:ext cx="678" cy="3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dirty="0">
                      <a:latin typeface="楷体" pitchFamily="49" charset="-122"/>
                    </a:rPr>
                    <a:t>{</a:t>
                  </a:r>
                  <a:r>
                    <a:rPr lang="en-US" altLang="zh-CN" dirty="0" err="1">
                      <a:latin typeface="楷体" pitchFamily="49" charset="-122"/>
                    </a:rPr>
                    <a:t>a,c</a:t>
                  </a:r>
                  <a:r>
                    <a:rPr lang="en-US" altLang="zh-CN" dirty="0">
                      <a:latin typeface="楷体" pitchFamily="49" charset="-122"/>
                    </a:rPr>
                    <a:t>}</a:t>
                  </a:r>
                </a:p>
              </p:txBody>
            </p:sp>
            <p:sp>
              <p:nvSpPr>
                <p:cNvPr id="28" name="Oval 28"/>
                <p:cNvSpPr>
                  <a:spLocks noChangeArrowheads="1"/>
                </p:cNvSpPr>
                <p:nvPr/>
              </p:nvSpPr>
              <p:spPr bwMode="auto">
                <a:xfrm>
                  <a:off x="1074" y="720"/>
                  <a:ext cx="227" cy="223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CC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楷体" pitchFamily="49" charset="-122"/>
                  </a:endParaRPr>
                </a:p>
              </p:txBody>
            </p:sp>
            <p:sp>
              <p:nvSpPr>
                <p:cNvPr id="29" name="Oval 29"/>
                <p:cNvSpPr>
                  <a:spLocks noChangeArrowheads="1"/>
                </p:cNvSpPr>
                <p:nvPr/>
              </p:nvSpPr>
              <p:spPr bwMode="auto">
                <a:xfrm>
                  <a:off x="1794" y="1152"/>
                  <a:ext cx="227" cy="22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CC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楷体" pitchFamily="49" charset="-122"/>
                  </a:endParaRPr>
                </a:p>
              </p:txBody>
            </p:sp>
            <p:sp>
              <p:nvSpPr>
                <p:cNvPr id="30" name="Oval 30"/>
                <p:cNvSpPr>
                  <a:spLocks noChangeArrowheads="1"/>
                </p:cNvSpPr>
                <p:nvPr/>
              </p:nvSpPr>
              <p:spPr bwMode="auto">
                <a:xfrm>
                  <a:off x="2514" y="720"/>
                  <a:ext cx="227" cy="223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CC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楷体" pitchFamily="49" charset="-122"/>
                  </a:endParaRPr>
                </a:p>
              </p:txBody>
            </p:sp>
            <p:sp>
              <p:nvSpPr>
                <p:cNvPr id="31" name="Oval 31"/>
                <p:cNvSpPr>
                  <a:spLocks noChangeArrowheads="1"/>
                </p:cNvSpPr>
                <p:nvPr/>
              </p:nvSpPr>
              <p:spPr bwMode="auto">
                <a:xfrm>
                  <a:off x="1794" y="288"/>
                  <a:ext cx="227" cy="22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CC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楷体" pitchFamily="49" charset="-122"/>
                  </a:endParaRPr>
                </a:p>
              </p:txBody>
            </p:sp>
          </p:grpSp>
        </p:grpSp>
      </p:grpSp>
      <p:grpSp>
        <p:nvGrpSpPr>
          <p:cNvPr id="10" name="Group 15"/>
          <p:cNvGrpSpPr>
            <a:grpSpLocks noChangeAspect="1"/>
          </p:cNvGrpSpPr>
          <p:nvPr/>
        </p:nvGrpSpPr>
        <p:grpSpPr bwMode="auto">
          <a:xfrm>
            <a:off x="1691680" y="930816"/>
            <a:ext cx="1023076" cy="1882286"/>
            <a:chOff x="1425" y="-82"/>
            <a:chExt cx="969" cy="1738"/>
          </a:xfrm>
        </p:grpSpPr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1706" y="1314"/>
              <a:ext cx="432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楷体" pitchFamily="49" charset="-122"/>
                </a:rPr>
                <a:t>φ</a:t>
              </a:r>
            </a:p>
          </p:txBody>
        </p: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1425" y="-82"/>
              <a:ext cx="969" cy="1422"/>
              <a:chOff x="1425" y="-82"/>
              <a:chExt cx="969" cy="1422"/>
            </a:xfrm>
          </p:grpSpPr>
          <p:sp>
            <p:nvSpPr>
              <p:cNvPr id="13" name="Text Box 18"/>
              <p:cNvSpPr txBox="1">
                <a:spLocks noChangeArrowheads="1"/>
              </p:cNvSpPr>
              <p:nvPr/>
            </p:nvSpPr>
            <p:spPr bwMode="auto">
              <a:xfrm>
                <a:off x="1425" y="-82"/>
                <a:ext cx="969" cy="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latin typeface="楷体" pitchFamily="49" charset="-122"/>
                  </a:rPr>
                  <a:t>{</a:t>
                </a:r>
                <a:r>
                  <a:rPr lang="en-US" altLang="zh-CN" dirty="0" err="1">
                    <a:latin typeface="楷体" pitchFamily="49" charset="-122"/>
                  </a:rPr>
                  <a:t>a,b,c</a:t>
                </a:r>
                <a:r>
                  <a:rPr lang="en-US" altLang="zh-CN" dirty="0">
                    <a:latin typeface="楷体" pitchFamily="49" charset="-122"/>
                  </a:rPr>
                  <a:t>}</a:t>
                </a:r>
              </a:p>
            </p:txBody>
          </p: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1794" y="253"/>
                <a:ext cx="227" cy="1087"/>
                <a:chOff x="1794" y="288"/>
                <a:chExt cx="227" cy="1087"/>
              </a:xfrm>
            </p:grpSpPr>
            <p:sp>
              <p:nvSpPr>
                <p:cNvPr id="15" name="Line 34"/>
                <p:cNvSpPr>
                  <a:spLocks noChangeShapeType="1"/>
                </p:cNvSpPr>
                <p:nvPr/>
              </p:nvSpPr>
              <p:spPr bwMode="auto">
                <a:xfrm>
                  <a:off x="1908" y="424"/>
                  <a:ext cx="0" cy="811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16" name="Oval 29"/>
                <p:cNvSpPr>
                  <a:spLocks noChangeArrowheads="1"/>
                </p:cNvSpPr>
                <p:nvPr/>
              </p:nvSpPr>
              <p:spPr bwMode="auto">
                <a:xfrm>
                  <a:off x="1794" y="1152"/>
                  <a:ext cx="227" cy="22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CC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楷体" pitchFamily="49" charset="-122"/>
                  </a:endParaRPr>
                </a:p>
              </p:txBody>
            </p:sp>
            <p:sp>
              <p:nvSpPr>
                <p:cNvPr id="17" name="Oval 31"/>
                <p:cNvSpPr>
                  <a:spLocks noChangeArrowheads="1"/>
                </p:cNvSpPr>
                <p:nvPr/>
              </p:nvSpPr>
              <p:spPr bwMode="auto">
                <a:xfrm>
                  <a:off x="1794" y="288"/>
                  <a:ext cx="227" cy="223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CC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楷体" pitchFamily="49" charset="-122"/>
                  </a:endParaRPr>
                </a:p>
              </p:txBody>
            </p:sp>
          </p:grpSp>
        </p:grpSp>
      </p:grpSp>
      <p:sp>
        <p:nvSpPr>
          <p:cNvPr id="7" name="矩形 6"/>
          <p:cNvSpPr/>
          <p:nvPr/>
        </p:nvSpPr>
        <p:spPr>
          <a:xfrm>
            <a:off x="2771800" y="3212976"/>
            <a:ext cx="61206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0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×A</a:t>
            </a:r>
            <a:r>
              <a:rPr lang="en-US" altLang="zh-CN" sz="20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{&lt;0,0&gt;,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&lt;0,1&gt;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,&lt;1,0&gt;,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&lt;1,1&gt;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}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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⊕，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’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&gt;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62" name="Group 15"/>
          <p:cNvGrpSpPr>
            <a:grpSpLocks noChangeAspect="1"/>
          </p:cNvGrpSpPr>
          <p:nvPr/>
        </p:nvGrpSpPr>
        <p:grpSpPr bwMode="auto">
          <a:xfrm>
            <a:off x="1948115" y="3140968"/>
            <a:ext cx="503620" cy="1397095"/>
            <a:chOff x="1593" y="-82"/>
            <a:chExt cx="477" cy="1290"/>
          </a:xfrm>
        </p:grpSpPr>
        <p:sp>
          <p:nvSpPr>
            <p:cNvPr id="63" name="Text Box 16"/>
            <p:cNvSpPr txBox="1">
              <a:spLocks noChangeArrowheads="1"/>
            </p:cNvSpPr>
            <p:nvPr/>
          </p:nvSpPr>
          <p:spPr bwMode="auto">
            <a:xfrm>
              <a:off x="1661" y="867"/>
              <a:ext cx="341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楷体" pitchFamily="49" charset="-122"/>
                </a:rPr>
                <a:t>0</a:t>
              </a:r>
            </a:p>
          </p:txBody>
        </p:sp>
        <p:grpSp>
          <p:nvGrpSpPr>
            <p:cNvPr id="64" name="Group 17"/>
            <p:cNvGrpSpPr>
              <a:grpSpLocks/>
            </p:cNvGrpSpPr>
            <p:nvPr/>
          </p:nvGrpSpPr>
          <p:grpSpPr bwMode="auto">
            <a:xfrm>
              <a:off x="1593" y="-82"/>
              <a:ext cx="477" cy="997"/>
              <a:chOff x="1593" y="-82"/>
              <a:chExt cx="477" cy="997"/>
            </a:xfrm>
          </p:grpSpPr>
          <p:sp>
            <p:nvSpPr>
              <p:cNvPr id="65" name="Text Box 18"/>
              <p:cNvSpPr txBox="1">
                <a:spLocks noChangeArrowheads="1"/>
              </p:cNvSpPr>
              <p:nvPr/>
            </p:nvSpPr>
            <p:spPr bwMode="auto">
              <a:xfrm>
                <a:off x="1593" y="-82"/>
                <a:ext cx="477" cy="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latin typeface="楷体" pitchFamily="49" charset="-122"/>
                  </a:rPr>
                  <a:t>1</a:t>
                </a:r>
              </a:p>
            </p:txBody>
          </p:sp>
          <p:grpSp>
            <p:nvGrpSpPr>
              <p:cNvPr id="66" name="Group 19"/>
              <p:cNvGrpSpPr>
                <a:grpSpLocks/>
              </p:cNvGrpSpPr>
              <p:nvPr/>
            </p:nvGrpSpPr>
            <p:grpSpPr bwMode="auto">
              <a:xfrm>
                <a:off x="1794" y="253"/>
                <a:ext cx="68" cy="662"/>
                <a:chOff x="1794" y="288"/>
                <a:chExt cx="68" cy="662"/>
              </a:xfrm>
            </p:grpSpPr>
            <p:sp>
              <p:nvSpPr>
                <p:cNvPr id="67" name="Line 34"/>
                <p:cNvSpPr>
                  <a:spLocks noChangeShapeType="1"/>
                </p:cNvSpPr>
                <p:nvPr/>
              </p:nvSpPr>
              <p:spPr bwMode="auto">
                <a:xfrm>
                  <a:off x="1825" y="326"/>
                  <a:ext cx="1" cy="5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68" name="Oval 29"/>
                <p:cNvSpPr>
                  <a:spLocks noChangeArrowheads="1"/>
                </p:cNvSpPr>
                <p:nvPr/>
              </p:nvSpPr>
              <p:spPr bwMode="auto">
                <a:xfrm>
                  <a:off x="1794" y="884"/>
                  <a:ext cx="68" cy="6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00194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楷体" pitchFamily="49" charset="-122"/>
                  </a:endParaRPr>
                </a:p>
              </p:txBody>
            </p:sp>
            <p:sp>
              <p:nvSpPr>
                <p:cNvPr id="69" name="Oval 31"/>
                <p:cNvSpPr>
                  <a:spLocks noChangeArrowheads="1"/>
                </p:cNvSpPr>
                <p:nvPr/>
              </p:nvSpPr>
              <p:spPr bwMode="auto">
                <a:xfrm>
                  <a:off x="1794" y="288"/>
                  <a:ext cx="68" cy="6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00194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楷体" pitchFamily="49" charset="-122"/>
                  </a:endParaRPr>
                </a:p>
              </p:txBody>
            </p:sp>
          </p:grpSp>
        </p:grpSp>
      </p:grpSp>
      <p:grpSp>
        <p:nvGrpSpPr>
          <p:cNvPr id="86" name="组合 85"/>
          <p:cNvGrpSpPr/>
          <p:nvPr/>
        </p:nvGrpSpPr>
        <p:grpSpPr>
          <a:xfrm>
            <a:off x="5153588" y="4437112"/>
            <a:ext cx="2257189" cy="1378043"/>
            <a:chOff x="4571437" y="4437112"/>
            <a:chExt cx="2257189" cy="1378043"/>
          </a:xfrm>
        </p:grpSpPr>
        <p:sp>
          <p:nvSpPr>
            <p:cNvPr id="71" name="Text Box 16"/>
            <p:cNvSpPr txBox="1">
              <a:spLocks noChangeArrowheads="1"/>
            </p:cNvSpPr>
            <p:nvPr/>
          </p:nvSpPr>
          <p:spPr bwMode="auto">
            <a:xfrm>
              <a:off x="5239124" y="5445845"/>
              <a:ext cx="864309" cy="36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楷体" pitchFamily="49" charset="-122"/>
                </a:rPr>
                <a:t>&lt;0,0&gt;</a:t>
              </a:r>
            </a:p>
          </p:txBody>
        </p:sp>
        <p:sp>
          <p:nvSpPr>
            <p:cNvPr id="73" name="Text Box 18"/>
            <p:cNvSpPr txBox="1">
              <a:spLocks noChangeArrowheads="1"/>
            </p:cNvSpPr>
            <p:nvPr/>
          </p:nvSpPr>
          <p:spPr bwMode="auto">
            <a:xfrm>
              <a:off x="5215872" y="4437112"/>
              <a:ext cx="9361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楷体" pitchFamily="49" charset="-122"/>
                </a:rPr>
                <a:t>&lt;1,1&gt;</a:t>
              </a: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5681043" y="4841078"/>
              <a:ext cx="324000" cy="3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楷体" pitchFamily="49" charset="-122"/>
              </a:endParaRPr>
            </a:p>
          </p:txBody>
        </p:sp>
        <p:sp>
          <p:nvSpPr>
            <p:cNvPr id="76" name="Oval 29"/>
            <p:cNvSpPr>
              <a:spLocks noChangeArrowheads="1"/>
            </p:cNvSpPr>
            <p:nvPr/>
          </p:nvSpPr>
          <p:spPr bwMode="auto">
            <a:xfrm>
              <a:off x="5648313" y="5445403"/>
              <a:ext cx="71795" cy="714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19050">
              <a:solidFill>
                <a:srgbClr val="00194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latin typeface="楷体" pitchFamily="49" charset="-122"/>
              </a:endParaRPr>
            </a:p>
          </p:txBody>
        </p:sp>
        <p:sp>
          <p:nvSpPr>
            <p:cNvPr id="77" name="Oval 31"/>
            <p:cNvSpPr>
              <a:spLocks noChangeArrowheads="1"/>
            </p:cNvSpPr>
            <p:nvPr/>
          </p:nvSpPr>
          <p:spPr bwMode="auto">
            <a:xfrm>
              <a:off x="5648313" y="4799923"/>
              <a:ext cx="71795" cy="714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19050">
              <a:solidFill>
                <a:srgbClr val="00194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latin typeface="楷体" pitchFamily="49" charset="-122"/>
              </a:endParaRPr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H="1">
              <a:off x="5356698" y="4841078"/>
              <a:ext cx="324000" cy="3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楷体" pitchFamily="49" charset="-122"/>
              </a:endParaRPr>
            </a:p>
          </p:txBody>
        </p:sp>
        <p:sp>
          <p:nvSpPr>
            <p:cNvPr id="79" name="Oval 29"/>
            <p:cNvSpPr>
              <a:spLocks noChangeArrowheads="1"/>
            </p:cNvSpPr>
            <p:nvPr/>
          </p:nvSpPr>
          <p:spPr bwMode="auto">
            <a:xfrm>
              <a:off x="5965306" y="5123851"/>
              <a:ext cx="71795" cy="714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19050">
              <a:solidFill>
                <a:srgbClr val="00194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latin typeface="楷体" pitchFamily="49" charset="-122"/>
              </a:endParaRPr>
            </a:p>
          </p:txBody>
        </p:sp>
        <p:sp>
          <p:nvSpPr>
            <p:cNvPr id="80" name="Oval 31"/>
            <p:cNvSpPr>
              <a:spLocks noChangeArrowheads="1"/>
            </p:cNvSpPr>
            <p:nvPr/>
          </p:nvSpPr>
          <p:spPr bwMode="auto">
            <a:xfrm>
              <a:off x="5320308" y="5123851"/>
              <a:ext cx="71795" cy="714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19050">
              <a:solidFill>
                <a:srgbClr val="00194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latin typeface="楷体" pitchFamily="49" charset="-122"/>
              </a:endParaRPr>
            </a:p>
          </p:txBody>
        </p:sp>
        <p:sp>
          <p:nvSpPr>
            <p:cNvPr id="81" name="Line 34"/>
            <p:cNvSpPr>
              <a:spLocks noChangeShapeType="1"/>
            </p:cNvSpPr>
            <p:nvPr/>
          </p:nvSpPr>
          <p:spPr bwMode="auto">
            <a:xfrm>
              <a:off x="5356698" y="5155420"/>
              <a:ext cx="324000" cy="3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楷体" pitchFamily="49" charset="-122"/>
              </a:endParaRPr>
            </a:p>
          </p:txBody>
        </p:sp>
        <p:sp>
          <p:nvSpPr>
            <p:cNvPr id="82" name="Line 34"/>
            <p:cNvSpPr>
              <a:spLocks noChangeShapeType="1"/>
            </p:cNvSpPr>
            <p:nvPr/>
          </p:nvSpPr>
          <p:spPr bwMode="auto">
            <a:xfrm flipH="1">
              <a:off x="5681043" y="5155420"/>
              <a:ext cx="324000" cy="3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楷体" pitchFamily="49" charset="-122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>
              <a:off x="5964530" y="4956020"/>
              <a:ext cx="8640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楷体" pitchFamily="49" charset="-122"/>
                </a:rPr>
                <a:t>&lt;0,1&gt;</a:t>
              </a:r>
            </a:p>
          </p:txBody>
        </p:sp>
        <p:sp>
          <p:nvSpPr>
            <p:cNvPr id="85" name="Text Box 18"/>
            <p:cNvSpPr txBox="1">
              <a:spLocks noChangeArrowheads="1"/>
            </p:cNvSpPr>
            <p:nvPr/>
          </p:nvSpPr>
          <p:spPr bwMode="auto">
            <a:xfrm>
              <a:off x="4571437" y="4960220"/>
              <a:ext cx="7916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楷体" pitchFamily="49" charset="-122"/>
                </a:rPr>
                <a:t>&lt;1,0&gt;</a:t>
              </a:r>
            </a:p>
          </p:txBody>
        </p:sp>
      </p:grpSp>
      <p:sp>
        <p:nvSpPr>
          <p:cNvPr id="87" name="直角上箭头 86"/>
          <p:cNvSpPr/>
          <p:nvPr/>
        </p:nvSpPr>
        <p:spPr>
          <a:xfrm rot="5400000">
            <a:off x="3869922" y="3959047"/>
            <a:ext cx="1368152" cy="1116124"/>
          </a:xfrm>
          <a:prstGeom prst="bentUpArrow">
            <a:avLst>
              <a:gd name="adj1" fmla="val 2582"/>
              <a:gd name="adj2" fmla="val 3627"/>
              <a:gd name="adj3" fmla="val 1490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5" name="组合 104"/>
          <p:cNvGrpSpPr/>
          <p:nvPr/>
        </p:nvGrpSpPr>
        <p:grpSpPr>
          <a:xfrm>
            <a:off x="7380312" y="4442461"/>
            <a:ext cx="1619672" cy="1378065"/>
            <a:chOff x="7380312" y="4442461"/>
            <a:chExt cx="1619672" cy="1378065"/>
          </a:xfrm>
        </p:grpSpPr>
        <p:grpSp>
          <p:nvGrpSpPr>
            <p:cNvPr id="89" name="组合 88"/>
            <p:cNvGrpSpPr/>
            <p:nvPr/>
          </p:nvGrpSpPr>
          <p:grpSpPr>
            <a:xfrm>
              <a:off x="7380312" y="4442461"/>
              <a:ext cx="1619672" cy="1378065"/>
              <a:chOff x="4859469" y="4452352"/>
              <a:chExt cx="1619672" cy="1378065"/>
            </a:xfrm>
          </p:grpSpPr>
          <p:sp>
            <p:nvSpPr>
              <p:cNvPr id="90" name="Text Box 16"/>
              <p:cNvSpPr txBox="1">
                <a:spLocks noChangeArrowheads="1"/>
              </p:cNvSpPr>
              <p:nvPr/>
            </p:nvSpPr>
            <p:spPr bwMode="auto">
              <a:xfrm>
                <a:off x="5239124" y="5461085"/>
                <a:ext cx="86430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latin typeface="楷体" pitchFamily="49" charset="-122"/>
                  </a:rPr>
                  <a:t>0</a:t>
                </a:r>
              </a:p>
            </p:txBody>
          </p:sp>
          <p:sp>
            <p:nvSpPr>
              <p:cNvPr id="91" name="Text Box 18"/>
              <p:cNvSpPr txBox="1">
                <a:spLocks noChangeArrowheads="1"/>
              </p:cNvSpPr>
              <p:nvPr/>
            </p:nvSpPr>
            <p:spPr bwMode="auto">
              <a:xfrm>
                <a:off x="5215872" y="4452352"/>
                <a:ext cx="93610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latin typeface="楷体" pitchFamily="49" charset="-122"/>
                  </a:rPr>
                  <a:t>1</a:t>
                </a:r>
              </a:p>
            </p:txBody>
          </p:sp>
          <p:sp>
            <p:nvSpPr>
              <p:cNvPr id="92" name="Line 34"/>
              <p:cNvSpPr>
                <a:spLocks noChangeShapeType="1"/>
              </p:cNvSpPr>
              <p:nvPr/>
            </p:nvSpPr>
            <p:spPr bwMode="auto">
              <a:xfrm>
                <a:off x="5681043" y="4841078"/>
                <a:ext cx="324000" cy="324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楷体" pitchFamily="49" charset="-122"/>
                </a:endParaRPr>
              </a:p>
            </p:txBody>
          </p:sp>
          <p:sp>
            <p:nvSpPr>
              <p:cNvPr id="93" name="Oval 29"/>
              <p:cNvSpPr>
                <a:spLocks noChangeArrowheads="1"/>
              </p:cNvSpPr>
              <p:nvPr/>
            </p:nvSpPr>
            <p:spPr bwMode="auto">
              <a:xfrm>
                <a:off x="5648313" y="5445403"/>
                <a:ext cx="71795" cy="7147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9050">
                <a:solidFill>
                  <a:srgbClr val="00194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latin typeface="楷体" pitchFamily="49" charset="-122"/>
                </a:endParaRPr>
              </a:p>
            </p:txBody>
          </p:sp>
          <p:sp>
            <p:nvSpPr>
              <p:cNvPr id="94" name="Oval 31"/>
              <p:cNvSpPr>
                <a:spLocks noChangeArrowheads="1"/>
              </p:cNvSpPr>
              <p:nvPr/>
            </p:nvSpPr>
            <p:spPr bwMode="auto">
              <a:xfrm>
                <a:off x="5648313" y="4799923"/>
                <a:ext cx="71795" cy="7147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9050">
                <a:solidFill>
                  <a:srgbClr val="00194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latin typeface="楷体" pitchFamily="49" charset="-122"/>
                </a:endParaRPr>
              </a:p>
            </p:txBody>
          </p:sp>
          <p:sp>
            <p:nvSpPr>
              <p:cNvPr id="95" name="Line 34"/>
              <p:cNvSpPr>
                <a:spLocks noChangeShapeType="1"/>
              </p:cNvSpPr>
              <p:nvPr/>
            </p:nvSpPr>
            <p:spPr bwMode="auto">
              <a:xfrm flipH="1">
                <a:off x="5356698" y="4841078"/>
                <a:ext cx="324000" cy="324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楷体" pitchFamily="49" charset="-122"/>
                </a:endParaRPr>
              </a:p>
            </p:txBody>
          </p:sp>
          <p:sp>
            <p:nvSpPr>
              <p:cNvPr id="96" name="Oval 29"/>
              <p:cNvSpPr>
                <a:spLocks noChangeArrowheads="1"/>
              </p:cNvSpPr>
              <p:nvPr/>
            </p:nvSpPr>
            <p:spPr bwMode="auto">
              <a:xfrm>
                <a:off x="5965306" y="5123851"/>
                <a:ext cx="71795" cy="7147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9050">
                <a:solidFill>
                  <a:srgbClr val="00194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latin typeface="楷体" pitchFamily="49" charset="-122"/>
                </a:endParaRPr>
              </a:p>
            </p:txBody>
          </p:sp>
          <p:sp>
            <p:nvSpPr>
              <p:cNvPr id="97" name="Oval 31"/>
              <p:cNvSpPr>
                <a:spLocks noChangeArrowheads="1"/>
              </p:cNvSpPr>
              <p:nvPr/>
            </p:nvSpPr>
            <p:spPr bwMode="auto">
              <a:xfrm>
                <a:off x="5320308" y="5123851"/>
                <a:ext cx="71795" cy="7147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9050">
                <a:solidFill>
                  <a:srgbClr val="00194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latin typeface="楷体" pitchFamily="49" charset="-122"/>
                </a:endParaRPr>
              </a:p>
            </p:txBody>
          </p:sp>
          <p:sp>
            <p:nvSpPr>
              <p:cNvPr id="98" name="Line 34"/>
              <p:cNvSpPr>
                <a:spLocks noChangeShapeType="1"/>
              </p:cNvSpPr>
              <p:nvPr/>
            </p:nvSpPr>
            <p:spPr bwMode="auto">
              <a:xfrm>
                <a:off x="5356698" y="5155420"/>
                <a:ext cx="324000" cy="324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楷体" pitchFamily="49" charset="-122"/>
                </a:endParaRPr>
              </a:p>
            </p:txBody>
          </p:sp>
          <p:sp>
            <p:nvSpPr>
              <p:cNvPr id="99" name="Line 34"/>
              <p:cNvSpPr>
                <a:spLocks noChangeShapeType="1"/>
              </p:cNvSpPr>
              <p:nvPr/>
            </p:nvSpPr>
            <p:spPr bwMode="auto">
              <a:xfrm flipH="1">
                <a:off x="5681043" y="5155420"/>
                <a:ext cx="324000" cy="324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楷体" pitchFamily="49" charset="-122"/>
                </a:endParaRPr>
              </a:p>
            </p:txBody>
          </p:sp>
          <p:sp>
            <p:nvSpPr>
              <p:cNvPr id="100" name="Text Box 18"/>
              <p:cNvSpPr txBox="1">
                <a:spLocks noChangeArrowheads="1"/>
              </p:cNvSpPr>
              <p:nvPr/>
            </p:nvSpPr>
            <p:spPr bwMode="auto">
              <a:xfrm>
                <a:off x="5964530" y="4956020"/>
                <a:ext cx="51461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latin typeface="楷体" pitchFamily="49" charset="-122"/>
                  </a:rPr>
                  <a:t>b</a:t>
                </a: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4859469" y="4960220"/>
                <a:ext cx="50362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latin typeface="楷体" pitchFamily="49" charset="-122"/>
                  </a:rPr>
                  <a:t>a</a:t>
                </a:r>
              </a:p>
            </p:txBody>
          </p:sp>
        </p:grpSp>
        <p:sp>
          <p:nvSpPr>
            <p:cNvPr id="102" name="圆角矩形 101"/>
            <p:cNvSpPr/>
            <p:nvPr/>
          </p:nvSpPr>
          <p:spPr>
            <a:xfrm>
              <a:off x="7467560" y="4482832"/>
              <a:ext cx="1440160" cy="1296144"/>
            </a:xfrm>
            <a:prstGeom prst="roundRect">
              <a:avLst/>
            </a:pr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683568" y="5589240"/>
            <a:ext cx="3312368" cy="504056"/>
            <a:chOff x="683568" y="5589240"/>
            <a:chExt cx="3312368" cy="504056"/>
          </a:xfrm>
        </p:grpSpPr>
        <p:sp>
          <p:nvSpPr>
            <p:cNvPr id="88" name="矩形 87"/>
            <p:cNvSpPr/>
            <p:nvPr/>
          </p:nvSpPr>
          <p:spPr>
            <a:xfrm>
              <a:off x="683568" y="5589240"/>
              <a:ext cx="3312368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A5002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baseline="44000" dirty="0">
                  <a:solidFill>
                    <a:srgbClr val="A50021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en-US" altLang="zh-CN" sz="2400" dirty="0">
                  <a:solidFill>
                    <a:srgbClr val="A50021"/>
                  </a:solidFill>
                  <a:latin typeface="楷体" pitchFamily="49" charset="-122"/>
                  <a:ea typeface="楷体" pitchFamily="49" charset="-122"/>
                </a:rPr>
                <a:t>=A</a:t>
              </a:r>
              <a:r>
                <a:rPr lang="en-US" altLang="zh-CN" sz="2400" baseline="-25000" dirty="0">
                  <a:solidFill>
                    <a:srgbClr val="A5002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400" dirty="0">
                  <a:solidFill>
                    <a:srgbClr val="A50021"/>
                  </a:solidFill>
                  <a:latin typeface="楷体" pitchFamily="49" charset="-122"/>
                  <a:ea typeface="楷体" pitchFamily="49" charset="-122"/>
                </a:rPr>
                <a:t>×A</a:t>
              </a:r>
              <a:r>
                <a:rPr lang="en-US" altLang="zh-CN" sz="2400" baseline="-25000" dirty="0">
                  <a:solidFill>
                    <a:srgbClr val="A5002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400" dirty="0">
                  <a:solidFill>
                    <a:srgbClr val="A50021"/>
                  </a:solidFill>
                  <a:latin typeface="楷体" pitchFamily="49" charset="-122"/>
                  <a:ea typeface="楷体" pitchFamily="49" charset="-122"/>
                </a:rPr>
                <a:t>×...×A</a:t>
              </a:r>
              <a:r>
                <a:rPr lang="en-US" altLang="zh-CN" sz="2400" baseline="-25000" dirty="0">
                  <a:solidFill>
                    <a:srgbClr val="A5002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400" dirty="0">
                  <a:solidFill>
                    <a:srgbClr val="A50021"/>
                  </a:solidFill>
                  <a:latin typeface="楷体" pitchFamily="49" charset="-122"/>
                  <a:ea typeface="楷体" pitchFamily="49" charset="-122"/>
                </a:rPr>
                <a:t>=?</a:t>
              </a:r>
              <a:endParaRPr lang="zh-CN" altLang="en-US" sz="24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827584" y="5805264"/>
              <a:ext cx="28803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rgbClr val="A5002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16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D820F9-7862-4061-BA4F-8D9E16AE0AD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7.1.2</a:t>
            </a:r>
            <a:r>
              <a:rPr lang="zh-CN" altLang="en-US" dirty="0"/>
              <a:t>、格的对偶性原理和基本性质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73724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对偶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给定一个偏序集合</a:t>
            </a:r>
            <a:r>
              <a:rPr lang="en-US" altLang="zh-CN" dirty="0"/>
              <a:t>&lt;S,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 ≤的逆关系≥也是</a:t>
            </a:r>
            <a:r>
              <a:rPr lang="en-US" altLang="zh-CN" dirty="0">
                <a:sym typeface="Symbol" pitchFamily="18" charset="2"/>
              </a:rPr>
              <a:t>S</a:t>
            </a:r>
            <a:r>
              <a:rPr lang="zh-CN" altLang="en-US" dirty="0">
                <a:sym typeface="Symbol" pitchFamily="18" charset="2"/>
              </a:rPr>
              <a:t>中的偏序关系，</a:t>
            </a:r>
            <a:r>
              <a:rPr lang="en-US" altLang="zh-CN" dirty="0"/>
              <a:t>&lt;S,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≥</a:t>
            </a:r>
            <a:r>
              <a:rPr lang="en-US" altLang="zh-CN" dirty="0">
                <a:latin typeface="宋体" pitchFamily="2" charset="-122"/>
                <a:sym typeface="Symbol" pitchFamily="18" charset="2"/>
              </a:rPr>
              <a:t>&gt;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也是偏序集合，称偏序集合</a:t>
            </a:r>
            <a:r>
              <a:rPr lang="en-US" altLang="zh-CN" dirty="0"/>
              <a:t>&lt;S,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dirty="0"/>
              <a:t>&gt;</a:t>
            </a:r>
            <a:r>
              <a:rPr lang="zh-CN" altLang="en-US" dirty="0"/>
              <a:t>和</a:t>
            </a:r>
            <a:r>
              <a:rPr lang="en-US" altLang="zh-CN" dirty="0"/>
              <a:t>&lt;S,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≥</a:t>
            </a:r>
            <a:r>
              <a:rPr lang="en-US" altLang="zh-CN" dirty="0">
                <a:latin typeface="宋体" pitchFamily="2" charset="-122"/>
                <a:sym typeface="Symbol" pitchFamily="18" charset="2"/>
              </a:rPr>
              <a:t>&gt;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互为对偶；</a:t>
            </a:r>
            <a:endParaRPr lang="en-US" altLang="zh-CN" dirty="0">
              <a:latin typeface="宋体" pitchFamily="2" charset="-122"/>
              <a:sym typeface="Symbol" pitchFamily="18" charset="2"/>
            </a:endParaRPr>
          </a:p>
          <a:p>
            <a:pPr lvl="1"/>
            <a:r>
              <a:rPr lang="zh-CN" altLang="en-US" dirty="0">
                <a:latin typeface="宋体" pitchFamily="2" charset="-122"/>
                <a:sym typeface="Symbol" pitchFamily="18" charset="2"/>
              </a:rPr>
              <a:t>对偶的哈斯图是互为颠倒对称的。</a:t>
            </a:r>
            <a:endParaRPr lang="en-US" altLang="zh-CN" dirty="0">
              <a:latin typeface="宋体" pitchFamily="2" charset="-122"/>
              <a:sym typeface="Symbol" pitchFamily="18" charset="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对偶原理</a:t>
            </a:r>
            <a:endParaRPr lang="en-US" altLang="zh-CN" dirty="0">
              <a:solidFill>
                <a:srgbClr val="FF0000"/>
              </a:solidFill>
              <a:latin typeface="宋体" pitchFamily="2" charset="-122"/>
              <a:sym typeface="Symbol" pitchFamily="18" charset="2"/>
            </a:endParaRPr>
          </a:p>
          <a:p>
            <a:pPr lvl="1"/>
            <a:r>
              <a:rPr lang="zh-CN" altLang="en-US" dirty="0">
                <a:latin typeface="宋体" pitchFamily="2" charset="-122"/>
                <a:sym typeface="Symbol" pitchFamily="18" charset="2"/>
              </a:rPr>
              <a:t>把关系≤与≥互换，保交与保联互换，可得到</a:t>
            </a:r>
            <a:r>
              <a:rPr lang="zh-CN" altLang="en-US" dirty="0">
                <a:solidFill>
                  <a:srgbClr val="0000FF"/>
                </a:solidFill>
                <a:latin typeface="宋体" pitchFamily="2" charset="-122"/>
                <a:sym typeface="Symbol" pitchFamily="18" charset="2"/>
              </a:rPr>
              <a:t>另一个有效命题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；</a:t>
            </a:r>
            <a:endParaRPr lang="en-US" altLang="zh-CN" dirty="0">
              <a:latin typeface="宋体" pitchFamily="2" charset="-122"/>
              <a:sym typeface="Symbol" pitchFamily="18" charset="2"/>
            </a:endParaRPr>
          </a:p>
          <a:p>
            <a:pPr lvl="1"/>
            <a:r>
              <a:rPr lang="zh-CN" altLang="en-US" dirty="0">
                <a:latin typeface="宋体" pitchFamily="2" charset="-122"/>
                <a:sym typeface="Symbol" pitchFamily="18" charset="2"/>
              </a:rPr>
              <a:t>更通俗地说，若</a:t>
            </a:r>
            <a:r>
              <a:rPr lang="en-US" altLang="zh-CN" dirty="0"/>
              <a:t>&lt;S,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dirty="0"/>
              <a:t>&gt;</a:t>
            </a:r>
            <a:r>
              <a:rPr lang="zh-CN" altLang="en-US" dirty="0"/>
              <a:t>是格，经过对偶操作后，</a:t>
            </a:r>
            <a:r>
              <a:rPr lang="en-US" altLang="zh-CN" dirty="0"/>
              <a:t>&lt;S,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≥</a:t>
            </a:r>
            <a:r>
              <a:rPr lang="en-US" altLang="zh-CN" dirty="0">
                <a:latin typeface="宋体" pitchFamily="2" charset="-122"/>
                <a:sym typeface="Symbol" pitchFamily="18" charset="2"/>
              </a:rPr>
              <a:t>&gt;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也一定是格。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玩转布尔代数（续）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76064"/>
          </a:xfrm>
        </p:spPr>
        <p:txBody>
          <a:bodyPr/>
          <a:lstStyle/>
          <a:p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440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=A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×A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×A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=&lt;{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0,a,b,c,d,e,f,1}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l-GR" altLang="zh-CN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l-GR" altLang="zh-CN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l-GR" altLang="zh-CN" sz="2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</a:t>
            </a:r>
            <a:r>
              <a:rPr lang="zh-CN" altLang="en-US" sz="2400" dirty="0">
                <a:latin typeface="宋体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&gt;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899592" y="2029576"/>
            <a:ext cx="2750272" cy="2479544"/>
            <a:chOff x="4759035" y="3509591"/>
            <a:chExt cx="2750272" cy="2479544"/>
          </a:xfrm>
        </p:grpSpPr>
        <p:sp>
          <p:nvSpPr>
            <p:cNvPr id="6" name="Line 33"/>
            <p:cNvSpPr>
              <a:spLocks noChangeShapeType="1"/>
            </p:cNvSpPr>
            <p:nvPr/>
          </p:nvSpPr>
          <p:spPr bwMode="auto">
            <a:xfrm>
              <a:off x="5104633" y="5048250"/>
              <a:ext cx="1004400" cy="5940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楷体" pitchFamily="49" charset="-122"/>
              </a:endParaRPr>
            </a:p>
          </p:txBody>
        </p:sp>
        <p:grpSp>
          <p:nvGrpSpPr>
            <p:cNvPr id="7" name="Group 15"/>
            <p:cNvGrpSpPr>
              <a:grpSpLocks noChangeAspect="1"/>
            </p:cNvGrpSpPr>
            <p:nvPr/>
          </p:nvGrpSpPr>
          <p:grpSpPr bwMode="auto">
            <a:xfrm>
              <a:off x="4759035" y="3509591"/>
              <a:ext cx="2750272" cy="2479544"/>
              <a:chOff x="927" y="109"/>
              <a:chExt cx="1982" cy="1742"/>
            </a:xfrm>
          </p:grpSpPr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1696" y="1592"/>
                <a:ext cx="432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latin typeface="楷体" pitchFamily="49" charset="-122"/>
                  </a:rPr>
                  <a:t>0</a:t>
                </a:r>
              </a:p>
            </p:txBody>
          </p:sp>
          <p:grpSp>
            <p:nvGrpSpPr>
              <p:cNvPr id="9" name="Group 17"/>
              <p:cNvGrpSpPr>
                <a:grpSpLocks/>
              </p:cNvGrpSpPr>
              <p:nvPr/>
            </p:nvGrpSpPr>
            <p:grpSpPr bwMode="auto">
              <a:xfrm>
                <a:off x="927" y="109"/>
                <a:ext cx="1982" cy="1516"/>
                <a:chOff x="927" y="109"/>
                <a:chExt cx="1982" cy="1516"/>
              </a:xfrm>
            </p:grpSpPr>
            <p:sp>
              <p:nvSpPr>
                <p:cNvPr id="1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550" y="109"/>
                  <a:ext cx="729" cy="2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dirty="0">
                      <a:latin typeface="楷体" pitchFamily="49" charset="-122"/>
                    </a:rPr>
                    <a:t>1</a:t>
                  </a:r>
                </a:p>
              </p:txBody>
            </p:sp>
            <p:grpSp>
              <p:nvGrpSpPr>
                <p:cNvPr id="11" name="Group 19"/>
                <p:cNvGrpSpPr>
                  <a:grpSpLocks/>
                </p:cNvGrpSpPr>
                <p:nvPr/>
              </p:nvGrpSpPr>
              <p:grpSpPr bwMode="auto">
                <a:xfrm>
                  <a:off x="927" y="347"/>
                  <a:ext cx="1982" cy="1278"/>
                  <a:chOff x="927" y="382"/>
                  <a:chExt cx="1982" cy="1278"/>
                </a:xfrm>
              </p:grpSpPr>
              <p:sp>
                <p:nvSpPr>
                  <p:cNvPr id="1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908" y="815"/>
                    <a:ext cx="726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13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87" y="815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14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08" y="1225"/>
                    <a:ext cx="724" cy="418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15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908" y="408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16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189" y="854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17" name="Line 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03" y="408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18" name="Line 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08" y="854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1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191" y="850"/>
                    <a:ext cx="0" cy="385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2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911" y="1282"/>
                    <a:ext cx="0" cy="351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21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632" y="850"/>
                    <a:ext cx="0" cy="391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22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11" y="412"/>
                    <a:ext cx="0" cy="388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23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73" y="802"/>
                    <a:ext cx="480" cy="2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dirty="0">
                        <a:latin typeface="楷体" pitchFamily="49" charset="-122"/>
                      </a:rPr>
                      <a:t>d</a:t>
                    </a:r>
                  </a:p>
                </p:txBody>
              </p:sp>
              <p:sp>
                <p:nvSpPr>
                  <p:cNvPr id="24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562"/>
                    <a:ext cx="528" cy="2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dirty="0">
                        <a:latin typeface="楷体" pitchFamily="49" charset="-122"/>
                      </a:rPr>
                      <a:t>f</a:t>
                    </a:r>
                  </a:p>
                </p:txBody>
              </p:sp>
              <p:sp>
                <p:nvSpPr>
                  <p:cNvPr id="25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7" y="562"/>
                    <a:ext cx="480" cy="2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dirty="0">
                        <a:latin typeface="楷体" pitchFamily="49" charset="-122"/>
                      </a:rPr>
                      <a:t>e</a:t>
                    </a:r>
                  </a:p>
                </p:txBody>
              </p:sp>
              <p:sp>
                <p:nvSpPr>
                  <p:cNvPr id="26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1199"/>
                    <a:ext cx="337" cy="2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dirty="0">
                        <a:latin typeface="楷体" pitchFamily="49" charset="-122"/>
                      </a:rPr>
                      <a:t>a</a:t>
                    </a:r>
                  </a:p>
                </p:txBody>
              </p:sp>
              <p:sp>
                <p:nvSpPr>
                  <p:cNvPr id="27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5" y="1199"/>
                    <a:ext cx="336" cy="2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dirty="0">
                        <a:latin typeface="楷体" pitchFamily="49" charset="-122"/>
                      </a:rPr>
                      <a:t>c</a:t>
                    </a:r>
                  </a:p>
                </p:txBody>
              </p:sp>
              <p:sp>
                <p:nvSpPr>
                  <p:cNvPr id="28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1" y="1199"/>
                    <a:ext cx="336" cy="2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dirty="0">
                        <a:latin typeface="楷体" pitchFamily="49" charset="-122"/>
                      </a:rPr>
                      <a:t>b</a:t>
                    </a:r>
                  </a:p>
                </p:txBody>
              </p:sp>
              <p:sp>
                <p:nvSpPr>
                  <p:cNvPr id="29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1163" y="1208"/>
                    <a:ext cx="52" cy="51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  <p:sp>
                <p:nvSpPr>
                  <p:cNvPr id="30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883" y="1609"/>
                    <a:ext cx="52" cy="51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  <p:sp>
                <p:nvSpPr>
                  <p:cNvPr id="31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603" y="1208"/>
                    <a:ext cx="52" cy="51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  <p:sp>
                <p:nvSpPr>
                  <p:cNvPr id="32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1883" y="776"/>
                    <a:ext cx="52" cy="51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  <p:sp>
                <p:nvSpPr>
                  <p:cNvPr id="33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1163" y="824"/>
                    <a:ext cx="52" cy="51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  <p:sp>
                <p:nvSpPr>
                  <p:cNvPr id="34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1883" y="1256"/>
                    <a:ext cx="52" cy="51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  <p:sp>
                <p:nvSpPr>
                  <p:cNvPr id="35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2603" y="824"/>
                    <a:ext cx="52" cy="51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  <p:sp>
                <p:nvSpPr>
                  <p:cNvPr id="36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1883" y="382"/>
                    <a:ext cx="52" cy="51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952168" y="1428016"/>
            <a:ext cx="28803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7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</a:t>
            </a:r>
            <a:endParaRPr lang="zh-CN" altLang="en-US" sz="17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755576" y="5085184"/>
            <a:ext cx="7272808" cy="648072"/>
            <a:chOff x="755576" y="4797152"/>
            <a:chExt cx="7272808" cy="648072"/>
          </a:xfrm>
        </p:grpSpPr>
        <p:sp>
          <p:nvSpPr>
            <p:cNvPr id="37" name="矩形 36"/>
            <p:cNvSpPr/>
            <p:nvPr/>
          </p:nvSpPr>
          <p:spPr>
            <a:xfrm>
              <a:off x="755576" y="4797152"/>
              <a:ext cx="7272808" cy="648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800" baseline="44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en-US" altLang="zh-CN" sz="2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=A</a:t>
              </a:r>
              <a:r>
                <a:rPr lang="en-US" altLang="zh-CN" sz="2800" baseline="-25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×A</a:t>
              </a:r>
              <a:r>
                <a:rPr lang="en-US" altLang="zh-CN" sz="2800" baseline="-25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×...×A</a:t>
              </a:r>
              <a:r>
                <a:rPr lang="en-US" altLang="zh-CN" sz="2800" baseline="-25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r>
                <a:rPr lang="zh-CN" altLang="en-US" sz="28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布尔代数</a:t>
              </a:r>
              <a:r>
                <a:rPr lang="zh-CN" altLang="en-US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n=1,2,3,...</a:t>
              </a:r>
              <a:endPara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34264" y="5115664"/>
              <a:ext cx="28803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211960" y="2132856"/>
            <a:ext cx="4464496" cy="2376264"/>
            <a:chOff x="4211960" y="2132856"/>
            <a:chExt cx="4464496" cy="2376264"/>
          </a:xfrm>
        </p:grpSpPr>
        <p:sp>
          <p:nvSpPr>
            <p:cNvPr id="39" name="圆角矩形 38"/>
            <p:cNvSpPr/>
            <p:nvPr/>
          </p:nvSpPr>
          <p:spPr>
            <a:xfrm>
              <a:off x="4211960" y="2132856"/>
              <a:ext cx="4464496" cy="23762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600"/>
                </a:spcAft>
              </a:pP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在后面将看到两个重要结论：</a:t>
              </a:r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106363" indent="-106363">
                <a:spcAft>
                  <a:spcPts val="600"/>
                </a:spcAft>
                <a:buSzPct val="90000"/>
                <a:buFont typeface="+mj-lt"/>
                <a:buAutoNum type="arabicPeriod"/>
              </a:pP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有限布尔代数的元素个数必定是</a:t>
              </a:r>
              <a:r>
                <a: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000" baseline="30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；</a:t>
              </a:r>
              <a:endParaRPr lang="en-US" altLang="zh-CN" sz="20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  <a:p>
              <a:pPr marL="106363" indent="-106363">
                <a:spcAft>
                  <a:spcPts val="1800"/>
                </a:spcAft>
                <a:buSzPct val="90000"/>
                <a:buFont typeface="+mj-lt"/>
                <a:buAutoNum type="arabicPeriod"/>
              </a:pP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每一个有限布尔代数都同构于</a:t>
              </a:r>
              <a:r>
                <a: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000" baseline="44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；</a:t>
              </a:r>
              <a:endParaRPr lang="en-US" altLang="zh-CN" sz="20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对策：</a:t>
              </a:r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212725" indent="-212725">
                <a:spcAft>
                  <a:spcPts val="600"/>
                </a:spcAft>
                <a:buSzPct val="60000"/>
                <a:buFont typeface="Wingdings" pitchFamily="2" charset="2"/>
                <a:buChar char="u"/>
              </a:pP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把</a:t>
              </a:r>
              <a:r>
                <a: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000" baseline="44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研究清楚了，就把一切有限布尔代数研究清楚了。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7982664" y="3038480"/>
              <a:ext cx="28803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1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920992" y="3948296"/>
              <a:ext cx="28803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1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pPr algn="ctr"/>
            <a:r>
              <a:rPr lang="en-US" altLang="zh-CN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7.4.3</a:t>
            </a:r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、布尔同态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136904" cy="4934173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7.4-3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&lt;A,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 dirty="0"/>
              <a:t>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B,∩,∪,-,α,β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是两个布尔代数，定义一个映射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，如果在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的作用下能够</a:t>
            </a:r>
            <a:r>
              <a:rPr lang="zh-CN" altLang="en-US" sz="2400" u="sng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保持</a:t>
            </a:r>
            <a:r>
              <a:rPr lang="zh-CN" altLang="en-US" sz="2400" u="sng" dirty="0">
                <a:latin typeface="楷体" pitchFamily="49" charset="-122"/>
                <a:ea typeface="楷体" pitchFamily="49" charset="-122"/>
              </a:rPr>
              <a:t>布尔代数的所有运算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，且常数相对应，亦即对于任何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a,b</a:t>
            </a:r>
            <a:r>
              <a:rPr lang="zh-CN" altLang="en-US" sz="2400" dirty="0">
                <a:sym typeface="Symbol" pitchFamily="18" charset="2"/>
              </a:rPr>
              <a:t>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，有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1622425">
              <a:lnSpc>
                <a:spcPct val="110000"/>
              </a:lnSpc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f(a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b)=f(a)∩f(b)</a:t>
            </a:r>
          </a:p>
          <a:p>
            <a:pPr marL="1622425">
              <a:lnSpc>
                <a:spcPct val="110000"/>
              </a:lnSpc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f(a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b)=f(a)∪f(b)</a:t>
            </a:r>
          </a:p>
          <a:p>
            <a:pPr marL="1622425">
              <a:lnSpc>
                <a:spcPct val="110000"/>
              </a:lnSpc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f(a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)=-f(a)</a:t>
            </a:r>
          </a:p>
          <a:p>
            <a:pPr marL="1622425">
              <a:lnSpc>
                <a:spcPct val="110000"/>
              </a:lnSpc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f(0)=α</a:t>
            </a:r>
          </a:p>
          <a:p>
            <a:pPr marL="1622425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f(1)=β</a:t>
            </a:r>
          </a:p>
          <a:p>
            <a:pPr marL="676275">
              <a:lnSpc>
                <a:spcPct val="110000"/>
              </a:lnSpc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则称映射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是一个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布尔同态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4716016" y="3080008"/>
            <a:ext cx="3240360" cy="1265664"/>
            <a:chOff x="4716016" y="3080008"/>
            <a:chExt cx="3240360" cy="1265664"/>
          </a:xfrm>
        </p:grpSpPr>
        <p:sp>
          <p:nvSpPr>
            <p:cNvPr id="6" name="圆角矩形 5"/>
            <p:cNvSpPr/>
            <p:nvPr/>
          </p:nvSpPr>
          <p:spPr>
            <a:xfrm>
              <a:off x="5436096" y="3080008"/>
              <a:ext cx="2520280" cy="12656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0325"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此三式并不都独立，前两式中任意一个与第三式成立，则另一式也一定成立。</a:t>
              </a:r>
            </a:p>
          </p:txBody>
        </p:sp>
        <p:sp>
          <p:nvSpPr>
            <p:cNvPr id="9" name="右大括号 8"/>
            <p:cNvSpPr/>
            <p:nvPr/>
          </p:nvSpPr>
          <p:spPr>
            <a:xfrm>
              <a:off x="4716016" y="3182496"/>
              <a:ext cx="648072" cy="1080120"/>
            </a:xfrm>
            <a:prstGeom prst="rightBrace">
              <a:avLst>
                <a:gd name="adj1" fmla="val 23115"/>
                <a:gd name="adj2" fmla="val 48372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9821"/>
            <a:ext cx="8229600" cy="702915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满同态定理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75240" cy="4862165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上页布尔同态定义中，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f:A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能够保持</a:t>
            </a:r>
            <a:r>
              <a:rPr lang="zh-CN" altLang="en-US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运算，或者保持⊕和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运算，就可以保证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是一个布尔同态；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因为，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{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}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{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}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都是运算的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全功能集合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2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满同态定理：</a:t>
            </a:r>
            <a:endParaRPr lang="en-US" altLang="zh-CN" sz="2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是从布尔代数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&lt;A,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200" dirty="0"/>
              <a:t>’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到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格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&lt;B,∩</a:t>
            </a:r>
            <a:r>
              <a:rPr lang="en-US" altLang="zh-CN" sz="2200">
                <a:latin typeface="楷体" pitchFamily="49" charset="-122"/>
                <a:ea typeface="楷体" pitchFamily="49" charset="-122"/>
              </a:rPr>
              <a:t>,∪,</a:t>
            </a:r>
            <a:r>
              <a:rPr lang="el-GR" altLang="zh-CN" sz="2200">
                <a:latin typeface="楷体" pitchFamily="49" charset="-122"/>
                <a:ea typeface="楷体" pitchFamily="49" charset="-122"/>
              </a:rPr>
              <a:t>-,</a:t>
            </a:r>
            <a:r>
              <a:rPr lang="el-GR" altLang="zh-CN" sz="2200" dirty="0">
                <a:latin typeface="楷体" pitchFamily="49" charset="-122"/>
                <a:ea typeface="楷体" pitchFamily="49" charset="-122"/>
              </a:rPr>
              <a:t>α,β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格同态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，且是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满射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的，则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&lt;B,∩</a:t>
            </a:r>
            <a:r>
              <a:rPr lang="en-US" altLang="zh-CN" sz="2200">
                <a:latin typeface="楷体" pitchFamily="49" charset="-122"/>
                <a:ea typeface="楷体" pitchFamily="49" charset="-122"/>
              </a:rPr>
              <a:t>,∪,</a:t>
            </a:r>
            <a:r>
              <a:rPr lang="el-GR" altLang="zh-CN" sz="2200">
                <a:latin typeface="楷体" pitchFamily="49" charset="-122"/>
                <a:ea typeface="楷体" pitchFamily="49" charset="-122"/>
              </a:rPr>
              <a:t>-,</a:t>
            </a:r>
            <a:r>
              <a:rPr lang="el-GR" altLang="zh-CN" sz="2200" dirty="0">
                <a:latin typeface="楷体" pitchFamily="49" charset="-122"/>
                <a:ea typeface="楷体" pitchFamily="49" charset="-122"/>
              </a:rPr>
              <a:t>α,β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布尔代数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换句话说：布尔代数的每一满同态象是布尔代数。</a:t>
            </a:r>
            <a:endParaRPr lang="en-US" altLang="zh-CN" sz="22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同构定理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每一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有限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布尔代数都有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n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N)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个元素，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元素个数相同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的布尔代数必同构。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4932040" y="5301208"/>
            <a:ext cx="1104899" cy="836356"/>
            <a:chOff x="5667375" y="1175657"/>
            <a:chExt cx="1255939" cy="950686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67375" y="1838325"/>
              <a:ext cx="311150" cy="2653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5972629" y="1175657"/>
              <a:ext cx="950685" cy="9506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圆角矩形 7"/>
          <p:cNvSpPr/>
          <p:nvPr/>
        </p:nvSpPr>
        <p:spPr>
          <a:xfrm>
            <a:off x="683568" y="1765167"/>
            <a:ext cx="7848872" cy="31683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lnSpc>
                <a:spcPct val="110000"/>
              </a:lnSpc>
              <a:spcAft>
                <a:spcPts val="1200"/>
              </a:spcAft>
              <a:buSzPct val="60000"/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原因是：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格同态是保序的，则布尔代数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分别被映射到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中的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f(0)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f(1)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也是同态象中的最小和最大元素，自然，补元也能保持，因为补元是用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f(0)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f(1)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定义的；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lnSpc>
                <a:spcPct val="110000"/>
              </a:lnSpc>
              <a:spcAft>
                <a:spcPts val="1200"/>
              </a:spcAft>
              <a:buSzPct val="60000"/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00194C"/>
                </a:solidFill>
                <a:latin typeface="楷体" pitchFamily="49" charset="-122"/>
                <a:ea typeface="楷体" pitchFamily="49" charset="-122"/>
              </a:rPr>
              <a:t>即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dirty="0" err="1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dirty="0">
                <a:solidFill>
                  <a:srgbClr val="00194C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dirty="0">
                <a:solidFill>
                  <a:srgbClr val="00194C"/>
                </a:solidFill>
                <a:latin typeface="楷体" pitchFamily="49" charset="-122"/>
                <a:ea typeface="楷体" pitchFamily="49" charset="-122"/>
              </a:rPr>
              <a:t>是布尔同态，但</a:t>
            </a:r>
            <a:r>
              <a:rPr lang="en-US" altLang="zh-CN" sz="2400" dirty="0">
                <a:solidFill>
                  <a:srgbClr val="00194C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00194C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solidFill>
                  <a:srgbClr val="00194C"/>
                </a:solidFill>
                <a:latin typeface="楷体" pitchFamily="49" charset="-122"/>
                <a:ea typeface="楷体" pitchFamily="49" charset="-122"/>
              </a:rPr>
              <a:t>不是布尔同态；</a:t>
            </a:r>
            <a:endParaRPr lang="en-US" altLang="zh-CN" sz="2400" dirty="0">
              <a:solidFill>
                <a:srgbClr val="00194C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lnSpc>
                <a:spcPct val="110000"/>
              </a:lnSpc>
              <a:spcAft>
                <a:spcPts val="1200"/>
              </a:spcAft>
              <a:buSzPct val="60000"/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00194C"/>
                </a:solidFill>
                <a:latin typeface="楷体" pitchFamily="49" charset="-122"/>
                <a:ea typeface="楷体" pitchFamily="49" charset="-122"/>
              </a:rPr>
              <a:t>但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满同态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全部是同态象，故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&lt;B,</a:t>
            </a:r>
            <a:r>
              <a:rPr lang="el-GR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∩</a:t>
            </a:r>
            <a:r>
              <a:rPr lang="el-GR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,∪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el-GR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-,</a:t>
            </a:r>
            <a:r>
              <a:rPr lang="el-GR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α,β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是布尔代数。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907"/>
          </a:xfrm>
        </p:spPr>
        <p:txBody>
          <a:bodyPr/>
          <a:lstStyle/>
          <a:p>
            <a:pPr algn="ctr"/>
            <a:r>
              <a:rPr lang="zh-CN" altLang="en-US" sz="3600" dirty="0">
                <a:latin typeface="华文行楷" pitchFamily="2" charset="-122"/>
                <a:ea typeface="华文行楷" pitchFamily="2" charset="-122"/>
              </a:rPr>
              <a:t>满同态定理图示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6048672" cy="676672"/>
          </a:xfrm>
        </p:spPr>
        <p:txBody>
          <a:bodyPr/>
          <a:lstStyle/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如果存在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是满射的，则格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也是布尔代数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grpSp>
        <p:nvGrpSpPr>
          <p:cNvPr id="5" name="组合 25"/>
          <p:cNvGrpSpPr>
            <a:grpSpLocks/>
          </p:cNvGrpSpPr>
          <p:nvPr/>
        </p:nvGrpSpPr>
        <p:grpSpPr bwMode="auto">
          <a:xfrm>
            <a:off x="539552" y="1996745"/>
            <a:ext cx="7304654" cy="3232455"/>
            <a:chOff x="-833008" y="1212397"/>
            <a:chExt cx="9615981" cy="4672716"/>
          </a:xfrm>
        </p:grpSpPr>
        <p:sp>
          <p:nvSpPr>
            <p:cNvPr id="6" name="椭圆 5"/>
            <p:cNvSpPr/>
            <p:nvPr/>
          </p:nvSpPr>
          <p:spPr>
            <a:xfrm>
              <a:off x="2579528" y="2282106"/>
              <a:ext cx="4198445" cy="1075141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14446" y="4501132"/>
              <a:ext cx="3272411" cy="1383981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825430" y="4940609"/>
              <a:ext cx="1728738" cy="649380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" name="直接连接符 8"/>
            <p:cNvCxnSpPr>
              <a:cxnSpLocks/>
              <a:stCxn id="6" idx="2"/>
              <a:endCxn id="8" idx="2"/>
            </p:cNvCxnSpPr>
            <p:nvPr/>
          </p:nvCxnSpPr>
          <p:spPr>
            <a:xfrm>
              <a:off x="2579528" y="2819677"/>
              <a:ext cx="1245902" cy="244562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cxnSpLocks/>
              <a:stCxn id="6" idx="6"/>
              <a:endCxn id="8" idx="6"/>
            </p:cNvCxnSpPr>
            <p:nvPr/>
          </p:nvCxnSpPr>
          <p:spPr>
            <a:xfrm flipH="1">
              <a:off x="5554167" y="2819677"/>
              <a:ext cx="1223806" cy="244562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-833008" y="5372469"/>
              <a:ext cx="2907929" cy="5126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f(A)</a:t>
              </a:r>
              <a:r>
                <a:rPr lang="zh-CN" altLang="en-US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是布尔代数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6573154" y="1212397"/>
              <a:ext cx="2209819" cy="520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布尔代数</a:t>
              </a: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39377" y="3667077"/>
              <a:ext cx="1053748" cy="4098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格</a:t>
              </a: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H="1">
              <a:off x="6501719" y="1756274"/>
              <a:ext cx="792140" cy="792275"/>
            </a:xfrm>
            <a:prstGeom prst="straightConnector1">
              <a:avLst/>
            </a:prstGeom>
            <a:ln w="28575">
              <a:solidFill>
                <a:srgbClr val="FF3399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1953819" y="5445505"/>
              <a:ext cx="2016068" cy="144483"/>
            </a:xfrm>
            <a:prstGeom prst="straightConnector1">
              <a:avLst/>
            </a:prstGeom>
            <a:ln w="28575">
              <a:solidFill>
                <a:srgbClr val="FF3399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cxnSpLocks/>
            </p:cNvCxnSpPr>
            <p:nvPr/>
          </p:nvCxnSpPr>
          <p:spPr>
            <a:xfrm flipH="1">
              <a:off x="6055280" y="4168442"/>
              <a:ext cx="1067553" cy="885978"/>
            </a:xfrm>
            <a:prstGeom prst="straightConnector1">
              <a:avLst/>
            </a:prstGeom>
            <a:ln w="28575">
              <a:solidFill>
                <a:srgbClr val="FF3399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4112758" y="3645024"/>
              <a:ext cx="1225516" cy="431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endPara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683568" y="4177871"/>
            <a:ext cx="7491594" cy="2023078"/>
            <a:chOff x="683568" y="4177871"/>
            <a:chExt cx="7491594" cy="2023078"/>
          </a:xfrm>
        </p:grpSpPr>
        <p:grpSp>
          <p:nvGrpSpPr>
            <p:cNvPr id="82" name="组合 81"/>
            <p:cNvGrpSpPr/>
            <p:nvPr/>
          </p:nvGrpSpPr>
          <p:grpSpPr>
            <a:xfrm>
              <a:off x="1547664" y="4177871"/>
              <a:ext cx="6627498" cy="2023078"/>
              <a:chOff x="1688918" y="4177871"/>
              <a:chExt cx="6627498" cy="2023078"/>
            </a:xfrm>
          </p:grpSpPr>
          <p:grpSp>
            <p:nvGrpSpPr>
              <p:cNvPr id="5" name="Group 15"/>
              <p:cNvGrpSpPr>
                <a:grpSpLocks noChangeAspect="1"/>
              </p:cNvGrpSpPr>
              <p:nvPr/>
            </p:nvGrpSpPr>
            <p:grpSpPr bwMode="auto">
              <a:xfrm>
                <a:off x="5728636" y="4177871"/>
                <a:ext cx="2587780" cy="2023078"/>
                <a:chOff x="677" y="-82"/>
                <a:chExt cx="2451" cy="1868"/>
              </a:xfrm>
            </p:grpSpPr>
            <p:sp>
              <p:nvSpPr>
                <p:cNvPr id="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413" y="1444"/>
                  <a:ext cx="432" cy="3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dirty="0">
                      <a:latin typeface="楷体" pitchFamily="49" charset="-122"/>
                    </a:rPr>
                    <a:t>φ</a:t>
                  </a:r>
                </a:p>
              </p:txBody>
            </p:sp>
            <p:grpSp>
              <p:nvGrpSpPr>
                <p:cNvPr id="7" name="Group 17"/>
                <p:cNvGrpSpPr>
                  <a:grpSpLocks/>
                </p:cNvGrpSpPr>
                <p:nvPr/>
              </p:nvGrpSpPr>
              <p:grpSpPr bwMode="auto">
                <a:xfrm>
                  <a:off x="677" y="-82"/>
                  <a:ext cx="2451" cy="1806"/>
                  <a:chOff x="677" y="-82"/>
                  <a:chExt cx="2451" cy="1806"/>
                </a:xfrm>
              </p:grpSpPr>
              <p:sp>
                <p:nvSpPr>
                  <p:cNvPr id="8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5" y="-82"/>
                    <a:ext cx="969" cy="3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dirty="0">
                        <a:latin typeface="楷体" pitchFamily="49" charset="-122"/>
                      </a:rPr>
                      <a:t>{</a:t>
                    </a:r>
                    <a:r>
                      <a:rPr lang="en-US" altLang="zh-CN" dirty="0" err="1">
                        <a:latin typeface="楷体" pitchFamily="49" charset="-122"/>
                      </a:rPr>
                      <a:t>a,b,c</a:t>
                    </a:r>
                    <a:r>
                      <a:rPr lang="en-US" altLang="zh-CN" dirty="0">
                        <a:latin typeface="楷体" pitchFamily="49" charset="-122"/>
                      </a:rPr>
                      <a:t>}</a:t>
                    </a:r>
                  </a:p>
                </p:txBody>
              </p:sp>
              <p:grpSp>
                <p:nvGrpSpPr>
                  <p:cNvPr id="9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677" y="253"/>
                    <a:ext cx="2451" cy="1471"/>
                    <a:chOff x="677" y="288"/>
                    <a:chExt cx="2451" cy="1471"/>
                  </a:xfrm>
                </p:grpSpPr>
                <p:sp>
                  <p:nvSpPr>
                    <p:cNvPr id="10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55" y="815"/>
                      <a:ext cx="593" cy="3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1" name="Line 25"/>
                    <p:cNvSpPr>
                      <a:spLocks noChangeShapeType="1"/>
                    </p:cNvSpPr>
                    <p:nvPr/>
                  </p:nvSpPr>
                  <p:spPr bwMode="auto">
                    <a:xfrm rot="21120000">
                      <a:off x="1287" y="1218"/>
                      <a:ext cx="547" cy="41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2" name="Line 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83" y="815"/>
                      <a:ext cx="583" cy="33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3" name="Line 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69" y="1282"/>
                      <a:ext cx="581" cy="3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4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90" y="462"/>
                      <a:ext cx="569" cy="3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5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1" y="897"/>
                      <a:ext cx="601" cy="3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6" name="Line 3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03" y="424"/>
                      <a:ext cx="666" cy="38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7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90" y="865"/>
                      <a:ext cx="597" cy="35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8" name="Line 3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183" y="947"/>
                      <a:ext cx="4" cy="15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9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08" y="1379"/>
                      <a:ext cx="1" cy="159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20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27" y="947"/>
                      <a:ext cx="0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21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07" y="515"/>
                      <a:ext cx="1" cy="15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22" name="Text Box 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87" y="847"/>
                      <a:ext cx="650" cy="34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dirty="0">
                          <a:latin typeface="楷体" pitchFamily="49" charset="-122"/>
                        </a:rPr>
                        <a:t>{</a:t>
                      </a:r>
                      <a:r>
                        <a:rPr lang="en-US" altLang="zh-CN" dirty="0" err="1">
                          <a:latin typeface="楷体" pitchFamily="49" charset="-122"/>
                        </a:rPr>
                        <a:t>a,c</a:t>
                      </a:r>
                      <a:r>
                        <a:rPr lang="en-US" altLang="zh-CN" dirty="0">
                          <a:latin typeface="楷体" pitchFamily="49" charset="-122"/>
                        </a:rPr>
                        <a:t>}</a:t>
                      </a:r>
                    </a:p>
                  </p:txBody>
                </p:sp>
                <p:sp>
                  <p:nvSpPr>
                    <p:cNvPr id="23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8" y="382"/>
                      <a:ext cx="820" cy="34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dirty="0">
                          <a:latin typeface="楷体" pitchFamily="49" charset="-122"/>
                        </a:rPr>
                        <a:t>{</a:t>
                      </a:r>
                      <a:r>
                        <a:rPr lang="en-US" altLang="zh-CN" dirty="0" err="1">
                          <a:latin typeface="楷体" pitchFamily="49" charset="-122"/>
                        </a:rPr>
                        <a:t>b,c</a:t>
                      </a:r>
                      <a:r>
                        <a:rPr lang="en-US" altLang="zh-CN" dirty="0">
                          <a:latin typeface="楷体" pitchFamily="49" charset="-122"/>
                        </a:rPr>
                        <a:t>}</a:t>
                      </a:r>
                    </a:p>
                  </p:txBody>
                </p:sp>
                <p:sp>
                  <p:nvSpPr>
                    <p:cNvPr id="24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77" y="382"/>
                      <a:ext cx="778" cy="34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dirty="0">
                          <a:latin typeface="楷体" pitchFamily="49" charset="-122"/>
                        </a:rPr>
                        <a:t>{</a:t>
                      </a:r>
                      <a:r>
                        <a:rPr lang="en-US" altLang="zh-CN" dirty="0" err="1">
                          <a:latin typeface="楷体" pitchFamily="49" charset="-122"/>
                        </a:rPr>
                        <a:t>a,b</a:t>
                      </a:r>
                      <a:r>
                        <a:rPr lang="en-US" altLang="zh-CN" dirty="0">
                          <a:latin typeface="楷体" pitchFamily="49" charset="-122"/>
                        </a:rPr>
                        <a:t>}</a:t>
                      </a:r>
                    </a:p>
                  </p:txBody>
                </p:sp>
                <p:sp>
                  <p:nvSpPr>
                    <p:cNvPr id="25" name="Text Box 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21" y="1292"/>
                      <a:ext cx="500" cy="34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dirty="0">
                          <a:latin typeface="楷体" pitchFamily="49" charset="-122"/>
                        </a:rPr>
                        <a:t>{a}</a:t>
                      </a:r>
                    </a:p>
                  </p:txBody>
                </p:sp>
                <p:sp>
                  <p:nvSpPr>
                    <p:cNvPr id="26" name="Text Box 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11" y="1292"/>
                      <a:ext cx="573" cy="34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dirty="0">
                          <a:latin typeface="楷体" pitchFamily="49" charset="-122"/>
                        </a:rPr>
                        <a:t>{c}</a:t>
                      </a:r>
                    </a:p>
                  </p:txBody>
                </p:sp>
                <p:sp>
                  <p:nvSpPr>
                    <p:cNvPr id="27" name="Text Box 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91" y="1122"/>
                      <a:ext cx="512" cy="34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dirty="0">
                          <a:latin typeface="楷体" pitchFamily="49" charset="-122"/>
                        </a:rPr>
                        <a:t>{b}</a:t>
                      </a:r>
                    </a:p>
                  </p:txBody>
                </p:sp>
                <p:sp>
                  <p:nvSpPr>
                    <p:cNvPr id="28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4" y="1104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29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1536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30" name="Oval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4" y="1104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31" name="Oval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672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32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4" y="720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33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1152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34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4" y="720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35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288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36" name="Group 15"/>
              <p:cNvGrpSpPr>
                <a:grpSpLocks noChangeAspect="1"/>
              </p:cNvGrpSpPr>
              <p:nvPr/>
            </p:nvGrpSpPr>
            <p:grpSpPr bwMode="auto">
              <a:xfrm>
                <a:off x="3060949" y="4248267"/>
                <a:ext cx="2159123" cy="1882286"/>
                <a:chOff x="882" y="-82"/>
                <a:chExt cx="2045" cy="1738"/>
              </a:xfrm>
            </p:grpSpPr>
            <p:sp>
              <p:nvSpPr>
                <p:cNvPr id="3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677" y="1314"/>
                  <a:ext cx="432" cy="3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dirty="0">
                      <a:latin typeface="楷体" pitchFamily="49" charset="-122"/>
                    </a:rPr>
                    <a:t>φ</a:t>
                  </a:r>
                </a:p>
              </p:txBody>
            </p:sp>
            <p:grpSp>
              <p:nvGrpSpPr>
                <p:cNvPr id="38" name="Group 17"/>
                <p:cNvGrpSpPr>
                  <a:grpSpLocks/>
                </p:cNvGrpSpPr>
                <p:nvPr/>
              </p:nvGrpSpPr>
              <p:grpSpPr bwMode="auto">
                <a:xfrm>
                  <a:off x="882" y="-82"/>
                  <a:ext cx="2045" cy="1422"/>
                  <a:chOff x="882" y="-82"/>
                  <a:chExt cx="2045" cy="1422"/>
                </a:xfrm>
              </p:grpSpPr>
              <p:sp>
                <p:nvSpPr>
                  <p:cNvPr id="3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5" y="-82"/>
                    <a:ext cx="969" cy="3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dirty="0">
                        <a:latin typeface="楷体" pitchFamily="49" charset="-122"/>
                      </a:rPr>
                      <a:t>{</a:t>
                    </a:r>
                    <a:r>
                      <a:rPr lang="en-US" altLang="zh-CN" dirty="0" err="1">
                        <a:latin typeface="楷体" pitchFamily="49" charset="-122"/>
                      </a:rPr>
                      <a:t>a,b</a:t>
                    </a:r>
                    <a:r>
                      <a:rPr lang="en-US" altLang="zh-CN" dirty="0">
                        <a:latin typeface="楷体" pitchFamily="49" charset="-122"/>
                      </a:rPr>
                      <a:t>}</a:t>
                    </a:r>
                  </a:p>
                </p:txBody>
              </p:sp>
              <p:grpSp>
                <p:nvGrpSpPr>
                  <p:cNvPr id="40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882" y="253"/>
                    <a:ext cx="2045" cy="1087"/>
                    <a:chOff x="882" y="288"/>
                    <a:chExt cx="2045" cy="1087"/>
                  </a:xfrm>
                </p:grpSpPr>
                <p:sp>
                  <p:nvSpPr>
                    <p:cNvPr id="45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90" y="462"/>
                      <a:ext cx="569" cy="3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46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1" y="897"/>
                      <a:ext cx="601" cy="3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47" name="Line 3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03" y="424"/>
                      <a:ext cx="666" cy="38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48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90" y="865"/>
                      <a:ext cx="597" cy="35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54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76" y="362"/>
                      <a:ext cx="551" cy="34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dirty="0">
                          <a:latin typeface="楷体" pitchFamily="49" charset="-122"/>
                        </a:rPr>
                        <a:t>{b}</a:t>
                      </a:r>
                    </a:p>
                  </p:txBody>
                </p:sp>
                <p:sp>
                  <p:nvSpPr>
                    <p:cNvPr id="55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82" y="362"/>
                      <a:ext cx="573" cy="34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dirty="0">
                          <a:latin typeface="楷体" pitchFamily="49" charset="-122"/>
                        </a:rPr>
                        <a:t>{a}</a:t>
                      </a:r>
                    </a:p>
                  </p:txBody>
                </p:sp>
                <p:sp>
                  <p:nvSpPr>
                    <p:cNvPr id="63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4" y="720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64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1152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65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4" y="720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66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288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67" name="Group 15"/>
              <p:cNvGrpSpPr>
                <a:grpSpLocks noChangeAspect="1"/>
              </p:cNvGrpSpPr>
              <p:nvPr/>
            </p:nvGrpSpPr>
            <p:grpSpPr bwMode="auto">
              <a:xfrm>
                <a:off x="1688918" y="4248267"/>
                <a:ext cx="1023076" cy="1882286"/>
                <a:chOff x="1425" y="-82"/>
                <a:chExt cx="969" cy="1738"/>
              </a:xfrm>
            </p:grpSpPr>
            <p:sp>
              <p:nvSpPr>
                <p:cNvPr id="6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677" y="1314"/>
                  <a:ext cx="432" cy="3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dirty="0">
                      <a:latin typeface="楷体" pitchFamily="49" charset="-122"/>
                    </a:rPr>
                    <a:t>φ</a:t>
                  </a:r>
                </a:p>
              </p:txBody>
            </p:sp>
            <p:grpSp>
              <p:nvGrpSpPr>
                <p:cNvPr id="69" name="Group 17"/>
                <p:cNvGrpSpPr>
                  <a:grpSpLocks/>
                </p:cNvGrpSpPr>
                <p:nvPr/>
              </p:nvGrpSpPr>
              <p:grpSpPr bwMode="auto">
                <a:xfrm>
                  <a:off x="1425" y="-82"/>
                  <a:ext cx="969" cy="1422"/>
                  <a:chOff x="1425" y="-82"/>
                  <a:chExt cx="969" cy="1422"/>
                </a:xfrm>
              </p:grpSpPr>
              <p:sp>
                <p:nvSpPr>
                  <p:cNvPr id="7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5" y="-82"/>
                    <a:ext cx="969" cy="3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dirty="0">
                        <a:latin typeface="楷体" pitchFamily="49" charset="-122"/>
                      </a:rPr>
                      <a:t>{a}</a:t>
                    </a:r>
                  </a:p>
                </p:txBody>
              </p:sp>
              <p:grpSp>
                <p:nvGrpSpPr>
                  <p:cNvPr id="71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1794" y="253"/>
                    <a:ext cx="227" cy="1087"/>
                    <a:chOff x="1794" y="288"/>
                    <a:chExt cx="227" cy="1087"/>
                  </a:xfrm>
                </p:grpSpPr>
                <p:sp>
                  <p:nvSpPr>
                    <p:cNvPr id="74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08" y="424"/>
                      <a:ext cx="0" cy="8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79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1152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81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288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</p:grpSp>
            </p:grpSp>
          </p:grpSp>
        </p:grpSp>
        <p:sp>
          <p:nvSpPr>
            <p:cNvPr id="83" name="矩形 82"/>
            <p:cNvSpPr/>
            <p:nvPr/>
          </p:nvSpPr>
          <p:spPr>
            <a:xfrm>
              <a:off x="683568" y="4797152"/>
              <a:ext cx="72008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例：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83568" y="4177871"/>
            <a:ext cx="7491594" cy="2023078"/>
            <a:chOff x="683568" y="4177871"/>
            <a:chExt cx="7491594" cy="2023078"/>
          </a:xfrm>
        </p:grpSpPr>
        <p:grpSp>
          <p:nvGrpSpPr>
            <p:cNvPr id="86" name="组合 81"/>
            <p:cNvGrpSpPr/>
            <p:nvPr/>
          </p:nvGrpSpPr>
          <p:grpSpPr>
            <a:xfrm>
              <a:off x="1547664" y="4177871"/>
              <a:ext cx="6627498" cy="2023078"/>
              <a:chOff x="1688918" y="4177871"/>
              <a:chExt cx="6627498" cy="2023078"/>
            </a:xfrm>
          </p:grpSpPr>
          <p:grpSp>
            <p:nvGrpSpPr>
              <p:cNvPr id="88" name="Group 15"/>
              <p:cNvGrpSpPr>
                <a:grpSpLocks noChangeAspect="1"/>
              </p:cNvGrpSpPr>
              <p:nvPr/>
            </p:nvGrpSpPr>
            <p:grpSpPr bwMode="auto">
              <a:xfrm>
                <a:off x="5728636" y="4177871"/>
                <a:ext cx="2587780" cy="2023078"/>
                <a:chOff x="677" y="-82"/>
                <a:chExt cx="2451" cy="1868"/>
              </a:xfrm>
            </p:grpSpPr>
            <p:sp>
              <p:nvSpPr>
                <p:cNvPr id="11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413" y="1444"/>
                  <a:ext cx="432" cy="3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dirty="0">
                      <a:latin typeface="楷体" pitchFamily="49" charset="-122"/>
                    </a:rPr>
                    <a:t>φ</a:t>
                  </a:r>
                </a:p>
              </p:txBody>
            </p:sp>
            <p:grpSp>
              <p:nvGrpSpPr>
                <p:cNvPr id="113" name="Group 17"/>
                <p:cNvGrpSpPr>
                  <a:grpSpLocks/>
                </p:cNvGrpSpPr>
                <p:nvPr/>
              </p:nvGrpSpPr>
              <p:grpSpPr bwMode="auto">
                <a:xfrm>
                  <a:off x="677" y="-82"/>
                  <a:ext cx="2451" cy="1806"/>
                  <a:chOff x="677" y="-82"/>
                  <a:chExt cx="2451" cy="1806"/>
                </a:xfrm>
              </p:grpSpPr>
              <p:sp>
                <p:nvSpPr>
                  <p:cNvPr id="114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5" y="-82"/>
                    <a:ext cx="969" cy="3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dirty="0">
                        <a:latin typeface="楷体" pitchFamily="49" charset="-122"/>
                      </a:rPr>
                      <a:t>{</a:t>
                    </a:r>
                    <a:r>
                      <a:rPr lang="en-US" altLang="zh-CN" dirty="0" err="1">
                        <a:latin typeface="楷体" pitchFamily="49" charset="-122"/>
                      </a:rPr>
                      <a:t>a,b,c</a:t>
                    </a:r>
                    <a:r>
                      <a:rPr lang="en-US" altLang="zh-CN" dirty="0">
                        <a:latin typeface="楷体" pitchFamily="49" charset="-122"/>
                      </a:rPr>
                      <a:t>}</a:t>
                    </a:r>
                  </a:p>
                </p:txBody>
              </p:sp>
              <p:grpSp>
                <p:nvGrpSpPr>
                  <p:cNvPr id="115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677" y="253"/>
                    <a:ext cx="2451" cy="1471"/>
                    <a:chOff x="677" y="288"/>
                    <a:chExt cx="2451" cy="1471"/>
                  </a:xfrm>
                </p:grpSpPr>
                <p:sp>
                  <p:nvSpPr>
                    <p:cNvPr id="116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55" y="815"/>
                      <a:ext cx="593" cy="3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17" name="Line 25"/>
                    <p:cNvSpPr>
                      <a:spLocks noChangeShapeType="1"/>
                    </p:cNvSpPr>
                    <p:nvPr/>
                  </p:nvSpPr>
                  <p:spPr bwMode="auto">
                    <a:xfrm rot="21120000">
                      <a:off x="1287" y="1218"/>
                      <a:ext cx="547" cy="41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18" name="Line 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83" y="815"/>
                      <a:ext cx="583" cy="33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19" name="Line 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69" y="1282"/>
                      <a:ext cx="581" cy="3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20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90" y="462"/>
                      <a:ext cx="569" cy="3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21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1" y="897"/>
                      <a:ext cx="601" cy="3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22" name="Line 3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03" y="424"/>
                      <a:ext cx="666" cy="38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23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90" y="865"/>
                      <a:ext cx="597" cy="35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24" name="Line 3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183" y="947"/>
                      <a:ext cx="4" cy="15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25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08" y="1379"/>
                      <a:ext cx="1" cy="159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26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27" y="947"/>
                      <a:ext cx="0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27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07" y="515"/>
                      <a:ext cx="1" cy="15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28" name="Text Box 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87" y="847"/>
                      <a:ext cx="650" cy="34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dirty="0">
                          <a:latin typeface="楷体" pitchFamily="49" charset="-122"/>
                        </a:rPr>
                        <a:t>{</a:t>
                      </a:r>
                      <a:r>
                        <a:rPr lang="en-US" altLang="zh-CN" dirty="0" err="1">
                          <a:latin typeface="楷体" pitchFamily="49" charset="-122"/>
                        </a:rPr>
                        <a:t>a,c</a:t>
                      </a:r>
                      <a:r>
                        <a:rPr lang="en-US" altLang="zh-CN" dirty="0">
                          <a:latin typeface="楷体" pitchFamily="49" charset="-122"/>
                        </a:rPr>
                        <a:t>}</a:t>
                      </a:r>
                    </a:p>
                  </p:txBody>
                </p:sp>
                <p:sp>
                  <p:nvSpPr>
                    <p:cNvPr id="129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8" y="382"/>
                      <a:ext cx="820" cy="34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dirty="0">
                          <a:latin typeface="楷体" pitchFamily="49" charset="-122"/>
                        </a:rPr>
                        <a:t>{</a:t>
                      </a:r>
                      <a:r>
                        <a:rPr lang="en-US" altLang="zh-CN" dirty="0" err="1">
                          <a:latin typeface="楷体" pitchFamily="49" charset="-122"/>
                        </a:rPr>
                        <a:t>b,c</a:t>
                      </a:r>
                      <a:r>
                        <a:rPr lang="en-US" altLang="zh-CN" dirty="0">
                          <a:latin typeface="楷体" pitchFamily="49" charset="-122"/>
                        </a:rPr>
                        <a:t>}</a:t>
                      </a:r>
                    </a:p>
                  </p:txBody>
                </p:sp>
                <p:sp>
                  <p:nvSpPr>
                    <p:cNvPr id="130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77" y="382"/>
                      <a:ext cx="778" cy="34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dirty="0">
                          <a:latin typeface="楷体" pitchFamily="49" charset="-122"/>
                        </a:rPr>
                        <a:t>{</a:t>
                      </a:r>
                      <a:r>
                        <a:rPr lang="en-US" altLang="zh-CN" dirty="0" err="1">
                          <a:latin typeface="楷体" pitchFamily="49" charset="-122"/>
                        </a:rPr>
                        <a:t>a,b</a:t>
                      </a:r>
                      <a:r>
                        <a:rPr lang="en-US" altLang="zh-CN" dirty="0">
                          <a:latin typeface="楷体" pitchFamily="49" charset="-122"/>
                        </a:rPr>
                        <a:t>}</a:t>
                      </a:r>
                    </a:p>
                  </p:txBody>
                </p:sp>
                <p:sp>
                  <p:nvSpPr>
                    <p:cNvPr id="131" name="Text Box 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21" y="1292"/>
                      <a:ext cx="500" cy="34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</a:rPr>
                        <a:t>{a}</a:t>
                      </a:r>
                    </a:p>
                  </p:txBody>
                </p:sp>
                <p:sp>
                  <p:nvSpPr>
                    <p:cNvPr id="132" name="Text Box 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11" y="1292"/>
                      <a:ext cx="573" cy="34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</a:rPr>
                        <a:t>{c}</a:t>
                      </a:r>
                    </a:p>
                  </p:txBody>
                </p:sp>
                <p:sp>
                  <p:nvSpPr>
                    <p:cNvPr id="133" name="Text Box 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91" y="1122"/>
                      <a:ext cx="512" cy="34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</a:rPr>
                        <a:t>{b}</a:t>
                      </a:r>
                    </a:p>
                  </p:txBody>
                </p:sp>
                <p:sp>
                  <p:nvSpPr>
                    <p:cNvPr id="134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4" y="1104"/>
                      <a:ext cx="227" cy="22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35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1536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36" name="Oval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4" y="1104"/>
                      <a:ext cx="227" cy="22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37" name="Oval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672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38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4" y="720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39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1152"/>
                      <a:ext cx="227" cy="22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40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4" y="720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41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288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89" name="Group 15"/>
              <p:cNvGrpSpPr>
                <a:grpSpLocks noChangeAspect="1"/>
              </p:cNvGrpSpPr>
              <p:nvPr/>
            </p:nvGrpSpPr>
            <p:grpSpPr bwMode="auto">
              <a:xfrm>
                <a:off x="3060949" y="4248267"/>
                <a:ext cx="2159123" cy="1882286"/>
                <a:chOff x="882" y="-82"/>
                <a:chExt cx="2045" cy="1738"/>
              </a:xfrm>
            </p:grpSpPr>
            <p:sp>
              <p:nvSpPr>
                <p:cNvPr id="9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677" y="1314"/>
                  <a:ext cx="432" cy="3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dirty="0">
                      <a:latin typeface="楷体" pitchFamily="49" charset="-122"/>
                    </a:rPr>
                    <a:t>φ</a:t>
                  </a:r>
                </a:p>
              </p:txBody>
            </p:sp>
            <p:grpSp>
              <p:nvGrpSpPr>
                <p:cNvPr id="99" name="Group 17"/>
                <p:cNvGrpSpPr>
                  <a:grpSpLocks/>
                </p:cNvGrpSpPr>
                <p:nvPr/>
              </p:nvGrpSpPr>
              <p:grpSpPr bwMode="auto">
                <a:xfrm>
                  <a:off x="882" y="-82"/>
                  <a:ext cx="2045" cy="1422"/>
                  <a:chOff x="882" y="-82"/>
                  <a:chExt cx="2045" cy="1422"/>
                </a:xfrm>
              </p:grpSpPr>
              <p:sp>
                <p:nvSpPr>
                  <p:cNvPr id="10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5" y="-82"/>
                    <a:ext cx="969" cy="3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dirty="0">
                        <a:latin typeface="楷体" pitchFamily="49" charset="-122"/>
                      </a:rPr>
                      <a:t>{</a:t>
                    </a:r>
                    <a:r>
                      <a:rPr lang="en-US" altLang="zh-CN" dirty="0" err="1">
                        <a:latin typeface="楷体" pitchFamily="49" charset="-122"/>
                      </a:rPr>
                      <a:t>a,b</a:t>
                    </a:r>
                    <a:r>
                      <a:rPr lang="en-US" altLang="zh-CN" dirty="0">
                        <a:latin typeface="楷体" pitchFamily="49" charset="-122"/>
                      </a:rPr>
                      <a:t>}</a:t>
                    </a:r>
                  </a:p>
                </p:txBody>
              </p:sp>
              <p:grpSp>
                <p:nvGrpSpPr>
                  <p:cNvPr id="101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882" y="253"/>
                    <a:ext cx="2045" cy="1087"/>
                    <a:chOff x="882" y="288"/>
                    <a:chExt cx="2045" cy="1087"/>
                  </a:xfrm>
                </p:grpSpPr>
                <p:sp>
                  <p:nvSpPr>
                    <p:cNvPr id="102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90" y="462"/>
                      <a:ext cx="569" cy="3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03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1" y="897"/>
                      <a:ext cx="601" cy="3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04" name="Line 3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03" y="424"/>
                      <a:ext cx="666" cy="38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05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90" y="865"/>
                      <a:ext cx="597" cy="35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06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76" y="362"/>
                      <a:ext cx="551" cy="34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</a:rPr>
                        <a:t>{b}</a:t>
                      </a:r>
                    </a:p>
                  </p:txBody>
                </p:sp>
                <p:sp>
                  <p:nvSpPr>
                    <p:cNvPr id="107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82" y="362"/>
                      <a:ext cx="573" cy="34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</a:rPr>
                        <a:t>{a}</a:t>
                      </a:r>
                    </a:p>
                  </p:txBody>
                </p:sp>
                <p:sp>
                  <p:nvSpPr>
                    <p:cNvPr id="108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4" y="720"/>
                      <a:ext cx="227" cy="22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09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1152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10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4" y="720"/>
                      <a:ext cx="227" cy="22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111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288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90" name="Group 15"/>
              <p:cNvGrpSpPr>
                <a:grpSpLocks noChangeAspect="1"/>
              </p:cNvGrpSpPr>
              <p:nvPr/>
            </p:nvGrpSpPr>
            <p:grpSpPr bwMode="auto">
              <a:xfrm>
                <a:off x="1688918" y="4248267"/>
                <a:ext cx="1023076" cy="1882286"/>
                <a:chOff x="1425" y="-82"/>
                <a:chExt cx="969" cy="1738"/>
              </a:xfrm>
            </p:grpSpPr>
            <p:sp>
              <p:nvSpPr>
                <p:cNvPr id="9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677" y="1314"/>
                  <a:ext cx="432" cy="3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dirty="0">
                      <a:latin typeface="楷体" pitchFamily="49" charset="-122"/>
                    </a:rPr>
                    <a:t>φ</a:t>
                  </a:r>
                </a:p>
              </p:txBody>
            </p:sp>
            <p:grpSp>
              <p:nvGrpSpPr>
                <p:cNvPr id="92" name="Group 17"/>
                <p:cNvGrpSpPr>
                  <a:grpSpLocks/>
                </p:cNvGrpSpPr>
                <p:nvPr/>
              </p:nvGrpSpPr>
              <p:grpSpPr bwMode="auto">
                <a:xfrm>
                  <a:off x="1425" y="-82"/>
                  <a:ext cx="969" cy="1422"/>
                  <a:chOff x="1425" y="-82"/>
                  <a:chExt cx="969" cy="1422"/>
                </a:xfrm>
              </p:grpSpPr>
              <p:sp>
                <p:nvSpPr>
                  <p:cNvPr id="93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5" y="-82"/>
                    <a:ext cx="969" cy="3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rgbClr val="FF0000"/>
                        </a:solidFill>
                        <a:latin typeface="楷体" pitchFamily="49" charset="-122"/>
                      </a:rPr>
                      <a:t>{a}</a:t>
                    </a:r>
                  </a:p>
                </p:txBody>
              </p:sp>
              <p:grpSp>
                <p:nvGrpSpPr>
                  <p:cNvPr id="94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1794" y="253"/>
                    <a:ext cx="227" cy="1087"/>
                    <a:chOff x="1794" y="288"/>
                    <a:chExt cx="227" cy="1087"/>
                  </a:xfrm>
                </p:grpSpPr>
                <p:sp>
                  <p:nvSpPr>
                    <p:cNvPr id="95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08" y="424"/>
                      <a:ext cx="0" cy="8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96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1152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  <p:sp>
                  <p:nvSpPr>
                    <p:cNvPr id="97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288"/>
                      <a:ext cx="227" cy="22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</a:endParaRPr>
                    </a:p>
                  </p:txBody>
                </p:sp>
              </p:grpSp>
            </p:grpSp>
          </p:grpSp>
        </p:grpSp>
        <p:sp>
          <p:nvSpPr>
            <p:cNvPr id="87" name="矩形 86"/>
            <p:cNvSpPr/>
            <p:nvPr/>
          </p:nvSpPr>
          <p:spPr>
            <a:xfrm>
              <a:off x="683568" y="4797152"/>
              <a:ext cx="72008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例：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0907"/>
          </a:xfrm>
        </p:spPr>
        <p:txBody>
          <a:bodyPr/>
          <a:lstStyle/>
          <a:p>
            <a:pPr algn="ctr"/>
            <a:r>
              <a:rPr lang="en-US" altLang="zh-CN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7.4.4</a:t>
            </a:r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、有限布尔代数的</a:t>
            </a:r>
            <a:r>
              <a:rPr lang="zh-CN" altLang="en-US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原子表示</a:t>
            </a:r>
            <a:endParaRPr lang="zh-CN" altLang="en-US" sz="3600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0728"/>
            <a:ext cx="8075240" cy="3168352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性质：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任何有限布尔代数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&lt;B,*,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 dirty="0"/>
              <a:t>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都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同构于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某一集合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的幂集代数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ρ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(S),∩,∪,-,</a:t>
            </a:r>
            <a:r>
              <a:rPr lang="el-GR" altLang="zh-CN" sz="2400" dirty="0"/>
              <a:t>Φ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,S&gt;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7.4-4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a,b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是一个格中的两个元素，如果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且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dirty="0" err="1">
                <a:sym typeface="Symbol" pitchFamily="18" charset="2"/>
              </a:rPr>
              <a:t>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，并且在此格中再没别的元素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，使得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latin typeface="宋体" pitchFamily="2" charset="-122"/>
                <a:sym typeface="Symbol" pitchFamily="18" charset="2"/>
              </a:rPr>
              <a:t>＜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400" dirty="0">
                <a:latin typeface="宋体" pitchFamily="2" charset="-122"/>
                <a:sym typeface="Symbol" pitchFamily="18" charset="2"/>
              </a:rPr>
              <a:t>＜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，则称元素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覆盖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元素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，或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直接盖住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7.4-5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&lt;B,*,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 dirty="0"/>
              <a:t>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是一布尔代数，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，如果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覆盖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，则称元素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是该布尔代数的一个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原子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56376" y="6243638"/>
            <a:ext cx="730424" cy="457200"/>
          </a:xfrm>
        </p:spPr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142" name="圆角矩形 141"/>
          <p:cNvSpPr/>
          <p:nvPr/>
        </p:nvSpPr>
        <p:spPr>
          <a:xfrm>
            <a:off x="1043608" y="3140968"/>
            <a:ext cx="4896544" cy="1080120"/>
          </a:xfrm>
          <a:prstGeom prst="roundRect">
            <a:avLst/>
          </a:prstGeom>
          <a:solidFill>
            <a:srgbClr val="FFE9E5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被</a:t>
            </a:r>
            <a:r>
              <a:rPr lang="en-US" altLang="zh-CN" sz="24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覆盖的元素叫做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反原子</a:t>
            </a:r>
            <a:r>
              <a:rPr lang="zh-CN" altLang="en-US" sz="24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400" dirty="0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显然，反原子和原子互为补元素。</a:t>
            </a:r>
          </a:p>
        </p:txBody>
      </p:sp>
      <p:grpSp>
        <p:nvGrpSpPr>
          <p:cNvPr id="148" name="组合 147"/>
          <p:cNvGrpSpPr/>
          <p:nvPr/>
        </p:nvGrpSpPr>
        <p:grpSpPr>
          <a:xfrm>
            <a:off x="6006521" y="4955457"/>
            <a:ext cx="1762238" cy="294469"/>
            <a:chOff x="6006521" y="4955457"/>
            <a:chExt cx="1762238" cy="294469"/>
          </a:xfrm>
        </p:grpSpPr>
        <p:sp>
          <p:nvSpPr>
            <p:cNvPr id="143" name="Oval 28"/>
            <p:cNvSpPr>
              <a:spLocks noChangeArrowheads="1"/>
            </p:cNvSpPr>
            <p:nvPr/>
          </p:nvSpPr>
          <p:spPr bwMode="auto">
            <a:xfrm>
              <a:off x="6006521" y="5008413"/>
              <a:ext cx="239668" cy="24151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CC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latin typeface="楷体" pitchFamily="49" charset="-122"/>
              </a:endParaRPr>
            </a:p>
          </p:txBody>
        </p:sp>
        <p:sp>
          <p:nvSpPr>
            <p:cNvPr id="146" name="Oval 23"/>
            <p:cNvSpPr>
              <a:spLocks noChangeArrowheads="1"/>
            </p:cNvSpPr>
            <p:nvPr/>
          </p:nvSpPr>
          <p:spPr bwMode="auto">
            <a:xfrm>
              <a:off x="6765581" y="4955457"/>
              <a:ext cx="239668" cy="24151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CC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latin typeface="楷体" pitchFamily="49" charset="-122"/>
              </a:endParaRPr>
            </a:p>
          </p:txBody>
        </p:sp>
        <p:sp>
          <p:nvSpPr>
            <p:cNvPr id="147" name="Oval 30"/>
            <p:cNvSpPr>
              <a:spLocks noChangeArrowheads="1"/>
            </p:cNvSpPr>
            <p:nvPr/>
          </p:nvSpPr>
          <p:spPr bwMode="auto">
            <a:xfrm>
              <a:off x="7529091" y="5008413"/>
              <a:ext cx="239668" cy="24151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CC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latin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0907"/>
          </a:xfrm>
        </p:spPr>
        <p:txBody>
          <a:bodyPr/>
          <a:lstStyle/>
          <a:p>
            <a:pPr algn="ctr"/>
            <a:r>
              <a:rPr lang="zh-CN" altLang="en-US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非零有关元素必大于等于原子</a:t>
            </a:r>
            <a:endParaRPr lang="zh-CN" altLang="en-US" sz="3600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0728"/>
            <a:ext cx="8075240" cy="5184576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7.4-2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元素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是布尔代数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&lt;B,*,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/>
              <a:t>’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的原子，当且仅当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≠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时，对任意元素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，有：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x*a=a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或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x*a=0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证：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必要性，因为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x*a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，而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是原子，所以，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x*a=a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或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x*a=0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。下面是充分性，</a:t>
            </a:r>
            <a:endParaRPr lang="en-US" altLang="zh-CN" sz="2400">
              <a:latin typeface="楷体" pitchFamily="49" charset="-122"/>
              <a:ea typeface="楷体" pitchFamily="49" charset="-122"/>
            </a:endParaRPr>
          </a:p>
          <a:p>
            <a:pPr marL="271463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zh-CN" altLang="en-US" sz="2400"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a(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≠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0)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不是原子，则存在一元素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，使</a:t>
            </a:r>
            <a:r>
              <a:rPr lang="en-US" altLang="zh-CN" sz="2400" u="sng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u="sng">
                <a:latin typeface="楷体" pitchFamily="49" charset="-122"/>
                <a:ea typeface="楷体" pitchFamily="49" charset="-122"/>
                <a:sym typeface="Symbol" pitchFamily="18" charset="2"/>
              </a:rPr>
              <a:t>＞</a:t>
            </a:r>
            <a:r>
              <a:rPr lang="en-US" altLang="zh-CN" sz="2400" u="sng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u="sng">
                <a:latin typeface="楷体" pitchFamily="49" charset="-122"/>
                <a:ea typeface="楷体" pitchFamily="49" charset="-122"/>
                <a:sym typeface="Symbol" pitchFamily="18" charset="2"/>
              </a:rPr>
              <a:t>＞</a:t>
            </a:r>
            <a:r>
              <a:rPr lang="en-US" altLang="zh-CN" sz="2400" u="sng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，于是有</a:t>
            </a:r>
            <a:r>
              <a:rPr lang="en-US" altLang="zh-CN" sz="2400" u="sng">
                <a:latin typeface="楷体" pitchFamily="49" charset="-122"/>
                <a:ea typeface="楷体" pitchFamily="49" charset="-122"/>
              </a:rPr>
              <a:t>x*a=x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，这与假设“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≠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时，对任意元素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，有：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x*a=a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或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x*a=0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”矛盾，故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是原子。（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证毕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40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推论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7.4-2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是布尔代数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&lt;B,*,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/>
              <a:t>’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的原子，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的任意元素，则或者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或者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40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’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，但不能同时成立。</a:t>
            </a:r>
            <a:endParaRPr lang="en-US" altLang="zh-CN" sz="240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证：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因为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x*a=a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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x*a=0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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40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’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，但两者不能同时成立，否则，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x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*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x</a:t>
            </a:r>
            <a:r>
              <a:rPr lang="en-US" altLang="zh-CN" sz="240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’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=0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，与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＞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矛盾。（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证毕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40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zh-CN" altLang="en-US" sz="2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56376" y="6243638"/>
            <a:ext cx="730424" cy="457200"/>
          </a:xfrm>
        </p:spPr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83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0907"/>
          </a:xfrm>
        </p:spPr>
        <p:txBody>
          <a:bodyPr/>
          <a:lstStyle/>
          <a:p>
            <a:pPr algn="ctr"/>
            <a:r>
              <a:rPr lang="zh-CN" altLang="en-US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任意元素必盖某原子、不同原子保交</a:t>
            </a:r>
            <a:r>
              <a:rPr lang="en-US" altLang="zh-CN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0</a:t>
            </a:r>
            <a:endParaRPr lang="zh-CN" altLang="en-US" sz="3600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891555"/>
            <a:ext cx="8075240" cy="5129733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7.4-3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&lt;B,*,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/>
              <a:t>’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是一个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有限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布尔代数，则对于每一个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非零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元素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，至少存在一个原子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，使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x*a=a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（即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x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40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证：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是原子，则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x*x=x,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此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就是所求的原子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</a:p>
          <a:p>
            <a:pPr marL="271463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zh-CN" altLang="en-US" sz="2400"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不是原子，因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≥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0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，所以，从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x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下降到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0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有一条路径，又由于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是</a:t>
            </a:r>
            <a:r>
              <a:rPr lang="zh-CN" altLang="en-US" sz="2400" u="sng">
                <a:latin typeface="楷体" pitchFamily="49" charset="-122"/>
                <a:ea typeface="楷体" pitchFamily="49" charset="-122"/>
                <a:sym typeface="Symbol" pitchFamily="18" charset="2"/>
              </a:rPr>
              <a:t>有限的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，此路径所经过的结点是有限的，不妨设为：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x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≥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≥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≥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...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≥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k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≥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0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，则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k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覆盖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0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，而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x*a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k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=a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k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，此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k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就是所求的原子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。（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证毕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）</a:t>
            </a:r>
            <a:endParaRPr lang="en-US" altLang="zh-CN" sz="2400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7.4-4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如果元素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是布尔代数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&lt;B,*,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/>
              <a:t>’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中的两个原子，且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*a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≠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，则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=a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证：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由定理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7.4-2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有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=a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=a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，故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=a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QED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）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56376" y="6243638"/>
            <a:ext cx="730424" cy="457200"/>
          </a:xfrm>
        </p:spPr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196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0907"/>
          </a:xfrm>
        </p:spPr>
        <p:txBody>
          <a:bodyPr/>
          <a:lstStyle/>
          <a:p>
            <a:pPr algn="ctr"/>
            <a:r>
              <a:rPr lang="zh-CN" altLang="en-US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原子表示有关非零元素</a:t>
            </a:r>
            <a:endParaRPr lang="zh-CN" altLang="en-US" sz="3600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35571"/>
            <a:ext cx="8075240" cy="505772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7.4-5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&lt;B,*,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/>
              <a:t>’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有限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布尔代数，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中任意非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元素，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,...,a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是满足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x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的所有原子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(i=1,2,...,k)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，则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x=a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...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k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证：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记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...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k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=y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</a:t>
            </a:r>
            <a:endParaRPr lang="en-US" altLang="zh-CN" sz="2400">
              <a:latin typeface="楷体" pitchFamily="49" charset="-122"/>
              <a:ea typeface="楷体" pitchFamily="49" charset="-122"/>
            </a:endParaRPr>
          </a:p>
          <a:p>
            <a:pPr marL="728663" indent="-36988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+mj-ea"/>
              <a:buAutoNum type="circleNumDbPlain"/>
            </a:pPr>
            <a:r>
              <a:rPr lang="zh-CN" altLang="en-US" sz="2400">
                <a:latin typeface="楷体" pitchFamily="49" charset="-122"/>
                <a:ea typeface="楷体" pitchFamily="49" charset="-122"/>
              </a:rPr>
              <a:t>因为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x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（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i=1,2,...,k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），所以</a:t>
            </a:r>
            <a:r>
              <a:rPr lang="en-US" altLang="zh-CN" sz="2400" u="sng">
                <a:latin typeface="楷体" pitchFamily="49" charset="-122"/>
                <a:ea typeface="楷体" pitchFamily="49" charset="-122"/>
                <a:sym typeface="Symbol" pitchFamily="18" charset="2"/>
              </a:rPr>
              <a:t>y</a:t>
            </a:r>
            <a:r>
              <a:rPr lang="zh-CN" altLang="en-US" sz="2400" u="sng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 u="sng">
                <a:latin typeface="楷体" pitchFamily="49" charset="-122"/>
                <a:ea typeface="楷体" pitchFamily="49" charset="-122"/>
                <a:sym typeface="Symbol" pitchFamily="18" charset="2"/>
              </a:rPr>
              <a:t>x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；</a:t>
            </a:r>
            <a:endParaRPr lang="en-US" altLang="zh-CN" sz="2400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728663" indent="-36988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+mj-ea"/>
              <a:buAutoNum type="circleNumDbPlain"/>
            </a:pP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反证法。设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x*y</a:t>
            </a:r>
            <a:r>
              <a:rPr lang="en-US" altLang="zh-CN" sz="240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≠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0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，于是必有一原子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，使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x*y</a:t>
            </a:r>
            <a:r>
              <a:rPr lang="en-US" altLang="zh-CN" sz="240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  <a:sym typeface="Symbol" pitchFamily="18" charset="2"/>
              </a:rPr>
              <a:t>’</a:t>
            </a:r>
          </a:p>
          <a:p>
            <a:pPr marL="719138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100000"/>
              <a:buNone/>
            </a:pP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又因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x*y</a:t>
            </a:r>
            <a:r>
              <a:rPr lang="en-US" altLang="zh-CN" sz="240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x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和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x*y</a:t>
            </a:r>
            <a:r>
              <a:rPr lang="en-US" altLang="zh-CN" sz="240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y</a:t>
            </a:r>
            <a:r>
              <a:rPr lang="en-US" altLang="zh-CN" sz="240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，所以由传递性得：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x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和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y</a:t>
            </a:r>
            <a:r>
              <a:rPr lang="en-US" altLang="zh-CN" sz="240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，因为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是一原子，且满足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x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endParaRPr lang="en-US" altLang="zh-CN" sz="2400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719138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100000"/>
              <a:buNone/>
            </a:pP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所以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必是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,...,a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中的一个，因此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y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，但这与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y</a:t>
            </a:r>
            <a:r>
              <a:rPr lang="en-US" altLang="zh-CN" sz="240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矛盾，故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x*y</a:t>
            </a:r>
            <a:r>
              <a:rPr lang="en-US" altLang="zh-CN" sz="240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=0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，即</a:t>
            </a:r>
            <a:r>
              <a:rPr lang="en-US" altLang="zh-CN" sz="2400" u="sng">
                <a:latin typeface="楷体" pitchFamily="49" charset="-122"/>
                <a:ea typeface="楷体" pitchFamily="49" charset="-122"/>
                <a:sym typeface="Symbol" pitchFamily="18" charset="2"/>
              </a:rPr>
              <a:t>x</a:t>
            </a:r>
            <a:r>
              <a:rPr lang="zh-CN" altLang="en-US" sz="2400" u="sng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 u="sng">
                <a:latin typeface="楷体" pitchFamily="49" charset="-122"/>
                <a:ea typeface="楷体" pitchFamily="49" charset="-122"/>
                <a:sym typeface="Symbol" pitchFamily="18" charset="2"/>
              </a:rPr>
              <a:t>y</a:t>
            </a:r>
          </a:p>
          <a:p>
            <a:pPr marL="719138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100000"/>
              <a:buNone/>
            </a:pP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从而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x=y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，即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x=a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...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k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（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证毕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）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56376" y="6243638"/>
            <a:ext cx="730424" cy="457200"/>
          </a:xfrm>
        </p:spPr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4CEB668-FA0F-4EF1-B3B1-373CE6AFD132}"/>
              </a:ext>
            </a:extLst>
          </p:cNvPr>
          <p:cNvGrpSpPr/>
          <p:nvPr/>
        </p:nvGrpSpPr>
        <p:grpSpPr>
          <a:xfrm>
            <a:off x="2699792" y="2124274"/>
            <a:ext cx="5987008" cy="1565983"/>
            <a:chOff x="2699792" y="2124274"/>
            <a:chExt cx="5987008" cy="1565983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E329598-E055-45E4-B25A-D70C81B1A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9792" y="3690257"/>
              <a:ext cx="5399923" cy="0"/>
            </a:xfrm>
            <a:prstGeom prst="line">
              <a:avLst/>
            </a:prstGeom>
            <a:ln w="28575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8953B69A-8FE0-43B7-AC90-AD584B0A9217}"/>
                </a:ext>
              </a:extLst>
            </p:cNvPr>
            <p:cNvSpPr/>
            <p:nvPr/>
          </p:nvSpPr>
          <p:spPr>
            <a:xfrm>
              <a:off x="6886600" y="2124274"/>
              <a:ext cx="1800200" cy="5040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定理</a:t>
              </a:r>
              <a:r>
                <a:rPr lang="en-US" altLang="zh-CN" sz="24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7.4-3</a:t>
              </a:r>
              <a:endPara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D6A64BA-A38F-4F8D-B00B-0988D81AAA1F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7020272" y="2628330"/>
              <a:ext cx="766428" cy="656654"/>
            </a:xfrm>
            <a:prstGeom prst="straightConnector1">
              <a:avLst/>
            </a:prstGeom>
            <a:ln w="19050"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1230F7F-893D-4816-AF1C-323667D061B8}"/>
              </a:ext>
            </a:extLst>
          </p:cNvPr>
          <p:cNvGrpSpPr/>
          <p:nvPr/>
        </p:nvGrpSpPr>
        <p:grpSpPr>
          <a:xfrm>
            <a:off x="1405136" y="5045835"/>
            <a:ext cx="7135008" cy="870604"/>
            <a:chOff x="1405136" y="5045835"/>
            <a:chExt cx="7135008" cy="870604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4D9F487-D0FF-4D2E-B030-97C5A9612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3596" y="5045835"/>
              <a:ext cx="2596548" cy="0"/>
            </a:xfrm>
            <a:prstGeom prst="line">
              <a:avLst/>
            </a:prstGeom>
            <a:ln w="28575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7E433E4-4462-489A-8E0C-8B42BE0B2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5136" y="5453743"/>
              <a:ext cx="1250978" cy="0"/>
            </a:xfrm>
            <a:prstGeom prst="line">
              <a:avLst/>
            </a:prstGeom>
            <a:ln w="28575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3EAEFC78-A2DE-4DAC-8ED0-2ACDDF08EBFE}"/>
                </a:ext>
              </a:extLst>
            </p:cNvPr>
            <p:cNvSpPr/>
            <p:nvPr/>
          </p:nvSpPr>
          <p:spPr>
            <a:xfrm>
              <a:off x="6987395" y="5412383"/>
              <a:ext cx="1401028" cy="5040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a</a:t>
              </a:r>
              <a:r>
                <a:rPr lang="zh-CN" altLang="en-US" sz="2400">
                  <a:solidFill>
                    <a:srgbClr val="FF0000"/>
                  </a:solidFill>
                  <a:latin typeface="Arial" panose="020B0604020202020204" pitchFamily="34" charset="0"/>
                  <a:ea typeface="楷体" pitchFamily="49" charset="-122"/>
                  <a:cs typeface="Arial" panose="020B0604020202020204" pitchFamily="34" charset="0"/>
                  <a:sym typeface="Symbol" pitchFamily="18" charset="2"/>
                </a:rPr>
                <a:t>≤</a:t>
              </a:r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ea typeface="楷体" pitchFamily="49" charset="-122"/>
                  <a:cs typeface="Arial" panose="020B0604020202020204" pitchFamily="34" charset="0"/>
                  <a:sym typeface="Symbol" pitchFamily="18" charset="2"/>
                </a:rPr>
                <a:t>yy’=0</a:t>
              </a:r>
              <a:endPara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162EB2F-15CA-4833-99E3-1CE614A587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7909" y="5054806"/>
              <a:ext cx="0" cy="357577"/>
            </a:xfrm>
            <a:prstGeom prst="straightConnector1">
              <a:avLst/>
            </a:prstGeom>
            <a:ln w="19050"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7991679-47B6-4870-86C3-C66806EC5EA2}"/>
              </a:ext>
            </a:extLst>
          </p:cNvPr>
          <p:cNvGrpSpPr/>
          <p:nvPr/>
        </p:nvGrpSpPr>
        <p:grpSpPr>
          <a:xfrm>
            <a:off x="3275856" y="4172344"/>
            <a:ext cx="5079690" cy="1314041"/>
            <a:chOff x="3275856" y="4172344"/>
            <a:chExt cx="5079690" cy="131404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0594C02-67FB-4DED-899B-12FCE23FD59D}"/>
                </a:ext>
              </a:extLst>
            </p:cNvPr>
            <p:cNvSpPr/>
            <p:nvPr/>
          </p:nvSpPr>
          <p:spPr>
            <a:xfrm>
              <a:off x="3275856" y="5087464"/>
              <a:ext cx="2160239" cy="3989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93FBAFBE-1F9D-43FD-89E3-8F31BB36F5C3}"/>
                </a:ext>
              </a:extLst>
            </p:cNvPr>
            <p:cNvSpPr/>
            <p:nvPr/>
          </p:nvSpPr>
          <p:spPr>
            <a:xfrm>
              <a:off x="6555347" y="4172344"/>
              <a:ext cx="1800199" cy="5040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定理</a:t>
              </a:r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7.3-12</a:t>
              </a:r>
              <a:endPara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175E936-BF52-4F18-B250-C2AB1F97ED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9753" y="4435257"/>
              <a:ext cx="1155594" cy="652207"/>
            </a:xfrm>
            <a:prstGeom prst="straightConnector1">
              <a:avLst/>
            </a:prstGeom>
            <a:ln w="19050"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37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0907"/>
          </a:xfrm>
        </p:spPr>
        <p:txBody>
          <a:bodyPr/>
          <a:lstStyle/>
          <a:p>
            <a:pPr algn="ctr"/>
            <a:r>
              <a:rPr lang="zh-CN" altLang="en-US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原子表示唯一性定理</a:t>
            </a:r>
            <a:endParaRPr lang="zh-CN" altLang="en-US" sz="3600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35571"/>
            <a:ext cx="8075240" cy="505772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3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3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7.4-6</a:t>
            </a:r>
            <a:r>
              <a:rPr lang="zh-CN" altLang="en-US" sz="23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300"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7.4-5</a:t>
            </a:r>
            <a:r>
              <a:rPr lang="zh-CN" altLang="en-US" sz="2300">
                <a:latin typeface="楷体" pitchFamily="49" charset="-122"/>
                <a:ea typeface="楷体" pitchFamily="49" charset="-122"/>
              </a:rPr>
              <a:t>中的表示式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x=a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zh-CN" altLang="en-US" sz="23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r>
              <a:rPr lang="zh-CN" altLang="en-US" sz="23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...</a:t>
            </a:r>
            <a:r>
              <a:rPr lang="zh-CN" altLang="en-US" sz="23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k</a:t>
            </a:r>
            <a:r>
              <a:rPr lang="zh-CN" altLang="en-US" sz="2300">
                <a:latin typeface="楷体" pitchFamily="49" charset="-122"/>
                <a:ea typeface="楷体" pitchFamily="49" charset="-122"/>
                <a:sym typeface="Symbol" pitchFamily="18" charset="2"/>
              </a:rPr>
              <a:t>是唯一的。</a:t>
            </a:r>
            <a:endParaRPr lang="en-US" altLang="zh-CN" sz="2300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3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证：</a:t>
            </a:r>
            <a:r>
              <a:rPr lang="zh-CN" altLang="en-US" sz="2300">
                <a:latin typeface="楷体" pitchFamily="49" charset="-122"/>
                <a:ea typeface="楷体" pitchFamily="49" charset="-122"/>
              </a:rPr>
              <a:t>若另有表示式为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x=b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zh-CN" altLang="en-US" sz="23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r>
              <a:rPr lang="zh-CN" altLang="en-US" sz="23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...</a:t>
            </a:r>
            <a:r>
              <a:rPr lang="zh-CN" altLang="en-US" sz="23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t</a:t>
            </a:r>
            <a:r>
              <a:rPr lang="zh-CN" altLang="en-US" sz="2300">
                <a:latin typeface="楷体" pitchFamily="49" charset="-122"/>
                <a:ea typeface="楷体" pitchFamily="49" charset="-122"/>
                <a:sym typeface="Symbol" pitchFamily="18" charset="2"/>
              </a:rPr>
              <a:t>，其中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,b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...,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t</a:t>
            </a:r>
            <a:r>
              <a:rPr lang="zh-CN" altLang="en-US" sz="2300">
                <a:latin typeface="楷体" pitchFamily="49" charset="-122"/>
                <a:ea typeface="楷体" pitchFamily="49" charset="-122"/>
                <a:sym typeface="Symbol" pitchFamily="18" charset="2"/>
              </a:rPr>
              <a:t>是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lang="zh-CN" altLang="en-US" sz="2300">
                <a:latin typeface="楷体" pitchFamily="49" charset="-122"/>
                <a:ea typeface="楷体" pitchFamily="49" charset="-122"/>
                <a:sym typeface="Symbol" pitchFamily="18" charset="2"/>
              </a:rPr>
              <a:t>中不同的原子。</a:t>
            </a:r>
            <a:endParaRPr lang="en-US" altLang="zh-CN" sz="2300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271463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300">
                <a:latin typeface="楷体" pitchFamily="49" charset="-122"/>
                <a:ea typeface="楷体" pitchFamily="49" charset="-122"/>
              </a:rPr>
              <a:t>因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30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,b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...,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t</a:t>
            </a:r>
            <a:r>
              <a:rPr lang="zh-CN" altLang="en-US" sz="2300">
                <a:latin typeface="楷体" pitchFamily="49" charset="-122"/>
                <a:ea typeface="楷体" pitchFamily="49" charset="-122"/>
              </a:rPr>
              <a:t>的最小上界，所以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i</a:t>
            </a:r>
            <a:r>
              <a:rPr lang="zh-CN" altLang="en-US" sz="23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x(i=1,2,...,t)</a:t>
            </a:r>
            <a:r>
              <a:rPr lang="zh-CN" altLang="en-US" sz="2300">
                <a:latin typeface="楷体" pitchFamily="49" charset="-122"/>
                <a:ea typeface="楷体" pitchFamily="49" charset="-122"/>
                <a:sym typeface="Symbol" pitchFamily="18" charset="2"/>
              </a:rPr>
              <a:t>，而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...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k</a:t>
            </a:r>
            <a:r>
              <a:rPr lang="zh-CN" altLang="en-US" sz="2300">
                <a:latin typeface="楷体" pitchFamily="49" charset="-122"/>
                <a:ea typeface="楷体" pitchFamily="49" charset="-122"/>
                <a:sym typeface="Symbol" pitchFamily="18" charset="2"/>
              </a:rPr>
              <a:t>是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lang="zh-CN" altLang="en-US" sz="2300">
                <a:latin typeface="楷体" pitchFamily="49" charset="-122"/>
                <a:ea typeface="楷体" pitchFamily="49" charset="-122"/>
                <a:sym typeface="Symbol" pitchFamily="18" charset="2"/>
              </a:rPr>
              <a:t>中满足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i</a:t>
            </a:r>
            <a:r>
              <a:rPr lang="zh-CN" altLang="en-US" sz="23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x(i=1,2,...,k)</a:t>
            </a:r>
            <a:r>
              <a:rPr lang="zh-CN" altLang="en-US" sz="2300">
                <a:latin typeface="楷体" pitchFamily="49" charset="-122"/>
                <a:ea typeface="楷体" pitchFamily="49" charset="-122"/>
                <a:sym typeface="Symbol" pitchFamily="18" charset="2"/>
              </a:rPr>
              <a:t>的所有原子，</a:t>
            </a:r>
            <a:endParaRPr lang="en-US" altLang="zh-CN" sz="2300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271463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300">
                <a:latin typeface="楷体" pitchFamily="49" charset="-122"/>
                <a:ea typeface="楷体" pitchFamily="49" charset="-122"/>
                <a:sym typeface="Symbol" pitchFamily="18" charset="2"/>
              </a:rPr>
              <a:t>所以，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{b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,b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...,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t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}</a:t>
            </a:r>
            <a:r>
              <a:rPr lang="zh-CN" altLang="en-US" sz="2300"/>
              <a:t>⊆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{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...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k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}</a:t>
            </a:r>
            <a:r>
              <a:rPr lang="zh-CN" altLang="en-US" sz="2300">
                <a:latin typeface="楷体" pitchFamily="49" charset="-122"/>
                <a:ea typeface="楷体" pitchFamily="49" charset="-122"/>
              </a:rPr>
              <a:t>且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sz="23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300">
                <a:latin typeface="楷体" pitchFamily="49" charset="-122"/>
                <a:ea typeface="楷体" pitchFamily="49" charset="-122"/>
              </a:rPr>
              <a:t>，</a:t>
            </a:r>
            <a:endParaRPr lang="en-US" altLang="zh-CN" sz="2300">
              <a:latin typeface="楷体" pitchFamily="49" charset="-122"/>
              <a:ea typeface="楷体" pitchFamily="49" charset="-122"/>
            </a:endParaRPr>
          </a:p>
          <a:p>
            <a:pPr marL="271463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300">
                <a:latin typeface="楷体" pitchFamily="49" charset="-122"/>
                <a:ea typeface="楷体" pitchFamily="49" charset="-122"/>
              </a:rPr>
              <a:t>如果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sz="2300">
                <a:latin typeface="楷体" pitchFamily="49" charset="-122"/>
                <a:ea typeface="楷体" pitchFamily="49" charset="-122"/>
                <a:sym typeface="Symbol" pitchFamily="18" charset="2"/>
              </a:rPr>
              <a:t>＜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300">
                <a:latin typeface="楷体" pitchFamily="49" charset="-122"/>
                <a:ea typeface="楷体" pitchFamily="49" charset="-122"/>
              </a:rPr>
              <a:t>，那么，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...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k</a:t>
            </a:r>
            <a:r>
              <a:rPr lang="zh-CN" altLang="en-US" sz="2300">
                <a:latin typeface="楷体" pitchFamily="49" charset="-122"/>
                <a:ea typeface="楷体" pitchFamily="49" charset="-122"/>
              </a:rPr>
              <a:t>中必有一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30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,b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,...,b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sz="2300">
                <a:latin typeface="楷体" pitchFamily="49" charset="-122"/>
                <a:ea typeface="楷体" pitchFamily="49" charset="-122"/>
              </a:rPr>
              <a:t>全不相同，于是，由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*(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zh-CN" altLang="en-US" sz="23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r>
              <a:rPr lang="zh-CN" altLang="en-US" sz="23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...</a:t>
            </a:r>
            <a:r>
              <a:rPr lang="zh-CN" altLang="en-US" sz="23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t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)=a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*(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...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k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300">
                <a:latin typeface="楷体" pitchFamily="49" charset="-122"/>
                <a:ea typeface="楷体" pitchFamily="49" charset="-122"/>
              </a:rPr>
              <a:t>得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0=a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300">
                <a:latin typeface="楷体" pitchFamily="49" charset="-122"/>
                <a:ea typeface="楷体" pitchFamily="49" charset="-122"/>
              </a:rPr>
              <a:t>，矛盾，</a:t>
            </a:r>
            <a:endParaRPr lang="en-US" altLang="zh-CN" sz="2300">
              <a:latin typeface="楷体" pitchFamily="49" charset="-122"/>
              <a:ea typeface="楷体" pitchFamily="49" charset="-122"/>
            </a:endParaRPr>
          </a:p>
          <a:p>
            <a:pPr marL="271463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300">
                <a:latin typeface="楷体" pitchFamily="49" charset="-122"/>
                <a:ea typeface="楷体" pitchFamily="49" charset="-122"/>
              </a:rPr>
              <a:t>故，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t=k</a:t>
            </a:r>
            <a:r>
              <a:rPr lang="zh-CN" altLang="en-US" sz="230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{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,b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...,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t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}={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...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3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k</a:t>
            </a:r>
            <a:r>
              <a:rPr lang="en-US" altLang="zh-CN" sz="2300">
                <a:latin typeface="楷体" pitchFamily="49" charset="-122"/>
                <a:ea typeface="楷体" pitchFamily="49" charset="-122"/>
              </a:rPr>
              <a:t>}</a:t>
            </a:r>
            <a:r>
              <a:rPr lang="zh-CN" altLang="en-US" sz="2300">
                <a:latin typeface="楷体" pitchFamily="49" charset="-122"/>
                <a:ea typeface="楷体" pitchFamily="49" charset="-122"/>
              </a:rPr>
              <a:t>。（</a:t>
            </a:r>
            <a:r>
              <a:rPr lang="zh-CN" altLang="en-US" sz="23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证毕</a:t>
            </a:r>
            <a:r>
              <a:rPr lang="zh-CN" altLang="en-US" sz="230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3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56376" y="6243638"/>
            <a:ext cx="730424" cy="457200"/>
          </a:xfrm>
        </p:spPr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99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9821"/>
            <a:ext cx="8229600" cy="702915"/>
          </a:xfrm>
        </p:spPr>
        <p:txBody>
          <a:bodyPr/>
          <a:lstStyle/>
          <a:p>
            <a:pPr algn="ctr"/>
            <a:r>
              <a:rPr lang="zh-CN" altLang="en-US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同构定理</a:t>
            </a:r>
            <a:r>
              <a:rPr lang="en-US" altLang="zh-CN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1</a:t>
            </a:r>
            <a:endParaRPr lang="zh-CN" altLang="en-US" sz="3600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075240" cy="3240359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7.4-7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&lt;B,*,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 dirty="0"/>
              <a:t>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是一个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有限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布尔代数，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是此代数中的所有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原子的集合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&lt;B,*,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 dirty="0"/>
              <a:t>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400" u="sng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同构于幂集代数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ρ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(S),∩,∪,-,</a:t>
            </a:r>
            <a:r>
              <a:rPr lang="el-GR" altLang="zh-CN" sz="2400" dirty="0"/>
              <a:t>Φ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,S&gt;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&lt;{0,1},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,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 dirty="0"/>
              <a:t>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是有限布尔代数；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1219200" lvl="1">
              <a:lnSpc>
                <a:spcPct val="110000"/>
              </a:lnSpc>
              <a:spcAft>
                <a:spcPts val="0"/>
              </a:spcAft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该代数原子的集合：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S={1}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1219200" lvl="1">
              <a:lnSpc>
                <a:spcPct val="110000"/>
              </a:lnSpc>
              <a:spcAft>
                <a:spcPts val="0"/>
              </a:spcAft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幂集：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ρ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(S)=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ρ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({1})={</a:t>
            </a:r>
            <a:r>
              <a:rPr lang="el-GR" altLang="zh-CN" sz="2400" dirty="0"/>
              <a:t>Φ</a:t>
            </a:r>
            <a:r>
              <a:rPr lang="zh-CN" altLang="en-US" sz="2400" dirty="0"/>
              <a:t>，</a:t>
            </a:r>
            <a:r>
              <a:rPr lang="en-US" altLang="zh-CN" sz="2400" dirty="0"/>
              <a:t>{1}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}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1219200" lvl="1">
              <a:lnSpc>
                <a:spcPct val="110000"/>
              </a:lnSpc>
              <a:spcAft>
                <a:spcPts val="600"/>
              </a:spcAft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幂集代数：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&lt;{</a:t>
            </a:r>
            <a:r>
              <a:rPr lang="el-GR" altLang="zh-CN" sz="2400" dirty="0"/>
              <a:t>Φ</a:t>
            </a:r>
            <a:r>
              <a:rPr lang="zh-CN" altLang="en-US" sz="2400" dirty="0"/>
              <a:t>，</a:t>
            </a:r>
            <a:r>
              <a:rPr lang="en-US" altLang="zh-CN" sz="2400" dirty="0"/>
              <a:t>{1}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},∩,∪,-,</a:t>
            </a:r>
            <a:r>
              <a:rPr lang="el-GR" altLang="zh-CN" sz="2400" dirty="0"/>
              <a:t>Φ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,S 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69</a:t>
            </a:fld>
            <a:endParaRPr lang="en-US" altLang="zh-CN" dirty="0"/>
          </a:p>
        </p:txBody>
      </p: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1187624" y="4479372"/>
            <a:ext cx="2535679" cy="1696010"/>
            <a:chOff x="3203848" y="4225996"/>
            <a:chExt cx="2535679" cy="1696010"/>
          </a:xfrm>
        </p:grpSpPr>
        <p:grpSp>
          <p:nvGrpSpPr>
            <p:cNvPr id="5" name="Group 15"/>
            <p:cNvGrpSpPr>
              <a:grpSpLocks noChangeAspect="1"/>
            </p:cNvGrpSpPr>
            <p:nvPr/>
          </p:nvGrpSpPr>
          <p:grpSpPr bwMode="auto">
            <a:xfrm>
              <a:off x="3203848" y="4226538"/>
              <a:ext cx="1023076" cy="1694927"/>
              <a:chOff x="1425" y="90"/>
              <a:chExt cx="969" cy="1565"/>
            </a:xfrm>
          </p:grpSpPr>
          <p:sp>
            <p:nvSpPr>
              <p:cNvPr id="6" name="Text Box 16"/>
              <p:cNvSpPr txBox="1">
                <a:spLocks noChangeArrowheads="1"/>
              </p:cNvSpPr>
              <p:nvPr/>
            </p:nvSpPr>
            <p:spPr bwMode="auto">
              <a:xfrm>
                <a:off x="1677" y="1314"/>
                <a:ext cx="432" cy="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latin typeface="楷体" pitchFamily="49" charset="-122"/>
                  </a:rPr>
                  <a:t>0</a:t>
                </a:r>
              </a:p>
            </p:txBody>
          </p: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1425" y="90"/>
                <a:ext cx="969" cy="1250"/>
                <a:chOff x="1425" y="90"/>
                <a:chExt cx="969" cy="1250"/>
              </a:xfrm>
            </p:grpSpPr>
            <p:sp>
              <p:nvSpPr>
                <p:cNvPr id="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425" y="90"/>
                  <a:ext cx="969" cy="3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dirty="0">
                      <a:latin typeface="楷体" pitchFamily="49" charset="-122"/>
                    </a:rPr>
                    <a:t>1</a:t>
                  </a:r>
                </a:p>
              </p:txBody>
            </p:sp>
            <p:grpSp>
              <p:nvGrpSpPr>
                <p:cNvPr id="9" name="Group 19"/>
                <p:cNvGrpSpPr>
                  <a:grpSpLocks/>
                </p:cNvGrpSpPr>
                <p:nvPr/>
              </p:nvGrpSpPr>
              <p:grpSpPr bwMode="auto">
                <a:xfrm>
                  <a:off x="1794" y="442"/>
                  <a:ext cx="227" cy="898"/>
                  <a:chOff x="1794" y="477"/>
                  <a:chExt cx="227" cy="898"/>
                </a:xfrm>
              </p:grpSpPr>
              <p:sp>
                <p:nvSpPr>
                  <p:cNvPr id="1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908" y="606"/>
                    <a:ext cx="0" cy="632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11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1794" y="1152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  <p:sp>
                <p:nvSpPr>
                  <p:cNvPr id="12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1794" y="477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</p:grpSp>
          </p:grpSp>
        </p:grpSp>
        <p:grpSp>
          <p:nvGrpSpPr>
            <p:cNvPr id="13" name="Group 15"/>
            <p:cNvGrpSpPr>
              <a:grpSpLocks noChangeAspect="1"/>
            </p:cNvGrpSpPr>
            <p:nvPr/>
          </p:nvGrpSpPr>
          <p:grpSpPr bwMode="auto">
            <a:xfrm>
              <a:off x="4716451" y="4225996"/>
              <a:ext cx="1023076" cy="1696010"/>
              <a:chOff x="948" y="90"/>
              <a:chExt cx="969" cy="1566"/>
            </a:xfrm>
          </p:grpSpPr>
          <p:sp>
            <p:nvSpPr>
              <p:cNvPr id="14" name="Text Box 16"/>
              <p:cNvSpPr txBox="1">
                <a:spLocks noChangeArrowheads="1"/>
              </p:cNvSpPr>
              <p:nvPr/>
            </p:nvSpPr>
            <p:spPr bwMode="auto">
              <a:xfrm>
                <a:off x="1200" y="1314"/>
                <a:ext cx="432" cy="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latin typeface="楷体" pitchFamily="49" charset="-122"/>
                  </a:rPr>
                  <a:t>φ</a:t>
                </a:r>
              </a:p>
            </p:txBody>
          </p:sp>
          <p:grpSp>
            <p:nvGrpSpPr>
              <p:cNvPr id="15" name="Group 17"/>
              <p:cNvGrpSpPr>
                <a:grpSpLocks/>
              </p:cNvGrpSpPr>
              <p:nvPr/>
            </p:nvGrpSpPr>
            <p:grpSpPr bwMode="auto">
              <a:xfrm>
                <a:off x="948" y="90"/>
                <a:ext cx="969" cy="1250"/>
                <a:chOff x="948" y="90"/>
                <a:chExt cx="969" cy="1250"/>
              </a:xfrm>
            </p:grpSpPr>
            <p:sp>
              <p:nvSpPr>
                <p:cNvPr id="1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48" y="90"/>
                  <a:ext cx="969" cy="3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dirty="0">
                      <a:latin typeface="楷体" pitchFamily="49" charset="-122"/>
                    </a:rPr>
                    <a:t>{1}</a:t>
                  </a:r>
                </a:p>
              </p:txBody>
            </p:sp>
            <p:grpSp>
              <p:nvGrpSpPr>
                <p:cNvPr id="17" name="Group 19"/>
                <p:cNvGrpSpPr>
                  <a:grpSpLocks/>
                </p:cNvGrpSpPr>
                <p:nvPr/>
              </p:nvGrpSpPr>
              <p:grpSpPr bwMode="auto">
                <a:xfrm>
                  <a:off x="1317" y="442"/>
                  <a:ext cx="227" cy="898"/>
                  <a:chOff x="1317" y="477"/>
                  <a:chExt cx="227" cy="898"/>
                </a:xfrm>
              </p:grpSpPr>
              <p:sp>
                <p:nvSpPr>
                  <p:cNvPr id="18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431" y="606"/>
                    <a:ext cx="0" cy="632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楷体" pitchFamily="49" charset="-122"/>
                    </a:endParaRPr>
                  </a:p>
                </p:txBody>
              </p:sp>
              <p:sp>
                <p:nvSpPr>
                  <p:cNvPr id="19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1317" y="1152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  <p:sp>
                <p:nvSpPr>
                  <p:cNvPr id="20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1317" y="477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</a:endParaRPr>
                  </a:p>
                </p:txBody>
              </p:sp>
            </p:grpSp>
          </p:grpSp>
        </p:grpSp>
      </p:grpSp>
      <p:sp>
        <p:nvSpPr>
          <p:cNvPr id="23" name="圆角矩形 22"/>
          <p:cNvSpPr/>
          <p:nvPr/>
        </p:nvSpPr>
        <p:spPr>
          <a:xfrm>
            <a:off x="4860032" y="4694664"/>
            <a:ext cx="3384376" cy="129614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lnSpc>
                <a:spcPct val="110000"/>
              </a:lnSpc>
              <a:spcAft>
                <a:spcPts val="600"/>
              </a:spcAft>
              <a:buSzPct val="60000"/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布尔代数的应用之一：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533400" lvl="1" indent="-274638">
              <a:lnSpc>
                <a:spcPct val="110000"/>
              </a:lnSpc>
              <a:spcAft>
                <a:spcPts val="600"/>
              </a:spcAft>
              <a:buSzPct val="60000"/>
              <a:buFont typeface="Wingdings" pitchFamily="2" charset="2"/>
              <a:buChar char="Ø"/>
              <a:tabLst>
                <a:tab pos="441325" algn="l"/>
              </a:tabLst>
            </a:pPr>
            <a:r>
              <a:rPr lang="zh-CN" altLang="en-US" sz="2400" dirty="0">
                <a:solidFill>
                  <a:srgbClr val="00194C"/>
                </a:solidFill>
                <a:latin typeface="楷体" pitchFamily="49" charset="-122"/>
                <a:ea typeface="楷体" pitchFamily="49" charset="-122"/>
              </a:rPr>
              <a:t>用布尔代数实现集合运算。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6012160" y="2913896"/>
            <a:ext cx="2916832" cy="86409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lnSpc>
                <a:spcPct val="110000"/>
              </a:lnSpc>
              <a:spcAft>
                <a:spcPts val="600"/>
              </a:spcAft>
              <a:buSzPct val="60000"/>
              <a:buFont typeface="Wingdings" pitchFamily="2" charset="2"/>
              <a:buChar char="u"/>
            </a:pPr>
            <a:r>
              <a:rPr lang="zh-CN" altLang="en-US" sz="240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同构定理</a:t>
            </a:r>
            <a:r>
              <a:rPr lang="en-US" altLang="zh-CN" sz="240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也</a:t>
            </a:r>
            <a:r>
              <a:rPr lang="zh-CN" altLang="en-US" sz="24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可看做本定理的推论。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463352" y="2523376"/>
            <a:ext cx="5472608" cy="28803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lnSpc>
                <a:spcPct val="110000"/>
              </a:lnSpc>
              <a:spcAft>
                <a:spcPts val="1200"/>
              </a:spcAft>
              <a:buSzPct val="60000"/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意思是：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的幂集构成的并交补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集合代数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是布尔代数</a:t>
            </a:r>
            <a:r>
              <a:rPr lang="zh-CN" altLang="en-US" sz="2400" dirty="0">
                <a:solidFill>
                  <a:srgbClr val="00194C"/>
                </a:solidFill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400" dirty="0">
              <a:solidFill>
                <a:srgbClr val="00194C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lnSpc>
                <a:spcPct val="110000"/>
              </a:lnSpc>
              <a:spcAft>
                <a:spcPts val="1200"/>
              </a:spcAft>
              <a:buSzPct val="60000"/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00194C"/>
                </a:solidFill>
                <a:latin typeface="楷体" pitchFamily="49" charset="-122"/>
                <a:ea typeface="楷体" pitchFamily="49" charset="-122"/>
              </a:rPr>
              <a:t>布尔代数与幂集集合代数完全一样；</a:t>
            </a:r>
            <a:endParaRPr lang="en-US" altLang="zh-CN" sz="2400" dirty="0">
              <a:solidFill>
                <a:srgbClr val="00194C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lnSpc>
                <a:spcPct val="110000"/>
              </a:lnSpc>
              <a:spcAft>
                <a:spcPts val="1200"/>
              </a:spcAft>
              <a:buSzPct val="60000"/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00194C"/>
                </a:solidFill>
                <a:latin typeface="楷体" pitchFamily="49" charset="-122"/>
                <a:ea typeface="楷体" pitchFamily="49" charset="-122"/>
              </a:rPr>
              <a:t>这不奇怪，布尔代数本来就是一种偏序集，直觉上，它与某种特定的集合代数应该是一回事。</a:t>
            </a:r>
          </a:p>
        </p:txBody>
      </p:sp>
      <p:grpSp>
        <p:nvGrpSpPr>
          <p:cNvPr id="26" name="组合 25"/>
          <p:cNvGrpSpPr>
            <a:grpSpLocks noChangeAspect="1"/>
          </p:cNvGrpSpPr>
          <p:nvPr/>
        </p:nvGrpSpPr>
        <p:grpSpPr>
          <a:xfrm>
            <a:off x="5076056" y="260648"/>
            <a:ext cx="1104899" cy="836356"/>
            <a:chOff x="5667375" y="1175657"/>
            <a:chExt cx="1255939" cy="950686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5667375" y="1838325"/>
              <a:ext cx="311150" cy="2653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972629" y="1175657"/>
              <a:ext cx="950685" cy="9506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D820F9-7862-4061-BA4F-8D9E16AE0AD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/>
          <a:lstStyle/>
          <a:p>
            <a:r>
              <a:rPr lang="zh-CN" altLang="en-US" dirty="0"/>
              <a:t>格的性质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536" y="908720"/>
            <a:ext cx="8496944" cy="5544616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Clr>
                <a:srgbClr val="0000FF"/>
              </a:buClr>
            </a:pPr>
            <a:r>
              <a:rPr lang="zh-CN" altLang="en-US" dirty="0"/>
              <a:t>设</a:t>
            </a:r>
            <a:r>
              <a:rPr lang="en-US" altLang="zh-CN" dirty="0"/>
              <a:t>&lt;</a:t>
            </a:r>
            <a:r>
              <a:rPr lang="en-US" altLang="zh-CN"/>
              <a:t>L,≤&gt;</a:t>
            </a:r>
            <a:r>
              <a:rPr lang="zh-CN" altLang="en-US" dirty="0"/>
              <a:t>是</a:t>
            </a:r>
            <a:r>
              <a:rPr lang="zh-CN" altLang="en-US"/>
              <a:t>偏序格</a:t>
            </a:r>
            <a:r>
              <a:rPr lang="en-US" altLang="zh-CN"/>
              <a:t>,&lt;</a:t>
            </a:r>
            <a:r>
              <a:rPr lang="en-US" altLang="zh-CN" dirty="0"/>
              <a:t>L,∧,</a:t>
            </a:r>
            <a:r>
              <a:rPr lang="zh-CN" altLang="en-US" dirty="0"/>
              <a:t>∨</a:t>
            </a:r>
            <a:r>
              <a:rPr lang="en-US" altLang="zh-CN" dirty="0"/>
              <a:t>&gt;</a:t>
            </a:r>
            <a:r>
              <a:rPr lang="zh-CN" altLang="en-US" dirty="0"/>
              <a:t>（或</a:t>
            </a:r>
            <a:r>
              <a:rPr lang="en-US" altLang="zh-CN" dirty="0"/>
              <a:t>&lt;L,*,</a:t>
            </a:r>
            <a:r>
              <a:rPr lang="zh-CN" altLang="en-US"/>
              <a:t>⊕</a:t>
            </a:r>
            <a:r>
              <a:rPr lang="en-US" altLang="zh-CN"/>
              <a:t>&gt;,</a:t>
            </a:r>
            <a:r>
              <a:rPr lang="zh-CN" altLang="en-US"/>
              <a:t>或</a:t>
            </a:r>
            <a:r>
              <a:rPr lang="en-US" altLang="zh-CN"/>
              <a:t>&lt;L,*,+&gt;</a:t>
            </a:r>
            <a:r>
              <a:rPr lang="zh-CN" altLang="en-US"/>
              <a:t>），∀</a:t>
            </a:r>
            <a:r>
              <a:rPr lang="en-US" altLang="zh-CN" dirty="0" err="1"/>
              <a:t>a,b,c∈L</a:t>
            </a:r>
            <a:r>
              <a:rPr lang="zh-CN" altLang="en-US" dirty="0"/>
              <a:t>有以下式子成立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indent="-457200">
              <a:lnSpc>
                <a:spcPct val="130000"/>
              </a:lnSpc>
              <a:spcAft>
                <a:spcPts val="800"/>
              </a:spcAft>
              <a:buSzPct val="100000"/>
              <a:buAutoNum type="arabicParenBoth"/>
            </a:pPr>
            <a:r>
              <a:rPr lang="zh-CN" altLang="en-US" sz="2200" dirty="0">
                <a:solidFill>
                  <a:srgbClr val="FF0000"/>
                </a:solidFill>
              </a:rPr>
              <a:t>自反性</a:t>
            </a:r>
            <a:r>
              <a:rPr lang="zh-CN" altLang="en-US" sz="2200" dirty="0"/>
              <a:t>   </a:t>
            </a:r>
            <a:r>
              <a:rPr lang="en-US" altLang="zh-CN" sz="2200" dirty="0" err="1"/>
              <a:t>a≤a</a:t>
            </a:r>
            <a:endParaRPr lang="en-US" altLang="zh-CN" sz="2200" dirty="0"/>
          </a:p>
          <a:p>
            <a:pPr marL="457200" indent="-457200">
              <a:lnSpc>
                <a:spcPct val="130000"/>
              </a:lnSpc>
              <a:spcAft>
                <a:spcPts val="800"/>
              </a:spcAft>
              <a:buSzPct val="100000"/>
              <a:buAutoNum type="arabicParenBoth"/>
            </a:pPr>
            <a:r>
              <a:rPr lang="zh-CN" altLang="en-US" sz="2200" dirty="0">
                <a:solidFill>
                  <a:srgbClr val="FF0000"/>
                </a:solidFill>
              </a:rPr>
              <a:t>反对称性</a:t>
            </a:r>
            <a:r>
              <a:rPr lang="zh-CN" altLang="en-US" sz="2200" dirty="0"/>
              <a:t> </a:t>
            </a:r>
            <a:r>
              <a:rPr lang="en-US" altLang="zh-CN" sz="2200" dirty="0"/>
              <a:t>(</a:t>
            </a:r>
            <a:r>
              <a:rPr lang="en-US" altLang="zh-CN" sz="2200" dirty="0" err="1"/>
              <a:t>a≤b</a:t>
            </a:r>
            <a:r>
              <a:rPr lang="en-US" altLang="zh-CN" sz="2200" dirty="0"/>
              <a:t>)</a:t>
            </a:r>
            <a:r>
              <a:rPr lang="zh-CN" altLang="en-US" sz="2200" dirty="0"/>
              <a:t>且</a:t>
            </a:r>
            <a:r>
              <a:rPr lang="en-US" altLang="zh-CN" sz="2200" dirty="0"/>
              <a:t>(</a:t>
            </a:r>
            <a:r>
              <a:rPr lang="en-US" altLang="zh-CN" sz="2200" dirty="0" err="1"/>
              <a:t>b≤a</a:t>
            </a:r>
            <a:r>
              <a:rPr lang="en-US" altLang="zh-CN" sz="2200" dirty="0"/>
              <a:t>)</a:t>
            </a:r>
            <a:r>
              <a:rPr lang="en-US" altLang="zh-CN" sz="2200" dirty="0">
                <a:sym typeface="Symbol" pitchFamily="18" charset="2"/>
              </a:rPr>
              <a:t></a:t>
            </a:r>
            <a:r>
              <a:rPr lang="en-US" altLang="zh-CN" sz="2200" dirty="0"/>
              <a:t>a=b</a:t>
            </a:r>
          </a:p>
          <a:p>
            <a:pPr marL="457200" indent="-457200">
              <a:lnSpc>
                <a:spcPct val="130000"/>
              </a:lnSpc>
              <a:spcAft>
                <a:spcPts val="800"/>
              </a:spcAft>
              <a:buSzPct val="100000"/>
              <a:buAutoNum type="arabicParenBoth"/>
            </a:pPr>
            <a:r>
              <a:rPr lang="zh-CN" altLang="en-US" sz="2200" dirty="0">
                <a:solidFill>
                  <a:srgbClr val="FF0000"/>
                </a:solidFill>
              </a:rPr>
              <a:t>传递性</a:t>
            </a:r>
            <a:r>
              <a:rPr lang="zh-CN" altLang="en-US" sz="2200" dirty="0"/>
              <a:t>   </a:t>
            </a:r>
            <a:r>
              <a:rPr lang="en-US" altLang="zh-CN" sz="2200" dirty="0"/>
              <a:t>(</a:t>
            </a:r>
            <a:r>
              <a:rPr lang="en-US" altLang="zh-CN" sz="2200" dirty="0" err="1"/>
              <a:t>a≤b</a:t>
            </a:r>
            <a:r>
              <a:rPr lang="en-US" altLang="zh-CN" sz="2200" dirty="0"/>
              <a:t>)</a:t>
            </a:r>
            <a:r>
              <a:rPr lang="zh-CN" altLang="en-US" sz="2200" dirty="0"/>
              <a:t>且</a:t>
            </a:r>
            <a:r>
              <a:rPr lang="en-US" altLang="zh-CN" sz="2200" dirty="0"/>
              <a:t>(</a:t>
            </a:r>
            <a:r>
              <a:rPr lang="en-US" altLang="zh-CN" sz="2200" dirty="0" err="1"/>
              <a:t>b≤c</a:t>
            </a:r>
            <a:r>
              <a:rPr lang="en-US" altLang="zh-CN" sz="2200" dirty="0"/>
              <a:t>)</a:t>
            </a:r>
            <a:r>
              <a:rPr lang="en-US" altLang="zh-CN" sz="2200" dirty="0">
                <a:sym typeface="Symbol" pitchFamily="18" charset="2"/>
              </a:rPr>
              <a:t></a:t>
            </a:r>
            <a:r>
              <a:rPr lang="en-US" altLang="zh-CN" sz="2200" dirty="0" err="1"/>
              <a:t>a≤c</a:t>
            </a:r>
            <a:endParaRPr lang="en-US" altLang="zh-CN" sz="2200" dirty="0"/>
          </a:p>
          <a:p>
            <a:pPr marL="1706563" indent="-1706563">
              <a:lnSpc>
                <a:spcPct val="130000"/>
              </a:lnSpc>
              <a:spcAft>
                <a:spcPts val="800"/>
              </a:spcAft>
              <a:buSzPct val="100000"/>
              <a:buAutoNum type="arabicParenBoth" startAt="4"/>
            </a:pPr>
            <a:r>
              <a:rPr lang="en-US" altLang="zh-CN" sz="2200"/>
              <a:t> </a:t>
            </a:r>
            <a:endParaRPr lang="en-US" altLang="zh-CN" sz="2200" dirty="0"/>
          </a:p>
          <a:p>
            <a:pPr marL="1676400" indent="-1676400">
              <a:lnSpc>
                <a:spcPct val="130000"/>
              </a:lnSpc>
              <a:spcBef>
                <a:spcPts val="24"/>
              </a:spcBef>
              <a:spcAft>
                <a:spcPts val="0"/>
              </a:spcAft>
              <a:buSzPct val="100000"/>
              <a:buAutoNum type="arabicParenBoth" startAt="4"/>
            </a:pPr>
            <a:r>
              <a:rPr lang="en-US" altLang="zh-CN" sz="2200"/>
              <a:t> </a:t>
            </a:r>
            <a:endParaRPr lang="en-US" altLang="zh-CN" sz="2200" dirty="0"/>
          </a:p>
          <a:p>
            <a:pPr marL="1660525" inden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2200"/>
              <a:t> </a:t>
            </a:r>
            <a:endParaRPr lang="en-US" altLang="zh-CN" sz="2200" dirty="0"/>
          </a:p>
          <a:p>
            <a:pPr marL="457200" indent="-457200">
              <a:lnSpc>
                <a:spcPct val="130000"/>
              </a:lnSpc>
              <a:spcBef>
                <a:spcPts val="24"/>
              </a:spcBef>
              <a:spcAft>
                <a:spcPts val="800"/>
              </a:spcAft>
              <a:buSzPct val="100000"/>
              <a:buFont typeface="Wingdings" pitchFamily="2" charset="2"/>
              <a:buAutoNum type="arabicParenBoth" startAt="6"/>
            </a:pPr>
            <a:r>
              <a:rPr lang="zh-CN" altLang="en-US" sz="2200" dirty="0">
                <a:solidFill>
                  <a:srgbClr val="FF0000"/>
                </a:solidFill>
              </a:rPr>
              <a:t>交换律  </a:t>
            </a:r>
            <a:r>
              <a:rPr lang="zh-CN" altLang="en-US" sz="2200" dirty="0"/>
              <a:t> </a:t>
            </a:r>
            <a:r>
              <a:rPr lang="en-US" altLang="zh-CN" sz="2200" dirty="0" err="1"/>
              <a:t>a∧b</a:t>
            </a:r>
            <a:r>
              <a:rPr lang="en-US" altLang="zh-CN" sz="2200" dirty="0"/>
              <a:t>=</a:t>
            </a:r>
            <a:r>
              <a:rPr lang="en-US" altLang="zh-CN" sz="2200" dirty="0" err="1"/>
              <a:t>b∧a</a:t>
            </a:r>
            <a:r>
              <a:rPr lang="en-US" altLang="zh-CN" sz="2200" dirty="0"/>
              <a:t>    </a:t>
            </a:r>
            <a:r>
              <a:rPr lang="en-US" altLang="zh-CN" sz="2200" dirty="0" err="1"/>
              <a:t>a∨b</a:t>
            </a:r>
            <a:r>
              <a:rPr lang="en-US" altLang="zh-CN" sz="2200" dirty="0"/>
              <a:t>=</a:t>
            </a:r>
            <a:r>
              <a:rPr lang="en-US" altLang="zh-CN" sz="2200" dirty="0" err="1"/>
              <a:t>b∨a</a:t>
            </a:r>
            <a:endParaRPr lang="en-US" altLang="zh-CN" sz="2200" dirty="0"/>
          </a:p>
          <a:p>
            <a:pPr marL="457200" indent="-457200">
              <a:lnSpc>
                <a:spcPct val="130000"/>
              </a:lnSpc>
              <a:spcBef>
                <a:spcPts val="24"/>
              </a:spcBef>
              <a:spcAft>
                <a:spcPts val="0"/>
              </a:spcAft>
              <a:buSzPct val="100000"/>
              <a:buAutoNum type="arabicParenBoth" startAt="6"/>
            </a:pPr>
            <a:r>
              <a:rPr lang="zh-CN" altLang="en-US" sz="2200" dirty="0">
                <a:solidFill>
                  <a:srgbClr val="FF0000"/>
                </a:solidFill>
              </a:rPr>
              <a:t>结合律</a:t>
            </a:r>
            <a:r>
              <a:rPr lang="zh-CN" altLang="en-US" sz="2200" dirty="0"/>
              <a:t>   </a:t>
            </a:r>
            <a:r>
              <a:rPr lang="en-US" altLang="zh-CN" sz="2200" dirty="0"/>
              <a:t>(</a:t>
            </a:r>
            <a:r>
              <a:rPr lang="en-US" altLang="zh-CN" sz="2200" dirty="0" err="1"/>
              <a:t>a∧b</a:t>
            </a:r>
            <a:r>
              <a:rPr lang="en-US" altLang="zh-CN" sz="2200" dirty="0"/>
              <a:t>)∧c=a∧(</a:t>
            </a:r>
            <a:r>
              <a:rPr lang="en-US" altLang="zh-CN" sz="2200" dirty="0" err="1"/>
              <a:t>b∧c</a:t>
            </a:r>
            <a:r>
              <a:rPr lang="en-US" altLang="zh-CN" sz="2200" dirty="0"/>
              <a:t>)  (</a:t>
            </a:r>
            <a:r>
              <a:rPr lang="en-US" altLang="zh-CN" sz="2200" dirty="0" err="1"/>
              <a:t>a∨b</a:t>
            </a:r>
            <a:r>
              <a:rPr lang="en-US" altLang="zh-CN" sz="2200" dirty="0"/>
              <a:t>)∨c=a∨(</a:t>
            </a:r>
            <a:r>
              <a:rPr lang="en-US" altLang="zh-CN" sz="2200" dirty="0" err="1"/>
              <a:t>b∨c</a:t>
            </a:r>
            <a:r>
              <a:rPr lang="en-US" altLang="zh-CN" sz="2200" dirty="0"/>
              <a:t>)</a:t>
            </a:r>
            <a:endParaRPr lang="zh-CN" altLang="en-US" sz="2200" dirty="0">
              <a:solidFill>
                <a:schemeClr val="tx2"/>
              </a:solidFill>
              <a:sym typeface="Wingdings" pitchFamily="2" charset="2"/>
            </a:endParaRPr>
          </a:p>
          <a:p>
            <a:endParaRPr lang="zh-CN" altLang="en-US" sz="2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5FEEF7-F300-4276-825C-A4895A2569DF}"/>
              </a:ext>
            </a:extLst>
          </p:cNvPr>
          <p:cNvSpPr/>
          <p:nvPr/>
        </p:nvSpPr>
        <p:spPr>
          <a:xfrm>
            <a:off x="7308304" y="4332446"/>
            <a:ext cx="12241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显然律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E9A8466-617B-4FDB-99DE-1AEF55C24128}"/>
              </a:ext>
            </a:extLst>
          </p:cNvPr>
          <p:cNvSpPr/>
          <p:nvPr/>
        </p:nvSpPr>
        <p:spPr>
          <a:xfrm>
            <a:off x="2123728" y="3854356"/>
            <a:ext cx="5256584" cy="13681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/>
          <a:lstStyle/>
          <a:p>
            <a:pPr>
              <a:lnSpc>
                <a:spcPct val="130000"/>
              </a:lnSpc>
              <a:spcAft>
                <a:spcPts val="800"/>
              </a:spcAft>
              <a:buSzPct val="100000"/>
            </a:pPr>
            <a:r>
              <a:rPr lang="en-US" altLang="zh-CN" sz="2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a∧b≤a, a∧b≤b    a≤a∨b, b≤a∨b</a:t>
            </a:r>
          </a:p>
          <a:p>
            <a:pPr>
              <a:lnSpc>
                <a:spcPct val="130000"/>
              </a:lnSpc>
              <a:spcBef>
                <a:spcPts val="24"/>
              </a:spcBef>
              <a:spcAft>
                <a:spcPts val="0"/>
              </a:spcAft>
              <a:buSzPct val="100000"/>
            </a:pPr>
            <a:r>
              <a:rPr lang="en-US" altLang="zh-CN" sz="2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(c≤a)</a:t>
            </a:r>
            <a:r>
              <a:rPr lang="zh-CN" altLang="en-US" sz="2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且</a:t>
            </a:r>
            <a:r>
              <a:rPr lang="en-US" altLang="zh-CN" sz="2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(c≤b)</a:t>
            </a:r>
            <a:r>
              <a:rPr lang="en-US" altLang="zh-CN" sz="2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</a:t>
            </a:r>
            <a:r>
              <a:rPr lang="en-US" altLang="zh-CN" sz="2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c≤(a∧b)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2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(b≤c)</a:t>
            </a:r>
            <a:r>
              <a:rPr lang="zh-CN" altLang="en-US" sz="2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且</a:t>
            </a:r>
            <a:r>
              <a:rPr lang="en-US" altLang="zh-CN" sz="2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(a≤c)</a:t>
            </a:r>
            <a:r>
              <a:rPr lang="en-US" altLang="zh-CN" sz="2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</a:t>
            </a:r>
            <a:r>
              <a:rPr lang="en-US" altLang="zh-CN" sz="2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c≥(a∨b)</a:t>
            </a:r>
            <a:endParaRPr lang="en-US" altLang="zh-CN" sz="2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895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02915"/>
          </a:xfrm>
        </p:spPr>
        <p:txBody>
          <a:bodyPr/>
          <a:lstStyle/>
          <a:p>
            <a:pPr algn="ctr"/>
            <a:r>
              <a:rPr lang="en-US" altLang="zh-CN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7.4.5</a:t>
            </a:r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、布尔代数的积代数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052736"/>
                <a:ext cx="8075240" cy="5112568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定义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7.4-6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：</a:t>
                </a:r>
                <a:endPara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marL="350838" indent="-1588">
                  <a:lnSpc>
                    <a:spcPct val="110000"/>
                  </a:lnSpc>
                  <a:spcAft>
                    <a:spcPts val="600"/>
                  </a:spcAft>
                  <a:buNone/>
                </a:pPr>
                <a:r>
                  <a:rPr lang="zh-CN" altLang="en-US" sz="2300" dirty="0">
                    <a:latin typeface="楷体" pitchFamily="49" charset="-122"/>
                    <a:ea typeface="楷体" pitchFamily="49" charset="-122"/>
                  </a:rPr>
                  <a:t>设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U=&lt;A,*,</a:t>
                </a:r>
                <a:r>
                  <a:rPr lang="zh-CN" altLang="en-US" sz="2300" dirty="0">
                    <a:latin typeface="楷体" pitchFamily="49" charset="-122"/>
                    <a:ea typeface="楷体" pitchFamily="49" charset="-122"/>
                  </a:rPr>
                  <a:t>⊕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,</a:t>
                </a:r>
                <a:r>
                  <a:rPr lang="en-US" altLang="zh-CN" sz="2300" dirty="0"/>
                  <a:t>’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,0</a:t>
                </a:r>
                <a:r>
                  <a:rPr lang="en-US" altLang="zh-CN" sz="2300" baseline="-25000" dirty="0">
                    <a:latin typeface="楷体" pitchFamily="49" charset="-122"/>
                    <a:ea typeface="楷体" pitchFamily="49" charset="-122"/>
                  </a:rPr>
                  <a:t>1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,1</a:t>
                </a:r>
                <a:r>
                  <a:rPr lang="en-US" altLang="zh-CN" sz="2300" baseline="-25000" dirty="0">
                    <a:latin typeface="楷体" pitchFamily="49" charset="-122"/>
                    <a:ea typeface="楷体" pitchFamily="49" charset="-122"/>
                  </a:rPr>
                  <a:t>2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&gt;</a:t>
                </a:r>
                <a:r>
                  <a:rPr lang="zh-CN" altLang="en-US" sz="2300" dirty="0">
                    <a:latin typeface="楷体" pitchFamily="49" charset="-122"/>
                    <a:ea typeface="楷体" pitchFamily="49" charset="-122"/>
                  </a:rPr>
                  <a:t>和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V=&lt;B,</a:t>
                </a:r>
                <a:r>
                  <a:rPr lang="el-GR" altLang="zh-CN" sz="2300" dirty="0"/>
                  <a:t>∧</a:t>
                </a:r>
                <a:r>
                  <a:rPr lang="zh-CN" altLang="en-US" sz="2300" dirty="0"/>
                  <a:t>，</a:t>
                </a:r>
                <a:r>
                  <a:rPr lang="el-GR" altLang="zh-CN" sz="2300" dirty="0"/>
                  <a:t>∨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,</a:t>
                </a:r>
                <a:r>
                  <a:rPr lang="zh-CN" altLang="en-US" sz="2300" dirty="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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,0</a:t>
                </a:r>
                <a:r>
                  <a:rPr lang="en-US" altLang="zh-CN" sz="2300" baseline="-25000" dirty="0">
                    <a:latin typeface="楷体" pitchFamily="49" charset="-122"/>
                    <a:ea typeface="楷体" pitchFamily="49" charset="-122"/>
                  </a:rPr>
                  <a:t>2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,1</a:t>
                </a:r>
                <a:r>
                  <a:rPr lang="en-US" altLang="zh-CN" sz="2300" baseline="-25000" dirty="0">
                    <a:latin typeface="楷体" pitchFamily="49" charset="-122"/>
                    <a:ea typeface="楷体" pitchFamily="49" charset="-122"/>
                  </a:rPr>
                  <a:t>2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&gt;</a:t>
                </a:r>
                <a:r>
                  <a:rPr lang="zh-CN" altLang="en-US" sz="2300" dirty="0">
                    <a:latin typeface="楷体" pitchFamily="49" charset="-122"/>
                    <a:ea typeface="楷体" pitchFamily="49" charset="-122"/>
                  </a:rPr>
                  <a:t>是两个布尔代数</a:t>
                </a:r>
                <a:r>
                  <a:rPr lang="zh-CN" altLang="en-US" sz="2300">
                    <a:latin typeface="楷体" pitchFamily="49" charset="-122"/>
                    <a:ea typeface="楷体" pitchFamily="49" charset="-122"/>
                  </a:rPr>
                  <a:t>。定义布尔代数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W=&lt;A×B,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,+,-,0</a:t>
                </a:r>
                <a:r>
                  <a:rPr lang="en-US" altLang="zh-CN" sz="2300" baseline="-25000" dirty="0">
                    <a:latin typeface="楷体" pitchFamily="49" charset="-122"/>
                    <a:ea typeface="楷体" pitchFamily="49" charset="-122"/>
                  </a:rPr>
                  <a:t>3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,1</a:t>
                </a:r>
                <a:r>
                  <a:rPr lang="en-US" altLang="zh-CN" sz="2300" baseline="-25000" dirty="0">
                    <a:latin typeface="楷体" pitchFamily="49" charset="-122"/>
                    <a:ea typeface="楷体" pitchFamily="49" charset="-122"/>
                  </a:rPr>
                  <a:t>3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&gt;</a:t>
                </a:r>
                <a:r>
                  <a:rPr lang="zh-CN" altLang="en-US" sz="2300">
                    <a:latin typeface="楷体" pitchFamily="49" charset="-122"/>
                    <a:ea typeface="楷体" pitchFamily="49" charset="-122"/>
                  </a:rPr>
                  <a:t>如下，其中：</a:t>
                </a:r>
                <a:r>
                  <a:rPr lang="en-US" altLang="zh-CN" sz="2300">
                    <a:solidFill>
                      <a:srgbClr val="FF0000"/>
                    </a:solidFill>
                  </a:rPr>
                  <a:t>’</a:t>
                </a:r>
                <a:r>
                  <a:rPr lang="zh-CN" altLang="en-US" sz="2300">
                    <a:latin typeface="楷体" pitchFamily="49" charset="-122"/>
                    <a:ea typeface="楷体" pitchFamily="49" charset="-122"/>
                  </a:rPr>
                  <a:t>，</a:t>
                </a:r>
                <a:r>
                  <a:rPr lang="zh-CN" altLang="en-US" sz="230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</a:t>
                </a:r>
                <a:r>
                  <a:rPr lang="zh-CN" altLang="en-US" sz="2300" dirty="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，</a:t>
                </a:r>
                <a:r>
                  <a:rPr lang="en-US" altLang="zh-CN" sz="230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-</a:t>
                </a:r>
                <a:r>
                  <a:rPr lang="zh-CN" altLang="en-US" sz="2300" dirty="0">
                    <a:latin typeface="楷体" pitchFamily="49" charset="-122"/>
                    <a:ea typeface="楷体" pitchFamily="49" charset="-122"/>
                  </a:rPr>
                  <a:t>是求补运算，对任何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&lt;a</a:t>
                </a:r>
                <a:r>
                  <a:rPr lang="en-US" altLang="zh-CN" sz="2300" baseline="-25000" dirty="0">
                    <a:latin typeface="楷体" pitchFamily="49" charset="-122"/>
                    <a:ea typeface="楷体" pitchFamily="49" charset="-122"/>
                  </a:rPr>
                  <a:t>1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,b</a:t>
                </a:r>
                <a:r>
                  <a:rPr lang="en-US" altLang="zh-CN" sz="2300" baseline="-25000" dirty="0">
                    <a:latin typeface="楷体" pitchFamily="49" charset="-122"/>
                    <a:ea typeface="楷体" pitchFamily="49" charset="-122"/>
                  </a:rPr>
                  <a:t>1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&gt;</a:t>
                </a:r>
                <a:r>
                  <a:rPr lang="zh-CN" altLang="en-US" sz="2300" dirty="0">
                    <a:latin typeface="楷体" pitchFamily="49" charset="-122"/>
                    <a:ea typeface="楷体" pitchFamily="49" charset="-122"/>
                  </a:rPr>
                  <a:t>，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&lt;a</a:t>
                </a:r>
                <a:r>
                  <a:rPr lang="en-US" altLang="zh-CN" sz="2300" baseline="-25000" dirty="0">
                    <a:latin typeface="楷体" pitchFamily="49" charset="-122"/>
                    <a:ea typeface="楷体" pitchFamily="49" charset="-122"/>
                  </a:rPr>
                  <a:t>2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,b</a:t>
                </a:r>
                <a:r>
                  <a:rPr lang="en-US" altLang="zh-CN" sz="2300" baseline="-25000" dirty="0">
                    <a:latin typeface="楷体" pitchFamily="49" charset="-122"/>
                    <a:ea typeface="楷体" pitchFamily="49" charset="-122"/>
                  </a:rPr>
                  <a:t>2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&gt;</a:t>
                </a:r>
                <a:r>
                  <a:rPr lang="zh-CN" altLang="en-US" sz="2300" dirty="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∈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A×B</a:t>
                </a:r>
                <a:r>
                  <a:rPr lang="zh-CN" altLang="en-US" sz="2300" dirty="0">
                    <a:latin typeface="楷体" pitchFamily="49" charset="-122"/>
                    <a:ea typeface="楷体" pitchFamily="49" charset="-122"/>
                  </a:rPr>
                  <a:t>，有：</a:t>
                </a:r>
                <a:endParaRPr lang="en-US" altLang="zh-CN" sz="2300" dirty="0">
                  <a:latin typeface="楷体" pitchFamily="49" charset="-122"/>
                  <a:ea typeface="楷体" pitchFamily="49" charset="-122"/>
                </a:endParaRPr>
              </a:p>
              <a:p>
                <a:pPr marL="2155825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&lt;a</a:t>
                </a:r>
                <a:r>
                  <a:rPr lang="en-US" altLang="zh-CN" sz="2300" baseline="-25000" dirty="0">
                    <a:latin typeface="楷体" pitchFamily="49" charset="-122"/>
                    <a:ea typeface="楷体" pitchFamily="49" charset="-122"/>
                  </a:rPr>
                  <a:t>1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,b</a:t>
                </a:r>
                <a:r>
                  <a:rPr lang="en-US" altLang="zh-CN" sz="2300" baseline="-25000" dirty="0">
                    <a:latin typeface="楷体" pitchFamily="49" charset="-122"/>
                    <a:ea typeface="楷体" pitchFamily="49" charset="-122"/>
                  </a:rPr>
                  <a:t>1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&gt;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&lt;a</a:t>
                </a:r>
                <a:r>
                  <a:rPr lang="en-US" altLang="zh-CN" sz="2300" baseline="-25000" dirty="0">
                    <a:latin typeface="楷体" pitchFamily="49" charset="-122"/>
                    <a:ea typeface="楷体" pitchFamily="49" charset="-122"/>
                  </a:rPr>
                  <a:t>2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,b</a:t>
                </a:r>
                <a:r>
                  <a:rPr lang="en-US" altLang="zh-CN" sz="2300" baseline="-25000" dirty="0">
                    <a:latin typeface="楷体" pitchFamily="49" charset="-122"/>
                    <a:ea typeface="楷体" pitchFamily="49" charset="-122"/>
                  </a:rPr>
                  <a:t>2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&gt;=&lt;a</a:t>
                </a:r>
                <a:r>
                  <a:rPr lang="en-US" altLang="zh-CN" sz="2300" baseline="-25000" dirty="0">
                    <a:latin typeface="楷体" pitchFamily="49" charset="-122"/>
                    <a:ea typeface="楷体" pitchFamily="49" charset="-122"/>
                  </a:rPr>
                  <a:t>1</a:t>
                </a:r>
                <a:r>
                  <a:rPr lang="en-US" altLang="zh-CN" sz="2800" baseline="-8000" dirty="0">
                    <a:latin typeface="楷体" pitchFamily="49" charset="-122"/>
                    <a:ea typeface="楷体" pitchFamily="49" charset="-122"/>
                  </a:rPr>
                  <a:t>*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a</a:t>
                </a:r>
                <a:r>
                  <a:rPr lang="en-US" altLang="zh-CN" sz="2300" baseline="-25000" dirty="0">
                    <a:latin typeface="楷体" pitchFamily="49" charset="-122"/>
                    <a:ea typeface="楷体" pitchFamily="49" charset="-122"/>
                  </a:rPr>
                  <a:t>2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,b</a:t>
                </a:r>
                <a:r>
                  <a:rPr lang="en-US" altLang="zh-CN" sz="2300" baseline="-25000" dirty="0">
                    <a:latin typeface="楷体" pitchFamily="49" charset="-122"/>
                    <a:ea typeface="楷体" pitchFamily="49" charset="-122"/>
                  </a:rPr>
                  <a:t>1</a:t>
                </a:r>
                <a:r>
                  <a:rPr lang="el-GR" altLang="zh-CN" sz="2300" dirty="0"/>
                  <a:t>∧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b</a:t>
                </a:r>
                <a:r>
                  <a:rPr lang="en-US" altLang="zh-CN" sz="2300" baseline="-25000" dirty="0">
                    <a:latin typeface="楷体" pitchFamily="49" charset="-122"/>
                    <a:ea typeface="楷体" pitchFamily="49" charset="-122"/>
                  </a:rPr>
                  <a:t>2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&gt;</a:t>
                </a:r>
              </a:p>
              <a:p>
                <a:pPr marL="2155825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&lt;a</a:t>
                </a:r>
                <a:r>
                  <a:rPr lang="en-US" altLang="zh-CN" sz="2300" baseline="-25000" dirty="0">
                    <a:latin typeface="楷体" pitchFamily="49" charset="-122"/>
                    <a:ea typeface="楷体" pitchFamily="49" charset="-122"/>
                  </a:rPr>
                  <a:t>1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,b</a:t>
                </a:r>
                <a:r>
                  <a:rPr lang="en-US" altLang="zh-CN" sz="2300" baseline="-25000" dirty="0">
                    <a:latin typeface="楷体" pitchFamily="49" charset="-122"/>
                    <a:ea typeface="楷体" pitchFamily="49" charset="-122"/>
                  </a:rPr>
                  <a:t>1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&gt;+&lt;a</a:t>
                </a:r>
                <a:r>
                  <a:rPr lang="en-US" altLang="zh-CN" sz="2300" baseline="-25000" dirty="0">
                    <a:latin typeface="楷体" pitchFamily="49" charset="-122"/>
                    <a:ea typeface="楷体" pitchFamily="49" charset="-122"/>
                  </a:rPr>
                  <a:t>2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,b</a:t>
                </a:r>
                <a:r>
                  <a:rPr lang="en-US" altLang="zh-CN" sz="2300" baseline="-25000" dirty="0">
                    <a:latin typeface="楷体" pitchFamily="49" charset="-122"/>
                    <a:ea typeface="楷体" pitchFamily="49" charset="-122"/>
                  </a:rPr>
                  <a:t>2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&gt;=&lt;a</a:t>
                </a:r>
                <a:r>
                  <a:rPr lang="en-US" altLang="zh-CN" sz="2300" baseline="-25000" dirty="0">
                    <a:latin typeface="楷体" pitchFamily="49" charset="-122"/>
                    <a:ea typeface="楷体" pitchFamily="49" charset="-122"/>
                  </a:rPr>
                  <a:t>1</a:t>
                </a:r>
                <a:r>
                  <a:rPr lang="zh-CN" altLang="en-US" sz="2300" dirty="0">
                    <a:latin typeface="楷体" pitchFamily="49" charset="-122"/>
                    <a:ea typeface="楷体" pitchFamily="49" charset="-122"/>
                  </a:rPr>
                  <a:t>⊕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a</a:t>
                </a:r>
                <a:r>
                  <a:rPr lang="en-US" altLang="zh-CN" sz="2300" baseline="-25000" dirty="0">
                    <a:latin typeface="楷体" pitchFamily="49" charset="-122"/>
                    <a:ea typeface="楷体" pitchFamily="49" charset="-122"/>
                  </a:rPr>
                  <a:t>2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,b</a:t>
                </a:r>
                <a:r>
                  <a:rPr lang="en-US" altLang="zh-CN" sz="2300" baseline="-25000" dirty="0">
                    <a:latin typeface="楷体" pitchFamily="49" charset="-122"/>
                    <a:ea typeface="楷体" pitchFamily="49" charset="-122"/>
                  </a:rPr>
                  <a:t>1</a:t>
                </a:r>
                <a:r>
                  <a:rPr lang="el-GR" altLang="zh-CN" sz="2300" dirty="0"/>
                  <a:t>∨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b</a:t>
                </a:r>
                <a:r>
                  <a:rPr lang="en-US" altLang="zh-CN" sz="2300" baseline="-25000" dirty="0">
                    <a:latin typeface="楷体" pitchFamily="49" charset="-122"/>
                    <a:ea typeface="楷体" pitchFamily="49" charset="-122"/>
                  </a:rPr>
                  <a:t>2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&gt;</a:t>
                </a:r>
              </a:p>
              <a:p>
                <a:pPr marL="2155825">
                  <a:lnSpc>
                    <a:spcPct val="110000"/>
                  </a:lnSpc>
                  <a:spcAft>
                    <a:spcPts val="600"/>
                  </a:spcAft>
                  <a:buNone/>
                </a:pP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-&lt;a</a:t>
                </a:r>
                <a:r>
                  <a:rPr lang="en-US" altLang="zh-CN" sz="2300" baseline="-25000" dirty="0">
                    <a:latin typeface="楷体" pitchFamily="49" charset="-122"/>
                    <a:ea typeface="楷体" pitchFamily="49" charset="-122"/>
                  </a:rPr>
                  <a:t>1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,b</a:t>
                </a:r>
                <a:r>
                  <a:rPr lang="en-US" altLang="zh-CN" sz="2300" baseline="-25000" dirty="0">
                    <a:latin typeface="楷体" pitchFamily="49" charset="-122"/>
                    <a:ea typeface="楷体" pitchFamily="49" charset="-122"/>
                  </a:rPr>
                  <a:t>1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&gt;=&lt;a</a:t>
                </a:r>
                <a:r>
                  <a:rPr lang="en-US" altLang="zh-CN" sz="2300" baseline="-25000" dirty="0">
                    <a:latin typeface="楷体" pitchFamily="49" charset="-122"/>
                    <a:ea typeface="楷体" pitchFamily="49" charset="-122"/>
                  </a:rPr>
                  <a:t>1</a:t>
                </a:r>
                <a:r>
                  <a:rPr lang="en-US" altLang="zh-CN" sz="2300" dirty="0"/>
                  <a:t>’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,</a:t>
                </a:r>
                <a:r>
                  <a:rPr lang="zh-CN" altLang="en-US" sz="2300" dirty="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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b</a:t>
                </a:r>
                <a:r>
                  <a:rPr lang="en-US" altLang="zh-CN" sz="2300" baseline="-25000" dirty="0">
                    <a:latin typeface="楷体" pitchFamily="49" charset="-122"/>
                    <a:ea typeface="楷体" pitchFamily="49" charset="-122"/>
                  </a:rPr>
                  <a:t>1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&gt;</a:t>
                </a:r>
              </a:p>
              <a:p>
                <a:pPr marL="661988">
                  <a:lnSpc>
                    <a:spcPct val="110000"/>
                  </a:lnSpc>
                  <a:spcAft>
                    <a:spcPts val="600"/>
                  </a:spcAft>
                  <a:buNone/>
                </a:pPr>
                <a:r>
                  <a:rPr lang="zh-CN" altLang="en-US" sz="2300" dirty="0">
                    <a:latin typeface="楷体" pitchFamily="49" charset="-122"/>
                    <a:ea typeface="楷体" pitchFamily="49" charset="-122"/>
                  </a:rPr>
                  <a:t>则称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W</a:t>
                </a:r>
                <a:r>
                  <a:rPr lang="zh-CN" altLang="en-US" sz="2300" dirty="0">
                    <a:latin typeface="楷体" pitchFamily="49" charset="-122"/>
                    <a:ea typeface="楷体" pitchFamily="49" charset="-122"/>
                  </a:rPr>
                  <a:t>是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U</a:t>
                </a:r>
                <a:r>
                  <a:rPr lang="zh-CN" altLang="en-US" sz="2300" dirty="0">
                    <a:latin typeface="楷体" pitchFamily="49" charset="-122"/>
                    <a:ea typeface="楷体" pitchFamily="49" charset="-122"/>
                  </a:rPr>
                  <a:t>和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V</a:t>
                </a:r>
                <a:r>
                  <a:rPr lang="zh-CN" altLang="en-US" sz="2300" dirty="0">
                    <a:latin typeface="楷体" pitchFamily="49" charset="-122"/>
                    <a:ea typeface="楷体" pitchFamily="49" charset="-122"/>
                  </a:rPr>
                  <a:t>的</a:t>
                </a:r>
                <a:r>
                  <a:rPr lang="zh-CN" altLang="en-US" sz="23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积代数</a:t>
                </a:r>
                <a:r>
                  <a:rPr lang="zh-CN" altLang="en-US" sz="2300" dirty="0">
                    <a:latin typeface="楷体" pitchFamily="49" charset="-122"/>
                    <a:ea typeface="楷体" pitchFamily="49" charset="-122"/>
                  </a:rPr>
                  <a:t>，记为</a:t>
                </a:r>
                <a:r>
                  <a:rPr lang="en-US" altLang="zh-CN" sz="2300" dirty="0">
                    <a:latin typeface="楷体" pitchFamily="49" charset="-122"/>
                    <a:ea typeface="楷体" pitchFamily="49" charset="-122"/>
                  </a:rPr>
                  <a:t>W=U×V</a:t>
                </a:r>
                <a:r>
                  <a:rPr lang="zh-CN" altLang="en-US" sz="2300" dirty="0">
                    <a:latin typeface="楷体" pitchFamily="49" charset="-122"/>
                    <a:ea typeface="楷体" pitchFamily="49" charset="-122"/>
                  </a:rPr>
                  <a:t>。</a:t>
                </a:r>
                <a:endParaRPr lang="en-US" altLang="zh-CN" sz="2300" dirty="0">
                  <a:latin typeface="楷体" pitchFamily="49" charset="-122"/>
                  <a:ea typeface="楷体" pitchFamily="49" charset="-122"/>
                </a:endParaRPr>
              </a:p>
              <a:p>
                <a:pPr>
                  <a:lnSpc>
                    <a:spcPct val="110000"/>
                  </a:lnSpc>
                  <a:spcAft>
                    <a:spcPts val="0"/>
                  </a:spcAft>
                </a:pPr>
                <a:r>
                  <a:rPr lang="zh-CN" altLang="en-US" sz="23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定理</a:t>
                </a:r>
                <a:r>
                  <a:rPr lang="en-US" altLang="zh-CN" sz="23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7.4-8</a:t>
                </a:r>
                <a:r>
                  <a:rPr lang="zh-CN" altLang="en-US" sz="23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：</a:t>
                </a:r>
                <a:r>
                  <a:rPr lang="zh-CN" altLang="en-US" sz="2300">
                    <a:latin typeface="楷体" pitchFamily="49" charset="-122"/>
                    <a:ea typeface="楷体" pitchFamily="49" charset="-122"/>
                  </a:rPr>
                  <a:t>布尔代数</a:t>
                </a:r>
                <a:r>
                  <a:rPr lang="zh-CN" altLang="en-US" sz="2300" dirty="0">
                    <a:latin typeface="楷体" pitchFamily="49" charset="-122"/>
                    <a:ea typeface="楷体" pitchFamily="49" charset="-122"/>
                  </a:rPr>
                  <a:t>的</a:t>
                </a:r>
                <a:r>
                  <a:rPr lang="zh-CN" altLang="en-US" sz="23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积代数</a:t>
                </a:r>
                <a:r>
                  <a:rPr lang="zh-CN" altLang="en-US" sz="2300" dirty="0">
                    <a:latin typeface="楷体" pitchFamily="49" charset="-122"/>
                    <a:ea typeface="楷体" pitchFamily="49" charset="-122"/>
                  </a:rPr>
                  <a:t>是一</a:t>
                </a:r>
                <a:r>
                  <a:rPr lang="zh-CN" altLang="en-US" sz="230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布尔代数</a:t>
                </a:r>
                <a:r>
                  <a:rPr lang="zh-CN" altLang="en-US" sz="2300">
                    <a:latin typeface="楷体" pitchFamily="49" charset="-122"/>
                    <a:ea typeface="楷体" pitchFamily="49" charset="-122"/>
                  </a:rPr>
                  <a:t>。</a:t>
                </a:r>
                <a:endParaRPr lang="en-US" altLang="zh-CN" sz="2300">
                  <a:latin typeface="楷体" pitchFamily="49" charset="-122"/>
                  <a:ea typeface="楷体" pitchFamily="49" charset="-122"/>
                </a:endParaRPr>
              </a:p>
              <a:p>
                <a:pPr>
                  <a:lnSpc>
                    <a:spcPct val="110000"/>
                  </a:lnSpc>
                  <a:spcAft>
                    <a:spcPts val="0"/>
                  </a:spcAft>
                </a:pPr>
                <a:r>
                  <a:rPr lang="zh-CN" altLang="en-US" sz="23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定理</a:t>
                </a:r>
                <a:r>
                  <a:rPr lang="en-US" altLang="zh-CN" sz="23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7.4-9</a:t>
                </a:r>
                <a:r>
                  <a:rPr lang="zh-CN" altLang="en-US" sz="23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（同构定理</a:t>
                </a:r>
                <a:r>
                  <a:rPr lang="en-US" altLang="zh-CN" sz="23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r>
                  <a:rPr lang="zh-CN" altLang="en-US" sz="23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）：</a:t>
                </a:r>
                <a:r>
                  <a:rPr lang="zh-CN" altLang="en-US" sz="23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布尔代数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3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3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3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</m:oMath>
                </a14:m>
                <a:r>
                  <a:rPr lang="zh-CN" altLang="en-US" sz="23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3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sSup>
                          <m:sSupPr>
                            <m:ctrlPr>
                              <a:rPr lang="en-US" altLang="zh-CN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sz="23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同构，且每一有限布尔代数都同构于某一个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3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3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</m:oMath>
                </a14:m>
                <a:endParaRPr lang="zh-CN" altLang="en-US" sz="2300" dirty="0">
                  <a:latin typeface="楷体" pitchFamily="49" charset="-122"/>
                  <a:ea typeface="楷体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052736"/>
                <a:ext cx="8075240" cy="5112568"/>
              </a:xfrm>
              <a:blipFill>
                <a:blip r:embed="rId2"/>
                <a:stretch>
                  <a:fillRect l="-302" t="-1193" r="-906" b="-2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5508104" y="3933056"/>
            <a:ext cx="3384376" cy="2088232"/>
            <a:chOff x="5508104" y="4437112"/>
            <a:chExt cx="3384376" cy="2088232"/>
          </a:xfrm>
        </p:grpSpPr>
        <p:sp>
          <p:nvSpPr>
            <p:cNvPr id="5" name="圆角矩形 4"/>
            <p:cNvSpPr/>
            <p:nvPr/>
          </p:nvSpPr>
          <p:spPr>
            <a:xfrm>
              <a:off x="5868144" y="4437112"/>
              <a:ext cx="3024336" cy="79208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74638" indent="-274638">
                <a:spcAft>
                  <a:spcPts val="600"/>
                </a:spcAft>
                <a:buSzPct val="60000"/>
                <a:buFont typeface="Wingdings" pitchFamily="2" charset="2"/>
                <a:buChar char="u"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参见前面“玩转布尔代数”的例子。</a:t>
              </a:r>
            </a:p>
          </p:txBody>
        </p:sp>
        <p:sp>
          <p:nvSpPr>
            <p:cNvPr id="6" name="直角上箭头 5"/>
            <p:cNvSpPr/>
            <p:nvPr/>
          </p:nvSpPr>
          <p:spPr>
            <a:xfrm>
              <a:off x="5508104" y="5270728"/>
              <a:ext cx="1944216" cy="1254616"/>
            </a:xfrm>
            <a:prstGeom prst="bentUpArrow">
              <a:avLst>
                <a:gd name="adj1" fmla="val 3534"/>
                <a:gd name="adj2" fmla="val 5814"/>
                <a:gd name="adj3" fmla="val 197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5194920" cy="702915"/>
          </a:xfrm>
        </p:spPr>
        <p:txBody>
          <a:bodyPr/>
          <a:lstStyle/>
          <a:p>
            <a:pPr algn="ctr"/>
            <a:r>
              <a:rPr lang="en-US" altLang="zh-CN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7.4.6</a:t>
            </a:r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、布尔函数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5112568" cy="1656184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&lt;B,*,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200" dirty="0"/>
              <a:t>’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是一个布尔代数，布尔函数是一个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从</a:t>
            </a:r>
            <a:r>
              <a:rPr lang="en-US" altLang="zh-CN" sz="22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200" baseline="300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的函数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2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但是，并非所有从</a:t>
            </a:r>
            <a:r>
              <a:rPr lang="en-US" altLang="zh-CN" sz="2200" dirty="0" err="1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200" baseline="30000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400" dirty="0" err="1">
                <a:sym typeface="Symbol" pitchFamily="18" charset="2"/>
              </a:rPr>
              <a:t></a:t>
            </a:r>
            <a:r>
              <a:rPr lang="en-US" altLang="zh-CN" sz="2200" dirty="0" err="1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的函数都是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布尔函数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181712" y="2801456"/>
          <a:ext cx="2758440" cy="3291840"/>
        </p:xfrm>
        <a:graphic>
          <a:graphicData uri="http://schemas.openxmlformats.org/drawingml/2006/table">
            <a:tbl>
              <a:tblPr/>
              <a:tblGrid>
                <a:gridCol w="137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&lt;x</a:t>
                      </a:r>
                      <a:r>
                        <a:rPr lang="en-US" altLang="zh-CN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,x</a:t>
                      </a:r>
                      <a:r>
                        <a:rPr lang="en-US" altLang="zh-CN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,x</a:t>
                      </a:r>
                      <a:r>
                        <a:rPr lang="en-US" altLang="zh-CN" baseline="-25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&lt;0,0,0&gt;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&lt;0,0,1&gt;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&lt;0,1,0&gt;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&lt;0,1,1&gt;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&lt;1,0,0&gt;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&lt;1,0,1&gt;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&lt;1,1,0&gt;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&lt;1,1,1&gt;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062032" y="652616"/>
          <a:ext cx="2758440" cy="5440680"/>
        </p:xfrm>
        <a:graphic>
          <a:graphicData uri="http://schemas.openxmlformats.org/drawingml/2006/table">
            <a:tbl>
              <a:tblPr/>
              <a:tblGrid>
                <a:gridCol w="137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&lt;x</a:t>
                      </a:r>
                      <a:r>
                        <a:rPr lang="en-US" altLang="zh-CN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,x</a:t>
                      </a:r>
                      <a:r>
                        <a:rPr lang="en-US" altLang="zh-CN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&lt;0,0&gt;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&lt;0,a&gt;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&lt;0,b&gt;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&lt;0,1&gt;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&lt;a,0&gt;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</a:t>
                      </a:r>
                      <a:r>
                        <a:rPr lang="en-US" altLang="zh-CN" dirty="0" err="1">
                          <a:latin typeface="楷体" pitchFamily="49" charset="-122"/>
                          <a:ea typeface="楷体" pitchFamily="49" charset="-122"/>
                        </a:rPr>
                        <a:t>a,a</a:t>
                      </a:r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</a:t>
                      </a:r>
                      <a:r>
                        <a:rPr lang="en-US" altLang="zh-CN" dirty="0" err="1">
                          <a:latin typeface="楷体" pitchFamily="49" charset="-122"/>
                          <a:ea typeface="楷体" pitchFamily="49" charset="-122"/>
                        </a:rPr>
                        <a:t>a,b</a:t>
                      </a:r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&lt;a,1&gt;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&lt;b,0&gt;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</a:t>
                      </a:r>
                      <a:r>
                        <a:rPr lang="en-US" altLang="zh-CN" dirty="0" err="1">
                          <a:latin typeface="楷体" pitchFamily="49" charset="-122"/>
                          <a:ea typeface="楷体" pitchFamily="49" charset="-122"/>
                        </a:rPr>
                        <a:t>b,a</a:t>
                      </a:r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</a:t>
                      </a:r>
                      <a:r>
                        <a:rPr lang="en-US" altLang="zh-CN" dirty="0" err="1">
                          <a:latin typeface="楷体" pitchFamily="49" charset="-122"/>
                          <a:ea typeface="楷体" pitchFamily="49" charset="-122"/>
                        </a:rPr>
                        <a:t>b,b</a:t>
                      </a:r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&lt;b,1&gt;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&lt;1,0&gt;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&lt;1,a&gt;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&lt;1,b&gt;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&lt;1,1&gt;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67544" y="2966472"/>
            <a:ext cx="2520280" cy="2952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例：</a:t>
            </a:r>
            <a:endParaRPr lang="en-US" altLang="zh-CN" sz="2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表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B={0,1}</a:t>
            </a:r>
          </a:p>
          <a:p>
            <a:pPr marL="182563"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Ø"/>
            </a:pPr>
            <a:r>
              <a:rPr lang="en-US" altLang="zh-CN" sz="22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200" baseline="300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200" dirty="0">
                <a:solidFill>
                  <a:srgbClr val="A50021"/>
                </a:solidFill>
                <a:sym typeface="Symbol" pitchFamily="18" charset="2"/>
              </a:rPr>
              <a:t></a:t>
            </a:r>
            <a:r>
              <a:rPr lang="en-US" altLang="zh-CN" sz="22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B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表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B={0,a,b,1}</a:t>
            </a:r>
          </a:p>
          <a:p>
            <a:pPr marL="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Ø"/>
            </a:pPr>
            <a:r>
              <a:rPr lang="en-US" altLang="zh-CN" sz="22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200" baseline="300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solidFill>
                  <a:srgbClr val="A50021"/>
                </a:solidFill>
                <a:sym typeface="Symbol" pitchFamily="18" charset="2"/>
              </a:rPr>
              <a:t></a:t>
            </a:r>
            <a:r>
              <a:rPr lang="en-US" altLang="zh-CN" sz="22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B</a:t>
            </a:r>
            <a:endParaRPr lang="zh-CN" altLang="en-US" sz="2200" dirty="0">
              <a:solidFill>
                <a:srgbClr val="A5002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49568" y="2322592"/>
            <a:ext cx="208823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表</a:t>
            </a: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7.4-4</a:t>
            </a:r>
            <a:endParaRPr lang="zh-CN" altLang="en-US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65520" y="184448"/>
            <a:ext cx="208823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表</a:t>
            </a: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7.4-5</a:t>
            </a:r>
            <a:endParaRPr lang="zh-CN" altLang="en-US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267744" y="2348880"/>
            <a:ext cx="3312368" cy="3312368"/>
            <a:chOff x="755576" y="2353072"/>
            <a:chExt cx="3312368" cy="3312368"/>
          </a:xfrm>
        </p:grpSpPr>
        <p:sp>
          <p:nvSpPr>
            <p:cNvPr id="10" name="圆角矩形 9"/>
            <p:cNvSpPr/>
            <p:nvPr/>
          </p:nvSpPr>
          <p:spPr>
            <a:xfrm>
              <a:off x="755576" y="2996952"/>
              <a:ext cx="3312368" cy="266848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1200"/>
                </a:spcAft>
              </a:pP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注意：</a:t>
              </a: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这里只是说明了布尔函数是</a:t>
              </a:r>
              <a:r>
                <a:rPr lang="en-US" altLang="zh-CN" sz="2000" dirty="0" err="1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000" baseline="30000" dirty="0" err="1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en-US" altLang="zh-CN" sz="2000" dirty="0" err="1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000" dirty="0" err="1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的函数，而非定义了布尔函数。</a:t>
              </a:r>
              <a:endParaRPr lang="en-US" altLang="zh-CN" sz="20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  <a:p>
              <a:pPr marL="274638" indent="-274638">
                <a:spcAft>
                  <a:spcPts val="600"/>
                </a:spcAft>
                <a:buSzPct val="90000"/>
                <a:buFont typeface="+mj-ea"/>
                <a:buAutoNum type="circleNumDbPlain"/>
              </a:pP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什么是</a:t>
              </a: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布尔函数</a:t>
              </a: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呢？</a:t>
              </a:r>
              <a:endParaRPr lang="en-US" altLang="zh-CN" sz="20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  <a:p>
              <a:pPr marL="274638" indent="-274638">
                <a:spcAft>
                  <a:spcPts val="1200"/>
                </a:spcAft>
                <a:buSzPct val="90000"/>
                <a:buFont typeface="+mj-ea"/>
                <a:buAutoNum type="circleNumDbPlain"/>
              </a:pP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是否所有的</a:t>
              </a:r>
              <a:r>
                <a:rPr lang="en-US" altLang="zh-CN" sz="2000" dirty="0" err="1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000" baseline="30000" dirty="0" err="1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en-US" altLang="zh-CN" sz="2000" dirty="0" err="1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000" dirty="0" err="1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函数都是布尔函数呢？</a:t>
              </a:r>
              <a:endParaRPr lang="en-US" altLang="zh-CN" sz="20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  <a:p>
              <a:pPr marL="274638" indent="-274638">
                <a:spcAft>
                  <a:spcPts val="600"/>
                </a:spcAft>
                <a:buSzPct val="60000"/>
                <a:buFont typeface="Wingdings" pitchFamily="2" charset="2"/>
                <a:buChar char="u"/>
              </a:pP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留神听课！</a:t>
              </a:r>
            </a:p>
          </p:txBody>
        </p:sp>
        <p:sp>
          <p:nvSpPr>
            <p:cNvPr id="11" name="下箭头 10"/>
            <p:cNvSpPr/>
            <p:nvPr/>
          </p:nvSpPr>
          <p:spPr>
            <a:xfrm flipV="1">
              <a:off x="1727684" y="2353072"/>
              <a:ext cx="360040" cy="648072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899592" y="928152"/>
            <a:ext cx="4320480" cy="8640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 marL="274638" indent="-274638">
              <a:spcAft>
                <a:spcPts val="1200"/>
              </a:spcAft>
              <a:buSzPct val="80000"/>
              <a:buFont typeface="Wingdings" pitchFamily="2" charset="2"/>
              <a:buChar char="u"/>
            </a:pP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这两个函数是否都是布尔函数呢？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marL="274638">
              <a:spcAft>
                <a:spcPts val="1200"/>
              </a:spcAft>
            </a:pP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未完待续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...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9821"/>
            <a:ext cx="8229600" cy="702915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布尔表达式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4744"/>
            <a:ext cx="8075240" cy="5006181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7.4-7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&lt;B,*,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 dirty="0"/>
              <a:t>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是一个布尔代数，取值于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中元素的变元称为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布尔变元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中元素的常元称为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布尔常元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7.4-8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&lt;B,*,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 dirty="0"/>
              <a:t>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是一个布尔代数，这个布尔代数上的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布尔表达式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定义为：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808038" lvl="1" indent="-46355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单个</a:t>
            </a:r>
            <a:r>
              <a:rPr lang="zh-CN" altLang="en-US" sz="2200" u="sng" dirty="0">
                <a:latin typeface="楷体" pitchFamily="49" charset="-122"/>
                <a:ea typeface="楷体" pitchFamily="49" charset="-122"/>
              </a:rPr>
              <a:t>布尔常元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是一个布尔表达式；单个</a:t>
            </a:r>
            <a:r>
              <a:rPr lang="zh-CN" altLang="en-US" sz="2200" u="sng" dirty="0">
                <a:latin typeface="楷体" pitchFamily="49" charset="-122"/>
                <a:ea typeface="楷体" pitchFamily="49" charset="-122"/>
              </a:rPr>
              <a:t>布尔变元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是一个布尔表达式；</a:t>
            </a:r>
            <a:endParaRPr lang="en-US" altLang="zh-CN" sz="2200" dirty="0">
              <a:latin typeface="楷体" pitchFamily="49" charset="-122"/>
              <a:ea typeface="楷体" pitchFamily="49" charset="-122"/>
            </a:endParaRPr>
          </a:p>
          <a:p>
            <a:pPr marL="808038" lvl="1" indent="-46355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如果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是布尔表达式，则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(e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)’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(e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(e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也是布尔表达式；</a:t>
            </a:r>
            <a:endParaRPr lang="en-US" altLang="zh-CN" sz="2200" dirty="0">
              <a:latin typeface="楷体" pitchFamily="49" charset="-122"/>
              <a:ea typeface="楷体" pitchFamily="49" charset="-122"/>
            </a:endParaRPr>
          </a:p>
          <a:p>
            <a:pPr marL="808038" lvl="1" indent="-46355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除了有限次应用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形成的表达式外，没有其它字符串是布尔表达式。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1691680" y="2240622"/>
            <a:ext cx="5760640" cy="27744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lnSpc>
                <a:spcPct val="110000"/>
              </a:lnSpc>
              <a:spcAft>
                <a:spcPts val="1200"/>
              </a:spcAft>
              <a:buSzPct val="60000"/>
              <a:buFont typeface="Wingdings" pitchFamily="2" charset="2"/>
              <a:buChar char="u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例如，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B={0,1}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，则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分别都是布尔表达式，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也是布尔表达式；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lnSpc>
                <a:spcPct val="110000"/>
              </a:lnSpc>
              <a:spcAft>
                <a:spcPts val="1200"/>
              </a:spcAft>
              <a:buSzPct val="60000"/>
              <a:buFont typeface="Wingdings" pitchFamily="2" charset="2"/>
              <a:buChar char="u"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400" baseline="-250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400" baseline="-250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也是布尔表达式，其中，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400" baseline="-250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sz="2400" baseline="-250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中取值；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lnSpc>
                <a:spcPct val="110000"/>
              </a:lnSpc>
              <a:spcAft>
                <a:spcPts val="1200"/>
              </a:spcAft>
              <a:buSzPct val="60000"/>
              <a:buFont typeface="Wingdings" pitchFamily="2" charset="2"/>
              <a:buChar char="u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显然：定义布尔常元、布尔表达式将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引出定义布尔函数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2915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328592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&lt;{0,a,b,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1},*,</a:t>
            </a: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是布尔代数，则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1431925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=a</a:t>
            </a:r>
          </a:p>
          <a:p>
            <a:pPr marL="1431925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=0*a</a:t>
            </a:r>
          </a:p>
          <a:p>
            <a:pPr marL="1431925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=(1*x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</a:p>
          <a:p>
            <a:pPr marL="1431925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=((a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b)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*(x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))*((x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</a:p>
          <a:p>
            <a:pPr marL="320675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都是这个布尔代数上的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布尔表达式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7.4-9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布尔代数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&lt;B,*,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上的布尔表达式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f(x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,...,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400" baseline="-25000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值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指的是：将</a:t>
            </a:r>
            <a:r>
              <a:rPr lang="en-US" altLang="zh-CN" sz="2400" u="sng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u="sng" dirty="0">
                <a:latin typeface="楷体" pitchFamily="49" charset="-122"/>
                <a:ea typeface="楷体" pitchFamily="49" charset="-122"/>
              </a:rPr>
              <a:t>的元素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作为变元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=1,2,...,n)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的值而代入表达式以后，计算出来的表达式的值。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取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=(1*a)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b=a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b=1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907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极小项和主析取范式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12568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7.4-11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给定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个布尔变元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,...,</a:t>
            </a:r>
            <a:r>
              <a:rPr lang="en-US" altLang="zh-CN" sz="2200" dirty="0" err="1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200" baseline="-25000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表达式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baseline="-5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baseline="-5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...</a:t>
            </a:r>
            <a:r>
              <a:rPr lang="zh-CN" altLang="en-US" sz="2800" baseline="-5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200" dirty="0" err="1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200" baseline="-25000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称为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极小项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，这里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表示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或者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两者之一。</a:t>
            </a:r>
            <a:endParaRPr lang="en-US" altLang="zh-CN" sz="22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7.4-12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α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α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...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α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baseline="-50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baseline="-50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形式的布尔表达式称为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主析取范式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是极小项，</a:t>
            </a:r>
            <a:r>
              <a:rPr lang="en-US" altLang="zh-CN" sz="2200" dirty="0" err="1">
                <a:latin typeface="楷体" pitchFamily="49" charset="-122"/>
                <a:ea typeface="楷体" pitchFamily="49" charset="-122"/>
              </a:rPr>
              <a:t>α</a:t>
            </a:r>
            <a:r>
              <a:rPr lang="en-US" altLang="zh-CN" sz="2200" baseline="-250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是布尔常元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2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=0,1,2,...,2</a:t>
            </a:r>
            <a:r>
              <a:rPr lang="en-US" altLang="zh-CN" sz="2200" baseline="300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-1)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2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个布尔变元有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个极小项，而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α</a:t>
            </a:r>
            <a:r>
              <a:rPr lang="en-US" altLang="zh-CN" sz="2400" baseline="-250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有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|B|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种取法，故不同的主析取范式有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|B|</a:t>
            </a:r>
            <a:r>
              <a:rPr lang="en-US" altLang="zh-CN" sz="2600" baseline="30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aseline="600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个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类似地，有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极大项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主合取范式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等概念。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任一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元布尔表达式都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唯一等价于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一个主析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合取范式。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195736" y="1916832"/>
            <a:ext cx="5400600" cy="15841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>
              <a:lnSpc>
                <a:spcPct val="110000"/>
              </a:lnSpc>
              <a:spcAft>
                <a:spcPts val="120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回顾：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lnSpc>
                <a:spcPct val="110000"/>
              </a:lnSpc>
              <a:spcAft>
                <a:spcPts val="600"/>
              </a:spcAft>
              <a:buSzPct val="65000"/>
              <a:buFont typeface="Wingdings" pitchFamily="2" charset="2"/>
              <a:buChar char="u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命题中的范式与此处是否如出一辙？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lnSpc>
                <a:spcPct val="110000"/>
              </a:lnSpc>
              <a:spcAft>
                <a:spcPts val="1200"/>
              </a:spcAft>
              <a:buSzPct val="65000"/>
              <a:buFont typeface="Wingdings" pitchFamily="2" charset="2"/>
              <a:buChar char="u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其中必有蹊跷！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805"/>
            <a:ext cx="8229600" cy="630907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32859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请将下面布尔代数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&lt;{0,a,b,1},*,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上的表达式化为主析取范式：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f(x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)=(a*x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)*(x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</a:p>
          <a:p>
            <a:pPr indent="0"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f(x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)=a*x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*(x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</a:p>
          <a:p>
            <a:pPr marL="1471613" indent="0"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=a*x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</a:p>
          <a:p>
            <a:pPr marL="1471613" indent="0"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=a*x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*(x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1471613" indent="0"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=a*x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1471613" indent="0"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=a*x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1471613" indent="0"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=a*x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b)*x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1471613" indent="0"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=a*x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1471613" indent="0"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 </a:t>
            </a:r>
          </a:p>
          <a:p>
            <a:pPr marL="1471613" indent="0"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=m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am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</a:p>
          <a:p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3491880" y="5453608"/>
            <a:ext cx="4536504" cy="60344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163">
              <a:lnSpc>
                <a:spcPct val="110000"/>
              </a:lnSpc>
              <a:spcAft>
                <a:spcPts val="1200"/>
              </a:spcAft>
            </a:pP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记为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记为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，故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00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00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11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，即二进制的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00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00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，即二进制的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</a:t>
            </a:r>
            <a:endParaRPr lang="zh-CN" altLang="en-US" sz="20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918202" y="2789312"/>
            <a:ext cx="5398214" cy="360040"/>
            <a:chOff x="2918202" y="2789312"/>
            <a:chExt cx="5398214" cy="360040"/>
          </a:xfrm>
        </p:grpSpPr>
        <p:sp>
          <p:nvSpPr>
            <p:cNvPr id="23" name="圆角矩形 22"/>
            <p:cNvSpPr/>
            <p:nvPr/>
          </p:nvSpPr>
          <p:spPr>
            <a:xfrm>
              <a:off x="5940152" y="2789312"/>
              <a:ext cx="2376264" cy="360040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163">
                <a:lnSpc>
                  <a:spcPct val="110000"/>
                </a:lnSpc>
                <a:spcAft>
                  <a:spcPts val="1200"/>
                </a:spcAft>
              </a:pPr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对合律，同一律</a:t>
              </a:r>
            </a:p>
          </p:txBody>
        </p:sp>
        <p:cxnSp>
          <p:nvCxnSpPr>
            <p:cNvPr id="30" name="直接连接符 29"/>
            <p:cNvCxnSpPr/>
            <p:nvPr/>
          </p:nvCxnSpPr>
          <p:spPr>
            <a:xfrm flipV="1">
              <a:off x="2918202" y="3105150"/>
              <a:ext cx="11049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2190403" y="3221360"/>
            <a:ext cx="4901877" cy="360040"/>
            <a:chOff x="2190403" y="3221360"/>
            <a:chExt cx="4901877" cy="360040"/>
          </a:xfrm>
        </p:grpSpPr>
        <p:sp>
          <p:nvSpPr>
            <p:cNvPr id="24" name="圆角矩形 23"/>
            <p:cNvSpPr/>
            <p:nvPr/>
          </p:nvSpPr>
          <p:spPr>
            <a:xfrm>
              <a:off x="5940152" y="3221360"/>
              <a:ext cx="1152128" cy="360040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163">
                <a:lnSpc>
                  <a:spcPct val="110000"/>
                </a:lnSpc>
                <a:spcAft>
                  <a:spcPts val="1200"/>
                </a:spcAft>
              </a:pPr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分配律</a:t>
              </a:r>
            </a:p>
          </p:txBody>
        </p:sp>
        <p:cxnSp>
          <p:nvCxnSpPr>
            <p:cNvPr id="33" name="直接连接符 32"/>
            <p:cNvCxnSpPr/>
            <p:nvPr/>
          </p:nvCxnSpPr>
          <p:spPr>
            <a:xfrm flipV="1">
              <a:off x="2190403" y="3552825"/>
              <a:ext cx="226729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2190403" y="3649216"/>
            <a:ext cx="4901877" cy="360040"/>
            <a:chOff x="2190403" y="3649216"/>
            <a:chExt cx="4901877" cy="360040"/>
          </a:xfrm>
        </p:grpSpPr>
        <p:sp>
          <p:nvSpPr>
            <p:cNvPr id="25" name="圆角矩形 24"/>
            <p:cNvSpPr/>
            <p:nvPr/>
          </p:nvSpPr>
          <p:spPr>
            <a:xfrm>
              <a:off x="5940152" y="3649216"/>
              <a:ext cx="1152128" cy="360040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163">
                <a:lnSpc>
                  <a:spcPct val="110000"/>
                </a:lnSpc>
                <a:spcAft>
                  <a:spcPts val="1200"/>
                </a:spcAft>
              </a:pPr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交换律</a:t>
              </a:r>
            </a:p>
          </p:txBody>
        </p:sp>
        <p:cxnSp>
          <p:nvCxnSpPr>
            <p:cNvPr id="35" name="直接连接符 34"/>
            <p:cNvCxnSpPr/>
            <p:nvPr/>
          </p:nvCxnSpPr>
          <p:spPr>
            <a:xfrm flipV="1">
              <a:off x="2190403" y="3990206"/>
              <a:ext cx="226729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3563888" y="4094981"/>
            <a:ext cx="3528392" cy="360040"/>
            <a:chOff x="3563888" y="4094981"/>
            <a:chExt cx="3528392" cy="360040"/>
          </a:xfrm>
        </p:grpSpPr>
        <p:sp>
          <p:nvSpPr>
            <p:cNvPr id="26" name="圆角矩形 25"/>
            <p:cNvSpPr/>
            <p:nvPr/>
          </p:nvSpPr>
          <p:spPr>
            <a:xfrm>
              <a:off x="5940152" y="4094981"/>
              <a:ext cx="1152128" cy="360040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163">
                <a:lnSpc>
                  <a:spcPct val="110000"/>
                </a:lnSpc>
                <a:spcAft>
                  <a:spcPts val="1200"/>
                </a:spcAft>
              </a:pPr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分配律</a:t>
              </a: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3563888" y="4431779"/>
              <a:ext cx="172248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3528839" y="1381780"/>
            <a:ext cx="5363607" cy="3487380"/>
            <a:chOff x="3528839" y="1381780"/>
            <a:chExt cx="5363607" cy="3487380"/>
          </a:xfrm>
        </p:grpSpPr>
        <p:grpSp>
          <p:nvGrpSpPr>
            <p:cNvPr id="7" name="组合 6"/>
            <p:cNvGrpSpPr/>
            <p:nvPr/>
          </p:nvGrpSpPr>
          <p:grpSpPr>
            <a:xfrm>
              <a:off x="7272774" y="1381780"/>
              <a:ext cx="1619672" cy="1378065"/>
              <a:chOff x="7380312" y="4442461"/>
              <a:chExt cx="1619672" cy="1378065"/>
            </a:xfrm>
          </p:grpSpPr>
          <p:grpSp>
            <p:nvGrpSpPr>
              <p:cNvPr id="8" name="组合 88"/>
              <p:cNvGrpSpPr/>
              <p:nvPr/>
            </p:nvGrpSpPr>
            <p:grpSpPr>
              <a:xfrm>
                <a:off x="7380312" y="4442461"/>
                <a:ext cx="1619672" cy="1378065"/>
                <a:chOff x="4859469" y="4452352"/>
                <a:chExt cx="1619672" cy="1378065"/>
              </a:xfrm>
            </p:grpSpPr>
            <p:sp>
              <p:nvSpPr>
                <p:cNvPr id="1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239124" y="5461085"/>
                  <a:ext cx="864309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dirty="0">
                      <a:latin typeface="楷体" pitchFamily="49" charset="-122"/>
                    </a:rPr>
                    <a:t>0</a:t>
                  </a:r>
                </a:p>
              </p:txBody>
            </p:sp>
            <p:sp>
              <p:nvSpPr>
                <p:cNvPr id="1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215872" y="4452352"/>
                  <a:ext cx="93610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dirty="0">
                      <a:latin typeface="楷体" pitchFamily="49" charset="-122"/>
                    </a:rPr>
                    <a:t>1</a:t>
                  </a:r>
                </a:p>
              </p:txBody>
            </p:sp>
            <p:sp>
              <p:nvSpPr>
                <p:cNvPr id="12" name="Line 34"/>
                <p:cNvSpPr>
                  <a:spLocks noChangeShapeType="1"/>
                </p:cNvSpPr>
                <p:nvPr/>
              </p:nvSpPr>
              <p:spPr bwMode="auto">
                <a:xfrm>
                  <a:off x="5681043" y="4841078"/>
                  <a:ext cx="324000" cy="3240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13" name="Oval 29"/>
                <p:cNvSpPr>
                  <a:spLocks noChangeArrowheads="1"/>
                </p:cNvSpPr>
                <p:nvPr/>
              </p:nvSpPr>
              <p:spPr bwMode="auto">
                <a:xfrm>
                  <a:off x="5648313" y="5445403"/>
                  <a:ext cx="71795" cy="7147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00194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楷体" pitchFamily="49" charset="-122"/>
                  </a:endParaRPr>
                </a:p>
              </p:txBody>
            </p:sp>
            <p:sp>
              <p:nvSpPr>
                <p:cNvPr id="14" name="Oval 31"/>
                <p:cNvSpPr>
                  <a:spLocks noChangeArrowheads="1"/>
                </p:cNvSpPr>
                <p:nvPr/>
              </p:nvSpPr>
              <p:spPr bwMode="auto">
                <a:xfrm>
                  <a:off x="5648313" y="4799923"/>
                  <a:ext cx="71795" cy="7147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00194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楷体" pitchFamily="49" charset="-122"/>
                  </a:endParaRPr>
                </a:p>
              </p:txBody>
            </p:sp>
            <p:sp>
              <p:nvSpPr>
                <p:cNvPr id="15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5356698" y="4841078"/>
                  <a:ext cx="324000" cy="3240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16" name="Oval 29"/>
                <p:cNvSpPr>
                  <a:spLocks noChangeArrowheads="1"/>
                </p:cNvSpPr>
                <p:nvPr/>
              </p:nvSpPr>
              <p:spPr bwMode="auto">
                <a:xfrm>
                  <a:off x="5965306" y="5123851"/>
                  <a:ext cx="71795" cy="7147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00194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楷体" pitchFamily="49" charset="-122"/>
                  </a:endParaRPr>
                </a:p>
              </p:txBody>
            </p:sp>
            <p:sp>
              <p:nvSpPr>
                <p:cNvPr id="17" name="Oval 31"/>
                <p:cNvSpPr>
                  <a:spLocks noChangeArrowheads="1"/>
                </p:cNvSpPr>
                <p:nvPr/>
              </p:nvSpPr>
              <p:spPr bwMode="auto">
                <a:xfrm>
                  <a:off x="5320308" y="5123851"/>
                  <a:ext cx="71795" cy="7147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00194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楷体" pitchFamily="49" charset="-122"/>
                  </a:endParaRPr>
                </a:p>
              </p:txBody>
            </p:sp>
            <p:sp>
              <p:nvSpPr>
                <p:cNvPr id="18" name="Line 34"/>
                <p:cNvSpPr>
                  <a:spLocks noChangeShapeType="1"/>
                </p:cNvSpPr>
                <p:nvPr/>
              </p:nvSpPr>
              <p:spPr bwMode="auto">
                <a:xfrm>
                  <a:off x="5356698" y="5155420"/>
                  <a:ext cx="324000" cy="3240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19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5681043" y="5155420"/>
                  <a:ext cx="324000" cy="3240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2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964530" y="4956020"/>
                  <a:ext cx="514611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dirty="0">
                      <a:latin typeface="楷体" pitchFamily="49" charset="-122"/>
                    </a:rPr>
                    <a:t>b</a:t>
                  </a:r>
                </a:p>
              </p:txBody>
            </p:sp>
            <p:sp>
              <p:nvSpPr>
                <p:cNvPr id="2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859469" y="4960220"/>
                  <a:ext cx="503620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dirty="0">
                      <a:latin typeface="楷体" pitchFamily="49" charset="-122"/>
                    </a:rPr>
                    <a:t>a</a:t>
                  </a:r>
                </a:p>
              </p:txBody>
            </p:sp>
          </p:grpSp>
          <p:sp>
            <p:nvSpPr>
              <p:cNvPr id="9" name="圆角矩形 8"/>
              <p:cNvSpPr/>
              <p:nvPr/>
            </p:nvSpPr>
            <p:spPr>
              <a:xfrm>
                <a:off x="7467560" y="4482832"/>
                <a:ext cx="1440160" cy="1296144"/>
              </a:xfrm>
              <a:prstGeom prst="roundRect">
                <a:avLst/>
              </a:prstGeom>
              <a:solidFill>
                <a:schemeClr val="accent1"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圆角矩形 26"/>
            <p:cNvSpPr/>
            <p:nvPr/>
          </p:nvSpPr>
          <p:spPr>
            <a:xfrm>
              <a:off x="5940152" y="4498454"/>
              <a:ext cx="1656184" cy="360040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163">
                <a:lnSpc>
                  <a:spcPct val="110000"/>
                </a:lnSpc>
                <a:spcAft>
                  <a:spcPts val="1200"/>
                </a:spcAft>
              </a:pPr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对合律</a:t>
              </a: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528839" y="4869160"/>
              <a:ext cx="97115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任意多边形 39"/>
            <p:cNvSpPr/>
            <p:nvPr/>
          </p:nvSpPr>
          <p:spPr>
            <a:xfrm>
              <a:off x="7229475" y="2762250"/>
              <a:ext cx="819150" cy="1905000"/>
            </a:xfrm>
            <a:custGeom>
              <a:avLst/>
              <a:gdLst>
                <a:gd name="connsiteX0" fmla="*/ 0 w 819150"/>
                <a:gd name="connsiteY0" fmla="*/ 1905000 h 1905000"/>
                <a:gd name="connsiteX1" fmla="*/ 819150 w 819150"/>
                <a:gd name="connsiteY1" fmla="*/ 1905000 h 1905000"/>
                <a:gd name="connsiteX2" fmla="*/ 819150 w 819150"/>
                <a:gd name="connsiteY2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9150" h="1905000">
                  <a:moveTo>
                    <a:pt x="0" y="1905000"/>
                  </a:moveTo>
                  <a:lnTo>
                    <a:pt x="819150" y="1905000"/>
                  </a:lnTo>
                  <a:lnTo>
                    <a:pt x="819150" y="0"/>
                  </a:lnTo>
                </a:path>
              </a:pathLst>
            </a:custGeom>
            <a:ln w="25400">
              <a:solidFill>
                <a:srgbClr val="3F883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123728" y="4968602"/>
            <a:ext cx="6120680" cy="360040"/>
            <a:chOff x="2123728" y="4968602"/>
            <a:chExt cx="6120680" cy="360040"/>
          </a:xfrm>
        </p:grpSpPr>
        <p:sp>
          <p:nvSpPr>
            <p:cNvPr id="28" name="圆角矩形 27"/>
            <p:cNvSpPr/>
            <p:nvPr/>
          </p:nvSpPr>
          <p:spPr>
            <a:xfrm>
              <a:off x="5940152" y="4968602"/>
              <a:ext cx="2304256" cy="360040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163">
                <a:lnSpc>
                  <a:spcPct val="110000"/>
                </a:lnSpc>
                <a:spcAft>
                  <a:spcPts val="1200"/>
                </a:spcAft>
              </a:pPr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同一律，交换律</a:t>
              </a: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2123728" y="5301208"/>
              <a:ext cx="7337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2452772" y="1644298"/>
            <a:ext cx="4839054" cy="1073006"/>
            <a:chOff x="2452772" y="1644298"/>
            <a:chExt cx="4839054" cy="1073006"/>
          </a:xfrm>
        </p:grpSpPr>
        <p:grpSp>
          <p:nvGrpSpPr>
            <p:cNvPr id="41" name="组合 40"/>
            <p:cNvGrpSpPr/>
            <p:nvPr/>
          </p:nvGrpSpPr>
          <p:grpSpPr>
            <a:xfrm>
              <a:off x="2452772" y="2226636"/>
              <a:ext cx="4639508" cy="490668"/>
              <a:chOff x="2452772" y="2226636"/>
              <a:chExt cx="4639508" cy="490668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2452772" y="2226636"/>
                <a:ext cx="15372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圆角矩形 21"/>
              <p:cNvSpPr/>
              <p:nvPr/>
            </p:nvSpPr>
            <p:spPr>
              <a:xfrm>
                <a:off x="5940152" y="2357264"/>
                <a:ext cx="1152128" cy="36004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0163"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zh-CN" altLang="en-US" sz="20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吸收律</a:t>
                </a:r>
              </a:p>
            </p:txBody>
          </p:sp>
        </p:grpSp>
        <p:sp>
          <p:nvSpPr>
            <p:cNvPr id="48" name="圆角矩形 47"/>
            <p:cNvSpPr/>
            <p:nvPr/>
          </p:nvSpPr>
          <p:spPr>
            <a:xfrm>
              <a:off x="5707650" y="1644298"/>
              <a:ext cx="1584176" cy="7200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163">
                <a:lnSpc>
                  <a:spcPct val="110000"/>
                </a:lnSpc>
                <a:spcAft>
                  <a:spcPts val="0"/>
                </a:spcAft>
              </a:pPr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a*(a</a:t>
              </a:r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⊕</a:t>
              </a:r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b)=a</a:t>
              </a:r>
            </a:p>
            <a:p>
              <a:pPr marL="30163">
                <a:lnSpc>
                  <a:spcPct val="110000"/>
                </a:lnSpc>
                <a:spcAft>
                  <a:spcPts val="0"/>
                </a:spcAft>
              </a:pPr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⊕</a:t>
              </a:r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(a*b)=a</a:t>
              </a:r>
              <a:endPara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9821"/>
            <a:ext cx="8229600" cy="702915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布尔函数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4744"/>
            <a:ext cx="8075240" cy="5006181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7.4-10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如果对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个变元的</a:t>
            </a:r>
            <a:r>
              <a:rPr lang="zh-CN" altLang="en-US" sz="2400" u="sng" dirty="0">
                <a:latin typeface="楷体" pitchFamily="49" charset="-122"/>
                <a:ea typeface="楷体" pitchFamily="49" charset="-122"/>
              </a:rPr>
              <a:t>任意指派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，布尔代数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&lt;B,*,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上两个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元布尔表达式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,...,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400" baseline="-25000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,...,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400" baseline="-25000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值都相等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，则称这两个布尔表达式相等。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7.4-15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&lt;B,*,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200" dirty="0"/>
              <a:t>’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是一个布尔代数，一个从</a:t>
            </a:r>
            <a:r>
              <a:rPr lang="en-US" altLang="zh-CN" sz="2200" dirty="0" err="1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200" baseline="30000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的函数，如果能够用该布尔代数上的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元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布尔表达式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表示，那么这个函数就称为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布尔函数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2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具体操作时，</a:t>
            </a:r>
            <a:r>
              <a:rPr lang="zh-CN" altLang="en-US" sz="2400" u="sng" dirty="0">
                <a:latin typeface="楷体" pitchFamily="49" charset="-122"/>
                <a:ea typeface="楷体" pitchFamily="49" charset="-122"/>
              </a:rPr>
              <a:t>若函数能表达为</a:t>
            </a:r>
            <a:r>
              <a:rPr lang="zh-CN" altLang="en-US" sz="2400" u="sng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主析取范式</a:t>
            </a:r>
            <a:r>
              <a:rPr lang="zh-CN" altLang="en-US" sz="2400" u="sng" dirty="0">
                <a:latin typeface="楷体" pitchFamily="49" charset="-122"/>
                <a:ea typeface="楷体" pitchFamily="49" charset="-122"/>
              </a:rPr>
              <a:t>或者</a:t>
            </a:r>
            <a:r>
              <a:rPr lang="zh-CN" altLang="en-US" sz="2400" u="sng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主合取范式</a:t>
            </a:r>
            <a:r>
              <a:rPr lang="zh-CN" altLang="en-US" sz="2400" u="sng" dirty="0">
                <a:latin typeface="楷体" pitchFamily="49" charset="-122"/>
                <a:ea typeface="楷体" pitchFamily="49" charset="-122"/>
              </a:rPr>
              <a:t>，则该函数是</a:t>
            </a:r>
            <a:r>
              <a:rPr lang="zh-CN" altLang="en-US" sz="2400" u="sng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布尔函数</a:t>
            </a:r>
            <a:r>
              <a:rPr lang="zh-CN" altLang="en-US" sz="2400" u="sng" dirty="0">
                <a:latin typeface="楷体" pitchFamily="49" charset="-122"/>
                <a:ea typeface="楷体" pitchFamily="49" charset="-122"/>
              </a:rPr>
              <a:t>，否则不是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4A0AB0B-3453-4326-B551-5845A32F3269}"/>
              </a:ext>
            </a:extLst>
          </p:cNvPr>
          <p:cNvGrpSpPr/>
          <p:nvPr/>
        </p:nvGrpSpPr>
        <p:grpSpPr>
          <a:xfrm>
            <a:off x="4236343" y="2791726"/>
            <a:ext cx="4488557" cy="2459724"/>
            <a:chOff x="4236343" y="2791726"/>
            <a:chExt cx="4488557" cy="2459724"/>
          </a:xfrm>
        </p:grpSpPr>
        <p:sp>
          <p:nvSpPr>
            <p:cNvPr id="6" name="圆角矩形 5"/>
            <p:cNvSpPr/>
            <p:nvPr/>
          </p:nvSpPr>
          <p:spPr>
            <a:xfrm>
              <a:off x="4236343" y="2791726"/>
              <a:ext cx="3048980" cy="5760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163">
                <a:lnSpc>
                  <a:spcPct val="110000"/>
                </a:lnSpc>
                <a:spcAft>
                  <a:spcPts val="1200"/>
                </a:spcAft>
              </a:pPr>
              <a:r>
                <a:rPr lang="zh-CN" altLang="en-US" sz="26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如何理解这句话？</a:t>
              </a: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2C53A050-FA0A-424C-BAB6-7B5934F7593E}"/>
                </a:ext>
              </a:extLst>
            </p:cNvPr>
            <p:cNvSpPr/>
            <p:nvPr/>
          </p:nvSpPr>
          <p:spPr>
            <a:xfrm>
              <a:off x="7283450" y="3079750"/>
              <a:ext cx="1441450" cy="2171700"/>
            </a:xfrm>
            <a:custGeom>
              <a:avLst/>
              <a:gdLst>
                <a:gd name="connsiteX0" fmla="*/ 1123950 w 1441450"/>
                <a:gd name="connsiteY0" fmla="*/ 2171700 h 2171700"/>
                <a:gd name="connsiteX1" fmla="*/ 1441450 w 1441450"/>
                <a:gd name="connsiteY1" fmla="*/ 2171700 h 2171700"/>
                <a:gd name="connsiteX2" fmla="*/ 1441450 w 1441450"/>
                <a:gd name="connsiteY2" fmla="*/ 0 h 2171700"/>
                <a:gd name="connsiteX3" fmla="*/ 0 w 1441450"/>
                <a:gd name="connsiteY3" fmla="*/ 0 h 217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1450" h="2171700">
                  <a:moveTo>
                    <a:pt x="1123950" y="2171700"/>
                  </a:moveTo>
                  <a:lnTo>
                    <a:pt x="1441450" y="2171700"/>
                  </a:lnTo>
                  <a:lnTo>
                    <a:pt x="144145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CC0099"/>
              </a:solidFill>
              <a:headEnd type="triangle" w="med" len="lg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062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布尔表达式与布尔函数的个数关系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9024"/>
            <a:ext cx="8229600" cy="508628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对于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个布尔变元而言，有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个极小项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极大项，构成的不同主析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合取范式的个数是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|B|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aseline="600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;</a:t>
            </a:r>
          </a:p>
          <a:p>
            <a:pPr lvl="1">
              <a:spcAft>
                <a:spcPts val="600"/>
              </a:spcAft>
              <a:buClr>
                <a:srgbClr val="C00000"/>
              </a:buClr>
              <a:buSzPct val="65000"/>
              <a:buFont typeface="Wingdings" pitchFamily="2" charset="2"/>
              <a:buChar char="Ø"/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一个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元布尔表达式必等价于这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|B|</a:t>
            </a:r>
            <a:r>
              <a:rPr lang="en-US" altLang="zh-CN" sz="2000" baseline="30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000" baseline="600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个主范式中的一个；</a:t>
            </a:r>
            <a:endParaRPr lang="en-US" altLang="zh-CN" sz="2200" dirty="0">
              <a:latin typeface="楷体" pitchFamily="49" charset="-122"/>
              <a:ea typeface="楷体" pitchFamily="49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buSzPct val="65000"/>
              <a:buFont typeface="Wingdings" pitchFamily="2" charset="2"/>
              <a:buChar char="Ø"/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由布尔函数定义可知，布尔表达式的个数就是布尔函数的个数，即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元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布尔函数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只有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|B|</a:t>
            </a:r>
            <a:r>
              <a:rPr lang="en-US" altLang="zh-CN" sz="2000" baseline="30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000" baseline="600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个；</a:t>
            </a:r>
            <a:endParaRPr lang="en-US" altLang="zh-CN" sz="2200" dirty="0"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元布尔表达式实际上就是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aseline="30000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400" dirty="0" err="1">
                <a:sym typeface="Symbol" pitchFamily="18" charset="2"/>
              </a:rPr>
              <a:t>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的函数表达形式，但是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aseline="30000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400" dirty="0" err="1">
                <a:sym typeface="Symbol" pitchFamily="18" charset="2"/>
              </a:rPr>
              <a:t>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普通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函数个数有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|B|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|</a:t>
            </a:r>
            <a:r>
              <a:rPr lang="en-US" altLang="zh-CN" sz="2400" baseline="30000" dirty="0" err="1">
                <a:latin typeface="楷体" pitchFamily="49" charset="-122"/>
                <a:ea typeface="楷体" pitchFamily="49" charset="-122"/>
              </a:rPr>
              <a:t>B|</a:t>
            </a:r>
            <a:r>
              <a:rPr lang="en-US" altLang="zh-CN" sz="2400" baseline="60000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个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记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|B|=m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，则函数有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400" baseline="30000" dirty="0" err="1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400" baseline="60000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400" baseline="600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个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，即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aseline="30000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400" dirty="0" err="1">
                <a:sym typeface="Symbol" pitchFamily="18" charset="2"/>
              </a:rPr>
              <a:t>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的布尔函数是普通函数的子集；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例如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buSzPct val="65000"/>
              <a:buFont typeface="Wingdings" pitchFamily="2" charset="2"/>
              <a:buChar char="Ø"/>
            </a:pP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B={0,1}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时，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m=|B|=2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的函数有</a:t>
            </a:r>
            <a:r>
              <a:rPr lang="en-US" altLang="zh-CN" sz="2000" dirty="0" err="1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000" baseline="30000" dirty="0" err="1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000" baseline="60000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=2</a:t>
            </a:r>
            <a:r>
              <a:rPr lang="en-US" altLang="zh-CN" sz="2000" baseline="30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000" baseline="600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个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000" baseline="30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000" baseline="600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=2</a:t>
            </a:r>
            <a:r>
              <a:rPr lang="en-US" altLang="zh-CN" sz="2000" baseline="30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000" baseline="600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的个数一致，此时所有函数都是布尔函数；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buSzPct val="65000"/>
              <a:buFont typeface="Wingdings" pitchFamily="2" charset="2"/>
              <a:buChar char="Ø"/>
            </a:pP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B={0,a,b,1}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时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显然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|B|</a:t>
            </a:r>
            <a:r>
              <a:rPr lang="en-US" altLang="zh-CN" sz="2000" baseline="30000" dirty="0">
                <a:latin typeface="楷体" pitchFamily="49" charset="-122"/>
                <a:ea typeface="楷体" pitchFamily="49" charset="-122"/>
              </a:rPr>
              <a:t>|</a:t>
            </a:r>
            <a:r>
              <a:rPr lang="en-US" altLang="zh-CN" sz="2000" baseline="30000" dirty="0" err="1">
                <a:latin typeface="楷体" pitchFamily="49" charset="-122"/>
                <a:ea typeface="楷体" pitchFamily="49" charset="-122"/>
              </a:rPr>
              <a:t>B|</a:t>
            </a:r>
            <a:r>
              <a:rPr lang="en-US" altLang="zh-CN" sz="2000" baseline="60000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000" dirty="0">
                <a:latin typeface="宋体" pitchFamily="2" charset="-122"/>
                <a:sym typeface="Symbol" pitchFamily="18" charset="2"/>
              </a:rPr>
              <a:t>＞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|B|</a:t>
            </a:r>
            <a:r>
              <a:rPr lang="en-US" altLang="zh-CN" sz="2000" baseline="30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000" baseline="600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000" dirty="0">
                <a:latin typeface="宋体" pitchFamily="2" charset="-122"/>
                <a:sym typeface="Symbol" pitchFamily="18" charset="2"/>
              </a:rPr>
              <a:t>，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即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存在不是布尔函数的函数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。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  <p:grpSp>
        <p:nvGrpSpPr>
          <p:cNvPr id="46" name="组合 45"/>
          <p:cNvGrpSpPr/>
          <p:nvPr/>
        </p:nvGrpSpPr>
        <p:grpSpPr>
          <a:xfrm>
            <a:off x="1295636" y="980728"/>
            <a:ext cx="6552728" cy="2304256"/>
            <a:chOff x="1295636" y="980728"/>
            <a:chExt cx="6552728" cy="2304256"/>
          </a:xfrm>
        </p:grpSpPr>
        <p:sp>
          <p:nvSpPr>
            <p:cNvPr id="5" name="圆角矩形 4"/>
            <p:cNvSpPr/>
            <p:nvPr/>
          </p:nvSpPr>
          <p:spPr>
            <a:xfrm>
              <a:off x="2591780" y="980728"/>
              <a:ext cx="3960440" cy="5760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P=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n,|Q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|=m</a:t>
              </a: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，则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Q</a:t>
              </a: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的函数有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m</a:t>
              </a:r>
              <a:r>
                <a:rPr lang="en-US" altLang="zh-CN" sz="2000" baseline="30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个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295636" y="1556792"/>
              <a:ext cx="6552728" cy="1728192"/>
              <a:chOff x="2195736" y="2883416"/>
              <a:chExt cx="6552728" cy="1728192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2195736" y="2883416"/>
                <a:ext cx="6336704" cy="172819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" name="组合 49"/>
              <p:cNvGrpSpPr/>
              <p:nvPr/>
            </p:nvGrpSpPr>
            <p:grpSpPr>
              <a:xfrm>
                <a:off x="2411760" y="3145160"/>
                <a:ext cx="6336704" cy="1296144"/>
                <a:chOff x="2411760" y="3145160"/>
                <a:chExt cx="6336704" cy="1296144"/>
              </a:xfrm>
            </p:grpSpPr>
            <p:grpSp>
              <p:nvGrpSpPr>
                <p:cNvPr id="9" name="组合 21"/>
                <p:cNvGrpSpPr/>
                <p:nvPr/>
              </p:nvGrpSpPr>
              <p:grpSpPr>
                <a:xfrm>
                  <a:off x="2411760" y="3145160"/>
                  <a:ext cx="1066800" cy="1296144"/>
                  <a:chOff x="2411760" y="3068960"/>
                  <a:chExt cx="1066800" cy="1296144"/>
                </a:xfrm>
              </p:grpSpPr>
              <p:cxnSp>
                <p:nvCxnSpPr>
                  <p:cNvPr id="35" name="直接箭头连接符 34"/>
                  <p:cNvCxnSpPr/>
                  <p:nvPr/>
                </p:nvCxnSpPr>
                <p:spPr>
                  <a:xfrm flipV="1">
                    <a:off x="2495550" y="3148013"/>
                    <a:ext cx="847725" cy="171451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 w="sm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箭头连接符 35"/>
                  <p:cNvCxnSpPr/>
                  <p:nvPr/>
                </p:nvCxnSpPr>
                <p:spPr>
                  <a:xfrm flipV="1">
                    <a:off x="2560539" y="3452813"/>
                    <a:ext cx="782736" cy="233936"/>
                  </a:xfrm>
                  <a:prstGeom prst="straightConnector1">
                    <a:avLst/>
                  </a:prstGeom>
                  <a:ln>
                    <a:tailEnd type="triangle" w="sm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箭头连接符 36"/>
                  <p:cNvCxnSpPr/>
                  <p:nvPr/>
                </p:nvCxnSpPr>
                <p:spPr>
                  <a:xfrm flipV="1">
                    <a:off x="2488531" y="4014788"/>
                    <a:ext cx="849982" cy="60579"/>
                  </a:xfrm>
                  <a:prstGeom prst="straightConnector1">
                    <a:avLst/>
                  </a:prstGeom>
                  <a:ln>
                    <a:tailEnd type="triangle" w="sm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椭圆 4"/>
                  <p:cNvSpPr/>
                  <p:nvPr/>
                </p:nvSpPr>
                <p:spPr>
                  <a:xfrm>
                    <a:off x="2411760" y="3246120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椭圆 5"/>
                  <p:cNvSpPr/>
                  <p:nvPr/>
                </p:nvSpPr>
                <p:spPr>
                  <a:xfrm>
                    <a:off x="2411760" y="3627120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" name="椭圆 6"/>
                  <p:cNvSpPr/>
                  <p:nvPr/>
                </p:nvSpPr>
                <p:spPr>
                  <a:xfrm>
                    <a:off x="2411760" y="4005064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椭圆 7"/>
                  <p:cNvSpPr/>
                  <p:nvPr/>
                </p:nvSpPr>
                <p:spPr>
                  <a:xfrm>
                    <a:off x="3334544" y="3068960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" name="椭圆 8"/>
                  <p:cNvSpPr/>
                  <p:nvPr/>
                </p:nvSpPr>
                <p:spPr>
                  <a:xfrm>
                    <a:off x="3334544" y="3356992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椭圆 9"/>
                  <p:cNvSpPr/>
                  <p:nvPr/>
                </p:nvSpPr>
                <p:spPr>
                  <a:xfrm>
                    <a:off x="3334544" y="3661792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" name="椭圆 10"/>
                  <p:cNvSpPr/>
                  <p:nvPr/>
                </p:nvSpPr>
                <p:spPr>
                  <a:xfrm>
                    <a:off x="3334544" y="3933056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椭圆 11"/>
                  <p:cNvSpPr/>
                  <p:nvPr/>
                </p:nvSpPr>
                <p:spPr>
                  <a:xfrm>
                    <a:off x="3334544" y="4221088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" name="组合 34"/>
                <p:cNvGrpSpPr/>
                <p:nvPr/>
              </p:nvGrpSpPr>
              <p:grpSpPr>
                <a:xfrm>
                  <a:off x="4325496" y="3145160"/>
                  <a:ext cx="1066800" cy="1296144"/>
                  <a:chOff x="4513312" y="3221360"/>
                  <a:chExt cx="1066800" cy="1296144"/>
                </a:xfrm>
              </p:grpSpPr>
              <p:cxnSp>
                <p:nvCxnSpPr>
                  <p:cNvPr id="24" name="直接箭头连接符 23"/>
                  <p:cNvCxnSpPr/>
                  <p:nvPr/>
                </p:nvCxnSpPr>
                <p:spPr>
                  <a:xfrm>
                    <a:off x="4597102" y="3471865"/>
                    <a:ext cx="841673" cy="104773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 w="sm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箭头连接符 24"/>
                  <p:cNvCxnSpPr/>
                  <p:nvPr/>
                </p:nvCxnSpPr>
                <p:spPr>
                  <a:xfrm flipV="1">
                    <a:off x="4662091" y="3605213"/>
                    <a:ext cx="782736" cy="233936"/>
                  </a:xfrm>
                  <a:prstGeom prst="straightConnector1">
                    <a:avLst/>
                  </a:prstGeom>
                  <a:ln>
                    <a:tailEnd type="triangle" w="sm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箭头连接符 25"/>
                  <p:cNvCxnSpPr/>
                  <p:nvPr/>
                </p:nvCxnSpPr>
                <p:spPr>
                  <a:xfrm flipV="1">
                    <a:off x="4590083" y="4167188"/>
                    <a:ext cx="849982" cy="60579"/>
                  </a:xfrm>
                  <a:prstGeom prst="straightConnector1">
                    <a:avLst/>
                  </a:prstGeom>
                  <a:ln>
                    <a:tailEnd type="triangle" w="sm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椭圆 26"/>
                  <p:cNvSpPr/>
                  <p:nvPr/>
                </p:nvSpPr>
                <p:spPr>
                  <a:xfrm>
                    <a:off x="4513312" y="3398520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" name="椭圆 27"/>
                  <p:cNvSpPr/>
                  <p:nvPr/>
                </p:nvSpPr>
                <p:spPr>
                  <a:xfrm>
                    <a:off x="4513312" y="3779520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椭圆 28"/>
                  <p:cNvSpPr/>
                  <p:nvPr/>
                </p:nvSpPr>
                <p:spPr>
                  <a:xfrm>
                    <a:off x="4513312" y="4157464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椭圆 29"/>
                  <p:cNvSpPr/>
                  <p:nvPr/>
                </p:nvSpPr>
                <p:spPr>
                  <a:xfrm>
                    <a:off x="5436096" y="3221360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椭圆 30"/>
                  <p:cNvSpPr/>
                  <p:nvPr/>
                </p:nvSpPr>
                <p:spPr>
                  <a:xfrm>
                    <a:off x="5436096" y="3509392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椭圆 31"/>
                  <p:cNvSpPr/>
                  <p:nvPr/>
                </p:nvSpPr>
                <p:spPr>
                  <a:xfrm>
                    <a:off x="5436096" y="3814192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椭圆 32"/>
                  <p:cNvSpPr/>
                  <p:nvPr/>
                </p:nvSpPr>
                <p:spPr>
                  <a:xfrm>
                    <a:off x="5436096" y="4085456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" name="椭圆 33"/>
                  <p:cNvSpPr/>
                  <p:nvPr/>
                </p:nvSpPr>
                <p:spPr>
                  <a:xfrm>
                    <a:off x="5436096" y="4373488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" name="组合 47"/>
                <p:cNvGrpSpPr/>
                <p:nvPr/>
              </p:nvGrpSpPr>
              <p:grpSpPr>
                <a:xfrm>
                  <a:off x="6156176" y="3145160"/>
                  <a:ext cx="1066800" cy="1296144"/>
                  <a:chOff x="1115616" y="3221360"/>
                  <a:chExt cx="1066800" cy="1296144"/>
                </a:xfrm>
              </p:grpSpPr>
              <p:cxnSp>
                <p:nvCxnSpPr>
                  <p:cNvPr id="13" name="直接箭头连接符 12"/>
                  <p:cNvCxnSpPr/>
                  <p:nvPr/>
                </p:nvCxnSpPr>
                <p:spPr>
                  <a:xfrm>
                    <a:off x="1199406" y="3471865"/>
                    <a:ext cx="843707" cy="390523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 w="sm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箭头连接符 13"/>
                  <p:cNvCxnSpPr/>
                  <p:nvPr/>
                </p:nvCxnSpPr>
                <p:spPr>
                  <a:xfrm flipV="1">
                    <a:off x="1264395" y="3605213"/>
                    <a:ext cx="782736" cy="233936"/>
                  </a:xfrm>
                  <a:prstGeom prst="straightConnector1">
                    <a:avLst/>
                  </a:prstGeom>
                  <a:ln>
                    <a:tailEnd type="triangle" w="sm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接箭头连接符 14"/>
                  <p:cNvCxnSpPr/>
                  <p:nvPr/>
                </p:nvCxnSpPr>
                <p:spPr>
                  <a:xfrm flipV="1">
                    <a:off x="1192387" y="4167188"/>
                    <a:ext cx="849982" cy="60579"/>
                  </a:xfrm>
                  <a:prstGeom prst="straightConnector1">
                    <a:avLst/>
                  </a:prstGeom>
                  <a:ln>
                    <a:tailEnd type="triangle" w="sm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椭圆 15"/>
                  <p:cNvSpPr/>
                  <p:nvPr/>
                </p:nvSpPr>
                <p:spPr>
                  <a:xfrm>
                    <a:off x="1115616" y="3398520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椭圆 16"/>
                  <p:cNvSpPr/>
                  <p:nvPr/>
                </p:nvSpPr>
                <p:spPr>
                  <a:xfrm>
                    <a:off x="1115616" y="3779520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椭圆 17"/>
                  <p:cNvSpPr/>
                  <p:nvPr/>
                </p:nvSpPr>
                <p:spPr>
                  <a:xfrm>
                    <a:off x="1115616" y="4157464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椭圆 18"/>
                  <p:cNvSpPr/>
                  <p:nvPr/>
                </p:nvSpPr>
                <p:spPr>
                  <a:xfrm>
                    <a:off x="2038400" y="3221360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椭圆 19"/>
                  <p:cNvSpPr/>
                  <p:nvPr/>
                </p:nvSpPr>
                <p:spPr>
                  <a:xfrm>
                    <a:off x="2038400" y="3509392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椭圆 20"/>
                  <p:cNvSpPr/>
                  <p:nvPr/>
                </p:nvSpPr>
                <p:spPr>
                  <a:xfrm>
                    <a:off x="2038400" y="3814192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椭圆 21"/>
                  <p:cNvSpPr/>
                  <p:nvPr/>
                </p:nvSpPr>
                <p:spPr>
                  <a:xfrm>
                    <a:off x="2038400" y="4085456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椭圆 22"/>
                  <p:cNvSpPr/>
                  <p:nvPr/>
                </p:nvSpPr>
                <p:spPr>
                  <a:xfrm>
                    <a:off x="2038400" y="4373488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2" name="圆角矩形 11"/>
                <p:cNvSpPr/>
                <p:nvPr/>
              </p:nvSpPr>
              <p:spPr>
                <a:xfrm>
                  <a:off x="7524328" y="3501008"/>
                  <a:ext cx="1224136" cy="50405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0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......</a:t>
                  </a:r>
                  <a:endParaRPr lang="zh-CN" altLang="en-US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</p:grpSp>
      </p:grpSp>
      <p:grpSp>
        <p:nvGrpSpPr>
          <p:cNvPr id="51" name="组合 50"/>
          <p:cNvGrpSpPr/>
          <p:nvPr/>
        </p:nvGrpSpPr>
        <p:grpSpPr>
          <a:xfrm>
            <a:off x="3540073" y="4509120"/>
            <a:ext cx="2609247" cy="1599028"/>
            <a:chOff x="3540073" y="4509120"/>
            <a:chExt cx="2609247" cy="1599028"/>
          </a:xfrm>
        </p:grpSpPr>
        <p:sp>
          <p:nvSpPr>
            <p:cNvPr id="47" name="圆角矩形 46"/>
            <p:cNvSpPr/>
            <p:nvPr/>
          </p:nvSpPr>
          <p:spPr>
            <a:xfrm>
              <a:off x="3917072" y="4509120"/>
              <a:ext cx="2232248" cy="43204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|B|=4</a:t>
              </a: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r>
                <a:rPr lang="en-US" altLang="zh-CN" sz="2000" baseline="30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r>
                <a:rPr lang="en-US" altLang="zh-CN" sz="2000" baseline="60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＞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r>
                <a:rPr lang="en-US" altLang="zh-CN" sz="2000" baseline="30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000" baseline="60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4319591" y="4957763"/>
              <a:ext cx="714375" cy="828675"/>
            </a:xfrm>
            <a:custGeom>
              <a:avLst/>
              <a:gdLst>
                <a:gd name="connsiteX0" fmla="*/ 0 w 714375"/>
                <a:gd name="connsiteY0" fmla="*/ 828675 h 828675"/>
                <a:gd name="connsiteX1" fmla="*/ 0 w 714375"/>
                <a:gd name="connsiteY1" fmla="*/ 738188 h 828675"/>
                <a:gd name="connsiteX2" fmla="*/ 714375 w 714375"/>
                <a:gd name="connsiteY2" fmla="*/ 738188 h 828675"/>
                <a:gd name="connsiteX3" fmla="*/ 714375 w 714375"/>
                <a:gd name="connsiteY3" fmla="*/ 0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375" h="828675">
                  <a:moveTo>
                    <a:pt x="0" y="828675"/>
                  </a:moveTo>
                  <a:lnTo>
                    <a:pt x="0" y="738188"/>
                  </a:lnTo>
                  <a:lnTo>
                    <a:pt x="714375" y="738188"/>
                  </a:lnTo>
                  <a:lnTo>
                    <a:pt x="714375" y="0"/>
                  </a:lnTo>
                </a:path>
              </a:pathLst>
            </a:custGeom>
            <a:ln w="12700">
              <a:solidFill>
                <a:srgbClr val="CC0099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3540073" y="6108148"/>
              <a:ext cx="151216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017598" y="1388210"/>
            <a:ext cx="5202000" cy="2016224"/>
            <a:chOff x="2082202" y="1388210"/>
            <a:chExt cx="5202000" cy="2016224"/>
          </a:xfrm>
        </p:grpSpPr>
        <p:sp>
          <p:nvSpPr>
            <p:cNvPr id="9" name="椭圆 8"/>
            <p:cNvSpPr/>
            <p:nvPr/>
          </p:nvSpPr>
          <p:spPr>
            <a:xfrm>
              <a:off x="2082202" y="1388210"/>
              <a:ext cx="5202000" cy="20162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868144" y="1784254"/>
              <a:ext cx="1224136" cy="57606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3F8830"/>
                  </a:solidFill>
                  <a:latin typeface="楷体" pitchFamily="49" charset="-122"/>
                  <a:ea typeface="楷体" pitchFamily="49" charset="-122"/>
                </a:rPr>
                <a:t>函数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339752" y="1784254"/>
              <a:ext cx="1224136" cy="57606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rgbClr val="3F883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400" baseline="30000" dirty="0" err="1">
                  <a:solidFill>
                    <a:srgbClr val="3F8830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en-US" altLang="zh-CN" sz="2400" dirty="0" err="1">
                  <a:solidFill>
                    <a:srgbClr val="3F883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 dirty="0" err="1">
                  <a:solidFill>
                    <a:srgbClr val="3F883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400" dirty="0">
                <a:solidFill>
                  <a:srgbClr val="3F883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907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布尔代数、表达式、主范式、布尔函数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2924944"/>
            <a:ext cx="2232248" cy="864096"/>
          </a:xfrm>
        </p:spPr>
        <p:txBody>
          <a:bodyPr/>
          <a:lstStyle/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有些函数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不是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布尔函数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033609" y="5301208"/>
            <a:ext cx="5201487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布尔代数</a:t>
            </a:r>
          </a:p>
        </p:txBody>
      </p:sp>
      <p:sp>
        <p:nvSpPr>
          <p:cNvPr id="10" name="等于号 9"/>
          <p:cNvSpPr/>
          <p:nvPr/>
        </p:nvSpPr>
        <p:spPr>
          <a:xfrm>
            <a:off x="5363380" y="4190092"/>
            <a:ext cx="576064" cy="360040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128047" y="2034386"/>
            <a:ext cx="3035533" cy="2006138"/>
            <a:chOff x="3192651" y="2034386"/>
            <a:chExt cx="3035533" cy="2006138"/>
          </a:xfrm>
        </p:grpSpPr>
        <p:sp>
          <p:nvSpPr>
            <p:cNvPr id="8" name="矩形 7"/>
            <p:cNvSpPr/>
            <p:nvPr/>
          </p:nvSpPr>
          <p:spPr>
            <a:xfrm>
              <a:off x="3610382" y="2034386"/>
              <a:ext cx="2160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布尔函数</a:t>
              </a:r>
            </a:p>
          </p:txBody>
        </p:sp>
        <p:sp>
          <p:nvSpPr>
            <p:cNvPr id="11" name="等于号 10"/>
            <p:cNvSpPr/>
            <p:nvPr/>
          </p:nvSpPr>
          <p:spPr>
            <a:xfrm rot="5400000">
              <a:off x="4396988" y="2791892"/>
              <a:ext cx="576064" cy="360040"/>
            </a:xfrm>
            <a:prstGeom prst="mathEqual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192651" y="3264657"/>
              <a:ext cx="3035533" cy="775867"/>
              <a:chOff x="3192651" y="3331183"/>
              <a:chExt cx="3035533" cy="775867"/>
            </a:xfrm>
          </p:grpSpPr>
          <p:sp>
            <p:nvSpPr>
              <p:cNvPr id="12" name="右中括号 11"/>
              <p:cNvSpPr/>
              <p:nvPr/>
            </p:nvSpPr>
            <p:spPr>
              <a:xfrm rot="16200000">
                <a:off x="4551412" y="2430278"/>
                <a:ext cx="318011" cy="3035533"/>
              </a:xfrm>
              <a:prstGeom prst="rightBracket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4680488" y="3331183"/>
                <a:ext cx="0" cy="464949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组合 25"/>
          <p:cNvGrpSpPr/>
          <p:nvPr/>
        </p:nvGrpSpPr>
        <p:grpSpPr>
          <a:xfrm>
            <a:off x="3059124" y="4046076"/>
            <a:ext cx="5185284" cy="1265084"/>
            <a:chOff x="2123728" y="4046076"/>
            <a:chExt cx="5185284" cy="1265084"/>
          </a:xfrm>
        </p:grpSpPr>
        <p:sp>
          <p:nvSpPr>
            <p:cNvPr id="6" name="矩形 5"/>
            <p:cNvSpPr/>
            <p:nvPr/>
          </p:nvSpPr>
          <p:spPr>
            <a:xfrm>
              <a:off x="2123728" y="4046076"/>
              <a:ext cx="216024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布尔表达式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5149012" y="4046076"/>
              <a:ext cx="2160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主范式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192651" y="4683184"/>
              <a:ext cx="3035533" cy="627976"/>
              <a:chOff x="3192651" y="3511024"/>
              <a:chExt cx="3035533" cy="627976"/>
            </a:xfrm>
          </p:grpSpPr>
          <p:sp>
            <p:nvSpPr>
              <p:cNvPr id="19" name="右中括号 18"/>
              <p:cNvSpPr/>
              <p:nvPr/>
            </p:nvSpPr>
            <p:spPr>
              <a:xfrm rot="5400000" flipV="1">
                <a:off x="4551412" y="2152263"/>
                <a:ext cx="318011" cy="3035533"/>
              </a:xfrm>
              <a:prstGeom prst="rightBracket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 flipV="1">
                <a:off x="4710418" y="3798268"/>
                <a:ext cx="837" cy="34073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02915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4744"/>
            <a:ext cx="8075240" cy="4862165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表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7.4-5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所示的函数不是布尔函数，因为：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1082675" lvl="1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f(x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)=C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11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C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12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C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21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  <a:cs typeface="+mn-cs"/>
              </a:rPr>
              <a:t>C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  <a:cs typeface="+mn-cs"/>
              </a:rPr>
              <a:t>22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  <a:cs typeface="+mn-cs"/>
              </a:rPr>
              <a:t>*x</a:t>
            </a:r>
            <a:r>
              <a:rPr lang="en-US" altLang="zh-CN" sz="2800" baseline="-25000" dirty="0"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</a:p>
          <a:p>
            <a:pPr marL="695325">
              <a:lnSpc>
                <a:spcPct val="120000"/>
              </a:lnSpc>
              <a:spcAft>
                <a:spcPts val="600"/>
              </a:spcAft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其中，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C</a:t>
            </a:r>
            <a:r>
              <a:rPr lang="en-US" altLang="zh-CN" sz="2400" baseline="-25000" dirty="0" err="1">
                <a:latin typeface="楷体" pitchFamily="49" charset="-122"/>
                <a:ea typeface="楷体" pitchFamily="49" charset="-122"/>
              </a:rPr>
              <a:t>ij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{0,a,b,1}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对于第一行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f(0,0)=C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22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1=C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22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=1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对于第二行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f(0,a)=C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21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C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22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=C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21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b=0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无论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C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取什么值，等式都不成立，因此，该函数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不是布尔函数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6588224" y="2960130"/>
            <a:ext cx="1353142" cy="1332966"/>
            <a:chOff x="30163" y="2300288"/>
            <a:chExt cx="1353142" cy="133296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163" y="2300288"/>
              <a:ext cx="1268412" cy="973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>
            <a:xfrm>
              <a:off x="55950" y="3255882"/>
              <a:ext cx="1327355" cy="377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248</a:t>
              </a:r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页</a:t>
              </a: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4211960" y="2276872"/>
            <a:ext cx="4824536" cy="22322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>
              <a:lnSpc>
                <a:spcPct val="110000"/>
              </a:lnSpc>
              <a:spcAft>
                <a:spcPts val="120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布尔函数的实用意义：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lnSpc>
                <a:spcPct val="110000"/>
              </a:lnSpc>
              <a:spcAft>
                <a:spcPts val="600"/>
              </a:spcAft>
              <a:buSzPct val="65000"/>
              <a:buFont typeface="Wingdings" pitchFamily="2" charset="2"/>
              <a:buChar char="u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如果一个逻辑电路系统的逻辑设计不能用布尔函数表达出来，则该逻辑电路只是纸上谈兵，它是无法真正实现的。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115616" y="332656"/>
            <a:ext cx="7704856" cy="5610944"/>
            <a:chOff x="1115616" y="332656"/>
            <a:chExt cx="7704856" cy="5610944"/>
          </a:xfrm>
        </p:grpSpPr>
        <p:grpSp>
          <p:nvGrpSpPr>
            <p:cNvPr id="9" name="组合 8"/>
            <p:cNvGrpSpPr/>
            <p:nvPr/>
          </p:nvGrpSpPr>
          <p:grpSpPr>
            <a:xfrm>
              <a:off x="6954296" y="332656"/>
              <a:ext cx="1619672" cy="1378065"/>
              <a:chOff x="7380312" y="4442461"/>
              <a:chExt cx="1619672" cy="1378065"/>
            </a:xfrm>
          </p:grpSpPr>
          <p:grpSp>
            <p:nvGrpSpPr>
              <p:cNvPr id="10" name="组合 88"/>
              <p:cNvGrpSpPr/>
              <p:nvPr/>
            </p:nvGrpSpPr>
            <p:grpSpPr>
              <a:xfrm>
                <a:off x="7380312" y="4442461"/>
                <a:ext cx="1619672" cy="1378065"/>
                <a:chOff x="4859469" y="4452352"/>
                <a:chExt cx="1619672" cy="1378065"/>
              </a:xfrm>
            </p:grpSpPr>
            <p:sp>
              <p:nvSpPr>
                <p:cNvPr id="1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239124" y="5461085"/>
                  <a:ext cx="864309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dirty="0">
                      <a:latin typeface="楷体" pitchFamily="49" charset="-122"/>
                    </a:rPr>
                    <a:t>0</a:t>
                  </a:r>
                </a:p>
              </p:txBody>
            </p:sp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215872" y="4452352"/>
                  <a:ext cx="93610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dirty="0">
                      <a:latin typeface="楷体" pitchFamily="49" charset="-122"/>
                    </a:rPr>
                    <a:t>1</a:t>
                  </a:r>
                </a:p>
              </p:txBody>
            </p:sp>
            <p:sp>
              <p:nvSpPr>
                <p:cNvPr id="14" name="Line 34"/>
                <p:cNvSpPr>
                  <a:spLocks noChangeShapeType="1"/>
                </p:cNvSpPr>
                <p:nvPr/>
              </p:nvSpPr>
              <p:spPr bwMode="auto">
                <a:xfrm>
                  <a:off x="5681043" y="4841078"/>
                  <a:ext cx="324000" cy="3240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15" name="Oval 29"/>
                <p:cNvSpPr>
                  <a:spLocks noChangeArrowheads="1"/>
                </p:cNvSpPr>
                <p:nvPr/>
              </p:nvSpPr>
              <p:spPr bwMode="auto">
                <a:xfrm>
                  <a:off x="5648313" y="5445403"/>
                  <a:ext cx="71795" cy="7147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00194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楷体" pitchFamily="49" charset="-122"/>
                  </a:endParaRPr>
                </a:p>
              </p:txBody>
            </p:sp>
            <p:sp>
              <p:nvSpPr>
                <p:cNvPr id="16" name="Oval 31"/>
                <p:cNvSpPr>
                  <a:spLocks noChangeArrowheads="1"/>
                </p:cNvSpPr>
                <p:nvPr/>
              </p:nvSpPr>
              <p:spPr bwMode="auto">
                <a:xfrm>
                  <a:off x="5648313" y="4799923"/>
                  <a:ext cx="71795" cy="7147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00194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楷体" pitchFamily="49" charset="-122"/>
                  </a:endParaRPr>
                </a:p>
              </p:txBody>
            </p:sp>
            <p:sp>
              <p:nvSpPr>
                <p:cNvPr id="17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5356698" y="4841078"/>
                  <a:ext cx="324000" cy="3240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18" name="Oval 29"/>
                <p:cNvSpPr>
                  <a:spLocks noChangeArrowheads="1"/>
                </p:cNvSpPr>
                <p:nvPr/>
              </p:nvSpPr>
              <p:spPr bwMode="auto">
                <a:xfrm>
                  <a:off x="5965306" y="5123851"/>
                  <a:ext cx="71795" cy="7147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00194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楷体" pitchFamily="49" charset="-122"/>
                  </a:endParaRPr>
                </a:p>
              </p:txBody>
            </p:sp>
            <p:sp>
              <p:nvSpPr>
                <p:cNvPr id="19" name="Oval 31"/>
                <p:cNvSpPr>
                  <a:spLocks noChangeArrowheads="1"/>
                </p:cNvSpPr>
                <p:nvPr/>
              </p:nvSpPr>
              <p:spPr bwMode="auto">
                <a:xfrm>
                  <a:off x="5320308" y="5123851"/>
                  <a:ext cx="71795" cy="7147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00194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楷体" pitchFamily="49" charset="-122"/>
                  </a:endParaRPr>
                </a:p>
              </p:txBody>
            </p:sp>
            <p:sp>
              <p:nvSpPr>
                <p:cNvPr id="20" name="Line 34"/>
                <p:cNvSpPr>
                  <a:spLocks noChangeShapeType="1"/>
                </p:cNvSpPr>
                <p:nvPr/>
              </p:nvSpPr>
              <p:spPr bwMode="auto">
                <a:xfrm>
                  <a:off x="5356698" y="5155420"/>
                  <a:ext cx="324000" cy="3240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21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5681043" y="5155420"/>
                  <a:ext cx="324000" cy="3240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楷体" pitchFamily="49" charset="-122"/>
                  </a:endParaRPr>
                </a:p>
              </p:txBody>
            </p:sp>
            <p:sp>
              <p:nvSpPr>
                <p:cNvPr id="2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964530" y="4956020"/>
                  <a:ext cx="514611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dirty="0">
                      <a:latin typeface="楷体" pitchFamily="49" charset="-122"/>
                    </a:rPr>
                    <a:t>b</a:t>
                  </a:r>
                </a:p>
              </p:txBody>
            </p:sp>
            <p:sp>
              <p:nvSpPr>
                <p:cNvPr id="2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859469" y="4960220"/>
                  <a:ext cx="503620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dirty="0">
                      <a:latin typeface="楷体" pitchFamily="49" charset="-122"/>
                    </a:rPr>
                    <a:t>a</a:t>
                  </a:r>
                </a:p>
              </p:txBody>
            </p:sp>
          </p:grpSp>
          <p:sp>
            <p:nvSpPr>
              <p:cNvPr id="11" name="圆角矩形 10"/>
              <p:cNvSpPr/>
              <p:nvPr/>
            </p:nvSpPr>
            <p:spPr>
              <a:xfrm>
                <a:off x="7467560" y="4482832"/>
                <a:ext cx="1440160" cy="1296144"/>
              </a:xfrm>
              <a:prstGeom prst="roundRect">
                <a:avLst/>
              </a:prstGeom>
              <a:solidFill>
                <a:schemeClr val="accent1"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V="1">
              <a:off x="1115616" y="5562952"/>
              <a:ext cx="42484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任意多边形 27"/>
            <p:cNvSpPr/>
            <p:nvPr/>
          </p:nvSpPr>
          <p:spPr>
            <a:xfrm>
              <a:off x="3623632" y="1219200"/>
              <a:ext cx="5196840" cy="4724400"/>
            </a:xfrm>
            <a:custGeom>
              <a:avLst/>
              <a:gdLst>
                <a:gd name="connsiteX0" fmla="*/ 0 w 5196840"/>
                <a:gd name="connsiteY0" fmla="*/ 4343400 h 4724400"/>
                <a:gd name="connsiteX1" fmla="*/ 0 w 5196840"/>
                <a:gd name="connsiteY1" fmla="*/ 4724400 h 4724400"/>
                <a:gd name="connsiteX2" fmla="*/ 5196840 w 5196840"/>
                <a:gd name="connsiteY2" fmla="*/ 4709160 h 4724400"/>
                <a:gd name="connsiteX3" fmla="*/ 5196840 w 5196840"/>
                <a:gd name="connsiteY3" fmla="*/ 0 h 4724400"/>
                <a:gd name="connsiteX4" fmla="*/ 4846320 w 5196840"/>
                <a:gd name="connsiteY4" fmla="*/ 0 h 4724400"/>
                <a:gd name="connsiteX5" fmla="*/ 4846320 w 5196840"/>
                <a:gd name="connsiteY5" fmla="*/ 0 h 472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6840" h="4724400">
                  <a:moveTo>
                    <a:pt x="0" y="4343400"/>
                  </a:moveTo>
                  <a:lnTo>
                    <a:pt x="0" y="4724400"/>
                  </a:lnTo>
                  <a:lnTo>
                    <a:pt x="5196840" y="4709160"/>
                  </a:lnTo>
                  <a:lnTo>
                    <a:pt x="5196840" y="0"/>
                  </a:lnTo>
                  <a:lnTo>
                    <a:pt x="4846320" y="0"/>
                  </a:lnTo>
                  <a:lnTo>
                    <a:pt x="4846320" y="0"/>
                  </a:lnTo>
                </a:path>
              </a:pathLst>
            </a:custGeom>
            <a:ln w="1270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67544" y="620688"/>
            <a:ext cx="7272808" cy="1693887"/>
            <a:chOff x="467544" y="620688"/>
            <a:chExt cx="7272808" cy="1693887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2627784" y="2148096"/>
              <a:ext cx="511256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467544" y="620688"/>
              <a:ext cx="3384376" cy="5040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74638" indent="-274638" algn="ctr">
                <a:lnSpc>
                  <a:spcPct val="110000"/>
                </a:lnSpc>
                <a:spcAft>
                  <a:spcPts val="600"/>
                </a:spcAft>
                <a:buSzPct val="65000"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两个变元的主析取范式</a:t>
              </a: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971550" y="1133475"/>
              <a:ext cx="2076450" cy="1181100"/>
            </a:xfrm>
            <a:custGeom>
              <a:avLst/>
              <a:gdLst>
                <a:gd name="connsiteX0" fmla="*/ 2076450 w 2076450"/>
                <a:gd name="connsiteY0" fmla="*/ 1019175 h 1181100"/>
                <a:gd name="connsiteX1" fmla="*/ 2076450 w 2076450"/>
                <a:gd name="connsiteY1" fmla="*/ 1181100 h 1181100"/>
                <a:gd name="connsiteX2" fmla="*/ 0 w 2076450"/>
                <a:gd name="connsiteY2" fmla="*/ 1181100 h 1181100"/>
                <a:gd name="connsiteX3" fmla="*/ 0 w 2076450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450" h="1181100">
                  <a:moveTo>
                    <a:pt x="2076450" y="1019175"/>
                  </a:moveTo>
                  <a:lnTo>
                    <a:pt x="2076450" y="1181100"/>
                  </a:lnTo>
                  <a:lnTo>
                    <a:pt x="0" y="11811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4" name="直接连接符 33"/>
          <p:cNvCxnSpPr/>
          <p:nvPr/>
        </p:nvCxnSpPr>
        <p:spPr>
          <a:xfrm flipV="1">
            <a:off x="4505474" y="5005953"/>
            <a:ext cx="13063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558800"/>
          </a:xfrm>
        </p:spPr>
        <p:txBody>
          <a:bodyPr anchor="ctr"/>
          <a:lstStyle/>
          <a:p>
            <a:pPr algn="ctr" eaLnBrk="1" hangingPunct="1"/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格的性质（续）</a:t>
            </a:r>
            <a:endParaRPr lang="zh-CN" altLang="zh-CN" sz="36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980728"/>
            <a:ext cx="8215312" cy="5184775"/>
          </a:xfrm>
        </p:spPr>
        <p:txBody>
          <a:bodyPr/>
          <a:lstStyle/>
          <a:p>
            <a:pPr lvl="1">
              <a:lnSpc>
                <a:spcPct val="130000"/>
              </a:lnSpc>
              <a:spcBef>
                <a:spcPct val="0"/>
              </a:spcBef>
              <a:spcAft>
                <a:spcPts val="400"/>
              </a:spcAft>
              <a:buFont typeface="Wingdings" pitchFamily="2" charset="2"/>
              <a:buNone/>
            </a:pP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(8)  </a:t>
            </a:r>
            <a:r>
              <a:rPr lang="zh-CN" altLang="en-US" sz="23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等幂律</a:t>
            </a:r>
            <a:r>
              <a:rPr lang="zh-CN" altLang="en-US" sz="2300" dirty="0">
                <a:latin typeface="Times New Roman" pitchFamily="18" charset="0"/>
                <a:ea typeface="华文楷体" pitchFamily="2" charset="-122"/>
              </a:rPr>
              <a:t>   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a∧a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=a, </a:t>
            </a:r>
            <a:r>
              <a:rPr lang="zh-CN" altLang="en-US" sz="2300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a∨a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=a 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400"/>
              </a:spcAft>
              <a:buFont typeface="Wingdings" pitchFamily="2" charset="2"/>
              <a:buNone/>
            </a:pP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(9)  </a:t>
            </a:r>
            <a:r>
              <a:rPr lang="zh-CN" altLang="en-US" sz="23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吸收律</a:t>
            </a:r>
            <a:r>
              <a:rPr lang="zh-CN" altLang="en-US" sz="2300" dirty="0">
                <a:latin typeface="Times New Roman" pitchFamily="18" charset="0"/>
                <a:ea typeface="华文楷体" pitchFamily="2" charset="-122"/>
              </a:rPr>
              <a:t>   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a∧(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a∨b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)=a,  a∨(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a∧b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)=a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(10</a:t>
            </a:r>
            <a:r>
              <a:rPr lang="en-US" altLang="zh-CN" sz="2300">
                <a:latin typeface="Times New Roman" pitchFamily="18" charset="0"/>
                <a:ea typeface="华文楷体" pitchFamily="2" charset="-122"/>
              </a:rPr>
              <a:t>)              </a:t>
            </a:r>
            <a:endParaRPr lang="en-US" altLang="zh-CN" sz="2300" dirty="0">
              <a:latin typeface="Times New Roman" pitchFamily="18" charset="0"/>
              <a:ea typeface="华文楷体" pitchFamily="2" charset="-12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(11</a:t>
            </a:r>
            <a:r>
              <a:rPr lang="en-US" altLang="zh-CN" sz="2300">
                <a:latin typeface="Times New Roman" pitchFamily="18" charset="0"/>
                <a:ea typeface="华文楷体" pitchFamily="2" charset="-122"/>
              </a:rPr>
              <a:t>)               </a:t>
            </a:r>
            <a:endParaRPr lang="en-US" altLang="zh-CN" sz="2300" dirty="0">
              <a:latin typeface="Times New Roman" pitchFamily="18" charset="0"/>
              <a:ea typeface="华文楷体" pitchFamily="2" charset="-122"/>
            </a:endParaRPr>
          </a:p>
          <a:p>
            <a:pPr marL="774700" lvl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altLang="zh-CN" sz="2300">
                <a:latin typeface="Times New Roman" pitchFamily="18" charset="0"/>
                <a:ea typeface="华文楷体" pitchFamily="2" charset="-122"/>
              </a:rPr>
              <a:t>                     </a:t>
            </a:r>
            <a:endParaRPr lang="en-US" altLang="zh-CN" sz="2300" dirty="0">
              <a:latin typeface="Times New Roman" pitchFamily="18" charset="0"/>
              <a:ea typeface="华文楷体" pitchFamily="2" charset="-12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(12) </a:t>
            </a:r>
            <a:r>
              <a:rPr lang="zh-CN" altLang="en-US" sz="23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保序性</a:t>
            </a:r>
            <a:r>
              <a:rPr lang="zh-CN" altLang="en-US" sz="2300" dirty="0">
                <a:latin typeface="Times New Roman" pitchFamily="18" charset="0"/>
                <a:ea typeface="华文楷体" pitchFamily="2" charset="-122"/>
              </a:rPr>
              <a:t>  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b≤c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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a∧b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≤ 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a∧c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,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                      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b≤c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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a∨b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≤ 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a∨c</a:t>
            </a:r>
            <a:endParaRPr lang="en-US" altLang="zh-CN" sz="2300" dirty="0">
              <a:latin typeface="Times New Roman" pitchFamily="18" charset="0"/>
              <a:ea typeface="华文楷体" pitchFamily="2" charset="-12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(13) </a:t>
            </a:r>
            <a:r>
              <a:rPr lang="zh-CN" altLang="en-US" sz="23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分配不等式  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a∨(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b∧c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) ≤ (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a∨b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)∧(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a∨c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)</a:t>
            </a:r>
          </a:p>
          <a:p>
            <a:pPr marL="788988" lvl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                             a∧(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b∨c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) ≥ (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a∧b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)∨(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a∧c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)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400"/>
              </a:spcAft>
              <a:buFont typeface="Wingdings" pitchFamily="2" charset="2"/>
              <a:buNone/>
            </a:pP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(14) </a:t>
            </a:r>
            <a:r>
              <a:rPr lang="zh-CN" altLang="en-US" sz="23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模不等式</a:t>
            </a:r>
            <a:r>
              <a:rPr lang="zh-CN" altLang="en-US" sz="2300" dirty="0">
                <a:latin typeface="Times New Roman" pitchFamily="18" charset="0"/>
                <a:ea typeface="华文楷体" pitchFamily="2" charset="-122"/>
              </a:rPr>
              <a:t>      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a ≤ c ⇔ a∨(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b∧c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) ≤ (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a∨b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)∧c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7938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endParaRPr kumimoji="1" lang="zh-CN" altLang="en-US" sz="2400"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D820F9-7862-4061-BA4F-8D9E16AE0AD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8392C9-4DE8-422E-A4EF-BFC40790BE1E}"/>
              </a:ext>
            </a:extLst>
          </p:cNvPr>
          <p:cNvSpPr/>
          <p:nvPr/>
        </p:nvSpPr>
        <p:spPr>
          <a:xfrm>
            <a:off x="5669698" y="2528358"/>
            <a:ext cx="12241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显然律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48106EE-6EF3-46BA-A6CE-456B50142150}"/>
              </a:ext>
            </a:extLst>
          </p:cNvPr>
          <p:cNvSpPr/>
          <p:nvPr/>
        </p:nvSpPr>
        <p:spPr>
          <a:xfrm>
            <a:off x="2411760" y="2058765"/>
            <a:ext cx="3312368" cy="14443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/>
          <a:lstStyle/>
          <a:p>
            <a:pPr marL="0" lvl="1">
              <a:lnSpc>
                <a:spcPct val="130000"/>
              </a:lnSpc>
              <a:spcAft>
                <a:spcPts val="1200"/>
              </a:spcAft>
            </a:pPr>
            <a:r>
              <a:rPr lang="en-US" altLang="zh-CN" sz="2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a≤b⇔a∧b=a⇔a∨b=b</a:t>
            </a:r>
          </a:p>
          <a:p>
            <a:pPr marL="0" lvl="1">
              <a:lnSpc>
                <a:spcPct val="120000"/>
              </a:lnSpc>
              <a:spcAft>
                <a:spcPts val="0"/>
              </a:spcAft>
            </a:pPr>
            <a:r>
              <a:rPr lang="en-US" altLang="zh-CN" sz="2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a≤b</a:t>
            </a:r>
            <a:r>
              <a:rPr lang="zh-CN" altLang="en-US" sz="2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且</a:t>
            </a:r>
            <a:r>
              <a:rPr lang="en-US" altLang="zh-CN" sz="2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d≤c</a:t>
            </a:r>
            <a:r>
              <a:rPr lang="en-US" altLang="zh-CN" sz="2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</a:t>
            </a:r>
            <a:r>
              <a:rPr lang="en-US" altLang="zh-CN" sz="2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a∧d≤b∧c</a:t>
            </a:r>
          </a:p>
          <a:p>
            <a:pPr marL="0" lvl="1">
              <a:lnSpc>
                <a:spcPct val="120000"/>
              </a:lnSpc>
              <a:spcAft>
                <a:spcPts val="1200"/>
              </a:spcAft>
            </a:pPr>
            <a:r>
              <a:rPr lang="en-US" altLang="zh-CN" sz="2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a≤b</a:t>
            </a:r>
            <a:r>
              <a:rPr lang="zh-CN" altLang="en-US" sz="2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且</a:t>
            </a:r>
            <a:r>
              <a:rPr lang="en-US" altLang="zh-CN" sz="2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d≤c</a:t>
            </a:r>
            <a:r>
              <a:rPr lang="en-US" altLang="zh-CN" sz="2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</a:t>
            </a:r>
            <a:r>
              <a:rPr lang="en-US" altLang="zh-CN" sz="2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a∨d≤b∨c</a:t>
            </a:r>
            <a:endParaRPr lang="en-US" altLang="zh-CN" sz="2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311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58899"/>
          </a:xfrm>
        </p:spPr>
        <p:txBody>
          <a:bodyPr/>
          <a:lstStyle/>
          <a:p>
            <a:pPr algn="ctr"/>
            <a:r>
              <a:rPr lang="zh-CN" altLang="en-US" sz="3600" dirty="0">
                <a:latin typeface="华文行楷" pitchFamily="2" charset="-122"/>
                <a:ea typeface="华文行楷" pitchFamily="2" charset="-122"/>
              </a:rPr>
              <a:t>课堂讨论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1512167"/>
          </a:xfrm>
        </p:spPr>
        <p:txBody>
          <a:bodyPr/>
          <a:lstStyle/>
          <a:p>
            <a:pPr marL="274638" indent="-274638">
              <a:lnSpc>
                <a:spcPct val="110000"/>
              </a:lnSpc>
              <a:spcAft>
                <a:spcPts val="60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分配格一定是模格，布尔代数是有补分配格，但为什么教科书第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240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页中列出的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布尔代数性质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中没有模律？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274638" indent="-274638">
              <a:lnSpc>
                <a:spcPct val="110000"/>
              </a:lnSpc>
              <a:spcAft>
                <a:spcPts val="60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下面的格是不是分配格？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  <p:grpSp>
        <p:nvGrpSpPr>
          <p:cNvPr id="102" name="组合 101"/>
          <p:cNvGrpSpPr/>
          <p:nvPr/>
        </p:nvGrpSpPr>
        <p:grpSpPr>
          <a:xfrm>
            <a:off x="1185190" y="5424530"/>
            <a:ext cx="6025120" cy="749032"/>
            <a:chOff x="1396720" y="4941168"/>
            <a:chExt cx="6025120" cy="749032"/>
          </a:xfrm>
        </p:grpSpPr>
        <p:sp>
          <p:nvSpPr>
            <p:cNvPr id="96" name="等于号 95"/>
            <p:cNvSpPr/>
            <p:nvPr/>
          </p:nvSpPr>
          <p:spPr>
            <a:xfrm>
              <a:off x="4109472" y="5186144"/>
              <a:ext cx="598160" cy="504056"/>
            </a:xfrm>
            <a:prstGeom prst="mathEqual">
              <a:avLst>
                <a:gd name="adj1" fmla="val 15017"/>
                <a:gd name="adj2" fmla="val 1176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圆角右箭头 98"/>
            <p:cNvSpPr/>
            <p:nvPr/>
          </p:nvSpPr>
          <p:spPr>
            <a:xfrm flipH="1" flipV="1">
              <a:off x="4968240" y="5013960"/>
              <a:ext cx="2453600" cy="560040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圆角右箭头 99"/>
            <p:cNvSpPr/>
            <p:nvPr/>
          </p:nvSpPr>
          <p:spPr>
            <a:xfrm rot="5400000" flipH="1" flipV="1">
              <a:off x="2332720" y="4005168"/>
              <a:ext cx="583200" cy="2455200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4197750" y="2027740"/>
            <a:ext cx="4104456" cy="1330816"/>
            <a:chOff x="4355976" y="1954168"/>
            <a:chExt cx="4104456" cy="1330816"/>
          </a:xfrm>
        </p:grpSpPr>
        <p:sp>
          <p:nvSpPr>
            <p:cNvPr id="103" name="圆角矩形 102"/>
            <p:cNvSpPr/>
            <p:nvPr/>
          </p:nvSpPr>
          <p:spPr>
            <a:xfrm>
              <a:off x="4355976" y="2780928"/>
              <a:ext cx="4104456" cy="5040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≤</a:t>
              </a:r>
              <a:r>
                <a:rPr lang="en-US" altLang="zh-CN" sz="24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r>
                <a:rPr lang="en-US" altLang="zh-CN" sz="24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</a:t>
              </a:r>
              <a:r>
                <a:rPr lang="en-US" altLang="zh-CN" sz="24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⊕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(b*c)=(a</a:t>
              </a: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⊕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b)*c</a:t>
              </a:r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4355976" y="1954168"/>
              <a:ext cx="3744416" cy="5040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⊕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(b*c)=(a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⊕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b)*(a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⊕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c)</a:t>
              </a: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1173414" y="2626026"/>
            <a:ext cx="3453720" cy="1236400"/>
            <a:chOff x="1331640" y="2198732"/>
            <a:chExt cx="3453720" cy="1236400"/>
          </a:xfrm>
        </p:grpSpPr>
        <p:sp>
          <p:nvSpPr>
            <p:cNvPr id="116" name="圆角矩形 115"/>
            <p:cNvSpPr/>
            <p:nvPr/>
          </p:nvSpPr>
          <p:spPr>
            <a:xfrm>
              <a:off x="1331640" y="2198732"/>
              <a:ext cx="2304256" cy="12364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[a,c]</a:t>
              </a:r>
              <a:r>
                <a:rPr lang="zh-CN" altLang="en-US" sz="24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是模，无论</a:t>
              </a:r>
              <a:r>
                <a:rPr lang="en-US" altLang="zh-CN" sz="24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zh-CN" altLang="en-US" sz="24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如何取，结果都落入</a:t>
              </a:r>
              <a:r>
                <a:rPr lang="en-US" altLang="zh-CN" sz="24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[a,c]</a:t>
              </a:r>
              <a:endPara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8" name="任意多边形 117"/>
            <p:cNvSpPr/>
            <p:nvPr/>
          </p:nvSpPr>
          <p:spPr>
            <a:xfrm>
              <a:off x="3611880" y="2713674"/>
              <a:ext cx="1173480" cy="436880"/>
            </a:xfrm>
            <a:custGeom>
              <a:avLst/>
              <a:gdLst>
                <a:gd name="connsiteX0" fmla="*/ 1173480 w 1173480"/>
                <a:gd name="connsiteY0" fmla="*/ 152400 h 436880"/>
                <a:gd name="connsiteX1" fmla="*/ 944880 w 1173480"/>
                <a:gd name="connsiteY1" fmla="*/ 411480 h 436880"/>
                <a:gd name="connsiteX2" fmla="*/ 0 w 1173480"/>
                <a:gd name="connsiteY2" fmla="*/ 0 h 43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3480" h="436880">
                  <a:moveTo>
                    <a:pt x="1173480" y="152400"/>
                  </a:moveTo>
                  <a:cubicBezTo>
                    <a:pt x="1156970" y="294640"/>
                    <a:pt x="1140460" y="436880"/>
                    <a:pt x="944880" y="411480"/>
                  </a:cubicBezTo>
                  <a:cubicBezTo>
                    <a:pt x="749300" y="386080"/>
                    <a:pt x="374650" y="193040"/>
                    <a:pt x="0" y="0"/>
                  </a:cubicBezTo>
                </a:path>
              </a:pathLst>
            </a:cu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4319468" y="2432842"/>
            <a:ext cx="3523306" cy="847469"/>
            <a:chOff x="4477694" y="2341692"/>
            <a:chExt cx="3523306" cy="847469"/>
          </a:xfrm>
        </p:grpSpPr>
        <p:sp>
          <p:nvSpPr>
            <p:cNvPr id="105" name="等于号 104"/>
            <p:cNvSpPr/>
            <p:nvPr/>
          </p:nvSpPr>
          <p:spPr>
            <a:xfrm rot="2880000">
              <a:off x="7276089" y="2521537"/>
              <a:ext cx="647721" cy="288032"/>
            </a:xfrm>
            <a:prstGeom prst="mathEqual">
              <a:avLst>
                <a:gd name="adj1" fmla="val 10293"/>
                <a:gd name="adj2" fmla="val 1176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>
            <a:xfrm>
              <a:off x="7812360" y="3184398"/>
              <a:ext cx="18864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V="1">
              <a:off x="6972300" y="2386009"/>
              <a:ext cx="79057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4477694" y="3189161"/>
              <a:ext cx="59913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/>
            <p:nvPr/>
          </p:nvCxnSpPr>
          <p:spPr>
            <a:xfrm flipV="1">
              <a:off x="5004048" y="2420888"/>
              <a:ext cx="1944216" cy="504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任意多边形 123"/>
          <p:cNvSpPr/>
          <p:nvPr/>
        </p:nvSpPr>
        <p:spPr>
          <a:xfrm>
            <a:off x="1015865" y="1952802"/>
            <a:ext cx="7315200" cy="1908246"/>
          </a:xfrm>
          <a:custGeom>
            <a:avLst/>
            <a:gdLst>
              <a:gd name="connsiteX0" fmla="*/ 91440 w 7315200"/>
              <a:gd name="connsiteY0" fmla="*/ 457200 h 1402080"/>
              <a:gd name="connsiteX1" fmla="*/ 3276600 w 7315200"/>
              <a:gd name="connsiteY1" fmla="*/ 457200 h 1402080"/>
              <a:gd name="connsiteX2" fmla="*/ 3276600 w 7315200"/>
              <a:gd name="connsiteY2" fmla="*/ 0 h 1402080"/>
              <a:gd name="connsiteX3" fmla="*/ 7315200 w 7315200"/>
              <a:gd name="connsiteY3" fmla="*/ 0 h 1402080"/>
              <a:gd name="connsiteX4" fmla="*/ 7315200 w 7315200"/>
              <a:gd name="connsiteY4" fmla="*/ 1402080 h 1402080"/>
              <a:gd name="connsiteX5" fmla="*/ 0 w 7315200"/>
              <a:gd name="connsiteY5" fmla="*/ 1402080 h 1402080"/>
              <a:gd name="connsiteX6" fmla="*/ 0 w 7315200"/>
              <a:gd name="connsiteY6" fmla="*/ 472440 h 140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5200" h="1402080">
                <a:moveTo>
                  <a:pt x="91440" y="457200"/>
                </a:moveTo>
                <a:lnTo>
                  <a:pt x="3276600" y="457200"/>
                </a:lnTo>
                <a:lnTo>
                  <a:pt x="3276600" y="0"/>
                </a:lnTo>
                <a:lnTo>
                  <a:pt x="7315200" y="0"/>
                </a:lnTo>
                <a:lnTo>
                  <a:pt x="7315200" y="1402080"/>
                </a:lnTo>
                <a:lnTo>
                  <a:pt x="0" y="1402080"/>
                </a:lnTo>
                <a:lnTo>
                  <a:pt x="0" y="47244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2" name="组合 131"/>
          <p:cNvGrpSpPr/>
          <p:nvPr/>
        </p:nvGrpSpPr>
        <p:grpSpPr>
          <a:xfrm>
            <a:off x="3576588" y="2636912"/>
            <a:ext cx="1167628" cy="993648"/>
            <a:chOff x="-2454019" y="2983618"/>
            <a:chExt cx="1296143" cy="993648"/>
          </a:xfrm>
        </p:grpSpPr>
        <p:sp>
          <p:nvSpPr>
            <p:cNvPr id="125" name="圆角矩形 124"/>
            <p:cNvSpPr/>
            <p:nvPr/>
          </p:nvSpPr>
          <p:spPr>
            <a:xfrm>
              <a:off x="-2454019" y="2983618"/>
              <a:ext cx="1296143" cy="43204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分配格</a:t>
              </a:r>
            </a:p>
          </p:txBody>
        </p:sp>
        <p:cxnSp>
          <p:nvCxnSpPr>
            <p:cNvPr id="127" name="直接箭头连接符 126"/>
            <p:cNvCxnSpPr>
              <a:cxnSpLocks/>
            </p:cNvCxnSpPr>
            <p:nvPr/>
          </p:nvCxnSpPr>
          <p:spPr>
            <a:xfrm flipH="1">
              <a:off x="-2286106" y="3415666"/>
              <a:ext cx="471556" cy="561600"/>
            </a:xfrm>
            <a:prstGeom prst="straightConnector1">
              <a:avLst/>
            </a:prstGeom>
            <a:ln w="19050">
              <a:solidFill>
                <a:srgbClr val="CC0099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125" idx="2"/>
            </p:cNvCxnSpPr>
            <p:nvPr/>
          </p:nvCxnSpPr>
          <p:spPr>
            <a:xfrm>
              <a:off x="-1805948" y="3415666"/>
              <a:ext cx="471600" cy="561600"/>
            </a:xfrm>
            <a:prstGeom prst="straightConnector1">
              <a:avLst/>
            </a:prstGeom>
            <a:ln w="19050">
              <a:solidFill>
                <a:srgbClr val="CC0099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圆角矩形 130"/>
          <p:cNvSpPr/>
          <p:nvPr/>
        </p:nvSpPr>
        <p:spPr>
          <a:xfrm>
            <a:off x="5364088" y="2348880"/>
            <a:ext cx="2880320" cy="86409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7.3-3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分配格的积代数是分配格</a:t>
            </a:r>
          </a:p>
        </p:txBody>
      </p:sp>
      <p:grpSp>
        <p:nvGrpSpPr>
          <p:cNvPr id="101" name="组合 100"/>
          <p:cNvGrpSpPr/>
          <p:nvPr/>
        </p:nvGrpSpPr>
        <p:grpSpPr>
          <a:xfrm>
            <a:off x="5289318" y="3529220"/>
            <a:ext cx="3171681" cy="1801489"/>
            <a:chOff x="5500848" y="3120364"/>
            <a:chExt cx="3171681" cy="1801489"/>
          </a:xfrm>
        </p:grpSpPr>
        <p:grpSp>
          <p:nvGrpSpPr>
            <p:cNvPr id="67" name="组合 98"/>
            <p:cNvGrpSpPr/>
            <p:nvPr/>
          </p:nvGrpSpPr>
          <p:grpSpPr>
            <a:xfrm>
              <a:off x="5932896" y="3120364"/>
              <a:ext cx="2739633" cy="1801489"/>
              <a:chOff x="1629403" y="2873787"/>
              <a:chExt cx="2739633" cy="1801489"/>
            </a:xfrm>
          </p:grpSpPr>
          <p:cxnSp>
            <p:nvCxnSpPr>
              <p:cNvPr id="68" name="AutoShape 22"/>
              <p:cNvCxnSpPr>
                <a:cxnSpLocks noChangeShapeType="1"/>
              </p:cNvCxnSpPr>
              <p:nvPr/>
            </p:nvCxnSpPr>
            <p:spPr bwMode="auto">
              <a:xfrm flipH="1">
                <a:off x="2659261" y="3034555"/>
                <a:ext cx="223200" cy="568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70" name="Text Box 26"/>
              <p:cNvSpPr txBox="1">
                <a:spLocks noChangeArrowheads="1"/>
              </p:cNvSpPr>
              <p:nvPr/>
            </p:nvSpPr>
            <p:spPr bwMode="auto">
              <a:xfrm>
                <a:off x="1997922" y="2873787"/>
                <a:ext cx="76174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dirty="0">
                    <a:latin typeface="楷体" pitchFamily="49" charset="-122"/>
                  </a:rPr>
                  <a:t>&lt;3,4&gt;</a:t>
                </a:r>
              </a:p>
            </p:txBody>
          </p:sp>
          <p:sp>
            <p:nvSpPr>
              <p:cNvPr id="71" name="Text Box 27"/>
              <p:cNvSpPr txBox="1">
                <a:spLocks noChangeArrowheads="1"/>
              </p:cNvSpPr>
              <p:nvPr/>
            </p:nvSpPr>
            <p:spPr bwMode="auto">
              <a:xfrm>
                <a:off x="1864135" y="3405621"/>
                <a:ext cx="76174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dirty="0">
                    <a:latin typeface="楷体" pitchFamily="49" charset="-122"/>
                  </a:rPr>
                  <a:t>&lt;3,2&gt;</a:t>
                </a:r>
              </a:p>
            </p:txBody>
          </p:sp>
          <p:sp>
            <p:nvSpPr>
              <p:cNvPr id="72" name="Text Box 28"/>
              <p:cNvSpPr txBox="1">
                <a:spLocks noChangeArrowheads="1"/>
              </p:cNvSpPr>
              <p:nvPr/>
            </p:nvSpPr>
            <p:spPr bwMode="auto">
              <a:xfrm>
                <a:off x="1629403" y="4053754"/>
                <a:ext cx="76174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dirty="0">
                    <a:latin typeface="楷体" pitchFamily="49" charset="-122"/>
                  </a:rPr>
                  <a:t>&lt;3,1&gt;</a:t>
                </a:r>
              </a:p>
            </p:txBody>
          </p:sp>
          <p:sp>
            <p:nvSpPr>
              <p:cNvPr id="73" name="Text Box 29"/>
              <p:cNvSpPr txBox="1">
                <a:spLocks noChangeArrowheads="1"/>
              </p:cNvSpPr>
              <p:nvPr/>
            </p:nvSpPr>
            <p:spPr bwMode="auto">
              <a:xfrm>
                <a:off x="3607289" y="3078176"/>
                <a:ext cx="76174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dirty="0">
                    <a:latin typeface="楷体" pitchFamily="49" charset="-122"/>
                  </a:rPr>
                  <a:t>&lt;1,4&gt;</a:t>
                </a:r>
              </a:p>
            </p:txBody>
          </p:sp>
          <p:sp>
            <p:nvSpPr>
              <p:cNvPr id="74" name="Text Box 30"/>
              <p:cNvSpPr txBox="1">
                <a:spLocks noChangeArrowheads="1"/>
              </p:cNvSpPr>
              <p:nvPr/>
            </p:nvSpPr>
            <p:spPr bwMode="auto">
              <a:xfrm>
                <a:off x="3353929" y="3689143"/>
                <a:ext cx="76174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dirty="0">
                    <a:latin typeface="楷体" pitchFamily="49" charset="-122"/>
                  </a:rPr>
                  <a:t>&lt;1,2&gt;</a:t>
                </a:r>
              </a:p>
            </p:txBody>
          </p:sp>
          <p:sp>
            <p:nvSpPr>
              <p:cNvPr id="75" name="Text Box 31"/>
              <p:cNvSpPr txBox="1">
                <a:spLocks noChangeArrowheads="1"/>
              </p:cNvSpPr>
              <p:nvPr/>
            </p:nvSpPr>
            <p:spPr bwMode="auto">
              <a:xfrm>
                <a:off x="3103233" y="4305944"/>
                <a:ext cx="76174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dirty="0">
                    <a:latin typeface="楷体" pitchFamily="49" charset="-122"/>
                  </a:rPr>
                  <a:t>&lt;1,1&gt;</a:t>
                </a:r>
              </a:p>
            </p:txBody>
          </p:sp>
          <p:cxnSp>
            <p:nvCxnSpPr>
              <p:cNvPr id="76" name="AutoShape 39"/>
              <p:cNvCxnSpPr>
                <a:cxnSpLocks noChangeShapeType="1"/>
              </p:cNvCxnSpPr>
              <p:nvPr/>
            </p:nvCxnSpPr>
            <p:spPr bwMode="auto">
              <a:xfrm>
                <a:off x="2893189" y="3020755"/>
                <a:ext cx="702000" cy="262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7" name="AutoShape 40"/>
              <p:cNvCxnSpPr>
                <a:cxnSpLocks noChangeShapeType="1"/>
              </p:cNvCxnSpPr>
              <p:nvPr/>
            </p:nvCxnSpPr>
            <p:spPr bwMode="auto">
              <a:xfrm flipH="1">
                <a:off x="2411761" y="3651016"/>
                <a:ext cx="221902" cy="57007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8" name="AutoShape 41"/>
              <p:cNvCxnSpPr>
                <a:cxnSpLocks noChangeShapeType="1"/>
              </p:cNvCxnSpPr>
              <p:nvPr/>
            </p:nvCxnSpPr>
            <p:spPr bwMode="auto">
              <a:xfrm flipH="1">
                <a:off x="3366916" y="3284554"/>
                <a:ext cx="223200" cy="568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" name="AutoShape 42"/>
              <p:cNvCxnSpPr>
                <a:cxnSpLocks noChangeShapeType="1"/>
              </p:cNvCxnSpPr>
              <p:nvPr/>
            </p:nvCxnSpPr>
            <p:spPr bwMode="auto">
              <a:xfrm flipH="1">
                <a:off x="3116403" y="3912979"/>
                <a:ext cx="223200" cy="568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0" name="AutoShape 43"/>
              <p:cNvCxnSpPr>
                <a:cxnSpLocks noChangeShapeType="1"/>
              </p:cNvCxnSpPr>
              <p:nvPr/>
            </p:nvCxnSpPr>
            <p:spPr bwMode="auto">
              <a:xfrm>
                <a:off x="2408669" y="4229018"/>
                <a:ext cx="702000" cy="262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1" name="AutoShape 44"/>
              <p:cNvCxnSpPr>
                <a:cxnSpLocks noChangeShapeType="1"/>
              </p:cNvCxnSpPr>
              <p:nvPr/>
            </p:nvCxnSpPr>
            <p:spPr bwMode="auto">
              <a:xfrm>
                <a:off x="2647947" y="3617582"/>
                <a:ext cx="702468" cy="2643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82" name="Oval 33"/>
              <p:cNvSpPr>
                <a:spLocks noChangeArrowheads="1"/>
              </p:cNvSpPr>
              <p:nvPr/>
            </p:nvSpPr>
            <p:spPr bwMode="auto">
              <a:xfrm>
                <a:off x="2853905" y="2987832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楷体" pitchFamily="49" charset="-122"/>
                </a:endParaRPr>
              </a:p>
            </p:txBody>
          </p:sp>
          <p:sp>
            <p:nvSpPr>
              <p:cNvPr id="83" name="Oval 34"/>
              <p:cNvSpPr>
                <a:spLocks noChangeArrowheads="1"/>
              </p:cNvSpPr>
              <p:nvPr/>
            </p:nvSpPr>
            <p:spPr bwMode="auto">
              <a:xfrm>
                <a:off x="3561042" y="3242521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楷体" pitchFamily="49" charset="-122"/>
                </a:endParaRPr>
              </a:p>
            </p:txBody>
          </p:sp>
          <p:sp>
            <p:nvSpPr>
              <p:cNvPr id="84" name="Oval 35"/>
              <p:cNvSpPr>
                <a:spLocks noChangeArrowheads="1"/>
              </p:cNvSpPr>
              <p:nvPr/>
            </p:nvSpPr>
            <p:spPr bwMode="auto">
              <a:xfrm>
                <a:off x="2614615" y="3579587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楷体" pitchFamily="49" charset="-122"/>
                </a:endParaRPr>
              </a:p>
            </p:txBody>
          </p:sp>
          <p:sp>
            <p:nvSpPr>
              <p:cNvPr id="85" name="Oval 36"/>
              <p:cNvSpPr>
                <a:spLocks noChangeArrowheads="1"/>
              </p:cNvSpPr>
              <p:nvPr/>
            </p:nvSpPr>
            <p:spPr bwMode="auto">
              <a:xfrm>
                <a:off x="3316989" y="3843241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楷体" pitchFamily="49" charset="-122"/>
                </a:endParaRPr>
              </a:p>
            </p:txBody>
          </p:sp>
          <p:sp>
            <p:nvSpPr>
              <p:cNvPr id="86" name="Oval 37"/>
              <p:cNvSpPr>
                <a:spLocks noChangeArrowheads="1"/>
              </p:cNvSpPr>
              <p:nvPr/>
            </p:nvSpPr>
            <p:spPr bwMode="auto">
              <a:xfrm>
                <a:off x="2374148" y="4191333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楷体" pitchFamily="49" charset="-122"/>
                </a:endParaRPr>
              </a:p>
            </p:txBody>
          </p:sp>
          <p:sp>
            <p:nvSpPr>
              <p:cNvPr id="87" name="Oval 38"/>
              <p:cNvSpPr>
                <a:spLocks noChangeArrowheads="1"/>
              </p:cNvSpPr>
              <p:nvPr/>
            </p:nvSpPr>
            <p:spPr bwMode="auto">
              <a:xfrm>
                <a:off x="3076522" y="4450785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楷体" pitchFamily="49" charset="-122"/>
                </a:endParaRPr>
              </a:p>
            </p:txBody>
          </p:sp>
        </p:grpSp>
        <p:sp>
          <p:nvSpPr>
            <p:cNvPr id="97" name="等于号 96"/>
            <p:cNvSpPr/>
            <p:nvPr/>
          </p:nvSpPr>
          <p:spPr>
            <a:xfrm>
              <a:off x="5500848" y="3687547"/>
              <a:ext cx="598160" cy="504056"/>
            </a:xfrm>
            <a:prstGeom prst="mathEqual">
              <a:avLst>
                <a:gd name="adj1" fmla="val 15017"/>
                <a:gd name="adj2" fmla="val 1176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3496374" y="3594846"/>
            <a:ext cx="1720936" cy="1507171"/>
            <a:chOff x="6667488" y="3185990"/>
            <a:chExt cx="1720936" cy="1507171"/>
          </a:xfrm>
        </p:grpSpPr>
        <p:grpSp>
          <p:nvGrpSpPr>
            <p:cNvPr id="6" name="组合 92"/>
            <p:cNvGrpSpPr/>
            <p:nvPr/>
          </p:nvGrpSpPr>
          <p:grpSpPr>
            <a:xfrm>
              <a:off x="7891624" y="3194557"/>
              <a:ext cx="496800" cy="1490037"/>
              <a:chOff x="7341133" y="3172391"/>
              <a:chExt cx="496800" cy="1490037"/>
            </a:xfrm>
          </p:grpSpPr>
          <p:sp>
            <p:nvSpPr>
              <p:cNvPr id="29" name="Text Box 9"/>
              <p:cNvSpPr txBox="1">
                <a:spLocks noChangeArrowheads="1"/>
              </p:cNvSpPr>
              <p:nvPr/>
            </p:nvSpPr>
            <p:spPr bwMode="auto">
              <a:xfrm>
                <a:off x="7341133" y="3736084"/>
                <a:ext cx="496800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noAutofit/>
              </a:bodyPr>
              <a:lstStyle/>
              <a:p>
                <a:pPr algn="ctr"/>
                <a:r>
                  <a:rPr kumimoji="1" lang="en-US" altLang="zh-CN" dirty="0">
                    <a:latin typeface="楷体" pitchFamily="49" charset="-122"/>
                  </a:rPr>
                  <a:t>2</a:t>
                </a:r>
              </a:p>
            </p:txBody>
          </p:sp>
          <p:sp>
            <p:nvSpPr>
              <p:cNvPr id="32" name="Text Box 12"/>
              <p:cNvSpPr txBox="1">
                <a:spLocks noChangeArrowheads="1"/>
              </p:cNvSpPr>
              <p:nvPr/>
            </p:nvSpPr>
            <p:spPr bwMode="auto">
              <a:xfrm>
                <a:off x="7341133" y="3172391"/>
                <a:ext cx="496800" cy="369332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楷体" pitchFamily="49" charset="-122"/>
                  </a:rPr>
                  <a:t>4</a:t>
                </a:r>
              </a:p>
            </p:txBody>
          </p:sp>
          <p:sp>
            <p:nvSpPr>
              <p:cNvPr id="33" name="Text Box 13"/>
              <p:cNvSpPr txBox="1">
                <a:spLocks noChangeArrowheads="1"/>
              </p:cNvSpPr>
              <p:nvPr/>
            </p:nvSpPr>
            <p:spPr bwMode="auto">
              <a:xfrm>
                <a:off x="7341133" y="4293096"/>
                <a:ext cx="496800" cy="369332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楷体" pitchFamily="49" charset="-122"/>
                  </a:rPr>
                  <a:t>1</a:t>
                </a:r>
              </a:p>
            </p:txBody>
          </p:sp>
          <p:cxnSp>
            <p:nvCxnSpPr>
              <p:cNvPr id="36" name="AutoShape 59"/>
              <p:cNvCxnSpPr>
                <a:cxnSpLocks noChangeShapeType="1"/>
              </p:cNvCxnSpPr>
              <p:nvPr/>
            </p:nvCxnSpPr>
            <p:spPr bwMode="auto">
              <a:xfrm flipV="1">
                <a:off x="7409432" y="3391474"/>
                <a:ext cx="0" cy="11052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40" name="Oval 56"/>
              <p:cNvSpPr>
                <a:spLocks noChangeArrowheads="1"/>
              </p:cNvSpPr>
              <p:nvPr/>
            </p:nvSpPr>
            <p:spPr bwMode="auto">
              <a:xfrm>
                <a:off x="7374446" y="3904478"/>
                <a:ext cx="70238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굴림" pitchFamily="34" charset="-127"/>
                  <a:ea typeface="宋体" pitchFamily="2" charset="-122"/>
                </a:endParaRPr>
              </a:p>
            </p:txBody>
          </p:sp>
          <p:sp>
            <p:nvSpPr>
              <p:cNvPr id="41" name="Oval 56"/>
              <p:cNvSpPr>
                <a:spLocks noChangeArrowheads="1"/>
              </p:cNvSpPr>
              <p:nvPr/>
            </p:nvSpPr>
            <p:spPr bwMode="auto">
              <a:xfrm>
                <a:off x="7374446" y="3333177"/>
                <a:ext cx="70238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굴림" pitchFamily="34" charset="-127"/>
                  <a:ea typeface="宋体" pitchFamily="2" charset="-122"/>
                </a:endParaRPr>
              </a:p>
            </p:txBody>
          </p:sp>
          <p:sp>
            <p:nvSpPr>
              <p:cNvPr id="43" name="Oval 56"/>
              <p:cNvSpPr>
                <a:spLocks noChangeArrowheads="1"/>
              </p:cNvSpPr>
              <p:nvPr/>
            </p:nvSpPr>
            <p:spPr bwMode="auto">
              <a:xfrm>
                <a:off x="7374446" y="4481939"/>
                <a:ext cx="70238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굴림" pitchFamily="34" charset="-127"/>
                  <a:ea typeface="宋体" pitchFamily="2" charset="-122"/>
                </a:endParaRPr>
              </a:p>
            </p:txBody>
          </p:sp>
        </p:grpSp>
        <p:grpSp>
          <p:nvGrpSpPr>
            <p:cNvPr id="46" name="组合 92"/>
            <p:cNvGrpSpPr/>
            <p:nvPr/>
          </p:nvGrpSpPr>
          <p:grpSpPr>
            <a:xfrm>
              <a:off x="6667488" y="3185990"/>
              <a:ext cx="496800" cy="1507171"/>
              <a:chOff x="7341133" y="3155257"/>
              <a:chExt cx="496800" cy="1507171"/>
            </a:xfrm>
          </p:grpSpPr>
          <p:sp>
            <p:nvSpPr>
              <p:cNvPr id="49" name="Text Box 10"/>
              <p:cNvSpPr txBox="1">
                <a:spLocks noChangeArrowheads="1"/>
              </p:cNvSpPr>
              <p:nvPr/>
            </p:nvSpPr>
            <p:spPr bwMode="auto">
              <a:xfrm>
                <a:off x="7341133" y="3155257"/>
                <a:ext cx="496800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楷体" pitchFamily="49" charset="-122"/>
                  </a:rPr>
                  <a:t>3</a:t>
                </a:r>
              </a:p>
            </p:txBody>
          </p:sp>
          <p:sp>
            <p:nvSpPr>
              <p:cNvPr id="52" name="Text Box 13"/>
              <p:cNvSpPr txBox="1">
                <a:spLocks noChangeArrowheads="1"/>
              </p:cNvSpPr>
              <p:nvPr/>
            </p:nvSpPr>
            <p:spPr bwMode="auto">
              <a:xfrm>
                <a:off x="7341133" y="4293096"/>
                <a:ext cx="496800" cy="369332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楷体" pitchFamily="49" charset="-122"/>
                  </a:rPr>
                  <a:t>1</a:t>
                </a:r>
              </a:p>
            </p:txBody>
          </p:sp>
          <p:cxnSp>
            <p:nvCxnSpPr>
              <p:cNvPr id="55" name="AutoShape 59"/>
              <p:cNvCxnSpPr>
                <a:cxnSpLocks noChangeShapeType="1"/>
              </p:cNvCxnSpPr>
              <p:nvPr/>
            </p:nvCxnSpPr>
            <p:spPr bwMode="auto">
              <a:xfrm flipH="1" flipV="1">
                <a:off x="7409642" y="3381767"/>
                <a:ext cx="0" cy="110617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60" name="Oval 56"/>
              <p:cNvSpPr>
                <a:spLocks noChangeArrowheads="1"/>
              </p:cNvSpPr>
              <p:nvPr/>
            </p:nvSpPr>
            <p:spPr bwMode="auto">
              <a:xfrm>
                <a:off x="7374446" y="3333177"/>
                <a:ext cx="70238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굴림" pitchFamily="34" charset="-127"/>
                  <a:ea typeface="宋体" pitchFamily="2" charset="-122"/>
                </a:endParaRPr>
              </a:p>
            </p:txBody>
          </p:sp>
          <p:sp>
            <p:nvSpPr>
              <p:cNvPr id="62" name="Oval 56"/>
              <p:cNvSpPr>
                <a:spLocks noChangeArrowheads="1"/>
              </p:cNvSpPr>
              <p:nvPr/>
            </p:nvSpPr>
            <p:spPr bwMode="auto">
              <a:xfrm>
                <a:off x="7374446" y="4481939"/>
                <a:ext cx="70238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굴림" pitchFamily="34" charset="-127"/>
                  <a:ea typeface="宋体" pitchFamily="2" charset="-122"/>
                </a:endParaRPr>
              </a:p>
            </p:txBody>
          </p:sp>
        </p:grp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7112782" y="3754909"/>
              <a:ext cx="49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noAutofit/>
            </a:bodyPr>
            <a:lstStyle/>
            <a:p>
              <a:pPr algn="ctr"/>
              <a:r>
                <a:rPr kumimoji="1" lang="en-US" altLang="zh-CN" dirty="0">
                  <a:latin typeface="楷体" pitchFamily="49" charset="-122"/>
                </a:rPr>
                <a:t>×</a:t>
              </a:r>
            </a:p>
          </p:txBody>
        </p:sp>
      </p:grpSp>
      <p:grpSp>
        <p:nvGrpSpPr>
          <p:cNvPr id="7" name="组合 98"/>
          <p:cNvGrpSpPr/>
          <p:nvPr/>
        </p:nvGrpSpPr>
        <p:grpSpPr>
          <a:xfrm>
            <a:off x="544046" y="3116080"/>
            <a:ext cx="1565819" cy="2029262"/>
            <a:chOff x="2136788" y="2710720"/>
            <a:chExt cx="1565819" cy="2029262"/>
          </a:xfrm>
        </p:grpSpPr>
        <p:cxnSp>
          <p:nvCxnSpPr>
            <p:cNvPr id="8" name="AutoShape 22"/>
            <p:cNvCxnSpPr>
              <a:cxnSpLocks noChangeShapeType="1"/>
            </p:cNvCxnSpPr>
            <p:nvPr/>
          </p:nvCxnSpPr>
          <p:spPr bwMode="auto">
            <a:xfrm flipH="1">
              <a:off x="2659261" y="3034555"/>
              <a:ext cx="223200" cy="568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2495474" y="2710720"/>
              <a:ext cx="415498" cy="369332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dirty="0">
                  <a:latin typeface="楷体" pitchFamily="49" charset="-122"/>
                </a:rPr>
                <a:t>12</a:t>
              </a: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2356280" y="3329421"/>
              <a:ext cx="300082" cy="369332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dirty="0">
                  <a:latin typeface="楷体" pitchFamily="49" charset="-122"/>
                </a:rPr>
                <a:t>6</a:t>
              </a:r>
            </a:p>
          </p:txBody>
        </p:sp>
        <p:sp>
          <p:nvSpPr>
            <p:cNvPr id="12" name="Text Box 28"/>
            <p:cNvSpPr txBox="1">
              <a:spLocks noChangeArrowheads="1"/>
            </p:cNvSpPr>
            <p:nvPr/>
          </p:nvSpPr>
          <p:spPr bwMode="auto">
            <a:xfrm>
              <a:off x="2136788" y="4053754"/>
              <a:ext cx="300082" cy="369332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dirty="0">
                  <a:latin typeface="楷体" pitchFamily="49" charset="-122"/>
                </a:rPr>
                <a:t>3</a:t>
              </a:r>
            </a:p>
          </p:txBody>
        </p:sp>
        <p:sp>
          <p:nvSpPr>
            <p:cNvPr id="13" name="Text Box 29"/>
            <p:cNvSpPr txBox="1">
              <a:spLocks noChangeArrowheads="1"/>
            </p:cNvSpPr>
            <p:nvPr/>
          </p:nvSpPr>
          <p:spPr bwMode="auto">
            <a:xfrm>
              <a:off x="3402525" y="2819096"/>
              <a:ext cx="300082" cy="369332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dirty="0">
                  <a:latin typeface="楷体" pitchFamily="49" charset="-122"/>
                </a:rPr>
                <a:t>4</a:t>
              </a:r>
            </a:p>
          </p:txBody>
        </p:sp>
        <p:sp>
          <p:nvSpPr>
            <p:cNvPr id="14" name="Text Box 30"/>
            <p:cNvSpPr txBox="1">
              <a:spLocks noChangeArrowheads="1"/>
            </p:cNvSpPr>
            <p:nvPr/>
          </p:nvSpPr>
          <p:spPr bwMode="auto">
            <a:xfrm>
              <a:off x="3355700" y="3658663"/>
              <a:ext cx="300082" cy="369332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dirty="0">
                  <a:latin typeface="楷体" pitchFamily="49" charset="-122"/>
                </a:rPr>
                <a:t>2</a:t>
              </a:r>
            </a:p>
          </p:txBody>
        </p:sp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3093773" y="4370650"/>
              <a:ext cx="300082" cy="369332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dirty="0">
                  <a:latin typeface="楷体" pitchFamily="49" charset="-122"/>
                </a:rPr>
                <a:t>1</a:t>
              </a:r>
            </a:p>
          </p:txBody>
        </p:sp>
        <p:cxnSp>
          <p:nvCxnSpPr>
            <p:cNvPr id="16" name="AutoShape 39"/>
            <p:cNvCxnSpPr>
              <a:cxnSpLocks noChangeShapeType="1"/>
            </p:cNvCxnSpPr>
            <p:nvPr/>
          </p:nvCxnSpPr>
          <p:spPr bwMode="auto">
            <a:xfrm>
              <a:off x="2893189" y="3020755"/>
              <a:ext cx="702000" cy="262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7" name="AutoShape 40"/>
            <p:cNvCxnSpPr>
              <a:cxnSpLocks noChangeShapeType="1"/>
            </p:cNvCxnSpPr>
            <p:nvPr/>
          </p:nvCxnSpPr>
          <p:spPr bwMode="auto">
            <a:xfrm flipH="1">
              <a:off x="2411761" y="3651016"/>
              <a:ext cx="221902" cy="5700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" name="AutoShape 41"/>
            <p:cNvCxnSpPr>
              <a:cxnSpLocks noChangeShapeType="1"/>
            </p:cNvCxnSpPr>
            <p:nvPr/>
          </p:nvCxnSpPr>
          <p:spPr bwMode="auto">
            <a:xfrm flipH="1">
              <a:off x="3366916" y="3284554"/>
              <a:ext cx="223200" cy="568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9" name="AutoShape 42"/>
            <p:cNvCxnSpPr>
              <a:cxnSpLocks noChangeShapeType="1"/>
            </p:cNvCxnSpPr>
            <p:nvPr/>
          </p:nvCxnSpPr>
          <p:spPr bwMode="auto">
            <a:xfrm flipH="1">
              <a:off x="3116403" y="3912979"/>
              <a:ext cx="223200" cy="568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" name="AutoShape 43"/>
            <p:cNvCxnSpPr>
              <a:cxnSpLocks noChangeShapeType="1"/>
            </p:cNvCxnSpPr>
            <p:nvPr/>
          </p:nvCxnSpPr>
          <p:spPr bwMode="auto">
            <a:xfrm>
              <a:off x="2408669" y="4229018"/>
              <a:ext cx="702000" cy="262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1" name="AutoShape 44"/>
            <p:cNvCxnSpPr>
              <a:cxnSpLocks noChangeShapeType="1"/>
            </p:cNvCxnSpPr>
            <p:nvPr/>
          </p:nvCxnSpPr>
          <p:spPr bwMode="auto">
            <a:xfrm>
              <a:off x="2647947" y="3617582"/>
              <a:ext cx="702468" cy="264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2" name="Oval 33"/>
            <p:cNvSpPr>
              <a:spLocks noChangeArrowheads="1"/>
            </p:cNvSpPr>
            <p:nvPr/>
          </p:nvSpPr>
          <p:spPr bwMode="auto">
            <a:xfrm>
              <a:off x="2853905" y="2987832"/>
              <a:ext cx="70237" cy="720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1" lang="zh-CN" altLang="en-US">
                <a:latin typeface="楷体" pitchFamily="49" charset="-122"/>
              </a:endParaRPr>
            </a:p>
          </p:txBody>
        </p:sp>
        <p:sp>
          <p:nvSpPr>
            <p:cNvPr id="23" name="Oval 34"/>
            <p:cNvSpPr>
              <a:spLocks noChangeArrowheads="1"/>
            </p:cNvSpPr>
            <p:nvPr/>
          </p:nvSpPr>
          <p:spPr bwMode="auto">
            <a:xfrm>
              <a:off x="3561042" y="3242521"/>
              <a:ext cx="70237" cy="720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1" lang="zh-CN" altLang="en-US">
                <a:latin typeface="楷体" pitchFamily="49" charset="-122"/>
              </a:endParaRPr>
            </a:p>
          </p:txBody>
        </p:sp>
        <p:sp>
          <p:nvSpPr>
            <p:cNvPr id="24" name="Oval 35"/>
            <p:cNvSpPr>
              <a:spLocks noChangeArrowheads="1"/>
            </p:cNvSpPr>
            <p:nvPr/>
          </p:nvSpPr>
          <p:spPr bwMode="auto">
            <a:xfrm>
              <a:off x="2614615" y="3579587"/>
              <a:ext cx="70237" cy="720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1" lang="zh-CN" altLang="en-US">
                <a:latin typeface="楷体" pitchFamily="49" charset="-122"/>
              </a:endParaRPr>
            </a:p>
          </p:txBody>
        </p:sp>
        <p:sp>
          <p:nvSpPr>
            <p:cNvPr id="25" name="Oval 36"/>
            <p:cNvSpPr>
              <a:spLocks noChangeArrowheads="1"/>
            </p:cNvSpPr>
            <p:nvPr/>
          </p:nvSpPr>
          <p:spPr bwMode="auto">
            <a:xfrm>
              <a:off x="3316989" y="3843241"/>
              <a:ext cx="70237" cy="720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1" lang="zh-CN" altLang="en-US">
                <a:latin typeface="楷体" pitchFamily="49" charset="-122"/>
              </a:endParaRPr>
            </a:p>
          </p:txBody>
        </p:sp>
        <p:sp>
          <p:nvSpPr>
            <p:cNvPr id="26" name="Oval 37"/>
            <p:cNvSpPr>
              <a:spLocks noChangeArrowheads="1"/>
            </p:cNvSpPr>
            <p:nvPr/>
          </p:nvSpPr>
          <p:spPr bwMode="auto">
            <a:xfrm>
              <a:off x="2374148" y="4191333"/>
              <a:ext cx="70237" cy="720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1" lang="zh-CN" altLang="en-US">
                <a:latin typeface="楷体" pitchFamily="49" charset="-122"/>
              </a:endParaRPr>
            </a:p>
          </p:txBody>
        </p:sp>
        <p:sp>
          <p:nvSpPr>
            <p:cNvPr id="27" name="Oval 38"/>
            <p:cNvSpPr>
              <a:spLocks noChangeArrowheads="1"/>
            </p:cNvSpPr>
            <p:nvPr/>
          </p:nvSpPr>
          <p:spPr bwMode="auto">
            <a:xfrm>
              <a:off x="3076522" y="4450785"/>
              <a:ext cx="70237" cy="720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1" lang="zh-CN" altLang="en-US">
                <a:latin typeface="楷体" pitchFamily="49" charset="-122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500202" y="3140968"/>
            <a:ext cx="1596832" cy="2059720"/>
            <a:chOff x="-2000760" y="3986544"/>
            <a:chExt cx="1596832" cy="2059720"/>
          </a:xfrm>
          <a:solidFill>
            <a:schemeClr val="bg1"/>
          </a:solidFill>
        </p:grpSpPr>
        <p:sp>
          <p:nvSpPr>
            <p:cNvPr id="153" name="矩形 152"/>
            <p:cNvSpPr/>
            <p:nvPr/>
          </p:nvSpPr>
          <p:spPr>
            <a:xfrm>
              <a:off x="-1980728" y="4005064"/>
              <a:ext cx="1576800" cy="2041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3" name="组合 98"/>
            <p:cNvGrpSpPr/>
            <p:nvPr/>
          </p:nvGrpSpPr>
          <p:grpSpPr>
            <a:xfrm>
              <a:off x="-2000760" y="3986544"/>
              <a:ext cx="1565819" cy="2029262"/>
              <a:chOff x="2136788" y="2710720"/>
              <a:chExt cx="1565819" cy="2029262"/>
            </a:xfrm>
            <a:grpFill/>
          </p:grpSpPr>
          <p:cxnSp>
            <p:nvCxnSpPr>
              <p:cNvPr id="134" name="AutoShape 22"/>
              <p:cNvCxnSpPr>
                <a:cxnSpLocks noChangeShapeType="1"/>
              </p:cNvCxnSpPr>
              <p:nvPr/>
            </p:nvCxnSpPr>
            <p:spPr bwMode="auto">
              <a:xfrm flipH="1">
                <a:off x="2659261" y="3034555"/>
                <a:ext cx="223200" cy="56880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135" name="Text Box 26"/>
              <p:cNvSpPr txBox="1">
                <a:spLocks noChangeArrowheads="1"/>
              </p:cNvSpPr>
              <p:nvPr/>
            </p:nvSpPr>
            <p:spPr bwMode="auto">
              <a:xfrm>
                <a:off x="2610890" y="2710720"/>
                <a:ext cx="300082" cy="369332"/>
              </a:xfrm>
              <a:prstGeom prst="rect">
                <a:avLst/>
              </a:prstGeom>
              <a:grp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dirty="0">
                    <a:latin typeface="楷体" pitchFamily="49" charset="-122"/>
                  </a:rPr>
                  <a:t>1</a:t>
                </a:r>
              </a:p>
            </p:txBody>
          </p:sp>
          <p:sp>
            <p:nvSpPr>
              <p:cNvPr id="136" name="Text Box 27"/>
              <p:cNvSpPr txBox="1">
                <a:spLocks noChangeArrowheads="1"/>
              </p:cNvSpPr>
              <p:nvPr/>
            </p:nvSpPr>
            <p:spPr bwMode="auto">
              <a:xfrm>
                <a:off x="2356280" y="3329421"/>
                <a:ext cx="300082" cy="369332"/>
              </a:xfrm>
              <a:prstGeom prst="rect">
                <a:avLst/>
              </a:prstGeom>
              <a:grp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dirty="0">
                    <a:latin typeface="楷体" pitchFamily="49" charset="-122"/>
                  </a:rPr>
                  <a:t>b</a:t>
                </a:r>
              </a:p>
            </p:txBody>
          </p:sp>
          <p:sp>
            <p:nvSpPr>
              <p:cNvPr id="137" name="Text Box 28"/>
              <p:cNvSpPr txBox="1">
                <a:spLocks noChangeArrowheads="1"/>
              </p:cNvSpPr>
              <p:nvPr/>
            </p:nvSpPr>
            <p:spPr bwMode="auto">
              <a:xfrm>
                <a:off x="2136788" y="4053754"/>
                <a:ext cx="300082" cy="369332"/>
              </a:xfrm>
              <a:prstGeom prst="rect">
                <a:avLst/>
              </a:prstGeom>
              <a:grp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dirty="0">
                    <a:latin typeface="楷体" pitchFamily="49" charset="-122"/>
                  </a:rPr>
                  <a:t>a</a:t>
                </a:r>
              </a:p>
            </p:txBody>
          </p:sp>
          <p:sp>
            <p:nvSpPr>
              <p:cNvPr id="138" name="Text Box 29"/>
              <p:cNvSpPr txBox="1">
                <a:spLocks noChangeArrowheads="1"/>
              </p:cNvSpPr>
              <p:nvPr/>
            </p:nvSpPr>
            <p:spPr bwMode="auto">
              <a:xfrm>
                <a:off x="3402525" y="2819096"/>
                <a:ext cx="300082" cy="369332"/>
              </a:xfrm>
              <a:prstGeom prst="rect">
                <a:avLst/>
              </a:prstGeom>
              <a:grp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dirty="0">
                    <a:latin typeface="楷体" pitchFamily="49" charset="-122"/>
                  </a:rPr>
                  <a:t>d</a:t>
                </a:r>
              </a:p>
            </p:txBody>
          </p:sp>
          <p:sp>
            <p:nvSpPr>
              <p:cNvPr id="139" name="Text Box 30"/>
              <p:cNvSpPr txBox="1">
                <a:spLocks noChangeArrowheads="1"/>
              </p:cNvSpPr>
              <p:nvPr/>
            </p:nvSpPr>
            <p:spPr bwMode="auto">
              <a:xfrm>
                <a:off x="3355700" y="3658663"/>
                <a:ext cx="300082" cy="369332"/>
              </a:xfrm>
              <a:prstGeom prst="rect">
                <a:avLst/>
              </a:prstGeom>
              <a:grp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dirty="0">
                    <a:latin typeface="楷体" pitchFamily="49" charset="-122"/>
                  </a:rPr>
                  <a:t>c</a:t>
                </a:r>
              </a:p>
            </p:txBody>
          </p:sp>
          <p:sp>
            <p:nvSpPr>
              <p:cNvPr id="140" name="Text Box 31"/>
              <p:cNvSpPr txBox="1">
                <a:spLocks noChangeArrowheads="1"/>
              </p:cNvSpPr>
              <p:nvPr/>
            </p:nvSpPr>
            <p:spPr bwMode="auto">
              <a:xfrm>
                <a:off x="3093773" y="4370650"/>
                <a:ext cx="300082" cy="369332"/>
              </a:xfrm>
              <a:prstGeom prst="rect">
                <a:avLst/>
              </a:prstGeom>
              <a:grp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dirty="0">
                    <a:latin typeface="楷体" pitchFamily="49" charset="-122"/>
                  </a:rPr>
                  <a:t>0</a:t>
                </a:r>
              </a:p>
            </p:txBody>
          </p:sp>
          <p:cxnSp>
            <p:nvCxnSpPr>
              <p:cNvPr id="141" name="AutoShape 39"/>
              <p:cNvCxnSpPr>
                <a:cxnSpLocks noChangeShapeType="1"/>
              </p:cNvCxnSpPr>
              <p:nvPr/>
            </p:nvCxnSpPr>
            <p:spPr bwMode="auto">
              <a:xfrm>
                <a:off x="2893189" y="3020755"/>
                <a:ext cx="702000" cy="26280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2" name="AutoShape 40"/>
              <p:cNvCxnSpPr>
                <a:cxnSpLocks noChangeShapeType="1"/>
              </p:cNvCxnSpPr>
              <p:nvPr/>
            </p:nvCxnSpPr>
            <p:spPr bwMode="auto">
              <a:xfrm flipH="1">
                <a:off x="2411761" y="3651016"/>
                <a:ext cx="221902" cy="570072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3" name="AutoShape 41"/>
              <p:cNvCxnSpPr>
                <a:cxnSpLocks noChangeShapeType="1"/>
              </p:cNvCxnSpPr>
              <p:nvPr/>
            </p:nvCxnSpPr>
            <p:spPr bwMode="auto">
              <a:xfrm flipH="1">
                <a:off x="3366916" y="3284554"/>
                <a:ext cx="223200" cy="56880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4" name="AutoShape 42"/>
              <p:cNvCxnSpPr>
                <a:cxnSpLocks noChangeShapeType="1"/>
              </p:cNvCxnSpPr>
              <p:nvPr/>
            </p:nvCxnSpPr>
            <p:spPr bwMode="auto">
              <a:xfrm flipH="1">
                <a:off x="3116403" y="3912979"/>
                <a:ext cx="223200" cy="56880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5" name="AutoShape 43"/>
              <p:cNvCxnSpPr>
                <a:cxnSpLocks noChangeShapeType="1"/>
              </p:cNvCxnSpPr>
              <p:nvPr/>
            </p:nvCxnSpPr>
            <p:spPr bwMode="auto">
              <a:xfrm>
                <a:off x="2408669" y="4229018"/>
                <a:ext cx="702000" cy="26280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6" name="AutoShape 44"/>
              <p:cNvCxnSpPr>
                <a:cxnSpLocks noChangeShapeType="1"/>
              </p:cNvCxnSpPr>
              <p:nvPr/>
            </p:nvCxnSpPr>
            <p:spPr bwMode="auto">
              <a:xfrm>
                <a:off x="2647947" y="3617582"/>
                <a:ext cx="702468" cy="264318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147" name="Oval 33"/>
              <p:cNvSpPr>
                <a:spLocks noChangeArrowheads="1"/>
              </p:cNvSpPr>
              <p:nvPr/>
            </p:nvSpPr>
            <p:spPr bwMode="auto">
              <a:xfrm>
                <a:off x="2853905" y="2987832"/>
                <a:ext cx="70237" cy="72000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楷体" pitchFamily="49" charset="-122"/>
                </a:endParaRPr>
              </a:p>
            </p:txBody>
          </p:sp>
          <p:sp>
            <p:nvSpPr>
              <p:cNvPr id="148" name="Oval 34"/>
              <p:cNvSpPr>
                <a:spLocks noChangeArrowheads="1"/>
              </p:cNvSpPr>
              <p:nvPr/>
            </p:nvSpPr>
            <p:spPr bwMode="auto">
              <a:xfrm>
                <a:off x="3561042" y="3242521"/>
                <a:ext cx="70237" cy="72000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楷体" pitchFamily="49" charset="-122"/>
                </a:endParaRPr>
              </a:p>
            </p:txBody>
          </p:sp>
          <p:sp>
            <p:nvSpPr>
              <p:cNvPr id="149" name="Oval 35"/>
              <p:cNvSpPr>
                <a:spLocks noChangeArrowheads="1"/>
              </p:cNvSpPr>
              <p:nvPr/>
            </p:nvSpPr>
            <p:spPr bwMode="auto">
              <a:xfrm>
                <a:off x="2614615" y="3579587"/>
                <a:ext cx="70237" cy="72000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楷体" pitchFamily="49" charset="-122"/>
                </a:endParaRPr>
              </a:p>
            </p:txBody>
          </p:sp>
          <p:sp>
            <p:nvSpPr>
              <p:cNvPr id="150" name="Oval 36"/>
              <p:cNvSpPr>
                <a:spLocks noChangeArrowheads="1"/>
              </p:cNvSpPr>
              <p:nvPr/>
            </p:nvSpPr>
            <p:spPr bwMode="auto">
              <a:xfrm>
                <a:off x="3316989" y="3843241"/>
                <a:ext cx="70237" cy="72000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楷体" pitchFamily="49" charset="-122"/>
                </a:endParaRPr>
              </a:p>
            </p:txBody>
          </p:sp>
          <p:sp>
            <p:nvSpPr>
              <p:cNvPr id="151" name="Oval 37"/>
              <p:cNvSpPr>
                <a:spLocks noChangeArrowheads="1"/>
              </p:cNvSpPr>
              <p:nvPr/>
            </p:nvSpPr>
            <p:spPr bwMode="auto">
              <a:xfrm>
                <a:off x="2374148" y="4191333"/>
                <a:ext cx="70237" cy="72000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楷体" pitchFamily="49" charset="-122"/>
                </a:endParaRPr>
              </a:p>
            </p:txBody>
          </p:sp>
          <p:sp>
            <p:nvSpPr>
              <p:cNvPr id="152" name="Oval 38"/>
              <p:cNvSpPr>
                <a:spLocks noChangeArrowheads="1"/>
              </p:cNvSpPr>
              <p:nvPr/>
            </p:nvSpPr>
            <p:spPr bwMode="auto">
              <a:xfrm>
                <a:off x="3076522" y="4450785"/>
                <a:ext cx="70237" cy="72000"/>
              </a:xfrm>
              <a:prstGeom prst="ellips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楷体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353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3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147248" cy="4934173"/>
          </a:xfrm>
        </p:spPr>
        <p:txBody>
          <a:bodyPr/>
          <a:lstStyle/>
          <a:p>
            <a:pPr marL="365125" indent="-365125">
              <a:lnSpc>
                <a:spcPct val="110000"/>
              </a:lnSpc>
              <a:spcAft>
                <a:spcPts val="1200"/>
              </a:spcAft>
              <a:buClrTx/>
              <a:buSzPct val="100000"/>
              <a:buFont typeface="+mj-lt"/>
              <a:buAutoNum type="arabicPeriod"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12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={1,2,3,4,6,12}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，格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&lt;S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12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整除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是布尔代数吗？</a:t>
            </a:r>
          </a:p>
          <a:p>
            <a:pPr marL="365125" indent="-365125">
              <a:lnSpc>
                <a:spcPct val="110000"/>
              </a:lnSpc>
              <a:spcAft>
                <a:spcPts val="1800"/>
              </a:spcAft>
              <a:buClrTx/>
              <a:buSzPct val="100000"/>
              <a:buFont typeface="+mj-lt"/>
              <a:buAutoNum type="arabicPeriod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试证布尔恒等式：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c)⊕(a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b)⊕(b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c)=(a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c)⊕(a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b)</a:t>
            </a:r>
          </a:p>
          <a:p>
            <a:pPr>
              <a:lnSpc>
                <a:spcPct val="110000"/>
              </a:lnSpc>
              <a:spcAft>
                <a:spcPts val="1800"/>
              </a:spcAft>
            </a:pP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8798" y="2636912"/>
            <a:ext cx="7021612" cy="3373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17774-7393-4B7C-A0C3-9025DE78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957" y="2035096"/>
            <a:ext cx="1088034" cy="2616085"/>
          </a:xfrm>
        </p:spPr>
        <p:txBody>
          <a:bodyPr/>
          <a:lstStyle/>
          <a:p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代数总览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CCE357-E6BF-4E30-B759-FE104768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20AF8-EEFE-4C3B-8CFA-B59ED256386F}" type="slidenum">
              <a:rPr lang="en-US" altLang="zh-CN" smtClean="0"/>
              <a:pPr>
                <a:defRPr/>
              </a:pPr>
              <a:t>82</a:t>
            </a:fld>
            <a:endParaRPr lang="en-US" altLang="zh-CN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B44A9BA-FAD6-4525-BD0F-A23B96FFCD7C}"/>
              </a:ext>
            </a:extLst>
          </p:cNvPr>
          <p:cNvGrpSpPr/>
          <p:nvPr/>
        </p:nvGrpSpPr>
        <p:grpSpPr>
          <a:xfrm>
            <a:off x="2771800" y="4038517"/>
            <a:ext cx="4896544" cy="2088232"/>
            <a:chOff x="3491880" y="4005064"/>
            <a:chExt cx="4896544" cy="2088232"/>
          </a:xfrm>
        </p:grpSpPr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C1A569EB-F126-4D3B-8EA4-6B690EE99430}"/>
                </a:ext>
              </a:extLst>
            </p:cNvPr>
            <p:cNvSpPr/>
            <p:nvPr/>
          </p:nvSpPr>
          <p:spPr>
            <a:xfrm>
              <a:off x="3491880" y="4005064"/>
              <a:ext cx="4896544" cy="2088232"/>
            </a:xfrm>
            <a:prstGeom prst="roundRect">
              <a:avLst>
                <a:gd name="adj" fmla="val 865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82CC0C3F-9030-45F8-B667-6F863CE30CBF}"/>
                </a:ext>
              </a:extLst>
            </p:cNvPr>
            <p:cNvGrpSpPr/>
            <p:nvPr/>
          </p:nvGrpSpPr>
          <p:grpSpPr>
            <a:xfrm>
              <a:off x="3635896" y="4080738"/>
              <a:ext cx="4592832" cy="1868542"/>
              <a:chOff x="3635896" y="4080738"/>
              <a:chExt cx="4592832" cy="1868542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AE5FE08F-757C-432E-A413-CCC989B3DFD8}"/>
                  </a:ext>
                </a:extLst>
              </p:cNvPr>
              <p:cNvSpPr/>
              <p:nvPr/>
            </p:nvSpPr>
            <p:spPr>
              <a:xfrm>
                <a:off x="3800600" y="5519360"/>
                <a:ext cx="2427584" cy="42992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集合</a:t>
                </a:r>
                <a:r>
                  <a:rPr lang="en-US" altLang="zh-CN" sz="24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+</a:t>
                </a:r>
                <a:r>
                  <a:rPr lang="zh-CN" altLang="en-US" sz="24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运算封闭</a:t>
                </a: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BEC45D4E-802F-4188-BC44-28F0B5B490F0}"/>
                  </a:ext>
                </a:extLst>
              </p:cNvPr>
              <p:cNvSpPr/>
              <p:nvPr/>
            </p:nvSpPr>
            <p:spPr>
              <a:xfrm>
                <a:off x="4289077" y="4800709"/>
                <a:ext cx="1450630" cy="42992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代数系统</a:t>
                </a: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C02BBB43-A2BB-4A1F-BDBB-0A4054EF3EFC}"/>
                  </a:ext>
                </a:extLst>
              </p:cNvPr>
              <p:cNvSpPr/>
              <p:nvPr/>
            </p:nvSpPr>
            <p:spPr>
              <a:xfrm>
                <a:off x="3635896" y="4080738"/>
                <a:ext cx="1152128" cy="42992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子代数</a:t>
                </a: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F4FD433-0BEA-48A0-8008-AE3F070417FB}"/>
                  </a:ext>
                </a:extLst>
              </p:cNvPr>
              <p:cNvSpPr/>
              <p:nvPr/>
            </p:nvSpPr>
            <p:spPr>
              <a:xfrm>
                <a:off x="5364088" y="4080738"/>
                <a:ext cx="1152128" cy="42992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积代数</a:t>
                </a: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976A6F10-0D17-4A53-A248-C8FFA00C97AF}"/>
                  </a:ext>
                </a:extLst>
              </p:cNvPr>
              <p:cNvSpPr/>
              <p:nvPr/>
            </p:nvSpPr>
            <p:spPr>
              <a:xfrm>
                <a:off x="6938728" y="4080738"/>
                <a:ext cx="1152128" cy="42992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商代数</a:t>
                </a: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87BC6ED1-A63E-4603-81B3-CAA6F02DBF0F}"/>
                  </a:ext>
                </a:extLst>
              </p:cNvPr>
              <p:cNvSpPr/>
              <p:nvPr/>
            </p:nvSpPr>
            <p:spPr>
              <a:xfrm>
                <a:off x="6048164" y="4801469"/>
                <a:ext cx="936104" cy="428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同态</a:t>
                </a:r>
              </a:p>
            </p:txBody>
          </p:sp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7934AF7E-9B1A-44C4-9BFA-0C16B5ABF476}"/>
                  </a:ext>
                </a:extLst>
              </p:cNvPr>
              <p:cNvSpPr/>
              <p:nvPr/>
            </p:nvSpPr>
            <p:spPr>
              <a:xfrm>
                <a:off x="7292624" y="4801469"/>
                <a:ext cx="936104" cy="428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同构</a:t>
                </a:r>
              </a:p>
            </p:txBody>
          </p: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55EF3F1C-9DA3-4DA4-B3A0-D5732A3627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14392" y="5229869"/>
                <a:ext cx="0" cy="278756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76E915FE-6FF6-4B39-8634-87F53B3D9527}"/>
                  </a:ext>
                </a:extLst>
              </p:cNvPr>
              <p:cNvSpPr/>
              <p:nvPr/>
            </p:nvSpPr>
            <p:spPr>
              <a:xfrm>
                <a:off x="4200525" y="4505325"/>
                <a:ext cx="3346450" cy="161925"/>
              </a:xfrm>
              <a:custGeom>
                <a:avLst/>
                <a:gdLst>
                  <a:gd name="connsiteX0" fmla="*/ 0 w 1762125"/>
                  <a:gd name="connsiteY0" fmla="*/ 6350 h 117475"/>
                  <a:gd name="connsiteX1" fmla="*/ 0 w 1762125"/>
                  <a:gd name="connsiteY1" fmla="*/ 117475 h 117475"/>
                  <a:gd name="connsiteX2" fmla="*/ 1762125 w 1762125"/>
                  <a:gd name="connsiteY2" fmla="*/ 117475 h 117475"/>
                  <a:gd name="connsiteX3" fmla="*/ 1762125 w 1762125"/>
                  <a:gd name="connsiteY3" fmla="*/ 0 h 11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2125" h="117475">
                    <a:moveTo>
                      <a:pt x="0" y="6350"/>
                    </a:moveTo>
                    <a:lnTo>
                      <a:pt x="0" y="117475"/>
                    </a:lnTo>
                    <a:lnTo>
                      <a:pt x="1762125" y="117475"/>
                    </a:lnTo>
                    <a:lnTo>
                      <a:pt x="1762125" y="0"/>
                    </a:lnTo>
                  </a:path>
                </a:pathLst>
              </a:custGeom>
              <a:noFill/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F769B58C-EE67-4F76-B1C1-D8E8EFC293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6056" y="4667250"/>
                <a:ext cx="0" cy="133459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3459FB7B-AE49-4F67-9981-646F6FC343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0152" y="4521953"/>
                <a:ext cx="273" cy="138947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C22E3E48-F736-43C6-B854-7DF72C04793B}"/>
                  </a:ext>
                </a:extLst>
              </p:cNvPr>
              <p:cNvCxnSpPr>
                <a:cxnSpLocks/>
                <a:stCxn id="26" idx="3"/>
                <a:endCxn id="30" idx="1"/>
              </p:cNvCxnSpPr>
              <p:nvPr/>
            </p:nvCxnSpPr>
            <p:spPr>
              <a:xfrm>
                <a:off x="5739707" y="5015669"/>
                <a:ext cx="308457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644DF6B1-FCCB-4A9E-B7A6-27B05C122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4167" y="5021188"/>
                <a:ext cx="308457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83710A5-B402-4F2B-A862-C97060D1E7E1}"/>
              </a:ext>
            </a:extLst>
          </p:cNvPr>
          <p:cNvGrpSpPr/>
          <p:nvPr/>
        </p:nvGrpSpPr>
        <p:grpSpPr>
          <a:xfrm>
            <a:off x="5967627" y="299203"/>
            <a:ext cx="1651011" cy="3730038"/>
            <a:chOff x="5967627" y="299203"/>
            <a:chExt cx="1651011" cy="3730038"/>
          </a:xfrm>
        </p:grpSpPr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A0D4817A-FC0F-4891-91DA-85F751246B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93161" y="3750485"/>
              <a:ext cx="0" cy="27875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E1B4A765-509F-443D-ADE0-377952CBDD39}"/>
                </a:ext>
              </a:extLst>
            </p:cNvPr>
            <p:cNvGrpSpPr/>
            <p:nvPr/>
          </p:nvGrpSpPr>
          <p:grpSpPr>
            <a:xfrm>
              <a:off x="5967627" y="299203"/>
              <a:ext cx="1651011" cy="3457449"/>
              <a:chOff x="4322530" y="332656"/>
              <a:chExt cx="1651011" cy="3457449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DC55D3D0-F6AE-4B29-8546-2C8F60176558}"/>
                  </a:ext>
                </a:extLst>
              </p:cNvPr>
              <p:cNvSpPr/>
              <p:nvPr/>
            </p:nvSpPr>
            <p:spPr>
              <a:xfrm>
                <a:off x="4322530" y="332656"/>
                <a:ext cx="1651011" cy="3457449"/>
              </a:xfrm>
              <a:prstGeom prst="roundRect">
                <a:avLst>
                  <a:gd name="adj" fmla="val 721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8D52E445-3BC4-4836-B497-6E3A4D2CFF32}"/>
                  </a:ext>
                </a:extLst>
              </p:cNvPr>
              <p:cNvSpPr/>
              <p:nvPr/>
            </p:nvSpPr>
            <p:spPr>
              <a:xfrm>
                <a:off x="4572067" y="3286074"/>
                <a:ext cx="1152000" cy="428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半群</a:t>
                </a:r>
              </a:p>
            </p:txBody>
          </p:sp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DD112E88-5333-49BD-BC7C-2354CDC19453}"/>
                  </a:ext>
                </a:extLst>
              </p:cNvPr>
              <p:cNvSpPr/>
              <p:nvPr/>
            </p:nvSpPr>
            <p:spPr>
              <a:xfrm>
                <a:off x="4680015" y="1854349"/>
                <a:ext cx="936104" cy="428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群</a:t>
                </a:r>
              </a:p>
            </p:txBody>
          </p:sp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F0D5EE28-9335-4190-A488-8EFB2A183761}"/>
                  </a:ext>
                </a:extLst>
              </p:cNvPr>
              <p:cNvSpPr/>
              <p:nvPr/>
            </p:nvSpPr>
            <p:spPr>
              <a:xfrm>
                <a:off x="4572007" y="2569032"/>
                <a:ext cx="1152121" cy="428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独异点</a:t>
                </a:r>
              </a:p>
            </p:txBody>
          </p:sp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3A242A86-28DB-4600-8D06-B7275BF9CD37}"/>
                  </a:ext>
                </a:extLst>
              </p:cNvPr>
              <p:cNvSpPr/>
              <p:nvPr/>
            </p:nvSpPr>
            <p:spPr>
              <a:xfrm>
                <a:off x="4680015" y="1140619"/>
                <a:ext cx="936104" cy="428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环</a:t>
                </a:r>
              </a:p>
            </p:txBody>
          </p:sp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DFBB466F-F0CA-4786-95A1-0D15627355EC}"/>
                  </a:ext>
                </a:extLst>
              </p:cNvPr>
              <p:cNvSpPr/>
              <p:nvPr/>
            </p:nvSpPr>
            <p:spPr>
              <a:xfrm>
                <a:off x="4680015" y="430984"/>
                <a:ext cx="936104" cy="428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域</a:t>
                </a:r>
              </a:p>
            </p:txBody>
          </p: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853796AE-F268-4473-B91B-1B8FCB28F9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48064" y="3007318"/>
                <a:ext cx="0" cy="278756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44789ECF-D436-47C1-A3F8-08EF300282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48064" y="2290276"/>
                <a:ext cx="0" cy="278756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AAE49C32-F915-44FB-B152-D88C782A10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48064" y="1575593"/>
                <a:ext cx="0" cy="278756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08C4FE81-EE60-4F11-B5CF-56AEC90D91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48064" y="861863"/>
                <a:ext cx="0" cy="278756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A60EC17-FCD2-4A89-A210-292AD880552C}"/>
              </a:ext>
            </a:extLst>
          </p:cNvPr>
          <p:cNvGrpSpPr/>
          <p:nvPr/>
        </p:nvGrpSpPr>
        <p:grpSpPr>
          <a:xfrm>
            <a:off x="2805251" y="420539"/>
            <a:ext cx="2990885" cy="3621724"/>
            <a:chOff x="2805251" y="420539"/>
            <a:chExt cx="2990885" cy="3621724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1089C176-8A28-4FEE-AA6D-882297E75DCB}"/>
                </a:ext>
              </a:extLst>
            </p:cNvPr>
            <p:cNvGrpSpPr/>
            <p:nvPr/>
          </p:nvGrpSpPr>
          <p:grpSpPr>
            <a:xfrm>
              <a:off x="2805251" y="420539"/>
              <a:ext cx="2990885" cy="3333245"/>
              <a:chOff x="688670" y="548680"/>
              <a:chExt cx="2990885" cy="3333245"/>
            </a:xfrm>
          </p:grpSpPr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D78E6918-8827-4548-B538-375217F7F0EB}"/>
                  </a:ext>
                </a:extLst>
              </p:cNvPr>
              <p:cNvSpPr/>
              <p:nvPr/>
            </p:nvSpPr>
            <p:spPr>
              <a:xfrm>
                <a:off x="688670" y="548680"/>
                <a:ext cx="2990885" cy="3333245"/>
              </a:xfrm>
              <a:prstGeom prst="roundRect">
                <a:avLst>
                  <a:gd name="adj" fmla="val 5482"/>
                </a:avLst>
              </a:prstGeom>
              <a:solidFill>
                <a:schemeClr val="accent3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2E1C7EC7-C796-4446-BE16-0D20DA71D9A9}"/>
                  </a:ext>
                </a:extLst>
              </p:cNvPr>
              <p:cNvGrpSpPr/>
              <p:nvPr/>
            </p:nvGrpSpPr>
            <p:grpSpPr>
              <a:xfrm>
                <a:off x="755576" y="685772"/>
                <a:ext cx="2818782" cy="3031260"/>
                <a:chOff x="1465186" y="2495024"/>
                <a:chExt cx="2818782" cy="3031260"/>
              </a:xfrm>
            </p:grpSpPr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934321A6-E8C4-4FED-9EA9-B5181E6CD1CE}"/>
                    </a:ext>
                  </a:extLst>
                </p:cNvPr>
                <p:cNvSpPr/>
                <p:nvPr/>
              </p:nvSpPr>
              <p:spPr>
                <a:xfrm>
                  <a:off x="2442529" y="5097884"/>
                  <a:ext cx="936104" cy="4284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格</a:t>
                  </a:r>
                </a:p>
              </p:txBody>
            </p:sp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241D7BDC-9A90-4400-B1F7-C578FBCA0823}"/>
                    </a:ext>
                  </a:extLst>
                </p:cNvPr>
                <p:cNvGrpSpPr/>
                <p:nvPr/>
              </p:nvGrpSpPr>
              <p:grpSpPr>
                <a:xfrm>
                  <a:off x="3131840" y="4214330"/>
                  <a:ext cx="1152128" cy="1106970"/>
                  <a:chOff x="3131840" y="4214330"/>
                  <a:chExt cx="1152128" cy="1106970"/>
                </a:xfrm>
              </p:grpSpPr>
              <p:sp>
                <p:nvSpPr>
                  <p:cNvPr id="10" name="矩形: 圆角 9">
                    <a:extLst>
                      <a:ext uri="{FF2B5EF4-FFF2-40B4-BE49-F238E27FC236}">
                        <a16:creationId xmlns:a16="http://schemas.microsoft.com/office/drawing/2014/main" id="{331F4129-89D6-4AB5-A45D-05890E188F8F}"/>
                      </a:ext>
                    </a:extLst>
                  </p:cNvPr>
                  <p:cNvSpPr/>
                  <p:nvPr/>
                </p:nvSpPr>
                <p:spPr>
                  <a:xfrm>
                    <a:off x="3131840" y="4214330"/>
                    <a:ext cx="1152128" cy="42992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240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有界格</a:t>
                    </a:r>
                  </a:p>
                </p:txBody>
              </p:sp>
              <p:sp>
                <p:nvSpPr>
                  <p:cNvPr id="11" name="任意多边形: 形状 10">
                    <a:extLst>
                      <a:ext uri="{FF2B5EF4-FFF2-40B4-BE49-F238E27FC236}">
                        <a16:creationId xmlns:a16="http://schemas.microsoft.com/office/drawing/2014/main" id="{997DF7E6-4F2F-40AD-AE1C-C3CF03EA90E3}"/>
                      </a:ext>
                    </a:extLst>
                  </p:cNvPr>
                  <p:cNvSpPr/>
                  <p:nvPr/>
                </p:nvSpPr>
                <p:spPr>
                  <a:xfrm>
                    <a:off x="3371850" y="4635500"/>
                    <a:ext cx="311150" cy="685800"/>
                  </a:xfrm>
                  <a:custGeom>
                    <a:avLst/>
                    <a:gdLst>
                      <a:gd name="connsiteX0" fmla="*/ 0 w 279400"/>
                      <a:gd name="connsiteY0" fmla="*/ 685800 h 685800"/>
                      <a:gd name="connsiteX1" fmla="*/ 279400 w 279400"/>
                      <a:gd name="connsiteY1" fmla="*/ 685800 h 685800"/>
                      <a:gd name="connsiteX2" fmla="*/ 279400 w 279400"/>
                      <a:gd name="connsiteY2" fmla="*/ 0 h 685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9400" h="685800">
                        <a:moveTo>
                          <a:pt x="0" y="685800"/>
                        </a:moveTo>
                        <a:lnTo>
                          <a:pt x="279400" y="685800"/>
                        </a:lnTo>
                        <a:lnTo>
                          <a:pt x="279400" y="0"/>
                        </a:lnTo>
                      </a:path>
                    </a:pathLst>
                  </a:custGeom>
                  <a:noFill/>
                  <a:ln>
                    <a:tailEnd type="triangle" w="med" len="lg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4F3C9986-3D08-420D-A55D-238D057E115F}"/>
                    </a:ext>
                  </a:extLst>
                </p:cNvPr>
                <p:cNvGrpSpPr/>
                <p:nvPr/>
              </p:nvGrpSpPr>
              <p:grpSpPr>
                <a:xfrm>
                  <a:off x="3131840" y="3359120"/>
                  <a:ext cx="1152128" cy="855210"/>
                  <a:chOff x="3131840" y="3359120"/>
                  <a:chExt cx="1152128" cy="855210"/>
                </a:xfrm>
              </p:grpSpPr>
              <p:sp>
                <p:nvSpPr>
                  <p:cNvPr id="7" name="矩形: 圆角 6">
                    <a:extLst>
                      <a:ext uri="{FF2B5EF4-FFF2-40B4-BE49-F238E27FC236}">
                        <a16:creationId xmlns:a16="http://schemas.microsoft.com/office/drawing/2014/main" id="{4D56ECC0-9DD6-42C1-A779-A4D447DD02DE}"/>
                      </a:ext>
                    </a:extLst>
                  </p:cNvPr>
                  <p:cNvSpPr/>
                  <p:nvPr/>
                </p:nvSpPr>
                <p:spPr>
                  <a:xfrm>
                    <a:off x="3131840" y="3359120"/>
                    <a:ext cx="1152128" cy="42992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240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有补格</a:t>
                    </a:r>
                  </a:p>
                </p:txBody>
              </p:sp>
              <p:cxnSp>
                <p:nvCxnSpPr>
                  <p:cNvPr id="13" name="直接箭头连接符 12">
                    <a:extLst>
                      <a:ext uri="{FF2B5EF4-FFF2-40B4-BE49-F238E27FC236}">
                        <a16:creationId xmlns:a16="http://schemas.microsoft.com/office/drawing/2014/main" id="{A6033E84-2897-4F87-B011-0C6B021675E2}"/>
                      </a:ext>
                    </a:extLst>
                  </p:cNvPr>
                  <p:cNvCxnSpPr>
                    <a:stCxn id="10" idx="0"/>
                    <a:endCxn id="7" idx="2"/>
                  </p:cNvCxnSpPr>
                  <p:nvPr/>
                </p:nvCxnSpPr>
                <p:spPr>
                  <a:xfrm flipV="1">
                    <a:off x="3707904" y="3789040"/>
                    <a:ext cx="0" cy="425290"/>
                  </a:xfrm>
                  <a:prstGeom prst="straightConnector1">
                    <a:avLst/>
                  </a:prstGeom>
                  <a:ln w="25400">
                    <a:solidFill>
                      <a:schemeClr val="accent1">
                        <a:lumMod val="75000"/>
                      </a:schemeClr>
                    </a:solidFill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1BA78303-9D56-4768-9399-E8193839F0B3}"/>
                    </a:ext>
                  </a:extLst>
                </p:cNvPr>
                <p:cNvGrpSpPr/>
                <p:nvPr/>
              </p:nvGrpSpPr>
              <p:grpSpPr>
                <a:xfrm>
                  <a:off x="1465186" y="3356992"/>
                  <a:ext cx="1152128" cy="1957958"/>
                  <a:chOff x="1465186" y="3356992"/>
                  <a:chExt cx="1152128" cy="1957958"/>
                </a:xfrm>
              </p:grpSpPr>
              <p:sp>
                <p:nvSpPr>
                  <p:cNvPr id="8" name="矩形: 圆角 7">
                    <a:extLst>
                      <a:ext uri="{FF2B5EF4-FFF2-40B4-BE49-F238E27FC236}">
                        <a16:creationId xmlns:a16="http://schemas.microsoft.com/office/drawing/2014/main" id="{81BC6AEB-38F0-49AF-AD85-B67048650449}"/>
                      </a:ext>
                    </a:extLst>
                  </p:cNvPr>
                  <p:cNvSpPr/>
                  <p:nvPr/>
                </p:nvSpPr>
                <p:spPr>
                  <a:xfrm>
                    <a:off x="1465186" y="3356992"/>
                    <a:ext cx="1152128" cy="42992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240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分配格</a:t>
                    </a:r>
                  </a:p>
                </p:txBody>
              </p:sp>
              <p:sp>
                <p:nvSpPr>
                  <p:cNvPr id="14" name="任意多边形: 形状 13">
                    <a:extLst>
                      <a:ext uri="{FF2B5EF4-FFF2-40B4-BE49-F238E27FC236}">
                        <a16:creationId xmlns:a16="http://schemas.microsoft.com/office/drawing/2014/main" id="{BAA74225-A130-43CE-A797-71AFA098DEBA}"/>
                      </a:ext>
                    </a:extLst>
                  </p:cNvPr>
                  <p:cNvSpPr/>
                  <p:nvPr/>
                </p:nvSpPr>
                <p:spPr>
                  <a:xfrm>
                    <a:off x="2006600" y="3778250"/>
                    <a:ext cx="431800" cy="1536700"/>
                  </a:xfrm>
                  <a:custGeom>
                    <a:avLst/>
                    <a:gdLst>
                      <a:gd name="connsiteX0" fmla="*/ 406400 w 406400"/>
                      <a:gd name="connsiteY0" fmla="*/ 1511300 h 1511300"/>
                      <a:gd name="connsiteX1" fmla="*/ 0 w 406400"/>
                      <a:gd name="connsiteY1" fmla="*/ 1511300 h 1511300"/>
                      <a:gd name="connsiteX2" fmla="*/ 0 w 406400"/>
                      <a:gd name="connsiteY2" fmla="*/ 0 h 1511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06400" h="1511300">
                        <a:moveTo>
                          <a:pt x="406400" y="1511300"/>
                        </a:moveTo>
                        <a:lnTo>
                          <a:pt x="0" y="151130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tailEnd type="triangle" w="med" len="lg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E0EFCF56-320A-419D-A6C3-12CFBBDAB4E8}"/>
                    </a:ext>
                  </a:extLst>
                </p:cNvPr>
                <p:cNvGrpSpPr/>
                <p:nvPr/>
              </p:nvGrpSpPr>
              <p:grpSpPr>
                <a:xfrm>
                  <a:off x="2012950" y="2495024"/>
                  <a:ext cx="1708150" cy="864126"/>
                  <a:chOff x="2012950" y="2495024"/>
                  <a:chExt cx="1708150" cy="864126"/>
                </a:xfrm>
              </p:grpSpPr>
              <p:sp>
                <p:nvSpPr>
                  <p:cNvPr id="9" name="矩形: 圆角 8">
                    <a:extLst>
                      <a:ext uri="{FF2B5EF4-FFF2-40B4-BE49-F238E27FC236}">
                        <a16:creationId xmlns:a16="http://schemas.microsoft.com/office/drawing/2014/main" id="{D408DADB-12B4-4007-9CA0-FE18CFCD7AE3}"/>
                      </a:ext>
                    </a:extLst>
                  </p:cNvPr>
                  <p:cNvSpPr/>
                  <p:nvPr/>
                </p:nvSpPr>
                <p:spPr>
                  <a:xfrm>
                    <a:off x="2172566" y="2495024"/>
                    <a:ext cx="1450630" cy="42992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240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布尔代数</a:t>
                    </a:r>
                  </a:p>
                </p:txBody>
              </p:sp>
              <p:sp>
                <p:nvSpPr>
                  <p:cNvPr id="15" name="任意多边形: 形状 14">
                    <a:extLst>
                      <a:ext uri="{FF2B5EF4-FFF2-40B4-BE49-F238E27FC236}">
                        <a16:creationId xmlns:a16="http://schemas.microsoft.com/office/drawing/2014/main" id="{227EBEF2-5062-4A32-82BC-51107D313C21}"/>
                      </a:ext>
                    </a:extLst>
                  </p:cNvPr>
                  <p:cNvSpPr/>
                  <p:nvPr/>
                </p:nvSpPr>
                <p:spPr>
                  <a:xfrm>
                    <a:off x="2012950" y="3232150"/>
                    <a:ext cx="1708150" cy="127000"/>
                  </a:xfrm>
                  <a:custGeom>
                    <a:avLst/>
                    <a:gdLst>
                      <a:gd name="connsiteX0" fmla="*/ 0 w 1708150"/>
                      <a:gd name="connsiteY0" fmla="*/ 127000 h 127000"/>
                      <a:gd name="connsiteX1" fmla="*/ 0 w 1708150"/>
                      <a:gd name="connsiteY1" fmla="*/ 0 h 127000"/>
                      <a:gd name="connsiteX2" fmla="*/ 1708150 w 1708150"/>
                      <a:gd name="connsiteY2" fmla="*/ 0 h 127000"/>
                      <a:gd name="connsiteX3" fmla="*/ 1708150 w 1708150"/>
                      <a:gd name="connsiteY3" fmla="*/ 120650 h 127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08150" h="127000">
                        <a:moveTo>
                          <a:pt x="0" y="127000"/>
                        </a:moveTo>
                        <a:lnTo>
                          <a:pt x="0" y="0"/>
                        </a:lnTo>
                        <a:lnTo>
                          <a:pt x="1708150" y="0"/>
                        </a:lnTo>
                        <a:lnTo>
                          <a:pt x="1708150" y="12065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" name="直接箭头连接符 16">
                    <a:extLst>
                      <a:ext uri="{FF2B5EF4-FFF2-40B4-BE49-F238E27FC236}">
                        <a16:creationId xmlns:a16="http://schemas.microsoft.com/office/drawing/2014/main" id="{41111763-9C34-43B6-BF22-5391392AF551}"/>
                      </a:ext>
                    </a:extLst>
                  </p:cNvPr>
                  <p:cNvCxnSpPr>
                    <a:cxnSpLocks/>
                    <a:endCxn id="9" idx="2"/>
                  </p:cNvCxnSpPr>
                  <p:nvPr/>
                </p:nvCxnSpPr>
                <p:spPr>
                  <a:xfrm flipV="1">
                    <a:off x="2895600" y="2924944"/>
                    <a:ext cx="0" cy="300856"/>
                  </a:xfrm>
                  <a:prstGeom prst="straightConnector1">
                    <a:avLst/>
                  </a:prstGeom>
                  <a:ln w="25400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62729DEE-DAE5-4691-B5BC-EBFAC670AF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03018" y="3763507"/>
              <a:ext cx="0" cy="27875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3330E96-B0CA-4F1C-ACDB-973A62473389}"/>
              </a:ext>
            </a:extLst>
          </p:cNvPr>
          <p:cNvGrpSpPr/>
          <p:nvPr/>
        </p:nvGrpSpPr>
        <p:grpSpPr>
          <a:xfrm>
            <a:off x="1403648" y="836712"/>
            <a:ext cx="1460202" cy="807938"/>
            <a:chOff x="1403648" y="836712"/>
            <a:chExt cx="1460202" cy="807938"/>
          </a:xfrm>
        </p:grpSpPr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355A97D4-0BBB-403E-92B2-A69579697D88}"/>
                </a:ext>
              </a:extLst>
            </p:cNvPr>
            <p:cNvSpPr/>
            <p:nvPr/>
          </p:nvSpPr>
          <p:spPr>
            <a:xfrm>
              <a:off x="1403648" y="836712"/>
              <a:ext cx="1152128" cy="429920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模格</a:t>
              </a:r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E568BD7B-4B6E-46D2-AFE5-BEDE80B9CA8C}"/>
                </a:ext>
              </a:extLst>
            </p:cNvPr>
            <p:cNvSpPr/>
            <p:nvPr/>
          </p:nvSpPr>
          <p:spPr>
            <a:xfrm>
              <a:off x="1974850" y="1250950"/>
              <a:ext cx="889000" cy="393700"/>
            </a:xfrm>
            <a:custGeom>
              <a:avLst/>
              <a:gdLst>
                <a:gd name="connsiteX0" fmla="*/ 889000 w 889000"/>
                <a:gd name="connsiteY0" fmla="*/ 393700 h 393700"/>
                <a:gd name="connsiteX1" fmla="*/ 0 w 889000"/>
                <a:gd name="connsiteY1" fmla="*/ 393700 h 393700"/>
                <a:gd name="connsiteX2" fmla="*/ 0 w 889000"/>
                <a:gd name="connsiteY2" fmla="*/ 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000" h="393700">
                  <a:moveTo>
                    <a:pt x="889000" y="393700"/>
                  </a:moveTo>
                  <a:lnTo>
                    <a:pt x="0" y="39370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00FF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434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代数系统鸟瞰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205AD1-632C-49BD-BCCB-65DC9780516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65775" y="3396916"/>
            <a:ext cx="2294239" cy="792088"/>
          </a:xfrm>
          <a:prstGeom prst="rect">
            <a:avLst/>
          </a:prstGeom>
          <a:noFill/>
          <a:ln w="12700"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成分：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载体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+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运算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公理：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运算性质</a:t>
            </a:r>
          </a:p>
        </p:txBody>
      </p:sp>
      <p:sp>
        <p:nvSpPr>
          <p:cNvPr id="14" name="矩形 13"/>
          <p:cNvSpPr/>
          <p:nvPr/>
        </p:nvSpPr>
        <p:spPr>
          <a:xfrm>
            <a:off x="2331912" y="2924944"/>
            <a:ext cx="432048" cy="172819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代数系统构成</a:t>
            </a:r>
          </a:p>
        </p:txBody>
      </p:sp>
      <p:sp>
        <p:nvSpPr>
          <p:cNvPr id="15" name="矩形 14"/>
          <p:cNvSpPr/>
          <p:nvPr/>
        </p:nvSpPr>
        <p:spPr>
          <a:xfrm>
            <a:off x="2931858" y="5531950"/>
            <a:ext cx="201622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代数系统间的关系</a:t>
            </a:r>
          </a:p>
        </p:txBody>
      </p:sp>
      <p:sp>
        <p:nvSpPr>
          <p:cNvPr id="16" name="矩形 15"/>
          <p:cNvSpPr/>
          <p:nvPr/>
        </p:nvSpPr>
        <p:spPr>
          <a:xfrm>
            <a:off x="7700428" y="2781290"/>
            <a:ext cx="432048" cy="20162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产生新代数系统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3084077" y="4197206"/>
            <a:ext cx="1656183" cy="1334744"/>
            <a:chOff x="3084077" y="4197206"/>
            <a:chExt cx="1656183" cy="1334744"/>
          </a:xfrm>
        </p:grpSpPr>
        <p:sp>
          <p:nvSpPr>
            <p:cNvPr id="10" name="矩形 9"/>
            <p:cNvSpPr/>
            <p:nvPr/>
          </p:nvSpPr>
          <p:spPr>
            <a:xfrm>
              <a:off x="3084077" y="5099902"/>
              <a:ext cx="1656183" cy="432048"/>
            </a:xfrm>
            <a:prstGeom prst="rect">
              <a:avLst/>
            </a:prstGeom>
            <a:noFill/>
            <a:ln w="12700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同态与同构</a:t>
              </a:r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H="1" flipV="1">
              <a:off x="3908035" y="4197206"/>
              <a:ext cx="0" cy="9040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3923928" y="4346054"/>
              <a:ext cx="360040" cy="57606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映射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39552" y="1916832"/>
            <a:ext cx="6084465" cy="1476048"/>
            <a:chOff x="539552" y="1916832"/>
            <a:chExt cx="6084465" cy="1476048"/>
          </a:xfrm>
        </p:grpSpPr>
        <p:sp>
          <p:nvSpPr>
            <p:cNvPr id="7" name="矩形 6"/>
            <p:cNvSpPr/>
            <p:nvPr/>
          </p:nvSpPr>
          <p:spPr>
            <a:xfrm>
              <a:off x="539552" y="1916832"/>
              <a:ext cx="2484000" cy="432048"/>
            </a:xfrm>
            <a:prstGeom prst="rect">
              <a:avLst/>
            </a:prstGeom>
            <a:noFill/>
            <a:ln w="12700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半群、独异点、群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371746" y="1916832"/>
              <a:ext cx="1044000" cy="432048"/>
            </a:xfrm>
            <a:prstGeom prst="rect">
              <a:avLst/>
            </a:prstGeom>
            <a:noFill/>
            <a:ln w="12700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环与域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4716017" y="1916832"/>
              <a:ext cx="1908000" cy="432048"/>
            </a:xfrm>
            <a:prstGeom prst="rect">
              <a:avLst/>
            </a:prstGeom>
            <a:noFill/>
            <a:ln w="12700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格与布尔代数</a:t>
              </a: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 flipV="1">
              <a:off x="3893746" y="2348880"/>
              <a:ext cx="0" cy="104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1763688" y="2852936"/>
              <a:ext cx="38884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1763688" y="2342510"/>
              <a:ext cx="944" cy="518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5652120" y="2342510"/>
              <a:ext cx="944" cy="518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3861444" y="2852936"/>
              <a:ext cx="648072" cy="28803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分类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061766" y="2752353"/>
            <a:ext cx="2604560" cy="1972791"/>
            <a:chOff x="5061766" y="2752353"/>
            <a:chExt cx="2604560" cy="1972791"/>
          </a:xfrm>
        </p:grpSpPr>
        <p:sp>
          <p:nvSpPr>
            <p:cNvPr id="11" name="矩形 10"/>
            <p:cNvSpPr/>
            <p:nvPr/>
          </p:nvSpPr>
          <p:spPr>
            <a:xfrm>
              <a:off x="6622326" y="4293096"/>
              <a:ext cx="1044000" cy="432048"/>
            </a:xfrm>
            <a:prstGeom prst="rect">
              <a:avLst/>
            </a:prstGeom>
            <a:noFill/>
            <a:ln w="12700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商代数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6622326" y="2852936"/>
              <a:ext cx="1044000" cy="432048"/>
            </a:xfrm>
            <a:prstGeom prst="rect">
              <a:avLst/>
            </a:prstGeom>
            <a:noFill/>
            <a:ln w="12700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子代数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6622326" y="3573016"/>
              <a:ext cx="1044000" cy="432048"/>
            </a:xfrm>
            <a:prstGeom prst="rect">
              <a:avLst/>
            </a:prstGeom>
            <a:noFill/>
            <a:ln w="12700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积代数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5061766" y="3789040"/>
              <a:ext cx="1558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H="1" flipV="1">
              <a:off x="5580112" y="3075475"/>
              <a:ext cx="0" cy="1443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5580112" y="3076800"/>
              <a:ext cx="104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5584875" y="4509120"/>
              <a:ext cx="104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5786611" y="2752353"/>
              <a:ext cx="648072" cy="28803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子集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5642595" y="3467100"/>
              <a:ext cx="936104" cy="28803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卡氏积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5534583" y="4177655"/>
              <a:ext cx="1152128" cy="28803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等价关系</a:t>
              </a:r>
            </a:p>
          </p:txBody>
        </p:sp>
      </p:grpSp>
      <p:sp>
        <p:nvSpPr>
          <p:cNvPr id="40" name="矩形 39"/>
          <p:cNvSpPr/>
          <p:nvPr/>
        </p:nvSpPr>
        <p:spPr>
          <a:xfrm>
            <a:off x="2442240" y="1443256"/>
            <a:ext cx="28803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半抽象半具体的代数系统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15" grpId="0"/>
      <p:bldP spid="16" grpId="0"/>
      <p:bldP spid="4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/>
              <a:t>布尔代数定理一览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177280" y="1268760"/>
                <a:ext cx="7787208" cy="4968552"/>
              </a:xfrm>
            </p:spPr>
            <p:txBody>
              <a:bodyPr/>
              <a:lstStyle/>
              <a:p>
                <a:pPr marL="0" indent="0" eaLnBrk="1" hangingPunct="1">
                  <a:spcBef>
                    <a:spcPts val="400"/>
                  </a:spcBef>
                  <a:buSzPct val="60000"/>
                  <a:buNone/>
                </a:pPr>
                <a:r>
                  <a:rPr lang="zh-CN" altLang="en-US" sz="240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400">
                    <a:solidFill>
                      <a:srgbClr val="0000FF"/>
                    </a:solidFill>
                  </a:rPr>
                  <a:t>7.4-1</a:t>
                </a:r>
                <a:r>
                  <a:rPr lang="zh-CN" altLang="en-US" sz="2400">
                    <a:solidFill>
                      <a:srgbClr val="0000FF"/>
                    </a:solidFill>
                  </a:rPr>
                  <a:t>：</a:t>
                </a:r>
                <a:r>
                  <a:rPr lang="zh-CN" altLang="en-US" sz="2400"/>
                  <a:t>子布尔代数是布尔代数</a:t>
                </a:r>
                <a:endParaRPr lang="en-US" altLang="zh-CN" sz="240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zh-CN" altLang="en-US" sz="240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400">
                    <a:solidFill>
                      <a:srgbClr val="0000FF"/>
                    </a:solidFill>
                  </a:rPr>
                  <a:t>7.4-2</a:t>
                </a:r>
                <a:r>
                  <a:rPr lang="zh-CN" altLang="en-US" sz="2400">
                    <a:solidFill>
                      <a:srgbClr val="0000FF"/>
                    </a:solidFill>
                  </a:rPr>
                  <a:t>：</a:t>
                </a:r>
                <a:r>
                  <a:rPr lang="zh-CN" altLang="en-US"/>
                  <a:t>非</a:t>
                </a:r>
                <a:r>
                  <a:rPr lang="en-US" altLang="zh-CN"/>
                  <a:t>0</a:t>
                </a:r>
                <a:r>
                  <a:rPr lang="zh-CN" altLang="en-US"/>
                  <a:t>有关元必大于等于原子</a:t>
                </a:r>
                <a:r>
                  <a:rPr lang="zh-CN" altLang="en-US" sz="2400"/>
                  <a:t>；</a:t>
                </a:r>
                <a:r>
                  <a:rPr lang="en-US" altLang="zh-CN" sz="2400"/>
                  <a:t>x*a=a|</a:t>
                </a:r>
                <a:r>
                  <a:rPr lang="en-US" altLang="zh-CN"/>
                  <a:t>0</a:t>
                </a:r>
                <a:r>
                  <a:rPr lang="zh-CN" altLang="en-US"/>
                  <a:t>，</a:t>
                </a:r>
                <a:r>
                  <a:rPr lang="zh-CN" altLang="en-US">
                    <a:solidFill>
                      <a:srgbClr val="C00000"/>
                    </a:solidFill>
                  </a:rPr>
                  <a:t>有推</a:t>
                </a:r>
                <a:endParaRPr lang="en-US" altLang="zh-CN" sz="2400">
                  <a:solidFill>
                    <a:srgbClr val="C00000"/>
                  </a:solidFill>
                </a:endParaRPr>
              </a:p>
              <a:p>
                <a:pPr marL="0" indent="0" eaLnBrk="1" hangingPunct="1">
                  <a:spcBef>
                    <a:spcPts val="400"/>
                  </a:spcBef>
                  <a:buNone/>
                </a:pPr>
                <a:r>
                  <a:rPr lang="zh-CN" altLang="en-US" sz="2400">
                    <a:solidFill>
                      <a:srgbClr val="FF0000"/>
                    </a:solidFill>
                  </a:rPr>
                  <a:t>定理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7.4-3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：</a:t>
                </a:r>
                <a:r>
                  <a:rPr lang="zh-CN" altLang="en-US" sz="2400"/>
                  <a:t>非</a:t>
                </a:r>
                <a:r>
                  <a:rPr lang="en-US" altLang="zh-CN" sz="2400"/>
                  <a:t>0</a:t>
                </a:r>
                <a:r>
                  <a:rPr lang="zh-CN" altLang="en-US" sz="2400"/>
                  <a:t>元必盖某原子；</a:t>
                </a:r>
                <a:r>
                  <a:rPr lang="en-US" altLang="zh-CN"/>
                  <a:t>x∈B</a:t>
                </a:r>
                <a:r>
                  <a:rPr lang="en-US" altLang="zh-CN" sz="24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</a:t>
                </a:r>
                <a:r>
                  <a:rPr lang="en-US" altLang="zh-CN"/>
                  <a:t>x*a=a</a:t>
                </a:r>
                <a:endParaRPr lang="en-US" altLang="zh-CN" sz="2400"/>
              </a:p>
              <a:p>
                <a:pPr marL="0" indent="0" eaLnBrk="1" hangingPunct="1">
                  <a:spcBef>
                    <a:spcPts val="400"/>
                  </a:spcBef>
                  <a:buNone/>
                </a:pPr>
                <a:r>
                  <a:rPr lang="zh-CN" altLang="en-US" sz="240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400">
                    <a:solidFill>
                      <a:srgbClr val="0000FF"/>
                    </a:solidFill>
                  </a:rPr>
                  <a:t>7.4-4</a:t>
                </a:r>
                <a:r>
                  <a:rPr lang="zh-CN" altLang="en-US" sz="2400">
                    <a:solidFill>
                      <a:srgbClr val="0000FF"/>
                    </a:solidFill>
                  </a:rPr>
                  <a:t>：</a:t>
                </a:r>
                <a:r>
                  <a:rPr lang="zh-CN" altLang="en-US" sz="2400"/>
                  <a:t>不同原子保交必为</a:t>
                </a:r>
                <a:r>
                  <a:rPr lang="en-US" altLang="zh-CN" sz="2400"/>
                  <a:t>0</a:t>
                </a:r>
                <a:r>
                  <a:rPr lang="zh-CN" altLang="en-US" sz="2400"/>
                  <a:t>；</a:t>
                </a:r>
                <a:r>
                  <a:rPr lang="en-US" altLang="zh-CN" sz="2400"/>
                  <a:t>a</a:t>
                </a:r>
                <a:r>
                  <a:rPr lang="en-US" altLang="zh-CN" sz="2400" baseline="-25000"/>
                  <a:t>1</a:t>
                </a:r>
                <a:r>
                  <a:rPr lang="zh-CN" altLang="en-US" sz="2400"/>
                  <a:t>*</a:t>
                </a:r>
                <a:r>
                  <a:rPr lang="en-US" altLang="zh-CN" sz="2400"/>
                  <a:t>a</a:t>
                </a:r>
                <a:r>
                  <a:rPr lang="en-US" altLang="zh-CN" sz="2400" baseline="-25000"/>
                  <a:t>2</a:t>
                </a:r>
                <a:r>
                  <a:rPr lang="en-US" altLang="zh-CN" sz="2400"/>
                  <a:t>=0</a:t>
                </a:r>
              </a:p>
              <a:p>
                <a:pPr marL="0" indent="0" eaLnBrk="1" hangingPunct="1">
                  <a:spcBef>
                    <a:spcPts val="400"/>
                  </a:spcBef>
                  <a:buNone/>
                </a:pPr>
                <a:r>
                  <a:rPr lang="zh-CN" altLang="en-US" sz="2400">
                    <a:solidFill>
                      <a:srgbClr val="FF0000"/>
                    </a:solidFill>
                  </a:rPr>
                  <a:t>定理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7.4-5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：</a:t>
                </a:r>
                <a:r>
                  <a:rPr lang="zh-CN" altLang="en-US" sz="2400"/>
                  <a:t>原子表示有关非零元素；</a:t>
                </a:r>
                <a:r>
                  <a:rPr lang="en-US" altLang="zh-CN" sz="24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x=a</a:t>
                </a:r>
                <a:r>
                  <a:rPr lang="en-US" altLang="zh-CN" sz="2400" baseline="-250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1</a:t>
                </a:r>
                <a:r>
                  <a:rPr lang="zh-CN" altLang="en-US" sz="2400">
                    <a:latin typeface="楷体" pitchFamily="49" charset="-122"/>
                    <a:ea typeface="楷体" pitchFamily="49" charset="-122"/>
                  </a:rPr>
                  <a:t>⊕</a:t>
                </a:r>
                <a:r>
                  <a:rPr lang="en-US" altLang="zh-CN" sz="24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a</a:t>
                </a:r>
                <a:r>
                  <a:rPr lang="en-US" altLang="zh-CN" sz="2400" baseline="-250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2</a:t>
                </a:r>
                <a:r>
                  <a:rPr lang="zh-CN" altLang="en-US" sz="2400">
                    <a:latin typeface="楷体" pitchFamily="49" charset="-122"/>
                    <a:ea typeface="楷体" pitchFamily="49" charset="-122"/>
                  </a:rPr>
                  <a:t>⊕</a:t>
                </a:r>
                <a:r>
                  <a:rPr lang="en-US" altLang="zh-CN" sz="24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...</a:t>
                </a:r>
                <a:r>
                  <a:rPr lang="zh-CN" altLang="en-US" sz="2400">
                    <a:latin typeface="楷体" pitchFamily="49" charset="-122"/>
                    <a:ea typeface="楷体" pitchFamily="49" charset="-122"/>
                  </a:rPr>
                  <a:t>⊕</a:t>
                </a:r>
                <a:r>
                  <a:rPr lang="en-US" altLang="zh-CN" sz="24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a</a:t>
                </a:r>
                <a:r>
                  <a:rPr lang="en-US" altLang="zh-CN" sz="2400" baseline="-250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k</a:t>
                </a:r>
                <a:endParaRPr lang="en-US" altLang="zh-CN" sz="2400" baseline="30000"/>
              </a:p>
              <a:p>
                <a:pPr marL="0" indent="0" eaLnBrk="1" hangingPunct="1">
                  <a:spcBef>
                    <a:spcPts val="400"/>
                  </a:spcBef>
                  <a:buNone/>
                </a:pPr>
                <a:r>
                  <a:rPr lang="zh-CN" altLang="en-US" sz="2400">
                    <a:solidFill>
                      <a:srgbClr val="FF0000"/>
                    </a:solidFill>
                  </a:rPr>
                  <a:t>定理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7.4-6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：</a:t>
                </a:r>
                <a:r>
                  <a:rPr lang="zh-CN" altLang="en-US" sz="2400"/>
                  <a:t>原子表示唯一性；</a:t>
                </a:r>
                <a:r>
                  <a:rPr lang="en-US" altLang="zh-CN" sz="24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x=a</a:t>
                </a:r>
                <a:r>
                  <a:rPr lang="en-US" altLang="zh-CN" sz="2400" baseline="-250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1</a:t>
                </a:r>
                <a:r>
                  <a:rPr lang="zh-CN" altLang="en-US" sz="2400">
                    <a:latin typeface="楷体" pitchFamily="49" charset="-122"/>
                    <a:ea typeface="楷体" pitchFamily="49" charset="-122"/>
                  </a:rPr>
                  <a:t>⊕</a:t>
                </a:r>
                <a:r>
                  <a:rPr lang="en-US" altLang="zh-CN" sz="24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a</a:t>
                </a:r>
                <a:r>
                  <a:rPr lang="en-US" altLang="zh-CN" sz="2400" baseline="-250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2</a:t>
                </a:r>
                <a:r>
                  <a:rPr lang="zh-CN" altLang="en-US" sz="2400">
                    <a:latin typeface="楷体" pitchFamily="49" charset="-122"/>
                    <a:ea typeface="楷体" pitchFamily="49" charset="-122"/>
                  </a:rPr>
                  <a:t>⊕</a:t>
                </a:r>
                <a:r>
                  <a:rPr lang="en-US" altLang="zh-CN" sz="24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...</a:t>
                </a:r>
                <a:r>
                  <a:rPr lang="zh-CN" altLang="en-US" sz="2400">
                    <a:latin typeface="楷体" pitchFamily="49" charset="-122"/>
                    <a:ea typeface="楷体" pitchFamily="49" charset="-122"/>
                  </a:rPr>
                  <a:t>⊕</a:t>
                </a:r>
                <a:r>
                  <a:rPr lang="en-US" altLang="zh-CN" sz="24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a</a:t>
                </a:r>
                <a:r>
                  <a:rPr lang="en-US" altLang="zh-CN" sz="2400" baseline="-250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k</a:t>
                </a:r>
                <a:r>
                  <a:rPr lang="zh-CN" altLang="en-US" sz="24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唯一</a:t>
                </a:r>
                <a:endParaRPr lang="en-US" altLang="zh-CN" sz="240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zh-CN" altLang="en-US" sz="2400">
                    <a:solidFill>
                      <a:srgbClr val="FF0000"/>
                    </a:solidFill>
                  </a:rPr>
                  <a:t>定理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7.4-7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：</a:t>
                </a:r>
                <a:r>
                  <a:rPr lang="zh-CN" altLang="en-US" sz="2400"/>
                  <a:t>同构</a:t>
                </a:r>
                <a:r>
                  <a:rPr lang="en-US" altLang="zh-CN"/>
                  <a:t>Law</a:t>
                </a:r>
                <a:r>
                  <a:rPr lang="en-US" altLang="zh-CN" sz="2400" baseline="-25000"/>
                  <a:t>2</a:t>
                </a:r>
                <a:r>
                  <a:rPr lang="zh-CN" altLang="en-US" sz="2400"/>
                  <a:t>；</a:t>
                </a:r>
                <a:r>
                  <a:rPr lang="en-US" altLang="zh-CN" sz="2400"/>
                  <a:t>&lt;B,*</a:t>
                </a:r>
                <a:r>
                  <a:rPr lang="en-US" altLang="zh-CN"/>
                  <a:t>,</a:t>
                </a:r>
                <a:r>
                  <a:rPr lang="en-US" altLang="zh-CN" sz="2400"/>
                  <a:t>+&gt;=&lt;ρ(S),</a:t>
                </a:r>
                <a:r>
                  <a:rPr lang="el-GR" altLang="zh-CN"/>
                  <a:t>∩</a:t>
                </a:r>
                <a:r>
                  <a:rPr lang="en-US" altLang="zh-CN"/>
                  <a:t>,</a:t>
                </a:r>
                <a:r>
                  <a:rPr lang="el-GR" altLang="zh-CN"/>
                  <a:t>∪</a:t>
                </a:r>
                <a:r>
                  <a:rPr lang="en-US" altLang="zh-CN" sz="2400"/>
                  <a:t>&gt;</a:t>
                </a:r>
                <a:r>
                  <a:rPr lang="zh-CN" altLang="en-US" sz="2400"/>
                  <a:t>，</a:t>
                </a:r>
                <a:r>
                  <a:rPr lang="zh-CN" altLang="en-US" sz="2400">
                    <a:solidFill>
                      <a:srgbClr val="C00000"/>
                    </a:solidFill>
                  </a:rPr>
                  <a:t>有推</a:t>
                </a:r>
                <a:endParaRPr lang="en-US" altLang="zh-CN" sz="2400">
                  <a:solidFill>
                    <a:srgbClr val="C00000"/>
                  </a:solidFill>
                </a:endParaRPr>
              </a:p>
              <a:p>
                <a:pPr marL="0" indent="0" eaLnBrk="1" hangingPunct="1">
                  <a:spcBef>
                    <a:spcPts val="400"/>
                  </a:spcBef>
                  <a:buNone/>
                </a:pPr>
                <a:r>
                  <a:rPr lang="zh-CN" altLang="en-US" sz="240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400">
                    <a:solidFill>
                      <a:srgbClr val="0000FF"/>
                    </a:solidFill>
                  </a:rPr>
                  <a:t>7.4-8</a:t>
                </a:r>
                <a:r>
                  <a:rPr lang="zh-CN" altLang="en-US" sz="2400">
                    <a:solidFill>
                      <a:srgbClr val="0000FF"/>
                    </a:solidFill>
                  </a:rPr>
                  <a:t>：</a:t>
                </a:r>
                <a:r>
                  <a:rPr lang="zh-CN" altLang="en-US" sz="2400"/>
                  <a:t>布尔积代数是布尔代数</a:t>
                </a:r>
                <a:endParaRPr lang="en-US" altLang="zh-CN" sz="2400"/>
              </a:p>
              <a:p>
                <a:pPr marL="0" indent="0" eaLnBrk="1" hangingPunct="1">
                  <a:spcBef>
                    <a:spcPts val="400"/>
                  </a:spcBef>
                  <a:buNone/>
                </a:pPr>
                <a:r>
                  <a:rPr lang="zh-CN" altLang="en-US">
                    <a:solidFill>
                      <a:srgbClr val="FF0000"/>
                    </a:solidFill>
                  </a:rPr>
                  <a:t>定理</a:t>
                </a:r>
                <a:r>
                  <a:rPr lang="en-US" altLang="zh-CN">
                    <a:solidFill>
                      <a:srgbClr val="FF0000"/>
                    </a:solidFill>
                  </a:rPr>
                  <a:t>7.4-9</a:t>
                </a:r>
                <a:r>
                  <a:rPr lang="zh-CN" altLang="en-US">
                    <a:solidFill>
                      <a:srgbClr val="FF0000"/>
                    </a:solidFill>
                  </a:rPr>
                  <a:t>：</a:t>
                </a:r>
                <a:r>
                  <a:rPr lang="zh-CN" altLang="en-US" sz="2400"/>
                  <a:t>同构</a:t>
                </a:r>
                <a:r>
                  <a:rPr lang="en-US" altLang="zh-CN" sz="2400"/>
                  <a:t>Law</a:t>
                </a:r>
                <a:r>
                  <a:rPr lang="en-US" altLang="zh-CN" sz="2400" baseline="-25000"/>
                  <a:t>1</a:t>
                </a:r>
                <a:r>
                  <a:rPr lang="zh-CN" altLang="en-US" sz="2400"/>
                  <a:t>；</a:t>
                </a:r>
                <a:r>
                  <a:rPr lang="en-US" altLang="zh-CN" sz="2400"/>
                  <a:t>&lt;B,</a:t>
                </a:r>
                <a:r>
                  <a:rPr lang="zh-CN" altLang="en-US" sz="2400"/>
                  <a:t>*</a:t>
                </a:r>
                <a:r>
                  <a:rPr lang="en-US" altLang="zh-CN" sz="2400"/>
                  <a:t>,+&gt;=&lt;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</m:oMath>
                </a14:m>
                <a:r>
                  <a:rPr lang="en-US" altLang="zh-CN" sz="2400"/>
                  <a:t>,*,+&gt;=&lt;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400"/>
                  <a:t>,*,+&gt;</a:t>
                </a:r>
              </a:p>
            </p:txBody>
          </p:sp>
        </mc:Choice>
        <mc:Fallback xmlns="">
          <p:sp>
            <p:nvSpPr>
              <p:cNvPr id="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280" y="1268760"/>
                <a:ext cx="7787208" cy="4968552"/>
              </a:xfrm>
              <a:blipFill>
                <a:blip r:embed="rId2"/>
                <a:stretch>
                  <a:fillRect l="-1174" t="-1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50E8F-4774-43EE-B95E-FC606977DF02}" type="slidenum">
              <a:rPr lang="zh-CN" altLang="en-US"/>
              <a:pPr>
                <a:defRPr/>
              </a:pPr>
              <a:t>84</a:t>
            </a:fld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576C255-2B50-4C5C-9AFA-72B05A799CAC}"/>
              </a:ext>
            </a:extLst>
          </p:cNvPr>
          <p:cNvGrpSpPr/>
          <p:nvPr/>
        </p:nvGrpSpPr>
        <p:grpSpPr>
          <a:xfrm>
            <a:off x="467544" y="2568566"/>
            <a:ext cx="818331" cy="3190884"/>
            <a:chOff x="467544" y="2568566"/>
            <a:chExt cx="818331" cy="3190884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3724A9E3-6991-484D-AB07-3B37F363CB7C}"/>
                </a:ext>
              </a:extLst>
            </p:cNvPr>
            <p:cNvSpPr/>
            <p:nvPr/>
          </p:nvSpPr>
          <p:spPr>
            <a:xfrm>
              <a:off x="467544" y="3429001"/>
              <a:ext cx="504056" cy="15121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有限布尔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9FAF63A-E2CE-47A6-9C82-2D65ECD3E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1600" y="3645024"/>
              <a:ext cx="314275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E2308FB-E75B-457F-99B9-D4FBE85125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1600" y="4149080"/>
              <a:ext cx="314275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665EA46-50C7-47A2-9706-3E2BF8E0A9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1600" y="4703372"/>
              <a:ext cx="314275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1808663-20D0-4C03-BAA7-750F6DE04F13}"/>
                </a:ext>
              </a:extLst>
            </p:cNvPr>
            <p:cNvSpPr/>
            <p:nvPr/>
          </p:nvSpPr>
          <p:spPr>
            <a:xfrm>
              <a:off x="717551" y="4940300"/>
              <a:ext cx="539750" cy="819150"/>
            </a:xfrm>
            <a:custGeom>
              <a:avLst/>
              <a:gdLst>
                <a:gd name="connsiteX0" fmla="*/ 523875 w 523875"/>
                <a:gd name="connsiteY0" fmla="*/ 819150 h 819150"/>
                <a:gd name="connsiteX1" fmla="*/ 0 w 523875"/>
                <a:gd name="connsiteY1" fmla="*/ 819150 h 819150"/>
                <a:gd name="connsiteX2" fmla="*/ 0 w 523875"/>
                <a:gd name="connsiteY2" fmla="*/ 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3875" h="819150">
                  <a:moveTo>
                    <a:pt x="523875" y="819150"/>
                  </a:moveTo>
                  <a:lnTo>
                    <a:pt x="0" y="8191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CE78E491-75F7-47E9-B9D0-10F0697E660F}"/>
                </a:ext>
              </a:extLst>
            </p:cNvPr>
            <p:cNvSpPr/>
            <p:nvPr/>
          </p:nvSpPr>
          <p:spPr>
            <a:xfrm flipV="1">
              <a:off x="717551" y="2568566"/>
              <a:ext cx="539750" cy="850901"/>
            </a:xfrm>
            <a:custGeom>
              <a:avLst/>
              <a:gdLst>
                <a:gd name="connsiteX0" fmla="*/ 523875 w 523875"/>
                <a:gd name="connsiteY0" fmla="*/ 819150 h 819150"/>
                <a:gd name="connsiteX1" fmla="*/ 0 w 523875"/>
                <a:gd name="connsiteY1" fmla="*/ 819150 h 819150"/>
                <a:gd name="connsiteX2" fmla="*/ 0 w 523875"/>
                <a:gd name="connsiteY2" fmla="*/ 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3875" h="819150">
                  <a:moveTo>
                    <a:pt x="523875" y="819150"/>
                  </a:moveTo>
                  <a:lnTo>
                    <a:pt x="0" y="8191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241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2574925"/>
            <a:ext cx="6121400" cy="9255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800" dirty="0">
                <a:solidFill>
                  <a:srgbClr val="0000FF"/>
                </a:solidFill>
                <a:latin typeface="Comic Sans MS" pitchFamily="66" charset="0"/>
                <a:ea typeface="楷体" pitchFamily="49" charset="-122"/>
              </a:rPr>
              <a:t>End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 anchor="ctr"/>
          <a:lstStyle/>
          <a:p>
            <a:pPr algn="ctr" eaLnBrk="1" hangingPunct="1"/>
            <a:r>
              <a:rPr lang="zh-CN" altLang="en-US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性质证明</a:t>
            </a:r>
            <a:endParaRPr lang="zh-CN" altLang="zh-CN" sz="360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2513"/>
            <a:ext cx="8215312" cy="460851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证明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(6)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a∧b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b∧a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a∨b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b∨a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619125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由保联的定义，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a∨b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lub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{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}=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lub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{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b,a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}=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b∨a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619125" lvl="1"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由对偶原理有：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a∧b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b∧a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证明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(10)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a≤b⇔a∧b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a⇔a∨b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=b</a:t>
            </a:r>
          </a:p>
          <a:p>
            <a:pPr marL="1189038" indent="-868363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先证 </a:t>
            </a:r>
            <a:r>
              <a:rPr lang="zh-CN" altLang="en-US" sz="2400" dirty="0">
                <a:latin typeface="Cambria" pitchFamily="18" charset="0"/>
                <a:ea typeface="楷体" pitchFamily="49" charset="-122"/>
                <a:sym typeface="Symbol" pitchFamily="18" charset="2"/>
              </a:rPr>
              <a:t>→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 由 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a≤b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a≤a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 可得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a≤a∧b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；又由定义知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a∧b≤a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所以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a∧b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=a</a:t>
            </a:r>
          </a:p>
          <a:p>
            <a:pPr marL="1203325" indent="-89852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再证 </a:t>
            </a:r>
            <a:r>
              <a:rPr lang="zh-CN" altLang="en-US" sz="2400" dirty="0">
                <a:latin typeface="Cambria" pitchFamily="18" charset="0"/>
                <a:ea typeface="楷体" pitchFamily="49" charset="-122"/>
                <a:sym typeface="Symbol" pitchFamily="18" charset="2"/>
              </a:rPr>
              <a:t>←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 已知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a=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a∧b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a∧b≤b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，可得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a≤b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同理可证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a≤ba</a:t>
            </a:r>
            <a:r>
              <a:rPr lang="en-US" altLang="en-US" sz="24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∨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=b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7938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endParaRPr kumimoji="1" lang="zh-CN" altLang="en-US" sz="2400"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D820F9-7862-4061-BA4F-8D9E16AE0AD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34003</TotalTime>
  <Words>10856</Words>
  <Application>Microsoft Office PowerPoint</Application>
  <PresentationFormat>全屏显示(4:3)</PresentationFormat>
  <Paragraphs>1225</Paragraphs>
  <Slides>85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85</vt:i4>
      </vt:variant>
    </vt:vector>
  </HeadingPairs>
  <TitlesOfParts>
    <vt:vector size="108" baseType="lpstr">
      <vt:lpstr>Arial Unicode MS</vt:lpstr>
      <vt:lpstr>굴림</vt:lpstr>
      <vt:lpstr>华文楷体</vt:lpstr>
      <vt:lpstr>华文新魏</vt:lpstr>
      <vt:lpstr>华文行楷</vt:lpstr>
      <vt:lpstr>楷体</vt:lpstr>
      <vt:lpstr>宋体</vt:lpstr>
      <vt:lpstr>Arial</vt:lpstr>
      <vt:lpstr>Arial Rounded MT Bold</vt:lpstr>
      <vt:lpstr>Calibri</vt:lpstr>
      <vt:lpstr>Cambria</vt:lpstr>
      <vt:lpstr>Cambria Math</vt:lpstr>
      <vt:lpstr>Comic Sans MS</vt:lpstr>
      <vt:lpstr>Franklin Gothic Book</vt:lpstr>
      <vt:lpstr>Franklin Gothic Medium</vt:lpstr>
      <vt:lpstr>Garamond</vt:lpstr>
      <vt:lpstr>Times New Roman</vt:lpstr>
      <vt:lpstr>Wingdings</vt:lpstr>
      <vt:lpstr>Wingdings 2</vt:lpstr>
      <vt:lpstr>Edge</vt:lpstr>
      <vt:lpstr>暗香扑面</vt:lpstr>
      <vt:lpstr>Office 主题</vt:lpstr>
      <vt:lpstr>1_Office 主题</vt:lpstr>
      <vt:lpstr>第7章 格与布尔代数</vt:lpstr>
      <vt:lpstr>目录</vt:lpstr>
      <vt:lpstr>7.1、格</vt:lpstr>
      <vt:lpstr>7.1.1、格的定义</vt:lpstr>
      <vt:lpstr>保交和保联</vt:lpstr>
      <vt:lpstr>7.1.2、格的对偶性原理和基本性质</vt:lpstr>
      <vt:lpstr>格的性质</vt:lpstr>
      <vt:lpstr>格的性质（续）</vt:lpstr>
      <vt:lpstr>性质证明</vt:lpstr>
      <vt:lpstr>7.2、格是代数系统</vt:lpstr>
      <vt:lpstr>7.2.1、代数格的定义</vt:lpstr>
      <vt:lpstr>偏序格→代数格</vt:lpstr>
      <vt:lpstr>代数格→偏序格</vt:lpstr>
      <vt:lpstr>PowerPoint 演示文稿</vt:lpstr>
      <vt:lpstr>7.2.2、子格、格同态和格的积代数</vt:lpstr>
      <vt:lpstr>格同态</vt:lpstr>
      <vt:lpstr>格同态序保持</vt:lpstr>
      <vt:lpstr>序保持定理的反例</vt:lpstr>
      <vt:lpstr>1-5元素格</vt:lpstr>
      <vt:lpstr>习题</vt:lpstr>
      <vt:lpstr>格论知识结构图</vt:lpstr>
      <vt:lpstr>7.3、特殊的格</vt:lpstr>
      <vt:lpstr>PowerPoint 演示文稿</vt:lpstr>
      <vt:lpstr>PowerPoint 演示文稿</vt:lpstr>
      <vt:lpstr>模格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</vt:lpstr>
      <vt:lpstr>PowerPoint 演示文稿</vt:lpstr>
      <vt:lpstr>PowerPoint 演示文稿</vt:lpstr>
      <vt:lpstr>PowerPoint 演示文稿</vt:lpstr>
      <vt:lpstr>有补格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对合律</vt:lpstr>
      <vt:lpstr>德.摩根律</vt:lpstr>
      <vt:lpstr>德.摩根律延伸定理</vt:lpstr>
      <vt:lpstr>PowerPoint 演示文稿</vt:lpstr>
      <vt:lpstr>PowerPoint 演示文稿</vt:lpstr>
      <vt:lpstr>特殊的格-小结</vt:lpstr>
      <vt:lpstr>模格、分配格之间的关系</vt:lpstr>
      <vt:lpstr>格的定理一览</vt:lpstr>
      <vt:lpstr>格的定理一览（续）</vt:lpstr>
      <vt:lpstr>习题</vt:lpstr>
      <vt:lpstr>7.4、布尔代数</vt:lpstr>
      <vt:lpstr>7.4.1、基本概念</vt:lpstr>
      <vt:lpstr>布尔代数-性质</vt:lpstr>
      <vt:lpstr>格论知识结构图</vt:lpstr>
      <vt:lpstr>布尔代数的代数定义</vt:lpstr>
      <vt:lpstr>布尔代数的代数定义（续）</vt:lpstr>
      <vt:lpstr>7.4.2、子布尔代数</vt:lpstr>
      <vt:lpstr>玩转布尔代数</vt:lpstr>
      <vt:lpstr>玩转布尔代数（续）</vt:lpstr>
      <vt:lpstr>7.4.3、布尔同态</vt:lpstr>
      <vt:lpstr>满同态定理</vt:lpstr>
      <vt:lpstr>满同态定理图示</vt:lpstr>
      <vt:lpstr>7.4.4、有限布尔代数的原子表示</vt:lpstr>
      <vt:lpstr>非零有关元素必大于等于原子</vt:lpstr>
      <vt:lpstr>任意元素必盖某原子、不同原子保交0</vt:lpstr>
      <vt:lpstr>原子表示有关非零元素</vt:lpstr>
      <vt:lpstr>原子表示唯一性定理</vt:lpstr>
      <vt:lpstr>同构定理1</vt:lpstr>
      <vt:lpstr>7.4.5、布尔代数的积代数</vt:lpstr>
      <vt:lpstr>7.4.6、布尔函数</vt:lpstr>
      <vt:lpstr>布尔表达式</vt:lpstr>
      <vt:lpstr>示例</vt:lpstr>
      <vt:lpstr>极小项和主析取范式</vt:lpstr>
      <vt:lpstr>示例</vt:lpstr>
      <vt:lpstr>布尔函数</vt:lpstr>
      <vt:lpstr>布尔表达式与布尔函数的个数关系</vt:lpstr>
      <vt:lpstr>布尔代数、表达式、主范式、布尔函数</vt:lpstr>
      <vt:lpstr>示例</vt:lpstr>
      <vt:lpstr>课堂讨论</vt:lpstr>
      <vt:lpstr>习题</vt:lpstr>
      <vt:lpstr>代数总览</vt:lpstr>
      <vt:lpstr>代数系统鸟瞰</vt:lpstr>
      <vt:lpstr>布尔代数定理一览</vt:lpstr>
      <vt:lpstr>PowerPoint 演示文稿</vt:lpstr>
    </vt:vector>
  </TitlesOfParts>
  <Company>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格与布尔代数</dc:title>
  <dc:creator>徐德智</dc:creator>
  <cp:lastModifiedBy>Xu Dezhi</cp:lastModifiedBy>
  <cp:revision>2627</cp:revision>
  <dcterms:created xsi:type="dcterms:W3CDTF">2008-03-23T02:30:58Z</dcterms:created>
  <dcterms:modified xsi:type="dcterms:W3CDTF">2022-11-04T12:33:07Z</dcterms:modified>
</cp:coreProperties>
</file>