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25"/>
  </p:notesMasterIdLst>
  <p:handoutMasterIdLst>
    <p:handoutMasterId r:id="rId26"/>
  </p:handoutMasterIdLst>
  <p:sldIdLst>
    <p:sldId id="325" r:id="rId2"/>
    <p:sldId id="346" r:id="rId3"/>
    <p:sldId id="347" r:id="rId4"/>
    <p:sldId id="348" r:id="rId5"/>
    <p:sldId id="350" r:id="rId6"/>
    <p:sldId id="351" r:id="rId7"/>
    <p:sldId id="367" r:id="rId8"/>
    <p:sldId id="354" r:id="rId9"/>
    <p:sldId id="311" r:id="rId10"/>
    <p:sldId id="323" r:id="rId11"/>
    <p:sldId id="322" r:id="rId12"/>
    <p:sldId id="321" r:id="rId13"/>
    <p:sldId id="320" r:id="rId14"/>
    <p:sldId id="319" r:id="rId15"/>
    <p:sldId id="317" r:id="rId16"/>
    <p:sldId id="324" r:id="rId17"/>
    <p:sldId id="316" r:id="rId18"/>
    <p:sldId id="315" r:id="rId19"/>
    <p:sldId id="314" r:id="rId20"/>
    <p:sldId id="313" r:id="rId21"/>
    <p:sldId id="312" r:id="rId22"/>
    <p:sldId id="309" r:id="rId23"/>
    <p:sldId id="326" r:id="rId24"/>
  </p:sldIdLst>
  <p:sldSz cx="9144000" cy="6858000" type="screen4x3"/>
  <p:notesSz cx="9282113" cy="6991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006600"/>
    <a:srgbClr val="990033"/>
    <a:srgbClr val="CC0000"/>
    <a:srgbClr val="003399"/>
    <a:srgbClr val="336699"/>
    <a:srgbClr val="00808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0" autoAdjust="0"/>
  </p:normalViewPr>
  <p:slideViewPr>
    <p:cSldViewPr>
      <p:cViewPr>
        <p:scale>
          <a:sx n="66" d="100"/>
          <a:sy n="66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02"/>
        <p:guide pos="292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1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0975" y="0"/>
            <a:ext cx="4021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B4BFF1DE-993A-478F-AC1B-1F710848C1D3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2100"/>
            <a:ext cx="4021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Copyright 2007 @ by Xu Dezhi</a:t>
            </a: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0975" y="6642100"/>
            <a:ext cx="4021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DBF8B10-944C-4F15-965B-37C0CA9F7E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1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94013" y="525463"/>
            <a:ext cx="3494087" cy="2620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21050"/>
            <a:ext cx="6805613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60975" y="0"/>
            <a:ext cx="4021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60DDD21-AE90-4A0A-971E-93A52BF641E3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2100"/>
            <a:ext cx="4021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Copyright 2007 @ by Xu Dezhi</a:t>
            </a:r>
            <a:endParaRPr lang="en-US" altLang="zh-CN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0975" y="6642100"/>
            <a:ext cx="40211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0098D3C-3985-4A3B-8831-088C26EAAE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1236946-0CE1-4986-9987-4FDD22BD2143}" type="datetime1">
              <a:rPr lang="zh-CN" altLang="en-US" smtClean="0">
                <a:latin typeface="Arial" pitchFamily="34" charset="0"/>
              </a:rPr>
              <a:pPr/>
              <a:t>2019/11/29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969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Copyright 2007 @ by Xu Dezhi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8F9B756-E2F3-46A2-948D-F05D1EBD0E9B}" type="datetime1">
              <a:rPr lang="zh-CN" altLang="en-US" smtClean="0">
                <a:latin typeface="Arial" pitchFamily="34" charset="0"/>
              </a:rPr>
              <a:pPr/>
              <a:t>2019/11/29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Copyright 2007 @ by Xu Dezhi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858830A-F68C-494F-B3E4-E29FBBD0BB0B}" type="datetime1">
              <a:rPr lang="zh-CN" altLang="en-US" smtClean="0">
                <a:latin typeface="Arial" pitchFamily="34" charset="0"/>
              </a:rPr>
              <a:pPr/>
              <a:t>2019/11/29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Copyright 2007 @ by Xu Dezhi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42B5CCA-A1B9-43B9-8E7C-DA43196E0E46}" type="datetime1">
              <a:rPr lang="zh-CN" altLang="en-US" smtClean="0">
                <a:latin typeface="Arial" pitchFamily="34" charset="0"/>
              </a:rPr>
              <a:pPr/>
              <a:t>2019/11/29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Copyright 2007 @ by Xu Dezhi</a:t>
            </a:r>
            <a:endParaRPr lang="en-US" altLang="zh-CN" smtClean="0">
              <a:latin typeface="Arial" pitchFamily="34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AC5C4-C9AB-43C0-82C8-A429CA16E477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D7B67-98AD-4A77-9462-90992C928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2594C-8E4B-4A1E-A5A8-D17F455E6EF8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DF9BF-CB5E-46FE-92DA-23ED6C624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C8E8F-713E-4DD0-B360-E90628BCA832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81D9B-6115-454A-8402-21F2B03C85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6520"/>
            <a:ext cx="8229600" cy="620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5D0AC-EB76-4B87-956C-F51C43B25C4D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8175" y="6473825"/>
            <a:ext cx="679450" cy="327025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fld id="{2641955C-19C9-478D-BC62-19736CB7EB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32A-5255-417A-8D7A-8EA58784D02C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6C254-9FDC-48E6-B4E5-5C3F13855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1738"/>
            <a:ext cx="4038600" cy="525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1738"/>
            <a:ext cx="4038600" cy="525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DFAB5-B3CF-4114-BDF4-F8EC6FFCDBC0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69A5A-F27D-4201-A354-29FA150DBA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A72C4-C6BD-41AA-B796-CE4F23BFFCA9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4059E-8255-4051-B3FC-BDEB9A98C0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1F82-8362-4C22-AA22-134C84B6657D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511925"/>
            <a:ext cx="3097212" cy="2603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08725"/>
            <a:ext cx="549275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FCF89C4-66C9-4F9F-84D9-CABFAE85F8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87CAA-368A-4A00-ADBC-F0420A5FFBA0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29944-BBE4-483A-A6C6-882EB637B7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3CD2A-6C34-4880-88A0-D28CC9594F12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E8442-A2D7-47F2-AB0D-7C04EF73CF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65294-A9EF-4F39-B963-677D1D6864CA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46F5-B3EF-4E59-9D30-F77D79DFFF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1738"/>
            <a:ext cx="82296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B62E33B4-CCC1-49DD-8521-2794A0C61B89}" type="datetime1">
              <a:rPr lang="zh-CN" altLang="en-US"/>
              <a:pPr>
                <a:defRPr/>
              </a:pPr>
              <a:t>2019/11/29</a:t>
            </a:fld>
            <a:endParaRPr lang="en-US" altLang="zh-CN"/>
          </a:p>
        </p:txBody>
      </p:sp>
      <p:sp>
        <p:nvSpPr>
          <p:cNvPr id="77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59765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zh-CN"/>
              <a:t>Copyright 2019 @ by Xu Dezhi</a:t>
            </a:r>
          </a:p>
        </p:txBody>
      </p:sp>
      <p:sp>
        <p:nvSpPr>
          <p:cNvPr id="77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AD516FF-4189-491D-B750-713083A961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75175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75176" name="Line 8"/>
          <p:cNvSpPr>
            <a:spLocks noChangeShapeType="1"/>
          </p:cNvSpPr>
          <p:nvPr/>
        </p:nvSpPr>
        <p:spPr bwMode="auto">
          <a:xfrm>
            <a:off x="457200" y="90805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75177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75178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09" r:id="rId3"/>
    <p:sldLayoutId id="2147483810" r:id="rId4"/>
    <p:sldLayoutId id="2147483811" r:id="rId5"/>
    <p:sldLayoutId id="2147483819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omic Sans MS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omic Sans MS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omic Sans MS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omic Sans MS" pitchFamily="66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rgbClr val="8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800">
          <a:solidFill>
            <a:srgbClr val="8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800">
          <a:solidFill>
            <a:srgbClr val="8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>
          <a:solidFill>
            <a:srgbClr val="8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rgbClr val="8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rgbClr val="8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rgbClr val="8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rgbClr val="8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rgbClr val="8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57438"/>
            <a:ext cx="8458200" cy="1071562"/>
          </a:xfrm>
        </p:spPr>
        <p:txBody>
          <a:bodyPr/>
          <a:lstStyle/>
          <a:p>
            <a:pPr algn="ctr" eaLnBrk="1" hangingPunct="1"/>
            <a:r>
              <a:rPr lang="en-US" altLang="zh-CN" sz="4800" smtClean="0"/>
              <a:t>    Huffman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 txBox="1">
            <a:spLocks noGrp="1"/>
          </p:cNvSpPr>
          <p:nvPr/>
        </p:nvSpPr>
        <p:spPr bwMode="auto">
          <a:xfrm>
            <a:off x="6867525" y="6543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4345" name="Oval 8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14348" name="Oval 11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14349" name="AutoShape 12"/>
          <p:cNvCxnSpPr>
            <a:cxnSpLocks noChangeShapeType="1"/>
            <a:stCxn id="14345" idx="3"/>
            <a:endCxn id="14347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0" name="AutoShape 13"/>
          <p:cNvCxnSpPr>
            <a:cxnSpLocks noChangeShapeType="1"/>
            <a:stCxn id="14345" idx="5"/>
            <a:endCxn id="14348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1" name="Text Box 16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14352" name="Oval 27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14353" name="Oval 28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4354" name="Oval 33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4355" name="Oval 34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14356" name="Oval 37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14357" name="Text Box 39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14358" name="Text Box 40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14359" name="Text Box 41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14360" name="Text Box 42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14361" name="Text Box 43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14362" name="Text Box 44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14363" name="Text Box 45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14364" name="Text Box 46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14365" name="Text Box 47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4366" name="Text Box 48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14367" name="Text Box 49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14368" name="Text Box 50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14369" name="Text Box 51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 txBox="1">
            <a:spLocks noGrp="1"/>
          </p:cNvSpPr>
          <p:nvPr/>
        </p:nvSpPr>
        <p:spPr bwMode="auto">
          <a:xfrm>
            <a:off x="6867525" y="6543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5369" name="Oval 8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15372" name="Oval 11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15373" name="AutoShape 12"/>
          <p:cNvCxnSpPr>
            <a:cxnSpLocks noChangeShapeType="1"/>
            <a:stCxn id="15369" idx="3"/>
            <a:endCxn id="15371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4" name="AutoShape 13"/>
          <p:cNvCxnSpPr>
            <a:cxnSpLocks noChangeShapeType="1"/>
            <a:stCxn id="15369" idx="5"/>
            <a:endCxn id="15372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15376" name="Oval 26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5377" name="Oval 28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15378" name="Oval 29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15379" name="AutoShape 30"/>
          <p:cNvCxnSpPr>
            <a:cxnSpLocks noChangeShapeType="1"/>
            <a:stCxn id="15376" idx="3"/>
            <a:endCxn id="15377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0" name="AutoShape 31"/>
          <p:cNvCxnSpPr>
            <a:cxnSpLocks noChangeShapeType="1"/>
            <a:stCxn id="15376" idx="5"/>
            <a:endCxn id="15378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1" name="Text Box 33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15382" name="Oval 37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5383" name="Oval 38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15384" name="Oval 41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15385" name="Text Box 43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15386" name="Text Box 44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15387" name="Text Box 45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15388" name="Text Box 46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15389" name="Text Box 47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15390" name="Text Box 48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15391" name="Text Box 49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15392" name="Text Box 50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15393" name="Text Box 51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5394" name="Text Box 52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15395" name="Text Box 53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15396" name="Text Box 54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15397" name="Text Box 55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 txBox="1">
            <a:spLocks noGrp="1"/>
          </p:cNvSpPr>
          <p:nvPr/>
        </p:nvSpPr>
        <p:spPr bwMode="auto">
          <a:xfrm>
            <a:off x="6867525" y="6543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6393" name="Oval 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6394" name="Oval 9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16396" name="AutoShape 11"/>
          <p:cNvCxnSpPr>
            <a:cxnSpLocks noChangeShapeType="1"/>
            <a:stCxn id="16393" idx="3"/>
            <a:endCxn id="16394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7" name="AutoShape 12"/>
          <p:cNvCxnSpPr>
            <a:cxnSpLocks noChangeShapeType="1"/>
            <a:stCxn id="16393" idx="5"/>
            <a:endCxn id="16395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16399" name="Oval 14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16400" name="AutoShape 15"/>
          <p:cNvCxnSpPr>
            <a:cxnSpLocks noChangeShapeType="1"/>
            <a:stCxn id="16394" idx="3"/>
            <a:endCxn id="16398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1" name="AutoShape 16"/>
          <p:cNvCxnSpPr>
            <a:cxnSpLocks noChangeShapeType="1"/>
            <a:stCxn id="16394" idx="5"/>
            <a:endCxn id="16399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16403" name="Text Box 21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16404" name="Oval 30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6405" name="Oval 32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16406" name="Oval 33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16407" name="AutoShape 34"/>
          <p:cNvCxnSpPr>
            <a:cxnSpLocks noChangeShapeType="1"/>
            <a:stCxn id="16404" idx="3"/>
            <a:endCxn id="16405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8" name="AutoShape 35"/>
          <p:cNvCxnSpPr>
            <a:cxnSpLocks noChangeShapeType="1"/>
            <a:stCxn id="16404" idx="5"/>
            <a:endCxn id="16406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9" name="Text Box 37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16410" name="Oval 41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6411" name="Oval 42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16412" name="Oval 45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16413" name="Text Box 47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16414" name="Text Box 48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16415" name="Text Box 49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16416" name="Text Box 50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16417" name="Text Box 51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16418" name="Text Box 52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16419" name="Text Box 53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16420" name="Text Box 54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16421" name="Text Box 55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6422" name="Text Box 56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16423" name="Text Box 57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16424" name="Text Box 58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16425" name="Text Box 59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17411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17414" name="AutoShape 6"/>
          <p:cNvCxnSpPr>
            <a:cxnSpLocks noChangeShapeType="1"/>
            <a:stCxn id="17411" idx="3"/>
            <a:endCxn id="17412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5" name="AutoShape 7"/>
          <p:cNvCxnSpPr>
            <a:cxnSpLocks noChangeShapeType="1"/>
            <a:stCxn id="17411" idx="5"/>
            <a:endCxn id="17413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7419" name="Oval 11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7420" name="Oval 12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17422" name="AutoShape 14"/>
          <p:cNvCxnSpPr>
            <a:cxnSpLocks noChangeShapeType="1"/>
            <a:stCxn id="17419" idx="3"/>
            <a:endCxn id="17420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3" name="AutoShape 15"/>
          <p:cNvCxnSpPr>
            <a:cxnSpLocks noChangeShapeType="1"/>
            <a:stCxn id="17419" idx="5"/>
            <a:endCxn id="17421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17426" name="AutoShape 18"/>
          <p:cNvCxnSpPr>
            <a:cxnSpLocks noChangeShapeType="1"/>
            <a:stCxn id="17420" idx="3"/>
            <a:endCxn id="17424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AutoShape 19"/>
          <p:cNvCxnSpPr>
            <a:cxnSpLocks noChangeShapeType="1"/>
            <a:stCxn id="17420" idx="5"/>
            <a:endCxn id="17425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8" name="Text Box 22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17430" name="Text Box 29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17431" name="Oval 34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7432" name="Oval 36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17433" name="Oval 37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17434" name="AutoShape 38"/>
          <p:cNvCxnSpPr>
            <a:cxnSpLocks noChangeShapeType="1"/>
            <a:stCxn id="17431" idx="3"/>
            <a:endCxn id="17432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5" name="AutoShape 39"/>
          <p:cNvCxnSpPr>
            <a:cxnSpLocks noChangeShapeType="1"/>
            <a:stCxn id="17431" idx="5"/>
            <a:endCxn id="17433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6" name="Text Box 41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17437" name="Oval 45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7438" name="Oval 46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17439" name="Oval 49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17440" name="Text Box 51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17441" name="Text Box 52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17442" name="Text Box 53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17443" name="Text Box 54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17444" name="Text Box 55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17445" name="Text Box 56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17446" name="Text Box 57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17447" name="Text Box 58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17448" name="Text Box 59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7449" name="Text Box 60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17450" name="Text Box 61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17451" name="Text Box 62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17452" name="Text Box 63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 txBox="1">
            <a:spLocks noGrp="1"/>
          </p:cNvSpPr>
          <p:nvPr/>
        </p:nvSpPr>
        <p:spPr bwMode="auto">
          <a:xfrm>
            <a:off x="6867525" y="6543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18436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8437" name="Oval 4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18440" name="AutoShape 7"/>
          <p:cNvCxnSpPr>
            <a:cxnSpLocks noChangeShapeType="1"/>
            <a:stCxn id="18436" idx="3"/>
            <a:endCxn id="18438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1" name="AutoShape 8"/>
          <p:cNvCxnSpPr>
            <a:cxnSpLocks noChangeShapeType="1"/>
            <a:stCxn id="18436" idx="5"/>
            <a:endCxn id="18439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cxnSp>
        <p:nvCxnSpPr>
          <p:cNvPr id="18444" name="AutoShape 11"/>
          <p:cNvCxnSpPr>
            <a:cxnSpLocks noChangeShapeType="1"/>
            <a:stCxn id="18437" idx="3"/>
            <a:endCxn id="18442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5" name="AutoShape 12"/>
          <p:cNvCxnSpPr>
            <a:cxnSpLocks noChangeShapeType="1"/>
            <a:stCxn id="18437" idx="5"/>
            <a:endCxn id="18443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8447" name="Oval 14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8448" name="Oval 15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18450" name="AutoShape 17"/>
          <p:cNvCxnSpPr>
            <a:cxnSpLocks noChangeShapeType="1"/>
            <a:stCxn id="18447" idx="3"/>
            <a:endCxn id="18448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1" name="AutoShape 18"/>
          <p:cNvCxnSpPr>
            <a:cxnSpLocks noChangeShapeType="1"/>
            <a:stCxn id="18447" idx="5"/>
            <a:endCxn id="18449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18454" name="AutoShape 21"/>
          <p:cNvCxnSpPr>
            <a:cxnSpLocks noChangeShapeType="1"/>
            <a:stCxn id="18448" idx="3"/>
            <a:endCxn id="18452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5" name="AutoShape 22"/>
          <p:cNvCxnSpPr>
            <a:cxnSpLocks noChangeShapeType="1"/>
            <a:stCxn id="18448" idx="5"/>
            <a:endCxn id="18453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6" name="Text Box 25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18457" name="Text Box 27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18458" name="Text Box 30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144</a:t>
            </a:r>
          </a:p>
        </p:txBody>
      </p:sp>
      <p:sp>
        <p:nvSpPr>
          <p:cNvPr id="18459" name="Text Box 33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18460" name="Oval 38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8461" name="Oval 40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18462" name="Oval 41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18463" name="AutoShape 42"/>
          <p:cNvCxnSpPr>
            <a:cxnSpLocks noChangeShapeType="1"/>
            <a:stCxn id="18460" idx="3"/>
            <a:endCxn id="18461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4" name="AutoShape 43"/>
          <p:cNvCxnSpPr>
            <a:cxnSpLocks noChangeShapeType="1"/>
            <a:stCxn id="18460" idx="5"/>
            <a:endCxn id="18462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8465" name="Text Box 45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18466" name="Oval 49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8467" name="Oval 50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18468" name="Oval 53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18469" name="Text Box 55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18470" name="Text Box 56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18471" name="Text Box 57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18472" name="Text Box 58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18473" name="Text Box 59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18474" name="Text Box 60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18475" name="Text Box 61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18476" name="Text Box 62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18477" name="Text Box 63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8478" name="Text Box 64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18479" name="Text Box 65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18480" name="Text Box 66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18481" name="Text Box 67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19459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9460" name="Oval 4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19463" name="AutoShape 7"/>
          <p:cNvCxnSpPr>
            <a:cxnSpLocks noChangeShapeType="1"/>
            <a:stCxn id="19459" idx="3"/>
            <a:endCxn id="19461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4" name="AutoShape 8"/>
          <p:cNvCxnSpPr>
            <a:cxnSpLocks noChangeShapeType="1"/>
            <a:stCxn id="19459" idx="5"/>
            <a:endCxn id="19462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cxnSp>
        <p:nvCxnSpPr>
          <p:cNvPr id="19467" name="AutoShape 11"/>
          <p:cNvCxnSpPr>
            <a:cxnSpLocks noChangeShapeType="1"/>
            <a:stCxn id="19460" idx="3"/>
            <a:endCxn id="19465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8" name="AutoShape 12"/>
          <p:cNvCxnSpPr>
            <a:cxnSpLocks noChangeShapeType="1"/>
            <a:stCxn id="19460" idx="5"/>
            <a:endCxn id="19466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9470" name="Oval 14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9471" name="Oval 15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19473" name="AutoShape 17"/>
          <p:cNvCxnSpPr>
            <a:cxnSpLocks noChangeShapeType="1"/>
            <a:stCxn id="19470" idx="3"/>
            <a:endCxn id="19471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4" name="AutoShape 18"/>
          <p:cNvCxnSpPr>
            <a:cxnSpLocks noChangeShapeType="1"/>
            <a:stCxn id="19470" idx="5"/>
            <a:endCxn id="19472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19477" name="AutoShape 21"/>
          <p:cNvCxnSpPr>
            <a:cxnSpLocks noChangeShapeType="1"/>
            <a:stCxn id="19471" idx="3"/>
            <a:endCxn id="19475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8" name="AutoShape 22"/>
          <p:cNvCxnSpPr>
            <a:cxnSpLocks noChangeShapeType="1"/>
            <a:stCxn id="19471" idx="5"/>
            <a:endCxn id="19476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79" name="Text Box 25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19480" name="Text Box 27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19481" name="Text Box 30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144</a:t>
            </a:r>
          </a:p>
        </p:txBody>
      </p:sp>
      <p:sp>
        <p:nvSpPr>
          <p:cNvPr id="19482" name="Text Box 33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19483" name="Oval 36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19484" name="AutoShape 40"/>
          <p:cNvCxnSpPr>
            <a:cxnSpLocks noChangeShapeType="1"/>
            <a:stCxn id="19483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5" name="AutoShape 41"/>
          <p:cNvCxnSpPr>
            <a:cxnSpLocks noChangeShapeType="1"/>
            <a:stCxn id="19483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6" name="Oval 42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19487" name="Oval 46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19488" name="Oval 47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19489" name="AutoShape 48"/>
          <p:cNvCxnSpPr>
            <a:cxnSpLocks noChangeShapeType="1"/>
            <a:stCxn id="19486" idx="3"/>
            <a:endCxn id="19487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90" name="AutoShape 49"/>
          <p:cNvCxnSpPr>
            <a:cxnSpLocks noChangeShapeType="1"/>
            <a:stCxn id="19486" idx="5"/>
            <a:endCxn id="19488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91" name="Text Box 51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19492" name="Text Box 54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156</a:t>
            </a:r>
          </a:p>
        </p:txBody>
      </p:sp>
      <p:sp>
        <p:nvSpPr>
          <p:cNvPr id="19493" name="Oval 57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9494" name="Oval 58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19495" name="Oval 61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19496" name="Text Box 63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19497" name="Text Box 64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19498" name="Text Box 65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19499" name="Text Box 66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19500" name="Text Box 67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19501" name="Text Box 68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19502" name="Text Box 69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19503" name="Text Box 70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19504" name="Text Box 71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9505" name="Text Box 72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19506" name="Text Box 73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19507" name="Text Box 74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19508" name="Text Box 75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20483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0484" name="Oval 4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20487" name="AutoShape 7"/>
          <p:cNvCxnSpPr>
            <a:cxnSpLocks noChangeShapeType="1"/>
            <a:stCxn id="20483" idx="3"/>
            <a:endCxn id="20485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88" name="AutoShape 8"/>
          <p:cNvCxnSpPr>
            <a:cxnSpLocks noChangeShapeType="1"/>
            <a:stCxn id="20483" idx="5"/>
            <a:endCxn id="20486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cxnSp>
        <p:nvCxnSpPr>
          <p:cNvPr id="20491" name="AutoShape 11"/>
          <p:cNvCxnSpPr>
            <a:cxnSpLocks noChangeShapeType="1"/>
            <a:stCxn id="20484" idx="3"/>
            <a:endCxn id="20489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2" name="AutoShape 12"/>
          <p:cNvCxnSpPr>
            <a:cxnSpLocks noChangeShapeType="1"/>
            <a:stCxn id="20484" idx="5"/>
            <a:endCxn id="20490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20494" name="Oval 14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0495" name="Oval 15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20497" name="AutoShape 17"/>
          <p:cNvCxnSpPr>
            <a:cxnSpLocks noChangeShapeType="1"/>
            <a:stCxn id="20494" idx="3"/>
            <a:endCxn id="20495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8" name="AutoShape 18"/>
          <p:cNvCxnSpPr>
            <a:cxnSpLocks noChangeShapeType="1"/>
            <a:stCxn id="20494" idx="5"/>
            <a:endCxn id="20496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20501" name="AutoShape 21"/>
          <p:cNvCxnSpPr>
            <a:cxnSpLocks noChangeShapeType="1"/>
            <a:stCxn id="20495" idx="3"/>
            <a:endCxn id="20499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2" name="AutoShape 22"/>
          <p:cNvCxnSpPr>
            <a:cxnSpLocks noChangeShapeType="1"/>
            <a:stCxn id="20495" idx="5"/>
            <a:endCxn id="20500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3" name="Text Box 25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20504" name="Text Box 27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144</a:t>
            </a:r>
          </a:p>
        </p:txBody>
      </p:sp>
      <p:sp>
        <p:nvSpPr>
          <p:cNvPr id="20506" name="Text Box 33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20507" name="Oval 36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0508" name="Oval 37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0509" name="AutoShape 38"/>
          <p:cNvCxnSpPr>
            <a:cxnSpLocks noChangeShapeType="1"/>
            <a:stCxn id="20507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0" name="AutoShape 39"/>
          <p:cNvCxnSpPr>
            <a:cxnSpLocks noChangeShapeType="1"/>
            <a:stCxn id="20507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1" name="Oval 40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0512" name="AutoShape 41"/>
          <p:cNvCxnSpPr>
            <a:cxnSpLocks noChangeShapeType="1"/>
            <a:stCxn id="20508" idx="3"/>
            <a:endCxn id="20511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3" name="AutoShape 42"/>
          <p:cNvCxnSpPr>
            <a:cxnSpLocks noChangeShapeType="1"/>
            <a:stCxn id="20508" idx="5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4" name="Oval 43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0515" name="Oval 44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20516" name="AutoShape 45"/>
          <p:cNvCxnSpPr>
            <a:cxnSpLocks noChangeShapeType="1"/>
            <a:stCxn id="20511" idx="3"/>
            <a:endCxn id="20514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7" name="AutoShape 46"/>
          <p:cNvCxnSpPr>
            <a:cxnSpLocks noChangeShapeType="1"/>
            <a:stCxn id="20511" idx="5"/>
            <a:endCxn id="20515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8" name="Text Box 48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20519" name="Text Box 49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156</a:t>
            </a:r>
          </a:p>
        </p:txBody>
      </p:sp>
      <p:sp>
        <p:nvSpPr>
          <p:cNvPr id="20520" name="Text Box 50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174</a:t>
            </a:r>
          </a:p>
        </p:txBody>
      </p:sp>
      <p:sp>
        <p:nvSpPr>
          <p:cNvPr id="20521" name="Oval 51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0522" name="Oval 52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20523" name="Oval 55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20524" name="Text Box 57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20525" name="Text Box 58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20526" name="Text Box 59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20527" name="Text Box 60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20528" name="Text Box 61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20529" name="Text Box 62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20530" name="Text Box 63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20531" name="Text Box 64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20532" name="Text Box 65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20533" name="Text Box 66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20534" name="Text Box 67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20535" name="Text Box 68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20536" name="Text Box 69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21507" name="Oval 3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1508" name="Oval 4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21511" name="AutoShape 7"/>
          <p:cNvCxnSpPr>
            <a:cxnSpLocks noChangeShapeType="1"/>
            <a:stCxn id="21507" idx="3"/>
            <a:endCxn id="21509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2" name="AutoShape 8"/>
          <p:cNvCxnSpPr>
            <a:cxnSpLocks noChangeShapeType="1"/>
            <a:stCxn id="21507" idx="5"/>
            <a:endCxn id="21510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cxnSp>
        <p:nvCxnSpPr>
          <p:cNvPr id="21515" name="AutoShape 11"/>
          <p:cNvCxnSpPr>
            <a:cxnSpLocks noChangeShapeType="1"/>
            <a:stCxn id="21508" idx="3"/>
            <a:endCxn id="21513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6" name="AutoShape 12"/>
          <p:cNvCxnSpPr>
            <a:cxnSpLocks noChangeShapeType="1"/>
            <a:stCxn id="21508" idx="5"/>
            <a:endCxn id="21514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7" name="Oval 13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21519" name="Oval 15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1520" name="AutoShape 16"/>
          <p:cNvCxnSpPr>
            <a:cxnSpLocks noChangeShapeType="1"/>
            <a:stCxn id="21517" idx="3"/>
            <a:endCxn id="21518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1" name="AutoShape 17"/>
          <p:cNvCxnSpPr>
            <a:cxnSpLocks noChangeShapeType="1"/>
            <a:stCxn id="21517" idx="5"/>
            <a:endCxn id="21519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2" name="Oval 18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21524" name="AutoShape 20"/>
          <p:cNvCxnSpPr>
            <a:cxnSpLocks noChangeShapeType="1"/>
            <a:stCxn id="21519" idx="3"/>
            <a:endCxn id="21522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5" name="AutoShape 21"/>
          <p:cNvCxnSpPr>
            <a:cxnSpLocks noChangeShapeType="1"/>
            <a:stCxn id="21519" idx="5"/>
            <a:endCxn id="21523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21528" name="AutoShape 24"/>
          <p:cNvCxnSpPr>
            <a:cxnSpLocks noChangeShapeType="1"/>
            <a:stCxn id="21522" idx="3"/>
            <a:endCxn id="21526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9" name="AutoShape 25"/>
          <p:cNvCxnSpPr>
            <a:cxnSpLocks noChangeShapeType="1"/>
            <a:stCxn id="21522" idx="5"/>
            <a:endCxn id="21527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0" name="Text Box 28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21531" name="Text Box 30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21532" name="Text Box 33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144</a:t>
            </a:r>
          </a:p>
        </p:txBody>
      </p:sp>
      <p:sp>
        <p:nvSpPr>
          <p:cNvPr id="21533" name="Text Box 36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21534" name="Text Box 38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238</a:t>
            </a:r>
          </a:p>
        </p:txBody>
      </p:sp>
      <p:sp>
        <p:nvSpPr>
          <p:cNvPr id="21535" name="Oval 62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1536" name="Oval 63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1537" name="AutoShape 64"/>
          <p:cNvCxnSpPr>
            <a:cxnSpLocks noChangeShapeType="1"/>
            <a:stCxn id="21535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8" name="AutoShape 65"/>
          <p:cNvCxnSpPr>
            <a:cxnSpLocks noChangeShapeType="1"/>
            <a:stCxn id="21535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9" name="Oval 66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1540" name="Oval 67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cxnSp>
        <p:nvCxnSpPr>
          <p:cNvPr id="21541" name="AutoShape 68"/>
          <p:cNvCxnSpPr>
            <a:cxnSpLocks noChangeShapeType="1"/>
            <a:stCxn id="21536" idx="3"/>
            <a:endCxn id="21539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2" name="AutoShape 69"/>
          <p:cNvCxnSpPr>
            <a:cxnSpLocks noChangeShapeType="1"/>
            <a:stCxn id="21536" idx="5"/>
            <a:endCxn id="21540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43" name="Oval 70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1544" name="Oval 71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21545" name="AutoShape 72"/>
          <p:cNvCxnSpPr>
            <a:cxnSpLocks noChangeShapeType="1"/>
            <a:stCxn id="21539" idx="3"/>
            <a:endCxn id="21543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6" name="AutoShape 73"/>
          <p:cNvCxnSpPr>
            <a:cxnSpLocks noChangeShapeType="1"/>
            <a:stCxn id="21539" idx="5"/>
            <a:endCxn id="21544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47" name="Text Box 75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21548" name="Text Box 76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156</a:t>
            </a:r>
          </a:p>
        </p:txBody>
      </p:sp>
      <p:sp>
        <p:nvSpPr>
          <p:cNvPr id="21549" name="Text Box 78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174</a:t>
            </a:r>
          </a:p>
        </p:txBody>
      </p:sp>
      <p:sp>
        <p:nvSpPr>
          <p:cNvPr id="21550" name="Oval 79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1551" name="Oval 80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21552" name="Text Box 57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21553" name="Text Box 58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21554" name="Text Box 59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21555" name="Text Box 60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21556" name="Text Box 61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21557" name="Text Box 62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21558" name="Text Box 63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21559" name="Text Box 65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21560" name="Text Box 66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21561" name="Text Box 67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21562" name="Text Box 68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21563" name="Text Box 69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  <p:sp>
        <p:nvSpPr>
          <p:cNvPr id="21564" name="Text Box 64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22531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2532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2533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2534" name="AutoShape 6"/>
          <p:cNvCxnSpPr>
            <a:cxnSpLocks noChangeShapeType="1"/>
            <a:stCxn id="22531" idx="3"/>
            <a:endCxn id="22532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5" name="AutoShape 7"/>
          <p:cNvCxnSpPr>
            <a:cxnSpLocks noChangeShapeType="1"/>
            <a:stCxn id="22531" idx="5"/>
            <a:endCxn id="22533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22538" name="AutoShape 10"/>
          <p:cNvCxnSpPr>
            <a:cxnSpLocks noChangeShapeType="1"/>
            <a:stCxn id="22532" idx="3"/>
            <a:endCxn id="22536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AutoShape 11"/>
          <p:cNvCxnSpPr>
            <a:cxnSpLocks noChangeShapeType="1"/>
            <a:stCxn id="22532" idx="5"/>
            <a:endCxn id="22537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cxnSp>
        <p:nvCxnSpPr>
          <p:cNvPr id="22542" name="AutoShape 14"/>
          <p:cNvCxnSpPr>
            <a:cxnSpLocks noChangeShapeType="1"/>
            <a:stCxn id="22533" idx="3"/>
            <a:endCxn id="22540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3" name="AutoShape 15"/>
          <p:cNvCxnSpPr>
            <a:cxnSpLocks noChangeShapeType="1"/>
            <a:stCxn id="22533" idx="5"/>
            <a:endCxn id="22541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4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22546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2547" name="AutoShape 19"/>
          <p:cNvCxnSpPr>
            <a:cxnSpLocks noChangeShapeType="1"/>
            <a:stCxn id="22544" idx="3"/>
            <a:endCxn id="22545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8" name="AutoShape 20"/>
          <p:cNvCxnSpPr>
            <a:cxnSpLocks noChangeShapeType="1"/>
            <a:stCxn id="22544" idx="5"/>
            <a:endCxn id="22546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9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22551" name="AutoShape 23"/>
          <p:cNvCxnSpPr>
            <a:cxnSpLocks noChangeShapeType="1"/>
            <a:stCxn id="22546" idx="3"/>
            <a:endCxn id="22549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2" name="AutoShape 24"/>
          <p:cNvCxnSpPr>
            <a:cxnSpLocks noChangeShapeType="1"/>
            <a:stCxn id="22546" idx="5"/>
            <a:endCxn id="22550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2554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22555" name="AutoShape 27"/>
          <p:cNvCxnSpPr>
            <a:cxnSpLocks noChangeShapeType="1"/>
            <a:stCxn id="22549" idx="3"/>
            <a:endCxn id="22553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6" name="AutoShape 28"/>
          <p:cNvCxnSpPr>
            <a:cxnSpLocks noChangeShapeType="1"/>
            <a:stCxn id="22549" idx="5"/>
            <a:endCxn id="22554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7" name="Text Box 31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22558" name="Text Box 33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22559" name="Text Box 36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144</a:t>
            </a:r>
          </a:p>
        </p:txBody>
      </p:sp>
      <p:sp>
        <p:nvSpPr>
          <p:cNvPr id="22560" name="Text Box 39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22561" name="Text Box 41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238</a:t>
            </a:r>
          </a:p>
        </p:txBody>
      </p:sp>
      <p:sp>
        <p:nvSpPr>
          <p:cNvPr id="22562" name="Text Box 42"/>
          <p:cNvSpPr txBox="1">
            <a:spLocks noChangeArrowheads="1"/>
          </p:cNvSpPr>
          <p:nvPr/>
        </p:nvSpPr>
        <p:spPr bwMode="auto">
          <a:xfrm>
            <a:off x="4724400" y="34290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270</a:t>
            </a:r>
          </a:p>
        </p:txBody>
      </p:sp>
      <p:sp>
        <p:nvSpPr>
          <p:cNvPr id="22563" name="Oval 66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2564" name="Oval 67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2565" name="AutoShape 68"/>
          <p:cNvCxnSpPr>
            <a:cxnSpLocks noChangeShapeType="1"/>
            <a:stCxn id="22563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6" name="AutoShape 69"/>
          <p:cNvCxnSpPr>
            <a:cxnSpLocks noChangeShapeType="1"/>
            <a:stCxn id="22563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67" name="Oval 70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2568" name="Oval 71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cxnSp>
        <p:nvCxnSpPr>
          <p:cNvPr id="22569" name="AutoShape 72"/>
          <p:cNvCxnSpPr>
            <a:cxnSpLocks noChangeShapeType="1"/>
            <a:stCxn id="22564" idx="3"/>
            <a:endCxn id="22567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0" name="AutoShape 73"/>
          <p:cNvCxnSpPr>
            <a:cxnSpLocks noChangeShapeType="1"/>
            <a:stCxn id="22564" idx="5"/>
            <a:endCxn id="22568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71" name="Oval 74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2572" name="Oval 75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22573" name="AutoShape 76"/>
          <p:cNvCxnSpPr>
            <a:cxnSpLocks noChangeShapeType="1"/>
            <a:stCxn id="22567" idx="3"/>
            <a:endCxn id="22571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4" name="AutoShape 77"/>
          <p:cNvCxnSpPr>
            <a:cxnSpLocks noChangeShapeType="1"/>
            <a:stCxn id="22567" idx="5"/>
            <a:endCxn id="22572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75" name="Text Box 79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22576" name="Text Box 80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156</a:t>
            </a:r>
          </a:p>
        </p:txBody>
      </p:sp>
      <p:sp>
        <p:nvSpPr>
          <p:cNvPr id="22577" name="Text Box 82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174</a:t>
            </a:r>
          </a:p>
        </p:txBody>
      </p:sp>
      <p:sp>
        <p:nvSpPr>
          <p:cNvPr id="22578" name="Oval 83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2579" name="Oval 84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22580" name="Text Box 87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22581" name="Text Box 88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22582" name="Text Box 89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22583" name="Text Box 90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22584" name="Text Box 91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22585" name="Text Box 92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22586" name="Text Box 93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22587" name="Text Box 94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22588" name="Text Box 95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22589" name="Text Box 96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22590" name="Text Box 97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22591" name="Text Box 98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22592" name="Text Box 99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23555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3556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3557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3558" name="AutoShape 6"/>
          <p:cNvCxnSpPr>
            <a:cxnSpLocks noChangeShapeType="1"/>
            <a:stCxn id="23555" idx="3"/>
            <a:endCxn id="23556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59" name="AutoShape 7"/>
          <p:cNvCxnSpPr>
            <a:cxnSpLocks noChangeShapeType="1"/>
            <a:stCxn id="23555" idx="5"/>
            <a:endCxn id="23557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23562" name="AutoShape 10"/>
          <p:cNvCxnSpPr>
            <a:cxnSpLocks noChangeShapeType="1"/>
            <a:stCxn id="23556" idx="3"/>
            <a:endCxn id="23560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3" name="AutoShape 11"/>
          <p:cNvCxnSpPr>
            <a:cxnSpLocks noChangeShapeType="1"/>
            <a:stCxn id="23556" idx="5"/>
            <a:endCxn id="23561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cxnSp>
        <p:nvCxnSpPr>
          <p:cNvPr id="23566" name="AutoShape 14"/>
          <p:cNvCxnSpPr>
            <a:cxnSpLocks noChangeShapeType="1"/>
            <a:stCxn id="23557" idx="3"/>
            <a:endCxn id="23564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7" name="AutoShape 15"/>
          <p:cNvCxnSpPr>
            <a:cxnSpLocks noChangeShapeType="1"/>
            <a:stCxn id="23557" idx="5"/>
            <a:endCxn id="23565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8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23570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3571" name="AutoShape 19"/>
          <p:cNvCxnSpPr>
            <a:cxnSpLocks noChangeShapeType="1"/>
            <a:stCxn id="23568" idx="3"/>
            <a:endCxn id="23569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2" name="AutoShape 20"/>
          <p:cNvCxnSpPr>
            <a:cxnSpLocks noChangeShapeType="1"/>
            <a:stCxn id="23568" idx="5"/>
            <a:endCxn id="23570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73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23575" name="AutoShape 23"/>
          <p:cNvCxnSpPr>
            <a:cxnSpLocks noChangeShapeType="1"/>
            <a:stCxn id="23570" idx="3"/>
            <a:endCxn id="23573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6" name="AutoShape 24"/>
          <p:cNvCxnSpPr>
            <a:cxnSpLocks noChangeShapeType="1"/>
            <a:stCxn id="23570" idx="5"/>
            <a:endCxn id="23574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77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3578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23579" name="AutoShape 27"/>
          <p:cNvCxnSpPr>
            <a:cxnSpLocks noChangeShapeType="1"/>
            <a:stCxn id="23573" idx="3"/>
            <a:endCxn id="23577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0" name="AutoShape 28"/>
          <p:cNvCxnSpPr>
            <a:cxnSpLocks noChangeShapeType="1"/>
            <a:stCxn id="23573" idx="5"/>
            <a:endCxn id="23578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81" name="Text Box 31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23582" name="Text Box 33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23583" name="Text Box 36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144</a:t>
            </a:r>
          </a:p>
        </p:txBody>
      </p:sp>
      <p:sp>
        <p:nvSpPr>
          <p:cNvPr id="23584" name="Text Box 39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23585" name="Text Box 41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238</a:t>
            </a:r>
          </a:p>
        </p:txBody>
      </p:sp>
      <p:sp>
        <p:nvSpPr>
          <p:cNvPr id="23586" name="Text Box 42"/>
          <p:cNvSpPr txBox="1">
            <a:spLocks noChangeArrowheads="1"/>
          </p:cNvSpPr>
          <p:nvPr/>
        </p:nvSpPr>
        <p:spPr bwMode="auto">
          <a:xfrm>
            <a:off x="4724400" y="34290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270</a:t>
            </a:r>
          </a:p>
        </p:txBody>
      </p:sp>
      <p:sp>
        <p:nvSpPr>
          <p:cNvPr id="23587" name="Oval 44"/>
          <p:cNvSpPr>
            <a:spLocks noChangeAspect="1" noChangeArrowheads="1"/>
          </p:cNvSpPr>
          <p:nvPr/>
        </p:nvSpPr>
        <p:spPr bwMode="auto">
          <a:xfrm>
            <a:off x="1749425" y="2071688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3588" name="AutoShape 47"/>
          <p:cNvCxnSpPr>
            <a:cxnSpLocks noChangeShapeType="1"/>
            <a:stCxn id="23587" idx="3"/>
          </p:cNvCxnSpPr>
          <p:nvPr/>
        </p:nvCxnSpPr>
        <p:spPr bwMode="auto">
          <a:xfrm flipH="1">
            <a:off x="989013" y="2212975"/>
            <a:ext cx="782637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9" name="AutoShape 48"/>
          <p:cNvCxnSpPr>
            <a:cxnSpLocks noChangeShapeType="1"/>
            <a:stCxn id="23587" idx="5"/>
          </p:cNvCxnSpPr>
          <p:nvPr/>
        </p:nvCxnSpPr>
        <p:spPr bwMode="auto">
          <a:xfrm>
            <a:off x="1882775" y="2212975"/>
            <a:ext cx="858838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90" name="Text Box 68"/>
          <p:cNvSpPr txBox="1">
            <a:spLocks noChangeArrowheads="1"/>
          </p:cNvSpPr>
          <p:nvPr/>
        </p:nvSpPr>
        <p:spPr bwMode="auto">
          <a:xfrm>
            <a:off x="15240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330</a:t>
            </a:r>
          </a:p>
        </p:txBody>
      </p:sp>
      <p:sp>
        <p:nvSpPr>
          <p:cNvPr id="23591" name="Oval 70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3592" name="Oval 71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3593" name="AutoShape 72"/>
          <p:cNvCxnSpPr>
            <a:cxnSpLocks noChangeShapeType="1"/>
            <a:stCxn id="23591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4" name="AutoShape 73"/>
          <p:cNvCxnSpPr>
            <a:cxnSpLocks noChangeShapeType="1"/>
            <a:stCxn id="23591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95" name="Oval 74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3596" name="Oval 75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cxnSp>
        <p:nvCxnSpPr>
          <p:cNvPr id="23597" name="AutoShape 76"/>
          <p:cNvCxnSpPr>
            <a:cxnSpLocks noChangeShapeType="1"/>
            <a:stCxn id="23592" idx="3"/>
            <a:endCxn id="23595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8" name="AutoShape 77"/>
          <p:cNvCxnSpPr>
            <a:cxnSpLocks noChangeShapeType="1"/>
            <a:stCxn id="23592" idx="5"/>
            <a:endCxn id="23596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99" name="Oval 78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3600" name="Oval 79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23601" name="AutoShape 80"/>
          <p:cNvCxnSpPr>
            <a:cxnSpLocks noChangeShapeType="1"/>
            <a:stCxn id="23595" idx="3"/>
            <a:endCxn id="23599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602" name="AutoShape 81"/>
          <p:cNvCxnSpPr>
            <a:cxnSpLocks noChangeShapeType="1"/>
            <a:stCxn id="23595" idx="5"/>
            <a:endCxn id="23600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603" name="Text Box 83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23604" name="Text Box 84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156</a:t>
            </a:r>
          </a:p>
        </p:txBody>
      </p:sp>
      <p:sp>
        <p:nvSpPr>
          <p:cNvPr id="23605" name="Text Box 86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174</a:t>
            </a:r>
          </a:p>
        </p:txBody>
      </p:sp>
      <p:sp>
        <p:nvSpPr>
          <p:cNvPr id="23606" name="Oval 87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3607" name="Oval 88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23608" name="Text Box 91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23609" name="Text Box 92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23610" name="Text Box 93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23611" name="Text Box 94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23612" name="Text Box 95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23613" name="Text Box 96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23614" name="Text Box 97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23615" name="Text Box 98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23616" name="Text Box 99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23617" name="Text Box 100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23618" name="Text Box 101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23619" name="Text Box 102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23620" name="Text Box 103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7509F-BF31-42B3-859D-9125CB81B26A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6147" name="灯片编号占位符 5"/>
          <p:cNvSpPr txBox="1">
            <a:spLocks noGrp="1"/>
          </p:cNvSpPr>
          <p:nvPr/>
        </p:nvSpPr>
        <p:spPr bwMode="auto">
          <a:xfrm>
            <a:off x="6867525" y="6581775"/>
            <a:ext cx="2133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mtClean="0"/>
              <a:t>Huffman Coding Trees</a:t>
            </a:r>
            <a:endParaRPr lang="zh-CN" alt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63"/>
            <a:ext cx="8401050" cy="4518025"/>
          </a:xfrm>
        </p:spPr>
        <p:txBody>
          <a:bodyPr/>
          <a:lstStyle/>
          <a:p>
            <a:pPr marL="449263" indent="-449263" eaLnBrk="1" hangingPunct="1">
              <a:lnSpc>
                <a:spcPct val="110000"/>
              </a:lnSpc>
              <a:spcAft>
                <a:spcPts val="1800"/>
              </a:spcAft>
            </a:pPr>
            <a:r>
              <a:rPr lang="en-US" altLang="zh-CN" sz="3200" smtClean="0"/>
              <a:t>We usually encode strings by assigning </a:t>
            </a:r>
            <a:r>
              <a:rPr lang="en-US" altLang="zh-CN" sz="3200" smtClean="0">
                <a:solidFill>
                  <a:srgbClr val="0000FF"/>
                </a:solidFill>
              </a:rPr>
              <a:t>fixed-length codes </a:t>
            </a:r>
            <a:r>
              <a:rPr lang="en-US" altLang="zh-CN" sz="3200" smtClean="0"/>
              <a:t>to all. </a:t>
            </a:r>
          </a:p>
          <a:p>
            <a:pPr marL="449263" indent="-449263" eaLnBrk="1" hangingPunct="1">
              <a:lnSpc>
                <a:spcPct val="110000"/>
              </a:lnSpc>
              <a:spcAft>
                <a:spcPts val="1800"/>
              </a:spcAft>
            </a:pPr>
            <a:r>
              <a:rPr lang="en-US" altLang="zh-CN" sz="3200" smtClean="0"/>
              <a:t>However, if different characters occur with different frequencies, we can use </a:t>
            </a:r>
            <a:r>
              <a:rPr lang="en-US" altLang="zh-CN" sz="3200" smtClean="0">
                <a:solidFill>
                  <a:srgbClr val="0000FF"/>
                </a:solidFill>
              </a:rPr>
              <a:t>variable-length encoding</a:t>
            </a:r>
            <a:r>
              <a:rPr lang="en-US" altLang="zh-CN" sz="3200" smtClean="0"/>
              <a:t>.</a:t>
            </a:r>
          </a:p>
          <a:p>
            <a:pPr marL="449263" indent="-449263" eaLnBrk="1" hangingPunct="1">
              <a:lnSpc>
                <a:spcPct val="110000"/>
              </a:lnSpc>
              <a:spcAft>
                <a:spcPts val="1800"/>
              </a:spcAft>
            </a:pPr>
            <a:r>
              <a:rPr lang="en-US" altLang="zh-CN" sz="3200" smtClean="0"/>
              <a:t>The idea is to assign shorter codes to characters that occur more often.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 txBox="1">
            <a:spLocks noGrp="1"/>
          </p:cNvSpPr>
          <p:nvPr/>
        </p:nvSpPr>
        <p:spPr bwMode="auto">
          <a:xfrm>
            <a:off x="6867525" y="6543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24580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4581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4582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4583" name="AutoShape 6"/>
          <p:cNvCxnSpPr>
            <a:cxnSpLocks noChangeShapeType="1"/>
            <a:stCxn id="24580" idx="3"/>
            <a:endCxn id="24581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4" name="AutoShape 7"/>
          <p:cNvCxnSpPr>
            <a:cxnSpLocks noChangeShapeType="1"/>
            <a:stCxn id="24580" idx="5"/>
            <a:endCxn id="24582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24587" name="AutoShape 10"/>
          <p:cNvCxnSpPr>
            <a:cxnSpLocks noChangeShapeType="1"/>
            <a:stCxn id="24581" idx="3"/>
            <a:endCxn id="24585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8" name="AutoShape 11"/>
          <p:cNvCxnSpPr>
            <a:cxnSpLocks noChangeShapeType="1"/>
            <a:stCxn id="24581" idx="5"/>
            <a:endCxn id="24586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cxnSp>
        <p:nvCxnSpPr>
          <p:cNvPr id="24591" name="AutoShape 14"/>
          <p:cNvCxnSpPr>
            <a:cxnSpLocks noChangeShapeType="1"/>
            <a:stCxn id="24582" idx="3"/>
            <a:endCxn id="24589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2" name="AutoShape 15"/>
          <p:cNvCxnSpPr>
            <a:cxnSpLocks noChangeShapeType="1"/>
            <a:stCxn id="24582" idx="5"/>
            <a:endCxn id="24590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3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24595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4596" name="AutoShape 19"/>
          <p:cNvCxnSpPr>
            <a:cxnSpLocks noChangeShapeType="1"/>
            <a:stCxn id="24593" idx="3"/>
            <a:endCxn id="24594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97" name="AutoShape 20"/>
          <p:cNvCxnSpPr>
            <a:cxnSpLocks noChangeShapeType="1"/>
            <a:stCxn id="24593" idx="5"/>
            <a:endCxn id="24595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8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4599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24600" name="AutoShape 23"/>
          <p:cNvCxnSpPr>
            <a:cxnSpLocks noChangeShapeType="1"/>
            <a:stCxn id="24595" idx="3"/>
            <a:endCxn id="24598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1" name="AutoShape 24"/>
          <p:cNvCxnSpPr>
            <a:cxnSpLocks noChangeShapeType="1"/>
            <a:stCxn id="24595" idx="5"/>
            <a:endCxn id="24599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2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4603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24604" name="AutoShape 27"/>
          <p:cNvCxnSpPr>
            <a:cxnSpLocks noChangeShapeType="1"/>
            <a:stCxn id="24598" idx="3"/>
            <a:endCxn id="24602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5" name="AutoShape 28"/>
          <p:cNvCxnSpPr>
            <a:cxnSpLocks noChangeShapeType="1"/>
            <a:stCxn id="24598" idx="5"/>
            <a:endCxn id="24603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6" name="Oval 29"/>
          <p:cNvSpPr>
            <a:spLocks noChangeAspect="1" noChangeArrowheads="1"/>
          </p:cNvSpPr>
          <p:nvPr/>
        </p:nvSpPr>
        <p:spPr bwMode="auto">
          <a:xfrm>
            <a:off x="6169025" y="2057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4607" name="AutoShape 30"/>
          <p:cNvCxnSpPr>
            <a:cxnSpLocks noChangeShapeType="1"/>
            <a:stCxn id="24606" idx="5"/>
            <a:endCxn id="24593" idx="1"/>
          </p:cNvCxnSpPr>
          <p:nvPr/>
        </p:nvCxnSpPr>
        <p:spPr bwMode="auto">
          <a:xfrm>
            <a:off x="6302375" y="2198688"/>
            <a:ext cx="1184275" cy="982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8" name="AutoShape 31"/>
          <p:cNvCxnSpPr>
            <a:cxnSpLocks noChangeShapeType="1"/>
            <a:stCxn id="24606" idx="3"/>
            <a:endCxn id="24580" idx="7"/>
          </p:cNvCxnSpPr>
          <p:nvPr/>
        </p:nvCxnSpPr>
        <p:spPr bwMode="auto">
          <a:xfrm flipH="1">
            <a:off x="5083175" y="2198688"/>
            <a:ext cx="1108075" cy="863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9" name="Text Box 34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24610" name="Text Box 36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24611" name="Text Box 39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144</a:t>
            </a:r>
          </a:p>
        </p:txBody>
      </p:sp>
      <p:sp>
        <p:nvSpPr>
          <p:cNvPr id="24612" name="Text Box 42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24613" name="Text Box 44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238</a:t>
            </a:r>
          </a:p>
        </p:txBody>
      </p:sp>
      <p:sp>
        <p:nvSpPr>
          <p:cNvPr id="24614" name="Text Box 45"/>
          <p:cNvSpPr txBox="1">
            <a:spLocks noChangeArrowheads="1"/>
          </p:cNvSpPr>
          <p:nvPr/>
        </p:nvSpPr>
        <p:spPr bwMode="auto">
          <a:xfrm>
            <a:off x="4724400" y="34290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270</a:t>
            </a:r>
          </a:p>
        </p:txBody>
      </p:sp>
      <p:sp>
        <p:nvSpPr>
          <p:cNvPr id="24615" name="Oval 47"/>
          <p:cNvSpPr>
            <a:spLocks noChangeAspect="1" noChangeArrowheads="1"/>
          </p:cNvSpPr>
          <p:nvPr/>
        </p:nvSpPr>
        <p:spPr bwMode="auto">
          <a:xfrm>
            <a:off x="1749425" y="2071688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4616" name="AutoShape 50"/>
          <p:cNvCxnSpPr>
            <a:cxnSpLocks noChangeShapeType="1"/>
            <a:stCxn id="24615" idx="3"/>
          </p:cNvCxnSpPr>
          <p:nvPr/>
        </p:nvCxnSpPr>
        <p:spPr bwMode="auto">
          <a:xfrm flipH="1">
            <a:off x="989013" y="2212975"/>
            <a:ext cx="782637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17" name="AutoShape 51"/>
          <p:cNvCxnSpPr>
            <a:cxnSpLocks noChangeShapeType="1"/>
            <a:stCxn id="24615" idx="5"/>
          </p:cNvCxnSpPr>
          <p:nvPr/>
        </p:nvCxnSpPr>
        <p:spPr bwMode="auto">
          <a:xfrm>
            <a:off x="1882775" y="2212975"/>
            <a:ext cx="858838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18" name="Text Box 71"/>
          <p:cNvSpPr txBox="1">
            <a:spLocks noChangeArrowheads="1"/>
          </p:cNvSpPr>
          <p:nvPr/>
        </p:nvSpPr>
        <p:spPr bwMode="auto">
          <a:xfrm>
            <a:off x="15240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330</a:t>
            </a:r>
          </a:p>
        </p:txBody>
      </p:sp>
      <p:sp>
        <p:nvSpPr>
          <p:cNvPr id="24619" name="Text Box 72"/>
          <p:cNvSpPr txBox="1">
            <a:spLocks noChangeArrowheads="1"/>
          </p:cNvSpPr>
          <p:nvPr/>
        </p:nvSpPr>
        <p:spPr bwMode="auto">
          <a:xfrm>
            <a:off x="59436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508</a:t>
            </a:r>
          </a:p>
        </p:txBody>
      </p:sp>
      <p:sp>
        <p:nvSpPr>
          <p:cNvPr id="24620" name="Oval 74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4621" name="Oval 75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4622" name="AutoShape 76"/>
          <p:cNvCxnSpPr>
            <a:cxnSpLocks noChangeShapeType="1"/>
            <a:stCxn id="24620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23" name="AutoShape 77"/>
          <p:cNvCxnSpPr>
            <a:cxnSpLocks noChangeShapeType="1"/>
            <a:stCxn id="24620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24" name="Oval 78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4625" name="Oval 79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cxnSp>
        <p:nvCxnSpPr>
          <p:cNvPr id="24626" name="AutoShape 80"/>
          <p:cNvCxnSpPr>
            <a:cxnSpLocks noChangeShapeType="1"/>
            <a:stCxn id="24621" idx="3"/>
            <a:endCxn id="24624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27" name="AutoShape 81"/>
          <p:cNvCxnSpPr>
            <a:cxnSpLocks noChangeShapeType="1"/>
            <a:stCxn id="24621" idx="5"/>
            <a:endCxn id="24625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28" name="Oval 82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4629" name="Oval 83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24630" name="AutoShape 84"/>
          <p:cNvCxnSpPr>
            <a:cxnSpLocks noChangeShapeType="1"/>
            <a:stCxn id="24624" idx="3"/>
            <a:endCxn id="24628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31" name="AutoShape 85"/>
          <p:cNvCxnSpPr>
            <a:cxnSpLocks noChangeShapeType="1"/>
            <a:stCxn id="24624" idx="5"/>
            <a:endCxn id="24629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32" name="Text Box 87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24633" name="Text Box 88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156</a:t>
            </a:r>
          </a:p>
        </p:txBody>
      </p:sp>
      <p:sp>
        <p:nvSpPr>
          <p:cNvPr id="24634" name="Text Box 90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174</a:t>
            </a:r>
          </a:p>
        </p:txBody>
      </p:sp>
      <p:sp>
        <p:nvSpPr>
          <p:cNvPr id="24635" name="Oval 91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4636" name="Oval 92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24637" name="Text Box 95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24638" name="Text Box 96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24639" name="Text Box 97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24640" name="Text Box 98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24641" name="Text Box 99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24642" name="Text Box 100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24643" name="Text Box 101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24644" name="Text Box 102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24645" name="Text Box 103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24646" name="Text Box 104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24647" name="Text Box 105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24648" name="Text Box 106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24649" name="Text Box 107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 txBox="1">
            <a:spLocks noGrp="1"/>
          </p:cNvSpPr>
          <p:nvPr/>
        </p:nvSpPr>
        <p:spPr bwMode="auto">
          <a:xfrm>
            <a:off x="14890750" y="61960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25604" name="Oval 3"/>
          <p:cNvSpPr>
            <a:spLocks noChangeAspect="1" noChangeArrowheads="1"/>
          </p:cNvSpPr>
          <p:nvPr/>
        </p:nvSpPr>
        <p:spPr bwMode="auto">
          <a:xfrm>
            <a:off x="4949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5605" name="Oval 4"/>
          <p:cNvSpPr>
            <a:spLocks noChangeAspect="1" noChangeArrowheads="1"/>
          </p:cNvSpPr>
          <p:nvPr/>
        </p:nvSpPr>
        <p:spPr bwMode="auto">
          <a:xfrm>
            <a:off x="4111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5606" name="Oval 5"/>
          <p:cNvSpPr>
            <a:spLocks noChangeAspect="1" noChangeArrowheads="1"/>
          </p:cNvSpPr>
          <p:nvPr/>
        </p:nvSpPr>
        <p:spPr bwMode="auto">
          <a:xfrm>
            <a:off x="57118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5607" name="AutoShape 6"/>
          <p:cNvCxnSpPr>
            <a:cxnSpLocks noChangeShapeType="1"/>
            <a:stCxn id="25604" idx="3"/>
            <a:endCxn id="25605" idx="0"/>
          </p:cNvCxnSpPr>
          <p:nvPr/>
        </p:nvCxnSpPr>
        <p:spPr bwMode="auto">
          <a:xfrm flipH="1">
            <a:off x="4189413" y="3189288"/>
            <a:ext cx="782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08" name="AutoShape 7"/>
          <p:cNvCxnSpPr>
            <a:cxnSpLocks noChangeShapeType="1"/>
            <a:stCxn id="25604" idx="5"/>
            <a:endCxn id="25606" idx="0"/>
          </p:cNvCxnSpPr>
          <p:nvPr/>
        </p:nvCxnSpPr>
        <p:spPr bwMode="auto">
          <a:xfrm>
            <a:off x="5083175" y="3189288"/>
            <a:ext cx="706438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cxnSp>
        <p:nvCxnSpPr>
          <p:cNvPr id="25611" name="AutoShape 10"/>
          <p:cNvCxnSpPr>
            <a:cxnSpLocks noChangeShapeType="1"/>
            <a:stCxn id="25605" idx="3"/>
            <a:endCxn id="25609" idx="0"/>
          </p:cNvCxnSpPr>
          <p:nvPr/>
        </p:nvCxnSpPr>
        <p:spPr bwMode="auto">
          <a:xfrm flipH="1">
            <a:off x="37338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AutoShape 11"/>
          <p:cNvCxnSpPr>
            <a:cxnSpLocks noChangeShapeType="1"/>
            <a:stCxn id="25605" idx="5"/>
            <a:endCxn id="25610" idx="0"/>
          </p:cNvCxnSpPr>
          <p:nvPr/>
        </p:nvCxnSpPr>
        <p:spPr bwMode="auto">
          <a:xfrm>
            <a:off x="42449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3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25614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cxnSp>
        <p:nvCxnSpPr>
          <p:cNvPr id="25615" name="AutoShape 14"/>
          <p:cNvCxnSpPr>
            <a:cxnSpLocks noChangeShapeType="1"/>
            <a:stCxn id="25606" idx="3"/>
            <a:endCxn id="25613" idx="0"/>
          </p:cNvCxnSpPr>
          <p:nvPr/>
        </p:nvCxnSpPr>
        <p:spPr bwMode="auto">
          <a:xfrm flipH="1">
            <a:off x="5334000" y="4103688"/>
            <a:ext cx="4000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6" name="AutoShape 15"/>
          <p:cNvCxnSpPr>
            <a:cxnSpLocks noChangeShapeType="1"/>
            <a:stCxn id="25606" idx="5"/>
            <a:endCxn id="25614" idx="0"/>
          </p:cNvCxnSpPr>
          <p:nvPr/>
        </p:nvCxnSpPr>
        <p:spPr bwMode="auto">
          <a:xfrm>
            <a:off x="5845175" y="4103688"/>
            <a:ext cx="4032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7" name="Oval 16"/>
          <p:cNvSpPr>
            <a:spLocks noChangeAspect="1" noChangeArrowheads="1"/>
          </p:cNvSpPr>
          <p:nvPr/>
        </p:nvSpPr>
        <p:spPr bwMode="auto">
          <a:xfrm>
            <a:off x="7464425" y="3167063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5618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25619" name="Oval 18"/>
          <p:cNvSpPr>
            <a:spLocks noChangeAspect="1" noChangeArrowheads="1"/>
          </p:cNvSpPr>
          <p:nvPr/>
        </p:nvSpPr>
        <p:spPr bwMode="auto">
          <a:xfrm>
            <a:off x="81502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5620" name="AutoShape 19"/>
          <p:cNvCxnSpPr>
            <a:cxnSpLocks noChangeShapeType="1"/>
            <a:stCxn id="25617" idx="3"/>
            <a:endCxn id="25618" idx="0"/>
          </p:cNvCxnSpPr>
          <p:nvPr/>
        </p:nvCxnSpPr>
        <p:spPr bwMode="auto">
          <a:xfrm flipH="1">
            <a:off x="6858000" y="3308350"/>
            <a:ext cx="628650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1" name="AutoShape 20"/>
          <p:cNvCxnSpPr>
            <a:cxnSpLocks noChangeShapeType="1"/>
            <a:stCxn id="25617" idx="5"/>
            <a:endCxn id="25619" idx="0"/>
          </p:cNvCxnSpPr>
          <p:nvPr/>
        </p:nvCxnSpPr>
        <p:spPr bwMode="auto">
          <a:xfrm>
            <a:off x="7597775" y="3308350"/>
            <a:ext cx="630238" cy="6461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2" name="Oval 21"/>
          <p:cNvSpPr>
            <a:spLocks noChangeAspect="1" noChangeArrowheads="1"/>
          </p:cNvSpPr>
          <p:nvPr/>
        </p:nvSpPr>
        <p:spPr bwMode="auto">
          <a:xfrm>
            <a:off x="7693025" y="49561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5623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25624" name="AutoShape 23"/>
          <p:cNvCxnSpPr>
            <a:cxnSpLocks noChangeShapeType="1"/>
            <a:stCxn id="25619" idx="3"/>
            <a:endCxn id="25622" idx="0"/>
          </p:cNvCxnSpPr>
          <p:nvPr/>
        </p:nvCxnSpPr>
        <p:spPr bwMode="auto">
          <a:xfrm flipH="1">
            <a:off x="7770813" y="4103688"/>
            <a:ext cx="401637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5" name="AutoShape 24"/>
          <p:cNvCxnSpPr>
            <a:cxnSpLocks noChangeShapeType="1"/>
            <a:stCxn id="25619" idx="5"/>
            <a:endCxn id="25623" idx="0"/>
          </p:cNvCxnSpPr>
          <p:nvPr/>
        </p:nvCxnSpPr>
        <p:spPr bwMode="auto">
          <a:xfrm>
            <a:off x="8283575" y="4103688"/>
            <a:ext cx="403225" cy="8445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6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5627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cxnSp>
        <p:nvCxnSpPr>
          <p:cNvPr id="25628" name="AutoShape 27"/>
          <p:cNvCxnSpPr>
            <a:cxnSpLocks noChangeShapeType="1"/>
            <a:stCxn id="25622" idx="3"/>
            <a:endCxn id="25626" idx="0"/>
          </p:cNvCxnSpPr>
          <p:nvPr/>
        </p:nvCxnSpPr>
        <p:spPr bwMode="auto">
          <a:xfrm flipH="1">
            <a:off x="7391400" y="5097463"/>
            <a:ext cx="323850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9" name="AutoShape 28"/>
          <p:cNvCxnSpPr>
            <a:cxnSpLocks noChangeShapeType="1"/>
            <a:stCxn id="25622" idx="5"/>
            <a:endCxn id="25627" idx="0"/>
          </p:cNvCxnSpPr>
          <p:nvPr/>
        </p:nvCxnSpPr>
        <p:spPr bwMode="auto">
          <a:xfrm>
            <a:off x="7826375" y="5097463"/>
            <a:ext cx="327025" cy="762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30" name="Oval 29"/>
          <p:cNvSpPr>
            <a:spLocks noChangeAspect="1" noChangeArrowheads="1"/>
          </p:cNvSpPr>
          <p:nvPr/>
        </p:nvSpPr>
        <p:spPr bwMode="auto">
          <a:xfrm>
            <a:off x="6169025" y="2057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5631" name="AutoShape 30"/>
          <p:cNvCxnSpPr>
            <a:cxnSpLocks noChangeShapeType="1"/>
            <a:stCxn id="25630" idx="5"/>
            <a:endCxn id="25617" idx="1"/>
          </p:cNvCxnSpPr>
          <p:nvPr/>
        </p:nvCxnSpPr>
        <p:spPr bwMode="auto">
          <a:xfrm>
            <a:off x="6302375" y="2198688"/>
            <a:ext cx="1184275" cy="9826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32" name="AutoShape 31"/>
          <p:cNvCxnSpPr>
            <a:cxnSpLocks noChangeShapeType="1"/>
            <a:stCxn id="25630" idx="3"/>
            <a:endCxn id="25604" idx="7"/>
          </p:cNvCxnSpPr>
          <p:nvPr/>
        </p:nvCxnSpPr>
        <p:spPr bwMode="auto">
          <a:xfrm flipH="1">
            <a:off x="5083175" y="2198688"/>
            <a:ext cx="1108075" cy="863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33" name="Text Box 34"/>
          <p:cNvSpPr txBox="1">
            <a:spLocks noChangeArrowheads="1"/>
          </p:cNvSpPr>
          <p:nvPr/>
        </p:nvSpPr>
        <p:spPr bwMode="auto">
          <a:xfrm>
            <a:off x="74676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58</a:t>
            </a:r>
          </a:p>
        </p:txBody>
      </p:sp>
      <p:sp>
        <p:nvSpPr>
          <p:cNvPr id="25634" name="Text Box 36"/>
          <p:cNvSpPr txBox="1">
            <a:spLocks noChangeArrowheads="1"/>
          </p:cNvSpPr>
          <p:nvPr/>
        </p:nvSpPr>
        <p:spPr bwMode="auto">
          <a:xfrm>
            <a:off x="79248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113</a:t>
            </a:r>
          </a:p>
        </p:txBody>
      </p:sp>
      <p:sp>
        <p:nvSpPr>
          <p:cNvPr id="25635" name="Text Box 39"/>
          <p:cNvSpPr txBox="1">
            <a:spLocks noChangeArrowheads="1"/>
          </p:cNvSpPr>
          <p:nvPr/>
        </p:nvSpPr>
        <p:spPr bwMode="auto">
          <a:xfrm>
            <a:off x="54864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144</a:t>
            </a:r>
          </a:p>
        </p:txBody>
      </p:sp>
      <p:sp>
        <p:nvSpPr>
          <p:cNvPr id="25636" name="Text Box 42"/>
          <p:cNvSpPr txBox="1">
            <a:spLocks noChangeArrowheads="1"/>
          </p:cNvSpPr>
          <p:nvPr/>
        </p:nvSpPr>
        <p:spPr bwMode="auto">
          <a:xfrm>
            <a:off x="3886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126</a:t>
            </a:r>
          </a:p>
        </p:txBody>
      </p:sp>
      <p:sp>
        <p:nvSpPr>
          <p:cNvPr id="25637" name="Text Box 44"/>
          <p:cNvSpPr txBox="1">
            <a:spLocks noChangeArrowheads="1"/>
          </p:cNvSpPr>
          <p:nvPr/>
        </p:nvSpPr>
        <p:spPr bwMode="auto">
          <a:xfrm>
            <a:off x="7239000" y="3548063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238</a:t>
            </a:r>
          </a:p>
        </p:txBody>
      </p:sp>
      <p:sp>
        <p:nvSpPr>
          <p:cNvPr id="25638" name="Text Box 45"/>
          <p:cNvSpPr txBox="1">
            <a:spLocks noChangeArrowheads="1"/>
          </p:cNvSpPr>
          <p:nvPr/>
        </p:nvSpPr>
        <p:spPr bwMode="auto">
          <a:xfrm>
            <a:off x="4724400" y="34290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270</a:t>
            </a:r>
          </a:p>
        </p:txBody>
      </p:sp>
      <p:sp>
        <p:nvSpPr>
          <p:cNvPr id="25639" name="Oval 47"/>
          <p:cNvSpPr>
            <a:spLocks noChangeAspect="1" noChangeArrowheads="1"/>
          </p:cNvSpPr>
          <p:nvPr/>
        </p:nvSpPr>
        <p:spPr bwMode="auto">
          <a:xfrm>
            <a:off x="1749425" y="2071688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5640" name="AutoShape 50"/>
          <p:cNvCxnSpPr>
            <a:cxnSpLocks noChangeShapeType="1"/>
            <a:stCxn id="25639" idx="3"/>
          </p:cNvCxnSpPr>
          <p:nvPr/>
        </p:nvCxnSpPr>
        <p:spPr bwMode="auto">
          <a:xfrm flipH="1">
            <a:off x="989013" y="2212975"/>
            <a:ext cx="782637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41" name="AutoShape 51"/>
          <p:cNvCxnSpPr>
            <a:cxnSpLocks noChangeShapeType="1"/>
            <a:stCxn id="25639" idx="5"/>
          </p:cNvCxnSpPr>
          <p:nvPr/>
        </p:nvCxnSpPr>
        <p:spPr bwMode="auto">
          <a:xfrm>
            <a:off x="1882775" y="2212975"/>
            <a:ext cx="858838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42" name="Text Box 71"/>
          <p:cNvSpPr txBox="1">
            <a:spLocks noChangeArrowheads="1"/>
          </p:cNvSpPr>
          <p:nvPr/>
        </p:nvSpPr>
        <p:spPr bwMode="auto">
          <a:xfrm>
            <a:off x="15240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330</a:t>
            </a:r>
          </a:p>
        </p:txBody>
      </p:sp>
      <p:sp>
        <p:nvSpPr>
          <p:cNvPr id="25643" name="Text Box 72"/>
          <p:cNvSpPr txBox="1">
            <a:spLocks noChangeArrowheads="1"/>
          </p:cNvSpPr>
          <p:nvPr/>
        </p:nvSpPr>
        <p:spPr bwMode="auto">
          <a:xfrm>
            <a:off x="5943600" y="236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508</a:t>
            </a:r>
          </a:p>
        </p:txBody>
      </p:sp>
      <p:sp>
        <p:nvSpPr>
          <p:cNvPr id="25644" name="Oval 74"/>
          <p:cNvSpPr>
            <a:spLocks noChangeAspect="1" noChangeArrowheads="1"/>
          </p:cNvSpPr>
          <p:nvPr/>
        </p:nvSpPr>
        <p:spPr bwMode="auto">
          <a:xfrm>
            <a:off x="9112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5645" name="Oval 75"/>
          <p:cNvSpPr>
            <a:spLocks noChangeAspect="1" noChangeArrowheads="1"/>
          </p:cNvSpPr>
          <p:nvPr/>
        </p:nvSpPr>
        <p:spPr bwMode="auto">
          <a:xfrm>
            <a:off x="2663825" y="30480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cxnSp>
        <p:nvCxnSpPr>
          <p:cNvPr id="25646" name="AutoShape 76"/>
          <p:cNvCxnSpPr>
            <a:cxnSpLocks noChangeShapeType="1"/>
            <a:stCxn id="25644" idx="3"/>
          </p:cNvCxnSpPr>
          <p:nvPr/>
        </p:nvCxnSpPr>
        <p:spPr bwMode="auto">
          <a:xfrm flipH="1">
            <a:off x="609600" y="3189288"/>
            <a:ext cx="323850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47" name="AutoShape 77"/>
          <p:cNvCxnSpPr>
            <a:cxnSpLocks noChangeShapeType="1"/>
            <a:stCxn id="25644" idx="5"/>
          </p:cNvCxnSpPr>
          <p:nvPr/>
        </p:nvCxnSpPr>
        <p:spPr bwMode="auto">
          <a:xfrm>
            <a:off x="1044575" y="3189288"/>
            <a:ext cx="3270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48" name="Oval 78"/>
          <p:cNvSpPr>
            <a:spLocks noChangeAspect="1" noChangeArrowheads="1"/>
          </p:cNvSpPr>
          <p:nvPr/>
        </p:nvSpPr>
        <p:spPr bwMode="auto">
          <a:xfrm>
            <a:off x="2206625" y="3962400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5649" name="Oval 79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cxnSp>
        <p:nvCxnSpPr>
          <p:cNvPr id="25650" name="AutoShape 80"/>
          <p:cNvCxnSpPr>
            <a:cxnSpLocks noChangeShapeType="1"/>
            <a:stCxn id="25645" idx="3"/>
            <a:endCxn id="25648" idx="0"/>
          </p:cNvCxnSpPr>
          <p:nvPr/>
        </p:nvCxnSpPr>
        <p:spPr bwMode="auto">
          <a:xfrm flipH="1">
            <a:off x="2284413" y="3189288"/>
            <a:ext cx="401637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51" name="AutoShape 81"/>
          <p:cNvCxnSpPr>
            <a:cxnSpLocks noChangeShapeType="1"/>
            <a:stCxn id="25645" idx="5"/>
            <a:endCxn id="25649" idx="0"/>
          </p:cNvCxnSpPr>
          <p:nvPr/>
        </p:nvCxnSpPr>
        <p:spPr bwMode="auto">
          <a:xfrm>
            <a:off x="2797175" y="3189288"/>
            <a:ext cx="403225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52" name="Oval 82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25653" name="Oval 83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cxnSp>
        <p:nvCxnSpPr>
          <p:cNvPr id="25654" name="AutoShape 84"/>
          <p:cNvCxnSpPr>
            <a:cxnSpLocks noChangeShapeType="1"/>
            <a:stCxn id="25648" idx="3"/>
            <a:endCxn id="25652" idx="0"/>
          </p:cNvCxnSpPr>
          <p:nvPr/>
        </p:nvCxnSpPr>
        <p:spPr bwMode="auto">
          <a:xfrm flipH="1">
            <a:off x="1905000" y="4103688"/>
            <a:ext cx="323850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55" name="AutoShape 85"/>
          <p:cNvCxnSpPr>
            <a:cxnSpLocks noChangeShapeType="1"/>
            <a:stCxn id="25648" idx="5"/>
            <a:endCxn id="25653" idx="0"/>
          </p:cNvCxnSpPr>
          <p:nvPr/>
        </p:nvCxnSpPr>
        <p:spPr bwMode="auto">
          <a:xfrm>
            <a:off x="2339975" y="4103688"/>
            <a:ext cx="327025" cy="841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56" name="Text Box 87"/>
          <p:cNvSpPr txBox="1">
            <a:spLocks noChangeArrowheads="1"/>
          </p:cNvSpPr>
          <p:nvPr/>
        </p:nvSpPr>
        <p:spPr bwMode="auto">
          <a:xfrm>
            <a:off x="1981200" y="4359275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81</a:t>
            </a:r>
          </a:p>
        </p:txBody>
      </p:sp>
      <p:sp>
        <p:nvSpPr>
          <p:cNvPr id="25657" name="Text Box 88"/>
          <p:cNvSpPr txBox="1">
            <a:spLocks noChangeArrowheads="1"/>
          </p:cNvSpPr>
          <p:nvPr/>
        </p:nvSpPr>
        <p:spPr bwMode="auto">
          <a:xfrm>
            <a:off x="6858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156</a:t>
            </a:r>
          </a:p>
        </p:txBody>
      </p:sp>
      <p:sp>
        <p:nvSpPr>
          <p:cNvPr id="25658" name="Text Box 90"/>
          <p:cNvSpPr txBox="1">
            <a:spLocks noChangeArrowheads="1"/>
          </p:cNvSpPr>
          <p:nvPr/>
        </p:nvSpPr>
        <p:spPr bwMode="auto">
          <a:xfrm>
            <a:off x="2438400" y="34432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174</a:t>
            </a:r>
          </a:p>
        </p:txBody>
      </p:sp>
      <p:sp>
        <p:nvSpPr>
          <p:cNvPr id="25659" name="Oval 91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25660" name="Oval 92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25661" name="Text Box 95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25662" name="Text Box 96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25663" name="Text Box 97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25664" name="Text Box 98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25665" name="Text Box 99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25666" name="Text Box 100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25667" name="Text Box 101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25668" name="Text Box 102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25669" name="Text Box 103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25670" name="Text Box 104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25671" name="Text Box 105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25672" name="Text Box 106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25673" name="Text Box 107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  <p:cxnSp>
        <p:nvCxnSpPr>
          <p:cNvPr id="25674" name="AutoShape 33"/>
          <p:cNvCxnSpPr>
            <a:cxnSpLocks noChangeShapeType="1"/>
          </p:cNvCxnSpPr>
          <p:nvPr/>
        </p:nvCxnSpPr>
        <p:spPr bwMode="auto">
          <a:xfrm>
            <a:off x="4078288" y="1450975"/>
            <a:ext cx="2124075" cy="636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75" name="AutoShape 74"/>
          <p:cNvCxnSpPr>
            <a:cxnSpLocks noChangeShapeType="1"/>
          </p:cNvCxnSpPr>
          <p:nvPr/>
        </p:nvCxnSpPr>
        <p:spPr bwMode="auto">
          <a:xfrm flipH="1">
            <a:off x="1893888" y="1452563"/>
            <a:ext cx="2022475" cy="6492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76" name="Oval 31"/>
          <p:cNvSpPr>
            <a:spLocks noChangeAspect="1" noChangeArrowheads="1"/>
          </p:cNvSpPr>
          <p:nvPr/>
        </p:nvSpPr>
        <p:spPr bwMode="auto">
          <a:xfrm>
            <a:off x="3916363" y="1362075"/>
            <a:ext cx="155575" cy="155575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kumimoji="1" lang="zh-CN" altLang="en-US" sz="1400" b="1">
              <a:latin typeface="Arial" pitchFamily="34" charset="0"/>
            </a:endParaRPr>
          </a:p>
        </p:txBody>
      </p:sp>
      <p:sp>
        <p:nvSpPr>
          <p:cNvPr id="25677" name="Text Box 72"/>
          <p:cNvSpPr txBox="1">
            <a:spLocks noChangeArrowheads="1"/>
          </p:cNvSpPr>
          <p:nvPr/>
        </p:nvSpPr>
        <p:spPr bwMode="auto">
          <a:xfrm>
            <a:off x="3708400" y="1600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AF563-307C-4160-9526-C8D3837EC074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26627" name="灯片编号占位符 5"/>
          <p:cNvSpPr txBox="1">
            <a:spLocks noGrp="1"/>
          </p:cNvSpPr>
          <p:nvPr/>
        </p:nvSpPr>
        <p:spPr bwMode="auto">
          <a:xfrm>
            <a:off x="6867525" y="6581775"/>
            <a:ext cx="2133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grpSp>
        <p:nvGrpSpPr>
          <p:cNvPr id="26629" name="组合 67"/>
          <p:cNvGrpSpPr>
            <a:grpSpLocks/>
          </p:cNvGrpSpPr>
          <p:nvPr/>
        </p:nvGrpSpPr>
        <p:grpSpPr bwMode="auto">
          <a:xfrm>
            <a:off x="2071688" y="990600"/>
            <a:ext cx="5232400" cy="5510213"/>
            <a:chOff x="2071670" y="990600"/>
            <a:chExt cx="5232421" cy="5510234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3233725" y="1366839"/>
              <a:ext cx="1395418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 dirty="0">
                  <a:latin typeface="Arial" charset="0"/>
                </a:rPr>
                <a:t>125</a:t>
              </a:r>
              <a:endParaRPr lang="en-US" altLang="zh-CN" sz="2000" b="1" baseline="30000" dirty="0">
                <a:latin typeface="Arial" charset="0"/>
              </a:endParaRPr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3233725" y="1733553"/>
              <a:ext cx="1395418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93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3233725" y="2100267"/>
              <a:ext cx="1395418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80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34" name="Rectangle 8"/>
            <p:cNvSpPr>
              <a:spLocks noChangeArrowheads="1"/>
            </p:cNvSpPr>
            <p:nvPr/>
          </p:nvSpPr>
          <p:spPr bwMode="auto">
            <a:xfrm>
              <a:off x="3233725" y="2466981"/>
              <a:ext cx="1395418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76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3233725" y="2833695"/>
              <a:ext cx="1395418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73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36" name="Rectangle 10"/>
            <p:cNvSpPr>
              <a:spLocks noChangeArrowheads="1"/>
            </p:cNvSpPr>
            <p:nvPr/>
          </p:nvSpPr>
          <p:spPr bwMode="auto">
            <a:xfrm>
              <a:off x="3233725" y="3200408"/>
              <a:ext cx="1395418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71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37" name="Rectangle 11"/>
            <p:cNvSpPr>
              <a:spLocks noChangeArrowheads="1"/>
            </p:cNvSpPr>
            <p:nvPr/>
          </p:nvSpPr>
          <p:spPr bwMode="auto">
            <a:xfrm>
              <a:off x="3233725" y="3933836"/>
              <a:ext cx="1395418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61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38" name="Rectangle 12"/>
            <p:cNvSpPr>
              <a:spLocks noChangeArrowheads="1"/>
            </p:cNvSpPr>
            <p:nvPr/>
          </p:nvSpPr>
          <p:spPr bwMode="auto">
            <a:xfrm>
              <a:off x="3233725" y="4300551"/>
              <a:ext cx="1395418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55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39" name="Rectangle 13"/>
            <p:cNvSpPr>
              <a:spLocks noChangeArrowheads="1"/>
            </p:cNvSpPr>
            <p:nvPr/>
          </p:nvSpPr>
          <p:spPr bwMode="auto">
            <a:xfrm>
              <a:off x="3233725" y="4667264"/>
              <a:ext cx="1395418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41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40" name="Rectangle 14"/>
            <p:cNvSpPr>
              <a:spLocks noChangeArrowheads="1"/>
            </p:cNvSpPr>
            <p:nvPr/>
          </p:nvSpPr>
          <p:spPr bwMode="auto">
            <a:xfrm>
              <a:off x="3233725" y="5033978"/>
              <a:ext cx="1395418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40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" name="Rectangle 15"/>
            <p:cNvSpPr>
              <a:spLocks noChangeArrowheads="1"/>
            </p:cNvSpPr>
            <p:nvPr/>
          </p:nvSpPr>
          <p:spPr bwMode="auto">
            <a:xfrm>
              <a:off x="2071670" y="1366823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E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2071670" y="1000108"/>
              <a:ext cx="1162760" cy="366715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Char</a:t>
              </a:r>
              <a:endParaRPr lang="en-US" altLang="zh-CN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2071670" y="1733538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T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2071670" y="2100253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A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2071670" y="2466968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O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45" name="Rectangle 20"/>
            <p:cNvSpPr>
              <a:spLocks noChangeArrowheads="1"/>
            </p:cNvSpPr>
            <p:nvPr/>
          </p:nvSpPr>
          <p:spPr bwMode="auto">
            <a:xfrm>
              <a:off x="2071670" y="2833684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I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46" name="Rectangle 21"/>
            <p:cNvSpPr>
              <a:spLocks noChangeArrowheads="1"/>
            </p:cNvSpPr>
            <p:nvPr/>
          </p:nvSpPr>
          <p:spPr bwMode="auto">
            <a:xfrm>
              <a:off x="2071670" y="3200399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N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47" name="Rectangle 22"/>
            <p:cNvSpPr>
              <a:spLocks noChangeArrowheads="1"/>
            </p:cNvSpPr>
            <p:nvPr/>
          </p:nvSpPr>
          <p:spPr bwMode="auto">
            <a:xfrm>
              <a:off x="2071670" y="3933828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R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48" name="Rectangle 23"/>
            <p:cNvSpPr>
              <a:spLocks noChangeArrowheads="1"/>
            </p:cNvSpPr>
            <p:nvPr/>
          </p:nvSpPr>
          <p:spPr bwMode="auto">
            <a:xfrm>
              <a:off x="2071670" y="4300543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H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49" name="Rectangle 24"/>
            <p:cNvSpPr>
              <a:spLocks noChangeArrowheads="1"/>
            </p:cNvSpPr>
            <p:nvPr/>
          </p:nvSpPr>
          <p:spPr bwMode="auto">
            <a:xfrm>
              <a:off x="2071670" y="4667258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L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50" name="Rectangle 25"/>
            <p:cNvSpPr>
              <a:spLocks noChangeArrowheads="1"/>
            </p:cNvSpPr>
            <p:nvPr/>
          </p:nvSpPr>
          <p:spPr bwMode="auto">
            <a:xfrm>
              <a:off x="2071670" y="5033973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D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52" name="Rectangle 26"/>
            <p:cNvSpPr>
              <a:spLocks noChangeArrowheads="1"/>
            </p:cNvSpPr>
            <p:nvPr/>
          </p:nvSpPr>
          <p:spPr bwMode="auto">
            <a:xfrm>
              <a:off x="3233725" y="5400692"/>
              <a:ext cx="1395418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31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53" name="Rectangle 27"/>
            <p:cNvSpPr>
              <a:spLocks noChangeArrowheads="1"/>
            </p:cNvSpPr>
            <p:nvPr/>
          </p:nvSpPr>
          <p:spPr bwMode="auto">
            <a:xfrm>
              <a:off x="3233725" y="5767406"/>
              <a:ext cx="1395418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27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3" name="Rectangle 28"/>
            <p:cNvSpPr>
              <a:spLocks noChangeArrowheads="1"/>
            </p:cNvSpPr>
            <p:nvPr/>
          </p:nvSpPr>
          <p:spPr bwMode="auto">
            <a:xfrm>
              <a:off x="2071670" y="5400689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C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54" name="Rectangle 29"/>
            <p:cNvSpPr>
              <a:spLocks noChangeArrowheads="1"/>
            </p:cNvSpPr>
            <p:nvPr/>
          </p:nvSpPr>
          <p:spPr bwMode="auto">
            <a:xfrm>
              <a:off x="2071670" y="5767404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U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56" name="Rectangle 30"/>
            <p:cNvSpPr>
              <a:spLocks noChangeArrowheads="1"/>
            </p:cNvSpPr>
            <p:nvPr/>
          </p:nvSpPr>
          <p:spPr bwMode="auto">
            <a:xfrm>
              <a:off x="3233725" y="3567123"/>
              <a:ext cx="1395418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65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4" name="Rectangle 31"/>
            <p:cNvSpPr>
              <a:spLocks noChangeArrowheads="1"/>
            </p:cNvSpPr>
            <p:nvPr/>
          </p:nvSpPr>
          <p:spPr bwMode="auto">
            <a:xfrm>
              <a:off x="2071670" y="3567114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S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58" name="Rectangle 60"/>
            <p:cNvSpPr>
              <a:spLocks noChangeArrowheads="1"/>
            </p:cNvSpPr>
            <p:nvPr/>
          </p:nvSpPr>
          <p:spPr bwMode="auto">
            <a:xfrm>
              <a:off x="4629142" y="1366839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0000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5" name="Rectangle 61"/>
            <p:cNvSpPr>
              <a:spLocks noChangeArrowheads="1"/>
            </p:cNvSpPr>
            <p:nvPr/>
          </p:nvSpPr>
          <p:spPr bwMode="auto">
            <a:xfrm>
              <a:off x="4629742" y="1000108"/>
              <a:ext cx="1395312" cy="366715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Fixed</a:t>
              </a:r>
              <a:endParaRPr lang="en-US" altLang="zh-CN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6660" name="Rectangle 62"/>
            <p:cNvSpPr>
              <a:spLocks noChangeArrowheads="1"/>
            </p:cNvSpPr>
            <p:nvPr/>
          </p:nvSpPr>
          <p:spPr bwMode="auto">
            <a:xfrm>
              <a:off x="4629142" y="1733553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0001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1" name="Rectangle 63"/>
            <p:cNvSpPr>
              <a:spLocks noChangeArrowheads="1"/>
            </p:cNvSpPr>
            <p:nvPr/>
          </p:nvSpPr>
          <p:spPr bwMode="auto">
            <a:xfrm>
              <a:off x="4629142" y="2100267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0010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2" name="Rectangle 64"/>
            <p:cNvSpPr>
              <a:spLocks noChangeArrowheads="1"/>
            </p:cNvSpPr>
            <p:nvPr/>
          </p:nvSpPr>
          <p:spPr bwMode="auto">
            <a:xfrm>
              <a:off x="4629142" y="2466981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0011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3" name="Rectangle 65"/>
            <p:cNvSpPr>
              <a:spLocks noChangeArrowheads="1"/>
            </p:cNvSpPr>
            <p:nvPr/>
          </p:nvSpPr>
          <p:spPr bwMode="auto">
            <a:xfrm>
              <a:off x="4629142" y="2833695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0100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4" name="Rectangle 66"/>
            <p:cNvSpPr>
              <a:spLocks noChangeArrowheads="1"/>
            </p:cNvSpPr>
            <p:nvPr/>
          </p:nvSpPr>
          <p:spPr bwMode="auto">
            <a:xfrm>
              <a:off x="4629142" y="3200408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0101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5" name="Rectangle 67"/>
            <p:cNvSpPr>
              <a:spLocks noChangeArrowheads="1"/>
            </p:cNvSpPr>
            <p:nvPr/>
          </p:nvSpPr>
          <p:spPr bwMode="auto">
            <a:xfrm>
              <a:off x="4629142" y="3933836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0111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6" name="Rectangle 68"/>
            <p:cNvSpPr>
              <a:spLocks noChangeArrowheads="1"/>
            </p:cNvSpPr>
            <p:nvPr/>
          </p:nvSpPr>
          <p:spPr bwMode="auto">
            <a:xfrm>
              <a:off x="4629142" y="4300551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1000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7" name="Rectangle 69"/>
            <p:cNvSpPr>
              <a:spLocks noChangeArrowheads="1"/>
            </p:cNvSpPr>
            <p:nvPr/>
          </p:nvSpPr>
          <p:spPr bwMode="auto">
            <a:xfrm>
              <a:off x="4629142" y="4667264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1001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8" name="Rectangle 70"/>
            <p:cNvSpPr>
              <a:spLocks noChangeArrowheads="1"/>
            </p:cNvSpPr>
            <p:nvPr/>
          </p:nvSpPr>
          <p:spPr bwMode="auto">
            <a:xfrm>
              <a:off x="4629142" y="5033978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1010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69" name="Rectangle 71"/>
            <p:cNvSpPr>
              <a:spLocks noChangeArrowheads="1"/>
            </p:cNvSpPr>
            <p:nvPr/>
          </p:nvSpPr>
          <p:spPr bwMode="auto">
            <a:xfrm>
              <a:off x="4629142" y="5400692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1011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70" name="Rectangle 72"/>
            <p:cNvSpPr>
              <a:spLocks noChangeArrowheads="1"/>
            </p:cNvSpPr>
            <p:nvPr/>
          </p:nvSpPr>
          <p:spPr bwMode="auto">
            <a:xfrm>
              <a:off x="4629142" y="5767406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1100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71" name="Rectangle 73"/>
            <p:cNvSpPr>
              <a:spLocks noChangeArrowheads="1"/>
            </p:cNvSpPr>
            <p:nvPr/>
          </p:nvSpPr>
          <p:spPr bwMode="auto">
            <a:xfrm>
              <a:off x="4629142" y="3567123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0110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72" name="Rectangle 74"/>
            <p:cNvSpPr>
              <a:spLocks noChangeArrowheads="1"/>
            </p:cNvSpPr>
            <p:nvPr/>
          </p:nvSpPr>
          <p:spPr bwMode="auto">
            <a:xfrm>
              <a:off x="5908672" y="1366839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110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6" name="Rectangle 75"/>
            <p:cNvSpPr>
              <a:spLocks noChangeArrowheads="1"/>
            </p:cNvSpPr>
            <p:nvPr/>
          </p:nvSpPr>
          <p:spPr bwMode="auto">
            <a:xfrm>
              <a:off x="5908779" y="1000108"/>
              <a:ext cx="1395312" cy="366715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Huff</a:t>
              </a:r>
              <a:endParaRPr lang="en-US" altLang="zh-CN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6674" name="Rectangle 76"/>
            <p:cNvSpPr>
              <a:spLocks noChangeArrowheads="1"/>
            </p:cNvSpPr>
            <p:nvPr/>
          </p:nvSpPr>
          <p:spPr bwMode="auto">
            <a:xfrm>
              <a:off x="5908672" y="1733553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 dirty="0" smtClean="0">
                  <a:latin typeface="Arial" charset="0"/>
                </a:rPr>
                <a:t>011</a:t>
              </a:r>
              <a:endParaRPr lang="en-US" altLang="zh-CN" sz="2000" b="1" baseline="30000" dirty="0">
                <a:latin typeface="Arial" charset="0"/>
              </a:endParaRPr>
            </a:p>
          </p:txBody>
        </p:sp>
        <p:sp>
          <p:nvSpPr>
            <p:cNvPr id="26675" name="Rectangle 77"/>
            <p:cNvSpPr>
              <a:spLocks noChangeArrowheads="1"/>
            </p:cNvSpPr>
            <p:nvPr/>
          </p:nvSpPr>
          <p:spPr bwMode="auto">
            <a:xfrm>
              <a:off x="5908672" y="2100267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000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76" name="Rectangle 78"/>
            <p:cNvSpPr>
              <a:spLocks noChangeArrowheads="1"/>
            </p:cNvSpPr>
            <p:nvPr/>
          </p:nvSpPr>
          <p:spPr bwMode="auto">
            <a:xfrm>
              <a:off x="5908672" y="2466981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 dirty="0" smtClean="0">
                  <a:latin typeface="Arial" charset="0"/>
                </a:rPr>
                <a:t>001</a:t>
              </a:r>
              <a:endParaRPr lang="en-US" altLang="zh-CN" sz="2000" b="1" baseline="30000" dirty="0">
                <a:latin typeface="Arial" charset="0"/>
              </a:endParaRPr>
            </a:p>
          </p:txBody>
        </p:sp>
        <p:sp>
          <p:nvSpPr>
            <p:cNvPr id="26677" name="Rectangle 79"/>
            <p:cNvSpPr>
              <a:spLocks noChangeArrowheads="1"/>
            </p:cNvSpPr>
            <p:nvPr/>
          </p:nvSpPr>
          <p:spPr bwMode="auto">
            <a:xfrm>
              <a:off x="5908672" y="2833695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1011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78" name="Rectangle 80"/>
            <p:cNvSpPr>
              <a:spLocks noChangeArrowheads="1"/>
            </p:cNvSpPr>
            <p:nvPr/>
          </p:nvSpPr>
          <p:spPr bwMode="auto">
            <a:xfrm>
              <a:off x="5908672" y="3200408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1010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79" name="Rectangle 81"/>
            <p:cNvSpPr>
              <a:spLocks noChangeArrowheads="1"/>
            </p:cNvSpPr>
            <p:nvPr/>
          </p:nvSpPr>
          <p:spPr bwMode="auto">
            <a:xfrm>
              <a:off x="5908672" y="3933836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1000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80" name="Rectangle 82"/>
            <p:cNvSpPr>
              <a:spLocks noChangeArrowheads="1"/>
            </p:cNvSpPr>
            <p:nvPr/>
          </p:nvSpPr>
          <p:spPr bwMode="auto">
            <a:xfrm>
              <a:off x="5908672" y="4300551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1111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81" name="Rectangle 83"/>
            <p:cNvSpPr>
              <a:spLocks noChangeArrowheads="1"/>
            </p:cNvSpPr>
            <p:nvPr/>
          </p:nvSpPr>
          <p:spPr bwMode="auto">
            <a:xfrm>
              <a:off x="5908672" y="4667264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0101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82" name="Rectangle 84"/>
            <p:cNvSpPr>
              <a:spLocks noChangeArrowheads="1"/>
            </p:cNvSpPr>
            <p:nvPr/>
          </p:nvSpPr>
          <p:spPr bwMode="auto">
            <a:xfrm>
              <a:off x="5908672" y="5033978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0100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83" name="Rectangle 85"/>
            <p:cNvSpPr>
              <a:spLocks noChangeArrowheads="1"/>
            </p:cNvSpPr>
            <p:nvPr/>
          </p:nvSpPr>
          <p:spPr bwMode="auto">
            <a:xfrm>
              <a:off x="5908672" y="5400692"/>
              <a:ext cx="1395419" cy="36671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11100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84" name="Rectangle 86"/>
            <p:cNvSpPr>
              <a:spLocks noChangeArrowheads="1"/>
            </p:cNvSpPr>
            <p:nvPr/>
          </p:nvSpPr>
          <p:spPr bwMode="auto">
            <a:xfrm>
              <a:off x="5908672" y="5767406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11101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26685" name="Rectangle 87"/>
            <p:cNvSpPr>
              <a:spLocks noChangeArrowheads="1"/>
            </p:cNvSpPr>
            <p:nvPr/>
          </p:nvSpPr>
          <p:spPr bwMode="auto">
            <a:xfrm>
              <a:off x="5908672" y="3567123"/>
              <a:ext cx="1395419" cy="3667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1001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7" name="Rectangle 88"/>
            <p:cNvSpPr>
              <a:spLocks noChangeArrowheads="1"/>
            </p:cNvSpPr>
            <p:nvPr/>
          </p:nvSpPr>
          <p:spPr bwMode="auto">
            <a:xfrm>
              <a:off x="3234430" y="6134119"/>
              <a:ext cx="1395312" cy="366715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838</a:t>
              </a:r>
              <a:endParaRPr lang="en-US" altLang="zh-CN" sz="2000" b="1" baseline="300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6686" name="Rectangle 89"/>
            <p:cNvSpPr>
              <a:spLocks noChangeArrowheads="1"/>
            </p:cNvSpPr>
            <p:nvPr/>
          </p:nvSpPr>
          <p:spPr bwMode="auto">
            <a:xfrm>
              <a:off x="2071670" y="6134119"/>
              <a:ext cx="1162760" cy="3667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Total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26687" name="Rectangle 90"/>
            <p:cNvSpPr>
              <a:spLocks noChangeArrowheads="1"/>
            </p:cNvSpPr>
            <p:nvPr/>
          </p:nvSpPr>
          <p:spPr bwMode="auto">
            <a:xfrm>
              <a:off x="4629742" y="6134119"/>
              <a:ext cx="1395312" cy="366715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4.00</a:t>
              </a:r>
              <a:endParaRPr lang="en-US" altLang="zh-CN" sz="2000" b="1" baseline="300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6688" name="Rectangle 91"/>
            <p:cNvSpPr>
              <a:spLocks noChangeArrowheads="1"/>
            </p:cNvSpPr>
            <p:nvPr/>
          </p:nvSpPr>
          <p:spPr bwMode="auto">
            <a:xfrm>
              <a:off x="5908779" y="6134119"/>
              <a:ext cx="1395312" cy="366715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3.62</a:t>
              </a:r>
              <a:endParaRPr lang="en-US" altLang="zh-CN" sz="2000" b="1" baseline="300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6689" name="Rectangle 61"/>
            <p:cNvSpPr>
              <a:spLocks noChangeArrowheads="1"/>
            </p:cNvSpPr>
            <p:nvPr/>
          </p:nvSpPr>
          <p:spPr bwMode="auto">
            <a:xfrm>
              <a:off x="3229952" y="990600"/>
              <a:ext cx="1395312" cy="368008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Freq</a:t>
              </a:r>
              <a:endParaRPr lang="en-US" altLang="zh-CN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492375"/>
            <a:ext cx="6192838" cy="1665288"/>
          </a:xfrm>
        </p:spPr>
        <p:txBody>
          <a:bodyPr/>
          <a:lstStyle/>
          <a:p>
            <a:pPr eaLnBrk="1" hangingPunct="1"/>
            <a:r>
              <a:rPr lang="en-US" altLang="zh-CN" sz="6000" smtClean="0"/>
              <a:t>     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E0FFC4-51A6-46B6-B5DB-00A505A101CB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7171" name="灯片编号占位符 5"/>
          <p:cNvSpPr txBox="1">
            <a:spLocks noGrp="1"/>
          </p:cNvSpPr>
          <p:nvPr/>
        </p:nvSpPr>
        <p:spPr bwMode="auto">
          <a:xfrm>
            <a:off x="6867525" y="6581775"/>
            <a:ext cx="2133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mtClean="0"/>
              <a:t>Huffman Coding Trees</a:t>
            </a:r>
            <a:endParaRPr lang="zh-CN" altLang="en-US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16025"/>
            <a:ext cx="8389938" cy="4660900"/>
          </a:xfrm>
        </p:spPr>
        <p:txBody>
          <a:bodyPr/>
          <a:lstStyle/>
          <a:p>
            <a:pPr marL="449263" indent="-449263" eaLnBrk="1" hangingPunct="1">
              <a:lnSpc>
                <a:spcPct val="11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zh-CN" sz="3200" smtClean="0"/>
              <a:t>Let us encode </a:t>
            </a:r>
            <a:r>
              <a:rPr lang="en-US" altLang="zh-CN" sz="3200" smtClean="0">
                <a:solidFill>
                  <a:srgbClr val="0000FF"/>
                </a:solidFill>
              </a:rPr>
              <a:t>e</a:t>
            </a:r>
            <a:r>
              <a:rPr lang="en-US" altLang="zh-CN" sz="3200" smtClean="0"/>
              <a:t> with 0, </a:t>
            </a:r>
            <a:r>
              <a:rPr lang="en-US" altLang="zh-CN" sz="3200" smtClean="0">
                <a:solidFill>
                  <a:srgbClr val="0000FF"/>
                </a:solidFill>
              </a:rPr>
              <a:t>a</a:t>
            </a:r>
            <a:r>
              <a:rPr lang="en-US" altLang="zh-CN" sz="3200" smtClean="0"/>
              <a:t> with 1, and </a:t>
            </a:r>
            <a:r>
              <a:rPr lang="en-US" altLang="zh-CN" sz="3200" smtClean="0">
                <a:solidFill>
                  <a:srgbClr val="0000FF"/>
                </a:solidFill>
              </a:rPr>
              <a:t>t</a:t>
            </a:r>
            <a:r>
              <a:rPr lang="en-US" altLang="zh-CN" sz="3200" smtClean="0"/>
              <a:t> with 01. How can we then encode the word </a:t>
            </a:r>
            <a:r>
              <a:rPr lang="en-US" altLang="zh-CN" sz="3200" smtClean="0">
                <a:solidFill>
                  <a:srgbClr val="0000FF"/>
                </a:solidFill>
              </a:rPr>
              <a:t>tea</a:t>
            </a:r>
            <a:r>
              <a:rPr lang="en-US" altLang="zh-CN" sz="3200" smtClean="0"/>
              <a:t>?</a:t>
            </a:r>
          </a:p>
          <a:p>
            <a:pPr marL="449263" indent="-449263" eaLnBrk="1" hangingPunct="1">
              <a:lnSpc>
                <a:spcPct val="11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zh-CN" sz="3200" smtClean="0"/>
              <a:t>The encoding is </a:t>
            </a:r>
            <a:r>
              <a:rPr lang="en-US" altLang="zh-CN" sz="3200" smtClean="0">
                <a:solidFill>
                  <a:srgbClr val="0000FF"/>
                </a:solidFill>
              </a:rPr>
              <a:t>0101</a:t>
            </a:r>
            <a:r>
              <a:rPr lang="en-US" altLang="zh-CN" sz="3200" smtClean="0">
                <a:solidFill>
                  <a:srgbClr val="003399"/>
                </a:solidFill>
              </a:rPr>
              <a:t>.</a:t>
            </a:r>
          </a:p>
          <a:p>
            <a:pPr marL="449263" indent="-449263" eaLnBrk="1" hangingPunct="1">
              <a:lnSpc>
                <a:spcPct val="11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altLang="zh-CN" sz="3200" smtClean="0"/>
              <a:t>Unfortunately, this encoding is ambiguous. It could also stand for </a:t>
            </a:r>
            <a:r>
              <a:rPr lang="en-US" altLang="zh-CN" sz="3200" smtClean="0">
                <a:solidFill>
                  <a:srgbClr val="0000FF"/>
                </a:solidFill>
              </a:rPr>
              <a:t>eat</a:t>
            </a:r>
            <a:r>
              <a:rPr lang="en-US" altLang="zh-CN" sz="3200" smtClean="0"/>
              <a:t>, </a:t>
            </a:r>
            <a:r>
              <a:rPr lang="en-US" altLang="zh-CN" sz="3200" smtClean="0">
                <a:solidFill>
                  <a:srgbClr val="0000FF"/>
                </a:solidFill>
              </a:rPr>
              <a:t>eaea</a:t>
            </a:r>
            <a:r>
              <a:rPr lang="en-US" altLang="zh-CN" sz="3200" smtClean="0"/>
              <a:t>, or </a:t>
            </a:r>
            <a:r>
              <a:rPr lang="en-US" altLang="zh-CN" sz="3200" smtClean="0">
                <a:solidFill>
                  <a:srgbClr val="0000FF"/>
                </a:solidFill>
              </a:rPr>
              <a:t>tt</a:t>
            </a:r>
            <a:r>
              <a:rPr lang="en-US" altLang="zh-CN" sz="32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1F441-1D61-4787-8B76-78115E1333A0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 bwMode="auto">
          <a:xfrm>
            <a:off x="6867525" y="6581775"/>
            <a:ext cx="2133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mtClean="0"/>
              <a:t>Huffman Coding Trees</a:t>
            </a:r>
            <a:endParaRPr lang="zh-CN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268413"/>
            <a:ext cx="8318500" cy="4897437"/>
          </a:xfrm>
        </p:spPr>
        <p:txBody>
          <a:bodyPr/>
          <a:lstStyle/>
          <a:p>
            <a:pPr marL="449263" indent="-449263" eaLnBrk="1" hangingPunct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3200" smtClean="0"/>
              <a:t>In a </a:t>
            </a:r>
            <a:r>
              <a:rPr lang="en-US" altLang="zh-CN" sz="3200" smtClean="0">
                <a:solidFill>
                  <a:srgbClr val="FF0000"/>
                </a:solidFill>
              </a:rPr>
              <a:t>prefix code</a:t>
            </a:r>
            <a:r>
              <a:rPr lang="en-US" altLang="zh-CN" sz="3200" smtClean="0"/>
              <a:t>, the bit string for a character never occurs as the </a:t>
            </a:r>
            <a:r>
              <a:rPr lang="en-US" altLang="zh-CN" sz="3200" smtClean="0">
                <a:solidFill>
                  <a:srgbClr val="0000FF"/>
                </a:solidFill>
              </a:rPr>
              <a:t>prefix </a:t>
            </a:r>
            <a:r>
              <a:rPr lang="en-US" altLang="zh-CN" sz="3200" smtClean="0"/>
              <a:t>(first part) of the bit string for another character.</a:t>
            </a:r>
          </a:p>
          <a:p>
            <a:pPr marL="449263" indent="-449263" eaLnBrk="1" hangingPunct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3200" smtClean="0"/>
              <a:t>For example, the encoding of </a:t>
            </a:r>
            <a:r>
              <a:rPr lang="en-US" altLang="zh-CN" sz="3200" smtClean="0">
                <a:solidFill>
                  <a:srgbClr val="FF0000"/>
                </a:solidFill>
              </a:rPr>
              <a:t>e</a:t>
            </a:r>
            <a:r>
              <a:rPr lang="en-US" altLang="zh-CN" sz="3200" smtClean="0"/>
              <a:t> with </a:t>
            </a:r>
            <a:r>
              <a:rPr lang="en-US" altLang="zh-CN" sz="3200" smtClean="0">
                <a:solidFill>
                  <a:srgbClr val="FF0000"/>
                </a:solidFill>
              </a:rPr>
              <a:t>0</a:t>
            </a:r>
            <a:r>
              <a:rPr lang="en-US" altLang="zh-CN" sz="3200" smtClean="0"/>
              <a:t>, </a:t>
            </a:r>
            <a:r>
              <a:rPr lang="en-US" altLang="zh-CN" sz="3200" smtClean="0">
                <a:solidFill>
                  <a:srgbClr val="C00000"/>
                </a:solidFill>
              </a:rPr>
              <a:t>a</a:t>
            </a:r>
            <a:r>
              <a:rPr lang="en-US" altLang="zh-CN" sz="3200" smtClean="0"/>
              <a:t> with </a:t>
            </a:r>
            <a:r>
              <a:rPr lang="en-US" altLang="zh-CN" sz="3200" smtClean="0">
                <a:solidFill>
                  <a:srgbClr val="C00000"/>
                </a:solidFill>
              </a:rPr>
              <a:t>10</a:t>
            </a:r>
            <a:r>
              <a:rPr lang="en-US" altLang="zh-CN" sz="3200" smtClean="0"/>
              <a:t>, and t with </a:t>
            </a:r>
            <a:r>
              <a:rPr lang="en-US" altLang="zh-CN" sz="3200" smtClean="0">
                <a:solidFill>
                  <a:srgbClr val="C00000"/>
                </a:solidFill>
              </a:rPr>
              <a:t>11</a:t>
            </a:r>
            <a:r>
              <a:rPr lang="en-US" altLang="zh-CN" sz="3200" smtClean="0"/>
              <a:t> is a prefix code. How can we now encode the word </a:t>
            </a:r>
            <a:r>
              <a:rPr lang="en-US" altLang="zh-CN" sz="3200" smtClean="0">
                <a:solidFill>
                  <a:srgbClr val="0000FF"/>
                </a:solidFill>
              </a:rPr>
              <a:t>tea</a:t>
            </a:r>
            <a:r>
              <a:rPr lang="en-US" altLang="zh-CN" sz="3200" smtClean="0"/>
              <a:t>?</a:t>
            </a:r>
          </a:p>
          <a:p>
            <a:pPr marL="449263" indent="-449263" eaLnBrk="1" hangingPunct="1">
              <a:lnSpc>
                <a:spcPct val="11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3200" smtClean="0"/>
              <a:t>The encoding is </a:t>
            </a:r>
            <a:r>
              <a:rPr lang="en-US" altLang="zh-CN" sz="3200" smtClean="0">
                <a:solidFill>
                  <a:srgbClr val="0000FF"/>
                </a:solidFill>
              </a:rPr>
              <a:t>11010</a:t>
            </a:r>
            <a:r>
              <a:rPr lang="en-US" altLang="zh-CN" sz="3200" smtClean="0"/>
              <a:t>.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78E7B-6CC4-44AA-BD08-8C66565D0D47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 bwMode="auto">
          <a:xfrm>
            <a:off x="6867525" y="6581775"/>
            <a:ext cx="2133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mtClean="0"/>
              <a:t>Huffman Coding Trees</a:t>
            </a:r>
            <a:endParaRPr lang="zh-CN" altLang="en-US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91512" cy="749300"/>
          </a:xfrm>
        </p:spPr>
        <p:txBody>
          <a:bodyPr/>
          <a:lstStyle/>
          <a:p>
            <a:pPr marL="449263" indent="-449263" eaLnBrk="1" hangingPunct="1">
              <a:defRPr/>
            </a:pPr>
            <a:r>
              <a:rPr lang="en-US" altLang="zh-CN" sz="3200" dirty="0" smtClean="0">
                <a:solidFill>
                  <a:srgbClr val="0000FF"/>
                </a:solidFill>
              </a:rPr>
              <a:t>The tree corresponding to our example:</a:t>
            </a:r>
          </a:p>
          <a:p>
            <a:pPr eaLnBrk="1" hangingPunct="1">
              <a:defRPr/>
            </a:pPr>
            <a:endParaRPr lang="zh-CN" altLang="en-US" dirty="0" smtClean="0">
              <a:solidFill>
                <a:srgbClr val="003399"/>
              </a:solidFill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3132138" y="1916113"/>
            <a:ext cx="2087562" cy="1997075"/>
            <a:chOff x="1968" y="1344"/>
            <a:chExt cx="1440" cy="1687"/>
          </a:xfrm>
        </p:grpSpPr>
        <p:sp>
          <p:nvSpPr>
            <p:cNvPr id="9224" name="AutoShape 5"/>
            <p:cNvSpPr>
              <a:spLocks noChangeArrowheads="1"/>
            </p:cNvSpPr>
            <p:nvPr/>
          </p:nvSpPr>
          <p:spPr bwMode="auto">
            <a:xfrm>
              <a:off x="2400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225" name="AutoShape 6"/>
            <p:cNvSpPr>
              <a:spLocks noChangeArrowheads="1"/>
            </p:cNvSpPr>
            <p:nvPr/>
          </p:nvSpPr>
          <p:spPr bwMode="auto">
            <a:xfrm>
              <a:off x="2064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226" name="AutoShape 7"/>
            <p:cNvSpPr>
              <a:spLocks noChangeArrowheads="1"/>
            </p:cNvSpPr>
            <p:nvPr/>
          </p:nvSpPr>
          <p:spPr bwMode="auto">
            <a:xfrm>
              <a:off x="2736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227" name="AutoShape 8"/>
            <p:cNvSpPr>
              <a:spLocks noChangeArrowheads="1"/>
            </p:cNvSpPr>
            <p:nvPr/>
          </p:nvSpPr>
          <p:spPr bwMode="auto">
            <a:xfrm>
              <a:off x="244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228" name="AutoShape 9"/>
            <p:cNvSpPr>
              <a:spLocks noChangeArrowheads="1"/>
            </p:cNvSpPr>
            <p:nvPr/>
          </p:nvSpPr>
          <p:spPr bwMode="auto">
            <a:xfrm>
              <a:off x="3072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9229" name="AutoShape 10"/>
            <p:cNvCxnSpPr>
              <a:cxnSpLocks noChangeShapeType="1"/>
              <a:stCxn id="9224" idx="3"/>
              <a:endCxn id="9225" idx="7"/>
            </p:cNvCxnSpPr>
            <p:nvPr/>
          </p:nvCxnSpPr>
          <p:spPr bwMode="auto">
            <a:xfrm flipH="1">
              <a:off x="2146" y="1426"/>
              <a:ext cx="268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9230" name="AutoShape 11"/>
            <p:cNvCxnSpPr>
              <a:cxnSpLocks noChangeShapeType="1"/>
              <a:stCxn id="9224" idx="5"/>
              <a:endCxn id="9226" idx="1"/>
            </p:cNvCxnSpPr>
            <p:nvPr/>
          </p:nvCxnSpPr>
          <p:spPr bwMode="auto">
            <a:xfrm>
              <a:off x="2482" y="1426"/>
              <a:ext cx="268" cy="46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9231" name="AutoShape 12"/>
            <p:cNvCxnSpPr>
              <a:cxnSpLocks noChangeShapeType="1"/>
              <a:stCxn id="9226" idx="3"/>
              <a:endCxn id="9227" idx="7"/>
            </p:cNvCxnSpPr>
            <p:nvPr/>
          </p:nvCxnSpPr>
          <p:spPr bwMode="auto">
            <a:xfrm flipH="1">
              <a:off x="2530" y="1954"/>
              <a:ext cx="220" cy="5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9232" name="AutoShape 13"/>
            <p:cNvCxnSpPr>
              <a:cxnSpLocks noChangeShapeType="1"/>
              <a:stCxn id="9226" idx="5"/>
              <a:endCxn id="9228" idx="1"/>
            </p:cNvCxnSpPr>
            <p:nvPr/>
          </p:nvCxnSpPr>
          <p:spPr bwMode="auto">
            <a:xfrm>
              <a:off x="2818" y="1954"/>
              <a:ext cx="268" cy="556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</p:spPr>
        </p:cxnSp>
        <p:sp>
          <p:nvSpPr>
            <p:cNvPr id="9233" name="Text Box 14"/>
            <p:cNvSpPr txBox="1">
              <a:spLocks noChangeArrowheads="1"/>
            </p:cNvSpPr>
            <p:nvPr/>
          </p:nvSpPr>
          <p:spPr bwMode="auto">
            <a:xfrm>
              <a:off x="2016" y="1487"/>
              <a:ext cx="240" cy="3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234" name="Text Box 15"/>
            <p:cNvSpPr txBox="1">
              <a:spLocks noChangeArrowheads="1"/>
            </p:cNvSpPr>
            <p:nvPr/>
          </p:nvSpPr>
          <p:spPr bwMode="auto">
            <a:xfrm>
              <a:off x="2640" y="1487"/>
              <a:ext cx="240" cy="3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235" name="Text Box 16"/>
            <p:cNvSpPr txBox="1">
              <a:spLocks noChangeArrowheads="1"/>
            </p:cNvSpPr>
            <p:nvPr/>
          </p:nvSpPr>
          <p:spPr bwMode="auto">
            <a:xfrm>
              <a:off x="2401" y="2064"/>
              <a:ext cx="240" cy="3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236" name="Text Box 17"/>
            <p:cNvSpPr txBox="1">
              <a:spLocks noChangeArrowheads="1"/>
            </p:cNvSpPr>
            <p:nvPr/>
          </p:nvSpPr>
          <p:spPr bwMode="auto">
            <a:xfrm>
              <a:off x="2977" y="2064"/>
              <a:ext cx="240" cy="39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237" name="Text Box 18"/>
            <p:cNvSpPr txBox="1">
              <a:spLocks noChangeArrowheads="1"/>
            </p:cNvSpPr>
            <p:nvPr/>
          </p:nvSpPr>
          <p:spPr bwMode="auto">
            <a:xfrm>
              <a:off x="1968" y="1921"/>
              <a:ext cx="384" cy="4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9238" name="Text Box 19"/>
            <p:cNvSpPr txBox="1">
              <a:spLocks noChangeArrowheads="1"/>
            </p:cNvSpPr>
            <p:nvPr/>
          </p:nvSpPr>
          <p:spPr bwMode="auto">
            <a:xfrm>
              <a:off x="2352" y="2544"/>
              <a:ext cx="383" cy="4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9239" name="Text Box 20"/>
            <p:cNvSpPr txBox="1">
              <a:spLocks noChangeArrowheads="1"/>
            </p:cNvSpPr>
            <p:nvPr/>
          </p:nvSpPr>
          <p:spPr bwMode="auto">
            <a:xfrm>
              <a:off x="3024" y="2592"/>
              <a:ext cx="384" cy="4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Arial" pitchFamily="34" charset="0"/>
                </a:rPr>
                <a:t>t</a:t>
              </a:r>
            </a:p>
          </p:txBody>
        </p:sp>
      </p:grpSp>
      <p:sp>
        <p:nvSpPr>
          <p:cNvPr id="9223" name="Rectangle 23"/>
          <p:cNvSpPr>
            <a:spLocks noChangeArrowheads="1"/>
          </p:cNvSpPr>
          <p:nvPr/>
        </p:nvSpPr>
        <p:spPr bwMode="auto">
          <a:xfrm>
            <a:off x="684213" y="4005263"/>
            <a:ext cx="7704137" cy="20939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00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In a tree, no leaf can be the ancestor of another leaf. Therefore, </a:t>
            </a:r>
            <a:r>
              <a:rPr lang="en-US" altLang="zh-CN" sz="3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no encoding</a:t>
            </a:r>
            <a:r>
              <a:rPr lang="en-US" altLang="zh-CN" sz="300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 of a character can </a:t>
            </a:r>
            <a:r>
              <a:rPr lang="en-US" altLang="zh-CN" sz="3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be a prefix </a:t>
            </a:r>
            <a:r>
              <a:rPr lang="en-US" altLang="zh-CN" sz="300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of an encoding of another character (prefix code).</a:t>
            </a:r>
            <a:endParaRPr lang="zh-CN" altLang="en-US" sz="3000">
              <a:solidFill>
                <a:srgbClr val="800000"/>
              </a:solidFill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E34A5F-214C-416E-9C6E-40218E68F29E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 bwMode="auto">
          <a:xfrm>
            <a:off x="6867525" y="6581775"/>
            <a:ext cx="2133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mtClean="0"/>
              <a:t>Huffman Coding Trees</a:t>
            </a:r>
            <a:endParaRPr lang="zh-CN" altLang="en-US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25538"/>
            <a:ext cx="8675687" cy="5256212"/>
          </a:xfrm>
        </p:spPr>
        <p:txBody>
          <a:bodyPr/>
          <a:lstStyle/>
          <a:p>
            <a:pPr marL="536575" indent="-536575" eaLnBrk="1" hangingPunct="1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zh-CN" sz="2900" smtClean="0">
                <a:sym typeface="Symbol" pitchFamily="18" charset="2"/>
              </a:rPr>
              <a:t>To determine the </a:t>
            </a:r>
            <a:r>
              <a:rPr lang="en-US" altLang="zh-CN" sz="2900" smtClean="0">
                <a:solidFill>
                  <a:srgbClr val="0000FF"/>
                </a:solidFill>
                <a:sym typeface="Symbol" pitchFamily="18" charset="2"/>
              </a:rPr>
              <a:t>optimal</a:t>
            </a:r>
            <a:r>
              <a:rPr lang="en-US" altLang="zh-CN" sz="2900" smtClean="0">
                <a:solidFill>
                  <a:srgbClr val="003399"/>
                </a:solidFill>
                <a:sym typeface="Symbol" pitchFamily="18" charset="2"/>
              </a:rPr>
              <a:t> </a:t>
            </a:r>
            <a:r>
              <a:rPr lang="en-US" altLang="zh-CN" sz="2900" smtClean="0">
                <a:sym typeface="Symbol" pitchFamily="18" charset="2"/>
              </a:rPr>
              <a:t>(shortest) encoding for a given string, we first have to find the frequencies of characters in that string. </a:t>
            </a:r>
          </a:p>
          <a:p>
            <a:pPr marL="536575" indent="-536575" eaLnBrk="1" hangingPunct="1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zh-CN" sz="2900" smtClean="0">
                <a:sym typeface="Symbol" pitchFamily="18" charset="2"/>
              </a:rPr>
              <a:t>Let us consider the following string: eeadfeejjeggebeeggddehhhececddeciedee</a:t>
            </a:r>
          </a:p>
          <a:p>
            <a:pPr marL="536575" indent="-536575" eaLnBrk="1" hangingPunct="1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zh-CN" sz="2900" smtClean="0">
                <a:sym typeface="Symbol" pitchFamily="18" charset="2"/>
              </a:rPr>
              <a:t>It contains 1a, 1b, 3c, 6d, 15e, 1f, 4g, 3h, 1i, and 2j.</a:t>
            </a:r>
          </a:p>
          <a:p>
            <a:pPr marL="536575" indent="-536575" eaLnBrk="1" hangingPunct="1">
              <a:lnSpc>
                <a:spcPct val="110000"/>
              </a:lnSpc>
              <a:spcBef>
                <a:spcPct val="10000"/>
              </a:spcBef>
              <a:spcAft>
                <a:spcPts val="1200"/>
              </a:spcAft>
            </a:pPr>
            <a:r>
              <a:rPr lang="en-US" altLang="zh-CN" sz="2900" smtClean="0">
                <a:sym typeface="Symbol" pitchFamily="18" charset="2"/>
              </a:rPr>
              <a:t>We can now use </a:t>
            </a:r>
            <a:r>
              <a:rPr lang="en-US" altLang="zh-CN" sz="2900" b="1" smtClean="0">
                <a:solidFill>
                  <a:srgbClr val="0000FF"/>
                </a:solidFill>
                <a:sym typeface="Symbol" pitchFamily="18" charset="2"/>
              </a:rPr>
              <a:t>Huffman</a:t>
            </a:r>
            <a:r>
              <a:rPr lang="en-US" altLang="zh-CN" sz="2900" b="1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’</a:t>
            </a:r>
            <a:r>
              <a:rPr lang="en-US" altLang="zh-CN" sz="2900" b="1" smtClean="0">
                <a:solidFill>
                  <a:srgbClr val="0000FF"/>
                </a:solidFill>
                <a:sym typeface="Symbol" pitchFamily="18" charset="2"/>
              </a:rPr>
              <a:t>s</a:t>
            </a:r>
            <a:r>
              <a:rPr lang="en-US" altLang="zh-CN" sz="2900" smtClean="0">
                <a:solidFill>
                  <a:srgbClr val="0000FF"/>
                </a:solidFill>
                <a:sym typeface="Symbol" pitchFamily="18" charset="2"/>
              </a:rPr>
              <a:t> algorithm </a:t>
            </a:r>
            <a:r>
              <a:rPr lang="en-US" altLang="zh-CN" sz="2900" smtClean="0">
                <a:sym typeface="Symbol" pitchFamily="18" charset="2"/>
              </a:rPr>
              <a:t>to build the optimal coding tree.</a:t>
            </a:r>
            <a:endParaRPr lang="zh-CN" altLang="en-US" sz="2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91E65-D134-46ED-B5AA-6E8E7AFB6B6C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 bwMode="auto">
          <a:xfrm>
            <a:off x="6867525" y="6581775"/>
            <a:ext cx="2133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mtClean="0"/>
              <a:t>Huffman Coding Trees</a:t>
            </a:r>
            <a:endParaRPr lang="zh-CN" alt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273175"/>
            <a:ext cx="8174037" cy="3956050"/>
          </a:xfrm>
        </p:spPr>
        <p:txBody>
          <a:bodyPr/>
          <a:lstStyle/>
          <a:p>
            <a:pPr marL="536575" indent="-536575" eaLnBrk="1" hangingPunct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smtClean="0">
                <a:sym typeface="Symbol" pitchFamily="18" charset="2"/>
              </a:rPr>
              <a:t>In the following steps, we determine the two lowest frequencies among the </a:t>
            </a:r>
            <a:r>
              <a:rPr lang="en-US" altLang="zh-CN" sz="3200" smtClean="0">
                <a:solidFill>
                  <a:srgbClr val="0000FF"/>
                </a:solidFill>
                <a:sym typeface="Symbol" pitchFamily="18" charset="2"/>
              </a:rPr>
              <a:t>single vertices and the roots of trees </a:t>
            </a:r>
            <a:r>
              <a:rPr lang="en-US" altLang="zh-CN" sz="3200" smtClean="0">
                <a:sym typeface="Symbol" pitchFamily="18" charset="2"/>
              </a:rPr>
              <a:t>that we already created.</a:t>
            </a:r>
          </a:p>
          <a:p>
            <a:pPr marL="536575" indent="-536575" eaLnBrk="1" hangingPunct="1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smtClean="0">
                <a:sym typeface="Symbol" pitchFamily="18" charset="2"/>
              </a:rPr>
              <a:t>This is repeated until we obtain a </a:t>
            </a:r>
            <a:r>
              <a:rPr lang="en-US" altLang="zh-CN" sz="3200" b="1" smtClean="0">
                <a:solidFill>
                  <a:srgbClr val="0000FF"/>
                </a:solidFill>
                <a:sym typeface="Symbol" pitchFamily="18" charset="2"/>
              </a:rPr>
              <a:t>single tree</a:t>
            </a:r>
            <a:r>
              <a:rPr lang="en-US" altLang="zh-CN" sz="3200" smtClean="0">
                <a:sym typeface="Symbol" pitchFamily="18" charset="2"/>
              </a:rPr>
              <a:t>.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DD067-5F33-49B3-B709-B85F050FC79A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 bwMode="auto">
          <a:xfrm>
            <a:off x="6867525" y="6581775"/>
            <a:ext cx="2133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620712"/>
          </a:xfrm>
        </p:spPr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  <a:endParaRPr lang="zh-CN" altLang="en-US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1738"/>
            <a:ext cx="4186238" cy="1579562"/>
          </a:xfrm>
        </p:spPr>
        <p:txBody>
          <a:bodyPr/>
          <a:lstStyle/>
          <a:p>
            <a:pPr marL="536575" indent="-536575" eaLnBrk="1" hangingPunct="1"/>
            <a:r>
              <a:rPr lang="en-US" altLang="zh-CN" sz="3600" smtClean="0"/>
              <a:t>Character count in text.</a:t>
            </a:r>
            <a:endParaRPr lang="zh-CN" altLang="en-US" sz="3600" smtClean="0"/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4975225" y="1285875"/>
            <a:ext cx="3168650" cy="5111750"/>
            <a:chOff x="3360" y="624"/>
            <a:chExt cx="1056" cy="3360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3840" y="86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 dirty="0">
                  <a:latin typeface="Arial" charset="0"/>
                </a:rPr>
                <a:t>125</a:t>
              </a:r>
              <a:endParaRPr lang="en-US" altLang="zh-CN" sz="2000" b="1" baseline="30000" dirty="0">
                <a:latin typeface="Arial" charset="0"/>
              </a:endParaRPr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3840" y="624"/>
              <a:ext cx="576" cy="24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Freq</a:t>
              </a:r>
              <a:endParaRPr lang="en-US" altLang="zh-CN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2297" name="Rectangle 7"/>
            <p:cNvSpPr>
              <a:spLocks noChangeArrowheads="1"/>
            </p:cNvSpPr>
            <p:nvPr/>
          </p:nvSpPr>
          <p:spPr bwMode="auto">
            <a:xfrm>
              <a:off x="3840" y="110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93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298" name="Rectangle 8"/>
            <p:cNvSpPr>
              <a:spLocks noChangeArrowheads="1"/>
            </p:cNvSpPr>
            <p:nvPr/>
          </p:nvSpPr>
          <p:spPr bwMode="auto">
            <a:xfrm>
              <a:off x="3840" y="134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80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299" name="Rectangle 9"/>
            <p:cNvSpPr>
              <a:spLocks noChangeArrowheads="1"/>
            </p:cNvSpPr>
            <p:nvPr/>
          </p:nvSpPr>
          <p:spPr bwMode="auto">
            <a:xfrm>
              <a:off x="3840" y="158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76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00" name="Rectangle 10"/>
            <p:cNvSpPr>
              <a:spLocks noChangeArrowheads="1"/>
            </p:cNvSpPr>
            <p:nvPr/>
          </p:nvSpPr>
          <p:spPr bwMode="auto">
            <a:xfrm>
              <a:off x="3840" y="182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72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3840" y="206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71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3840" y="254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61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3840" y="278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55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>
              <a:off x="3840" y="302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41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05" name="Rectangle 15"/>
            <p:cNvSpPr>
              <a:spLocks noChangeArrowheads="1"/>
            </p:cNvSpPr>
            <p:nvPr/>
          </p:nvSpPr>
          <p:spPr bwMode="auto">
            <a:xfrm>
              <a:off x="3840" y="326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40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3360" y="8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E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3360" y="624"/>
              <a:ext cx="480" cy="24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solidFill>
                    <a:schemeClr val="bg1"/>
                  </a:solidFill>
                  <a:latin typeface="Arial" pitchFamily="34" charset="0"/>
                </a:rPr>
                <a:t>Char</a:t>
              </a:r>
              <a:endParaRPr lang="en-US" altLang="zh-CN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3360" y="110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T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360" y="13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A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auto">
            <a:xfrm>
              <a:off x="3360" y="158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O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auto">
            <a:xfrm>
              <a:off x="3360" y="182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I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3360" y="20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N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13" name="Rectangle 23"/>
            <p:cNvSpPr>
              <a:spLocks noChangeArrowheads="1"/>
            </p:cNvSpPr>
            <p:nvPr/>
          </p:nvSpPr>
          <p:spPr bwMode="auto">
            <a:xfrm>
              <a:off x="3360" y="25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R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14" name="Rectangle 24"/>
            <p:cNvSpPr>
              <a:spLocks noChangeArrowheads="1"/>
            </p:cNvSpPr>
            <p:nvPr/>
          </p:nvSpPr>
          <p:spPr bwMode="auto">
            <a:xfrm>
              <a:off x="3360" y="278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H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15" name="Rectangle 25"/>
            <p:cNvSpPr>
              <a:spLocks noChangeArrowheads="1"/>
            </p:cNvSpPr>
            <p:nvPr/>
          </p:nvSpPr>
          <p:spPr bwMode="auto">
            <a:xfrm>
              <a:off x="3360" y="302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L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16" name="Rectangle 26"/>
            <p:cNvSpPr>
              <a:spLocks noChangeArrowheads="1"/>
            </p:cNvSpPr>
            <p:nvPr/>
          </p:nvSpPr>
          <p:spPr bwMode="auto">
            <a:xfrm>
              <a:off x="3360" y="326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D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17" name="Rectangle 27"/>
            <p:cNvSpPr>
              <a:spLocks noChangeArrowheads="1"/>
            </p:cNvSpPr>
            <p:nvPr/>
          </p:nvSpPr>
          <p:spPr bwMode="auto">
            <a:xfrm>
              <a:off x="3840" y="350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31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18" name="Rectangle 28"/>
            <p:cNvSpPr>
              <a:spLocks noChangeArrowheads="1"/>
            </p:cNvSpPr>
            <p:nvPr/>
          </p:nvSpPr>
          <p:spPr bwMode="auto">
            <a:xfrm>
              <a:off x="3840" y="374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27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19" name="Rectangle 29"/>
            <p:cNvSpPr>
              <a:spLocks noChangeArrowheads="1"/>
            </p:cNvSpPr>
            <p:nvPr/>
          </p:nvSpPr>
          <p:spPr bwMode="auto">
            <a:xfrm>
              <a:off x="3360" y="350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C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20" name="Rectangle 30"/>
            <p:cNvSpPr>
              <a:spLocks noChangeArrowheads="1"/>
            </p:cNvSpPr>
            <p:nvPr/>
          </p:nvSpPr>
          <p:spPr bwMode="auto">
            <a:xfrm>
              <a:off x="3360" y="374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U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  <p:sp>
          <p:nvSpPr>
            <p:cNvPr id="12321" name="Rectangle 31"/>
            <p:cNvSpPr>
              <a:spLocks noChangeArrowheads="1"/>
            </p:cNvSpPr>
            <p:nvPr/>
          </p:nvSpPr>
          <p:spPr bwMode="auto">
            <a:xfrm>
              <a:off x="3840" y="2304"/>
              <a:ext cx="576" cy="24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altLang="zh-CN" b="1">
                  <a:latin typeface="Arial" charset="0"/>
                </a:rPr>
                <a:t>65</a:t>
              </a:r>
              <a:endParaRPr lang="en-US" altLang="zh-CN" sz="2000" b="1" baseline="30000">
                <a:latin typeface="Arial" charset="0"/>
              </a:endParaRPr>
            </a:p>
          </p:txBody>
        </p:sp>
        <p:sp>
          <p:nvSpPr>
            <p:cNvPr id="12322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CN" b="1">
                  <a:latin typeface="Arial" pitchFamily="34" charset="0"/>
                </a:rPr>
                <a:t>S</a:t>
              </a:r>
              <a:endParaRPr lang="en-US" altLang="zh-CN" sz="2000" b="1" baseline="3000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 txBox="1">
            <a:spLocks noGrp="1"/>
          </p:cNvSpPr>
          <p:nvPr/>
        </p:nvSpPr>
        <p:spPr bwMode="auto">
          <a:xfrm>
            <a:off x="6867525" y="65436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altLang="zh-CN" sz="1400">
              <a:solidFill>
                <a:srgbClr val="C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 Construction</a:t>
            </a:r>
          </a:p>
        </p:txBody>
      </p:sp>
      <p:sp>
        <p:nvSpPr>
          <p:cNvPr id="13316" name="Oval 8"/>
          <p:cNvSpPr>
            <a:spLocks noChangeArrowheads="1"/>
          </p:cNvSpPr>
          <p:nvPr/>
        </p:nvSpPr>
        <p:spPr bwMode="auto">
          <a:xfrm>
            <a:off x="35814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13317" name="Oval 9"/>
          <p:cNvSpPr>
            <a:spLocks noChangeArrowheads="1"/>
          </p:cNvSpPr>
          <p:nvPr/>
        </p:nvSpPr>
        <p:spPr bwMode="auto">
          <a:xfrm>
            <a:off x="44958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13318" name="Oval 12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13319" name="Oval 13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I</a:t>
            </a:r>
          </a:p>
        </p:txBody>
      </p:sp>
      <p:sp>
        <p:nvSpPr>
          <p:cNvPr id="13320" name="Oval 17"/>
          <p:cNvSpPr>
            <a:spLocks noChangeArrowheads="1"/>
          </p:cNvSpPr>
          <p:nvPr/>
        </p:nvSpPr>
        <p:spPr bwMode="auto">
          <a:xfrm>
            <a:off x="67056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13321" name="Oval 22"/>
          <p:cNvSpPr>
            <a:spLocks noChangeArrowheads="1"/>
          </p:cNvSpPr>
          <p:nvPr/>
        </p:nvSpPr>
        <p:spPr bwMode="auto">
          <a:xfrm>
            <a:off x="8534400" y="4956175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H</a:t>
            </a:r>
          </a:p>
        </p:txBody>
      </p:sp>
      <p:sp>
        <p:nvSpPr>
          <p:cNvPr id="13322" name="Oval 25"/>
          <p:cNvSpPr>
            <a:spLocks noChangeArrowheads="1"/>
          </p:cNvSpPr>
          <p:nvPr/>
        </p:nvSpPr>
        <p:spPr bwMode="auto">
          <a:xfrm>
            <a:off x="7239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13323" name="Oval 26"/>
          <p:cNvSpPr>
            <a:spLocks noChangeArrowheads="1"/>
          </p:cNvSpPr>
          <p:nvPr/>
        </p:nvSpPr>
        <p:spPr bwMode="auto">
          <a:xfrm>
            <a:off x="8001000" y="5867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U</a:t>
            </a:r>
          </a:p>
        </p:txBody>
      </p:sp>
      <p:sp>
        <p:nvSpPr>
          <p:cNvPr id="13324" name="Text Box 34"/>
          <p:cNvSpPr txBox="1">
            <a:spLocks noChangeArrowheads="1"/>
          </p:cNvSpPr>
          <p:nvPr/>
        </p:nvSpPr>
        <p:spPr bwMode="auto">
          <a:xfrm>
            <a:off x="7086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31</a:t>
            </a:r>
          </a:p>
        </p:txBody>
      </p:sp>
      <p:sp>
        <p:nvSpPr>
          <p:cNvPr id="13325" name="Text Box 35"/>
          <p:cNvSpPr txBox="1">
            <a:spLocks noChangeArrowheads="1"/>
          </p:cNvSpPr>
          <p:nvPr/>
        </p:nvSpPr>
        <p:spPr bwMode="auto">
          <a:xfrm>
            <a:off x="7848600" y="61722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27</a:t>
            </a:r>
          </a:p>
        </p:txBody>
      </p:sp>
      <p:sp>
        <p:nvSpPr>
          <p:cNvPr id="13326" name="Text Box 37"/>
          <p:cNvSpPr txBox="1">
            <a:spLocks noChangeArrowheads="1"/>
          </p:cNvSpPr>
          <p:nvPr/>
        </p:nvSpPr>
        <p:spPr bwMode="auto">
          <a:xfrm>
            <a:off x="83820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55</a:t>
            </a:r>
          </a:p>
        </p:txBody>
      </p:sp>
      <p:sp>
        <p:nvSpPr>
          <p:cNvPr id="13327" name="Text Box 39"/>
          <p:cNvSpPr txBox="1">
            <a:spLocks noChangeArrowheads="1"/>
          </p:cNvSpPr>
          <p:nvPr/>
        </p:nvSpPr>
        <p:spPr bwMode="auto">
          <a:xfrm>
            <a:off x="50292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71</a:t>
            </a:r>
          </a:p>
        </p:txBody>
      </p:sp>
      <p:sp>
        <p:nvSpPr>
          <p:cNvPr id="13328" name="Text Box 40"/>
          <p:cNvSpPr txBox="1">
            <a:spLocks noChangeArrowheads="1"/>
          </p:cNvSpPr>
          <p:nvPr/>
        </p:nvSpPr>
        <p:spPr bwMode="auto">
          <a:xfrm>
            <a:off x="59436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73</a:t>
            </a:r>
          </a:p>
        </p:txBody>
      </p:sp>
      <p:sp>
        <p:nvSpPr>
          <p:cNvPr id="13329" name="Text Box 42"/>
          <p:cNvSpPr txBox="1">
            <a:spLocks noChangeArrowheads="1"/>
          </p:cNvSpPr>
          <p:nvPr/>
        </p:nvSpPr>
        <p:spPr bwMode="auto">
          <a:xfrm>
            <a:off x="34290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61</a:t>
            </a:r>
          </a:p>
        </p:txBody>
      </p:sp>
      <p:sp>
        <p:nvSpPr>
          <p:cNvPr id="13330" name="Text Box 43"/>
          <p:cNvSpPr txBox="1">
            <a:spLocks noChangeArrowheads="1"/>
          </p:cNvSpPr>
          <p:nvPr/>
        </p:nvSpPr>
        <p:spPr bwMode="auto">
          <a:xfrm>
            <a:off x="4343400" y="5259388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65</a:t>
            </a:r>
          </a:p>
        </p:txBody>
      </p:sp>
      <p:sp>
        <p:nvSpPr>
          <p:cNvPr id="13331" name="Text Box 45"/>
          <p:cNvSpPr txBox="1">
            <a:spLocks noChangeArrowheads="1"/>
          </p:cNvSpPr>
          <p:nvPr/>
        </p:nvSpPr>
        <p:spPr bwMode="auto">
          <a:xfrm>
            <a:off x="65532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125</a:t>
            </a:r>
          </a:p>
        </p:txBody>
      </p:sp>
      <p:sp>
        <p:nvSpPr>
          <p:cNvPr id="13332" name="Text Box 48"/>
          <p:cNvSpPr txBox="1">
            <a:spLocks noChangeArrowheads="1"/>
          </p:cNvSpPr>
          <p:nvPr/>
        </p:nvSpPr>
        <p:spPr bwMode="auto">
          <a:xfrm>
            <a:off x="1600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3333" name="Oval 59"/>
          <p:cNvSpPr>
            <a:spLocks noChangeArrowheads="1"/>
          </p:cNvSpPr>
          <p:nvPr/>
        </p:nvSpPr>
        <p:spPr bwMode="auto">
          <a:xfrm>
            <a:off x="30480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T</a:t>
            </a:r>
          </a:p>
        </p:txBody>
      </p:sp>
      <p:sp>
        <p:nvSpPr>
          <p:cNvPr id="13334" name="Oval 62"/>
          <p:cNvSpPr>
            <a:spLocks noChangeArrowheads="1"/>
          </p:cNvSpPr>
          <p:nvPr/>
        </p:nvSpPr>
        <p:spPr bwMode="auto">
          <a:xfrm>
            <a:off x="1752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13335" name="Oval 63"/>
          <p:cNvSpPr>
            <a:spLocks noChangeArrowheads="1"/>
          </p:cNvSpPr>
          <p:nvPr/>
        </p:nvSpPr>
        <p:spPr bwMode="auto">
          <a:xfrm>
            <a:off x="2514600" y="49530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3336" name="Text Box 66"/>
          <p:cNvSpPr txBox="1">
            <a:spLocks noChangeArrowheads="1"/>
          </p:cNvSpPr>
          <p:nvPr/>
        </p:nvSpPr>
        <p:spPr bwMode="auto">
          <a:xfrm>
            <a:off x="2362200" y="53022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41</a:t>
            </a:r>
          </a:p>
        </p:txBody>
      </p:sp>
      <p:sp>
        <p:nvSpPr>
          <p:cNvPr id="13337" name="Text Box 71"/>
          <p:cNvSpPr txBox="1">
            <a:spLocks noChangeArrowheads="1"/>
          </p:cNvSpPr>
          <p:nvPr/>
        </p:nvSpPr>
        <p:spPr bwMode="auto">
          <a:xfrm>
            <a:off x="2895600" y="434340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93</a:t>
            </a:r>
          </a:p>
        </p:txBody>
      </p:sp>
      <p:sp>
        <p:nvSpPr>
          <p:cNvPr id="13338" name="Oval 77"/>
          <p:cNvSpPr>
            <a:spLocks noChangeArrowheads="1"/>
          </p:cNvSpPr>
          <p:nvPr/>
        </p:nvSpPr>
        <p:spPr bwMode="auto">
          <a:xfrm>
            <a:off x="457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3339" name="Oval 78"/>
          <p:cNvSpPr>
            <a:spLocks noChangeArrowheads="1"/>
          </p:cNvSpPr>
          <p:nvPr/>
        </p:nvSpPr>
        <p:spPr bwMode="auto">
          <a:xfrm>
            <a:off x="1219200" y="3962400"/>
            <a:ext cx="304800" cy="304800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CN" sz="1400" b="1">
                <a:solidFill>
                  <a:schemeClr val="bg1"/>
                </a:solidFill>
                <a:latin typeface="Arial" pitchFamily="34" charset="0"/>
              </a:rPr>
              <a:t>O</a:t>
            </a:r>
          </a:p>
        </p:txBody>
      </p:sp>
      <p:sp>
        <p:nvSpPr>
          <p:cNvPr id="13340" name="Text Box 79"/>
          <p:cNvSpPr txBox="1">
            <a:spLocks noChangeArrowheads="1"/>
          </p:cNvSpPr>
          <p:nvPr/>
        </p:nvSpPr>
        <p:spPr bwMode="auto">
          <a:xfrm>
            <a:off x="304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80</a:t>
            </a:r>
          </a:p>
        </p:txBody>
      </p:sp>
      <p:sp>
        <p:nvSpPr>
          <p:cNvPr id="13341" name="Text Box 80"/>
          <p:cNvSpPr txBox="1">
            <a:spLocks noChangeArrowheads="1"/>
          </p:cNvSpPr>
          <p:nvPr/>
        </p:nvSpPr>
        <p:spPr bwMode="auto">
          <a:xfrm>
            <a:off x="1066800" y="4311650"/>
            <a:ext cx="609600" cy="336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1600" b="1">
                <a:solidFill>
                  <a:srgbClr val="006600"/>
                </a:solidFill>
                <a:latin typeface="Arial" pitchFamily="34" charset="0"/>
              </a:rPr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11512</TotalTime>
  <Words>943</Words>
  <Application>Microsoft Office PowerPoint</Application>
  <PresentationFormat>全屏显示(4:3)</PresentationFormat>
  <Paragraphs>568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Level</vt:lpstr>
      <vt:lpstr>    Huffman Tree</vt:lpstr>
      <vt:lpstr>Huffman Coding Trees</vt:lpstr>
      <vt:lpstr>Huffman Coding Trees</vt:lpstr>
      <vt:lpstr>Huffman Coding Trees</vt:lpstr>
      <vt:lpstr>Huffman Coding Trees</vt:lpstr>
      <vt:lpstr>Huffman Coding Trees</vt:lpstr>
      <vt:lpstr>Huffman Coding Trees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Huffman Code Construction</vt:lpstr>
      <vt:lpstr>      The End</vt:lpstr>
    </vt:vector>
  </TitlesOfParts>
  <Manager>徐德智</Manager>
  <Company>中南大学计算机学院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哈夫曼树（Huffman Tree）</dc:title>
  <dc:creator>徐德智</dc:creator>
  <cp:lastModifiedBy>Xu Dezhi</cp:lastModifiedBy>
  <cp:revision>941</cp:revision>
  <cp:lastPrinted>2000-12-31T20:44:51Z</cp:lastPrinted>
  <dcterms:created xsi:type="dcterms:W3CDTF">1999-12-31T01:41:01Z</dcterms:created>
  <dcterms:modified xsi:type="dcterms:W3CDTF">2019-11-29T10:15:35Z</dcterms:modified>
</cp:coreProperties>
</file>