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</p:sldMasterIdLst>
  <p:notesMasterIdLst>
    <p:notesMasterId r:id="rId35"/>
  </p:notesMasterIdLst>
  <p:handoutMasterIdLst>
    <p:handoutMasterId r:id="rId36"/>
  </p:handoutMasterIdLst>
  <p:sldIdLst>
    <p:sldId id="256" r:id="rId3"/>
    <p:sldId id="691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25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19" r:id="rId29"/>
    <p:sldId id="720" r:id="rId30"/>
    <p:sldId id="721" r:id="rId31"/>
    <p:sldId id="723" r:id="rId32"/>
    <p:sldId id="724" r:id="rId33"/>
    <p:sldId id="60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E6C00"/>
    <a:srgbClr val="9E7800"/>
    <a:srgbClr val="FFE0B3"/>
    <a:srgbClr val="FF9900"/>
    <a:srgbClr val="0033CC"/>
    <a:srgbClr val="CC0066"/>
    <a:srgbClr val="FFD5EA"/>
    <a:srgbClr val="FFB7DB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982" autoAdjust="0"/>
    <p:restoredTop sz="94805" autoAdjust="0"/>
  </p:normalViewPr>
  <p:slideViewPr>
    <p:cSldViewPr>
      <p:cViewPr varScale="1">
        <p:scale>
          <a:sx n="60" d="100"/>
          <a:sy n="60" d="100"/>
        </p:scale>
        <p:origin x="6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0D21-AEEA-494C-A1E8-2F3D463A8D1F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1B3C2-CD04-4ACA-802C-53D3BA947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F501-E002-44A5-A543-7386CDE00E42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E86C-1FEF-493C-B70A-E9DB009FA9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9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D2AB4-9A3F-4BA6-A12F-7E428A4F4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A1D1E-D1BE-479C-8426-BD2AD53C2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E39E-040A-4936-AB24-ADEE3B776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6F64-F0D1-46B9-9816-801B9AF66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712A8-FBCD-473B-9FCB-DBB0853D3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33764"/>
          </a:xfrm>
        </p:spPr>
        <p:txBody>
          <a:bodyPr/>
          <a:lstStyle>
            <a:lvl1pPr>
              <a:buClr>
                <a:srgbClr val="0000FF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buClr>
                <a:srgbClr val="0000FF"/>
              </a:buClr>
              <a:buSzPct val="70000"/>
              <a:buFont typeface="Wingdings" pitchFamily="2" charset="2"/>
              <a:buChar char="Ø"/>
              <a:defRPr sz="23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buClr>
                <a:srgbClr val="0000FF"/>
              </a:buClr>
              <a:buSzPct val="60000"/>
              <a:buFont typeface="Wingdings" pitchFamily="2" charset="2"/>
              <a:buChar char="l"/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defRPr sz="21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defRPr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E410C-CBCE-4300-9B8A-9F52EDEEB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E910-D794-4A0C-8524-2273EE33CA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D7A2-2270-4DCD-AE85-9C12AC445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982D3-6210-4767-BDF6-2CA28DAAB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94D1B-FBCD-4297-B2A8-8ADA21FFB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6BEA-E72E-4B7B-85A0-7C9EDDA44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798984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84784"/>
            <a:ext cx="8540750" cy="4382616"/>
          </a:xfrm>
        </p:spPr>
        <p:txBody>
          <a:bodyPr/>
          <a:lstStyle>
            <a:lvl1pPr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buClr>
                <a:srgbClr val="0000FF"/>
              </a:buClr>
              <a:buSzPct val="65000"/>
              <a:buFont typeface="Wingdings" pitchFamily="2" charset="2"/>
              <a:buChar char="u"/>
              <a:defRPr sz="2600">
                <a:latin typeface="楷体" pitchFamily="49" charset="-122"/>
                <a:ea typeface="楷体" pitchFamily="49" charset="-122"/>
              </a:defRPr>
            </a:lvl2pPr>
            <a:lvl3pPr>
              <a:defRPr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楷体" pitchFamily="49" charset="-122"/>
                <a:ea typeface="楷体" pitchFamily="49" charset="-122"/>
              </a:defRPr>
            </a:lvl4pPr>
            <a:lvl5pPr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3143" y="6165304"/>
            <a:ext cx="569232" cy="330746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7869-FB36-4F24-A323-C0F6D0E80A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27C9-8A21-4E70-A615-C726442A8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485ED-CAEA-48E4-B7F7-7AE586CF2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F8B0-6B8D-420B-ACB3-A465358036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347D3-F9C6-4004-A532-42811A10A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F28B8-FFD2-426A-B7EE-95BB8955A3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1BA4A-D91A-41CB-8EBC-DDE62DB93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3D2E1-C5DE-4E33-985E-C373046FD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45DC-E372-4FE9-BB64-8AFCAA367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913E-4FB9-41C7-9F13-DBC4162A5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C0B59-F055-4E33-9EF5-434C3F400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49C5D9-606A-4F60-A6BE-65DFF35536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29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9550115-1B04-42EC-ABC0-A272A8E66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412776"/>
            <a:ext cx="7772400" cy="1104528"/>
          </a:xfrm>
        </p:spPr>
        <p:txBody>
          <a:bodyPr anchor="ctr" anchorCtr="0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图论</a:t>
            </a: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2925762" y="6262688"/>
            <a:ext cx="3637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  <a:ea typeface="等线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6660232" y="4149080"/>
            <a:ext cx="1576894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中南大学</a:t>
            </a:r>
            <a:endParaRPr lang="en-US" altLang="zh-CN" sz="2400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2022</a:t>
            </a:r>
            <a:r>
              <a:rPr lang="zh-CN" altLang="en-US" sz="240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年</a:t>
            </a:r>
            <a:endParaRPr lang="zh-CN" altLang="en-US" sz="2400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 bwMode="auto">
          <a:xfrm>
            <a:off x="539552" y="2564904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运输网络之标记法演示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)=2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b(+a,2)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)=9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9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c(+a,9)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)=4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=9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4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d(+c,4)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881305"/>
            <a:chOff x="827584" y="2420888"/>
            <a:chExt cx="3617258" cy="2554249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8" y="4636019"/>
              <a:ext cx="648072" cy="339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)=8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8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z(+b,2)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968552"/>
            <a:chOff x="827584" y="2420888"/>
            <a:chExt cx="361725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9287" y="4681673"/>
              <a:ext cx="648072" cy="339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)=0+2=2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968552"/>
            <a:chOff x="827584" y="2420888"/>
            <a:chExt cx="361725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9287" y="4681673"/>
              <a:ext cx="648072" cy="339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)=0+2=2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5328592" cy="6480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求最大流的算法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893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)=9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9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c(+a,9)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b(+c,6)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)=6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=9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6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b(+c,6)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95085" cy="4968552"/>
            <a:chOff x="827584" y="2420888"/>
            <a:chExt cx="3398695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b(+c,6)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78207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)=4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=9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4</a:t>
            </a: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d(+c,4)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5976664" cy="6480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求最大流的算法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893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968552"/>
            <a:chOff x="827584" y="2420888"/>
            <a:chExt cx="361725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b(+c,6)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)=6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=6=6</a:t>
            </a: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z(+b,6)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664296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968552"/>
            <a:chOff x="827584" y="2420888"/>
            <a:chExt cx="361725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b(+c,6)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)=2+6=8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664296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968552"/>
            <a:chOff x="827584" y="2420888"/>
            <a:chExt cx="361725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b(+c,6)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)=0+6=6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标记法第三轮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664296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912768" cy="4968552"/>
            <a:chOff x="827584" y="2420888"/>
            <a:chExt cx="361725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b(+c,6)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9677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z(+b,6)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5333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d(+c,4)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)=0+6=6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5328592" cy="6480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求最大流的算法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893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34775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)=3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c(+a,3)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0853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)=4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=3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4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d(+c,3)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840760" cy="4968552"/>
            <a:chOff x="827584" y="2420888"/>
            <a:chExt cx="357957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5909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0853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)=2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=3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z(+d,2)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840760" cy="4968552"/>
            <a:chOff x="827584" y="2420888"/>
            <a:chExt cx="357957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5909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0853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)=3+2=5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840760" cy="4968552"/>
            <a:chOff x="827584" y="2420888"/>
            <a:chExt cx="357957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5909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0853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)=0+2=2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80831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)=2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b(+a,2)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标记法第四轮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952328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840760" cy="4968552"/>
            <a:chOff x="827584" y="2420888"/>
            <a:chExt cx="3579578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97095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59090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74404" y="3592068"/>
              <a:ext cx="627005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60853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d(+c,3)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)=6+2=8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标记法大结局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1368152" cy="6480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893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5148064" y="1196752"/>
            <a:ext cx="35638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E6C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最大流为：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8E6C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8+5=13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8E6C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1625" y="2492896"/>
            <a:ext cx="8540750" cy="1143000"/>
          </a:xfrm>
        </p:spPr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中断返回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161982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740044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)=9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9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c(+a,9)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2520280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740044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93210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)=3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Δa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∞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d(+a,3)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3384376" cy="648072"/>
          </a:xfrm>
        </p:spPr>
        <p:txBody>
          <a:bodyPr/>
          <a:lstStyle/>
          <a:p>
            <a:r>
              <a:rPr lang="zh-CN" altLang="en-US" dirty="0"/>
              <a:t>标记过程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7098312" cy="4968552"/>
            <a:chOff x="827584" y="2420888"/>
            <a:chExt cx="3714347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88364" y="3332614"/>
              <a:ext cx="85356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740044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93210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Aft>
                <a:spcPts val="2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W(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)-Φ(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)=5</a:t>
            </a:r>
          </a:p>
          <a:p>
            <a:pPr marL="503238" indent="-274638">
              <a:spcAft>
                <a:spcPts val="1000"/>
              </a:spcAft>
              <a:buClr>
                <a:srgbClr val="FF0000"/>
              </a:buClr>
              <a:buSzPct val="60000"/>
            </a:pP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Δd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=3</a:t>
            </a:r>
            <a:r>
              <a:rPr lang="zh-CN" altLang="en-US" sz="220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5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z(+d,3)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标记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3384376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7098312" cy="4968552"/>
            <a:chOff x="827584" y="2420888"/>
            <a:chExt cx="3714347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88364" y="3332614"/>
              <a:ext cx="85356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740044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93210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d,z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)=0+3=3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标记法第一轮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3384376" cy="648072"/>
          </a:xfrm>
        </p:spPr>
        <p:txBody>
          <a:bodyPr/>
          <a:lstStyle/>
          <a:p>
            <a:r>
              <a:rPr lang="zh-CN" altLang="en-US" dirty="0"/>
              <a:t>增值过程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7098312" cy="4968552"/>
            <a:chOff x="827584" y="2420888"/>
            <a:chExt cx="3714347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(-,</a:t>
              </a:r>
              <a:r>
                <a:rPr lang="el-GR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∞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9009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b(+a,2)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88364" y="3332614"/>
              <a:ext cx="85356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z(+d,3)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740044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c(+a,9)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93210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d(+a,3)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860584" y="1113696"/>
            <a:ext cx="2902416" cy="1224136"/>
          </a:xfrm>
          <a:prstGeom prst="roundRect">
            <a:avLst/>
          </a:prstGeom>
          <a:solidFill>
            <a:srgbClr val="FF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)+δ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Φ(</a:t>
            </a:r>
            <a:r>
              <a:rPr lang="en-US" altLang="zh-CN" sz="22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a,d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)=0+3=3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66719" cy="648072"/>
          </a:xfrm>
        </p:spPr>
        <p:txBody>
          <a:bodyPr/>
          <a:lstStyle/>
          <a:p>
            <a:r>
              <a:rPr lang="zh-CN" altLang="en-US" dirty="0"/>
              <a:t>标记法第二轮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5328592" cy="6480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求最大流的算法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DFB7-BE5C-4614-83F6-DF3A3353EB1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5" name="组合 55"/>
          <p:cNvGrpSpPr>
            <a:grpSpLocks noChangeAspect="1"/>
          </p:cNvGrpSpPr>
          <p:nvPr/>
        </p:nvGrpSpPr>
        <p:grpSpPr>
          <a:xfrm>
            <a:off x="1187623" y="1412776"/>
            <a:ext cx="6448049" cy="4968552"/>
            <a:chOff x="827584" y="2420888"/>
            <a:chExt cx="3374082" cy="2599903"/>
          </a:xfrm>
        </p:grpSpPr>
        <p:sp>
          <p:nvSpPr>
            <p:cNvPr id="55" name="弧形 54"/>
            <p:cNvSpPr/>
            <p:nvPr/>
          </p:nvSpPr>
          <p:spPr>
            <a:xfrm flipH="1">
              <a:off x="2318026" y="2636912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弧形 53"/>
            <p:cNvSpPr/>
            <p:nvPr/>
          </p:nvSpPr>
          <p:spPr>
            <a:xfrm>
              <a:off x="1788066" y="2636911"/>
              <a:ext cx="914400" cy="1239763"/>
            </a:xfrm>
            <a:prstGeom prst="arc">
              <a:avLst>
                <a:gd name="adj1" fmla="val 17912241"/>
                <a:gd name="adj2" fmla="val 3591744"/>
              </a:avLst>
            </a:prstGeom>
            <a:ln w="19050">
              <a:solidFill>
                <a:srgbClr val="0033CC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44" name="AutoShape 23"/>
            <p:cNvCxnSpPr>
              <a:cxnSpLocks noChangeShapeType="1"/>
            </p:cNvCxnSpPr>
            <p:nvPr/>
          </p:nvCxnSpPr>
          <p:spPr bwMode="auto">
            <a:xfrm>
              <a:off x="2512346" y="3751507"/>
              <a:ext cx="0" cy="1007541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 flipH="1" flipV="1">
              <a:off x="1243014" y="3743325"/>
              <a:ext cx="1252800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</p:spPr>
        </p:cxn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flipH="1">
              <a:off x="1229520" y="2743720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11" name="AutoShape 23"/>
            <p:cNvCxnSpPr>
              <a:cxnSpLocks noChangeShapeType="1"/>
            </p:cNvCxnSpPr>
            <p:nvPr/>
          </p:nvCxnSpPr>
          <p:spPr bwMode="auto">
            <a:xfrm>
              <a:off x="2500611" y="2726258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>
              <a:off x="1238250" y="3748088"/>
              <a:ext cx="1262063" cy="1023937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</p:spPr>
        </p:cxnSp>
        <p:sp>
          <p:nvSpPr>
            <p:cNvPr id="14" name="Oval 15"/>
            <p:cNvSpPr>
              <a:spLocks noChangeAspect="1" noChangeArrowheads="1"/>
            </p:cNvSpPr>
            <p:nvPr/>
          </p:nvSpPr>
          <p:spPr bwMode="auto">
            <a:xfrm>
              <a:off x="121257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32308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3271" y="2892183"/>
              <a:ext cx="576064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2,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893" y="2420888"/>
              <a:ext cx="72008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4596" y="415440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3,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53594" y="333261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flipH="1">
              <a:off x="2509836" y="3757612"/>
              <a:ext cx="1263600" cy="102240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/>
            </a:ln>
          </p:spPr>
        </p:cxn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2477718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Oval 25"/>
            <p:cNvSpPr>
              <a:spLocks noChangeAspect="1" noChangeArrowheads="1"/>
            </p:cNvSpPr>
            <p:nvPr/>
          </p:nvSpPr>
          <p:spPr bwMode="auto">
            <a:xfrm>
              <a:off x="3732856" y="37115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Oval 20"/>
            <p:cNvSpPr>
              <a:spLocks noChangeAspect="1" noChangeArrowheads="1"/>
            </p:cNvSpPr>
            <p:nvPr/>
          </p:nvSpPr>
          <p:spPr bwMode="auto">
            <a:xfrm>
              <a:off x="2482481" y="4744196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Oval 5"/>
            <p:cNvSpPr>
              <a:spLocks noChangeAspect="1" noChangeArrowheads="1"/>
            </p:cNvSpPr>
            <p:nvPr/>
          </p:nvSpPr>
          <p:spPr bwMode="auto">
            <a:xfrm>
              <a:off x="2477718" y="2696343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724" y="3592068"/>
              <a:ext cx="268982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8327" y="4588743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16819" y="3621209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9,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200000" flipH="1">
              <a:off x="2490631" y="310076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6,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1888652" y="3097538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7,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73338" y="287789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8,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12202" y="4134791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5,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92708" y="393305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4,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36172</TotalTime>
  <Words>1702</Words>
  <Application>Microsoft Office PowerPoint</Application>
  <PresentationFormat>全屏显示(4:3)</PresentationFormat>
  <Paragraphs>554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华文仿宋</vt:lpstr>
      <vt:lpstr>华文楷体</vt:lpstr>
      <vt:lpstr>华文行楷</vt:lpstr>
      <vt:lpstr>楷体</vt:lpstr>
      <vt:lpstr>Arial</vt:lpstr>
      <vt:lpstr>Calibri</vt:lpstr>
      <vt:lpstr>Franklin Gothic Book</vt:lpstr>
      <vt:lpstr>Franklin Gothic Medium</vt:lpstr>
      <vt:lpstr>Wingdings</vt:lpstr>
      <vt:lpstr>Wingdings 2</vt:lpstr>
      <vt:lpstr>古瓶荷花</vt:lpstr>
      <vt:lpstr>暗香扑面</vt:lpstr>
      <vt:lpstr>第8章 图论</vt:lpstr>
      <vt:lpstr>标记法第一轮</vt:lpstr>
      <vt:lpstr>标记法第一轮</vt:lpstr>
      <vt:lpstr>标记法第一轮</vt:lpstr>
      <vt:lpstr>标记法第一轮</vt:lpstr>
      <vt:lpstr>标记法第一轮</vt:lpstr>
      <vt:lpstr>标记法第一轮</vt:lpstr>
      <vt:lpstr>标记法第一轮</vt:lpstr>
      <vt:lpstr>标记法第二轮</vt:lpstr>
      <vt:lpstr>标记法第二轮</vt:lpstr>
      <vt:lpstr>标记法第二轮</vt:lpstr>
      <vt:lpstr>标记法第二轮</vt:lpstr>
      <vt:lpstr>标记法第二轮</vt:lpstr>
      <vt:lpstr>标记法第二轮</vt:lpstr>
      <vt:lpstr>标记法第二轮</vt:lpstr>
      <vt:lpstr>标记法第三轮</vt:lpstr>
      <vt:lpstr>标记法第三轮</vt:lpstr>
      <vt:lpstr>标记法第三轮</vt:lpstr>
      <vt:lpstr>标记法第三轮</vt:lpstr>
      <vt:lpstr>标记法第三轮</vt:lpstr>
      <vt:lpstr>标记法第三轮</vt:lpstr>
      <vt:lpstr>标记法第三轮</vt:lpstr>
      <vt:lpstr>标记法第三轮</vt:lpstr>
      <vt:lpstr>标记法第四轮</vt:lpstr>
      <vt:lpstr>标记法第四轮</vt:lpstr>
      <vt:lpstr>标记法第四轮</vt:lpstr>
      <vt:lpstr>标记法第四轮</vt:lpstr>
      <vt:lpstr>标记法第四轮</vt:lpstr>
      <vt:lpstr>标记法第四轮</vt:lpstr>
      <vt:lpstr>标记法第四轮</vt:lpstr>
      <vt:lpstr>标记法大结局</vt:lpstr>
      <vt:lpstr>中断返回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徐德智</dc:creator>
  <cp:lastModifiedBy>Xu Dezhi</cp:lastModifiedBy>
  <cp:revision>2055</cp:revision>
  <cp:lastPrinted>1601-01-01T00:00:00Z</cp:lastPrinted>
  <dcterms:created xsi:type="dcterms:W3CDTF">2011-02-13T06:20:23Z</dcterms:created>
  <dcterms:modified xsi:type="dcterms:W3CDTF">2022-06-12T23:20:18Z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