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7" r:id="rId4"/>
    <p:sldId id="258" r:id="rId5"/>
    <p:sldId id="259" r:id="rId6"/>
    <p:sldId id="268" r:id="rId7"/>
    <p:sldId id="269" r:id="rId8"/>
    <p:sldId id="270" r:id="rId9"/>
    <p:sldId id="261" r:id="rId10"/>
    <p:sldId id="262" r:id="rId11"/>
    <p:sldId id="263" r:id="rId12"/>
    <p:sldId id="264" r:id="rId13"/>
    <p:sldId id="266" r:id="rId14"/>
    <p:sldId id="26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C9C360-C47B-491C-9303-AC97B40BB272}">
  <a:tblStyle styleId="{CFC9C360-C47B-491C-9303-AC97B40BB2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6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e0d3419e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e0d3419e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6197d5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46197d5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e0d3419e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3e0d3419e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3e0d3419e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3e0d3419e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e0d3419e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3e0d3419e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e209d05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e209d05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B5BE11B-892B-AFCB-F50C-4AE8C3E84C13}"/>
            </a:ext>
          </a:extLst>
        </p:cNvPr>
        <p:cNvGrpSpPr/>
        <p:nvPr/>
      </p:nvGrpSpPr>
      <p:grpSpPr>
        <a:xfrm>
          <a:off x="0" y="0"/>
          <a:ext cx="0" cy="0"/>
          <a:chOff x="0" y="0"/>
          <a:chExt cx="0" cy="0"/>
        </a:xfrm>
      </p:grpSpPr>
      <p:sp>
        <p:nvSpPr>
          <p:cNvPr id="75" name="Google Shape;75;g33e0d3419ee_0_62:notes">
            <a:extLst>
              <a:ext uri="{FF2B5EF4-FFF2-40B4-BE49-F238E27FC236}">
                <a16:creationId xmlns:a16="http://schemas.microsoft.com/office/drawing/2014/main" id="{58DC8EBF-B4E6-F044-E1CA-3E0E5323AB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3e0d3419ee_0_62:notes">
            <a:extLst>
              <a:ext uri="{FF2B5EF4-FFF2-40B4-BE49-F238E27FC236}">
                <a16:creationId xmlns:a16="http://schemas.microsoft.com/office/drawing/2014/main" id="{67ABE575-A802-26BF-A3B1-99BC31BDC2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74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e0d3419e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3e0d3419e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45e08515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45e08515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E5490EF-1D3E-2794-5FEE-192D1D8CD5B4}"/>
            </a:ext>
          </a:extLst>
        </p:cNvPr>
        <p:cNvGrpSpPr/>
        <p:nvPr/>
      </p:nvGrpSpPr>
      <p:grpSpPr>
        <a:xfrm>
          <a:off x="0" y="0"/>
          <a:ext cx="0" cy="0"/>
          <a:chOff x="0" y="0"/>
          <a:chExt cx="0" cy="0"/>
        </a:xfrm>
      </p:grpSpPr>
      <p:sp>
        <p:nvSpPr>
          <p:cNvPr id="95" name="Google Shape;95;g33e0d3419ee_0_94:notes">
            <a:extLst>
              <a:ext uri="{FF2B5EF4-FFF2-40B4-BE49-F238E27FC236}">
                <a16:creationId xmlns:a16="http://schemas.microsoft.com/office/drawing/2014/main" id="{FF155330-CD21-9E9C-07F6-D0C32A194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3e0d3419ee_0_94:notes">
            <a:extLst>
              <a:ext uri="{FF2B5EF4-FFF2-40B4-BE49-F238E27FC236}">
                <a16:creationId xmlns:a16="http://schemas.microsoft.com/office/drawing/2014/main" id="{4C2D70F1-65E7-6D9F-F677-3540A2B85C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99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A1545C5-85D2-D65B-BB18-870AFC95A5EB}"/>
            </a:ext>
          </a:extLst>
        </p:cNvPr>
        <p:cNvGrpSpPr/>
        <p:nvPr/>
      </p:nvGrpSpPr>
      <p:grpSpPr>
        <a:xfrm>
          <a:off x="0" y="0"/>
          <a:ext cx="0" cy="0"/>
          <a:chOff x="0" y="0"/>
          <a:chExt cx="0" cy="0"/>
        </a:xfrm>
      </p:grpSpPr>
      <p:sp>
        <p:nvSpPr>
          <p:cNvPr id="95" name="Google Shape;95;g33e0d3419ee_0_94:notes">
            <a:extLst>
              <a:ext uri="{FF2B5EF4-FFF2-40B4-BE49-F238E27FC236}">
                <a16:creationId xmlns:a16="http://schemas.microsoft.com/office/drawing/2014/main" id="{52697092-5E9F-F4CB-E3FA-D1C41C29B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3e0d3419ee_0_94:notes">
            <a:extLst>
              <a:ext uri="{FF2B5EF4-FFF2-40B4-BE49-F238E27FC236}">
                <a16:creationId xmlns:a16="http://schemas.microsoft.com/office/drawing/2014/main" id="{67F79EC0-3A14-467B-793F-3849100CB5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2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3E7B901-BE63-BDBB-5922-8C84B671DD8F}"/>
            </a:ext>
          </a:extLst>
        </p:cNvPr>
        <p:cNvGrpSpPr/>
        <p:nvPr/>
      </p:nvGrpSpPr>
      <p:grpSpPr>
        <a:xfrm>
          <a:off x="0" y="0"/>
          <a:ext cx="0" cy="0"/>
          <a:chOff x="0" y="0"/>
          <a:chExt cx="0" cy="0"/>
        </a:xfrm>
      </p:grpSpPr>
      <p:sp>
        <p:nvSpPr>
          <p:cNvPr id="95" name="Google Shape;95;g33e0d3419ee_0_94:notes">
            <a:extLst>
              <a:ext uri="{FF2B5EF4-FFF2-40B4-BE49-F238E27FC236}">
                <a16:creationId xmlns:a16="http://schemas.microsoft.com/office/drawing/2014/main" id="{9A2244FB-3C33-23D1-8A67-4AF396EF11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3e0d3419ee_0_94:notes">
            <a:extLst>
              <a:ext uri="{FF2B5EF4-FFF2-40B4-BE49-F238E27FC236}">
                <a16:creationId xmlns:a16="http://schemas.microsoft.com/office/drawing/2014/main" id="{E62B64C1-5BCD-A14D-EFBF-1EC8971049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19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3e0d3419e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3e0d3419e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55" name="Google Shape;55;p13"/>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56" name="Google Shape;56;p13"/>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57" name="Google Shape;57;p13"/>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58" name="Google Shape;58;p13"/>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59" name="Google Shape;59;p13"/>
          <p:cNvSpPr txBox="1"/>
          <p:nvPr/>
        </p:nvSpPr>
        <p:spPr>
          <a:xfrm>
            <a:off x="206825" y="1670200"/>
            <a:ext cx="31296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b="1">
              <a:solidFill>
                <a:schemeClr val="dk2"/>
              </a:solidFill>
            </a:endParaRPr>
          </a:p>
        </p:txBody>
      </p:sp>
      <p:sp>
        <p:nvSpPr>
          <p:cNvPr id="60" name="Google Shape;60;p13"/>
          <p:cNvSpPr txBox="1"/>
          <p:nvPr/>
        </p:nvSpPr>
        <p:spPr>
          <a:xfrm>
            <a:off x="503400" y="1473000"/>
            <a:ext cx="7837800" cy="6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73763"/>
                </a:solidFill>
                <a:latin typeface="Bookman Old Style"/>
                <a:ea typeface="Bookman Old Style"/>
                <a:cs typeface="Bookman Old Style"/>
                <a:sym typeface="Bookman Old Style"/>
              </a:rPr>
              <a:t>Team Name: </a:t>
            </a:r>
            <a:r>
              <a:rPr lang="en-IN" sz="2000" b="1" dirty="0" err="1">
                <a:solidFill>
                  <a:srgbClr val="073763"/>
                </a:solidFill>
                <a:latin typeface="Bookman Old Style"/>
                <a:ea typeface="Bookman Old Style"/>
                <a:cs typeface="Bookman Old Style"/>
                <a:sym typeface="Bookman Old Style"/>
              </a:rPr>
              <a:t>LakshyaSetu</a:t>
            </a:r>
            <a:endParaRPr sz="2000" b="1" dirty="0">
              <a:solidFill>
                <a:srgbClr val="073763"/>
              </a:solidFill>
              <a:latin typeface="Bookman Old Style"/>
              <a:ea typeface="Bookman Old Style"/>
              <a:cs typeface="Bookman Old Style"/>
              <a:sym typeface="Bookman Old Style"/>
            </a:endParaRPr>
          </a:p>
        </p:txBody>
      </p:sp>
      <p:sp>
        <p:nvSpPr>
          <p:cNvPr id="61" name="Google Shape;61;p13"/>
          <p:cNvSpPr txBox="1"/>
          <p:nvPr/>
        </p:nvSpPr>
        <p:spPr>
          <a:xfrm>
            <a:off x="503400" y="1993501"/>
            <a:ext cx="7484100" cy="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73763"/>
                </a:solidFill>
                <a:latin typeface="Bookman Old Style"/>
                <a:ea typeface="Bookman Old Style"/>
                <a:cs typeface="Bookman Old Style"/>
                <a:sym typeface="Bookman Old Style"/>
              </a:rPr>
              <a:t>Title: </a:t>
            </a:r>
            <a:r>
              <a:rPr lang="en-IN" sz="2000" b="1" dirty="0">
                <a:solidFill>
                  <a:srgbClr val="073763"/>
                </a:solidFill>
                <a:latin typeface="Bookman Old Style"/>
                <a:ea typeface="Bookman Old Style"/>
                <a:cs typeface="Bookman Old Style"/>
                <a:sym typeface="Bookman Old Style"/>
              </a:rPr>
              <a:t>PrepSutra: AI Platform for UPSC Mastery</a:t>
            </a:r>
            <a:endParaRPr sz="2000" b="1" dirty="0">
              <a:solidFill>
                <a:srgbClr val="073763"/>
              </a:solidFill>
              <a:latin typeface="Bookman Old Style"/>
              <a:ea typeface="Bookman Old Style"/>
              <a:cs typeface="Bookman Old Style"/>
              <a:sym typeface="Bookman Old Style"/>
            </a:endParaRPr>
          </a:p>
          <a:p>
            <a:pPr marL="0" lvl="0" indent="0" algn="l" rtl="0">
              <a:spcBef>
                <a:spcPts val="0"/>
              </a:spcBef>
              <a:spcAft>
                <a:spcPts val="0"/>
              </a:spcAft>
              <a:buNone/>
            </a:pPr>
            <a:endParaRPr sz="2000" b="1" dirty="0">
              <a:solidFill>
                <a:srgbClr val="073763"/>
              </a:solidFill>
              <a:latin typeface="Bookman Old Style"/>
              <a:ea typeface="Bookman Old Style"/>
              <a:cs typeface="Bookman Old Style"/>
              <a:sym typeface="Bookman Old Style"/>
            </a:endParaRPr>
          </a:p>
          <a:p>
            <a:pPr marL="0" lvl="0" indent="0" algn="l" rtl="0">
              <a:spcBef>
                <a:spcPts val="0"/>
              </a:spcBef>
              <a:spcAft>
                <a:spcPts val="0"/>
              </a:spcAft>
              <a:buNone/>
            </a:pPr>
            <a:r>
              <a:rPr lang="en" sz="2000" b="1" dirty="0">
                <a:solidFill>
                  <a:srgbClr val="073763"/>
                </a:solidFill>
                <a:latin typeface="Bookman Old Style"/>
                <a:ea typeface="Bookman Old Style"/>
                <a:cs typeface="Bookman Old Style"/>
                <a:sym typeface="Bookman Old Style"/>
              </a:rPr>
              <a:t>Video link/QR code -2 mins video of your work</a:t>
            </a:r>
            <a:endParaRPr sz="2000" b="1" dirty="0">
              <a:solidFill>
                <a:srgbClr val="073763"/>
              </a:solidFill>
              <a:latin typeface="Bookman Old Style"/>
              <a:ea typeface="Bookman Old Style"/>
              <a:cs typeface="Bookman Old Style"/>
              <a:sym typeface="Bookman Old Style"/>
            </a:endParaRPr>
          </a:p>
        </p:txBody>
      </p:sp>
      <p:sp>
        <p:nvSpPr>
          <p:cNvPr id="62" name="Google Shape;62;p13"/>
          <p:cNvSpPr txBox="1"/>
          <p:nvPr/>
        </p:nvSpPr>
        <p:spPr>
          <a:xfrm>
            <a:off x="2884725" y="952500"/>
            <a:ext cx="31296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rgbClr val="073763"/>
                </a:solidFill>
                <a:latin typeface="Bookman Old Style"/>
                <a:ea typeface="Bookman Old Style"/>
                <a:cs typeface="Bookman Old Style"/>
                <a:sym typeface="Bookman Old Style"/>
              </a:rPr>
              <a:t>Team Number : 47</a:t>
            </a:r>
            <a:endParaRPr sz="2100" b="1" dirty="0">
              <a:solidFill>
                <a:srgbClr val="073763"/>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pic>
        <p:nvPicPr>
          <p:cNvPr id="118" name="Google Shape;118;p19"/>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19" name="Google Shape;119;p19"/>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20" name="Google Shape;120;p19"/>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21" name="Google Shape;121;p19"/>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22" name="Google Shape;122;p19"/>
          <p:cNvSpPr txBox="1"/>
          <p:nvPr/>
        </p:nvSpPr>
        <p:spPr>
          <a:xfrm>
            <a:off x="138793" y="1188428"/>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2"/>
              </a:solidFill>
              <a:latin typeface="Times New Roman" panose="02020603050405020304" pitchFamily="18" charset="0"/>
              <a:cs typeface="Times New Roman" panose="02020603050405020304" pitchFamily="18" charset="0"/>
            </a:endParaRPr>
          </a:p>
        </p:txBody>
      </p:sp>
      <p:sp>
        <p:nvSpPr>
          <p:cNvPr id="123" name="Google Shape;123;p19"/>
          <p:cNvSpPr txBox="1"/>
          <p:nvPr/>
        </p:nvSpPr>
        <p:spPr>
          <a:xfrm>
            <a:off x="2206050" y="712914"/>
            <a:ext cx="45072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IMPLEMENTATION</a:t>
            </a:r>
            <a:endParaRPr sz="2400" b="1" dirty="0">
              <a:solidFill>
                <a:srgbClr val="073763"/>
              </a:solidFill>
              <a:latin typeface="Bookman Old Style"/>
              <a:ea typeface="Bookman Old Style"/>
              <a:cs typeface="Bookman Old Style"/>
              <a:sym typeface="Bookman Old Style"/>
            </a:endParaRPr>
          </a:p>
        </p:txBody>
      </p:sp>
      <p:pic>
        <p:nvPicPr>
          <p:cNvPr id="3" name="Picture 2">
            <a:extLst>
              <a:ext uri="{FF2B5EF4-FFF2-40B4-BE49-F238E27FC236}">
                <a16:creationId xmlns:a16="http://schemas.microsoft.com/office/drawing/2014/main" id="{452880F0-CB75-4600-0557-34E7C0764BB5}"/>
              </a:ext>
            </a:extLst>
          </p:cNvPr>
          <p:cNvPicPr>
            <a:picLocks noChangeAspect="1"/>
          </p:cNvPicPr>
          <p:nvPr/>
        </p:nvPicPr>
        <p:blipFill>
          <a:blip r:embed="rId7"/>
          <a:stretch>
            <a:fillRect/>
          </a:stretch>
        </p:blipFill>
        <p:spPr>
          <a:xfrm>
            <a:off x="2206050" y="1164714"/>
            <a:ext cx="4627457" cy="34970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pic>
        <p:nvPicPr>
          <p:cNvPr id="128" name="Google Shape;128;p20"/>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29" name="Google Shape;129;p20"/>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30" name="Google Shape;130;p20"/>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31" name="Google Shape;131;p20"/>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32" name="Google Shape;132;p20"/>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33" name="Google Shape;133;p20"/>
          <p:cNvSpPr txBox="1"/>
          <p:nvPr/>
        </p:nvSpPr>
        <p:spPr>
          <a:xfrm>
            <a:off x="2122650" y="756925"/>
            <a:ext cx="45072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INNOVATIVE SOLUTION</a:t>
            </a:r>
            <a:endParaRPr sz="24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43754E1B-0F2C-6C4E-66D1-82361B3804F2}"/>
              </a:ext>
            </a:extLst>
          </p:cNvPr>
          <p:cNvSpPr txBox="1"/>
          <p:nvPr/>
        </p:nvSpPr>
        <p:spPr>
          <a:xfrm>
            <a:off x="326571" y="1412421"/>
            <a:ext cx="4507201" cy="332398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Smart Study Planner (AI-Driven): </a:t>
            </a:r>
            <a:r>
              <a:rPr lang="en-US" dirty="0">
                <a:latin typeface="Times New Roman" panose="02020603050405020304" pitchFamily="18" charset="0"/>
                <a:cs typeface="Times New Roman" panose="02020603050405020304" pitchFamily="18" charset="0"/>
              </a:rPr>
              <a:t>Generates personalized timetables based on user input (hours, goals, subjects) and dynamically adjusts plans when users skip days or change targets.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Article Simplification using Gemini API: </a:t>
            </a:r>
            <a:r>
              <a:rPr lang="en-US" dirty="0">
                <a:latin typeface="Times New Roman" panose="02020603050405020304" pitchFamily="18" charset="0"/>
                <a:cs typeface="Times New Roman" panose="02020603050405020304" pitchFamily="18" charset="0"/>
              </a:rPr>
              <a:t>Users can paste a link to any news article or editorial. The system fetches the content and uses Gemini API to simplify it, summarize it, and map it to UPSC syllabus topics for effective learning.</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Essay Topic Suggestions &amp; Feedback: </a:t>
            </a:r>
            <a:r>
              <a:rPr lang="en-US" dirty="0">
                <a:latin typeface="Times New Roman" panose="02020603050405020304" pitchFamily="18" charset="0"/>
                <a:cs typeface="Times New Roman" panose="02020603050405020304" pitchFamily="18" charset="0"/>
              </a:rPr>
              <a:t>Leveraging Gemini APIs, PrepSutra offers relevant subpoints and structure for essay topics, followed by instant AI-powered feedback to improve coherence, relevance, and language.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43542E-4A8C-F207-45CF-94DBF23E343B}"/>
              </a:ext>
            </a:extLst>
          </p:cNvPr>
          <p:cNvPicPr>
            <a:picLocks noChangeAspect="1"/>
          </p:cNvPicPr>
          <p:nvPr/>
        </p:nvPicPr>
        <p:blipFill>
          <a:blip r:embed="rId7"/>
          <a:stretch>
            <a:fillRect/>
          </a:stretch>
        </p:blipFill>
        <p:spPr>
          <a:xfrm>
            <a:off x="4833772" y="1513150"/>
            <a:ext cx="4217018" cy="2814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pic>
        <p:nvPicPr>
          <p:cNvPr id="138" name="Google Shape;138;p21"/>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39" name="Google Shape;139;p21"/>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40" name="Google Shape;140;p21"/>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41" name="Google Shape;141;p21"/>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42" name="Google Shape;142;p21"/>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43" name="Google Shape;143;p21"/>
          <p:cNvSpPr txBox="1"/>
          <p:nvPr/>
        </p:nvSpPr>
        <p:spPr>
          <a:xfrm>
            <a:off x="2122650" y="744516"/>
            <a:ext cx="45072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SCOPE AND RESULTS</a:t>
            </a:r>
            <a:endParaRPr sz="24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57A1E5C4-37C1-3DCD-EFAA-162BB9977690}"/>
              </a:ext>
            </a:extLst>
          </p:cNvPr>
          <p:cNvSpPr txBox="1"/>
          <p:nvPr/>
        </p:nvSpPr>
        <p:spPr>
          <a:xfrm>
            <a:off x="244930" y="1287250"/>
            <a:ext cx="8613320" cy="2893100"/>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Scope: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PrepSutra is an AI-powered UPSC preparation platform designed especially for aspirants from rural and low-resource backgrounds. It offers key features like a personalized study planner, Previous Year Question analyzer, Article simplifier, and mock test generator. Built with a mobile-responsive and lightweight design, it supports efficient learning even on low-bandwidth connections. The platform emphasizes active recall and syllabus-linked study, aiming to improve time management and topic retention through a structured, question-centric approach.</a:t>
            </a:r>
          </a:p>
          <a:p>
            <a:pPr>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Results: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Currently in its initial release phase, PrepSutra has undergone internal testing that confirms fast performance and smooth user experience. Although formal user testing is yet to be conducted, early assessments highlight its potential to fill gaps in existing UPSC tools by integrating customizable PYQ filtering and open-access resource management. Future work will focus on real-world user trials, feedback-driven improvements, and enhancement of advanced AI features like essay evaluation to ensure PrepSutra evolves into a robust and widely accessible educational platform.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pic>
        <p:nvPicPr>
          <p:cNvPr id="157" name="Google Shape;157;p23"/>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58" name="Google Shape;158;p23"/>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59" name="Google Shape;159;p23"/>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60" name="Google Shape;160;p23"/>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61" name="Google Shape;161;p23"/>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2" name="Google Shape;162;p23"/>
          <p:cNvSpPr txBox="1"/>
          <p:nvPr/>
        </p:nvSpPr>
        <p:spPr>
          <a:xfrm>
            <a:off x="206825" y="1670200"/>
            <a:ext cx="31296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b="1">
              <a:solidFill>
                <a:schemeClr val="dk2"/>
              </a:solidFill>
            </a:endParaRPr>
          </a:p>
        </p:txBody>
      </p:sp>
      <p:sp>
        <p:nvSpPr>
          <p:cNvPr id="163" name="Google Shape;163;p23"/>
          <p:cNvSpPr txBox="1"/>
          <p:nvPr/>
        </p:nvSpPr>
        <p:spPr>
          <a:xfrm>
            <a:off x="2042850" y="1422000"/>
            <a:ext cx="4833600" cy="22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rgbClr val="073763"/>
                </a:solidFill>
                <a:latin typeface="Bookman Old Style"/>
                <a:ea typeface="Bookman Old Style"/>
                <a:cs typeface="Bookman Old Style"/>
                <a:sym typeface="Bookman Old Style"/>
              </a:rPr>
              <a:t>THANK YOU</a:t>
            </a:r>
            <a:endParaRPr sz="8000" b="1">
              <a:solidFill>
                <a:srgbClr val="073763"/>
              </a:solidFill>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pic>
        <p:nvPicPr>
          <p:cNvPr id="148" name="Google Shape;148;p22"/>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49" name="Google Shape;149;p22"/>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50" name="Google Shape;150;p22"/>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51" name="Google Shape;151;p22"/>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52" name="Google Shape;152;p22"/>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69" name="Google Shape;69;p14"/>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70" name="Google Shape;70;p14"/>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71" name="Google Shape;71;p14"/>
          <p:cNvSpPr txBox="1"/>
          <p:nvPr/>
        </p:nvSpPr>
        <p:spPr>
          <a:xfrm>
            <a:off x="0" y="-6425"/>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72" name="Google Shape;72;p14"/>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graphicFrame>
        <p:nvGraphicFramePr>
          <p:cNvPr id="73" name="Google Shape;73;p14"/>
          <p:cNvGraphicFramePr/>
          <p:nvPr>
            <p:extLst>
              <p:ext uri="{D42A27DB-BD31-4B8C-83A1-F6EECF244321}">
                <p14:modId xmlns:p14="http://schemas.microsoft.com/office/powerpoint/2010/main" val="3843259783"/>
              </p:ext>
            </p:extLst>
          </p:nvPr>
        </p:nvGraphicFramePr>
        <p:xfrm>
          <a:off x="77560" y="1103736"/>
          <a:ext cx="8988879" cy="3450722"/>
        </p:xfrm>
        <a:graphic>
          <a:graphicData uri="http://schemas.openxmlformats.org/drawingml/2006/table">
            <a:tbl>
              <a:tblPr>
                <a:noFill/>
                <a:tableStyleId>{CFC9C360-C47B-491C-9303-AC97B40BB272}</a:tableStyleId>
              </a:tblPr>
              <a:tblGrid>
                <a:gridCol w="942976">
                  <a:extLst>
                    <a:ext uri="{9D8B030D-6E8A-4147-A177-3AD203B41FA5}">
                      <a16:colId xmlns:a16="http://schemas.microsoft.com/office/drawing/2014/main" val="20000"/>
                    </a:ext>
                  </a:extLst>
                </a:gridCol>
                <a:gridCol w="2869745">
                  <a:extLst>
                    <a:ext uri="{9D8B030D-6E8A-4147-A177-3AD203B41FA5}">
                      <a16:colId xmlns:a16="http://schemas.microsoft.com/office/drawing/2014/main" val="20001"/>
                    </a:ext>
                  </a:extLst>
                </a:gridCol>
                <a:gridCol w="1755322">
                  <a:extLst>
                    <a:ext uri="{9D8B030D-6E8A-4147-A177-3AD203B41FA5}">
                      <a16:colId xmlns:a16="http://schemas.microsoft.com/office/drawing/2014/main" val="20002"/>
                    </a:ext>
                  </a:extLst>
                </a:gridCol>
                <a:gridCol w="3420836">
                  <a:extLst>
                    <a:ext uri="{9D8B030D-6E8A-4147-A177-3AD203B41FA5}">
                      <a16:colId xmlns:a16="http://schemas.microsoft.com/office/drawing/2014/main" val="20003"/>
                    </a:ext>
                  </a:extLst>
                </a:gridCol>
              </a:tblGrid>
              <a:tr h="332910">
                <a:tc gridSpan="2">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Team Number: - 41</a:t>
                      </a:r>
                      <a:endParaRPr b="1">
                        <a:latin typeface="Bookman Old Style"/>
                        <a:ea typeface="Bookman Old Style"/>
                        <a:cs typeface="Bookman Old Style"/>
                        <a:sym typeface="Bookman Old Style"/>
                      </a:endParaRPr>
                    </a:p>
                  </a:txBody>
                  <a:tcPr marL="91425" marR="91425" marT="91425" marB="91425"/>
                </a:tc>
                <a:tc hMerge="1">
                  <a:txBody>
                    <a:bodyPr/>
                    <a:lstStyle/>
                    <a:p>
                      <a:endParaRPr lang="en-US"/>
                    </a:p>
                  </a:txBody>
                  <a:tcPr/>
                </a:tc>
                <a:tc gridSpan="2">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College Name: - R V College of Engineering </a:t>
                      </a:r>
                      <a:endParaRPr b="1">
                        <a:latin typeface="Bookman Old Style"/>
                        <a:ea typeface="Bookman Old Style"/>
                        <a:cs typeface="Bookman Old Style"/>
                        <a:sym typeface="Bookman Old Style"/>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32910">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Sl. No.</a:t>
                      </a:r>
                      <a:endParaRPr b="1">
                        <a:latin typeface="Bookman Old Style"/>
                        <a:ea typeface="Bookman Old Style"/>
                        <a:cs typeface="Bookman Old Style"/>
                        <a:sym typeface="Bookman Old Style"/>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Name</a:t>
                      </a:r>
                      <a:endParaRPr b="1">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Contact Number</a:t>
                      </a:r>
                      <a:endParaRPr b="1">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Email.ID</a:t>
                      </a:r>
                      <a:endParaRPr b="1">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val="10001"/>
                  </a:ext>
                </a:extLst>
              </a:tr>
              <a:tr h="512183">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1.</a:t>
                      </a:r>
                      <a:endParaRPr b="1">
                        <a:latin typeface="Bookman Old Style"/>
                        <a:ea typeface="Bookman Old Style"/>
                        <a:cs typeface="Bookman Old Style"/>
                        <a:sym typeface="Bookman Old Style"/>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t>Ramachandra Manjunath </a:t>
                      </a:r>
                      <a:r>
                        <a:rPr lang="en-IN" dirty="0" err="1"/>
                        <a:t>Rayakar</a:t>
                      </a:r>
                      <a:endParaRPr dirty="0"/>
                    </a:p>
                  </a:txBody>
                  <a:tcPr marL="91425" marR="91425" marT="91425" marB="91425">
                    <a:lnL w="12700"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IN" dirty="0"/>
                        <a:t>+91 99649 75545</a:t>
                      </a:r>
                      <a:endParaRPr dirty="0"/>
                    </a:p>
                  </a:txBody>
                  <a:tcPr marL="91425" marR="91425" marT="91425" marB="91425"/>
                </a:tc>
                <a:tc>
                  <a:txBody>
                    <a:bodyPr/>
                    <a:lstStyle/>
                    <a:p>
                      <a:pPr marL="0" lvl="0" indent="0" algn="l" rtl="0">
                        <a:spcBef>
                          <a:spcPts val="0"/>
                        </a:spcBef>
                        <a:spcAft>
                          <a:spcPts val="0"/>
                        </a:spcAft>
                        <a:buNone/>
                      </a:pPr>
                      <a:r>
                        <a:rPr lang="en-IN" dirty="0"/>
                        <a:t>ramachandramr.cs22@rvce.edu.in</a:t>
                      </a:r>
                      <a:endParaRPr dirty="0"/>
                    </a:p>
                  </a:txBody>
                  <a:tcPr marL="91425" marR="91425" marT="91425" marB="91425"/>
                </a:tc>
                <a:extLst>
                  <a:ext uri="{0D108BD9-81ED-4DB2-BD59-A6C34878D82A}">
                    <a16:rowId xmlns:a16="http://schemas.microsoft.com/office/drawing/2014/main" val="10002"/>
                  </a:ext>
                </a:extLst>
              </a:tr>
              <a:tr h="512183">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2.</a:t>
                      </a:r>
                      <a:endParaRPr b="1">
                        <a:latin typeface="Bookman Old Style"/>
                        <a:ea typeface="Bookman Old Style"/>
                        <a:cs typeface="Bookman Old Style"/>
                        <a:sym typeface="Bookman Old Style"/>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err="1"/>
                        <a:t>Ningaraj</a:t>
                      </a:r>
                      <a:r>
                        <a:rPr lang="en-IN" dirty="0"/>
                        <a:t> P </a:t>
                      </a:r>
                      <a:r>
                        <a:rPr lang="en-IN" dirty="0" err="1"/>
                        <a:t>Totagi</a:t>
                      </a:r>
                      <a:r>
                        <a:rPr lang="en-IN" dirty="0"/>
                        <a:t> </a:t>
                      </a:r>
                      <a:endParaRPr dirty="0"/>
                    </a:p>
                  </a:txBody>
                  <a:tcPr marL="91425" marR="91425" marT="91425" marB="91425">
                    <a:lnL w="12700"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IN" dirty="0"/>
                        <a:t>+91 96863 69832</a:t>
                      </a:r>
                      <a:endParaRPr dirty="0"/>
                    </a:p>
                  </a:txBody>
                  <a:tcPr marL="91425" marR="91425" marT="91425" marB="91425"/>
                </a:tc>
                <a:tc>
                  <a:txBody>
                    <a:bodyPr/>
                    <a:lstStyle/>
                    <a:p>
                      <a:pPr marL="0" lvl="0" indent="0" algn="l" rtl="0">
                        <a:spcBef>
                          <a:spcPts val="0"/>
                        </a:spcBef>
                        <a:spcAft>
                          <a:spcPts val="0"/>
                        </a:spcAft>
                        <a:buNone/>
                      </a:pPr>
                      <a:r>
                        <a:rPr lang="en-IN" dirty="0"/>
                        <a:t>ningarajpt.cs22@rvce.edu.in</a:t>
                      </a:r>
                      <a:endParaRPr dirty="0"/>
                    </a:p>
                  </a:txBody>
                  <a:tcPr marL="91425" marR="91425" marT="91425" marB="91425"/>
                </a:tc>
                <a:extLst>
                  <a:ext uri="{0D108BD9-81ED-4DB2-BD59-A6C34878D82A}">
                    <a16:rowId xmlns:a16="http://schemas.microsoft.com/office/drawing/2014/main" val="10003"/>
                  </a:ext>
                </a:extLst>
              </a:tr>
              <a:tr h="512183">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3.</a:t>
                      </a:r>
                      <a:endParaRPr b="1">
                        <a:latin typeface="Bookman Old Style"/>
                        <a:ea typeface="Bookman Old Style"/>
                        <a:cs typeface="Bookman Old Style"/>
                        <a:sym typeface="Bookman Old Style"/>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t>Sachin Annigeri </a:t>
                      </a:r>
                      <a:endParaRPr dirty="0"/>
                    </a:p>
                  </a:txBody>
                  <a:tcPr marL="91425" marR="91425" marT="91425" marB="91425">
                    <a:lnL w="12700"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US" dirty="0"/>
                        <a:t>+91 9845814278</a:t>
                      </a:r>
                      <a:endParaRPr dirty="0"/>
                    </a:p>
                  </a:txBody>
                  <a:tcPr marL="91425" marR="91425" marT="91425" marB="91425"/>
                </a:tc>
                <a:tc>
                  <a:txBody>
                    <a:bodyPr/>
                    <a:lstStyle/>
                    <a:p>
                      <a:pPr marL="0" lvl="0" indent="0" algn="l" rtl="0">
                        <a:spcBef>
                          <a:spcPts val="0"/>
                        </a:spcBef>
                        <a:spcAft>
                          <a:spcPts val="0"/>
                        </a:spcAft>
                        <a:buNone/>
                      </a:pPr>
                      <a:r>
                        <a:rPr lang="en-IN" dirty="0"/>
                        <a:t>sachinannigeri.cs22@rvce.edu.in</a:t>
                      </a:r>
                      <a:endParaRPr dirty="0"/>
                    </a:p>
                  </a:txBody>
                  <a:tcPr marL="91425" marR="91425" marT="91425" marB="91425"/>
                </a:tc>
                <a:extLst>
                  <a:ext uri="{0D108BD9-81ED-4DB2-BD59-A6C34878D82A}">
                    <a16:rowId xmlns:a16="http://schemas.microsoft.com/office/drawing/2014/main" val="10004"/>
                  </a:ext>
                </a:extLst>
              </a:tr>
              <a:tr h="512183">
                <a:tc>
                  <a:txBody>
                    <a:bodyPr/>
                    <a:lstStyle/>
                    <a:p>
                      <a:pPr marL="0" lvl="0" indent="0" algn="l" rtl="0">
                        <a:spcBef>
                          <a:spcPts val="0"/>
                        </a:spcBef>
                        <a:spcAft>
                          <a:spcPts val="0"/>
                        </a:spcAft>
                        <a:buNone/>
                      </a:pPr>
                      <a:r>
                        <a:rPr lang="en" b="1">
                          <a:latin typeface="Bookman Old Style"/>
                          <a:ea typeface="Bookman Old Style"/>
                          <a:cs typeface="Bookman Old Style"/>
                          <a:sym typeface="Bookman Old Style"/>
                        </a:rPr>
                        <a:t>4.</a:t>
                      </a:r>
                      <a:endParaRPr b="1">
                        <a:latin typeface="Bookman Old Style"/>
                        <a:ea typeface="Bookman Old Style"/>
                        <a:cs typeface="Bookman Old Style"/>
                        <a:sym typeface="Bookman Old Style"/>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err="1"/>
                        <a:t>Lakshmeesha</a:t>
                      </a:r>
                      <a:r>
                        <a:rPr lang="en-IN" dirty="0"/>
                        <a:t> K R </a:t>
                      </a:r>
                      <a:endParaRPr dirty="0"/>
                    </a:p>
                  </a:txBody>
                  <a:tcPr marL="91425" marR="91425" marT="91425" marB="91425">
                    <a:lnL w="12700"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IN" dirty="0"/>
                        <a:t>+91 91106 92694</a:t>
                      </a:r>
                      <a:endParaRPr dirty="0"/>
                    </a:p>
                  </a:txBody>
                  <a:tcPr marL="91425" marR="91425" marT="91425" marB="91425"/>
                </a:tc>
                <a:tc>
                  <a:txBody>
                    <a:bodyPr/>
                    <a:lstStyle/>
                    <a:p>
                      <a:pPr marL="0" lvl="0" indent="0" algn="l" rtl="0">
                        <a:spcBef>
                          <a:spcPts val="0"/>
                        </a:spcBef>
                        <a:spcAft>
                          <a:spcPts val="0"/>
                        </a:spcAft>
                        <a:buNone/>
                      </a:pPr>
                      <a:r>
                        <a:rPr lang="en-IN" dirty="0"/>
                        <a:t>lakshmeeshakr.ai22@rvce.edu.in</a:t>
                      </a:r>
                      <a:endParaRPr dirty="0"/>
                    </a:p>
                  </a:txBody>
                  <a:tcPr marL="91425" marR="91425" marT="91425" marB="91425"/>
                </a:tc>
                <a:extLst>
                  <a:ext uri="{0D108BD9-81ED-4DB2-BD59-A6C34878D82A}">
                    <a16:rowId xmlns:a16="http://schemas.microsoft.com/office/drawing/2014/main" val="10005"/>
                  </a:ext>
                </a:extLst>
              </a:tr>
              <a:tr h="512183">
                <a:tc>
                  <a:txBody>
                    <a:bodyPr/>
                    <a:lstStyle/>
                    <a:p>
                      <a:pPr marL="0" lvl="0" indent="0" algn="l" rtl="0">
                        <a:spcBef>
                          <a:spcPts val="0"/>
                        </a:spcBef>
                        <a:spcAft>
                          <a:spcPts val="0"/>
                        </a:spcAft>
                        <a:buNone/>
                      </a:pPr>
                      <a:r>
                        <a:rPr lang="en" b="1" dirty="0">
                          <a:latin typeface="Bookman Old Style"/>
                          <a:ea typeface="Bookman Old Style"/>
                          <a:cs typeface="Bookman Old Style"/>
                          <a:sym typeface="Bookman Old Style"/>
                        </a:rPr>
                        <a:t>5.</a:t>
                      </a:r>
                      <a:endParaRPr b="1" dirty="0">
                        <a:latin typeface="Bookman Old Style"/>
                        <a:ea typeface="Bookman Old Style"/>
                        <a:cs typeface="Bookman Old Style"/>
                        <a:sym typeface="Bookman Old Style"/>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t>Anand Patil </a:t>
                      </a:r>
                      <a:endParaRPr dirty="0"/>
                    </a:p>
                  </a:txBody>
                  <a:tcPr marL="91425" marR="91425" marT="91425" marB="91425">
                    <a:lnL w="12700"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IN" dirty="0"/>
                        <a:t>+91 80889 55021</a:t>
                      </a:r>
                      <a:endParaRPr dirty="0"/>
                    </a:p>
                  </a:txBody>
                  <a:tcPr marL="91425" marR="91425" marT="91425" marB="91425"/>
                </a:tc>
                <a:tc>
                  <a:txBody>
                    <a:bodyPr/>
                    <a:lstStyle/>
                    <a:p>
                      <a:pPr marL="0" lvl="0" indent="0" algn="l" rtl="0">
                        <a:spcBef>
                          <a:spcPts val="0"/>
                        </a:spcBef>
                        <a:spcAft>
                          <a:spcPts val="0"/>
                        </a:spcAft>
                        <a:buNone/>
                      </a:pPr>
                      <a:r>
                        <a:rPr lang="en-IN" dirty="0"/>
                        <a:t>anandpatil.cd22@rvce.edu.in </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a:extLst>
            <a:ext uri="{FF2B5EF4-FFF2-40B4-BE49-F238E27FC236}">
              <a16:creationId xmlns:a16="http://schemas.microsoft.com/office/drawing/2014/main" id="{35952E84-47E5-372F-7EF2-384C358E4338}"/>
            </a:ext>
          </a:extLst>
        </p:cNvPr>
        <p:cNvGrpSpPr/>
        <p:nvPr/>
      </p:nvGrpSpPr>
      <p:grpSpPr>
        <a:xfrm>
          <a:off x="0" y="0"/>
          <a:ext cx="0" cy="0"/>
          <a:chOff x="0" y="0"/>
          <a:chExt cx="0" cy="0"/>
        </a:xfrm>
      </p:grpSpPr>
      <p:pic>
        <p:nvPicPr>
          <p:cNvPr id="78" name="Google Shape;78;p15">
            <a:extLst>
              <a:ext uri="{FF2B5EF4-FFF2-40B4-BE49-F238E27FC236}">
                <a16:creationId xmlns:a16="http://schemas.microsoft.com/office/drawing/2014/main" id="{53A5E789-50CB-37A8-C515-29B5BF3C2526}"/>
              </a:ext>
            </a:extLst>
          </p:cNvPr>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79" name="Google Shape;79;p15">
            <a:extLst>
              <a:ext uri="{FF2B5EF4-FFF2-40B4-BE49-F238E27FC236}">
                <a16:creationId xmlns:a16="http://schemas.microsoft.com/office/drawing/2014/main" id="{993FCDEE-F64C-6166-3E57-30763AF46CAA}"/>
              </a:ext>
            </a:extLst>
          </p:cNvPr>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80" name="Google Shape;80;p15">
            <a:extLst>
              <a:ext uri="{FF2B5EF4-FFF2-40B4-BE49-F238E27FC236}">
                <a16:creationId xmlns:a16="http://schemas.microsoft.com/office/drawing/2014/main" id="{E4F58F17-2085-EE11-84C0-6B15073D7CF7}"/>
              </a:ext>
            </a:extLst>
          </p:cNvPr>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81" name="Google Shape;81;p15">
            <a:extLst>
              <a:ext uri="{FF2B5EF4-FFF2-40B4-BE49-F238E27FC236}">
                <a16:creationId xmlns:a16="http://schemas.microsoft.com/office/drawing/2014/main" id="{00C69421-AF28-615E-8E7F-F8629658634B}"/>
              </a:ext>
            </a:extLst>
          </p:cNvPr>
          <p:cNvSpPr txBox="1"/>
          <p:nvPr/>
        </p:nvSpPr>
        <p:spPr>
          <a:xfrm>
            <a:off x="0" y="237400"/>
            <a:ext cx="8919300" cy="5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82" name="Google Shape;82;p15">
            <a:extLst>
              <a:ext uri="{FF2B5EF4-FFF2-40B4-BE49-F238E27FC236}">
                <a16:creationId xmlns:a16="http://schemas.microsoft.com/office/drawing/2014/main" id="{74991C72-6408-B6EE-953A-C971885E148F}"/>
              </a:ext>
            </a:extLst>
          </p:cNvPr>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83" name="Google Shape;83;p15">
            <a:extLst>
              <a:ext uri="{FF2B5EF4-FFF2-40B4-BE49-F238E27FC236}">
                <a16:creationId xmlns:a16="http://schemas.microsoft.com/office/drawing/2014/main" id="{FC4FEF12-D4D6-1E37-C3F9-173863D69BC3}"/>
              </a:ext>
            </a:extLst>
          </p:cNvPr>
          <p:cNvSpPr txBox="1"/>
          <p:nvPr/>
        </p:nvSpPr>
        <p:spPr>
          <a:xfrm>
            <a:off x="2817289" y="754900"/>
            <a:ext cx="3284721"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rgbClr val="073763"/>
                </a:solidFill>
                <a:latin typeface="Bookman Old Style"/>
                <a:ea typeface="Bookman Old Style"/>
                <a:cs typeface="Bookman Old Style"/>
                <a:sym typeface="Bookman Old Style"/>
              </a:rPr>
              <a:t>Problem Definition</a:t>
            </a:r>
            <a:endParaRPr sz="24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E8A67E0B-4EA1-31B6-BB99-D73A1925B0B0}"/>
              </a:ext>
            </a:extLst>
          </p:cNvPr>
          <p:cNvSpPr txBox="1"/>
          <p:nvPr/>
        </p:nvSpPr>
        <p:spPr>
          <a:xfrm>
            <a:off x="204926" y="1316948"/>
            <a:ext cx="4522195"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UPSC aspirants often grapple with challenges such as information overload, one-size-fits-all preparation strategies, and limited access to high-quality mentorship—issues that are especially acute in rural and semi-urban regions. Despite the growing digital penetration, there is a lack of a unified, intelligent platform that offers a personalized and holistic preparation experience. Current solutions fail to integrate smart planning tools, AI-driven performance feedback, vernacular voice support for inclusivity, and dynamic content curation tailored to the evolving UPSC syllabus and individual learning patterns. This gap highlights the urgent need for an adaptive, tech-driven solution that democratizes UPSC preparation and empowers aspirants across diverse socio-economic backgrounds.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23F720-86C7-4CDF-A7A5-701CAB1AA716}"/>
              </a:ext>
            </a:extLst>
          </p:cNvPr>
          <p:cNvPicPr>
            <a:picLocks noChangeAspect="1"/>
          </p:cNvPicPr>
          <p:nvPr/>
        </p:nvPicPr>
        <p:blipFill>
          <a:blip r:embed="rId7"/>
          <a:srcRect l="5799" t="13931" r="5371" b="4001"/>
          <a:stretch/>
        </p:blipFill>
        <p:spPr>
          <a:xfrm>
            <a:off x="4767332" y="1421650"/>
            <a:ext cx="4171741" cy="2742136"/>
          </a:xfrm>
          <a:prstGeom prst="rect">
            <a:avLst/>
          </a:prstGeom>
        </p:spPr>
      </p:pic>
    </p:spTree>
    <p:extLst>
      <p:ext uri="{BB962C8B-B14F-4D97-AF65-F5344CB8AC3E}">
        <p14:creationId xmlns:p14="http://schemas.microsoft.com/office/powerpoint/2010/main" val="138878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79" name="Google Shape;79;p15"/>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80" name="Google Shape;80;p15"/>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81" name="Google Shape;81;p15"/>
          <p:cNvSpPr txBox="1"/>
          <p:nvPr/>
        </p:nvSpPr>
        <p:spPr>
          <a:xfrm>
            <a:off x="0" y="237400"/>
            <a:ext cx="8919300" cy="5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82" name="Google Shape;82;p15"/>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83" name="Google Shape;83;p15"/>
          <p:cNvSpPr txBox="1"/>
          <p:nvPr/>
        </p:nvSpPr>
        <p:spPr>
          <a:xfrm>
            <a:off x="2857500" y="851850"/>
            <a:ext cx="31296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Introduction</a:t>
            </a:r>
            <a:endParaRPr sz="24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BACD4BF7-6C00-B443-3F6F-1AC947083D1B}"/>
              </a:ext>
            </a:extLst>
          </p:cNvPr>
          <p:cNvSpPr txBox="1"/>
          <p:nvPr/>
        </p:nvSpPr>
        <p:spPr>
          <a:xfrm>
            <a:off x="212271" y="1400600"/>
            <a:ext cx="5122908" cy="310854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PrepSutra is a free, web-based platform developed to support UPSC aspirants—especially those from rural areas—by offering a structured, self-guided preparation model without relying on paid lectures or coaching. The platform provides tools like a personalized study planner, mock test environment, and content organization features. Aspirants can upload their own notes and textbooks for centralized access. A standout feature is the Article Analyzer (Humanizer), which simplifies current affairs and links them to relevant previous year questions. PrepSutra also includes PYQ analysis, syllabus-based filters, and works efficiently on low-bandwidth connections. Designed to bridge the urban-rural preparation gap, it empowers aspirants with intelligent, accessible, and inclusive resources—bringing quality UPSC preparation to every corner of India.</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0A42794-6D26-A454-C212-3C636F8716EA}"/>
              </a:ext>
            </a:extLst>
          </p:cNvPr>
          <p:cNvPicPr>
            <a:picLocks noChangeAspect="1"/>
          </p:cNvPicPr>
          <p:nvPr/>
        </p:nvPicPr>
        <p:blipFill>
          <a:blip r:embed="rId7"/>
          <a:srcRect l="4611" t="6704" r="2480" b="7937"/>
          <a:stretch/>
        </p:blipFill>
        <p:spPr>
          <a:xfrm>
            <a:off x="5335179" y="1417271"/>
            <a:ext cx="3665763" cy="28743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pic>
        <p:nvPicPr>
          <p:cNvPr id="88" name="Google Shape;88;p16"/>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89" name="Google Shape;89;p16"/>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90" name="Google Shape;90;p16"/>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91" name="Google Shape;91;p16"/>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92" name="Google Shape;92;p16"/>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93" name="Google Shape;93;p16"/>
          <p:cNvSpPr txBox="1"/>
          <p:nvPr/>
        </p:nvSpPr>
        <p:spPr>
          <a:xfrm>
            <a:off x="2857500" y="796691"/>
            <a:ext cx="31296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Obiectives</a:t>
            </a:r>
            <a:endParaRPr sz="16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34743FBD-6A9D-0FDF-5AA5-7C371CA265B6}"/>
              </a:ext>
            </a:extLst>
          </p:cNvPr>
          <p:cNvSpPr txBox="1"/>
          <p:nvPr/>
        </p:nvSpPr>
        <p:spPr>
          <a:xfrm>
            <a:off x="334736" y="1665514"/>
            <a:ext cx="4376057"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Primary Objectives: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a modular AI-powered UPSC preparation platform.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smart features like a study planner, GS news summarizer, PYQ analyzer, answer checker, and answer submissions. </a:t>
            </a:r>
          </a:p>
          <a:p>
            <a:pPr algn="just"/>
            <a:endParaRPr lang="en-US"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Secondary Objectives: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integrate voice-enabled vernacular support for inclusivity.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 dynamic mind maps and visual progress tracking.</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3ECD450-A412-F9A5-F71C-CCFC01C83021}"/>
              </a:ext>
            </a:extLst>
          </p:cNvPr>
          <p:cNvPicPr>
            <a:picLocks noChangeAspect="1"/>
          </p:cNvPicPr>
          <p:nvPr/>
        </p:nvPicPr>
        <p:blipFill>
          <a:blip r:embed="rId7"/>
          <a:stretch>
            <a:fillRect/>
          </a:stretch>
        </p:blipFill>
        <p:spPr>
          <a:xfrm>
            <a:off x="4816928" y="1513150"/>
            <a:ext cx="3992335" cy="29118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1ECDFDBE-E8D8-720B-03A4-781F4B50FDB1}"/>
            </a:ext>
          </a:extLst>
        </p:cNvPr>
        <p:cNvGrpSpPr/>
        <p:nvPr/>
      </p:nvGrpSpPr>
      <p:grpSpPr>
        <a:xfrm>
          <a:off x="0" y="0"/>
          <a:ext cx="0" cy="0"/>
          <a:chOff x="0" y="0"/>
          <a:chExt cx="0" cy="0"/>
        </a:xfrm>
      </p:grpSpPr>
      <p:pic>
        <p:nvPicPr>
          <p:cNvPr id="98" name="Google Shape;98;p17">
            <a:extLst>
              <a:ext uri="{FF2B5EF4-FFF2-40B4-BE49-F238E27FC236}">
                <a16:creationId xmlns:a16="http://schemas.microsoft.com/office/drawing/2014/main" id="{6C134FA6-A1AD-0A08-9746-7CF54A859884}"/>
              </a:ext>
            </a:extLst>
          </p:cNvPr>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99" name="Google Shape;99;p17">
            <a:extLst>
              <a:ext uri="{FF2B5EF4-FFF2-40B4-BE49-F238E27FC236}">
                <a16:creationId xmlns:a16="http://schemas.microsoft.com/office/drawing/2014/main" id="{DFA8CE3A-F9D6-65F6-D088-106B56C4C192}"/>
              </a:ext>
            </a:extLst>
          </p:cNvPr>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00" name="Google Shape;100;p17">
            <a:extLst>
              <a:ext uri="{FF2B5EF4-FFF2-40B4-BE49-F238E27FC236}">
                <a16:creationId xmlns:a16="http://schemas.microsoft.com/office/drawing/2014/main" id="{118E984C-4E15-461F-71A5-F49FA65F3326}"/>
              </a:ext>
            </a:extLst>
          </p:cNvPr>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01" name="Google Shape;101;p17">
            <a:extLst>
              <a:ext uri="{FF2B5EF4-FFF2-40B4-BE49-F238E27FC236}">
                <a16:creationId xmlns:a16="http://schemas.microsoft.com/office/drawing/2014/main" id="{A802902F-7F7A-173F-B956-0436F83B06B2}"/>
              </a:ext>
            </a:extLst>
          </p:cNvPr>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02" name="Google Shape;102;p17">
            <a:extLst>
              <a:ext uri="{FF2B5EF4-FFF2-40B4-BE49-F238E27FC236}">
                <a16:creationId xmlns:a16="http://schemas.microsoft.com/office/drawing/2014/main" id="{0494DD3A-8FB9-03A4-3E30-57C0326D2A51}"/>
              </a:ext>
            </a:extLst>
          </p:cNvPr>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3" name="Google Shape;103;p17">
            <a:extLst>
              <a:ext uri="{FF2B5EF4-FFF2-40B4-BE49-F238E27FC236}">
                <a16:creationId xmlns:a16="http://schemas.microsoft.com/office/drawing/2014/main" id="{D0EBFCD9-F207-C7AE-BF2B-E5B8FB73A259}"/>
              </a:ext>
            </a:extLst>
          </p:cNvPr>
          <p:cNvSpPr txBox="1"/>
          <p:nvPr/>
        </p:nvSpPr>
        <p:spPr>
          <a:xfrm>
            <a:off x="2367664" y="463240"/>
            <a:ext cx="3755571" cy="666901"/>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1800"/>
              </a:spcBef>
              <a:spcAft>
                <a:spcPts val="0"/>
              </a:spcAft>
              <a:buNone/>
            </a:pPr>
            <a:r>
              <a:rPr lang="en" sz="2400" b="1" dirty="0">
                <a:solidFill>
                  <a:srgbClr val="073763"/>
                </a:solidFill>
                <a:latin typeface="Bookman Old Style"/>
                <a:ea typeface="Bookman Old Style"/>
                <a:cs typeface="Bookman Old Style"/>
                <a:sym typeface="Bookman Old Style"/>
              </a:rPr>
              <a:t>Solution Approach</a:t>
            </a:r>
            <a:endParaRPr sz="2400" b="1" dirty="0">
              <a:solidFill>
                <a:srgbClr val="073763"/>
              </a:solidFill>
              <a:latin typeface="Bookman Old Style"/>
              <a:ea typeface="Bookman Old Style"/>
              <a:cs typeface="Bookman Old Style"/>
              <a:sym typeface="Bookman Old Style"/>
            </a:endParaRPr>
          </a:p>
          <a:p>
            <a:pPr marL="0" lvl="0" indent="0" algn="l" rtl="0">
              <a:spcBef>
                <a:spcPts val="1200"/>
              </a:spcBef>
              <a:spcAft>
                <a:spcPts val="0"/>
              </a:spcAft>
              <a:buNone/>
            </a:pPr>
            <a:endParaRPr sz="3100" b="1" dirty="0">
              <a:solidFill>
                <a:srgbClr val="073763"/>
              </a:solidFill>
              <a:latin typeface="Bookman Old Style"/>
              <a:ea typeface="Bookman Old Style"/>
              <a:cs typeface="Bookman Old Style"/>
              <a:sym typeface="Bookman Old Style"/>
            </a:endParaRPr>
          </a:p>
        </p:txBody>
      </p:sp>
      <p:sp>
        <p:nvSpPr>
          <p:cNvPr id="3" name="TextBox 2">
            <a:extLst>
              <a:ext uri="{FF2B5EF4-FFF2-40B4-BE49-F238E27FC236}">
                <a16:creationId xmlns:a16="http://schemas.microsoft.com/office/drawing/2014/main" id="{60F732F9-09F6-7686-BB23-5D714F92059B}"/>
              </a:ext>
            </a:extLst>
          </p:cNvPr>
          <p:cNvSpPr txBox="1"/>
          <p:nvPr/>
        </p:nvSpPr>
        <p:spPr>
          <a:xfrm>
            <a:off x="285750" y="1287191"/>
            <a:ext cx="8633549" cy="3754874"/>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Methodology: </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development of PrepSutra follows an iterative and modular approach with the following key steps:</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Requirement Analysis</a:t>
            </a:r>
            <a:r>
              <a:rPr lang="en-US" dirty="0">
                <a:solidFill>
                  <a:schemeClr val="tx1"/>
                </a:solidFill>
                <a:latin typeface="Times New Roman" panose="02020603050405020304" pitchFamily="18" charset="0"/>
                <a:cs typeface="Times New Roman" panose="02020603050405020304" pitchFamily="18" charset="0"/>
              </a:rPr>
              <a:t>: Collecting user needs via surveys, competitor analysis, and academic research to define essential features.</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Design</a:t>
            </a:r>
            <a:r>
              <a:rPr lang="en-US" dirty="0">
                <a:solidFill>
                  <a:schemeClr val="tx1"/>
                </a:solidFill>
                <a:latin typeface="Times New Roman" panose="02020603050405020304" pitchFamily="18" charset="0"/>
                <a:cs typeface="Times New Roman" panose="02020603050405020304" pitchFamily="18" charset="0"/>
              </a:rPr>
              <a:t>: Creating wireframes and system architecture for a modular platform that supports independent feature development and future scalability.</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Data Collection and Processing</a:t>
            </a:r>
            <a:r>
              <a:rPr lang="en-US" dirty="0">
                <a:solidFill>
                  <a:schemeClr val="tx1"/>
                </a:solidFill>
                <a:latin typeface="Times New Roman" panose="02020603050405020304" pitchFamily="18" charset="0"/>
                <a:cs typeface="Times New Roman" panose="02020603050405020304" pitchFamily="18" charset="0"/>
              </a:rPr>
              <a:t>: Curating and categorizing PYQs from official UPSC sources; developing syllabus-topic mappings and current affairs databases.</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Development</a:t>
            </a:r>
            <a:r>
              <a:rPr lang="en-US" dirty="0">
                <a:solidFill>
                  <a:schemeClr val="tx1"/>
                </a:solidFill>
                <a:latin typeface="Times New Roman" panose="02020603050405020304" pitchFamily="18" charset="0"/>
                <a:cs typeface="Times New Roman" panose="02020603050405020304" pitchFamily="18" charset="0"/>
              </a:rPr>
              <a:t>: Building front-end interfaces (dashboard, planner, analyzers) and back-end services (database management, filtering engines, NLP modules for Article Analyzer).</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Testing</a:t>
            </a:r>
            <a:r>
              <a:rPr lang="en-US" dirty="0">
                <a:solidFill>
                  <a:schemeClr val="tx1"/>
                </a:solidFill>
                <a:latin typeface="Times New Roman" panose="02020603050405020304" pitchFamily="18" charset="0"/>
                <a:cs typeface="Times New Roman" panose="02020603050405020304" pitchFamily="18" charset="0"/>
              </a:rPr>
              <a:t>: Conducting both qualitative testing (user feedback, UX/UI improvements) and quantitative testing (performance benchmarks, algorithm accuracy).</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Deployment</a:t>
            </a:r>
            <a:r>
              <a:rPr lang="en-US" dirty="0">
                <a:solidFill>
                  <a:schemeClr val="tx1"/>
                </a:solidFill>
                <a:latin typeface="Times New Roman" panose="02020603050405020304" pitchFamily="18" charset="0"/>
                <a:cs typeface="Times New Roman" panose="02020603050405020304" pitchFamily="18" charset="0"/>
              </a:rPr>
              <a:t>: Hosting the platform on a cloud service optimized for Indian internet infrastructure, with continuous monitoring and updates.</a:t>
            </a:r>
          </a:p>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Feedback Loop</a:t>
            </a:r>
            <a:r>
              <a:rPr lang="en-US" dirty="0">
                <a:solidFill>
                  <a:schemeClr val="tx1"/>
                </a:solidFill>
                <a:latin typeface="Times New Roman" panose="02020603050405020304" pitchFamily="18" charset="0"/>
                <a:cs typeface="Times New Roman" panose="02020603050405020304" pitchFamily="18" charset="0"/>
              </a:rPr>
              <a:t>: Implementing a system for user feedback to refine features and introduce AI-based enhancements gradually.</a:t>
            </a:r>
          </a:p>
          <a:p>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73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6C21043D-CCD6-04F3-33A8-70B469E61031}"/>
            </a:ext>
          </a:extLst>
        </p:cNvPr>
        <p:cNvGrpSpPr/>
        <p:nvPr/>
      </p:nvGrpSpPr>
      <p:grpSpPr>
        <a:xfrm>
          <a:off x="0" y="0"/>
          <a:ext cx="0" cy="0"/>
          <a:chOff x="0" y="0"/>
          <a:chExt cx="0" cy="0"/>
        </a:xfrm>
      </p:grpSpPr>
      <p:pic>
        <p:nvPicPr>
          <p:cNvPr id="98" name="Google Shape;98;p17">
            <a:extLst>
              <a:ext uri="{FF2B5EF4-FFF2-40B4-BE49-F238E27FC236}">
                <a16:creationId xmlns:a16="http://schemas.microsoft.com/office/drawing/2014/main" id="{C7A7E9E5-2751-E1A4-CA95-86C9DEA98D58}"/>
              </a:ext>
            </a:extLst>
          </p:cNvPr>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99" name="Google Shape;99;p17">
            <a:extLst>
              <a:ext uri="{FF2B5EF4-FFF2-40B4-BE49-F238E27FC236}">
                <a16:creationId xmlns:a16="http://schemas.microsoft.com/office/drawing/2014/main" id="{6DA2A2EA-2E29-0363-47E9-03EC5D41F6F0}"/>
              </a:ext>
            </a:extLst>
          </p:cNvPr>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00" name="Google Shape;100;p17">
            <a:extLst>
              <a:ext uri="{FF2B5EF4-FFF2-40B4-BE49-F238E27FC236}">
                <a16:creationId xmlns:a16="http://schemas.microsoft.com/office/drawing/2014/main" id="{B861B18B-AC54-A32B-5A23-AD4B5A112424}"/>
              </a:ext>
            </a:extLst>
          </p:cNvPr>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01" name="Google Shape;101;p17">
            <a:extLst>
              <a:ext uri="{FF2B5EF4-FFF2-40B4-BE49-F238E27FC236}">
                <a16:creationId xmlns:a16="http://schemas.microsoft.com/office/drawing/2014/main" id="{28AEB6F0-E3D7-74BF-2280-FBC3576F3B77}"/>
              </a:ext>
            </a:extLst>
          </p:cNvPr>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02" name="Google Shape;102;p17">
            <a:extLst>
              <a:ext uri="{FF2B5EF4-FFF2-40B4-BE49-F238E27FC236}">
                <a16:creationId xmlns:a16="http://schemas.microsoft.com/office/drawing/2014/main" id="{98C46532-E487-0FDE-1CE9-EDEFC99D1385}"/>
              </a:ext>
            </a:extLst>
          </p:cNvPr>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3" name="Google Shape;103;p17">
            <a:extLst>
              <a:ext uri="{FF2B5EF4-FFF2-40B4-BE49-F238E27FC236}">
                <a16:creationId xmlns:a16="http://schemas.microsoft.com/office/drawing/2014/main" id="{4F8DE419-50D2-9B28-1124-76F10542D46A}"/>
              </a:ext>
            </a:extLst>
          </p:cNvPr>
          <p:cNvSpPr txBox="1"/>
          <p:nvPr/>
        </p:nvSpPr>
        <p:spPr>
          <a:xfrm>
            <a:off x="418825" y="952500"/>
            <a:ext cx="8374500" cy="3403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endParaRPr sz="3100" b="1" dirty="0">
              <a:solidFill>
                <a:srgbClr val="073763"/>
              </a:solidFill>
              <a:latin typeface="Bookman Old Style"/>
              <a:ea typeface="Bookman Old Style"/>
              <a:cs typeface="Bookman Old Style"/>
              <a:sym typeface="Bookman Old Style"/>
            </a:endParaRPr>
          </a:p>
        </p:txBody>
      </p:sp>
      <p:pic>
        <p:nvPicPr>
          <p:cNvPr id="2" name="Picture 1">
            <a:extLst>
              <a:ext uri="{FF2B5EF4-FFF2-40B4-BE49-F238E27FC236}">
                <a16:creationId xmlns:a16="http://schemas.microsoft.com/office/drawing/2014/main" id="{8F44AFE9-81B9-5CFB-0710-82FF89BD9741}"/>
              </a:ext>
            </a:extLst>
          </p:cNvPr>
          <p:cNvPicPr>
            <a:picLocks noChangeAspect="1"/>
          </p:cNvPicPr>
          <p:nvPr/>
        </p:nvPicPr>
        <p:blipFill>
          <a:blip r:embed="rId7"/>
          <a:stretch>
            <a:fillRect/>
          </a:stretch>
        </p:blipFill>
        <p:spPr>
          <a:xfrm>
            <a:off x="1371322" y="1215272"/>
            <a:ext cx="6401355" cy="2712955"/>
          </a:xfrm>
          <a:prstGeom prst="rect">
            <a:avLst/>
          </a:prstGeom>
        </p:spPr>
      </p:pic>
    </p:spTree>
    <p:extLst>
      <p:ext uri="{BB962C8B-B14F-4D97-AF65-F5344CB8AC3E}">
        <p14:creationId xmlns:p14="http://schemas.microsoft.com/office/powerpoint/2010/main" val="18360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18DC53ED-F700-D8AC-7EB7-A67AC0F2B6D3}"/>
            </a:ext>
          </a:extLst>
        </p:cNvPr>
        <p:cNvGrpSpPr/>
        <p:nvPr/>
      </p:nvGrpSpPr>
      <p:grpSpPr>
        <a:xfrm>
          <a:off x="0" y="0"/>
          <a:ext cx="0" cy="0"/>
          <a:chOff x="0" y="0"/>
          <a:chExt cx="0" cy="0"/>
        </a:xfrm>
      </p:grpSpPr>
      <p:pic>
        <p:nvPicPr>
          <p:cNvPr id="98" name="Google Shape;98;p17">
            <a:extLst>
              <a:ext uri="{FF2B5EF4-FFF2-40B4-BE49-F238E27FC236}">
                <a16:creationId xmlns:a16="http://schemas.microsoft.com/office/drawing/2014/main" id="{B6BC6B8F-B6A0-8F59-661C-9B80B737C5C7}"/>
              </a:ext>
            </a:extLst>
          </p:cNvPr>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99" name="Google Shape;99;p17">
            <a:extLst>
              <a:ext uri="{FF2B5EF4-FFF2-40B4-BE49-F238E27FC236}">
                <a16:creationId xmlns:a16="http://schemas.microsoft.com/office/drawing/2014/main" id="{0767AFA0-E485-FF7B-EF35-86E5EEBCE6B4}"/>
              </a:ext>
            </a:extLst>
          </p:cNvPr>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00" name="Google Shape;100;p17">
            <a:extLst>
              <a:ext uri="{FF2B5EF4-FFF2-40B4-BE49-F238E27FC236}">
                <a16:creationId xmlns:a16="http://schemas.microsoft.com/office/drawing/2014/main" id="{D781E8C4-A27F-9172-C600-F76482395E9E}"/>
              </a:ext>
            </a:extLst>
          </p:cNvPr>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01" name="Google Shape;101;p17">
            <a:extLst>
              <a:ext uri="{FF2B5EF4-FFF2-40B4-BE49-F238E27FC236}">
                <a16:creationId xmlns:a16="http://schemas.microsoft.com/office/drawing/2014/main" id="{78CA1D1E-4789-A805-FF8E-7B1D682CC2C6}"/>
              </a:ext>
            </a:extLst>
          </p:cNvPr>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02" name="Google Shape;102;p17">
            <a:extLst>
              <a:ext uri="{FF2B5EF4-FFF2-40B4-BE49-F238E27FC236}">
                <a16:creationId xmlns:a16="http://schemas.microsoft.com/office/drawing/2014/main" id="{031A452C-B7A3-1111-B929-8EC7AAA1D79C}"/>
              </a:ext>
            </a:extLst>
          </p:cNvPr>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3" name="Google Shape;103;p17">
            <a:extLst>
              <a:ext uri="{FF2B5EF4-FFF2-40B4-BE49-F238E27FC236}">
                <a16:creationId xmlns:a16="http://schemas.microsoft.com/office/drawing/2014/main" id="{5EBF2879-79AD-CABB-D2F5-C0C49345B72A}"/>
              </a:ext>
            </a:extLst>
          </p:cNvPr>
          <p:cNvSpPr txBox="1"/>
          <p:nvPr/>
        </p:nvSpPr>
        <p:spPr>
          <a:xfrm>
            <a:off x="167031" y="690555"/>
            <a:ext cx="4694239" cy="3922700"/>
          </a:xfrm>
          <a:prstGeom prst="rect">
            <a:avLst/>
          </a:prstGeom>
          <a:noFill/>
          <a:ln>
            <a:noFill/>
          </a:ln>
        </p:spPr>
        <p:txBody>
          <a:bodyPr spcFirstLastPara="1" wrap="square" lIns="91425" tIns="91425" rIns="91425" bIns="91425" anchor="t" anchorCtr="0">
            <a:noAutofit/>
          </a:bodyPr>
          <a:lstStyle/>
          <a:p>
            <a:pPr algn="just">
              <a:spcBef>
                <a:spcPts val="1200"/>
              </a:spcBef>
            </a:pPr>
            <a:r>
              <a:rPr lang="en-IN" b="1" dirty="0">
                <a:solidFill>
                  <a:srgbClr val="FF0000"/>
                </a:solidFill>
                <a:latin typeface="Times New Roman" panose="02020603050405020304" pitchFamily="18" charset="0"/>
                <a:ea typeface="Bookman Old Style"/>
                <a:cs typeface="Times New Roman" panose="02020603050405020304" pitchFamily="18" charset="0"/>
                <a:sym typeface="Bookman Old Style"/>
              </a:rPr>
              <a:t>Key Features:</a:t>
            </a:r>
          </a:p>
          <a:p>
            <a:pPr marL="285750" indent="-285750" algn="just">
              <a:spcBef>
                <a:spcPts val="1200"/>
              </a:spcBef>
              <a:buFont typeface="Arial" panose="020B0604020202020204" pitchFamily="34" charset="0"/>
              <a:buChar char="•"/>
            </a:pPr>
            <a:r>
              <a:rPr lang="en-US" b="1" dirty="0">
                <a:solidFill>
                  <a:schemeClr val="tx1"/>
                </a:solidFill>
                <a:latin typeface="Times New Roman" panose="02020603050405020304" pitchFamily="18" charset="0"/>
                <a:ea typeface="Bookman Old Style"/>
                <a:cs typeface="Times New Roman" panose="02020603050405020304" pitchFamily="18" charset="0"/>
                <a:sym typeface="Bookman Old Style"/>
              </a:rPr>
              <a:t>Self-Guided, Personalized Learning</a:t>
            </a:r>
            <a:r>
              <a:rPr lang="en-US" dirty="0">
                <a:solidFill>
                  <a:schemeClr val="tx1"/>
                </a:solidFill>
                <a:latin typeface="Times New Roman" panose="02020603050405020304" pitchFamily="18" charset="0"/>
                <a:ea typeface="Bookman Old Style"/>
                <a:cs typeface="Times New Roman" panose="02020603050405020304" pitchFamily="18" charset="0"/>
                <a:sym typeface="Bookman Old Style"/>
              </a:rPr>
              <a:t> Empowers aspirants to set goals, track progress, and follow custom study plans based on their schedule, subjects, and exam date.</a:t>
            </a:r>
          </a:p>
          <a:p>
            <a:pPr marL="285750" indent="-285750" algn="just">
              <a:spcBef>
                <a:spcPts val="1200"/>
              </a:spcBef>
              <a:buFont typeface="Arial" panose="020B0604020202020204" pitchFamily="34" charset="0"/>
              <a:buChar char="•"/>
            </a:pPr>
            <a:r>
              <a:rPr lang="en-US" b="1" dirty="0">
                <a:solidFill>
                  <a:schemeClr val="tx1"/>
                </a:solidFill>
                <a:latin typeface="Times New Roman" panose="02020603050405020304" pitchFamily="18" charset="0"/>
                <a:ea typeface="Bookman Old Style"/>
                <a:cs typeface="Times New Roman" panose="02020603050405020304" pitchFamily="18" charset="0"/>
                <a:sym typeface="Bookman Old Style"/>
              </a:rPr>
              <a:t>PYQ-Centric Preparation</a:t>
            </a:r>
            <a:r>
              <a:rPr lang="en-US" dirty="0">
                <a:solidFill>
                  <a:schemeClr val="tx1"/>
                </a:solidFill>
                <a:latin typeface="Times New Roman" panose="02020603050405020304" pitchFamily="18" charset="0"/>
                <a:ea typeface="Bookman Old Style"/>
                <a:cs typeface="Times New Roman" panose="02020603050405020304" pitchFamily="18" charset="0"/>
                <a:sym typeface="Bookman Old Style"/>
              </a:rPr>
              <a:t> Uses Previous Year Questions as the foundation for learning, with smart filters based on syllabus topics and question types for targeted practice.</a:t>
            </a:r>
          </a:p>
          <a:p>
            <a:pPr marL="285750" indent="-285750" algn="just">
              <a:spcBef>
                <a:spcPts val="1200"/>
              </a:spcBef>
              <a:buFont typeface="Arial" panose="020B0604020202020204" pitchFamily="34" charset="0"/>
              <a:buChar char="•"/>
            </a:pPr>
            <a:r>
              <a:rPr lang="en-US" b="1" dirty="0">
                <a:solidFill>
                  <a:schemeClr val="tx1"/>
                </a:solidFill>
                <a:latin typeface="Times New Roman" panose="02020603050405020304" pitchFamily="18" charset="0"/>
                <a:ea typeface="Bookman Old Style"/>
                <a:cs typeface="Times New Roman" panose="02020603050405020304" pitchFamily="18" charset="0"/>
                <a:sym typeface="Bookman Old Style"/>
              </a:rPr>
              <a:t>Smart Current Affairs with Article Analyzer </a:t>
            </a:r>
            <a:r>
              <a:rPr lang="en-US" dirty="0">
                <a:solidFill>
                  <a:schemeClr val="tx1"/>
                </a:solidFill>
                <a:latin typeface="Times New Roman" panose="02020603050405020304" pitchFamily="18" charset="0"/>
                <a:ea typeface="Bookman Old Style"/>
                <a:cs typeface="Times New Roman" panose="02020603050405020304" pitchFamily="18" charset="0"/>
                <a:sym typeface="Bookman Old Style"/>
              </a:rPr>
              <a:t>Simplifies news articles using AI, links them to the UPSC syllabus and PYQs, enhancing relevance and retention of current affairs.</a:t>
            </a:r>
          </a:p>
          <a:p>
            <a:pPr marL="285750" indent="-285750" algn="just">
              <a:spcBef>
                <a:spcPts val="1200"/>
              </a:spcBef>
              <a:buFont typeface="Arial" panose="020B0604020202020204" pitchFamily="34" charset="0"/>
              <a:buChar char="•"/>
            </a:pPr>
            <a:r>
              <a:rPr lang="en-US" b="1" dirty="0">
                <a:solidFill>
                  <a:schemeClr val="tx1"/>
                </a:solidFill>
                <a:latin typeface="Times New Roman" panose="02020603050405020304" pitchFamily="18" charset="0"/>
                <a:ea typeface="Bookman Old Style"/>
                <a:cs typeface="Times New Roman" panose="02020603050405020304" pitchFamily="18" charset="0"/>
                <a:sym typeface="Bookman Old Style"/>
              </a:rPr>
              <a:t>Integrated Practice Tools </a:t>
            </a:r>
            <a:r>
              <a:rPr lang="en-US" dirty="0">
                <a:solidFill>
                  <a:schemeClr val="tx1"/>
                </a:solidFill>
                <a:latin typeface="Times New Roman" panose="02020603050405020304" pitchFamily="18" charset="0"/>
                <a:ea typeface="Bookman Old Style"/>
                <a:cs typeface="Times New Roman" panose="02020603050405020304" pitchFamily="18" charset="0"/>
                <a:sym typeface="Bookman Old Style"/>
              </a:rPr>
              <a:t>Offers a realistic mock test environment for MCQs and descriptive questions, along with tools to upload and manage personal study resources.</a:t>
            </a:r>
            <a:endParaRPr lang="en-IN" dirty="0">
              <a:solidFill>
                <a:srgbClr val="FF0000"/>
              </a:solidFill>
              <a:latin typeface="Times New Roman" panose="02020603050405020304" pitchFamily="18" charset="0"/>
              <a:ea typeface="Bookman Old Style"/>
              <a:cs typeface="Times New Roman" panose="02020603050405020304" pitchFamily="18" charset="0"/>
              <a:sym typeface="Bookman Old Style"/>
            </a:endParaRPr>
          </a:p>
          <a:p>
            <a:pPr marL="0" lvl="0" indent="0" algn="just" rtl="0">
              <a:spcBef>
                <a:spcPts val="1200"/>
              </a:spcBef>
              <a:spcAft>
                <a:spcPts val="0"/>
              </a:spcAft>
              <a:buNone/>
            </a:pPr>
            <a:endParaRPr lang="en-IN" b="1" dirty="0">
              <a:solidFill>
                <a:srgbClr val="FF0000"/>
              </a:solidFill>
              <a:latin typeface="Times New Roman" panose="02020603050405020304" pitchFamily="18" charset="0"/>
              <a:ea typeface="Bookman Old Style"/>
              <a:cs typeface="Times New Roman" panose="02020603050405020304" pitchFamily="18" charset="0"/>
              <a:sym typeface="Bookman Old Style"/>
            </a:endParaRPr>
          </a:p>
        </p:txBody>
      </p:sp>
      <p:pic>
        <p:nvPicPr>
          <p:cNvPr id="6" name="Picture 5">
            <a:extLst>
              <a:ext uri="{FF2B5EF4-FFF2-40B4-BE49-F238E27FC236}">
                <a16:creationId xmlns:a16="http://schemas.microsoft.com/office/drawing/2014/main" id="{0302BDF8-9983-E134-5D06-288F39125D80}"/>
              </a:ext>
            </a:extLst>
          </p:cNvPr>
          <p:cNvPicPr>
            <a:picLocks noChangeAspect="1"/>
          </p:cNvPicPr>
          <p:nvPr/>
        </p:nvPicPr>
        <p:blipFill>
          <a:blip r:embed="rId7"/>
          <a:stretch>
            <a:fillRect/>
          </a:stretch>
        </p:blipFill>
        <p:spPr>
          <a:xfrm>
            <a:off x="4861271" y="1026825"/>
            <a:ext cx="4115698" cy="3488025"/>
          </a:xfrm>
          <a:prstGeom prst="rect">
            <a:avLst/>
          </a:prstGeom>
        </p:spPr>
      </p:pic>
    </p:spTree>
    <p:extLst>
      <p:ext uri="{BB962C8B-B14F-4D97-AF65-F5344CB8AC3E}">
        <p14:creationId xmlns:p14="http://schemas.microsoft.com/office/powerpoint/2010/main" val="215449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
        <p:cNvGrpSpPr/>
        <p:nvPr/>
      </p:nvGrpSpPr>
      <p:grpSpPr>
        <a:xfrm>
          <a:off x="0" y="0"/>
          <a:ext cx="0" cy="0"/>
          <a:chOff x="0" y="0"/>
          <a:chExt cx="0" cy="0"/>
        </a:xfrm>
      </p:grpSpPr>
      <p:pic>
        <p:nvPicPr>
          <p:cNvPr id="108" name="Google Shape;108;p18"/>
          <p:cNvPicPr preferRelativeResize="0"/>
          <p:nvPr/>
        </p:nvPicPr>
        <p:blipFill>
          <a:blip r:embed="rId4">
            <a:alphaModFix/>
          </a:blip>
          <a:stretch>
            <a:fillRect/>
          </a:stretch>
        </p:blipFill>
        <p:spPr>
          <a:xfrm>
            <a:off x="6629850" y="344850"/>
            <a:ext cx="753075" cy="451841"/>
          </a:xfrm>
          <a:prstGeom prst="rect">
            <a:avLst/>
          </a:prstGeom>
          <a:noFill/>
          <a:ln>
            <a:noFill/>
          </a:ln>
        </p:spPr>
      </p:pic>
      <p:pic>
        <p:nvPicPr>
          <p:cNvPr id="109" name="Google Shape;109;p18"/>
          <p:cNvPicPr preferRelativeResize="0"/>
          <p:nvPr/>
        </p:nvPicPr>
        <p:blipFill>
          <a:blip r:embed="rId5">
            <a:alphaModFix/>
          </a:blip>
          <a:stretch>
            <a:fillRect/>
          </a:stretch>
        </p:blipFill>
        <p:spPr>
          <a:xfrm>
            <a:off x="7441204" y="237400"/>
            <a:ext cx="666750" cy="666750"/>
          </a:xfrm>
          <a:prstGeom prst="rect">
            <a:avLst/>
          </a:prstGeom>
          <a:noFill/>
          <a:ln>
            <a:noFill/>
          </a:ln>
        </p:spPr>
      </p:pic>
      <p:pic>
        <p:nvPicPr>
          <p:cNvPr id="110" name="Google Shape;110;p18"/>
          <p:cNvPicPr preferRelativeResize="0"/>
          <p:nvPr/>
        </p:nvPicPr>
        <p:blipFill>
          <a:blip r:embed="rId6">
            <a:alphaModFix/>
          </a:blip>
          <a:stretch>
            <a:fillRect/>
          </a:stretch>
        </p:blipFill>
        <p:spPr>
          <a:xfrm>
            <a:off x="8166225" y="222175"/>
            <a:ext cx="753075" cy="697200"/>
          </a:xfrm>
          <a:prstGeom prst="rect">
            <a:avLst/>
          </a:prstGeom>
          <a:noFill/>
          <a:ln>
            <a:noFill/>
          </a:ln>
        </p:spPr>
      </p:pic>
      <p:sp>
        <p:nvSpPr>
          <p:cNvPr id="111" name="Google Shape;111;p18"/>
          <p:cNvSpPr txBox="1"/>
          <p:nvPr/>
        </p:nvSpPr>
        <p:spPr>
          <a:xfrm>
            <a:off x="0" y="237400"/>
            <a:ext cx="8919300" cy="6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rgbClr val="073763"/>
                </a:solidFill>
                <a:latin typeface="Bookman Old Style"/>
                <a:ea typeface="Bookman Old Style"/>
                <a:cs typeface="Bookman Old Style"/>
                <a:sym typeface="Bookman Old Style"/>
              </a:rPr>
              <a:t>EduAIthon</a:t>
            </a:r>
            <a:endParaRPr sz="3100" b="1">
              <a:solidFill>
                <a:srgbClr val="073763"/>
              </a:solidFill>
              <a:latin typeface="Bookman Old Style"/>
              <a:ea typeface="Bookman Old Style"/>
              <a:cs typeface="Bookman Old Style"/>
              <a:sym typeface="Bookman Old Style"/>
            </a:endParaRPr>
          </a:p>
        </p:txBody>
      </p:sp>
      <p:sp>
        <p:nvSpPr>
          <p:cNvPr id="112" name="Google Shape;112;p18"/>
          <p:cNvSpPr txBox="1"/>
          <p:nvPr/>
        </p:nvSpPr>
        <p:spPr>
          <a:xfrm>
            <a:off x="2857500" y="1061350"/>
            <a:ext cx="27759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3" name="Google Shape;113;p18"/>
          <p:cNvSpPr txBox="1"/>
          <p:nvPr/>
        </p:nvSpPr>
        <p:spPr>
          <a:xfrm>
            <a:off x="2187636" y="712914"/>
            <a:ext cx="4507200" cy="45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73763"/>
                </a:solidFill>
                <a:latin typeface="Bookman Old Style"/>
                <a:ea typeface="Bookman Old Style"/>
                <a:cs typeface="Bookman Old Style"/>
                <a:sym typeface="Bookman Old Style"/>
              </a:rPr>
              <a:t>TOOLS &amp; TECH USED</a:t>
            </a:r>
            <a:endParaRPr sz="2400" b="1" dirty="0">
              <a:solidFill>
                <a:srgbClr val="073763"/>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3F3D7785-C9B6-847F-7D21-CD8626DACA7D}"/>
              </a:ext>
            </a:extLst>
          </p:cNvPr>
          <p:cNvSpPr txBox="1"/>
          <p:nvPr/>
        </p:nvSpPr>
        <p:spPr>
          <a:xfrm>
            <a:off x="154926" y="1268332"/>
            <a:ext cx="4735285" cy="3323987"/>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Built using React.js and Tailwind CSS for a responsive, modular, and mobile-optimized UI suited for low-bandwidth environments.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Uses Node.js with Express.js to handle APIs and server-side logic, ensuring scalability and clean architecture.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 &amp; Hosting</a:t>
            </a:r>
            <a:r>
              <a:rPr lang="en-IN" dirty="0">
                <a:latin typeface="Times New Roman" panose="02020603050405020304" pitchFamily="18" charset="0"/>
                <a:cs typeface="Times New Roman" panose="02020603050405020304" pitchFamily="18" charset="0"/>
              </a:rPr>
              <a:t>: Implements </a:t>
            </a:r>
            <a:r>
              <a:rPr lang="en-IN" dirty="0" err="1">
                <a:latin typeface="Times New Roman" panose="02020603050405020304" pitchFamily="18" charset="0"/>
                <a:cs typeface="Times New Roman" panose="02020603050405020304" pitchFamily="18" charset="0"/>
              </a:rPr>
              <a:t>Firestore</a:t>
            </a:r>
            <a:r>
              <a:rPr lang="en-IN" dirty="0">
                <a:latin typeface="Times New Roman" panose="02020603050405020304" pitchFamily="18" charset="0"/>
                <a:cs typeface="Times New Roman" panose="02020603050405020304" pitchFamily="18" charset="0"/>
              </a:rPr>
              <a:t> (Firebase) for real-time sync and offline support; deployed on </a:t>
            </a:r>
            <a:r>
              <a:rPr lang="en-IN" dirty="0" err="1">
                <a:latin typeface="Times New Roman" panose="02020603050405020304" pitchFamily="18" charset="0"/>
                <a:cs typeface="Times New Roman" panose="02020603050405020304" pitchFamily="18" charset="0"/>
              </a:rPr>
              <a:t>Vercel</a:t>
            </a:r>
            <a:r>
              <a:rPr lang="en-IN" dirty="0">
                <a:latin typeface="Times New Roman" panose="02020603050405020304" pitchFamily="18" charset="0"/>
                <a:cs typeface="Times New Roman" panose="02020603050405020304" pitchFamily="18" charset="0"/>
              </a:rPr>
              <a:t> for fast, serverless performance and global reach.</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NLP &amp; AI: </a:t>
            </a:r>
            <a:r>
              <a:rPr lang="en-IN" dirty="0">
                <a:latin typeface="Times New Roman" panose="02020603050405020304" pitchFamily="18" charset="0"/>
                <a:cs typeface="Times New Roman" panose="02020603050405020304" pitchFamily="18" charset="0"/>
              </a:rPr>
              <a:t>Article Analyzer prototype uses </a:t>
            </a:r>
            <a:r>
              <a:rPr lang="en-IN" dirty="0" err="1">
                <a:latin typeface="Times New Roman" panose="02020603050405020304" pitchFamily="18" charset="0"/>
                <a:cs typeface="Times New Roman" panose="02020603050405020304" pitchFamily="18" charset="0"/>
              </a:rPr>
              <a:t>spaCy</a:t>
            </a:r>
            <a:r>
              <a:rPr lang="en-IN" dirty="0">
                <a:latin typeface="Times New Roman" panose="02020603050405020304" pitchFamily="18" charset="0"/>
                <a:cs typeface="Times New Roman" panose="02020603050405020304" pitchFamily="18" charset="0"/>
              </a:rPr>
              <a:t> and NLTK for content simplification, with plans to integrate advanced models like BERT or GPT-3.5.</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Design &amp; Collaboration</a:t>
            </a:r>
            <a:r>
              <a:rPr lang="en-IN" dirty="0">
                <a:latin typeface="Times New Roman" panose="02020603050405020304" pitchFamily="18" charset="0"/>
                <a:cs typeface="Times New Roman" panose="02020603050405020304" pitchFamily="18" charset="0"/>
              </a:rPr>
              <a:t>: Tools like Figma, Google Docs, Trello, and Draw.io were used for UI design, documentation, project tracking, and architecture planning.</a:t>
            </a:r>
          </a:p>
        </p:txBody>
      </p:sp>
      <p:pic>
        <p:nvPicPr>
          <p:cNvPr id="4" name="Picture 3">
            <a:extLst>
              <a:ext uri="{FF2B5EF4-FFF2-40B4-BE49-F238E27FC236}">
                <a16:creationId xmlns:a16="http://schemas.microsoft.com/office/drawing/2014/main" id="{042D9E7F-4F72-16B3-5EC3-44B2FE800D66}"/>
              </a:ext>
            </a:extLst>
          </p:cNvPr>
          <p:cNvPicPr>
            <a:picLocks noChangeAspect="1"/>
          </p:cNvPicPr>
          <p:nvPr/>
        </p:nvPicPr>
        <p:blipFill>
          <a:blip r:embed="rId7"/>
          <a:stretch>
            <a:fillRect/>
          </a:stretch>
        </p:blipFill>
        <p:spPr>
          <a:xfrm>
            <a:off x="4890211" y="1321764"/>
            <a:ext cx="4098863" cy="310882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1188</Words>
  <Application>Microsoft Office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Sachin N Annigeri</dc:creator>
  <cp:lastModifiedBy>Sachin N Annigeri</cp:lastModifiedBy>
  <cp:revision>8</cp:revision>
  <dcterms:modified xsi:type="dcterms:W3CDTF">2025-05-18T05:20:26Z</dcterms:modified>
</cp:coreProperties>
</file>