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0" r:id="rId2"/>
  </p:sldMasterIdLst>
  <p:notesMasterIdLst>
    <p:notesMasterId r:id="rId88"/>
  </p:notesMasterIdLst>
  <p:handoutMasterIdLst>
    <p:handoutMasterId r:id="rId89"/>
  </p:handoutMasterIdLst>
  <p:sldIdLst>
    <p:sldId id="726" r:id="rId3"/>
    <p:sldId id="618" r:id="rId4"/>
    <p:sldId id="619" r:id="rId5"/>
    <p:sldId id="620" r:id="rId6"/>
    <p:sldId id="621" r:id="rId7"/>
    <p:sldId id="622" r:id="rId8"/>
    <p:sldId id="623" r:id="rId9"/>
    <p:sldId id="624" r:id="rId10"/>
    <p:sldId id="625" r:id="rId11"/>
    <p:sldId id="626" r:id="rId12"/>
    <p:sldId id="627" r:id="rId13"/>
    <p:sldId id="628" r:id="rId14"/>
    <p:sldId id="629" r:id="rId15"/>
    <p:sldId id="630" r:id="rId16"/>
    <p:sldId id="707" r:id="rId17"/>
    <p:sldId id="631" r:id="rId18"/>
    <p:sldId id="632" r:id="rId19"/>
    <p:sldId id="633" r:id="rId20"/>
    <p:sldId id="640" r:id="rId21"/>
    <p:sldId id="641" r:id="rId22"/>
    <p:sldId id="642" r:id="rId23"/>
    <p:sldId id="643" r:id="rId24"/>
    <p:sldId id="644" r:id="rId25"/>
    <p:sldId id="645" r:id="rId26"/>
    <p:sldId id="646" r:id="rId27"/>
    <p:sldId id="647" r:id="rId28"/>
    <p:sldId id="651" r:id="rId29"/>
    <p:sldId id="652" r:id="rId30"/>
    <p:sldId id="734" r:id="rId31"/>
    <p:sldId id="661" r:id="rId32"/>
    <p:sldId id="709" r:id="rId33"/>
    <p:sldId id="662" r:id="rId34"/>
    <p:sldId id="733" r:id="rId35"/>
    <p:sldId id="648" r:id="rId36"/>
    <p:sldId id="649" r:id="rId37"/>
    <p:sldId id="650" r:id="rId38"/>
    <p:sldId id="653" r:id="rId39"/>
    <p:sldId id="656" r:id="rId40"/>
    <p:sldId id="655" r:id="rId41"/>
    <p:sldId id="657" r:id="rId42"/>
    <p:sldId id="658" r:id="rId43"/>
    <p:sldId id="659" r:id="rId44"/>
    <p:sldId id="727" r:id="rId45"/>
    <p:sldId id="728" r:id="rId46"/>
    <p:sldId id="660" r:id="rId47"/>
    <p:sldId id="702" r:id="rId48"/>
    <p:sldId id="710" r:id="rId49"/>
    <p:sldId id="701" r:id="rId50"/>
    <p:sldId id="703" r:id="rId51"/>
    <p:sldId id="711" r:id="rId52"/>
    <p:sldId id="704" r:id="rId53"/>
    <p:sldId id="712" r:id="rId54"/>
    <p:sldId id="713" r:id="rId55"/>
    <p:sldId id="714" r:id="rId56"/>
    <p:sldId id="715" r:id="rId57"/>
    <p:sldId id="663" r:id="rId58"/>
    <p:sldId id="664" r:id="rId59"/>
    <p:sldId id="665" r:id="rId60"/>
    <p:sldId id="666" r:id="rId61"/>
    <p:sldId id="668" r:id="rId62"/>
    <p:sldId id="667" r:id="rId63"/>
    <p:sldId id="670" r:id="rId64"/>
    <p:sldId id="669" r:id="rId65"/>
    <p:sldId id="730" r:id="rId66"/>
    <p:sldId id="731" r:id="rId67"/>
    <p:sldId id="732" r:id="rId68"/>
    <p:sldId id="671" r:id="rId69"/>
    <p:sldId id="725" r:id="rId70"/>
    <p:sldId id="673" r:id="rId71"/>
    <p:sldId id="675" r:id="rId72"/>
    <p:sldId id="735" r:id="rId73"/>
    <p:sldId id="677" r:id="rId74"/>
    <p:sldId id="676" r:id="rId75"/>
    <p:sldId id="736" r:id="rId76"/>
    <p:sldId id="716" r:id="rId77"/>
    <p:sldId id="678" r:id="rId78"/>
    <p:sldId id="679" r:id="rId79"/>
    <p:sldId id="680" r:id="rId80"/>
    <p:sldId id="681" r:id="rId81"/>
    <p:sldId id="682" r:id="rId82"/>
    <p:sldId id="738" r:id="rId83"/>
    <p:sldId id="683" r:id="rId84"/>
    <p:sldId id="684" r:id="rId85"/>
    <p:sldId id="685" r:id="rId86"/>
    <p:sldId id="737" r:id="rId8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5472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63A537"/>
    <a:srgbClr val="DEECCE"/>
    <a:srgbClr val="FFFFFF"/>
    <a:srgbClr val="455F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0" autoAdjust="0"/>
    <p:restoredTop sz="89911" autoAdjust="0"/>
  </p:normalViewPr>
  <p:slideViewPr>
    <p:cSldViewPr>
      <p:cViewPr varScale="1">
        <p:scale>
          <a:sx n="101" d="100"/>
          <a:sy n="101" d="100"/>
        </p:scale>
        <p:origin x="126" y="162"/>
      </p:cViewPr>
      <p:guideLst>
        <p:guide orient="horz" pos="2160"/>
        <p:guide pos="2880"/>
        <p:guide pos="5472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180000" cy="180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C26A31-A1F7-48FE-B1C1-3457DEE5824E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732328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5" y="381000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1" dirty="0"/>
          </a:p>
        </p:txBody>
      </p:sp>
      <p:sp>
        <p:nvSpPr>
          <p:cNvPr id="24" name="Rectangle 23"/>
          <p:cNvSpPr/>
          <p:nvPr/>
        </p:nvSpPr>
        <p:spPr>
          <a:xfrm flipV="1">
            <a:off x="5410203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1" dirty="0"/>
          </a:p>
        </p:txBody>
      </p:sp>
      <p:sp>
        <p:nvSpPr>
          <p:cNvPr id="25" name="Rectangle 24"/>
          <p:cNvSpPr/>
          <p:nvPr/>
        </p:nvSpPr>
        <p:spPr>
          <a:xfrm flipV="1">
            <a:off x="5410203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1" dirty="0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1" dirty="0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1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1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1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1" dirty="0"/>
          </a:p>
        </p:txBody>
      </p:sp>
      <p:sp>
        <p:nvSpPr>
          <p:cNvPr id="10" name="Rectangle 9"/>
          <p:cNvSpPr/>
          <p:nvPr/>
        </p:nvSpPr>
        <p:spPr>
          <a:xfrm>
            <a:off x="3" y="3675533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1" dirty="0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1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1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E708F12-96AD-4ED4-8132-A78F5E42C1F5}" type="datetime1">
              <a:rPr lang="en-US" smtClean="0"/>
              <a:t>4/12/2017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9" y="1136"/>
            <a:ext cx="747712" cy="365760"/>
          </a:xfrm>
        </p:spPr>
        <p:txBody>
          <a:bodyPr/>
          <a:lstStyle>
            <a:lvl1pPr algn="r">
              <a:defRPr sz="1351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48005" indent="0" algn="l">
              <a:buNone/>
              <a:defRPr sz="1800">
                <a:solidFill>
                  <a:schemeClr val="tx2"/>
                </a:solidFill>
              </a:defRPr>
            </a:lvl1pPr>
            <a:lvl2pPr marL="342891" indent="0" algn="ctr">
              <a:buNone/>
            </a:lvl2pPr>
            <a:lvl3pPr marL="685783" indent="0" algn="ctr">
              <a:buNone/>
            </a:lvl3pPr>
            <a:lvl4pPr marL="1028674" indent="0" algn="ctr">
              <a:buNone/>
            </a:lvl4pPr>
            <a:lvl5pPr marL="1371566" indent="0" algn="ctr">
              <a:buNone/>
            </a:lvl5pPr>
            <a:lvl6pPr marL="1714457" indent="0" algn="ctr">
              <a:buNone/>
            </a:lvl6pPr>
            <a:lvl7pPr marL="2057349" indent="0" algn="ctr">
              <a:buNone/>
            </a:lvl7pPr>
            <a:lvl8pPr marL="2400240" indent="0" algn="ctr">
              <a:buNone/>
            </a:lvl8pPr>
            <a:lvl9pPr marL="2743131" indent="0" algn="ctr">
              <a:buNone/>
            </a:lvl9pPr>
          </a:lstStyle>
          <a:p>
            <a:r>
              <a:rPr kumimoji="0" lang="zh-CN" altLang="en-US"/>
              <a:t>单击以编辑母版副标题样式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93"/>
            <a:ext cx="8458200" cy="1470025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0036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9977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4830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48300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8948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1629000"/>
            <a:ext cx="8280000" cy="5040000"/>
          </a:xfrm>
        </p:spPr>
        <p:txBody>
          <a:bodyPr>
            <a:normAutofit/>
          </a:bodyPr>
          <a:lstStyle>
            <a:lvl1pPr marL="0" indent="-251994">
              <a:lnSpc>
                <a:spcPct val="125000"/>
              </a:lnSpc>
              <a:spcBef>
                <a:spcPts val="9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  <a:defRPr sz="2400" baseline="0">
                <a:solidFill>
                  <a:schemeClr val="accent2"/>
                </a:solidFill>
                <a:latin typeface="Calibri" panose="020F0502020204030204" pitchFamily="34" charset="0"/>
                <a:ea typeface="+mn-ea"/>
              </a:defRPr>
            </a:lvl1pPr>
            <a:lvl2pPr>
              <a:lnSpc>
                <a:spcPct val="125000"/>
              </a:lnSpc>
              <a:spcBef>
                <a:spcPts val="900"/>
              </a:spcBef>
              <a:defRPr sz="2000" baseline="0">
                <a:latin typeface="Calibri" panose="020F0502020204030204" pitchFamily="34" charset="0"/>
                <a:ea typeface="+mn-ea"/>
              </a:defRPr>
            </a:lvl2pPr>
            <a:lvl3pPr>
              <a:lnSpc>
                <a:spcPct val="125000"/>
              </a:lnSpc>
              <a:spcBef>
                <a:spcPts val="900"/>
              </a:spcBef>
              <a:defRPr sz="2000" baseline="0">
                <a:latin typeface="Calibri" panose="020F0502020204030204" pitchFamily="34" charset="0"/>
                <a:ea typeface="+mn-ea"/>
              </a:defRPr>
            </a:lvl3pPr>
            <a:lvl4pPr>
              <a:lnSpc>
                <a:spcPct val="125000"/>
              </a:lnSpc>
              <a:spcBef>
                <a:spcPts val="900"/>
              </a:spcBef>
              <a:defRPr sz="1800" baseline="0">
                <a:latin typeface="Calibri" panose="020F0502020204030204" pitchFamily="34" charset="0"/>
                <a:ea typeface="+mn-ea"/>
              </a:defRPr>
            </a:lvl4pPr>
            <a:lvl5pPr>
              <a:lnSpc>
                <a:spcPct val="125000"/>
              </a:lnSpc>
              <a:spcBef>
                <a:spcPts val="900"/>
              </a:spcBef>
              <a:defRPr sz="1800" baseline="0">
                <a:latin typeface="Calibri" panose="020F0502020204030204" pitchFamily="34" charset="0"/>
                <a:ea typeface="+mn-ea"/>
              </a:defRPr>
            </a:lvl5pPr>
          </a:lstStyle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2000" y="747896"/>
            <a:ext cx="8280000" cy="701104"/>
          </a:xfrm>
        </p:spPr>
        <p:txBody>
          <a:bodyPr>
            <a:normAutofit/>
          </a:bodyPr>
          <a:lstStyle>
            <a:lvl1pPr>
              <a:defRPr sz="3600" b="1" baseline="0"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431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2000" y="1629001"/>
            <a:ext cx="3960000" cy="5040000"/>
          </a:xfrm>
        </p:spPr>
        <p:txBody>
          <a:bodyPr>
            <a:normAutofit/>
          </a:bodyPr>
          <a:lstStyle>
            <a:lvl1pPr marL="90906" indent="-342900">
              <a:defRPr kumimoji="0" lang="zh-CN" altLang="en-US" sz="2400" kern="1200" baseline="0" dirty="0" smtClean="0">
                <a:solidFill>
                  <a:schemeClr val="accent2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-251994" algn="l" rtl="0" eaLnBrk="1" latinLnBrk="0" hangingPunct="1">
              <a:lnSpc>
                <a:spcPct val="125000"/>
              </a:lnSpc>
              <a:spcBef>
                <a:spcPts val="9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</a:pPr>
            <a:r>
              <a:rPr lang="zh-CN" altLang="en-US"/>
              <a:t>编辑母版文本样式</a:t>
            </a:r>
          </a:p>
          <a:p>
            <a:pPr marL="0" lvl="1" indent="-251994" algn="l" rtl="0" eaLnBrk="1" latinLnBrk="0" hangingPunct="1">
              <a:lnSpc>
                <a:spcPct val="125000"/>
              </a:lnSpc>
              <a:spcBef>
                <a:spcPts val="9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</a:pPr>
            <a:r>
              <a:rPr lang="zh-CN" altLang="en-US"/>
              <a:t>第二级</a:t>
            </a:r>
          </a:p>
          <a:p>
            <a:pPr marL="0" lvl="2" indent="-251994" algn="l" rtl="0" eaLnBrk="1" latinLnBrk="0" hangingPunct="1">
              <a:lnSpc>
                <a:spcPct val="125000"/>
              </a:lnSpc>
              <a:spcBef>
                <a:spcPts val="9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</a:pPr>
            <a:r>
              <a:rPr lang="zh-CN" altLang="en-US"/>
              <a:t>第三级</a:t>
            </a:r>
          </a:p>
          <a:p>
            <a:pPr marL="0" lvl="3" indent="-251994" algn="l" rtl="0" eaLnBrk="1" latinLnBrk="0" hangingPunct="1">
              <a:lnSpc>
                <a:spcPct val="125000"/>
              </a:lnSpc>
              <a:spcBef>
                <a:spcPts val="9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</a:pPr>
            <a:r>
              <a:rPr lang="zh-CN" altLang="en-US"/>
              <a:t>第四级</a:t>
            </a:r>
          </a:p>
          <a:p>
            <a:pPr marL="0" lvl="4" indent="-251994" algn="l" rtl="0" eaLnBrk="1" latinLnBrk="0" hangingPunct="1">
              <a:lnSpc>
                <a:spcPct val="125000"/>
              </a:lnSpc>
              <a:spcBef>
                <a:spcPts val="9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</a:pPr>
            <a:r>
              <a:rPr lang="zh-CN" altLang="en-US"/>
              <a:t>第五级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00" y="1628999"/>
            <a:ext cx="3960000" cy="5040001"/>
          </a:xfrm>
        </p:spPr>
        <p:txBody>
          <a:bodyPr>
            <a:normAutofit/>
          </a:bodyPr>
          <a:lstStyle>
            <a:lvl1pPr marL="90906" indent="-342900">
              <a:defRPr kumimoji="0" lang="zh-CN" altLang="en-US" sz="2400" kern="1200" baseline="0" dirty="0" smtClean="0">
                <a:solidFill>
                  <a:schemeClr val="accent2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-251994" algn="l" rtl="0" eaLnBrk="1" latinLnBrk="0" hangingPunct="1">
              <a:lnSpc>
                <a:spcPct val="125000"/>
              </a:lnSpc>
              <a:spcBef>
                <a:spcPts val="9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</a:pPr>
            <a:r>
              <a:rPr lang="zh-CN" altLang="en-US"/>
              <a:t>编辑母版文本样式</a:t>
            </a:r>
          </a:p>
          <a:p>
            <a:pPr marL="0" lvl="1" indent="-251994" algn="l" rtl="0" eaLnBrk="1" latinLnBrk="0" hangingPunct="1">
              <a:lnSpc>
                <a:spcPct val="125000"/>
              </a:lnSpc>
              <a:spcBef>
                <a:spcPts val="9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</a:pPr>
            <a:r>
              <a:rPr lang="zh-CN" altLang="en-US"/>
              <a:t>第二级</a:t>
            </a:r>
          </a:p>
          <a:p>
            <a:pPr marL="0" lvl="2" indent="-251994" algn="l" rtl="0" eaLnBrk="1" latinLnBrk="0" hangingPunct="1">
              <a:lnSpc>
                <a:spcPct val="125000"/>
              </a:lnSpc>
              <a:spcBef>
                <a:spcPts val="9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</a:pPr>
            <a:r>
              <a:rPr lang="zh-CN" altLang="en-US"/>
              <a:t>第三级</a:t>
            </a:r>
          </a:p>
          <a:p>
            <a:pPr marL="0" lvl="3" indent="-251994" algn="l" rtl="0" eaLnBrk="1" latinLnBrk="0" hangingPunct="1">
              <a:lnSpc>
                <a:spcPct val="125000"/>
              </a:lnSpc>
              <a:spcBef>
                <a:spcPts val="9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</a:pPr>
            <a:r>
              <a:rPr lang="zh-CN" altLang="en-US"/>
              <a:t>第四级</a:t>
            </a:r>
          </a:p>
          <a:p>
            <a:pPr marL="0" lvl="4" indent="-251994" algn="l" rtl="0" eaLnBrk="1" latinLnBrk="0" hangingPunct="1">
              <a:lnSpc>
                <a:spcPct val="125000"/>
              </a:lnSpc>
              <a:spcBef>
                <a:spcPts val="9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</a:pPr>
            <a:r>
              <a:rPr lang="zh-CN" altLang="en-US"/>
              <a:t>第五级</a:t>
            </a:r>
            <a:endParaRPr kumimoji="0"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2000" y="747896"/>
            <a:ext cx="8280000" cy="701104"/>
          </a:xfrm>
        </p:spPr>
        <p:txBody>
          <a:bodyPr>
            <a:normAutofit/>
          </a:bodyPr>
          <a:lstStyle>
            <a:lvl1pPr>
              <a:defRPr sz="4000" b="1" baseline="0"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9999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3" orient="horz" pos="2160" userDrawn="1">
          <p15:clr>
            <a:srgbClr val="FBAE40"/>
          </p15:clr>
        </p15:guide>
        <p15:guide id="14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3262312"/>
          </a:xfrm>
        </p:spPr>
        <p:txBody>
          <a:bodyPr anchor="t"/>
          <a:lstStyle>
            <a:lvl1pPr marL="34290" indent="0">
              <a:buNone/>
              <a:defRPr sz="1575" b="0">
                <a:solidFill>
                  <a:schemeClr val="tx2"/>
                </a:solidFill>
              </a:defRPr>
            </a:lvl1pPr>
            <a:lvl2pPr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6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3225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74217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4/12/2017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7" y="2708519"/>
            <a:ext cx="4041775" cy="388620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1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8" y="2244970"/>
            <a:ext cx="4041775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34290" indent="0">
              <a:buNone/>
              <a:defRPr sz="1425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1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1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34290" indent="0">
              <a:buNone/>
              <a:defRPr sz="1425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1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3000" b="0" i="0" cap="none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0383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4/12/2017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3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7294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4/12/2017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85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92"/>
            <a:ext cx="5102352" cy="580508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</a:lstStyle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32"/>
            <a:ext cx="3383280" cy="4580573"/>
          </a:xfrm>
        </p:spPr>
        <p:txBody>
          <a:bodyPr/>
          <a:lstStyle>
            <a:lvl1pPr marL="6858" indent="0">
              <a:buNone/>
              <a:defRPr sz="1051"/>
            </a:lvl1pPr>
            <a:lvl2pPr>
              <a:buNone/>
              <a:defRPr sz="900"/>
            </a:lvl2pPr>
            <a:lvl3pPr>
              <a:buNone/>
              <a:defRPr sz="751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351"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0962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24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14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75"/>
            </a:lvl1pPr>
            <a:lvl2pPr>
              <a:buFontTx/>
              <a:buNone/>
              <a:defRPr sz="900"/>
            </a:lvl2pPr>
            <a:lvl3pPr>
              <a:buFontTx/>
              <a:buNone/>
              <a:defRPr sz="751"/>
            </a:lvl3pPr>
            <a:lvl4pPr>
              <a:buFontTx/>
              <a:buNone/>
              <a:defRPr sz="675"/>
            </a:lvl4pPr>
            <a:lvl5pPr>
              <a:buFontTx/>
              <a:buNone/>
              <a:defRPr sz="675"/>
            </a:lvl5pPr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6" y="1109162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1500"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4422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24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1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1" dirty="0"/>
          </a:p>
        </p:txBody>
      </p:sp>
      <p:sp>
        <p:nvSpPr>
          <p:cNvPr id="30" name="Rectangle 29"/>
          <p:cNvSpPr/>
          <p:nvPr/>
        </p:nvSpPr>
        <p:spPr>
          <a:xfrm>
            <a:off x="3" y="308282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1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185" y="360252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1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3" y="440118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1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1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1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7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1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1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1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1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1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1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600">
                <a:solidFill>
                  <a:schemeClr val="accent2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C20F09E4-6EA4-4BF3-9FC8-FF40373B88E6}" type="datetime1">
              <a:rPr lang="en-US" smtClean="0"/>
              <a:t>4/12/2017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600">
                <a:solidFill>
                  <a:schemeClr val="accent2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351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59754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/>
          </a:solidFill>
          <a:latin typeface="+mj-lt"/>
          <a:ea typeface="华文细黑" panose="02010600040101010101" pitchFamily="2" charset="-122"/>
          <a:cs typeface="+mj-cs"/>
        </a:defRPr>
      </a:lvl1pPr>
    </p:titleStyle>
    <p:bodyStyle>
      <a:lvl1pPr marL="274313" indent="-192019" algn="l" rtl="0" eaLnBrk="1" latinLnBrk="0" hangingPunct="1">
        <a:lnSpc>
          <a:spcPct val="130000"/>
        </a:lnSpc>
        <a:spcBef>
          <a:spcPts val="451"/>
        </a:spcBef>
        <a:buClr>
          <a:schemeClr val="accent3"/>
        </a:buClr>
        <a:buFont typeface="Georgia"/>
        <a:buChar char="•"/>
        <a:defRPr kumimoji="0"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493764" indent="-185162" algn="l" rtl="0" eaLnBrk="1" latinLnBrk="0" hangingPunct="1">
        <a:lnSpc>
          <a:spcPct val="130000"/>
        </a:lnSpc>
        <a:spcBef>
          <a:spcPts val="451"/>
        </a:spcBef>
        <a:buClr>
          <a:schemeClr val="accent2"/>
        </a:buClr>
        <a:buFont typeface="Georgia"/>
        <a:buChar char="▫"/>
        <a:defRPr kumimoji="0" sz="1951" kern="1200">
          <a:solidFill>
            <a:schemeClr val="tx2"/>
          </a:solidFill>
          <a:latin typeface="+mn-lt"/>
          <a:ea typeface="+mn-ea"/>
          <a:cs typeface="+mn-cs"/>
        </a:defRPr>
      </a:lvl2pPr>
      <a:lvl3pPr marL="692641" indent="-164588" algn="l" rtl="0" eaLnBrk="1" latinLnBrk="0" hangingPunct="1">
        <a:lnSpc>
          <a:spcPct val="130000"/>
        </a:lnSpc>
        <a:spcBef>
          <a:spcPts val="451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884661" indent="-150872" algn="l" rtl="0" eaLnBrk="1" latinLnBrk="0" hangingPunct="1">
        <a:lnSpc>
          <a:spcPct val="130000"/>
        </a:lnSpc>
        <a:spcBef>
          <a:spcPts val="451"/>
        </a:spcBef>
        <a:buClr>
          <a:schemeClr val="accent1"/>
        </a:buClr>
        <a:buFont typeface="Wingdings 2" panose="05020102010507070707" pitchFamily="18" charset="2"/>
        <a:buChar char=""/>
        <a:defRPr kumimoji="0" sz="1651" kern="1200">
          <a:solidFill>
            <a:schemeClr val="tx2"/>
          </a:solidFill>
          <a:latin typeface="+mn-lt"/>
          <a:ea typeface="+mn-ea"/>
          <a:cs typeface="+mn-cs"/>
        </a:defRPr>
      </a:lvl4pPr>
      <a:lvl5pPr marL="1042390" indent="-137157" algn="l" rtl="0" eaLnBrk="1" latinLnBrk="0" hangingPunct="1">
        <a:lnSpc>
          <a:spcPct val="130000"/>
        </a:lnSpc>
        <a:spcBef>
          <a:spcPts val="451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5pPr>
      <a:lvl6pPr marL="1206978" indent="-137157" algn="l" rtl="0" eaLnBrk="1" latinLnBrk="0" hangingPunct="1">
        <a:spcBef>
          <a:spcPts val="225"/>
        </a:spcBef>
        <a:buClr>
          <a:schemeClr val="accent1"/>
        </a:buClr>
        <a:buFont typeface="Wingdings 2" panose="05020102010507070707" pitchFamily="18" charset="2"/>
        <a:buChar char=""/>
        <a:defRPr kumimoji="0" sz="1351" kern="1200">
          <a:solidFill>
            <a:schemeClr val="tx2"/>
          </a:solidFill>
          <a:latin typeface="+mn-lt"/>
          <a:ea typeface="+mn-ea"/>
          <a:cs typeface="+mn-cs"/>
        </a:defRPr>
      </a:lvl6pPr>
      <a:lvl7pPr marL="1371566" indent="-137157" algn="l" rtl="0" eaLnBrk="1" latinLnBrk="0" hangingPunct="1">
        <a:spcBef>
          <a:spcPts val="225"/>
        </a:spcBef>
        <a:buClr>
          <a:schemeClr val="accent1"/>
        </a:buClr>
        <a:buFont typeface="Wingdings 2" panose="05020102010507070707" pitchFamily="18" charset="2"/>
        <a:buChar char=""/>
        <a:defRPr kumimoji="0"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1522438" indent="-137157" algn="l" rtl="0" eaLnBrk="1" latinLnBrk="0" hangingPunct="1">
        <a:spcBef>
          <a:spcPts val="225"/>
        </a:spcBef>
        <a:buClr>
          <a:schemeClr val="accent1"/>
        </a:buClr>
        <a:buFont typeface="Wingdings 2" panose="05020102010507070707" pitchFamily="18" charset="2"/>
        <a:buChar char=""/>
        <a:defRPr kumimoji="0" sz="1125" kern="1200">
          <a:solidFill>
            <a:schemeClr val="tx2"/>
          </a:solidFill>
          <a:latin typeface="+mn-lt"/>
          <a:ea typeface="+mn-ea"/>
          <a:cs typeface="+mn-cs"/>
        </a:defRPr>
      </a:lvl8pPr>
      <a:lvl9pPr marL="1680169" indent="-137157" algn="l" rtl="0" eaLnBrk="1" latinLnBrk="0" hangingPunct="1">
        <a:spcBef>
          <a:spcPts val="225"/>
        </a:spcBef>
        <a:buClr>
          <a:schemeClr val="accent1"/>
        </a:buClr>
        <a:buFont typeface="Wingdings 2" panose="05020102010507070707" pitchFamily="18" charset="2"/>
        <a:buChar char=""/>
        <a:defRPr kumimoji="0" sz="1051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9" orient="horz" pos="2160" userDrawn="1">
          <p15:clr>
            <a:srgbClr val="F26B43"/>
          </p15:clr>
        </p15:guide>
        <p15:guide id="20" pos="2880" userDrawn="1">
          <p15:clr>
            <a:srgbClr val="F26B43"/>
          </p15:clr>
        </p15:guide>
        <p15:guide id="21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image" Target="../media/image2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63A537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liuwei@nbu.edu.cn</a:t>
            </a:r>
          </a:p>
        </p:txBody>
      </p:sp>
      <p:sp>
        <p:nvSpPr>
          <p:cNvPr id="13314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04800" y="3886200"/>
            <a:ext cx="4953000" cy="1752600"/>
          </a:xfrm>
        </p:spPr>
        <p:txBody>
          <a:bodyPr>
            <a:normAutofit/>
          </a:bodyPr>
          <a:lstStyle/>
          <a:p>
            <a:pPr algn="r" eaLnBrk="1" hangingPunct="1"/>
            <a:r>
              <a:rPr lang="zh-CN" altLang="en-US" sz="2400" dirty="0">
                <a:cs typeface="+mn-ea"/>
                <a:sym typeface="+mn-lt"/>
              </a:rPr>
              <a:t>软件工程系  刘慰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13315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593035" y="2961861"/>
            <a:ext cx="5334000" cy="652669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4000" b="0" dirty="0">
                <a:latin typeface="+mn-lt"/>
                <a:ea typeface="+mn-ea"/>
                <a:cs typeface="+mn-ea"/>
                <a:sym typeface="+mn-lt"/>
              </a:rPr>
              <a:t>数据库原理</a:t>
            </a:r>
          </a:p>
        </p:txBody>
      </p:sp>
    </p:spTree>
    <p:extLst>
      <p:ext uri="{BB962C8B-B14F-4D97-AF65-F5344CB8AC3E}">
        <p14:creationId xmlns:p14="http://schemas.microsoft.com/office/powerpoint/2010/main" val="391327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用内连接查询选修了“数据结构”这门课程的学生的学号、姓名及与成绩。</a:t>
            </a:r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Student.Sno, Sname, Grade</a:t>
            </a:r>
            <a:b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Student </a:t>
            </a:r>
            <a:b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 JOIN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SC </a:t>
            </a: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Student.Sno = SC.Sno</a:t>
            </a:r>
            <a:b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 JOIN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Course </a:t>
            </a: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SC.Cno = </a:t>
            </a:r>
            <a:b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          Course.Cno </a:t>
            </a:r>
            <a:b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Cname = ‘</a:t>
            </a:r>
            <a:r>
              <a:rPr lang="zh-CN" altLang="en-US" b="1">
                <a:latin typeface="Consolas" panose="020B0609020204030204" pitchFamily="49" charset="0"/>
                <a:cs typeface="Consolas" panose="020B0609020204030204" pitchFamily="49" charset="0"/>
              </a:rPr>
              <a:t>数据结构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内连接（</a:t>
            </a:r>
            <a:r>
              <a:rPr lang="en-US" altLang="zh-CN"/>
              <a:t>INNER JOIN</a:t>
            </a:r>
            <a:r>
              <a:rPr lang="zh-CN" altLang="en-US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70520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accent2"/>
                </a:solidFill>
              </a:rPr>
              <a:t>格式：</a:t>
            </a:r>
            <a:endParaRPr lang="en-US" altLang="zh-CN">
              <a:solidFill>
                <a:schemeClr val="accent2"/>
              </a:solidFill>
            </a:endParaRPr>
          </a:p>
          <a:p>
            <a:pPr lvl="1"/>
            <a:r>
              <a:rPr lang="en-US" altLang="zh-CN" sz="28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sz="2800">
                <a:latin typeface="Consolas" panose="020B0609020204030204" pitchFamily="49" charset="0"/>
                <a:cs typeface="Consolas" panose="020B0609020204030204" pitchFamily="49" charset="0"/>
              </a:rPr>
              <a:t>列</a:t>
            </a:r>
            <a:r>
              <a:rPr lang="en-US" altLang="zh-CN" sz="2800">
                <a:latin typeface="Consolas" panose="020B0609020204030204" pitchFamily="49" charset="0"/>
                <a:cs typeface="Consolas" panose="020B0609020204030204" pitchFamily="49" charset="0"/>
              </a:rPr>
              <a:t>1, </a:t>
            </a:r>
            <a:r>
              <a:rPr lang="zh-CN" altLang="en-US" sz="2800">
                <a:latin typeface="Consolas" panose="020B0609020204030204" pitchFamily="49" charset="0"/>
                <a:cs typeface="Consolas" panose="020B0609020204030204" pitchFamily="49" charset="0"/>
              </a:rPr>
              <a:t>列</a:t>
            </a:r>
            <a:r>
              <a:rPr lang="en-US" altLang="zh-CN" sz="2800">
                <a:latin typeface="Consolas" panose="020B0609020204030204" pitchFamily="49" charset="0"/>
                <a:cs typeface="Consolas" panose="020B0609020204030204" pitchFamily="49" charset="0"/>
              </a:rPr>
              <a:t>2, …… , </a:t>
            </a:r>
            <a:r>
              <a:rPr lang="zh-CN" altLang="en-US" sz="2800">
                <a:latin typeface="Consolas" panose="020B0609020204030204" pitchFamily="49" charset="0"/>
                <a:cs typeface="Consolas" panose="020B0609020204030204" pitchFamily="49" charset="0"/>
              </a:rPr>
              <a:t>列</a:t>
            </a:r>
            <a:r>
              <a:rPr lang="en-US" altLang="zh-CN" sz="280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8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zh-CN" altLang="en-US" sz="2800">
                <a:latin typeface="Consolas" panose="020B0609020204030204" pitchFamily="49" charset="0"/>
                <a:cs typeface="Consolas" panose="020B0609020204030204" pitchFamily="49" charset="0"/>
              </a:rPr>
              <a:t>表</a:t>
            </a:r>
            <a:r>
              <a:rPr lang="en-US" altLang="zh-CN" sz="280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[LEFT|RIGHT|FULL] JOIN </a:t>
            </a:r>
            <a:r>
              <a:rPr lang="zh-CN" altLang="en-US" sz="2800">
                <a:latin typeface="Consolas" panose="020B0609020204030204" pitchFamily="49" charset="0"/>
                <a:cs typeface="Consolas" panose="020B0609020204030204" pitchFamily="49" charset="0"/>
              </a:rPr>
              <a:t>表</a:t>
            </a:r>
            <a:r>
              <a:rPr lang="en-US" altLang="zh-CN" sz="280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8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sz="2800">
                <a:latin typeface="Consolas" panose="020B0609020204030204" pitchFamily="49" charset="0"/>
                <a:cs typeface="Consolas" panose="020B0609020204030204" pitchFamily="49" charset="0"/>
              </a:rPr>
              <a:t>条件表达式</a:t>
            </a:r>
            <a: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外连接（</a:t>
            </a:r>
            <a:r>
              <a:rPr lang="en-US" altLang="zh-CN"/>
              <a:t>OUTER JOIN</a:t>
            </a:r>
            <a:r>
              <a:rPr lang="zh-CN" altLang="en-US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40657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/>
              <a:t>查询每个学生的学号、姓名、选修的课程的课号与成绩，结果应包括尚未选课的学生。</a:t>
            </a:r>
            <a:endParaRPr lang="en-US" altLang="zh-CN"/>
          </a:p>
          <a:p>
            <a:pPr lvl="1"/>
            <a:r>
              <a:rPr lang="en-US" altLang="zh-CN" sz="28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  <a:t> Student.Sno, Sname, Cno, Grade</a:t>
            </a:r>
            <a:b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8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  <a:t> Student </a:t>
            </a:r>
            <a:r>
              <a:rPr lang="en-US" altLang="zh-CN" sz="28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 JOIN</a:t>
            </a:r>
            <a: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  <a:t> SC</a:t>
            </a:r>
            <a:b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8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  <a:t> Student.Sno = SC.Sno;</a:t>
            </a:r>
          </a:p>
          <a:p>
            <a:r>
              <a:rPr lang="zh-CN" altLang="en-US"/>
              <a:t>查询每门课程的课号、课名及选修了这门课的学生的学号与成绩，结果应包括无任何学生选修的课程。</a:t>
            </a:r>
            <a:endParaRPr lang="en-US" altLang="zh-CN"/>
          </a:p>
          <a:p>
            <a:pPr lvl="1"/>
            <a:r>
              <a:rPr lang="en-US" altLang="zh-CN" sz="28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  <a:t> SC.Cno, Cname, Sno, Grade</a:t>
            </a:r>
            <a:b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8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  <a:t> SC </a:t>
            </a:r>
            <a:r>
              <a:rPr lang="en-US" altLang="zh-CN" sz="28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 JOIN</a:t>
            </a:r>
            <a: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  <a:t> Course</a:t>
            </a:r>
            <a:b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8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  <a:t> SC.Cno = Course.Cno;</a:t>
            </a: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左连接与右连接</a:t>
            </a:r>
          </a:p>
        </p:txBody>
      </p:sp>
    </p:spTree>
    <p:extLst>
      <p:ext uri="{BB962C8B-B14F-4D97-AF65-F5344CB8AC3E}">
        <p14:creationId xmlns:p14="http://schemas.microsoft.com/office/powerpoint/2010/main" val="47811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一个表与其自身进行连接称为自身连接。</a:t>
            </a:r>
            <a:endParaRPr lang="en-US" altLang="zh-CN" dirty="0"/>
          </a:p>
          <a:p>
            <a:r>
              <a:rPr lang="zh-CN" altLang="en-US" dirty="0"/>
              <a:t>查询每一门课程的课名及其先修课的课名。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C1.Cname, C2.Cname</a:t>
            </a:r>
            <a:b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Course C1 </a:t>
            </a:r>
            <a:r>
              <a:rPr lang="en-US" altLang="zh-CN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 JOIN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Course C2</a:t>
            </a:r>
            <a:b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C1.Cpno = C2.Cno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cs typeface="Consolas" panose="020B0609020204030204" pitchFamily="49" charset="0"/>
              </a:rPr>
              <a:t>等价于</a:t>
            </a:r>
            <a:endParaRPr lang="en-US" altLang="zh-CN" dirty="0"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C1.Cname, C2.Cname</a:t>
            </a:r>
            <a:b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Course C1, Course C2</a:t>
            </a:r>
            <a:b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C1.Cpno = C2.Cno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自身连接</a:t>
            </a:r>
          </a:p>
        </p:txBody>
      </p:sp>
    </p:spTree>
    <p:extLst>
      <p:ext uri="{BB962C8B-B14F-4D97-AF65-F5344CB8AC3E}">
        <p14:creationId xmlns:p14="http://schemas.microsoft.com/office/powerpoint/2010/main" val="363205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查询与刘晨在同一个系的学生的学号、姓名与所在的系。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S2.Sno, S2.name, S2.Sdept</a:t>
            </a:r>
            <a:b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Student S1 </a:t>
            </a:r>
            <a:r>
              <a:rPr lang="en-US" altLang="zh-CN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 JOIN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Student S2</a:t>
            </a:r>
            <a:b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S1.Sdept = S2.Sdept</a:t>
            </a:r>
            <a:b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S1.Sname = ‘</a:t>
            </a:r>
            <a:r>
              <a:rPr lang="zh-CN" alt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刘晨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b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S2.Sname &lt;&gt; ‘</a:t>
            </a:r>
            <a:r>
              <a:rPr lang="zh-CN" alt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刘晨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自身连接</a:t>
            </a:r>
          </a:p>
        </p:txBody>
      </p:sp>
    </p:spTree>
    <p:extLst>
      <p:ext uri="{BB962C8B-B14F-4D97-AF65-F5344CB8AC3E}">
        <p14:creationId xmlns:p14="http://schemas.microsoft.com/office/powerpoint/2010/main" val="102475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查询每一门课程的课名及其先修课的课名。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C1.Cname, C2.Cname</a:t>
            </a:r>
            <a:b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Course C1 </a:t>
            </a:r>
            <a:r>
              <a:rPr lang="en-US" altLang="zh-CN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 JOIN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Course C2</a:t>
            </a:r>
            <a:b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C1.Cpno = C2.Cno;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自身连接</a:t>
            </a:r>
          </a:p>
        </p:txBody>
      </p:sp>
    </p:spTree>
    <p:extLst>
      <p:ext uri="{BB962C8B-B14F-4D97-AF65-F5344CB8AC3E}">
        <p14:creationId xmlns:p14="http://schemas.microsoft.com/office/powerpoint/2010/main" val="394912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查询每一门课程的课名及其先修课的先修课的课名。</a:t>
            </a: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 sz="28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  <a:t> C1.Cname, C3.Cname</a:t>
            </a:r>
            <a:b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8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  <a:t> Course C1 </a:t>
            </a:r>
            <a:r>
              <a:rPr lang="en-US" altLang="zh-CN" sz="28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 JOIN</a:t>
            </a:r>
            <a: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  <a:t> Course C2</a:t>
            </a:r>
            <a:b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8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  <a:t> C1.Cpno = C2.Cno</a:t>
            </a:r>
            <a:b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8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 JOIN</a:t>
            </a:r>
            <a: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  <a:t> Course C3</a:t>
            </a:r>
            <a:b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8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  <a:t> C2.Cpno = C3.Cno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多表的自身连接</a:t>
            </a:r>
          </a:p>
        </p:txBody>
      </p:sp>
    </p:spTree>
    <p:extLst>
      <p:ext uri="{BB962C8B-B14F-4D97-AF65-F5344CB8AC3E}">
        <p14:creationId xmlns:p14="http://schemas.microsoft.com/office/powerpoint/2010/main" val="120853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查询选修了</a:t>
            </a:r>
            <a:r>
              <a:rPr lang="en-US" altLang="zh-CN"/>
              <a:t>1</a:t>
            </a:r>
            <a:r>
              <a:rPr lang="zh-CN" altLang="en-US"/>
              <a:t>号课程，且成绩在</a:t>
            </a:r>
            <a:r>
              <a:rPr lang="en-US" altLang="zh-CN"/>
              <a:t>90</a:t>
            </a:r>
            <a:r>
              <a:rPr lang="zh-CN" altLang="en-US"/>
              <a:t>分以上（含）的学生的学号与姓名。</a:t>
            </a:r>
            <a:endParaRPr lang="en-US" altLang="zh-CN"/>
          </a:p>
          <a:p>
            <a:pPr lvl="1"/>
            <a:r>
              <a:rPr lang="en-US" altLang="zh-CN" sz="28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  <a:t> Student.Sno, Sname</a:t>
            </a:r>
            <a:b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8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  <a:t> Student, SC</a:t>
            </a:r>
            <a:b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8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  <a:t> Student.Sno = SC.Sno</a:t>
            </a:r>
            <a:b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28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  <a:t> SC.Cno = ‘1’</a:t>
            </a:r>
            <a:b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28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  <a:t> SC.Grade &gt;= 90;</a:t>
            </a:r>
            <a:endParaRPr lang="zh-CN" altLang="en-US" sz="28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复合条件连接</a:t>
            </a:r>
          </a:p>
        </p:txBody>
      </p:sp>
    </p:spTree>
    <p:extLst>
      <p:ext uri="{BB962C8B-B14F-4D97-AF65-F5344CB8AC3E}">
        <p14:creationId xmlns:p14="http://schemas.microsoft.com/office/powerpoint/2010/main" val="69959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一个 </a:t>
            </a: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SELECT……FROM……WHERE 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结构是一个查询块。</a:t>
            </a:r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将一个查询块嵌套在一个 </a:t>
            </a: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或</a:t>
            </a:r>
            <a:r>
              <a:rPr lang="zh-CN" altLang="en-US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HAVING 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子句的条件中，称为嵌套查询。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zh-CN" altLang="en-US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格式：</a:t>
            </a:r>
            <a:endParaRPr lang="en-US" altLang="zh-CN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目标列表达式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表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列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目标列表达式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b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表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b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条件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嵌套查询</a:t>
            </a:r>
          </a:p>
        </p:txBody>
      </p:sp>
    </p:spTree>
    <p:extLst>
      <p:ext uri="{BB962C8B-B14F-4D97-AF65-F5344CB8AC3E}">
        <p14:creationId xmlns:p14="http://schemas.microsoft.com/office/powerpoint/2010/main" val="69993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/>
                  <a:t>查询与“刘晨”在同一个系学习的学生。</a:t>
                </a:r>
                <a:endParaRPr lang="en-US" altLang="zh-CN"/>
              </a:p>
              <a:p>
                <a:r>
                  <a:rPr lang="zh-CN" altLang="en-US">
                    <a:solidFill>
                      <a:schemeClr val="accent2"/>
                    </a:solidFill>
                  </a:rPr>
                  <a:t>步骤：</a:t>
                </a:r>
                <a:endParaRPr lang="en-US" altLang="zh-CN">
                  <a:solidFill>
                    <a:schemeClr val="accent2"/>
                  </a:solidFill>
                </a:endParaRPr>
              </a:p>
              <a:p>
                <a:pPr lvl="1"/>
                <a:r>
                  <a:rPr lang="en-US" altLang="zh-CN">
                    <a:solidFill>
                      <a:schemeClr val="accent2"/>
                    </a:solidFill>
                  </a:rPr>
                  <a:t>STEP1</a:t>
                </a:r>
                <a:r>
                  <a:rPr lang="zh-CN" altLang="en-US">
                    <a:solidFill>
                      <a:schemeClr val="accent2"/>
                    </a:solidFill>
                  </a:rPr>
                  <a:t>：</a:t>
                </a:r>
                <a:r>
                  <a:rPr lang="zh-CN" altLang="en-US"/>
                  <a:t>查询“刘晨”所在的系。</a:t>
                </a:r>
                <a:endParaRPr lang="en-US" altLang="zh-CN"/>
              </a:p>
              <a:p>
                <a:pPr lvl="2"/>
                <a:r>
                  <a:rPr lang="en-US" altLang="zh-CN" b="1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SELECT</a:t>
                </a:r>
                <a:r>
                  <a:rPr lang="en-US" altLang="zh-CN" b="1">
                    <a:latin typeface="Consolas" panose="020B0609020204030204" pitchFamily="49" charset="0"/>
                    <a:cs typeface="Consolas" panose="020B0609020204030204" pitchFamily="49" charset="0"/>
                  </a:rPr>
                  <a:t> Sdept</a:t>
                </a:r>
                <a:br>
                  <a:rPr lang="en-US" altLang="zh-CN" b="1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altLang="zh-CN" b="1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FROM</a:t>
                </a:r>
                <a:r>
                  <a:rPr lang="en-US" altLang="zh-CN" b="1">
                    <a:latin typeface="Consolas" panose="020B0609020204030204" pitchFamily="49" charset="0"/>
                    <a:cs typeface="Consolas" panose="020B0609020204030204" pitchFamily="49" charset="0"/>
                  </a:rPr>
                  <a:t> Student</a:t>
                </a:r>
                <a:br>
                  <a:rPr lang="en-US" altLang="zh-CN" b="1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altLang="zh-CN" b="1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WHERE</a:t>
                </a:r>
                <a:r>
                  <a:rPr lang="en-US" altLang="zh-CN" b="1">
                    <a:latin typeface="Consolas" panose="020B0609020204030204" pitchFamily="49" charset="0"/>
                    <a:cs typeface="Consolas" panose="020B0609020204030204" pitchFamily="49" charset="0"/>
                  </a:rPr>
                  <a:t> Sname = ‘</a:t>
                </a:r>
                <a:r>
                  <a:rPr lang="zh-CN" altLang="en-US" b="1">
                    <a:latin typeface="Consolas" panose="020B0609020204030204" pitchFamily="49" charset="0"/>
                    <a:cs typeface="Consolas" panose="020B0609020204030204" pitchFamily="49" charset="0"/>
                  </a:rPr>
                  <a:t>刘晨</a:t>
                </a:r>
                <a:r>
                  <a:rPr lang="en-US" altLang="zh-CN" b="1">
                    <a:latin typeface="Consolas" panose="020B0609020204030204" pitchFamily="49" charset="0"/>
                    <a:cs typeface="Consolas" panose="020B0609020204030204" pitchFamily="49" charset="0"/>
                  </a:rPr>
                  <a:t>’</a:t>
                </a:r>
              </a:p>
              <a:p>
                <a:pPr lvl="1"/>
                <a:r>
                  <a:rPr lang="en-US" altLang="zh-CN"/>
                  <a:t> </a:t>
                </a:r>
                <a:r>
                  <a:rPr lang="en-US" altLang="zh-CN">
                    <a:solidFill>
                      <a:schemeClr val="accent2"/>
                    </a:solidFill>
                  </a:rPr>
                  <a:t>STEP2</a:t>
                </a:r>
                <a:r>
                  <a:rPr lang="zh-CN" altLang="en-US">
                    <a:solidFill>
                      <a:schemeClr val="accent2"/>
                    </a:solidFill>
                  </a:rPr>
                  <a:t>：</a:t>
                </a:r>
                <a:r>
                  <a:rPr lang="zh-CN" altLang="en-US"/>
                  <a:t>查询在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系中学习的学生。</a:t>
                </a:r>
                <a:endParaRPr lang="en-US" altLang="zh-CN"/>
              </a:p>
              <a:p>
                <a:pPr lvl="2"/>
                <a:r>
                  <a:rPr lang="en-US" altLang="zh-CN" b="1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SELECT </a:t>
                </a:r>
                <a:r>
                  <a:rPr lang="en-US" altLang="zh-CN" b="1">
                    <a:latin typeface="Consolas" panose="020B0609020204030204" pitchFamily="49" charset="0"/>
                    <a:cs typeface="Consolas" panose="020B0609020204030204" pitchFamily="49" charset="0"/>
                  </a:rPr>
                  <a:t>Sdept</a:t>
                </a:r>
                <a:r>
                  <a:rPr lang="en-US" altLang="zh-CN" b="1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/>
                </a:r>
                <a:br>
                  <a:rPr lang="en-US" altLang="zh-CN" b="1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altLang="zh-CN" b="1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FROM </a:t>
                </a:r>
                <a:r>
                  <a:rPr lang="en-US" altLang="zh-CN" b="1">
                    <a:latin typeface="Consolas" panose="020B0609020204030204" pitchFamily="49" charset="0"/>
                    <a:cs typeface="Consolas" panose="020B0609020204030204" pitchFamily="49" charset="0"/>
                  </a:rPr>
                  <a:t>Student</a:t>
                </a:r>
                <a:r>
                  <a:rPr lang="en-US" altLang="zh-CN" b="1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/>
                </a:r>
                <a:br>
                  <a:rPr lang="en-US" altLang="zh-CN" b="1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altLang="zh-CN" b="1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WHERE </a:t>
                </a:r>
                <a:r>
                  <a:rPr lang="en-US" altLang="zh-CN" b="1">
                    <a:latin typeface="Consolas" panose="020B0609020204030204" pitchFamily="49" charset="0"/>
                    <a:cs typeface="Consolas" panose="020B0609020204030204" pitchFamily="49" charset="0"/>
                  </a:rPr>
                  <a:t>Sdept = </a:t>
                </a:r>
                <a:r>
                  <a:rPr lang="zh-CN" altLang="en-US"/>
                  <a:t>𝑋</a:t>
                </a:r>
                <a:endParaRPr lang="en-US" altLang="zh-CN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带有 </a:t>
            </a:r>
            <a:r>
              <a:rPr lang="en-US" altLang="zh-CN"/>
              <a:t>IN </a:t>
            </a:r>
            <a:r>
              <a:rPr lang="zh-CN" altLang="en-US"/>
              <a:t>谓词的子查询</a:t>
            </a:r>
          </a:p>
        </p:txBody>
      </p:sp>
      <p:sp>
        <p:nvSpPr>
          <p:cNvPr id="4" name="云形标注 3"/>
          <p:cNvSpPr/>
          <p:nvPr/>
        </p:nvSpPr>
        <p:spPr>
          <a:xfrm>
            <a:off x="6133381" y="3312543"/>
            <a:ext cx="2553419" cy="1621766"/>
          </a:xfrm>
          <a:prstGeom prst="cloudCallout">
            <a:avLst>
              <a:gd name="adj1" fmla="val -137320"/>
              <a:gd name="adj2" fmla="val 31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/>
              <a:t>结果用 𝑋来表示</a:t>
            </a:r>
          </a:p>
        </p:txBody>
      </p:sp>
    </p:spTree>
    <p:extLst>
      <p:ext uri="{BB962C8B-B14F-4D97-AF65-F5344CB8AC3E}">
        <p14:creationId xmlns:p14="http://schemas.microsoft.com/office/powerpoint/2010/main" val="251171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</a:rPr>
              <a:t>连接查询：</a:t>
            </a:r>
            <a:endParaRPr lang="en-US" altLang="zh-CN" dirty="0">
              <a:solidFill>
                <a:schemeClr val="accent2"/>
              </a:solidFill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同时涉及到两个或两个以上的表</a:t>
            </a:r>
            <a:r>
              <a:rPr lang="zh-CN" altLang="en-US" dirty="0"/>
              <a:t>的查询。</a:t>
            </a:r>
            <a:endParaRPr lang="en-US" altLang="zh-CN" dirty="0"/>
          </a:p>
          <a:p>
            <a:r>
              <a:rPr lang="zh-CN" altLang="en-US" dirty="0">
                <a:solidFill>
                  <a:schemeClr val="accent2"/>
                </a:solidFill>
              </a:rPr>
              <a:t>连接查询的分类：</a:t>
            </a:r>
            <a:endParaRPr lang="en-US" altLang="zh-CN" dirty="0">
              <a:solidFill>
                <a:schemeClr val="accent2"/>
              </a:solidFill>
            </a:endParaRPr>
          </a:p>
          <a:p>
            <a:pPr lvl="1"/>
            <a:r>
              <a:rPr lang="zh-CN" altLang="en-US" dirty="0"/>
              <a:t>等值连接</a:t>
            </a:r>
            <a:endParaRPr lang="en-US" altLang="zh-CN" dirty="0"/>
          </a:p>
          <a:p>
            <a:pPr lvl="1"/>
            <a:r>
              <a:rPr lang="zh-CN" altLang="en-US" dirty="0"/>
              <a:t>内连接（自然连接）</a:t>
            </a:r>
            <a:endParaRPr lang="en-US" altLang="zh-CN" dirty="0"/>
          </a:p>
          <a:p>
            <a:pPr lvl="1"/>
            <a:r>
              <a:rPr lang="zh-CN" altLang="en-US" dirty="0"/>
              <a:t>外连接（左外连接、右外连接与全外连接）</a:t>
            </a:r>
            <a:endParaRPr lang="en-US" altLang="zh-CN" dirty="0"/>
          </a:p>
          <a:p>
            <a:pPr lvl="1"/>
            <a:r>
              <a:rPr lang="zh-CN" altLang="en-US" dirty="0"/>
              <a:t>自身连接</a:t>
            </a:r>
            <a:endParaRPr lang="en-US" altLang="zh-CN" dirty="0"/>
          </a:p>
          <a:p>
            <a:pPr lvl="1"/>
            <a:r>
              <a:rPr lang="zh-CN" altLang="en-US" dirty="0"/>
              <a:t>复合条件连接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连接查询</a:t>
            </a:r>
          </a:p>
        </p:txBody>
      </p:sp>
    </p:spTree>
    <p:extLst>
      <p:ext uri="{BB962C8B-B14F-4D97-AF65-F5344CB8AC3E}">
        <p14:creationId xmlns:p14="http://schemas.microsoft.com/office/powerpoint/2010/main" val="355066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accent2"/>
                </a:solidFill>
              </a:rPr>
              <a:t>步骤（续）</a:t>
            </a:r>
            <a:endParaRPr lang="en-US" altLang="zh-CN">
              <a:solidFill>
                <a:schemeClr val="accent2"/>
              </a:solidFill>
            </a:endParaRPr>
          </a:p>
          <a:p>
            <a:pPr lvl="1"/>
            <a:r>
              <a:rPr lang="en-US" altLang="zh-CN">
                <a:solidFill>
                  <a:schemeClr val="accent2"/>
                </a:solidFill>
              </a:rPr>
              <a:t>STEP3</a:t>
            </a:r>
            <a:r>
              <a:rPr lang="zh-CN" altLang="en-US">
                <a:solidFill>
                  <a:schemeClr val="accent2"/>
                </a:solidFill>
              </a:rPr>
              <a:t>：</a:t>
            </a:r>
            <a:r>
              <a:rPr lang="zh-CN" altLang="en-US"/>
              <a:t>用子查询替换 𝑋</a:t>
            </a:r>
            <a:endParaRPr lang="en-US" altLang="zh-CN"/>
          </a:p>
          <a:p>
            <a:pPr lvl="2"/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Sdept</a:t>
            </a:r>
            <a:b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Student</a:t>
            </a:r>
            <a:b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Sdept = </a:t>
            </a:r>
            <a:b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Sdept</a:t>
            </a:r>
            <a:b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Student</a:t>
            </a:r>
            <a:b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Sname = ‘</a:t>
            </a:r>
            <a:r>
              <a:rPr lang="zh-CN" altLang="en-US" b="1">
                <a:latin typeface="Consolas" panose="020B0609020204030204" pitchFamily="49" charset="0"/>
                <a:cs typeface="Consolas" panose="020B0609020204030204" pitchFamily="49" charset="0"/>
              </a:rPr>
              <a:t>刘晨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’)</a:t>
            </a:r>
          </a:p>
          <a:p>
            <a:pPr lvl="2"/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endParaRPr lang="en-US" altLang="zh-CN"/>
          </a:p>
          <a:p>
            <a:pPr lvl="2"/>
            <a:endParaRPr lang="en-US" altLang="zh-CN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带有 </a:t>
            </a:r>
            <a:r>
              <a:rPr lang="en-US" altLang="zh-CN"/>
              <a:t>IN </a:t>
            </a:r>
            <a:r>
              <a:rPr lang="zh-CN" altLang="en-US"/>
              <a:t>谓词的子查询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621512" y="3516771"/>
            <a:ext cx="6073253" cy="1733266"/>
            <a:chOff x="1992573" y="4285397"/>
            <a:chExt cx="6073253" cy="1733266"/>
          </a:xfrm>
        </p:grpSpPr>
        <p:sp>
          <p:nvSpPr>
            <p:cNvPr id="13" name="矩形标注 12"/>
            <p:cNvSpPr/>
            <p:nvPr/>
          </p:nvSpPr>
          <p:spPr>
            <a:xfrm>
              <a:off x="1992573" y="4667534"/>
              <a:ext cx="4339988" cy="1351129"/>
            </a:xfrm>
            <a:prstGeom prst="wedgeRectCallout">
              <a:avLst>
                <a:gd name="adj1" fmla="val 66903"/>
                <a:gd name="adj2" fmla="val -32449"/>
              </a:avLst>
            </a:prstGeom>
            <a:noFill/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110483" y="4285397"/>
              <a:ext cx="9553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>
                  <a:solidFill>
                    <a:srgbClr val="C00000"/>
                  </a:solidFill>
                </a:rPr>
                <a:t>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830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查询既选修了</a:t>
            </a:r>
            <a:r>
              <a:rPr lang="en-US" altLang="zh-CN"/>
              <a:t>1</a:t>
            </a:r>
            <a:r>
              <a:rPr lang="zh-CN" altLang="en-US"/>
              <a:t>号课程又选修了</a:t>
            </a:r>
            <a:r>
              <a:rPr lang="en-US" altLang="zh-CN"/>
              <a:t>2</a:t>
            </a:r>
            <a:r>
              <a:rPr lang="zh-CN" altLang="en-US"/>
              <a:t>号课程的学生的学号。</a:t>
            </a:r>
            <a:endParaRPr lang="en-US" altLang="zh-CN"/>
          </a:p>
          <a:p>
            <a:pPr lvl="1"/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Sno</a:t>
            </a:r>
            <a:b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SC</a:t>
            </a:r>
            <a:b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Cno = 1 </a:t>
            </a: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Cno = 2;</a:t>
            </a:r>
          </a:p>
          <a:p>
            <a:pPr lvl="1"/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Sno</a:t>
            </a:r>
            <a:b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SC</a:t>
            </a:r>
            <a:b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Cno = 1 </a:t>
            </a: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Cno = 2;</a:t>
            </a:r>
          </a:p>
          <a:p>
            <a:r>
              <a:rPr lang="zh-CN" altLang="en-US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那么应该怎么办？</a:t>
            </a:r>
            <a:endParaRPr lang="en-US" altLang="zh-CN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zh-CN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带有 </a:t>
            </a:r>
            <a:r>
              <a:rPr lang="en-US" altLang="zh-CN"/>
              <a:t>IN </a:t>
            </a:r>
            <a:r>
              <a:rPr lang="zh-CN" altLang="en-US"/>
              <a:t>谓词的子查询</a:t>
            </a:r>
          </a:p>
        </p:txBody>
      </p:sp>
      <p:sp>
        <p:nvSpPr>
          <p:cNvPr id="4" name="云形标注 3"/>
          <p:cNvSpPr/>
          <p:nvPr/>
        </p:nvSpPr>
        <p:spPr>
          <a:xfrm>
            <a:off x="6176513" y="2888987"/>
            <a:ext cx="2510287" cy="1522993"/>
          </a:xfrm>
          <a:prstGeom prst="cloudCallout">
            <a:avLst>
              <a:gd name="adj1" fmla="val -74156"/>
              <a:gd name="adj2" fmla="val 240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/>
              <a:t>对吗？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79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solidFill>
                      <a:schemeClr val="accent2"/>
                    </a:solidFill>
                  </a:rPr>
                  <a:t>思路：</a:t>
                </a:r>
                <a:endParaRPr lang="en-US" altLang="zh-CN" dirty="0">
                  <a:solidFill>
                    <a:schemeClr val="accent2"/>
                  </a:solidFill>
                </a:endParaRPr>
              </a:p>
              <a:p>
                <a:pPr lvl="1"/>
                <a:r>
                  <a:rPr lang="en-US" altLang="zh-CN" dirty="0">
                    <a:solidFill>
                      <a:schemeClr val="accent2"/>
                    </a:solidFill>
                  </a:rPr>
                  <a:t>STEP1</a:t>
                </a:r>
                <a:r>
                  <a:rPr lang="zh-CN" altLang="en-US" dirty="0">
                    <a:solidFill>
                      <a:schemeClr val="accent2"/>
                    </a:solidFill>
                  </a:rPr>
                  <a:t>：</a:t>
                </a:r>
                <a:r>
                  <a:rPr lang="zh-CN" altLang="en-US" dirty="0"/>
                  <a:t>选出所有选修了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号课程的学生的学号。</a:t>
                </a:r>
                <a:endParaRPr lang="en-US" altLang="zh-CN" dirty="0"/>
              </a:p>
              <a:p>
                <a:pPr lvl="2"/>
                <a:r>
                  <a:rPr lang="en-US" altLang="zh-CN" b="1" dirty="0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SELECT</a:t>
                </a:r>
                <a: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altLang="zh-CN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Sno</a:t>
                </a:r>
                <a: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/>
                </a:r>
                <a:b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altLang="zh-CN" b="1" dirty="0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FROM</a:t>
                </a:r>
                <a: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SC</a:t>
                </a:r>
                <a:b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altLang="zh-CN" b="1" dirty="0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WHERE</a:t>
                </a:r>
                <a: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altLang="zh-CN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Cno</a:t>
                </a:r>
                <a: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1;</a:t>
                </a:r>
              </a:p>
              <a:p>
                <a:pPr lvl="1"/>
                <a:r>
                  <a:rPr lang="en-US" altLang="zh-CN" dirty="0">
                    <a:solidFill>
                      <a:schemeClr val="accent2"/>
                    </a:solidFill>
                  </a:rPr>
                  <a:t>STEP2</a:t>
                </a:r>
                <a:r>
                  <a:rPr lang="zh-CN" altLang="en-US" b="1" dirty="0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：</a:t>
                </a:r>
                <a:r>
                  <a:rPr lang="zh-CN" alt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在集合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𝑅</m:t>
                    </m:r>
                  </m:oMath>
                </a14:m>
                <a:r>
                  <a:rPr lang="en-US" altLang="zh-CN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zh-CN" alt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中，选出所有选修了</a:t>
                </a:r>
                <a:r>
                  <a:rPr lang="en-US" altLang="zh-CN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r>
                  <a:rPr lang="zh-CN" alt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号课程的学生的学号。</a:t>
                </a:r>
                <a:endParaRPr lang="en-US" altLang="zh-CN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lvl="2"/>
                <a:r>
                  <a:rPr lang="en-US" altLang="zh-CN" b="1" dirty="0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SELECT</a:t>
                </a:r>
                <a: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altLang="zh-CN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Sno</a:t>
                </a:r>
                <a: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/>
                </a:r>
                <a:b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altLang="zh-CN" b="1" dirty="0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FROM</a:t>
                </a:r>
                <a: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SC</a:t>
                </a:r>
                <a:b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altLang="zh-CN" b="1" dirty="0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WHERE</a:t>
                </a:r>
                <a: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altLang="zh-CN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Sno</a:t>
                </a:r>
                <a: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altLang="zh-CN" b="1" dirty="0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</a:t>
                </a:r>
                <a: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𝑹</m:t>
                    </m:r>
                  </m:oMath>
                </a14:m>
                <a: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altLang="zh-CN" b="1" dirty="0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AND</a:t>
                </a:r>
                <a: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altLang="zh-CN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Cno</a:t>
                </a:r>
                <a: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2</a:t>
                </a:r>
                <a:endParaRPr lang="en-US" altLang="zh-CN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带有 </a:t>
            </a:r>
            <a:r>
              <a:rPr lang="en-US" altLang="zh-CN"/>
              <a:t>IN </a:t>
            </a:r>
            <a:r>
              <a:rPr lang="zh-CN" altLang="en-US"/>
              <a:t>谓词的子查询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972000" y="2709000"/>
            <a:ext cx="5845055" cy="1260000"/>
            <a:chOff x="1030403" y="3125674"/>
            <a:chExt cx="5786652" cy="12040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5861712" y="3125674"/>
                  <a:ext cx="955343" cy="12040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7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zh-CN" altLang="en-US" sz="720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1712" y="3125674"/>
                  <a:ext cx="955343" cy="120404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矩形标注 6"/>
            <p:cNvSpPr/>
            <p:nvPr/>
          </p:nvSpPr>
          <p:spPr>
            <a:xfrm>
              <a:off x="1030403" y="3125674"/>
              <a:ext cx="2961564" cy="1204048"/>
            </a:xfrm>
            <a:prstGeom prst="wedgeRectCallout">
              <a:avLst>
                <a:gd name="adj1" fmla="val 100826"/>
                <a:gd name="adj2" fmla="val -5509"/>
              </a:avLst>
            </a:prstGeom>
            <a:noFill/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云形标注 8"/>
          <p:cNvSpPr/>
          <p:nvPr/>
        </p:nvSpPr>
        <p:spPr>
          <a:xfrm>
            <a:off x="5287595" y="4509722"/>
            <a:ext cx="3497159" cy="1260000"/>
          </a:xfrm>
          <a:prstGeom prst="cloudCallout">
            <a:avLst>
              <a:gd name="adj1" fmla="val -115084"/>
              <a:gd name="adj2" fmla="val 242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为什么用 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altLang="zh-CN" sz="2800" dirty="0"/>
              <a:t> </a:t>
            </a:r>
            <a:r>
              <a:rPr lang="zh-CN" altLang="en-US" sz="2800" dirty="0"/>
              <a:t>而不是 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sz="2800" dirty="0"/>
              <a:t> </a:t>
            </a:r>
            <a:r>
              <a:rPr lang="zh-CN" altLang="en-US" sz="2800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85091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solidFill>
                      <a:schemeClr val="accent2"/>
                    </a:solidFill>
                  </a:rPr>
                  <a:t>思路（续）：</a:t>
                </a:r>
                <a:endParaRPr lang="en-US" altLang="zh-CN" dirty="0">
                  <a:solidFill>
                    <a:schemeClr val="accent2"/>
                  </a:solidFill>
                </a:endParaRPr>
              </a:p>
              <a:p>
                <a:pPr lvl="1"/>
                <a:r>
                  <a:rPr lang="en-US" altLang="zh-CN" dirty="0">
                    <a:solidFill>
                      <a:schemeClr val="accent2"/>
                    </a:solidFill>
                  </a:rPr>
                  <a:t>STEP3</a:t>
                </a:r>
                <a:r>
                  <a:rPr lang="zh-CN" altLang="en-US" b="1" dirty="0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：</a:t>
                </a:r>
                <a:r>
                  <a:rPr lang="zh-CN" alt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将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𝑅</m:t>
                    </m:r>
                  </m:oMath>
                </a14:m>
                <a:r>
                  <a:rPr lang="zh-CN" altLang="en-US" dirty="0"/>
                  <a:t> 用相应的 </a:t>
                </a:r>
                <a:r>
                  <a:rPr lang="en-US" altLang="zh-CN" dirty="0"/>
                  <a:t> SQL  </a:t>
                </a:r>
                <a:r>
                  <a:rPr lang="zh-CN" altLang="en-US" dirty="0"/>
                  <a:t>语句替代。</a:t>
                </a:r>
                <a:endParaRPr lang="en-US" altLang="zh-CN" dirty="0"/>
              </a:p>
              <a:p>
                <a:pPr lvl="2"/>
                <a:r>
                  <a:rPr lang="en-US" altLang="zh-CN" b="1" dirty="0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SELECT</a:t>
                </a:r>
                <a: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altLang="zh-CN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Sno</a:t>
                </a:r>
                <a: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/>
                </a:r>
                <a:b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altLang="zh-CN" b="1" dirty="0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FROM</a:t>
                </a:r>
                <a: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SC</a:t>
                </a:r>
                <a:b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altLang="zh-CN" b="1" dirty="0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WHERE</a:t>
                </a:r>
                <a: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altLang="zh-CN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Sno</a:t>
                </a:r>
                <a: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altLang="zh-CN" b="1" dirty="0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</a:t>
                </a:r>
                <a: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b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(</a:t>
                </a:r>
                <a:r>
                  <a:rPr lang="en-US" altLang="zh-CN" b="1" dirty="0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SELECT</a:t>
                </a:r>
                <a: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altLang="zh-CN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Sno</a:t>
                </a:r>
                <a: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/>
                </a:r>
                <a:b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 </a:t>
                </a:r>
                <a:r>
                  <a:rPr lang="en-US" altLang="zh-CN" b="1" dirty="0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FROM</a:t>
                </a:r>
                <a: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SC</a:t>
                </a:r>
                <a:b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</a:t>
                </a:r>
                <a:r>
                  <a:rPr lang="en-US" altLang="zh-CN" b="1" dirty="0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WHERE</a:t>
                </a:r>
                <a: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altLang="zh-CN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Cno</a:t>
                </a:r>
                <a: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1)</a:t>
                </a:r>
                <a:b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altLang="zh-CN" b="1" dirty="0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AND</a:t>
                </a:r>
                <a: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altLang="zh-CN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Cno</a:t>
                </a:r>
                <a: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2</a:t>
                </a:r>
                <a:endParaRPr lang="en-US" altLang="zh-CN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带有 </a:t>
            </a:r>
            <a:r>
              <a:rPr lang="en-US" altLang="zh-CN"/>
              <a:t>IN </a:t>
            </a:r>
            <a:r>
              <a:rPr lang="zh-CN" altLang="en-US"/>
              <a:t>谓词的子查询</a:t>
            </a:r>
          </a:p>
        </p:txBody>
      </p:sp>
    </p:spTree>
    <p:extLst>
      <p:ext uri="{BB962C8B-B14F-4D97-AF65-F5344CB8AC3E}">
        <p14:creationId xmlns:p14="http://schemas.microsoft.com/office/powerpoint/2010/main" val="272032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/>
                  <a:t>查询所有选修了</a:t>
                </a:r>
                <a:r>
                  <a:rPr lang="en-US" altLang="zh-CN"/>
                  <a:t>1</a:t>
                </a:r>
                <a:r>
                  <a:rPr lang="zh-CN" altLang="en-US"/>
                  <a:t>号课程的学生的姓名。</a:t>
                </a:r>
                <a:endParaRPr lang="en-US" altLang="zh-CN"/>
              </a:p>
              <a:p>
                <a:r>
                  <a:rPr lang="zh-CN" altLang="en-US">
                    <a:solidFill>
                      <a:schemeClr val="accent2"/>
                    </a:solidFill>
                  </a:rPr>
                  <a:t>步骤：</a:t>
                </a:r>
                <a:endParaRPr lang="en-US" altLang="zh-CN">
                  <a:solidFill>
                    <a:schemeClr val="accent2"/>
                  </a:solidFill>
                </a:endParaRPr>
              </a:p>
              <a:p>
                <a:pPr lvl="1"/>
                <a:r>
                  <a:rPr lang="en-US" altLang="zh-CN">
                    <a:solidFill>
                      <a:schemeClr val="accent2"/>
                    </a:solidFill>
                  </a:rPr>
                  <a:t>STEP1</a:t>
                </a:r>
                <a:r>
                  <a:rPr lang="zh-CN" altLang="en-US">
                    <a:solidFill>
                      <a:schemeClr val="accent2"/>
                    </a:solidFill>
                  </a:rPr>
                  <a:t>：</a:t>
                </a:r>
                <a:r>
                  <a:rPr lang="zh-CN" altLang="en-US"/>
                  <a:t>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/>
                  <a:t> 中得到所有选修了</a:t>
                </a:r>
                <a:r>
                  <a:rPr lang="en-US" altLang="zh-CN"/>
                  <a:t>1</a:t>
                </a:r>
                <a:r>
                  <a:rPr lang="zh-CN" altLang="en-US"/>
                  <a:t>号课程的学生的学号。</a:t>
                </a:r>
                <a:endParaRPr lang="en-US" altLang="zh-CN"/>
              </a:p>
              <a:p>
                <a:pPr lvl="2"/>
                <a:r>
                  <a:rPr lang="en-US" altLang="zh-CN" b="1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SELECT</a:t>
                </a:r>
                <a:r>
                  <a:rPr lang="en-US" altLang="zh-CN" b="1">
                    <a:latin typeface="Consolas" panose="020B0609020204030204" pitchFamily="49" charset="0"/>
                    <a:cs typeface="Consolas" panose="020B0609020204030204" pitchFamily="49" charset="0"/>
                  </a:rPr>
                  <a:t> Sno</a:t>
                </a:r>
                <a:br>
                  <a:rPr lang="en-US" altLang="zh-CN" b="1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altLang="zh-CN" b="1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FROM</a:t>
                </a:r>
                <a:r>
                  <a:rPr lang="en-US" altLang="zh-CN" b="1">
                    <a:latin typeface="Consolas" panose="020B0609020204030204" pitchFamily="49" charset="0"/>
                    <a:cs typeface="Consolas" panose="020B0609020204030204" pitchFamily="49" charset="0"/>
                  </a:rPr>
                  <a:t> SC</a:t>
                </a:r>
                <a:br>
                  <a:rPr lang="en-US" altLang="zh-CN" b="1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altLang="zh-CN" b="1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WHERE</a:t>
                </a:r>
                <a:r>
                  <a:rPr lang="en-US" altLang="zh-CN" b="1">
                    <a:latin typeface="Consolas" panose="020B0609020204030204" pitchFamily="49" charset="0"/>
                    <a:cs typeface="Consolas" panose="020B0609020204030204" pitchFamily="49" charset="0"/>
                  </a:rPr>
                  <a:t> Cno = 1;</a:t>
                </a:r>
              </a:p>
              <a:p>
                <a:pPr lvl="1"/>
                <a:r>
                  <a:rPr lang="en-US" altLang="zh-CN">
                    <a:solidFill>
                      <a:schemeClr val="accent2"/>
                    </a:solidFill>
                  </a:rPr>
                  <a:t>STEP2</a:t>
                </a:r>
                <a:r>
                  <a:rPr lang="zh-CN" altLang="en-US">
                    <a:solidFill>
                      <a:schemeClr val="accent2"/>
                    </a:solidFill>
                  </a:rPr>
                  <a:t>：</a:t>
                </a:r>
                <a:r>
                  <a:rPr lang="zh-CN" altLang="en-US"/>
                  <a:t>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𝑆𝑡𝑢𝑑𝑒𝑛𝑡</m:t>
                    </m:r>
                  </m:oMath>
                </a14:m>
                <a:r>
                  <a:rPr lang="zh-CN" altLang="en-US"/>
                  <a:t> 中，得到所有学号在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/>
                  <a:t> 中的学生的姓名。</a:t>
                </a:r>
                <a:endParaRPr lang="en-US" altLang="zh-CN"/>
              </a:p>
              <a:p>
                <a:pPr lvl="2"/>
                <a:r>
                  <a:rPr lang="en-US" altLang="zh-CN" b="1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SELECT</a:t>
                </a:r>
                <a:r>
                  <a:rPr lang="en-US" altLang="zh-CN" b="1">
                    <a:latin typeface="Consolas" panose="020B0609020204030204" pitchFamily="49" charset="0"/>
                    <a:cs typeface="Consolas" panose="020B0609020204030204" pitchFamily="49" charset="0"/>
                  </a:rPr>
                  <a:t> Sname</a:t>
                </a:r>
                <a:br>
                  <a:rPr lang="en-US" altLang="zh-CN" b="1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altLang="zh-CN" b="1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FROM</a:t>
                </a:r>
                <a:r>
                  <a:rPr lang="en-US" altLang="zh-CN" b="1">
                    <a:latin typeface="Consolas" panose="020B0609020204030204" pitchFamily="49" charset="0"/>
                    <a:cs typeface="Consolas" panose="020B0609020204030204" pitchFamily="49" charset="0"/>
                  </a:rPr>
                  <a:t> Student</a:t>
                </a:r>
                <a:br>
                  <a:rPr lang="en-US" altLang="zh-CN" b="1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altLang="zh-CN" b="1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WHERE</a:t>
                </a:r>
                <a:r>
                  <a:rPr lang="en-US" altLang="zh-CN" b="1">
                    <a:latin typeface="Consolas" panose="020B0609020204030204" pitchFamily="49" charset="0"/>
                    <a:cs typeface="Consolas" panose="020B0609020204030204" pitchFamily="49" charset="0"/>
                  </a:rPr>
                  <a:t> Sno </a:t>
                </a:r>
                <a:r>
                  <a:rPr lang="en-US" altLang="zh-CN" b="1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</a:t>
                </a:r>
                <a:r>
                  <a:rPr lang="en-US" altLang="zh-CN" b="1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𝑹</m:t>
                    </m:r>
                  </m:oMath>
                </a14:m>
                <a:r>
                  <a:rPr lang="en-US" altLang="zh-CN" b="1">
                    <a:latin typeface="Consolas" panose="020B0609020204030204" pitchFamily="49" charset="0"/>
                    <a:cs typeface="Consolas" panose="020B0609020204030204" pitchFamily="49" charset="0"/>
                  </a:rPr>
                  <a:t>;</a:t>
                </a:r>
              </a:p>
              <a:p>
                <a:pPr lvl="2"/>
                <a:endParaRPr lang="en-US" altLang="zh-CN"/>
              </a:p>
              <a:p>
                <a:pPr lvl="1"/>
                <a:endParaRPr lang="en-US" altLang="zh-CN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lvl="1"/>
                <a:endParaRPr lang="zh-CN" altLang="en-US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带有 </a:t>
            </a:r>
            <a:r>
              <a:rPr lang="en-US" altLang="zh-CN"/>
              <a:t>IN </a:t>
            </a:r>
            <a:r>
              <a:rPr lang="zh-CN" altLang="en-US"/>
              <a:t>谓词的子查询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989459" y="3249001"/>
            <a:ext cx="6011841" cy="1374758"/>
            <a:chOff x="1030403" y="3125674"/>
            <a:chExt cx="5786652" cy="12040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5861712" y="3125674"/>
                  <a:ext cx="955343" cy="12040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7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zh-CN" altLang="en-US" sz="720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1712" y="3125674"/>
                  <a:ext cx="955343" cy="120404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矩形标注 5"/>
            <p:cNvSpPr/>
            <p:nvPr/>
          </p:nvSpPr>
          <p:spPr>
            <a:xfrm>
              <a:off x="1030403" y="3125674"/>
              <a:ext cx="2961564" cy="1103539"/>
            </a:xfrm>
            <a:prstGeom prst="wedgeRectCallout">
              <a:avLst>
                <a:gd name="adj1" fmla="val 100826"/>
                <a:gd name="adj2" fmla="val -5509"/>
              </a:avLst>
            </a:prstGeom>
            <a:noFill/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419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步骤（续）：</a:t>
                </a:r>
                <a:endParaRPr lang="en-US" altLang="zh-CN" dirty="0"/>
              </a:p>
              <a:p>
                <a:pPr lvl="1"/>
                <a:r>
                  <a:rPr lang="en-US" altLang="zh-CN" dirty="0">
                    <a:solidFill>
                      <a:schemeClr val="accent2"/>
                    </a:solidFill>
                  </a:rPr>
                  <a:t>STEP3</a:t>
                </a:r>
                <a:r>
                  <a:rPr lang="zh-CN" altLang="en-US" b="1" dirty="0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：</a:t>
                </a:r>
                <a:r>
                  <a:rPr lang="zh-CN" alt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将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𝑅</m:t>
                    </m:r>
                  </m:oMath>
                </a14:m>
                <a:r>
                  <a:rPr lang="zh-CN" altLang="en-US" dirty="0"/>
                  <a:t> 用相应的 </a:t>
                </a:r>
                <a:r>
                  <a:rPr lang="en-US" altLang="zh-CN" dirty="0"/>
                  <a:t> SQL  </a:t>
                </a:r>
                <a:r>
                  <a:rPr lang="zh-CN" altLang="en-US" dirty="0"/>
                  <a:t>语句替代。</a:t>
                </a:r>
                <a:endParaRPr lang="en-US" altLang="zh-CN" dirty="0"/>
              </a:p>
              <a:p>
                <a:pPr lvl="2"/>
                <a:r>
                  <a:rPr lang="en-US" altLang="zh-CN" b="1" dirty="0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SELECT</a:t>
                </a:r>
                <a: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altLang="zh-CN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Sname</a:t>
                </a:r>
                <a: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/>
                </a:r>
                <a:b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altLang="zh-CN" b="1" dirty="0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FROM</a:t>
                </a:r>
                <a: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Student</a:t>
                </a:r>
                <a:b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altLang="zh-CN" b="1" dirty="0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WHERE</a:t>
                </a:r>
                <a: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altLang="zh-CN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Sno</a:t>
                </a:r>
                <a: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altLang="zh-CN" b="1" dirty="0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</a:t>
                </a:r>
                <a: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/>
                </a:r>
                <a:b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(</a:t>
                </a:r>
                <a:r>
                  <a:rPr lang="en-US" altLang="zh-CN" b="1" dirty="0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SELECT</a:t>
                </a:r>
                <a: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altLang="zh-CN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Sno</a:t>
                </a:r>
                <a: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/>
                </a:r>
                <a:b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</a:t>
                </a:r>
                <a:r>
                  <a:rPr lang="en-US" altLang="zh-CN" b="1" dirty="0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FROM</a:t>
                </a:r>
                <a: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SC</a:t>
                </a:r>
                <a:b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</a:t>
                </a:r>
                <a:r>
                  <a:rPr lang="en-US" altLang="zh-CN" b="1" dirty="0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WHERE</a:t>
                </a:r>
                <a: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altLang="zh-CN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Cno</a:t>
                </a:r>
                <a: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1);</a:t>
                </a:r>
              </a:p>
              <a:p>
                <a:pPr lvl="1"/>
                <a:endParaRPr lang="zh-CN" altLang="en-US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带有 </a:t>
            </a:r>
            <a:r>
              <a:rPr lang="en-US" altLang="zh-CN"/>
              <a:t>IN </a:t>
            </a:r>
            <a:r>
              <a:rPr lang="zh-CN" altLang="en-US"/>
              <a:t>谓词的子查询</a:t>
            </a:r>
          </a:p>
        </p:txBody>
      </p:sp>
    </p:spTree>
    <p:extLst>
      <p:ext uri="{BB962C8B-B14F-4D97-AF65-F5344CB8AC3E}">
        <p14:creationId xmlns:p14="http://schemas.microsoft.com/office/powerpoint/2010/main" val="309117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等价于：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Sname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Student, SC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Student.Sno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SC.Sno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SC.Cno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或等价于：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Sname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Student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SC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Student.Sno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SC.Sno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SC.Cno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带有 </a:t>
            </a:r>
            <a:r>
              <a:rPr lang="en-US" altLang="zh-CN"/>
              <a:t>IN </a:t>
            </a:r>
            <a:r>
              <a:rPr lang="zh-CN" altLang="en-US"/>
              <a:t>谓词的子查询</a:t>
            </a:r>
          </a:p>
        </p:txBody>
      </p:sp>
    </p:spTree>
    <p:extLst>
      <p:ext uri="{BB962C8B-B14F-4D97-AF65-F5344CB8AC3E}">
        <p14:creationId xmlns:p14="http://schemas.microsoft.com/office/powerpoint/2010/main" val="287418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查询选修了“数据结构”这门课的学生的学号。</a:t>
            </a:r>
            <a:endParaRPr lang="en-US" altLang="zh-CN" dirty="0"/>
          </a:p>
          <a:p>
            <a:pPr lvl="1"/>
            <a:r>
              <a:rPr lang="en-US" altLang="zh-CN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Sno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SC</a:t>
            </a:r>
            <a:b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Cno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altLang="zh-CN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Cno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Course</a:t>
            </a:r>
            <a:b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Cname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= ‘</a:t>
            </a:r>
            <a:r>
              <a:rPr lang="zh-CN" alt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数据结构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’);</a:t>
            </a: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带有 </a:t>
            </a:r>
            <a:r>
              <a:rPr lang="en-US" altLang="zh-CN"/>
              <a:t>IN </a:t>
            </a:r>
            <a:r>
              <a:rPr lang="zh-CN" altLang="en-US"/>
              <a:t>谓词的子查询</a:t>
            </a:r>
          </a:p>
        </p:txBody>
      </p:sp>
    </p:spTree>
    <p:extLst>
      <p:ext uri="{BB962C8B-B14F-4D97-AF65-F5344CB8AC3E}">
        <p14:creationId xmlns:p14="http://schemas.microsoft.com/office/powerpoint/2010/main" val="256970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查询选修了“数据结构”这门课的学生的姓名。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Sname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Student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Sno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Sno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SC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Cno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        (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Cno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Course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Cname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= ‘</a:t>
            </a:r>
            <a:r>
              <a:rPr lang="zh-CN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数据结构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’));</a:t>
            </a: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带有 </a:t>
            </a:r>
            <a:r>
              <a:rPr lang="en-US" altLang="zh-CN"/>
              <a:t>IN </a:t>
            </a:r>
            <a:r>
              <a:rPr lang="zh-CN" altLang="en-US"/>
              <a:t>谓词的子查询</a:t>
            </a:r>
          </a:p>
        </p:txBody>
      </p:sp>
    </p:spTree>
    <p:extLst>
      <p:ext uri="{BB962C8B-B14F-4D97-AF65-F5344CB8AC3E}">
        <p14:creationId xmlns:p14="http://schemas.microsoft.com/office/powerpoint/2010/main" val="298976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查询选修了 </a:t>
            </a:r>
            <a:r>
              <a:rPr lang="en-US" altLang="zh-CN" dirty="0"/>
              <a:t>1 </a:t>
            </a:r>
            <a:r>
              <a:rPr lang="zh-CN" altLang="en-US" dirty="0"/>
              <a:t>号课程的学生的姓名。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Sname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Student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Sno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Sno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SC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Cno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= 1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AND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Sno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Student.Sno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相关子查询</a:t>
            </a:r>
          </a:p>
        </p:txBody>
      </p:sp>
    </p:spTree>
    <p:extLst>
      <p:ext uri="{BB962C8B-B14F-4D97-AF65-F5344CB8AC3E}">
        <p14:creationId xmlns:p14="http://schemas.microsoft.com/office/powerpoint/2010/main" val="119458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zh-CN" altLang="en-US" sz="3200" dirty="0">
                    <a:solidFill>
                      <a:schemeClr val="accent2"/>
                    </a:solidFill>
                  </a:rPr>
                  <a:t>查询多张表：</a:t>
                </a:r>
                <a:endParaRPr lang="en-US" altLang="zh-CN" sz="3200" dirty="0">
                  <a:solidFill>
                    <a:schemeClr val="accent2"/>
                  </a:solidFill>
                </a:endParaRPr>
              </a:p>
              <a:p>
                <a:pPr lvl="1"/>
                <a:r>
                  <a:rPr lang="en-US" altLang="zh-CN" sz="2800" b="1" dirty="0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SELECT</a:t>
                </a:r>
                <a:r>
                  <a:rPr lang="en-US" altLang="zh-CN" sz="28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*</a:t>
                </a:r>
                <a:br>
                  <a:rPr lang="en-US" altLang="zh-CN" sz="28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altLang="zh-CN" sz="2800" b="1" dirty="0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FROM</a:t>
                </a:r>
                <a:r>
                  <a:rPr lang="en-US" altLang="zh-CN" sz="28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Student, SC</a:t>
                </a:r>
              </a:p>
              <a:p>
                <a:pPr lvl="1"/>
                <a:r>
                  <a:rPr lang="zh-CN" alt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得到的结果是 </a:t>
                </a:r>
                <a:r>
                  <a:rPr lang="en-US" altLang="zh-CN" sz="2800" dirty="0">
                    <a:cs typeface="Consolas" panose="020B0609020204030204" pitchFamily="49" charset="0"/>
                  </a:rPr>
                  <a:t>Student</a:t>
                </a:r>
                <a:r>
                  <a:rPr lang="en-US" altLang="zh-CN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zh-CN" alt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与 </a:t>
                </a:r>
                <a:r>
                  <a:rPr lang="en-US" altLang="zh-CN" sz="2800" dirty="0">
                    <a:cs typeface="Consolas" panose="020B0609020204030204" pitchFamily="49" charset="0"/>
                  </a:rPr>
                  <a:t>SC</a:t>
                </a:r>
                <a:r>
                  <a:rPr lang="en-US" altLang="zh-CN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zh-CN" alt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这两个关系的笛卡尔积：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𝑆𝑡𝑢𝑑𝑒𝑛𝑡</m:t>
                    </m:r>
                    <m:r>
                      <a:rPr lang="en-US" altLang="zh-CN" sz="28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×</m:t>
                    </m:r>
                    <m:r>
                      <a:rPr lang="en-US" altLang="zh-CN" sz="28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𝑆𝐶</m:t>
                    </m:r>
                  </m:oMath>
                </a14:m>
                <a:endParaRPr lang="zh-CN" altLang="en-US" sz="28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zh-CN" altLang="en-US" sz="3200" dirty="0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连接运算的含义：</a:t>
                </a:r>
              </a:p>
              <a:p>
                <a:pPr lvl="1"/>
                <a:r>
                  <a:rPr lang="zh-CN" altLang="en-US" sz="3000" dirty="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从两个关系的笛卡尔积中选择出符合条件的元组。</a:t>
                </a:r>
                <a:endParaRPr lang="en-US" altLang="zh-CN" sz="30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𝑡𝑢𝑑𝑒𝑛𝑡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𝑆𝐶</m:t>
                    </m:r>
                  </m:oMath>
                </a14:m>
                <a:endParaRPr lang="en-US" altLang="zh-CN" sz="2800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CN" sz="28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𝑆𝐶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𝑆𝑛𝑜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𝑆𝑡𝑢𝑑𝑒𝑛𝑡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𝑆𝑛𝑜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𝑆𝑡𝑢𝑑𝑒𝑛𝑡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𝑆𝐶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3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" t="-1209" b="-10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等值连接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412650" y="5306861"/>
                <a:ext cx="228989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𝑆𝐶</m:t>
                      </m:r>
                      <m:r>
                        <a:rPr lang="en-US" altLang="zh-CN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𝑆𝑛𝑜</m:t>
                      </m:r>
                      <m:r>
                        <a:rPr lang="en-US" altLang="zh-CN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𝑆𝑡𝑢𝑑𝑒𝑛𝑡</m:t>
                      </m:r>
                      <m:r>
                        <a:rPr lang="en-US" altLang="zh-CN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𝑆𝑛𝑜</m:t>
                      </m:r>
                    </m:oMath>
                  </m:oMathPara>
                </a14:m>
                <a:endParaRPr lang="zh-CN" altLang="en-US" sz="16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650" y="5306861"/>
                <a:ext cx="2289892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云形标注 4"/>
          <p:cNvSpPr/>
          <p:nvPr/>
        </p:nvSpPr>
        <p:spPr>
          <a:xfrm>
            <a:off x="5762445" y="5223734"/>
            <a:ext cx="2924355" cy="1194319"/>
          </a:xfrm>
          <a:prstGeom prst="cloudCallout">
            <a:avLst>
              <a:gd name="adj1" fmla="val -58523"/>
              <a:gd name="adj2" fmla="val 69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如何用</a:t>
            </a:r>
            <a:r>
              <a:rPr lang="en-US" altLang="zh-CN" sz="2400" dirty="0"/>
              <a:t> SQL </a:t>
            </a:r>
            <a:r>
              <a:rPr lang="zh-CN" altLang="en-US" sz="2400" dirty="0"/>
              <a:t>来表示？</a:t>
            </a:r>
          </a:p>
        </p:txBody>
      </p:sp>
      <p:sp>
        <p:nvSpPr>
          <p:cNvPr id="6" name="下箭头 5"/>
          <p:cNvSpPr/>
          <p:nvPr/>
        </p:nvSpPr>
        <p:spPr>
          <a:xfrm>
            <a:off x="2132635" y="5682361"/>
            <a:ext cx="397251" cy="456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60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若子查询的查询条件不依赖于父查询，则这类子查询称为</a:t>
            </a:r>
            <a:r>
              <a:rPr lang="zh-CN" altLang="en-US" dirty="0">
                <a:solidFill>
                  <a:srgbClr val="C00000"/>
                </a:solidFill>
              </a:rPr>
              <a:t>不相关子查询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不相关子查询可以脱离于外层查询</a:t>
            </a:r>
            <a:r>
              <a:rPr lang="zh-CN" altLang="en-US" dirty="0">
                <a:solidFill>
                  <a:srgbClr val="C00000"/>
                </a:solidFill>
              </a:rPr>
              <a:t>独立地执行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若子查询的查询条件依赖于父查询，称为相关子查询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相关子查询</a:t>
            </a:r>
          </a:p>
        </p:txBody>
      </p:sp>
    </p:spTree>
    <p:extLst>
      <p:ext uri="{BB962C8B-B14F-4D97-AF65-F5344CB8AC3E}">
        <p14:creationId xmlns:p14="http://schemas.microsoft.com/office/powerpoint/2010/main" val="132205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查询每个学生超过他</a:t>
            </a:r>
            <a:r>
              <a:rPr lang="en-US" altLang="zh-CN"/>
              <a:t>/</a:t>
            </a:r>
            <a:r>
              <a:rPr lang="zh-CN" altLang="en-US"/>
              <a:t>她选修的所有课程的平均成绩的课程的课程号。</a:t>
            </a:r>
            <a:endParaRPr lang="en-US" altLang="zh-CN"/>
          </a:p>
          <a:p>
            <a:pPr lvl="1"/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Cno</a:t>
            </a:r>
            <a:b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SC</a:t>
            </a:r>
            <a:b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Grade &gt;= </a:t>
            </a:r>
            <a:r>
              <a:rPr lang="zh-CN" altLang="en-US" b="1">
                <a:latin typeface="Consolas" panose="020B0609020204030204" pitchFamily="49" charset="0"/>
                <a:cs typeface="Consolas" panose="020B0609020204030204" pitchFamily="49" charset="0"/>
              </a:rPr>
              <a:t>？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相关子查询</a:t>
            </a:r>
          </a:p>
        </p:txBody>
      </p:sp>
    </p:spTree>
    <p:extLst>
      <p:ext uri="{BB962C8B-B14F-4D97-AF65-F5344CB8AC3E}">
        <p14:creationId xmlns:p14="http://schemas.microsoft.com/office/powerpoint/2010/main" val="90531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查询每个学生超过他</a:t>
            </a:r>
            <a:r>
              <a:rPr lang="en-US" altLang="zh-CN"/>
              <a:t>/</a:t>
            </a:r>
            <a:r>
              <a:rPr lang="zh-CN" altLang="en-US"/>
              <a:t>她选修的所有课程的平均成绩的课程的课程号。</a:t>
            </a:r>
            <a:endParaRPr lang="en-US" altLang="zh-CN"/>
          </a:p>
          <a:p>
            <a:pPr lvl="1"/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Cno</a:t>
            </a:r>
            <a:b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SC x</a:t>
            </a:r>
            <a:b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Grade &gt;= </a:t>
            </a:r>
            <a:b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AVG(Grade)</a:t>
            </a:r>
            <a:b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SC y</a:t>
            </a:r>
            <a:b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y.Sno = x.Sno);</a:t>
            </a:r>
            <a:b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相关子查询</a:t>
            </a:r>
          </a:p>
        </p:txBody>
      </p:sp>
    </p:spTree>
    <p:extLst>
      <p:ext uri="{BB962C8B-B14F-4D97-AF65-F5344CB8AC3E}">
        <p14:creationId xmlns:p14="http://schemas.microsoft.com/office/powerpoint/2010/main" val="75932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查询。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Cno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SC x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Grade &gt;= 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AVG(Grade)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SC y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y.Sno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x.Sno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相关子查询</a:t>
            </a:r>
          </a:p>
        </p:txBody>
      </p:sp>
    </p:spTree>
    <p:extLst>
      <p:ext uri="{BB962C8B-B14F-4D97-AF65-F5344CB8AC3E}">
        <p14:creationId xmlns:p14="http://schemas.microsoft.com/office/powerpoint/2010/main" val="71977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查询所有非“数学”系中的，且年龄比“数学”系中</a:t>
            </a:r>
            <a:r>
              <a:rPr lang="zh-CN" altLang="en-US" dirty="0">
                <a:solidFill>
                  <a:srgbClr val="C00000"/>
                </a:solidFill>
              </a:rPr>
              <a:t>所有学生</a:t>
            </a:r>
            <a:r>
              <a:rPr lang="zh-CN" altLang="en-US" dirty="0"/>
              <a:t>年龄都要大的学生的学号、姓名与年龄。</a:t>
            </a:r>
            <a:endParaRPr lang="en-US" altLang="zh-CN" dirty="0"/>
          </a:p>
          <a:p>
            <a:r>
              <a:rPr lang="zh-CN" altLang="en-US" dirty="0">
                <a:solidFill>
                  <a:schemeClr val="accent2"/>
                </a:solidFill>
              </a:rPr>
              <a:t>步骤：</a:t>
            </a:r>
            <a:endParaRPr lang="en-US" altLang="zh-CN" dirty="0">
              <a:solidFill>
                <a:schemeClr val="accent2"/>
              </a:solidFill>
            </a:endParaRPr>
          </a:p>
          <a:p>
            <a:pPr lvl="1"/>
            <a:r>
              <a:rPr lang="en-US" altLang="zh-CN" dirty="0">
                <a:solidFill>
                  <a:schemeClr val="accent2"/>
                </a:solidFill>
              </a:rPr>
              <a:t>STEP1</a:t>
            </a:r>
            <a:r>
              <a:rPr lang="zh-CN" altLang="en-US" dirty="0">
                <a:solidFill>
                  <a:schemeClr val="accent2"/>
                </a:solidFill>
              </a:rPr>
              <a:t>：</a:t>
            </a:r>
            <a:r>
              <a:rPr lang="zh-CN" altLang="en-US" dirty="0"/>
              <a:t>得到“数学”系所有学生的年龄的集合。</a:t>
            </a:r>
            <a:endParaRPr lang="en-US" altLang="zh-CN" dirty="0"/>
          </a:p>
          <a:p>
            <a:pPr lvl="2"/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Sage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Student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Sdept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= ‘</a:t>
            </a:r>
            <a:r>
              <a:rPr lang="zh-CN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数学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’;</a:t>
            </a: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带有 </a:t>
            </a:r>
            <a:r>
              <a:rPr lang="en-US" altLang="zh-CN"/>
              <a:t>ALL </a:t>
            </a:r>
            <a:r>
              <a:rPr lang="zh-CN" altLang="en-US"/>
              <a:t>谓词的子查询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025995" y="3789001"/>
            <a:ext cx="6314982" cy="1260000"/>
            <a:chOff x="972206" y="4262992"/>
            <a:chExt cx="6314982" cy="14649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5872560" y="4262992"/>
                  <a:ext cx="1414628" cy="14649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7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zh-CN" altLang="en-US" sz="720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2560" y="4262992"/>
                  <a:ext cx="1414628" cy="146494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矩形标注 5"/>
            <p:cNvSpPr/>
            <p:nvPr/>
          </p:nvSpPr>
          <p:spPr>
            <a:xfrm>
              <a:off x="972206" y="4262993"/>
              <a:ext cx="4385348" cy="1464947"/>
            </a:xfrm>
            <a:prstGeom prst="wedgeRectCallout">
              <a:avLst>
                <a:gd name="adj1" fmla="val 66205"/>
                <a:gd name="adj2" fmla="val -6687"/>
              </a:avLst>
            </a:prstGeom>
            <a:noFill/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4446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>
                    <a:solidFill>
                      <a:schemeClr val="accent2"/>
                    </a:solidFill>
                  </a:rPr>
                  <a:t>步骤（续）：</a:t>
                </a:r>
                <a:endParaRPr lang="en-US" altLang="zh-CN">
                  <a:solidFill>
                    <a:schemeClr val="accent2"/>
                  </a:solidFill>
                </a:endParaRPr>
              </a:p>
              <a:p>
                <a:pPr lvl="1"/>
                <a:r>
                  <a:rPr lang="en-US" altLang="zh-CN">
                    <a:solidFill>
                      <a:schemeClr val="accent2"/>
                    </a:solidFill>
                  </a:rPr>
                  <a:t>STEP2</a:t>
                </a:r>
                <a:r>
                  <a:rPr lang="zh-CN" altLang="en-US">
                    <a:solidFill>
                      <a:schemeClr val="accent2"/>
                    </a:solidFill>
                  </a:rPr>
                  <a:t>：</a:t>
                </a:r>
                <a:r>
                  <a:rPr lang="zh-CN" altLang="en-US"/>
                  <a:t>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𝑆𝑡𝑢𝑑𝑒𝑛𝑡</m:t>
                    </m:r>
                  </m:oMath>
                </a14:m>
                <a:r>
                  <a:rPr lang="zh-CN" altLang="en-US"/>
                  <a:t> 中选取全体非数学系的，且其年龄比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/>
                  <a:t> 中的</a:t>
                </a:r>
                <a:r>
                  <a:rPr lang="zh-CN" altLang="en-US">
                    <a:solidFill>
                      <a:schemeClr val="accent2"/>
                    </a:solidFill>
                  </a:rPr>
                  <a:t>所有</a:t>
                </a:r>
                <a:r>
                  <a:rPr lang="zh-CN" altLang="en-US"/>
                  <a:t>学生的年龄都要大的学生的学号、姓名与年龄。</a:t>
                </a:r>
                <a:endParaRPr lang="en-US" altLang="zh-CN"/>
              </a:p>
              <a:p>
                <a:pPr lvl="2"/>
                <a:r>
                  <a:rPr lang="en-US" altLang="zh-CN" b="1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SELECT</a:t>
                </a:r>
                <a:r>
                  <a:rPr lang="en-US" altLang="zh-CN" b="1">
                    <a:latin typeface="Consolas" panose="020B0609020204030204" pitchFamily="49" charset="0"/>
                    <a:cs typeface="Consolas" panose="020B0609020204030204" pitchFamily="49" charset="0"/>
                  </a:rPr>
                  <a:t> Sno, Sname, Sage</a:t>
                </a:r>
                <a:br>
                  <a:rPr lang="en-US" altLang="zh-CN" b="1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altLang="zh-CN" b="1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FROM</a:t>
                </a:r>
                <a:r>
                  <a:rPr lang="en-US" altLang="zh-CN" b="1">
                    <a:latin typeface="Consolas" panose="020B0609020204030204" pitchFamily="49" charset="0"/>
                    <a:cs typeface="Consolas" panose="020B0609020204030204" pitchFamily="49" charset="0"/>
                  </a:rPr>
                  <a:t> Student</a:t>
                </a:r>
                <a:br>
                  <a:rPr lang="en-US" altLang="zh-CN" b="1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altLang="zh-CN" b="1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WHERE</a:t>
                </a:r>
                <a:r>
                  <a:rPr lang="en-US" altLang="zh-CN" b="1">
                    <a:latin typeface="Consolas" panose="020B0609020204030204" pitchFamily="49" charset="0"/>
                    <a:cs typeface="Consolas" panose="020B0609020204030204" pitchFamily="49" charset="0"/>
                  </a:rPr>
                  <a:t> Sage &gt; </a:t>
                </a:r>
                <a:r>
                  <a:rPr lang="en-US" altLang="zh-CN" b="1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ALL</a:t>
                </a:r>
                <a:r>
                  <a:rPr lang="en-US" altLang="zh-CN" b="1">
                    <a:latin typeface="Consolas" panose="020B0609020204030204" pitchFamily="49" charset="0"/>
                    <a:cs typeface="Consolas" panose="020B0609020204030204" pitchFamily="49" charset="0"/>
                  </a:rPr>
                  <a:t/>
                </a:r>
                <a:br>
                  <a:rPr lang="en-US" altLang="zh-CN" b="1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altLang="zh-CN" b="1">
                    <a:latin typeface="Consolas" panose="020B0609020204030204" pitchFamily="49" charset="0"/>
                    <a:cs typeface="Consolas" panose="020B0609020204030204" pitchFamily="49" charset="0"/>
                  </a:rPr>
                  <a:t>    (</a:t>
                </a:r>
                <a:r>
                  <a:rPr lang="en-US" altLang="zh-CN" b="1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SELECT</a:t>
                </a:r>
                <a:r>
                  <a:rPr lang="en-US" altLang="zh-CN" b="1">
                    <a:latin typeface="Consolas" panose="020B0609020204030204" pitchFamily="49" charset="0"/>
                    <a:cs typeface="Consolas" panose="020B0609020204030204" pitchFamily="49" charset="0"/>
                  </a:rPr>
                  <a:t> Sage</a:t>
                </a:r>
                <a:br>
                  <a:rPr lang="en-US" altLang="zh-CN" b="1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altLang="zh-CN" b="1">
                    <a:latin typeface="Consolas" panose="020B0609020204030204" pitchFamily="49" charset="0"/>
                    <a:cs typeface="Consolas" panose="020B0609020204030204" pitchFamily="49" charset="0"/>
                  </a:rPr>
                  <a:t>     </a:t>
                </a:r>
                <a:r>
                  <a:rPr lang="en-US" altLang="zh-CN" b="1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FROM</a:t>
                </a:r>
                <a:r>
                  <a:rPr lang="en-US" altLang="zh-CN" b="1">
                    <a:latin typeface="Consolas" panose="020B0609020204030204" pitchFamily="49" charset="0"/>
                    <a:cs typeface="Consolas" panose="020B0609020204030204" pitchFamily="49" charset="0"/>
                  </a:rPr>
                  <a:t> Student</a:t>
                </a:r>
                <a:br>
                  <a:rPr lang="en-US" altLang="zh-CN" b="1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altLang="zh-CN" b="1">
                    <a:latin typeface="Consolas" panose="020B0609020204030204" pitchFamily="49" charset="0"/>
                    <a:cs typeface="Consolas" panose="020B0609020204030204" pitchFamily="49" charset="0"/>
                  </a:rPr>
                  <a:t>     </a:t>
                </a:r>
                <a:r>
                  <a:rPr lang="en-US" altLang="zh-CN" b="1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WHERE</a:t>
                </a:r>
                <a:r>
                  <a:rPr lang="en-US" altLang="zh-CN" b="1">
                    <a:latin typeface="Consolas" panose="020B0609020204030204" pitchFamily="49" charset="0"/>
                    <a:cs typeface="Consolas" panose="020B0609020204030204" pitchFamily="49" charset="0"/>
                  </a:rPr>
                  <a:t> Sdept = ‘</a:t>
                </a:r>
                <a:r>
                  <a:rPr lang="zh-CN" altLang="en-US" b="1">
                    <a:latin typeface="Consolas" panose="020B0609020204030204" pitchFamily="49" charset="0"/>
                    <a:cs typeface="Consolas" panose="020B0609020204030204" pitchFamily="49" charset="0"/>
                  </a:rPr>
                  <a:t>数学</a:t>
                </a:r>
                <a:r>
                  <a:rPr lang="en-US" altLang="zh-CN" b="1">
                    <a:latin typeface="Consolas" panose="020B0609020204030204" pitchFamily="49" charset="0"/>
                    <a:cs typeface="Consolas" panose="020B0609020204030204" pitchFamily="49" charset="0"/>
                  </a:rPr>
                  <a:t>’)</a:t>
                </a:r>
                <a:br>
                  <a:rPr lang="en-US" altLang="zh-CN" b="1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altLang="zh-CN" b="1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AND</a:t>
                </a:r>
                <a:r>
                  <a:rPr lang="en-US" altLang="zh-CN" b="1">
                    <a:latin typeface="Consolas" panose="020B0609020204030204" pitchFamily="49" charset="0"/>
                    <a:cs typeface="Consolas" panose="020B0609020204030204" pitchFamily="49" charset="0"/>
                  </a:rPr>
                  <a:t> Sdept &lt;&gt; ‘</a:t>
                </a:r>
                <a:r>
                  <a:rPr lang="zh-CN" altLang="en-US" b="1">
                    <a:latin typeface="Consolas" panose="020B0609020204030204" pitchFamily="49" charset="0"/>
                    <a:cs typeface="Consolas" panose="020B0609020204030204" pitchFamily="49" charset="0"/>
                  </a:rPr>
                  <a:t>数学</a:t>
                </a:r>
                <a:r>
                  <a:rPr lang="en-US" altLang="zh-CN" b="1">
                    <a:latin typeface="Consolas" panose="020B0609020204030204" pitchFamily="49" charset="0"/>
                    <a:cs typeface="Consolas" panose="020B0609020204030204" pitchFamily="49" charset="0"/>
                  </a:rPr>
                  <a:t>’;</a:t>
                </a:r>
              </a:p>
              <a:p>
                <a:pPr lvl="1"/>
                <a:endParaRPr lang="zh-CN" altLang="en-US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带有 </a:t>
            </a:r>
            <a:r>
              <a:rPr lang="en-US" altLang="zh-CN"/>
              <a:t>ALL </a:t>
            </a:r>
            <a:r>
              <a:rPr lang="zh-CN" altLang="en-US"/>
              <a:t>谓词的子查询</a:t>
            </a:r>
          </a:p>
        </p:txBody>
      </p:sp>
    </p:spTree>
    <p:extLst>
      <p:ext uri="{BB962C8B-B14F-4D97-AF65-F5344CB8AC3E}">
        <p14:creationId xmlns:p14="http://schemas.microsoft.com/office/powerpoint/2010/main" val="20425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5828" y="1629000"/>
            <a:ext cx="8286171" cy="4860000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 </a:t>
            </a:r>
            <a:r>
              <a:rPr lang="zh-CN" altLang="en-US" dirty="0"/>
              <a:t>谓词：</a:t>
            </a:r>
            <a:endParaRPr lang="en-US" altLang="zh-CN" dirty="0"/>
          </a:p>
          <a:p>
            <a:pPr lvl="1"/>
            <a:r>
              <a:rPr lang="zh-CN" altLang="en-US" dirty="0"/>
              <a:t>表示子查询结果中的</a:t>
            </a:r>
            <a:r>
              <a:rPr lang="zh-CN" altLang="en-US" dirty="0">
                <a:solidFill>
                  <a:srgbClr val="C00000"/>
                </a:solidFill>
              </a:rPr>
              <a:t>所有值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 </a:t>
            </a:r>
            <a:r>
              <a:rPr lang="zh-CN" altLang="en-US" dirty="0"/>
              <a:t>谓词与比较运算符的结合：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ALL</a:t>
            </a:r>
            <a:r>
              <a:rPr lang="zh-CN" alt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：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等于</a:t>
            </a:r>
            <a:r>
              <a:rPr lang="zh-CN" altLang="en-US" dirty="0"/>
              <a:t>子查询结果中的所有值（在子查询结果只有一个值的时候才有意义）。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 ALL</a:t>
            </a:r>
            <a:r>
              <a:rPr lang="zh-CN" alt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：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小于</a:t>
            </a:r>
            <a:r>
              <a:rPr lang="zh-CN" altLang="en-US" dirty="0"/>
              <a:t>子查询结果中的所有值。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ALL</a:t>
            </a:r>
            <a:r>
              <a:rPr lang="zh-CN" alt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：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大于</a:t>
            </a:r>
            <a:r>
              <a:rPr lang="zh-CN" altLang="en-US" dirty="0"/>
              <a:t>子查询结果中的所有值。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 ALL</a:t>
            </a:r>
            <a:r>
              <a:rPr lang="zh-CN" alt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：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不等于</a:t>
            </a:r>
            <a:r>
              <a:rPr lang="zh-CN" altLang="en-US" dirty="0"/>
              <a:t>子查询结果中的所有（即每一个）值。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带有 </a:t>
            </a:r>
            <a:r>
              <a:rPr lang="en-US" altLang="zh-CN"/>
              <a:t>ALL </a:t>
            </a:r>
            <a:r>
              <a:rPr lang="zh-CN" altLang="en-US"/>
              <a:t>谓词的子查询</a:t>
            </a:r>
          </a:p>
        </p:txBody>
      </p:sp>
    </p:spTree>
    <p:extLst>
      <p:ext uri="{BB962C8B-B14F-4D97-AF65-F5344CB8AC3E}">
        <p14:creationId xmlns:p14="http://schemas.microsoft.com/office/powerpoint/2010/main" val="364567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查询所有非“数学”系中的，且年龄比“数学”系中</a:t>
            </a:r>
            <a:r>
              <a:rPr lang="zh-CN" altLang="en-US" dirty="0">
                <a:solidFill>
                  <a:srgbClr val="C00000"/>
                </a:solidFill>
              </a:rPr>
              <a:t>某一个</a:t>
            </a:r>
            <a:r>
              <a:rPr lang="zh-CN" altLang="en-US" dirty="0"/>
              <a:t>学生的年龄小的学生的姓名与学号。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Sno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Sname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, Sage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Student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Sage &lt;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ANY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Sage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Student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Sdept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= ‘</a:t>
            </a:r>
            <a:r>
              <a:rPr lang="zh-CN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数学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’);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带有 </a:t>
            </a:r>
            <a:r>
              <a:rPr lang="en-US" altLang="zh-CN"/>
              <a:t>ANY </a:t>
            </a:r>
            <a:r>
              <a:rPr lang="zh-CN" altLang="en-US"/>
              <a:t>谓词的子查询</a:t>
            </a:r>
          </a:p>
        </p:txBody>
      </p:sp>
    </p:spTree>
    <p:extLst>
      <p:ext uri="{BB962C8B-B14F-4D97-AF65-F5344CB8AC3E}">
        <p14:creationId xmlns:p14="http://schemas.microsoft.com/office/powerpoint/2010/main" val="355215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29000"/>
            <a:ext cx="8254800" cy="4680000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ANY </a:t>
            </a:r>
            <a:r>
              <a:rPr lang="zh-CN" altLang="en-US" dirty="0"/>
              <a:t>谓词：</a:t>
            </a:r>
            <a:endParaRPr lang="en-US" altLang="zh-CN" dirty="0"/>
          </a:p>
          <a:p>
            <a:pPr lvl="1"/>
            <a:r>
              <a:rPr lang="zh-CN" altLang="en-US" dirty="0"/>
              <a:t>表示子查询结果中的</a:t>
            </a:r>
            <a:r>
              <a:rPr lang="zh-CN" altLang="en-US" dirty="0">
                <a:solidFill>
                  <a:srgbClr val="C00000"/>
                </a:solidFill>
              </a:rPr>
              <a:t>某一个值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ANY </a:t>
            </a:r>
            <a:r>
              <a:rPr lang="zh-CN" altLang="en-US" dirty="0"/>
              <a:t>谓词与比较运算符的结合：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ANY</a:t>
            </a:r>
            <a:r>
              <a:rPr lang="zh-CN" alt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：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等于</a:t>
            </a:r>
            <a:r>
              <a:rPr lang="zh-CN" altLang="en-US" dirty="0"/>
              <a:t>子查询结果中的某一个值。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 ANY</a:t>
            </a:r>
            <a:r>
              <a:rPr lang="zh-CN" alt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：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小于</a:t>
            </a:r>
            <a:r>
              <a:rPr lang="zh-CN" altLang="en-US" dirty="0"/>
              <a:t>子查询结果中的某一个值。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ANY</a:t>
            </a:r>
            <a:r>
              <a:rPr lang="zh-CN" alt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：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大于</a:t>
            </a:r>
            <a:r>
              <a:rPr lang="zh-CN" altLang="en-US" dirty="0"/>
              <a:t>子查询结果中的某一个值。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 ANY</a:t>
            </a:r>
            <a:r>
              <a:rPr lang="zh-CN" alt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：</a:t>
            </a:r>
            <a:r>
              <a:rPr lang="zh-CN" alt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不等于</a:t>
            </a:r>
            <a:r>
              <a:rPr lang="zh-CN" altLang="en-US" dirty="0">
                <a:solidFill>
                  <a:srgbClr val="C00000"/>
                </a:solidFill>
              </a:rPr>
              <a:t>子查询结果中的某一个值。</a:t>
            </a:r>
            <a:endParaRPr lang="en-US" altLang="zh-CN" dirty="0">
              <a:solidFill>
                <a:srgbClr val="C00000"/>
              </a:solidFill>
            </a:endParaRPr>
          </a:p>
          <a:p>
            <a:pPr marL="528053" lvl="2" indent="0"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带有 </a:t>
            </a:r>
            <a:r>
              <a:rPr lang="en-US" altLang="zh-CN"/>
              <a:t>ANY </a:t>
            </a:r>
            <a:r>
              <a:rPr lang="zh-CN" altLang="en-US"/>
              <a:t>谓词的子查询</a:t>
            </a:r>
          </a:p>
        </p:txBody>
      </p:sp>
    </p:spTree>
    <p:extLst>
      <p:ext uri="{BB962C8B-B14F-4D97-AF65-F5344CB8AC3E}">
        <p14:creationId xmlns:p14="http://schemas.microsoft.com/office/powerpoint/2010/main" val="127924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3000" dirty="0"/>
              <a:t>带 </a:t>
            </a:r>
            <a:r>
              <a:rPr lang="en-US" altLang="zh-CN" sz="3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ANY </a:t>
            </a:r>
            <a:r>
              <a:rPr lang="zh-CN" alt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或 </a:t>
            </a:r>
            <a:r>
              <a:rPr lang="en-US" altLang="zh-CN" sz="3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 </a:t>
            </a:r>
            <a:r>
              <a:rPr lang="zh-CN" altLang="en-US" sz="3000" dirty="0"/>
              <a:t>谓词的子查询也可以用</a:t>
            </a:r>
            <a:r>
              <a:rPr lang="zh-CN" altLang="en-US" sz="3000" dirty="0">
                <a:solidFill>
                  <a:srgbClr val="C00000"/>
                </a:solidFill>
              </a:rPr>
              <a:t>聚集函数</a:t>
            </a:r>
            <a:r>
              <a:rPr lang="zh-CN" altLang="en-US" sz="3000" dirty="0"/>
              <a:t>来实现：</a:t>
            </a:r>
            <a:endParaRPr lang="en-US" altLang="zh-CN" sz="3000" dirty="0"/>
          </a:p>
          <a:p>
            <a:r>
              <a:rPr lang="zh-CN" altLang="en-US" sz="3000" dirty="0">
                <a:solidFill>
                  <a:schemeClr val="tx2"/>
                </a:solidFill>
              </a:rPr>
              <a:t>查询所有非“数学”系中的，且年龄</a:t>
            </a:r>
            <a:r>
              <a:rPr lang="zh-CN" altLang="en-US" sz="3000" dirty="0">
                <a:solidFill>
                  <a:srgbClr val="C00000"/>
                </a:solidFill>
              </a:rPr>
              <a:t>比</a:t>
            </a:r>
            <a:r>
              <a:rPr lang="zh-CN" altLang="en-US" sz="3000" dirty="0">
                <a:solidFill>
                  <a:schemeClr val="tx2"/>
                </a:solidFill>
              </a:rPr>
              <a:t>“数学”系中</a:t>
            </a:r>
            <a:r>
              <a:rPr lang="zh-CN" altLang="en-US" sz="3000" dirty="0">
                <a:solidFill>
                  <a:srgbClr val="C00000"/>
                </a:solidFill>
              </a:rPr>
              <a:t>所有学生年龄都要大</a:t>
            </a:r>
            <a:r>
              <a:rPr lang="zh-CN" altLang="en-US" sz="3000" dirty="0">
                <a:solidFill>
                  <a:schemeClr val="tx2"/>
                </a:solidFill>
              </a:rPr>
              <a:t>的学生的学号、姓名与年龄。</a:t>
            </a:r>
            <a:endParaRPr lang="en-US" altLang="zh-CN" sz="3000" dirty="0">
              <a:solidFill>
                <a:schemeClr val="tx2"/>
              </a:solidFill>
            </a:endParaRPr>
          </a:p>
          <a:p>
            <a:r>
              <a:rPr lang="zh-CN" altLang="en-US" sz="3000" dirty="0">
                <a:solidFill>
                  <a:schemeClr val="accent2"/>
                </a:solidFill>
              </a:rPr>
              <a:t>步骤：</a:t>
            </a:r>
            <a:endParaRPr lang="en-US" altLang="zh-CN" sz="3000" dirty="0">
              <a:solidFill>
                <a:schemeClr val="accent2"/>
              </a:solidFill>
            </a:endParaRPr>
          </a:p>
          <a:p>
            <a:pPr lvl="1"/>
            <a:r>
              <a:rPr lang="en-US" altLang="zh-CN" sz="2600" dirty="0">
                <a:solidFill>
                  <a:schemeClr val="accent2"/>
                </a:solidFill>
              </a:rPr>
              <a:t>STEP1</a:t>
            </a:r>
            <a:r>
              <a:rPr lang="zh-CN" altLang="en-US" sz="2600" dirty="0">
                <a:solidFill>
                  <a:schemeClr val="accent2"/>
                </a:solidFill>
              </a:rPr>
              <a:t>：</a:t>
            </a:r>
            <a:r>
              <a:rPr lang="zh-CN" altLang="en-US" sz="2600" dirty="0"/>
              <a:t>得到“数学”系学生的最大年龄。</a:t>
            </a:r>
            <a:endParaRPr lang="en-US" altLang="zh-CN" sz="2600" dirty="0"/>
          </a:p>
          <a:p>
            <a:pPr lvl="2"/>
            <a:r>
              <a:rPr lang="en-US" altLang="zh-CN" sz="2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 MAX(Sage)</a:t>
            </a:r>
            <a:br>
              <a:rPr lang="en-US" altLang="zh-CN" sz="26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 Student</a:t>
            </a:r>
            <a:br>
              <a:rPr lang="en-US" altLang="zh-CN" sz="26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Sdept</a:t>
            </a:r>
            <a:r>
              <a:rPr lang="en-US" altLang="zh-CN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 = ‘</a:t>
            </a:r>
            <a:r>
              <a:rPr lang="zh-CN" altLang="en-US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数学</a:t>
            </a:r>
            <a:r>
              <a:rPr lang="en-US" altLang="zh-CN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’;</a:t>
            </a: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带有 </a:t>
            </a:r>
            <a:r>
              <a:rPr lang="en-US" altLang="zh-CN"/>
              <a:t>ANY </a:t>
            </a:r>
            <a:r>
              <a:rPr lang="zh-CN" altLang="en-US"/>
              <a:t>或 </a:t>
            </a:r>
            <a:r>
              <a:rPr lang="en-US" altLang="zh-CN"/>
              <a:t>ALL </a:t>
            </a:r>
            <a:r>
              <a:rPr lang="zh-CN" altLang="en-US"/>
              <a:t>谓词的子查询</a:t>
            </a:r>
          </a:p>
        </p:txBody>
      </p:sp>
    </p:spTree>
    <p:extLst>
      <p:ext uri="{BB962C8B-B14F-4D97-AF65-F5344CB8AC3E}">
        <p14:creationId xmlns:p14="http://schemas.microsoft.com/office/powerpoint/2010/main" val="5799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𝑆𝑡𝑢𝑑𝑒𝑛𝑡</m:t>
                    </m:r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⋈</m:t>
                    </m:r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𝑆𝐶</m:t>
                    </m:r>
                  </m:oMath>
                </a14:m>
                <a:r>
                  <a:rPr lang="en-US" altLang="zh-CN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/>
                  <a:t>对应的</a:t>
                </a:r>
                <a:r>
                  <a:rPr lang="en-US" altLang="zh-CN" dirty="0"/>
                  <a:t> SQL </a:t>
                </a:r>
                <a:r>
                  <a:rPr lang="zh-CN" altLang="en-US" dirty="0"/>
                  <a:t>代码：</a:t>
                </a:r>
                <a:endParaRPr lang="en-US" altLang="zh-CN" dirty="0"/>
              </a:p>
              <a:p>
                <a:pPr lvl="1"/>
                <a:r>
                  <a:rPr lang="en-US" altLang="zh-CN" b="1" dirty="0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SELECT</a:t>
                </a:r>
                <a: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*</a:t>
                </a:r>
                <a:b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altLang="zh-CN" b="1" dirty="0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FROM</a:t>
                </a:r>
                <a: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Student, SC</a:t>
                </a:r>
                <a:b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altLang="zh-CN" b="1" dirty="0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WHERE</a:t>
                </a:r>
                <a: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altLang="zh-CN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Student.Sno</a:t>
                </a:r>
                <a: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</a:t>
                </a:r>
                <a:r>
                  <a:rPr lang="en-US" altLang="zh-CN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SC.Sno</a:t>
                </a:r>
                <a:r>
                  <a:rPr lang="en-US" altLang="zh-CN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𝑆𝐶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𝑆𝑛𝑜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𝑆𝑡𝑢𝑑𝑒𝑛𝑡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𝑆𝑛𝑜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𝑆𝑡𝑢𝑑𝑒𝑛𝑡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𝑆𝐶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zh-CN" altLang="en-US" dirty="0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注意：</a:t>
                </a:r>
                <a:endParaRPr lang="en-US" altLang="zh-CN" dirty="0">
                  <a:solidFill>
                    <a:schemeClr val="accent2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lvl="1"/>
                <a:r>
                  <a:rPr lang="zh-CN" altLang="en-US" dirty="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连接条件中各属性的值应该是可比的（同一数据类型）。</a:t>
                </a:r>
                <a:endParaRPr lang="en-US" altLang="zh-CN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lvl="1"/>
                <a:r>
                  <a:rPr lang="zh-CN" altLang="en-US" dirty="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用于比较的字段名可以相同，也可以不同。</a:t>
                </a:r>
                <a:endParaRPr lang="en-US" altLang="zh-CN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等值连接</a:t>
            </a: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2052000" y="3364173"/>
            <a:ext cx="785416" cy="3358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3347584" y="2819734"/>
            <a:ext cx="1109832" cy="71236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140383" y="1975705"/>
                <a:ext cx="228989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𝑆𝐶</m:t>
                      </m:r>
                      <m:r>
                        <a:rPr lang="en-US" altLang="zh-CN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𝑆𝑛𝑜</m:t>
                      </m:r>
                      <m:r>
                        <a:rPr lang="en-US" altLang="zh-CN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𝑆𝑡𝑢𝑑𝑒𝑛𝑡</m:t>
                      </m:r>
                      <m:r>
                        <a:rPr lang="en-US" altLang="zh-CN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𝑆𝑛𝑜</m:t>
                      </m:r>
                    </m:oMath>
                  </m:oMathPara>
                </a14:m>
                <a:endParaRPr lang="zh-CN" altLang="en-US" sz="16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383" y="1975705"/>
                <a:ext cx="2289892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850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accent2"/>
                </a:solidFill>
              </a:rPr>
              <a:t>步骤（续）：</a:t>
            </a:r>
            <a:endParaRPr lang="en-US" altLang="zh-CN" sz="2800" dirty="0">
              <a:solidFill>
                <a:schemeClr val="accent2"/>
              </a:solidFill>
            </a:endParaRPr>
          </a:p>
          <a:p>
            <a:pPr lvl="1"/>
            <a:r>
              <a:rPr lang="en-US" altLang="zh-CN" dirty="0">
                <a:solidFill>
                  <a:schemeClr val="accent2"/>
                </a:solidFill>
              </a:rPr>
              <a:t>STEP2</a:t>
            </a:r>
            <a:r>
              <a:rPr lang="zh-CN" altLang="en-US" dirty="0">
                <a:solidFill>
                  <a:schemeClr val="accent2"/>
                </a:solidFill>
              </a:rPr>
              <a:t>：</a:t>
            </a:r>
            <a:r>
              <a:rPr lang="zh-CN" altLang="en-US" dirty="0"/>
              <a:t>得到所有非“数学”系，且年龄比这个最大年龄还要大的学生的学号、姓名与年龄。</a:t>
            </a:r>
            <a:endParaRPr lang="en-US" altLang="zh-CN" dirty="0"/>
          </a:p>
          <a:p>
            <a:pPr lvl="2"/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Sno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Sname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, Sage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Student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Sage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(Sage)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Student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Sdept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= ‘</a:t>
            </a:r>
            <a:r>
              <a:rPr lang="zh-CN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数学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’)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Sdept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&lt;&gt; ‘</a:t>
            </a:r>
            <a:r>
              <a:rPr lang="zh-CN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数学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’;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带有 </a:t>
            </a:r>
            <a:r>
              <a:rPr lang="en-US" altLang="zh-CN"/>
              <a:t>ANY </a:t>
            </a:r>
            <a:r>
              <a:rPr lang="zh-CN" altLang="en-US"/>
              <a:t>或 </a:t>
            </a:r>
            <a:r>
              <a:rPr lang="en-US" altLang="zh-CN"/>
              <a:t>ALL </a:t>
            </a:r>
            <a:r>
              <a:rPr lang="zh-CN" altLang="en-US"/>
              <a:t>谓词的子查询</a:t>
            </a:r>
          </a:p>
        </p:txBody>
      </p:sp>
    </p:spTree>
    <p:extLst>
      <p:ext uri="{BB962C8B-B14F-4D97-AF65-F5344CB8AC3E}">
        <p14:creationId xmlns:p14="http://schemas.microsoft.com/office/powerpoint/2010/main" val="156833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查询所有非“数学”系中的，且年龄</a:t>
            </a:r>
            <a:r>
              <a:rPr lang="zh-CN" altLang="en-US" dirty="0">
                <a:solidFill>
                  <a:srgbClr val="C00000"/>
                </a:solidFill>
              </a:rPr>
              <a:t>比</a:t>
            </a:r>
            <a:r>
              <a:rPr lang="zh-CN" altLang="en-US" dirty="0"/>
              <a:t>“数学”系中</a:t>
            </a:r>
            <a:r>
              <a:rPr lang="zh-CN" altLang="en-US" dirty="0">
                <a:solidFill>
                  <a:srgbClr val="C00000"/>
                </a:solidFill>
              </a:rPr>
              <a:t>某一个</a:t>
            </a:r>
            <a:r>
              <a:rPr lang="zh-CN" altLang="en-US" dirty="0"/>
              <a:t>学生的年龄小的学生的姓名与学号。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Sno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Sname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, Sage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Student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Sage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(Sage)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Student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Sdept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= ‘</a:t>
            </a:r>
            <a:r>
              <a:rPr lang="zh-CN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数学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’);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带有 </a:t>
            </a:r>
            <a:r>
              <a:rPr lang="en-US" altLang="zh-CN"/>
              <a:t>ANY </a:t>
            </a:r>
            <a:r>
              <a:rPr lang="zh-CN" altLang="en-US"/>
              <a:t>或 </a:t>
            </a:r>
            <a:r>
              <a:rPr lang="en-US" altLang="zh-CN"/>
              <a:t>ALL </a:t>
            </a:r>
            <a:r>
              <a:rPr lang="zh-CN" altLang="en-US"/>
              <a:t>谓词的子查询</a:t>
            </a:r>
          </a:p>
        </p:txBody>
      </p:sp>
    </p:spTree>
    <p:extLst>
      <p:ext uri="{BB962C8B-B14F-4D97-AF65-F5344CB8AC3E}">
        <p14:creationId xmlns:p14="http://schemas.microsoft.com/office/powerpoint/2010/main" val="119622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ANY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 </a:t>
            </a:r>
            <a:r>
              <a:rPr lang="zh-CN" altLang="en-US"/>
              <a:t>谓词与聚集函数、</a:t>
            </a: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谓词的等价转换关系</a:t>
            </a:r>
            <a:r>
              <a:rPr lang="zh-CN" altLang="en-US"/>
              <a:t>：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带有 </a:t>
            </a:r>
            <a:r>
              <a:rPr lang="en-US" altLang="zh-CN"/>
              <a:t>ANY </a:t>
            </a:r>
            <a:r>
              <a:rPr lang="zh-CN" altLang="en-US"/>
              <a:t>或 </a:t>
            </a:r>
            <a:r>
              <a:rPr lang="en-US" altLang="zh-CN"/>
              <a:t>ALL </a:t>
            </a:r>
            <a:r>
              <a:rPr lang="zh-CN" altLang="en-US"/>
              <a:t>谓词的子查询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845623"/>
              </p:ext>
            </p:extLst>
          </p:nvPr>
        </p:nvGraphicFramePr>
        <p:xfrm>
          <a:off x="432001" y="2349000"/>
          <a:ext cx="8279999" cy="32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2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2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2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82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zh-CN" altLang="en-US" sz="2800" b="1" baseline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endParaRPr lang="zh-CN" altLang="en-US" sz="2800" b="1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baseline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&lt;&gt;</a:t>
                      </a:r>
                      <a:endParaRPr lang="zh-CN" altLang="en-US" sz="2800" b="1" baseline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baseline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</a:t>
                      </a:r>
                      <a:endParaRPr lang="zh-CN" altLang="en-US" sz="2800" b="1" baseline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baseline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&lt;=</a:t>
                      </a:r>
                      <a:endParaRPr lang="zh-CN" altLang="en-US" sz="2800" b="1" baseline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baseline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  <a:endParaRPr lang="zh-CN" altLang="en-US" sz="2800" b="1" baseline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&gt;=</a:t>
                      </a:r>
                      <a:endParaRPr lang="zh-CN" altLang="en-US" sz="2800" b="1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baseline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ANY</a:t>
                      </a:r>
                      <a:endParaRPr lang="zh-CN" altLang="en-US" sz="2800" b="1" baseline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baseline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</a:t>
                      </a:r>
                      <a:endParaRPr lang="zh-CN" altLang="en-US" sz="2800" b="1" baseline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baseline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--</a:t>
                      </a:r>
                      <a:endParaRPr lang="zh-CN" altLang="en-US" sz="2800" b="1" baseline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baseline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&lt;MAX</a:t>
                      </a:r>
                      <a:endParaRPr lang="zh-CN" altLang="en-US" sz="2800" b="1" baseline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baseline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&lt;=MAX</a:t>
                      </a:r>
                      <a:endParaRPr lang="zh-CN" altLang="en-US" sz="2800" b="1" baseline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baseline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&gt;MIN</a:t>
                      </a:r>
                      <a:endParaRPr lang="zh-CN" altLang="en-US" sz="2800" b="1" baseline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baseline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&gt;=MIN</a:t>
                      </a:r>
                      <a:endParaRPr lang="zh-CN" altLang="en-US" sz="2800" b="1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baseline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ALL</a:t>
                      </a:r>
                      <a:endParaRPr lang="zh-CN" altLang="en-US" sz="2800" b="1" baseline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baseline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--</a:t>
                      </a:r>
                      <a:endParaRPr lang="zh-CN" altLang="en-US" sz="2800" b="1" baseline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baseline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NOT IN</a:t>
                      </a:r>
                      <a:endParaRPr lang="zh-CN" altLang="en-US" sz="2800" b="1" baseline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baseline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&lt;MIN</a:t>
                      </a:r>
                      <a:endParaRPr lang="zh-CN" altLang="en-US" sz="2800" b="1" baseline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baseline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&lt;=MIN</a:t>
                      </a:r>
                      <a:endParaRPr lang="zh-CN" altLang="en-US" sz="2800" b="1" baseline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baseline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&gt;MAX</a:t>
                      </a:r>
                      <a:endParaRPr lang="zh-CN" altLang="en-US" sz="2800" b="1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baseline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&gt;=MAX</a:t>
                      </a:r>
                      <a:endParaRPr lang="zh-CN" altLang="en-US" sz="2800" b="1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54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由于 </a:t>
            </a:r>
            <a:r>
              <a:rPr lang="en-US" altLang="zh-CN" dirty="0">
                <a:solidFill>
                  <a:srgbClr val="C00000"/>
                </a:solidFill>
              </a:rPr>
              <a:t>ANY</a:t>
            </a:r>
            <a:r>
              <a:rPr lang="en-US" altLang="zh-CN" dirty="0"/>
              <a:t> </a:t>
            </a:r>
            <a:r>
              <a:rPr lang="zh-CN" altLang="en-US" dirty="0"/>
              <a:t>谓词在语义上的二义性，现在推荐使用 </a:t>
            </a:r>
            <a:r>
              <a:rPr lang="en-US" altLang="zh-CN" sz="2500" dirty="0">
                <a:solidFill>
                  <a:srgbClr val="C00000"/>
                </a:solidFill>
              </a:rPr>
              <a:t>SOME</a:t>
            </a:r>
            <a:r>
              <a:rPr lang="en-US" altLang="zh-CN" dirty="0"/>
              <a:t> </a:t>
            </a:r>
            <a:r>
              <a:rPr lang="zh-CN" altLang="en-US" dirty="0"/>
              <a:t>谓词。</a:t>
            </a:r>
            <a:r>
              <a:rPr lang="zh-CN" altLang="en-US" dirty="0">
                <a:solidFill>
                  <a:srgbClr val="C00000"/>
                </a:solidFill>
              </a:rPr>
              <a:t>这两者是完全等效的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对于 </a:t>
            </a:r>
            <a:r>
              <a:rPr lang="en-US" altLang="zh-CN" dirty="0"/>
              <a:t>SQL </a:t>
            </a:r>
            <a:r>
              <a:rPr lang="zh-CN" altLang="en-US" dirty="0"/>
              <a:t>语句：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Sname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Student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Sage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 ANY 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Sage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Sdept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= ‘CS’) </a:t>
            </a:r>
          </a:p>
          <a:p>
            <a:pPr lvl="1"/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Sname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Student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Sage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 SOME 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Sage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Sdept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= ‘CS’) </a:t>
            </a:r>
            <a:endParaRPr lang="zh-CN" altLang="en-US" dirty="0"/>
          </a:p>
          <a:p>
            <a:pPr lvl="1"/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Sname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Student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Sage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 ALL 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Sage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Sdept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= ‘CS’) 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推荐用 </a:t>
            </a:r>
            <a:r>
              <a:rPr lang="en-US" altLang="zh-CN" dirty="0"/>
              <a:t>SOME </a:t>
            </a:r>
            <a:r>
              <a:rPr lang="zh-CN" altLang="en-US" dirty="0"/>
              <a:t>谓词替代 </a:t>
            </a:r>
            <a:r>
              <a:rPr lang="en-US" altLang="zh-CN" dirty="0"/>
              <a:t>ANY </a:t>
            </a:r>
            <a:r>
              <a:rPr lang="zh-CN" altLang="en-US" dirty="0"/>
              <a:t>谓词</a:t>
            </a:r>
          </a:p>
        </p:txBody>
      </p:sp>
      <p:sp>
        <p:nvSpPr>
          <p:cNvPr id="4" name="云形标注 3"/>
          <p:cNvSpPr/>
          <p:nvPr/>
        </p:nvSpPr>
        <p:spPr>
          <a:xfrm>
            <a:off x="6732000" y="1989000"/>
            <a:ext cx="2340000" cy="2700000"/>
          </a:xfrm>
          <a:prstGeom prst="cloudCallout">
            <a:avLst>
              <a:gd name="adj1" fmla="val -77526"/>
              <a:gd name="adj2" fmla="val 30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使用 </a:t>
            </a:r>
            <a:r>
              <a:rPr lang="en-US" altLang="zh-CN" sz="2400" dirty="0"/>
              <a:t>ANY </a:t>
            </a:r>
            <a:r>
              <a:rPr lang="zh-CN" altLang="en-US" sz="2400" dirty="0"/>
              <a:t>和使用 </a:t>
            </a:r>
            <a:r>
              <a:rPr lang="en-US" altLang="zh-CN" sz="2400" dirty="0"/>
              <a:t>SOME </a:t>
            </a:r>
            <a:r>
              <a:rPr lang="zh-CN" altLang="en-US" sz="2400" dirty="0"/>
              <a:t>哪个语义更清楚？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1817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找出所有学生中年龄最小的那个学生的姓名。</a:t>
            </a:r>
            <a:endParaRPr lang="en-US" altLang="zh-CN" dirty="0"/>
          </a:p>
          <a:p>
            <a:pPr lvl="1"/>
            <a:r>
              <a:rPr lang="zh-CN" altLang="en-US" dirty="0"/>
              <a:t>使用聚集函数</a:t>
            </a:r>
            <a:endParaRPr lang="en-US" altLang="zh-CN" dirty="0"/>
          </a:p>
          <a:p>
            <a:pPr lvl="1"/>
            <a:r>
              <a:rPr lang="zh-CN" altLang="en-US" dirty="0"/>
              <a:t>不使用聚集函数</a:t>
            </a:r>
            <a:endParaRPr lang="en-US" altLang="zh-CN" dirty="0"/>
          </a:p>
          <a:p>
            <a:r>
              <a:rPr lang="zh-CN" altLang="en-US" dirty="0"/>
              <a:t>找出 所有课程都不及格的学生的姓名</a:t>
            </a:r>
            <a:endParaRPr lang="en-US" altLang="zh-CN" dirty="0"/>
          </a:p>
          <a:p>
            <a:pPr lvl="1"/>
            <a:r>
              <a:rPr lang="zh-CN" altLang="en-US" dirty="0"/>
              <a:t>使用聚集函数</a:t>
            </a:r>
            <a:endParaRPr lang="en-US" altLang="zh-CN" dirty="0"/>
          </a:p>
          <a:p>
            <a:pPr lvl="1"/>
            <a:r>
              <a:rPr lang="zh-CN" altLang="en-US" dirty="0"/>
              <a:t>不使用聚集函数</a:t>
            </a:r>
            <a:endParaRPr lang="en-US" altLang="zh-CN" dirty="0"/>
          </a:p>
          <a:p>
            <a:r>
              <a:rPr lang="zh-CN" altLang="en-US" dirty="0"/>
              <a:t>找出“李勇”成绩最低的那门课的课号。</a:t>
            </a:r>
            <a:endParaRPr lang="en-US" altLang="zh-CN" dirty="0"/>
          </a:p>
          <a:p>
            <a:pPr lvl="1"/>
            <a:r>
              <a:rPr lang="zh-CN" altLang="en-US" dirty="0"/>
              <a:t>使用聚集函数</a:t>
            </a:r>
            <a:endParaRPr lang="en-US" altLang="zh-CN" dirty="0"/>
          </a:p>
          <a:p>
            <a:pPr lvl="1"/>
            <a:r>
              <a:rPr lang="zh-CN" altLang="en-US" dirty="0"/>
              <a:t>不使用聚集函数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</a:p>
        </p:txBody>
      </p:sp>
    </p:spTree>
    <p:extLst>
      <p:ext uri="{BB962C8B-B14F-4D97-AF65-F5344CB8AC3E}">
        <p14:creationId xmlns:p14="http://schemas.microsoft.com/office/powerpoint/2010/main" val="218768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查询选修了</a:t>
            </a:r>
            <a:r>
              <a:rPr lang="en-US" altLang="zh-CN"/>
              <a:t>1</a:t>
            </a:r>
            <a:r>
              <a:rPr lang="zh-CN" altLang="en-US"/>
              <a:t>号课程的学生的姓名。</a:t>
            </a:r>
            <a:endParaRPr lang="en-US" altLang="zh-CN"/>
          </a:p>
          <a:p>
            <a:pPr lvl="1"/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Sname</a:t>
            </a:r>
            <a:b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Student</a:t>
            </a:r>
            <a:b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EXISTS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b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SC</a:t>
            </a:r>
            <a:b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Sno = Student.Sno</a:t>
            </a:r>
            <a:b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Cno = ‘1’);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带有 </a:t>
            </a:r>
            <a:r>
              <a:rPr lang="en-US" altLang="zh-CN"/>
              <a:t>EXISTS </a:t>
            </a:r>
            <a:r>
              <a:rPr lang="zh-CN" altLang="en-US"/>
              <a:t>谓词的子查询</a:t>
            </a:r>
          </a:p>
        </p:txBody>
      </p:sp>
      <p:sp>
        <p:nvSpPr>
          <p:cNvPr id="4" name="云形标注 3"/>
          <p:cNvSpPr/>
          <p:nvPr/>
        </p:nvSpPr>
        <p:spPr>
          <a:xfrm>
            <a:off x="5082988" y="3155577"/>
            <a:ext cx="3603812" cy="1882588"/>
          </a:xfrm>
          <a:prstGeom prst="cloudCallout">
            <a:avLst>
              <a:gd name="adj1" fmla="val -107829"/>
              <a:gd name="adj2" fmla="val -577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/>
              <a:t>相关子查询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95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2"/>
                </a:solidFill>
              </a:rPr>
              <a:t>带有 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EXISTS</a:t>
            </a:r>
            <a:r>
              <a:rPr lang="en-US" altLang="zh-CN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谓词的子查询不返回任何数据，只产生逻辑值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与 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zh-CN" alt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。</a:t>
            </a:r>
            <a:endParaRPr lang="en-US" altLang="zh-CN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使用 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EXISTS</a:t>
            </a:r>
            <a:r>
              <a:rPr lang="en-US" altLang="zh-CN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后，若内层查询结果非空，则外层的 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EXISTS</a:t>
            </a:r>
            <a:r>
              <a:rPr lang="en-US" altLang="zh-CN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子句返回 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，否则返回 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zh-CN" alt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。</a:t>
            </a:r>
            <a:endParaRPr lang="en-US" altLang="zh-CN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使用 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EXISTS</a:t>
            </a:r>
            <a:r>
              <a:rPr lang="en-US" altLang="zh-CN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引出的子查询，目标列表达式通常使用 </a:t>
            </a:r>
            <a:r>
              <a:rPr lang="zh-CN" altLang="en-US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zh-CN" alt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。</a:t>
            </a:r>
            <a:endParaRPr lang="en-US" altLang="zh-CN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带有 </a:t>
            </a:r>
            <a:r>
              <a:rPr lang="en-US" altLang="zh-CN"/>
              <a:t>EXISTS </a:t>
            </a:r>
            <a:r>
              <a:rPr lang="zh-CN" altLang="en-US"/>
              <a:t>谓词的子查询</a:t>
            </a:r>
          </a:p>
        </p:txBody>
      </p:sp>
    </p:spTree>
    <p:extLst>
      <p:ext uri="{BB962C8B-B14F-4D97-AF65-F5344CB8AC3E}">
        <p14:creationId xmlns:p14="http://schemas.microsoft.com/office/powerpoint/2010/main" val="126897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</a:rPr>
              <a:t>工作原理：</a:t>
            </a:r>
            <a:endParaRPr lang="en-US" altLang="zh-CN" dirty="0">
              <a:solidFill>
                <a:schemeClr val="accent2"/>
              </a:solidFill>
            </a:endParaRPr>
          </a:p>
          <a:p>
            <a:pPr lvl="1"/>
            <a:r>
              <a:rPr lang="zh-CN" altLang="en-US" sz="2400" dirty="0">
                <a:solidFill>
                  <a:srgbClr val="C00000"/>
                </a:solidFill>
              </a:rPr>
              <a:t>将外层查询的表中的每一条记录，代入内层查询，</a:t>
            </a:r>
            <a:r>
              <a:rPr lang="zh-CN" altLang="en-US" sz="2400" dirty="0"/>
              <a:t>如果内层查询返回的结果不为空集，则 </a:t>
            </a:r>
            <a:r>
              <a:rPr lang="en-US" altLang="zh-CN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EXISTS </a:t>
            </a:r>
            <a:r>
              <a:rPr lang="zh-CN" altLang="en-US" sz="2400" dirty="0"/>
              <a:t>子句返回 </a:t>
            </a:r>
            <a:r>
              <a:rPr lang="en-US" altLang="zh-CN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altLang="zh-CN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sz="2400" dirty="0"/>
              <a:t>，那么就将外层查询的结果放到结果集中去；若内层查询返回的结果为空集，则不将外层查询的结果放到结果集中去。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带有 </a:t>
            </a:r>
            <a:r>
              <a:rPr lang="en-US" altLang="zh-CN"/>
              <a:t>EXISTS </a:t>
            </a:r>
            <a:r>
              <a:rPr lang="zh-CN" altLang="en-US"/>
              <a:t>谓词的子查询</a:t>
            </a:r>
          </a:p>
        </p:txBody>
      </p:sp>
    </p:spTree>
    <p:extLst>
      <p:ext uri="{BB962C8B-B14F-4D97-AF65-F5344CB8AC3E}">
        <p14:creationId xmlns:p14="http://schemas.microsoft.com/office/powerpoint/2010/main" val="19669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solidFill>
                      <a:schemeClr val="accent2"/>
                    </a:solidFill>
                  </a:rPr>
                  <a:t>步骤：</a:t>
                </a:r>
                <a:endParaRPr lang="en-US" altLang="zh-CN" dirty="0">
                  <a:solidFill>
                    <a:schemeClr val="accent2"/>
                  </a:solidFill>
                </a:endParaRPr>
              </a:p>
              <a:p>
                <a:pPr lvl="1"/>
                <a:r>
                  <a:rPr lang="en-US" altLang="zh-CN" dirty="0">
                    <a:solidFill>
                      <a:schemeClr val="accent2"/>
                    </a:solidFill>
                  </a:rPr>
                  <a:t>STEP1</a:t>
                </a:r>
                <a:r>
                  <a:rPr lang="zh-CN" altLang="en-US" dirty="0">
                    <a:solidFill>
                      <a:schemeClr val="accent2"/>
                    </a:solidFill>
                  </a:rPr>
                  <a:t>：</a:t>
                </a:r>
                <a:r>
                  <a:rPr lang="zh-CN" altLang="en-US" dirty="0"/>
                  <a:t>在 </a:t>
                </a:r>
                <a:r>
                  <a:rPr lang="en-US" altLang="zh-CN" dirty="0">
                    <a:cs typeface="Consolas" panose="020B0609020204030204" pitchFamily="49" charset="0"/>
                  </a:rPr>
                  <a:t>Student</a:t>
                </a:r>
                <a:r>
                  <a:rPr lang="zh-CN" altLang="en-US" dirty="0"/>
                  <a:t> 表中取第一条记录的 </a:t>
                </a:r>
                <a:r>
                  <a:rPr lang="en-US" altLang="zh-CN" dirty="0" err="1">
                    <a:cs typeface="Consolas" panose="020B0609020204030204" pitchFamily="49" charset="0"/>
                  </a:rPr>
                  <a:t>Sno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值，设为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1"/>
                <a:r>
                  <a:rPr lang="en-US" altLang="zh-CN" dirty="0">
                    <a:solidFill>
                      <a:schemeClr val="accent2"/>
                    </a:solidFill>
                  </a:rPr>
                  <a:t>STEP2</a:t>
                </a:r>
                <a:r>
                  <a:rPr lang="zh-CN" altLang="en-US" dirty="0">
                    <a:solidFill>
                      <a:schemeClr val="accent2"/>
                    </a:solidFill>
                  </a:rPr>
                  <a:t>：</a:t>
                </a:r>
                <a:r>
                  <a:rPr lang="zh-CN" altLang="en-US" dirty="0"/>
                  <a:t>遍历 </a:t>
                </a:r>
                <a:r>
                  <a:rPr lang="en-US" altLang="zh-CN" dirty="0">
                    <a:cs typeface="Consolas" panose="020B0609020204030204" pitchFamily="49" charset="0"/>
                  </a:rPr>
                  <a:t>SC </a:t>
                </a:r>
                <a:r>
                  <a:rPr lang="zh-CN" altLang="en-US" dirty="0">
                    <a:cs typeface="Consolas" panose="020B0609020204030204" pitchFamily="49" charset="0"/>
                  </a:rPr>
                  <a:t>表中的每一条记录，若该元组 </a:t>
                </a:r>
                <a:r>
                  <a:rPr lang="en-US" altLang="zh-CN" dirty="0" err="1">
                    <a:cs typeface="Consolas" panose="020B0609020204030204" pitchFamily="49" charset="0"/>
                  </a:rPr>
                  <a:t>Sno</a:t>
                </a:r>
                <a:r>
                  <a:rPr lang="en-US" altLang="zh-CN" dirty="0">
                    <a:cs typeface="Consolas" panose="020B0609020204030204" pitchFamily="49" charset="0"/>
                  </a:rPr>
                  <a:t> </a:t>
                </a:r>
                <a:r>
                  <a:rPr lang="zh-CN" altLang="en-US" dirty="0">
                    <a:cs typeface="Consolas" panose="020B0609020204030204" pitchFamily="49" charset="0"/>
                  </a:rPr>
                  <a:t>列的值等于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cs typeface="Consolas" panose="020B0609020204030204" pitchFamily="49" charset="0"/>
                  </a:rPr>
                  <a:t>，且 </a:t>
                </a:r>
                <a:r>
                  <a:rPr lang="en-US" altLang="zh-CN" dirty="0" err="1">
                    <a:cs typeface="Consolas" panose="020B0609020204030204" pitchFamily="49" charset="0"/>
                  </a:rPr>
                  <a:t>Cno</a:t>
                </a:r>
                <a:r>
                  <a:rPr lang="en-US" altLang="zh-CN" dirty="0">
                    <a:cs typeface="Consolas" panose="020B0609020204030204" pitchFamily="49" charset="0"/>
                  </a:rPr>
                  <a:t> </a:t>
                </a:r>
                <a:r>
                  <a:rPr lang="zh-CN" altLang="en-US" dirty="0">
                    <a:cs typeface="Consolas" panose="020B0609020204030204" pitchFamily="49" charset="0"/>
                  </a:rPr>
                  <a:t>列的值为</a:t>
                </a:r>
                <a:r>
                  <a:rPr lang="en-US" altLang="zh-CN" dirty="0">
                    <a:cs typeface="Consolas" panose="020B0609020204030204" pitchFamily="49" charset="0"/>
                  </a:rPr>
                  <a:t> 1</a:t>
                </a:r>
                <a:r>
                  <a:rPr lang="zh-CN" altLang="en-US" dirty="0">
                    <a:cs typeface="Consolas" panose="020B0609020204030204" pitchFamily="49" charset="0"/>
                  </a:rPr>
                  <a:t>，则将此条记录 </a:t>
                </a:r>
                <a:r>
                  <a:rPr lang="en-US" altLang="zh-CN" dirty="0" err="1">
                    <a:cs typeface="Consolas" panose="020B0609020204030204" pitchFamily="49" charset="0"/>
                  </a:rPr>
                  <a:t>Sname</a:t>
                </a:r>
                <a:r>
                  <a:rPr lang="en-US" altLang="zh-CN" dirty="0">
                    <a:cs typeface="Consolas" panose="020B0609020204030204" pitchFamily="49" charset="0"/>
                  </a:rPr>
                  <a:t> </a:t>
                </a:r>
                <a:r>
                  <a:rPr lang="zh-CN" altLang="en-US" dirty="0">
                    <a:cs typeface="Consolas" panose="020B0609020204030204" pitchFamily="49" charset="0"/>
                  </a:rPr>
                  <a:t>列的值放入结果集合中。</a:t>
                </a:r>
                <a:endParaRPr lang="en-US" altLang="zh-CN" dirty="0">
                  <a:cs typeface="Consolas" panose="020B0609020204030204" pitchFamily="49" charset="0"/>
                </a:endParaRPr>
              </a:p>
              <a:p>
                <a:pPr lvl="1"/>
                <a:r>
                  <a:rPr lang="en-US" altLang="zh-CN" dirty="0">
                    <a:solidFill>
                      <a:schemeClr val="accent2"/>
                    </a:solidFill>
                    <a:cs typeface="Consolas" panose="020B0609020204030204" pitchFamily="49" charset="0"/>
                  </a:rPr>
                  <a:t>STEP3</a:t>
                </a:r>
                <a:r>
                  <a:rPr lang="zh-CN" altLang="en-US" dirty="0">
                    <a:solidFill>
                      <a:schemeClr val="accent2"/>
                    </a:solidFill>
                    <a:cs typeface="Consolas" panose="020B0609020204030204" pitchFamily="49" charset="0"/>
                  </a:rPr>
                  <a:t>：</a:t>
                </a:r>
                <a:r>
                  <a:rPr lang="zh-CN" altLang="en-US" dirty="0">
                    <a:cs typeface="Consolas" panose="020B0609020204030204" pitchFamily="49" charset="0"/>
                  </a:rPr>
                  <a:t>回到 </a:t>
                </a:r>
                <a:r>
                  <a:rPr lang="en-US" altLang="zh-CN" dirty="0">
                    <a:solidFill>
                      <a:schemeClr val="accent2"/>
                    </a:solidFill>
                    <a:cs typeface="Consolas" panose="020B0609020204030204" pitchFamily="49" charset="0"/>
                  </a:rPr>
                  <a:t>STEP1</a:t>
                </a:r>
                <a:r>
                  <a:rPr lang="zh-CN" altLang="en-US" dirty="0">
                    <a:cs typeface="Consolas" panose="020B0609020204030204" pitchFamily="49" charset="0"/>
                  </a:rPr>
                  <a:t>，并取 </a:t>
                </a:r>
                <a:r>
                  <a:rPr lang="en-US" altLang="zh-CN" dirty="0">
                    <a:cs typeface="Consolas" panose="020B0609020204030204" pitchFamily="49" charset="0"/>
                  </a:rPr>
                  <a:t>Student </a:t>
                </a:r>
                <a:r>
                  <a:rPr lang="zh-CN" altLang="en-US" dirty="0">
                    <a:cs typeface="Consolas" panose="020B0609020204030204" pitchFamily="49" charset="0"/>
                  </a:rPr>
                  <a:t>表中的下一条记录。</a:t>
                </a:r>
                <a:endParaRPr lang="en-US" altLang="zh-CN" dirty="0">
                  <a:cs typeface="Consolas" panose="020B0609020204030204" pitchFamily="49" charset="0"/>
                </a:endParaRPr>
              </a:p>
              <a:p>
                <a:pPr lvl="1"/>
                <a:r>
                  <a:rPr lang="en-US" altLang="zh-CN" dirty="0">
                    <a:solidFill>
                      <a:schemeClr val="accent2"/>
                    </a:solidFill>
                  </a:rPr>
                  <a:t>STEP4</a:t>
                </a:r>
                <a:r>
                  <a:rPr lang="zh-CN" altLang="en-US" dirty="0">
                    <a:solidFill>
                      <a:schemeClr val="accent2"/>
                    </a:solidFill>
                  </a:rPr>
                  <a:t>：</a:t>
                </a:r>
                <a:r>
                  <a:rPr lang="en-US" altLang="zh-CN" dirty="0"/>
                  <a:t>Student </a:t>
                </a:r>
                <a:r>
                  <a:rPr lang="zh-CN" altLang="en-US" dirty="0"/>
                  <a:t>表中的所有记录遍历完成后，显示结果集合。</a:t>
                </a: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带有 </a:t>
            </a:r>
            <a:r>
              <a:rPr lang="en-US" altLang="zh-CN"/>
              <a:t>EXISTS </a:t>
            </a:r>
            <a:r>
              <a:rPr lang="zh-CN" altLang="en-US"/>
              <a:t>谓词的子查询</a:t>
            </a:r>
          </a:p>
        </p:txBody>
      </p:sp>
    </p:spTree>
    <p:extLst>
      <p:ext uri="{BB962C8B-B14F-4D97-AF65-F5344CB8AC3E}">
        <p14:creationId xmlns:p14="http://schemas.microsoft.com/office/powerpoint/2010/main" val="261374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查询没有选修</a:t>
            </a:r>
            <a:r>
              <a:rPr lang="en-US" altLang="zh-CN"/>
              <a:t>1</a:t>
            </a:r>
            <a:r>
              <a:rPr lang="zh-CN" altLang="en-US"/>
              <a:t>号课程的学生的姓名。</a:t>
            </a:r>
            <a:endParaRPr lang="en-US" altLang="zh-CN"/>
          </a:p>
          <a:p>
            <a:pPr lvl="1"/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Sname</a:t>
            </a:r>
            <a:b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Student</a:t>
            </a:r>
            <a:b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EXISTS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b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SC</a:t>
            </a:r>
            <a:b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Sno = Student.Sno</a:t>
            </a:r>
            <a:b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Cno = ‘1’);</a:t>
            </a:r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带有 </a:t>
            </a:r>
            <a:r>
              <a:rPr lang="en-US" altLang="zh-CN"/>
              <a:t>NOT EXISTS </a:t>
            </a:r>
            <a:r>
              <a:rPr lang="zh-CN" altLang="en-US"/>
              <a:t>谓词的子查询</a:t>
            </a:r>
          </a:p>
        </p:txBody>
      </p:sp>
    </p:spTree>
    <p:extLst>
      <p:ext uri="{BB962C8B-B14F-4D97-AF65-F5344CB8AC3E}">
        <p14:creationId xmlns:p14="http://schemas.microsoft.com/office/powerpoint/2010/main" val="298672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74320" lvl="1" indent="-192024">
                  <a:buClr>
                    <a:schemeClr val="accent3"/>
                  </a:buClr>
                  <a:buFont typeface="Georgia"/>
                  <a:buChar char="•"/>
                </a:pPr>
                <a:r>
                  <a:rPr lang="zh-CN" altLang="en-US" dirty="0"/>
                  <a:t>用</a:t>
                </a:r>
                <a:r>
                  <a:rPr lang="en-US" altLang="zh-CN" dirty="0"/>
                  <a:t> SQL </a:t>
                </a:r>
                <a:r>
                  <a:rPr lang="zh-CN" altLang="en-US" dirty="0"/>
                  <a:t>来表示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𝑆𝑡𝑢𝑑𝑒𝑛𝑡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𝑆𝐶</m:t>
                    </m:r>
                  </m:oMath>
                </a14:m>
                <a:r>
                  <a:rPr lang="en-US" altLang="zh-CN" sz="280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473202" lvl="2" indent="-192024">
                  <a:buClr>
                    <a:schemeClr val="accent3"/>
                  </a:buClr>
                  <a:buFont typeface="Georgia"/>
                  <a:buChar char="•"/>
                </a:pPr>
                <a:r>
                  <a:rPr lang="en-US" altLang="zh-CN" sz="2800" b="1" dirty="0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SELECT</a:t>
                </a:r>
                <a:r>
                  <a:rPr lang="en-US" altLang="zh-CN" sz="28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altLang="zh-CN" sz="2800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Student.Sno</a:t>
                </a:r>
                <a:r>
                  <a:rPr lang="en-US" altLang="zh-CN" sz="28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altLang="zh-CN" sz="2800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Sname</a:t>
                </a:r>
                <a:r>
                  <a:rPr lang="en-US" altLang="zh-CN" sz="28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altLang="zh-CN" sz="2800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Cno</a:t>
                </a:r>
                <a:r>
                  <a:rPr lang="en-US" altLang="zh-CN" sz="28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Grade</a:t>
                </a:r>
                <a:br>
                  <a:rPr lang="en-US" altLang="zh-CN" sz="28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altLang="zh-CN" sz="2800" b="1" dirty="0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FROM</a:t>
                </a:r>
                <a:r>
                  <a:rPr lang="en-US" altLang="zh-CN" sz="28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Student, SC</a:t>
                </a:r>
                <a:br>
                  <a:rPr lang="en-US" altLang="zh-CN" sz="28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altLang="zh-CN" sz="2800" b="1" dirty="0">
                    <a:solidFill>
                      <a:schemeClr val="accent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WHERE</a:t>
                </a:r>
                <a:r>
                  <a:rPr lang="en-US" altLang="zh-CN" sz="28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altLang="zh-CN" sz="2800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Student.Sno</a:t>
                </a:r>
                <a:r>
                  <a:rPr lang="en-US" altLang="zh-CN" sz="28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</a:t>
                </a:r>
                <a:r>
                  <a:rPr lang="en-US" altLang="zh-CN" sz="2800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SC.Sno</a:t>
                </a:r>
                <a:r>
                  <a:rPr lang="en-US" altLang="zh-CN" sz="28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;</a:t>
                </a:r>
              </a:p>
              <a:p>
                <a:pPr marL="473202" lvl="2" indent="-192024">
                  <a:buClr>
                    <a:schemeClr val="accent3"/>
                  </a:buClr>
                  <a:buFont typeface="Georgia"/>
                  <a:buChar char="•"/>
                </a:pPr>
                <a:endParaRPr lang="en-US" altLang="zh-CN" sz="28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473202" lvl="2" indent="-192024">
                  <a:buClr>
                    <a:schemeClr val="accent3"/>
                  </a:buClr>
                  <a:buFont typeface="Georgia"/>
                  <a:buChar char="•"/>
                </a:pPr>
                <a:endParaRPr lang="en-US" altLang="zh-CN" sz="2800" i="1" dirty="0">
                  <a:latin typeface="Cambria Math" panose="020405030504060302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自然连接</a:t>
            </a:r>
          </a:p>
        </p:txBody>
      </p:sp>
      <p:sp>
        <p:nvSpPr>
          <p:cNvPr id="4" name="云形标注 3"/>
          <p:cNvSpPr/>
          <p:nvPr/>
        </p:nvSpPr>
        <p:spPr>
          <a:xfrm>
            <a:off x="1915064" y="4451230"/>
            <a:ext cx="6076936" cy="1949570"/>
          </a:xfrm>
          <a:prstGeom prst="cloudCallout">
            <a:avLst>
              <a:gd name="adj1" fmla="val -27745"/>
              <a:gd name="adj2" fmla="val -1086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为什么</a:t>
            </a:r>
            <a:r>
              <a:rPr lang="en-US" altLang="zh-CN" sz="2800" dirty="0" err="1"/>
              <a:t>Sno</a:t>
            </a:r>
            <a:r>
              <a:rPr lang="zh-CN" altLang="en-US" sz="2800" dirty="0"/>
              <a:t>前要加表名，而其他属性前不用加？</a:t>
            </a:r>
          </a:p>
        </p:txBody>
      </p:sp>
    </p:spTree>
    <p:extLst>
      <p:ext uri="{BB962C8B-B14F-4D97-AF65-F5344CB8AC3E}">
        <p14:creationId xmlns:p14="http://schemas.microsoft.com/office/powerpoint/2010/main" val="204837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使用 </a:t>
            </a: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EXISTS 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与使用 </a:t>
            </a: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EXISTS 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相反，若内层查询结果空，则外层的</a:t>
            </a:r>
            <a:r>
              <a:rPr lang="zh-CN" altLang="en-US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EXISTS 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子句返回 </a:t>
            </a: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altLang="zh-CN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，否则返回 </a:t>
            </a: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。</a:t>
            </a:r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带有 </a:t>
            </a:r>
            <a:r>
              <a:rPr lang="en-US" altLang="zh-CN"/>
              <a:t>NOT EXISTS </a:t>
            </a:r>
            <a:r>
              <a:rPr lang="zh-CN" altLang="en-US"/>
              <a:t>谓词的子查询</a:t>
            </a:r>
          </a:p>
        </p:txBody>
      </p:sp>
    </p:spTree>
    <p:extLst>
      <p:ext uri="{BB962C8B-B14F-4D97-AF65-F5344CB8AC3E}">
        <p14:creationId xmlns:p14="http://schemas.microsoft.com/office/powerpoint/2010/main" val="205659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查询选修了全部课程的学生的姓名。</a:t>
            </a:r>
            <a:endParaRPr lang="en-US" altLang="zh-CN"/>
          </a:p>
          <a:p>
            <a:r>
              <a:rPr lang="zh-CN" altLang="en-US">
                <a:solidFill>
                  <a:schemeClr val="accent2"/>
                </a:solidFill>
              </a:rPr>
              <a:t>思路：</a:t>
            </a:r>
            <a:endParaRPr lang="en-US" altLang="zh-CN">
              <a:solidFill>
                <a:schemeClr val="accent2"/>
              </a:solidFill>
            </a:endParaRPr>
          </a:p>
          <a:p>
            <a:pPr lvl="1"/>
            <a:r>
              <a:rPr lang="en-US" altLang="zh-CN">
                <a:solidFill>
                  <a:schemeClr val="accent2"/>
                </a:solidFill>
              </a:rPr>
              <a:t>STEP1</a:t>
            </a:r>
            <a:r>
              <a:rPr lang="zh-CN" altLang="en-US">
                <a:solidFill>
                  <a:schemeClr val="accent2"/>
                </a:solidFill>
              </a:rPr>
              <a:t>：</a:t>
            </a:r>
            <a:r>
              <a:rPr lang="zh-CN" altLang="en-US"/>
              <a:t>先取 </a:t>
            </a:r>
            <a:r>
              <a:rPr lang="en-US" altLang="zh-CN"/>
              <a:t>Student </a:t>
            </a:r>
            <a:r>
              <a:rPr lang="zh-CN" altLang="en-US"/>
              <a:t>中的第一个元组，得到其 </a:t>
            </a:r>
            <a:r>
              <a:rPr lang="en-US" altLang="zh-CN"/>
              <a:t>Sno </a:t>
            </a:r>
            <a:r>
              <a:rPr lang="zh-CN" altLang="en-US"/>
              <a:t>的值。</a:t>
            </a:r>
            <a:endParaRPr lang="en-US" altLang="zh-CN"/>
          </a:p>
          <a:p>
            <a:pPr lvl="1"/>
            <a:r>
              <a:rPr lang="en-US" altLang="zh-CN">
                <a:solidFill>
                  <a:schemeClr val="accent2"/>
                </a:solidFill>
              </a:rPr>
              <a:t>STEP2</a:t>
            </a:r>
            <a:r>
              <a:rPr lang="zh-CN" altLang="en-US"/>
              <a:t>：再取 </a:t>
            </a:r>
            <a:r>
              <a:rPr lang="en-US" altLang="zh-CN"/>
              <a:t>Course</a:t>
            </a:r>
            <a:r>
              <a:rPr lang="zh-CN" altLang="en-US"/>
              <a:t> 中的第一个元组，得到其 </a:t>
            </a:r>
            <a:r>
              <a:rPr lang="en-US" altLang="zh-CN"/>
              <a:t>Cno </a:t>
            </a:r>
            <a:r>
              <a:rPr lang="zh-CN" altLang="en-US"/>
              <a:t>的值。</a:t>
            </a:r>
            <a:endParaRPr lang="en-US" altLang="zh-CN"/>
          </a:p>
          <a:p>
            <a:pPr lvl="1"/>
            <a:r>
              <a:rPr lang="en-US" altLang="zh-CN">
                <a:solidFill>
                  <a:schemeClr val="accent2"/>
                </a:solidFill>
              </a:rPr>
              <a:t>STEP3</a:t>
            </a:r>
            <a:r>
              <a:rPr lang="zh-CN" altLang="en-US"/>
              <a:t>：根据 </a:t>
            </a:r>
            <a:r>
              <a:rPr lang="en-US" altLang="zh-CN"/>
              <a:t>Sno </a:t>
            </a:r>
            <a:r>
              <a:rPr lang="zh-CN" altLang="en-US"/>
              <a:t>与 </a:t>
            </a:r>
            <a:r>
              <a:rPr lang="en-US" altLang="zh-CN"/>
              <a:t>Cno</a:t>
            </a:r>
            <a:r>
              <a:rPr lang="zh-CN" altLang="en-US"/>
              <a:t> 的值，遍历 </a:t>
            </a:r>
            <a:r>
              <a:rPr lang="en-US" altLang="zh-CN"/>
              <a:t>SC </a:t>
            </a:r>
            <a:r>
              <a:rPr lang="zh-CN" altLang="en-US"/>
              <a:t>表中的所有元组。若对于某个 </a:t>
            </a:r>
            <a:r>
              <a:rPr lang="en-US" altLang="zh-CN"/>
              <a:t>Sno </a:t>
            </a:r>
            <a:r>
              <a:rPr lang="zh-CN" altLang="en-US"/>
              <a:t>和 </a:t>
            </a:r>
            <a:r>
              <a:rPr lang="en-US" altLang="zh-CN"/>
              <a:t>Cno </a:t>
            </a:r>
            <a:r>
              <a:rPr lang="zh-CN" altLang="en-US"/>
              <a:t>的值来说，在 </a:t>
            </a:r>
            <a:r>
              <a:rPr lang="en-US" altLang="zh-CN"/>
              <a:t>SC </a:t>
            </a:r>
            <a:r>
              <a:rPr lang="zh-CN" altLang="en-US"/>
              <a:t>表中找不到相应的元组，则说明此 </a:t>
            </a:r>
            <a:r>
              <a:rPr lang="en-US" altLang="zh-CN"/>
              <a:t>Sno </a:t>
            </a:r>
            <a:r>
              <a:rPr lang="zh-CN" altLang="en-US"/>
              <a:t>对应的学生没有选修此 </a:t>
            </a:r>
            <a:r>
              <a:rPr lang="en-US" altLang="zh-CN"/>
              <a:t>Cno </a:t>
            </a:r>
            <a:r>
              <a:rPr lang="zh-CN" altLang="en-US"/>
              <a:t>对应的课程。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带有 </a:t>
            </a:r>
            <a:r>
              <a:rPr lang="en-US" altLang="zh-CN"/>
              <a:t>EXISTS </a:t>
            </a:r>
            <a:r>
              <a:rPr lang="zh-CN" altLang="en-US"/>
              <a:t>谓词的子查询</a:t>
            </a:r>
          </a:p>
        </p:txBody>
      </p:sp>
    </p:spTree>
    <p:extLst>
      <p:ext uri="{BB962C8B-B14F-4D97-AF65-F5344CB8AC3E}">
        <p14:creationId xmlns:p14="http://schemas.microsoft.com/office/powerpoint/2010/main" val="403831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思路（续）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accent2"/>
                </a:solidFill>
              </a:rPr>
              <a:t>STEP4</a:t>
            </a:r>
            <a:r>
              <a:rPr lang="zh-CN" altLang="en-US" dirty="0">
                <a:solidFill>
                  <a:schemeClr val="accent2"/>
                </a:solidFill>
              </a:rPr>
              <a:t>：</a:t>
            </a:r>
            <a:r>
              <a:rPr lang="zh-CN" altLang="en-US" dirty="0"/>
              <a:t>若对于某个学生来说，若在遍历 </a:t>
            </a:r>
            <a:r>
              <a:rPr lang="en-US" altLang="zh-CN" dirty="0"/>
              <a:t>Course </a:t>
            </a:r>
            <a:r>
              <a:rPr lang="zh-CN" altLang="en-US" dirty="0"/>
              <a:t>表中所有元组后，仍找不到任何一个他</a:t>
            </a:r>
            <a:r>
              <a:rPr lang="en-US" altLang="zh-CN" dirty="0"/>
              <a:t>/</a:t>
            </a:r>
            <a:r>
              <a:rPr lang="zh-CN" altLang="en-US" dirty="0"/>
              <a:t>她没有选修的课程，就说明此学生选修了全部的课程。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accent2"/>
                </a:solidFill>
              </a:rPr>
              <a:t>STEP5</a:t>
            </a:r>
            <a:r>
              <a:rPr lang="zh-CN" altLang="en-US" dirty="0">
                <a:solidFill>
                  <a:schemeClr val="accent2"/>
                </a:solidFill>
              </a:rPr>
              <a:t>：</a:t>
            </a:r>
            <a:r>
              <a:rPr lang="zh-CN" altLang="en-US" dirty="0"/>
              <a:t>将此学生放入结果元组集合中。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accent2"/>
                </a:solidFill>
              </a:rPr>
              <a:t>STEP6</a:t>
            </a:r>
            <a:r>
              <a:rPr lang="zh-CN" altLang="en-US" dirty="0"/>
              <a:t>：回到 </a:t>
            </a:r>
            <a:r>
              <a:rPr lang="en-US" altLang="zh-CN" dirty="0"/>
              <a:t>STEP1</a:t>
            </a:r>
            <a:r>
              <a:rPr lang="zh-CN" altLang="en-US" dirty="0"/>
              <a:t>，取 </a:t>
            </a:r>
            <a:r>
              <a:rPr lang="en-US" altLang="zh-CN" dirty="0"/>
              <a:t>Student </a:t>
            </a:r>
            <a:r>
              <a:rPr lang="zh-CN" altLang="en-US" dirty="0"/>
              <a:t>中的下一个元组。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accent2"/>
                </a:solidFill>
              </a:rPr>
              <a:t>STEP7</a:t>
            </a:r>
            <a:r>
              <a:rPr lang="zh-CN" altLang="en-US" dirty="0"/>
              <a:t>：将所有结果元组集合显示。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带有 </a:t>
            </a:r>
            <a:r>
              <a:rPr lang="en-US" altLang="zh-CN"/>
              <a:t>EXISTS </a:t>
            </a:r>
            <a:r>
              <a:rPr lang="zh-CN" altLang="en-US"/>
              <a:t>谓词的子查询</a:t>
            </a:r>
          </a:p>
        </p:txBody>
      </p:sp>
    </p:spTree>
    <p:extLst>
      <p:ext uri="{BB962C8B-B14F-4D97-AF65-F5344CB8AC3E}">
        <p14:creationId xmlns:p14="http://schemas.microsoft.com/office/powerpoint/2010/main" val="95380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4864"/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查询选修了全部课程的学生的姓名。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/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Sname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Student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EXISTS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Course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EXISTS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        (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SC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Sno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Student.Sno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Cno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Course.Cno</a:t>
            </a:r>
            <a:r>
              <a:rPr lang="en-US" altLang="zh-CN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带有 </a:t>
            </a:r>
            <a:r>
              <a:rPr lang="en-US" altLang="zh-CN"/>
              <a:t>EXISTS </a:t>
            </a:r>
            <a:r>
              <a:rPr lang="zh-CN" altLang="en-US"/>
              <a:t>谓词的子查询</a:t>
            </a:r>
          </a:p>
        </p:txBody>
      </p:sp>
    </p:spTree>
    <p:extLst>
      <p:ext uri="{BB962C8B-B14F-4D97-AF65-F5344CB8AC3E}">
        <p14:creationId xmlns:p14="http://schemas.microsoft.com/office/powerpoint/2010/main" val="33102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4864"/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查询被所有学生选修的课程的课名。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/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Cname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Course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EXISTS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Student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EXISTS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        (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SC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Sno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Student.Sno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Cno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Course.Cno</a:t>
            </a:r>
            <a:r>
              <a:rPr lang="en-US" altLang="zh-CN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带有 </a:t>
            </a:r>
            <a:r>
              <a:rPr lang="en-US" altLang="zh-CN"/>
              <a:t>EXISTS </a:t>
            </a:r>
            <a:r>
              <a:rPr lang="zh-CN" altLang="en-US"/>
              <a:t>谓词的子查询</a:t>
            </a:r>
          </a:p>
        </p:txBody>
      </p:sp>
    </p:spTree>
    <p:extLst>
      <p:ext uri="{BB962C8B-B14F-4D97-AF65-F5344CB8AC3E}">
        <p14:creationId xmlns:p14="http://schemas.microsoft.com/office/powerpoint/2010/main" val="322976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查询选修了</a:t>
            </a:r>
            <a:r>
              <a:rPr lang="en-US" altLang="zh-CN" dirty="0"/>
              <a:t>95001</a:t>
            </a:r>
            <a:r>
              <a:rPr lang="zh-CN" altLang="en-US" dirty="0"/>
              <a:t>号学生选修的全部课程的学生的学号。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DISTINCT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Sno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SC SCX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EXISTS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SC SCY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SCY.Sno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= ‘95001’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</a:t>
            </a:r>
            <a:b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EXISTS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        (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SC SCZ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SCZ.Sno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SCX.Sno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SCZ.Cno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SCY.Cno</a:t>
            </a:r>
            <a:r>
              <a:rPr lang="en-US" altLang="zh-CN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带有 </a:t>
            </a:r>
            <a:r>
              <a:rPr lang="en-US" altLang="zh-CN"/>
              <a:t>EXISTS </a:t>
            </a:r>
            <a:r>
              <a:rPr lang="zh-CN" altLang="en-US"/>
              <a:t>谓词的子查询</a:t>
            </a:r>
          </a:p>
        </p:txBody>
      </p:sp>
    </p:spTree>
    <p:extLst>
      <p:ext uri="{BB962C8B-B14F-4D97-AF65-F5344CB8AC3E}">
        <p14:creationId xmlns:p14="http://schemas.microsoft.com/office/powerpoint/2010/main" val="244779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查询所有“计算机”系的学生以及年龄不大于</a:t>
            </a:r>
            <a:r>
              <a:rPr lang="en-US" altLang="zh-CN"/>
              <a:t>19</a:t>
            </a:r>
            <a:r>
              <a:rPr lang="zh-CN" altLang="en-US"/>
              <a:t>岁的学生信息。</a:t>
            </a:r>
            <a:endParaRPr lang="en-US" altLang="zh-CN"/>
          </a:p>
          <a:p>
            <a:r>
              <a:rPr lang="zh-CN" altLang="en-US">
                <a:solidFill>
                  <a:schemeClr val="accent2"/>
                </a:solidFill>
              </a:rPr>
              <a:t>步骤：</a:t>
            </a:r>
            <a:endParaRPr lang="en-US" altLang="zh-CN">
              <a:solidFill>
                <a:schemeClr val="accent2"/>
              </a:solidFill>
            </a:endParaRPr>
          </a:p>
          <a:p>
            <a:pPr lvl="1"/>
            <a:r>
              <a:rPr lang="en-US" altLang="zh-CN">
                <a:solidFill>
                  <a:schemeClr val="accent2"/>
                </a:solidFill>
              </a:rPr>
              <a:t>STEP1</a:t>
            </a:r>
            <a:r>
              <a:rPr lang="zh-CN" altLang="en-US">
                <a:solidFill>
                  <a:schemeClr val="accent2"/>
                </a:solidFill>
              </a:rPr>
              <a:t>：</a:t>
            </a:r>
            <a:r>
              <a:rPr lang="zh-CN" altLang="en-US"/>
              <a:t>得到所有“计算机”系的学生信息。</a:t>
            </a:r>
            <a:endParaRPr lang="en-US" altLang="zh-CN"/>
          </a:p>
          <a:p>
            <a:pPr lvl="2"/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b="1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Student</a:t>
            </a:r>
            <a:b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Sdept = ‘CS’;</a:t>
            </a:r>
          </a:p>
          <a:p>
            <a:pPr lvl="1"/>
            <a:r>
              <a:rPr lang="en-US" altLang="zh-CN">
                <a:solidFill>
                  <a:schemeClr val="accent2"/>
                </a:solidFill>
              </a:rPr>
              <a:t>STEP2</a:t>
            </a:r>
            <a:r>
              <a:rPr lang="zh-CN" altLang="en-US">
                <a:solidFill>
                  <a:schemeClr val="accent2"/>
                </a:solidFill>
              </a:rPr>
              <a:t>：</a:t>
            </a:r>
            <a:r>
              <a:rPr lang="zh-CN" altLang="en-US"/>
              <a:t>得到所有年龄不大于</a:t>
            </a:r>
            <a:r>
              <a:rPr lang="en-US" altLang="zh-CN"/>
              <a:t>19</a:t>
            </a:r>
            <a:r>
              <a:rPr lang="zh-CN" altLang="en-US"/>
              <a:t>岁的学生信息。</a:t>
            </a:r>
            <a:endParaRPr lang="en-US" altLang="zh-CN"/>
          </a:p>
          <a:p>
            <a:pPr lvl="2"/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b="1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Student</a:t>
            </a:r>
            <a:b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Sage &lt;= 19;</a:t>
            </a:r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集合查询</a:t>
            </a:r>
          </a:p>
        </p:txBody>
      </p:sp>
    </p:spTree>
    <p:extLst>
      <p:ext uri="{BB962C8B-B14F-4D97-AF65-F5344CB8AC3E}">
        <p14:creationId xmlns:p14="http://schemas.microsoft.com/office/powerpoint/2010/main" val="165692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accent2"/>
                </a:solidFill>
              </a:rPr>
              <a:t>步骤（续）：</a:t>
            </a:r>
            <a:endParaRPr lang="en-US" altLang="zh-CN">
              <a:solidFill>
                <a:schemeClr val="accent2"/>
              </a:solidFill>
            </a:endParaRPr>
          </a:p>
          <a:p>
            <a:pPr lvl="1"/>
            <a:r>
              <a:rPr lang="en-US" altLang="zh-CN">
                <a:solidFill>
                  <a:schemeClr val="accent2"/>
                </a:solidFill>
              </a:rPr>
              <a:t>STEP3</a:t>
            </a:r>
            <a:r>
              <a:rPr lang="zh-CN" altLang="en-US">
                <a:solidFill>
                  <a:schemeClr val="accent2"/>
                </a:solidFill>
              </a:rPr>
              <a:t>：</a:t>
            </a:r>
            <a:r>
              <a:rPr lang="zh-CN" altLang="en-US"/>
              <a:t>得到这两个集合的并集。</a:t>
            </a:r>
            <a:endParaRPr lang="en-US" altLang="zh-CN"/>
          </a:p>
          <a:p>
            <a:pPr lvl="2"/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b="1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Student</a:t>
            </a:r>
            <a:b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Sdept = ‘CS’;</a:t>
            </a:r>
            <a:b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b="1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Student</a:t>
            </a:r>
            <a:b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Sage &lt;= 19;</a:t>
            </a:r>
            <a:endParaRPr lang="zh-CN" altLang="en-US"/>
          </a:p>
          <a:p>
            <a:pPr lvl="2"/>
            <a:endParaRPr lang="en-US" altLang="zh-CN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集合查询</a:t>
            </a:r>
          </a:p>
        </p:txBody>
      </p:sp>
    </p:spTree>
    <p:extLst>
      <p:ext uri="{BB962C8B-B14F-4D97-AF65-F5344CB8AC3E}">
        <p14:creationId xmlns:p14="http://schemas.microsoft.com/office/powerpoint/2010/main" val="274822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语句的查询结果是元组的集合，所以多个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语句的结果可进行集合操作。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集合操作包括：</a:t>
            </a:r>
            <a:endParaRPr lang="en-US" altLang="zh-CN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并操作：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交操作：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INTERSECT</a:t>
            </a:r>
          </a:p>
          <a:p>
            <a:pPr lvl="1"/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差操作：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</a:t>
            </a:r>
            <a:endParaRPr lang="zh-CN" altLang="en-US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集合查询</a:t>
            </a:r>
          </a:p>
        </p:txBody>
      </p:sp>
    </p:spTree>
    <p:extLst>
      <p:ext uri="{BB962C8B-B14F-4D97-AF65-F5344CB8AC3E}">
        <p14:creationId xmlns:p14="http://schemas.microsoft.com/office/powerpoint/2010/main" val="5019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查询选修了</a:t>
            </a:r>
            <a:r>
              <a:rPr lang="en-US" altLang="zh-CN"/>
              <a:t>1</a:t>
            </a:r>
            <a:r>
              <a:rPr lang="zh-CN" altLang="en-US"/>
              <a:t>号或</a:t>
            </a:r>
            <a:r>
              <a:rPr lang="en-US" altLang="zh-CN"/>
              <a:t>2</a:t>
            </a:r>
            <a:r>
              <a:rPr lang="zh-CN" altLang="en-US"/>
              <a:t>号课程的学生的学号。</a:t>
            </a:r>
            <a:endParaRPr lang="en-US" altLang="zh-CN"/>
          </a:p>
          <a:p>
            <a:pPr lvl="1"/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Sno</a:t>
            </a:r>
            <a:b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SC</a:t>
            </a:r>
            <a:b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Cno = 1;</a:t>
            </a:r>
            <a:b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Sno</a:t>
            </a:r>
            <a:b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SC</a:t>
            </a:r>
            <a:b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Cno = 2;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集合查询</a:t>
            </a:r>
          </a:p>
        </p:txBody>
      </p:sp>
    </p:spTree>
    <p:extLst>
      <p:ext uri="{BB962C8B-B14F-4D97-AF65-F5344CB8AC3E}">
        <p14:creationId xmlns:p14="http://schemas.microsoft.com/office/powerpoint/2010/main" val="333971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olidFill>
                  <a:schemeClr val="accent2"/>
                </a:solidFill>
              </a:rPr>
              <a:t>格式：</a:t>
            </a:r>
            <a:endParaRPr lang="en-US" altLang="zh-CN">
              <a:solidFill>
                <a:schemeClr val="accent2"/>
              </a:solidFill>
            </a:endParaRPr>
          </a:p>
          <a:p>
            <a:pPr lvl="1"/>
            <a:r>
              <a:rPr lang="en-US" altLang="zh-CN" sz="28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sz="2800">
                <a:latin typeface="Consolas" panose="020B0609020204030204" pitchFamily="49" charset="0"/>
                <a:cs typeface="Consolas" panose="020B0609020204030204" pitchFamily="49" charset="0"/>
              </a:rPr>
              <a:t>列</a:t>
            </a:r>
            <a:r>
              <a:rPr lang="en-US" altLang="zh-CN" sz="2800">
                <a:latin typeface="Consolas" panose="020B0609020204030204" pitchFamily="49" charset="0"/>
                <a:cs typeface="Consolas" panose="020B0609020204030204" pitchFamily="49" charset="0"/>
              </a:rPr>
              <a:t>1, </a:t>
            </a:r>
            <a:r>
              <a:rPr lang="zh-CN" altLang="en-US" sz="2800">
                <a:latin typeface="Consolas" panose="020B0609020204030204" pitchFamily="49" charset="0"/>
                <a:cs typeface="Consolas" panose="020B0609020204030204" pitchFamily="49" charset="0"/>
              </a:rPr>
              <a:t>列</a:t>
            </a:r>
            <a:r>
              <a:rPr lang="en-US" altLang="zh-CN" sz="2800">
                <a:latin typeface="Consolas" panose="020B0609020204030204" pitchFamily="49" charset="0"/>
                <a:cs typeface="Consolas" panose="020B0609020204030204" pitchFamily="49" charset="0"/>
              </a:rPr>
              <a:t>2, …… , </a:t>
            </a:r>
            <a:r>
              <a:rPr lang="zh-CN" altLang="en-US" sz="2800">
                <a:latin typeface="Consolas" panose="020B0609020204030204" pitchFamily="49" charset="0"/>
                <a:cs typeface="Consolas" panose="020B0609020204030204" pitchFamily="49" charset="0"/>
              </a:rPr>
              <a:t>列</a:t>
            </a:r>
            <a:r>
              <a:rPr lang="en-US" altLang="zh-CN" sz="280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8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zh-CN" altLang="en-US" sz="2800">
                <a:latin typeface="Consolas" panose="020B0609020204030204" pitchFamily="49" charset="0"/>
                <a:cs typeface="Consolas" panose="020B0609020204030204" pitchFamily="49" charset="0"/>
              </a:rPr>
              <a:t>表</a:t>
            </a:r>
            <a:r>
              <a:rPr lang="en-US" altLang="zh-CN" sz="280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[INNER] JOIN </a:t>
            </a:r>
            <a:r>
              <a:rPr lang="zh-CN" altLang="en-US" sz="2800">
                <a:latin typeface="Consolas" panose="020B0609020204030204" pitchFamily="49" charset="0"/>
                <a:cs typeface="Consolas" panose="020B0609020204030204" pitchFamily="49" charset="0"/>
              </a:rPr>
              <a:t>表</a:t>
            </a:r>
            <a:r>
              <a:rPr lang="en-US" altLang="zh-CN" sz="280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8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sz="2800">
                <a:latin typeface="Consolas" panose="020B0609020204030204" pitchFamily="49" charset="0"/>
                <a:cs typeface="Consolas" panose="020B0609020204030204" pitchFamily="49" charset="0"/>
              </a:rPr>
              <a:t>条件表达式</a:t>
            </a:r>
            <a: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altLang="zh-CN" sz="32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内连接（</a:t>
            </a:r>
            <a:r>
              <a:rPr lang="en-US" altLang="zh-CN"/>
              <a:t>INNER JOIN</a:t>
            </a:r>
            <a:r>
              <a:rPr lang="zh-CN" altLang="en-US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70437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查询所有“计算机”系的且年龄不大于</a:t>
            </a:r>
            <a:r>
              <a:rPr lang="en-US" altLang="zh-CN"/>
              <a:t>19</a:t>
            </a:r>
            <a:r>
              <a:rPr lang="zh-CN" altLang="en-US"/>
              <a:t>岁的学生信息。</a:t>
            </a:r>
            <a:endParaRPr lang="en-US" altLang="zh-CN"/>
          </a:p>
          <a:p>
            <a:pPr lvl="1"/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b="1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Student</a:t>
            </a:r>
            <a:b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Sdept = ‘CS’;</a:t>
            </a:r>
            <a:b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INTERSECT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b="1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Student</a:t>
            </a:r>
            <a:b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Sage &lt;= 19;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集合查询</a:t>
            </a:r>
          </a:p>
        </p:txBody>
      </p:sp>
    </p:spTree>
    <p:extLst>
      <p:ext uri="{BB962C8B-B14F-4D97-AF65-F5344CB8AC3E}">
        <p14:creationId xmlns:p14="http://schemas.microsoft.com/office/powerpoint/2010/main" val="387012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查询同时选修了</a:t>
            </a:r>
            <a:r>
              <a:rPr lang="en-US" altLang="zh-CN"/>
              <a:t>1</a:t>
            </a:r>
            <a:r>
              <a:rPr lang="zh-CN" altLang="en-US"/>
              <a:t>号和</a:t>
            </a:r>
            <a:r>
              <a:rPr lang="en-US" altLang="zh-CN"/>
              <a:t>2</a:t>
            </a:r>
            <a:r>
              <a:rPr lang="zh-CN" altLang="en-US"/>
              <a:t>号课程的学生的学号。</a:t>
            </a:r>
            <a:endParaRPr lang="en-US" altLang="zh-CN"/>
          </a:p>
          <a:p>
            <a:pPr lvl="1"/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Sno</a:t>
            </a:r>
            <a:b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SC</a:t>
            </a:r>
            <a:b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Cno = 1;</a:t>
            </a:r>
            <a:b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INTERSECT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Sno</a:t>
            </a:r>
            <a:b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SC</a:t>
            </a:r>
            <a:b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Cno = 2;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集合查询</a:t>
            </a:r>
          </a:p>
        </p:txBody>
      </p:sp>
    </p:spTree>
    <p:extLst>
      <p:ext uri="{BB962C8B-B14F-4D97-AF65-F5344CB8AC3E}">
        <p14:creationId xmlns:p14="http://schemas.microsoft.com/office/powerpoint/2010/main" val="29663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查询所有“计算机”系的但年龄大于</a:t>
            </a:r>
            <a:r>
              <a:rPr lang="en-US" altLang="zh-CN"/>
              <a:t>19</a:t>
            </a:r>
            <a:r>
              <a:rPr lang="zh-CN" altLang="en-US"/>
              <a:t>岁的学生信息。</a:t>
            </a:r>
            <a:endParaRPr lang="en-US" altLang="zh-CN"/>
          </a:p>
          <a:p>
            <a:pPr lvl="1"/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b="1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Student</a:t>
            </a:r>
            <a:b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Sdept = ‘CS’;</a:t>
            </a:r>
            <a:b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b="1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Student</a:t>
            </a:r>
            <a:b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Sage &lt;= 19;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集合查询</a:t>
            </a:r>
          </a:p>
        </p:txBody>
      </p:sp>
    </p:spTree>
    <p:extLst>
      <p:ext uri="{BB962C8B-B14F-4D97-AF65-F5344CB8AC3E}">
        <p14:creationId xmlns:p14="http://schemas.microsoft.com/office/powerpoint/2010/main" val="233823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查询选修了</a:t>
            </a:r>
            <a:r>
              <a:rPr lang="en-US" altLang="zh-CN"/>
              <a:t>1</a:t>
            </a:r>
            <a:r>
              <a:rPr lang="zh-CN" altLang="en-US"/>
              <a:t>号课程但没有选修</a:t>
            </a:r>
            <a:r>
              <a:rPr lang="en-US" altLang="zh-CN"/>
              <a:t>2</a:t>
            </a:r>
            <a:r>
              <a:rPr lang="zh-CN" altLang="en-US"/>
              <a:t>号课程的学生的学号。</a:t>
            </a:r>
            <a:endParaRPr lang="en-US" altLang="zh-CN"/>
          </a:p>
          <a:p>
            <a:pPr lvl="1"/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Sno</a:t>
            </a:r>
            <a:b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SC</a:t>
            </a:r>
            <a:b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Cno = 1;</a:t>
            </a:r>
            <a:b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Sno</a:t>
            </a:r>
            <a:b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SC</a:t>
            </a:r>
            <a:b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Cno = 2;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集合查询</a:t>
            </a:r>
          </a:p>
        </p:txBody>
      </p:sp>
    </p:spTree>
    <p:extLst>
      <p:ext uri="{BB962C8B-B14F-4D97-AF65-F5344CB8AC3E}">
        <p14:creationId xmlns:p14="http://schemas.microsoft.com/office/powerpoint/2010/main" val="17788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是否 </a:t>
            </a:r>
            <a:r>
              <a:rPr lang="en-US" altLang="zh-CN" dirty="0"/>
              <a:t>UNION </a:t>
            </a:r>
            <a:r>
              <a:rPr lang="zh-CN" altLang="en-US" dirty="0"/>
              <a:t>能够实现不用 </a:t>
            </a:r>
            <a:r>
              <a:rPr lang="en-US" altLang="zh-CN" dirty="0"/>
              <a:t>UNION </a:t>
            </a:r>
            <a:r>
              <a:rPr lang="zh-CN" altLang="en-US" dirty="0"/>
              <a:t>所无法完成的功能？</a:t>
            </a:r>
            <a:endParaRPr lang="en-US" altLang="zh-CN" dirty="0"/>
          </a:p>
          <a:p>
            <a:r>
              <a:rPr lang="zh-CN" altLang="en-US" dirty="0"/>
              <a:t>如，已知两张表：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Customers (C#, </a:t>
            </a:r>
            <a:r>
              <a:rPr lang="en-US" altLang="zh-CN" dirty="0" err="1"/>
              <a:t>Cname</a:t>
            </a:r>
            <a:r>
              <a:rPr lang="en-US" altLang="zh-CN" dirty="0"/>
              <a:t>, City, Tel) </a:t>
            </a:r>
            <a:r>
              <a:rPr lang="zh-CN" altLang="en-US" dirty="0">
                <a:solidFill>
                  <a:schemeClr val="tx2"/>
                </a:solidFill>
              </a:rPr>
              <a:t>与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Agents (A#, </a:t>
            </a:r>
            <a:r>
              <a:rPr lang="en-US" altLang="zh-CN" dirty="0" err="1"/>
              <a:t>Aname</a:t>
            </a:r>
            <a:r>
              <a:rPr lang="en-US" altLang="zh-CN" dirty="0"/>
              <a:t>, City, Tel)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zh-CN" altLang="en-US" dirty="0">
                <a:solidFill>
                  <a:srgbClr val="C00000"/>
                </a:solidFill>
              </a:rPr>
              <a:t>现需要查询有客户或代理商的城市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使用 </a:t>
            </a:r>
            <a:r>
              <a:rPr lang="en-US" altLang="zh-CN" dirty="0"/>
              <a:t>UNION</a:t>
            </a:r>
          </a:p>
          <a:p>
            <a:pPr lvl="1"/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b="1" dirty="0">
                <a:latin typeface="Consolas" panose="020B0609020204030204" pitchFamily="49" charset="0"/>
              </a:rPr>
              <a:t> City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b="1" dirty="0">
                <a:latin typeface="Consolas" panose="020B0609020204030204" pitchFamily="49" charset="0"/>
              </a:rPr>
              <a:t> Customers </a:t>
            </a:r>
            <a:br>
              <a:rPr lang="en-US" altLang="zh-CN" b="1" dirty="0">
                <a:latin typeface="Consolas" panose="020B0609020204030204" pitchFamily="49" charset="0"/>
              </a:rPr>
            </a:b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</a:rPr>
              <a:t>UNION</a:t>
            </a:r>
            <a:r>
              <a:rPr lang="en-US" altLang="zh-CN" b="1" dirty="0">
                <a:latin typeface="Consolas" panose="020B0609020204030204" pitchFamily="49" charset="0"/>
              </a:rPr>
              <a:t/>
            </a:r>
            <a:br>
              <a:rPr lang="en-US" altLang="zh-CN" b="1" dirty="0">
                <a:latin typeface="Consolas" panose="020B0609020204030204" pitchFamily="49" charset="0"/>
              </a:rPr>
            </a:b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b="1" dirty="0">
                <a:latin typeface="Consolas" panose="020B0609020204030204" pitchFamily="49" charset="0"/>
              </a:rPr>
              <a:t> City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b="1" dirty="0">
                <a:latin typeface="Consolas" panose="020B0609020204030204" pitchFamily="49" charset="0"/>
              </a:rPr>
              <a:t> Agents</a:t>
            </a:r>
          </a:p>
          <a:p>
            <a:pPr lvl="1"/>
            <a:r>
              <a:rPr lang="zh-CN" altLang="en-US" dirty="0"/>
              <a:t>不使用 </a:t>
            </a:r>
            <a:r>
              <a:rPr lang="en-US" altLang="zh-CN" dirty="0"/>
              <a:t>UNION</a:t>
            </a:r>
            <a:r>
              <a:rPr lang="zh-CN" altLang="en-US" dirty="0"/>
              <a:t>，如何写？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</p:spTree>
    <p:extLst>
      <p:ext uri="{BB962C8B-B14F-4D97-AF65-F5344CB8AC3E}">
        <p14:creationId xmlns:p14="http://schemas.microsoft.com/office/powerpoint/2010/main" val="232085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是否 </a:t>
            </a:r>
            <a:r>
              <a:rPr lang="en-US" altLang="zh-CN" dirty="0"/>
              <a:t>INTERSECT </a:t>
            </a:r>
            <a:r>
              <a:rPr lang="zh-CN" altLang="en-US" dirty="0"/>
              <a:t>能够实现不用 </a:t>
            </a:r>
            <a:r>
              <a:rPr lang="en-US" altLang="zh-CN" dirty="0"/>
              <a:t>INTERSECT </a:t>
            </a:r>
            <a:r>
              <a:rPr lang="zh-CN" altLang="en-US" dirty="0"/>
              <a:t>所无法完成的功能？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现需要查询既有客户又有代理商的城市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使用 </a:t>
            </a:r>
            <a:r>
              <a:rPr lang="en-US" altLang="zh-CN" dirty="0"/>
              <a:t>INTERSECT</a:t>
            </a:r>
          </a:p>
          <a:p>
            <a:pPr lvl="1"/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b="1" dirty="0">
                <a:latin typeface="Consolas" panose="020B0609020204030204" pitchFamily="49" charset="0"/>
              </a:rPr>
              <a:t> City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b="1" dirty="0">
                <a:latin typeface="Consolas" panose="020B0609020204030204" pitchFamily="49" charset="0"/>
              </a:rPr>
              <a:t> Customers</a:t>
            </a:r>
            <a:br>
              <a:rPr lang="en-US" altLang="zh-CN" b="1" dirty="0">
                <a:latin typeface="Consolas" panose="020B0609020204030204" pitchFamily="49" charset="0"/>
              </a:rPr>
            </a:b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</a:rPr>
              <a:t>INTERSECT</a:t>
            </a:r>
            <a:r>
              <a:rPr lang="en-US" altLang="zh-CN" b="1" dirty="0">
                <a:latin typeface="Consolas" panose="020B0609020204030204" pitchFamily="49" charset="0"/>
              </a:rPr>
              <a:t/>
            </a:r>
            <a:br>
              <a:rPr lang="en-US" altLang="zh-CN" b="1" dirty="0">
                <a:latin typeface="Consolas" panose="020B0609020204030204" pitchFamily="49" charset="0"/>
              </a:rPr>
            </a:b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b="1" dirty="0">
                <a:latin typeface="Consolas" panose="020B0609020204030204" pitchFamily="49" charset="0"/>
              </a:rPr>
              <a:t> City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b="1" dirty="0">
                <a:latin typeface="Consolas" panose="020B0609020204030204" pitchFamily="49" charset="0"/>
              </a:rPr>
              <a:t> Agents</a:t>
            </a:r>
          </a:p>
          <a:p>
            <a:pPr lvl="1"/>
            <a:r>
              <a:rPr lang="zh-CN" altLang="en-US" dirty="0"/>
              <a:t>不使用 </a:t>
            </a:r>
            <a:r>
              <a:rPr lang="en-US" altLang="zh-CN" dirty="0"/>
              <a:t>INTERSECT</a:t>
            </a:r>
          </a:p>
          <a:p>
            <a:pPr lvl="1"/>
            <a:r>
              <a:rPr lang="en-US" altLang="zh-CN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b="1" dirty="0" smtClean="0">
                <a:latin typeface="Consolas" panose="020B0609020204030204" pitchFamily="49" charset="0"/>
              </a:rPr>
              <a:t> City </a:t>
            </a:r>
            <a:r>
              <a:rPr lang="en-US" altLang="zh-CN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b="1" dirty="0" smtClean="0">
                <a:latin typeface="Consolas" panose="020B0609020204030204" pitchFamily="49" charset="0"/>
              </a:rPr>
              <a:t> Customers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</a:rPr>
              <a:t>WHERE</a:t>
            </a:r>
            <a:r>
              <a:rPr lang="en-US" altLang="zh-CN" b="1" dirty="0" smtClean="0">
                <a:latin typeface="Consolas" panose="020B0609020204030204" pitchFamily="49" charset="0"/>
              </a:rPr>
              <a:t> City </a:t>
            </a:r>
            <a:r>
              <a:rPr lang="en-US" altLang="zh-CN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IN</a:t>
            </a:r>
            <a:r>
              <a:rPr lang="en-US" altLang="zh-CN" b="1" dirty="0" smtClean="0">
                <a:latin typeface="Consolas" panose="020B0609020204030204" pitchFamily="49" charset="0"/>
              </a:rPr>
              <a:t/>
            </a:r>
            <a:br>
              <a:rPr lang="en-US" altLang="zh-CN" b="1" dirty="0" smtClean="0">
                <a:latin typeface="Consolas" panose="020B0609020204030204" pitchFamily="49" charset="0"/>
              </a:rPr>
            </a:br>
            <a:r>
              <a:rPr lang="en-US" altLang="zh-CN" b="1" dirty="0" smtClean="0">
                <a:latin typeface="Consolas" panose="020B0609020204030204" pitchFamily="49" charset="0"/>
              </a:rPr>
              <a:t>    (</a:t>
            </a:r>
            <a:r>
              <a:rPr lang="en-US" altLang="zh-CN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b="1" dirty="0" smtClean="0">
                <a:latin typeface="Consolas" panose="020B0609020204030204" pitchFamily="49" charset="0"/>
              </a:rPr>
              <a:t> City </a:t>
            </a:r>
            <a:r>
              <a:rPr lang="en-US" altLang="zh-CN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b="1" dirty="0" smtClean="0">
                <a:latin typeface="Consolas" panose="020B0609020204030204" pitchFamily="49" charset="0"/>
              </a:rPr>
              <a:t> Agents)            </a:t>
            </a:r>
            <a:r>
              <a:rPr lang="zh-CN" altLang="en-US" b="1" dirty="0" smtClean="0">
                <a:latin typeface="Consolas" panose="020B0609020204030204" pitchFamily="49" charset="0"/>
              </a:rPr>
              <a:t>这样</a:t>
            </a:r>
            <a:r>
              <a:rPr lang="zh-CN" altLang="en-US" b="1" dirty="0">
                <a:latin typeface="Consolas" panose="020B0609020204030204" pitchFamily="49" charset="0"/>
              </a:rPr>
              <a:t>可以吗？</a:t>
            </a:r>
            <a:endParaRPr lang="en-US" altLang="zh-CN" b="1" dirty="0">
              <a:latin typeface="Consolas" panose="020B0609020204030204" pitchFamily="49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</p:spTree>
    <p:extLst>
      <p:ext uri="{BB962C8B-B14F-4D97-AF65-F5344CB8AC3E}">
        <p14:creationId xmlns:p14="http://schemas.microsoft.com/office/powerpoint/2010/main" val="157527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是否 </a:t>
            </a:r>
            <a:r>
              <a:rPr lang="en-US" altLang="zh-CN" dirty="0"/>
              <a:t>EXCEPT </a:t>
            </a:r>
            <a:r>
              <a:rPr lang="zh-CN" altLang="en-US" dirty="0"/>
              <a:t>能够实现不用 </a:t>
            </a:r>
            <a:r>
              <a:rPr lang="en-US" altLang="zh-CN" dirty="0"/>
              <a:t>EXCEPT </a:t>
            </a:r>
            <a:r>
              <a:rPr lang="zh-CN" altLang="en-US" dirty="0"/>
              <a:t>所无法完成的功能？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现需要查询有客户但没有代理商的城市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使用 </a:t>
            </a:r>
            <a:r>
              <a:rPr lang="en-US" altLang="zh-CN" dirty="0"/>
              <a:t>EXCEPT</a:t>
            </a:r>
          </a:p>
          <a:p>
            <a:pPr lvl="1"/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b="1" dirty="0">
                <a:latin typeface="Consolas" panose="020B0609020204030204" pitchFamily="49" charset="0"/>
              </a:rPr>
              <a:t> City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b="1" dirty="0">
                <a:latin typeface="Consolas" panose="020B0609020204030204" pitchFamily="49" charset="0"/>
              </a:rPr>
              <a:t> Customers</a:t>
            </a:r>
            <a:br>
              <a:rPr lang="en-US" altLang="zh-CN" b="1" dirty="0">
                <a:latin typeface="Consolas" panose="020B0609020204030204" pitchFamily="49" charset="0"/>
              </a:rPr>
            </a:b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</a:rPr>
              <a:t>EXCEPT</a:t>
            </a:r>
            <a:r>
              <a:rPr lang="en-US" altLang="zh-CN" b="1" dirty="0">
                <a:latin typeface="Consolas" panose="020B0609020204030204" pitchFamily="49" charset="0"/>
              </a:rPr>
              <a:t/>
            </a:r>
            <a:br>
              <a:rPr lang="en-US" altLang="zh-CN" b="1" dirty="0">
                <a:latin typeface="Consolas" panose="020B0609020204030204" pitchFamily="49" charset="0"/>
              </a:rPr>
            </a:b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b="1" dirty="0">
                <a:latin typeface="Consolas" panose="020B0609020204030204" pitchFamily="49" charset="0"/>
              </a:rPr>
              <a:t> City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b="1" dirty="0">
                <a:latin typeface="Consolas" panose="020B0609020204030204" pitchFamily="49" charset="0"/>
              </a:rPr>
              <a:t> Agents</a:t>
            </a:r>
          </a:p>
          <a:p>
            <a:pPr lvl="1"/>
            <a:r>
              <a:rPr lang="zh-CN" altLang="en-US" dirty="0"/>
              <a:t>不使用 </a:t>
            </a:r>
            <a:r>
              <a:rPr lang="en-US" altLang="zh-CN" dirty="0"/>
              <a:t>INTERSECT</a:t>
            </a:r>
          </a:p>
          <a:p>
            <a:pPr lvl="1"/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b="1" dirty="0">
                <a:latin typeface="Consolas" panose="020B0609020204030204" pitchFamily="49" charset="0"/>
              </a:rPr>
              <a:t> City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b="1" dirty="0">
                <a:latin typeface="Consolas" panose="020B0609020204030204" pitchFamily="49" charset="0"/>
              </a:rPr>
              <a:t> Customers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</a:rPr>
              <a:t>WHERE</a:t>
            </a:r>
            <a:r>
              <a:rPr lang="en-US" altLang="zh-CN" b="1" dirty="0">
                <a:latin typeface="Consolas" panose="020B0609020204030204" pitchFamily="49" charset="0"/>
              </a:rPr>
              <a:t> City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</a:rPr>
              <a:t>NOT</a:t>
            </a:r>
            <a:r>
              <a:rPr lang="en-US" altLang="zh-CN" b="1" dirty="0"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</a:rPr>
              <a:t>IN</a:t>
            </a:r>
            <a:r>
              <a:rPr lang="en-US" altLang="zh-CN" b="1" dirty="0">
                <a:latin typeface="Consolas" panose="020B0609020204030204" pitchFamily="49" charset="0"/>
              </a:rPr>
              <a:t/>
            </a:r>
            <a:br>
              <a:rPr lang="en-US" altLang="zh-CN" b="1" dirty="0">
                <a:latin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</a:rPr>
              <a:t>    (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b="1" dirty="0">
                <a:latin typeface="Consolas" panose="020B0609020204030204" pitchFamily="49" charset="0"/>
              </a:rPr>
              <a:t> City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b="1" dirty="0">
                <a:latin typeface="Consolas" panose="020B0609020204030204" pitchFamily="49" charset="0"/>
              </a:rPr>
              <a:t> Agents)  </a:t>
            </a:r>
            <a:r>
              <a:rPr lang="zh-CN" altLang="en-US" b="1" dirty="0">
                <a:latin typeface="Consolas" panose="020B0609020204030204" pitchFamily="49" charset="0"/>
              </a:rPr>
              <a:t>这样可以吗？</a:t>
            </a:r>
            <a:endParaRPr lang="en-US" altLang="zh-CN" b="1" dirty="0">
              <a:latin typeface="Consolas" panose="020B0609020204030204" pitchFamily="49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</p:spTree>
    <p:extLst>
      <p:ext uri="{BB962C8B-B14F-4D97-AF65-F5344CB8AC3E}">
        <p14:creationId xmlns:p14="http://schemas.microsoft.com/office/powerpoint/2010/main" val="156089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olidFill>
                  <a:schemeClr val="accent2"/>
                </a:solidFill>
              </a:rPr>
              <a:t>格式</a:t>
            </a:r>
            <a:r>
              <a:rPr lang="zh-CN" altLang="en-US"/>
              <a:t>：</a:t>
            </a:r>
            <a:endParaRPr lang="en-US" altLang="zh-CN"/>
          </a:p>
          <a:p>
            <a:pPr lvl="1"/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DISTINCE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目标列表达式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1 [</a:t>
            </a:r>
            <a:r>
              <a:rPr lang="en-US" altLang="zh-CN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别名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1], [,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目标列表达式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2 [</a:t>
            </a:r>
            <a:r>
              <a:rPr lang="en-US" altLang="zh-CN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别名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2]] </a:t>
            </a:r>
            <a:b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表名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1 | 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视图名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b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     [, 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表名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2|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视图名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2]</a:t>
            </a:r>
            <a:b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    …[, 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表名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n|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视图名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n]</a:t>
            </a:r>
            <a:b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条件表达式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 BY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列名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HAVING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条件表达式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]]</a:t>
            </a:r>
            <a:b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 BY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列名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ASC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]];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SQL </a:t>
            </a:r>
            <a:r>
              <a:rPr lang="zh-CN" altLang="en-US" dirty="0"/>
              <a:t>查询语句总结</a:t>
            </a:r>
          </a:p>
        </p:txBody>
      </p:sp>
    </p:spTree>
    <p:extLst>
      <p:ext uri="{BB962C8B-B14F-4D97-AF65-F5344CB8AC3E}">
        <p14:creationId xmlns:p14="http://schemas.microsoft.com/office/powerpoint/2010/main" val="4984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检索年龄大于</a:t>
            </a:r>
            <a:r>
              <a:rPr lang="en-US" altLang="zh-CN"/>
              <a:t>23</a:t>
            </a:r>
            <a:r>
              <a:rPr lang="zh-CN" altLang="en-US"/>
              <a:t>岁的男学生的学号和姓名。</a:t>
            </a:r>
            <a:endParaRPr lang="en-US" altLang="zh-CN"/>
          </a:p>
          <a:p>
            <a:r>
              <a:rPr lang="zh-CN" altLang="en-US"/>
              <a:t>检索至少选修了两门课程的学生的学号。</a:t>
            </a:r>
            <a:endParaRPr lang="en-US" altLang="zh-CN"/>
          </a:p>
          <a:p>
            <a:r>
              <a:rPr lang="zh-CN" altLang="en-US"/>
              <a:t>检索至少选修了两门课程的学生的姓名。</a:t>
            </a:r>
            <a:endParaRPr lang="en-US" altLang="zh-CN"/>
          </a:p>
          <a:p>
            <a:r>
              <a:rPr lang="zh-CN" altLang="en-US"/>
              <a:t>求年龄大于女同学平均年龄的男学生姓名和年龄。</a:t>
            </a: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课堂练习</a:t>
            </a:r>
          </a:p>
        </p:txBody>
      </p:sp>
    </p:spTree>
    <p:extLst>
      <p:ext uri="{BB962C8B-B14F-4D97-AF65-F5344CB8AC3E}">
        <p14:creationId xmlns:p14="http://schemas.microsoft.com/office/powerpoint/2010/main" val="369804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插入数据（</a:t>
            </a:r>
            <a:r>
              <a:rPr lang="en-US" altLang="zh-CN" dirty="0">
                <a:solidFill>
                  <a:schemeClr val="accent2"/>
                </a:solidFill>
              </a:rPr>
              <a:t>Insert</a:t>
            </a:r>
            <a:r>
              <a:rPr lang="zh-CN" altLang="en-US" dirty="0">
                <a:solidFill>
                  <a:schemeClr val="accent2"/>
                </a:solidFill>
              </a:rPr>
              <a:t>）</a:t>
            </a:r>
            <a:endParaRPr lang="en-US" altLang="zh-CN" dirty="0">
              <a:solidFill>
                <a:schemeClr val="accent2"/>
              </a:solidFill>
            </a:endParaRPr>
          </a:p>
          <a:p>
            <a:pPr lvl="1"/>
            <a:r>
              <a:rPr lang="zh-CN" altLang="en-US" dirty="0"/>
              <a:t>新增单个</a:t>
            </a:r>
            <a:r>
              <a:rPr lang="zh-CN" altLang="en-US"/>
              <a:t>或</a:t>
            </a:r>
            <a:r>
              <a:rPr lang="zh-CN" altLang="en-US">
                <a:solidFill>
                  <a:srgbClr val="C00000"/>
                </a:solidFill>
              </a:rPr>
              <a:t>一些元组</a:t>
            </a:r>
            <a:r>
              <a:rPr lang="zh-CN" altLang="en-US"/>
              <a:t>（</a:t>
            </a:r>
            <a:r>
              <a:rPr lang="zh-CN" altLang="en-US" dirty="0"/>
              <a:t>子查询的结果）</a:t>
            </a:r>
            <a:endParaRPr lang="en-US" altLang="zh-CN" dirty="0"/>
          </a:p>
          <a:p>
            <a:r>
              <a:rPr lang="zh-CN" altLang="en-US" dirty="0">
                <a:solidFill>
                  <a:schemeClr val="accent2"/>
                </a:solidFill>
              </a:rPr>
              <a:t>修改数据（</a:t>
            </a:r>
            <a:r>
              <a:rPr lang="en-US" altLang="zh-CN" dirty="0">
                <a:solidFill>
                  <a:schemeClr val="accent2"/>
                </a:solidFill>
              </a:rPr>
              <a:t>Update</a:t>
            </a:r>
            <a:r>
              <a:rPr lang="zh-CN" altLang="en-US" dirty="0">
                <a:solidFill>
                  <a:schemeClr val="accent2"/>
                </a:solidFill>
              </a:rPr>
              <a:t>）</a:t>
            </a:r>
            <a:endParaRPr lang="en-US" altLang="zh-CN" dirty="0">
              <a:solidFill>
                <a:schemeClr val="accent2"/>
              </a:solidFill>
            </a:endParaRPr>
          </a:p>
          <a:p>
            <a:pPr lvl="1"/>
            <a:r>
              <a:rPr lang="zh-CN" altLang="en-US" dirty="0"/>
              <a:t>对某个或</a:t>
            </a:r>
            <a:r>
              <a:rPr lang="zh-CN" altLang="en-US" dirty="0">
                <a:solidFill>
                  <a:srgbClr val="C00000"/>
                </a:solidFill>
              </a:rPr>
              <a:t>某些元组</a:t>
            </a:r>
            <a:r>
              <a:rPr lang="zh-CN" altLang="en-US" dirty="0"/>
              <a:t>中的</a:t>
            </a:r>
            <a:r>
              <a:rPr lang="zh-CN" altLang="en-US" dirty="0">
                <a:solidFill>
                  <a:srgbClr val="C00000"/>
                </a:solidFill>
              </a:rPr>
              <a:t>某些属性值</a:t>
            </a:r>
            <a:r>
              <a:rPr lang="zh-CN" altLang="en-US" dirty="0"/>
              <a:t>进行修改</a:t>
            </a:r>
            <a:endParaRPr lang="en-US" altLang="zh-CN" dirty="0"/>
          </a:p>
          <a:p>
            <a:r>
              <a:rPr lang="zh-CN" altLang="en-US" dirty="0"/>
              <a:t>删除数据（</a:t>
            </a:r>
            <a:r>
              <a:rPr lang="en-US" altLang="zh-CN" dirty="0"/>
              <a:t>DELETE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删除</a:t>
            </a:r>
            <a:r>
              <a:rPr lang="zh-CN" altLang="en-US" dirty="0">
                <a:solidFill>
                  <a:srgbClr val="C00000"/>
                </a:solidFill>
              </a:rPr>
              <a:t>某些</a:t>
            </a:r>
            <a:r>
              <a:rPr lang="zh-CN" altLang="en-US" dirty="0"/>
              <a:t>元组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SQL </a:t>
            </a:r>
            <a:r>
              <a:rPr lang="zh-CN" altLang="en-US" dirty="0"/>
              <a:t>数据更新</a:t>
            </a:r>
          </a:p>
        </p:txBody>
      </p:sp>
    </p:spTree>
    <p:extLst>
      <p:ext uri="{BB962C8B-B14F-4D97-AF65-F5344CB8AC3E}">
        <p14:creationId xmlns:p14="http://schemas.microsoft.com/office/powerpoint/2010/main" val="43129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用内连接查询每个学生的学号、姓名及其选修的课程的课号与成绩。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Student.Sno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Sname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Cno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, Grade</a:t>
            </a:r>
            <a:b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Student </a:t>
            </a:r>
            <a:r>
              <a:rPr lang="en-US" altLang="zh-CN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 JOIN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SC</a:t>
            </a:r>
            <a:b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Student.Sno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SC.Sno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等价于：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Student.Sno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Sname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Cno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, Grade</a:t>
            </a:r>
            <a:b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Student, SC</a:t>
            </a:r>
            <a:b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Student.Sno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SC.Sno</a:t>
            </a:r>
            <a:r>
              <a:rPr lang="en-US" altLang="zh-CN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内连接（</a:t>
            </a:r>
            <a:r>
              <a:rPr lang="en-US" altLang="zh-CN"/>
              <a:t>INNER JOIN</a:t>
            </a:r>
            <a:r>
              <a:rPr lang="zh-CN" altLang="en-US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06732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新增单个元组格式：</a:t>
            </a:r>
            <a:endParaRPr lang="en-US" altLang="zh-CN" dirty="0">
              <a:solidFill>
                <a:schemeClr val="accent2"/>
              </a:solidFill>
            </a:endParaRPr>
          </a:p>
          <a:p>
            <a:pPr lvl="1"/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 INTO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表名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列名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列名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, ……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 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zh-CN" alt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常量</a:t>
            </a:r>
            <a:r>
              <a:rPr lang="en-US" altLang="zh-CN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zh-CN" alt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常量</a:t>
            </a:r>
            <a:r>
              <a:rPr lang="en-US" altLang="zh-CN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]……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功能：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将新元组插入指定表中。其中新元组的列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的值为常量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，列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的值为常量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2……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。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0">
              <a:buNone/>
            </a:pP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插入数据（</a:t>
            </a:r>
            <a:r>
              <a:rPr lang="en-US" altLang="zh-CN" dirty="0"/>
              <a:t>INSERT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27555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将一个新的学生元组（学号：</a:t>
            </a:r>
            <a:r>
              <a:rPr lang="en-US" altLang="zh-CN" dirty="0">
                <a:cs typeface="Consolas" panose="020B0609020204030204" pitchFamily="49" charset="0"/>
              </a:rPr>
              <a:t>95005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；姓名：赵安；性别：女；年</a:t>
            </a:r>
            <a:r>
              <a:rPr lang="zh-CN" altLang="en-US" dirty="0">
                <a:cs typeface="Consolas" panose="020B0609020204030204" pitchFamily="49" charset="0"/>
              </a:rPr>
              <a:t>龄：</a:t>
            </a:r>
            <a:r>
              <a:rPr lang="en-US" altLang="zh-CN" dirty="0">
                <a:cs typeface="Consolas" panose="020B0609020204030204" pitchFamily="49" charset="0"/>
              </a:rPr>
              <a:t>20</a:t>
            </a:r>
            <a:r>
              <a:rPr lang="zh-CN" altLang="en-US" dirty="0">
                <a:cs typeface="Consolas" panose="020B0609020204030204" pitchFamily="49" charset="0"/>
              </a:rPr>
              <a:t>；系：</a:t>
            </a:r>
            <a:r>
              <a:rPr lang="en-US" altLang="zh-CN" dirty="0">
                <a:cs typeface="Consolas" panose="020B0609020204030204" pitchFamily="49" charset="0"/>
              </a:rPr>
              <a:t>MA</a:t>
            </a:r>
            <a:r>
              <a:rPr lang="zh-CN" altLang="en-US" dirty="0">
                <a:cs typeface="Consolas" panose="020B0609020204030204" pitchFamily="49" charset="0"/>
              </a:rPr>
              <a:t>）插入到学生表中。</a:t>
            </a:r>
            <a:endParaRPr lang="en-US" altLang="zh-CN" dirty="0">
              <a:cs typeface="Consolas" panose="020B0609020204030204" pitchFamily="49" charset="0"/>
            </a:endParaRPr>
          </a:p>
          <a:p>
            <a:pPr lvl="1"/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 INTO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Student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 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(‘95005’, ‘</a:t>
            </a:r>
            <a:r>
              <a:rPr lang="zh-CN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赵安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’, ‘</a:t>
            </a:r>
            <a:r>
              <a:rPr lang="zh-CN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女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’, ‘20’, ‘MA’);</a:t>
            </a:r>
          </a:p>
          <a:p>
            <a:pPr lvl="1"/>
            <a:endParaRPr lang="en-US" altLang="zh-CN" dirty="0">
              <a:cs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插入数据（</a:t>
            </a:r>
            <a:r>
              <a:rPr lang="en-US" altLang="zh-CN" dirty="0"/>
              <a:t>INSERT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56325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插入一条选课记录（学号：</a:t>
            </a:r>
            <a:r>
              <a:rPr lang="en-US" altLang="zh-CN" dirty="0"/>
              <a:t>95005</a:t>
            </a:r>
            <a:r>
              <a:rPr lang="zh-CN" altLang="en-US" dirty="0"/>
              <a:t>；课号：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 INTO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SC(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Sno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Cno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 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(‘95005’, 1);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也可以写成：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 INTO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SC(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Cno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Sno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 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(1, ‘95005’);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还可以写成：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 INTO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SC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 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(‘95005’, 1,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插入数据（</a:t>
            </a:r>
            <a:r>
              <a:rPr lang="en-US" altLang="zh-CN"/>
              <a:t>INSERT</a:t>
            </a:r>
            <a:r>
              <a:rPr lang="zh-CN" altLang="en-US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25776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注意：</a:t>
            </a:r>
            <a:endParaRPr lang="en-US" altLang="zh-CN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 dirty="0"/>
              <a:t>若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 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子句中没有出现的列，新元组将在这些列上取空值（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）。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 dirty="0"/>
              <a:t>若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 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子句中没有指名任何列名，则新插入的元组必须在每列上都有值。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插入数据（</a:t>
            </a:r>
            <a:r>
              <a:rPr lang="en-US" altLang="zh-CN"/>
              <a:t>INSERT</a:t>
            </a:r>
            <a:r>
              <a:rPr lang="zh-CN" altLang="en-US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86711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新增批量数据格式</a:t>
            </a:r>
            <a:endParaRPr lang="en-US" altLang="zh-CN" sz="2800" dirty="0"/>
          </a:p>
          <a:p>
            <a:pPr lvl="1"/>
            <a:r>
              <a:rPr lang="en-US" altLang="zh-CN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 INTO</a:t>
            </a:r>
            <a:r>
              <a:rPr lang="en-US" altLang="zh-CN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sz="2400" dirty="0">
                <a:solidFill>
                  <a:srgbClr val="C00000"/>
                </a:solidFill>
              </a:rPr>
              <a:t>表名</a:t>
            </a:r>
            <a:r>
              <a:rPr lang="en-US" altLang="zh-CN" sz="2400" dirty="0"/>
              <a:t>[(</a:t>
            </a:r>
            <a:r>
              <a:rPr lang="zh-CN" altLang="en-US" sz="2400" dirty="0">
                <a:solidFill>
                  <a:srgbClr val="0070C0"/>
                </a:solidFill>
              </a:rPr>
              <a:t>列名</a:t>
            </a:r>
            <a:r>
              <a:rPr lang="en-US" altLang="zh-CN" sz="2400" dirty="0">
                <a:solidFill>
                  <a:srgbClr val="0070C0"/>
                </a:solidFill>
              </a:rPr>
              <a:t>1</a:t>
            </a:r>
            <a:r>
              <a:rPr lang="en-US" altLang="zh-CN" sz="2400" dirty="0"/>
              <a:t>[</a:t>
            </a:r>
            <a:r>
              <a:rPr lang="zh-CN" altLang="en-US" sz="2400" dirty="0"/>
              <a:t>，</a:t>
            </a:r>
            <a:r>
              <a:rPr lang="zh-CN" altLang="en-US" sz="2400" dirty="0">
                <a:solidFill>
                  <a:srgbClr val="0070C0"/>
                </a:solidFill>
              </a:rPr>
              <a:t>列名</a:t>
            </a:r>
            <a:r>
              <a:rPr lang="en-US" altLang="zh-CN" sz="2400" dirty="0">
                <a:solidFill>
                  <a:srgbClr val="0070C0"/>
                </a:solidFill>
              </a:rPr>
              <a:t>2</a:t>
            </a:r>
            <a:r>
              <a:rPr lang="en-US" altLang="zh-CN" sz="2400" dirty="0"/>
              <a:t>]…)] </a:t>
            </a:r>
            <a:br>
              <a:rPr lang="en-US" altLang="zh-CN" sz="2400" dirty="0"/>
            </a:br>
            <a:r>
              <a:rPr lang="en-US" altLang="zh-CN" sz="2400" dirty="0"/>
              <a:t>    </a:t>
            </a:r>
            <a:r>
              <a:rPr lang="zh-CN" altLang="en-US" sz="2400" dirty="0">
                <a:solidFill>
                  <a:srgbClr val="7030A0"/>
                </a:solidFill>
              </a:rPr>
              <a:t>子查询</a:t>
            </a: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zh-CN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功能：</a:t>
            </a:r>
            <a:endParaRPr lang="en-US" altLang="zh-CN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插入子查询结果中的若干个元组。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插入数据（</a:t>
            </a:r>
            <a:r>
              <a:rPr lang="en-US" altLang="zh-CN"/>
              <a:t>INSERT</a:t>
            </a:r>
            <a:r>
              <a:rPr lang="zh-CN" altLang="en-US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88841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要求一次性地将所有学生的学号及平均成绩保存到一张基本表中。</a:t>
            </a:r>
            <a:endParaRPr lang="en-US" altLang="zh-CN" dirty="0"/>
          </a:p>
          <a:p>
            <a:r>
              <a:rPr lang="zh-CN" altLang="en-US" dirty="0">
                <a:solidFill>
                  <a:schemeClr val="accent2"/>
                </a:solidFill>
              </a:rPr>
              <a:t>步骤：</a:t>
            </a:r>
            <a:endParaRPr lang="en-US" altLang="zh-CN" dirty="0">
              <a:solidFill>
                <a:schemeClr val="accent2"/>
              </a:solidFill>
            </a:endParaRPr>
          </a:p>
          <a:p>
            <a:pPr lvl="1"/>
            <a:r>
              <a:rPr lang="en-US" altLang="zh-CN" dirty="0">
                <a:solidFill>
                  <a:schemeClr val="accent2"/>
                </a:solidFill>
              </a:rPr>
              <a:t>STEP1</a:t>
            </a:r>
            <a:r>
              <a:rPr lang="zh-CN" altLang="en-US" dirty="0">
                <a:solidFill>
                  <a:schemeClr val="accent2"/>
                </a:solidFill>
              </a:rPr>
              <a:t>：</a:t>
            </a:r>
            <a:r>
              <a:rPr lang="zh-CN" altLang="en-US" dirty="0"/>
              <a:t>首先建立一张学生平均成绩表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SG</a:t>
            </a:r>
            <a:r>
              <a:rPr lang="zh-CN" altLang="en-US" dirty="0"/>
              <a:t>，包括学号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Sno</a:t>
            </a:r>
            <a:r>
              <a:rPr lang="zh-CN" altLang="en-US" dirty="0"/>
              <a:t>与平均成绩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Gavg</a:t>
            </a:r>
            <a:r>
              <a:rPr lang="zh-CN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。</a:t>
            </a:r>
            <a:endParaRPr lang="en-US" altLang="zh-CN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SG(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Sno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(10),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Gavg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smallint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插入数据（</a:t>
            </a:r>
            <a:r>
              <a:rPr lang="en-US" altLang="zh-CN"/>
              <a:t>INSERT</a:t>
            </a:r>
            <a:r>
              <a:rPr lang="zh-CN" altLang="en-US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64159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步骤（续）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：</a:t>
            </a:r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然后将全体学生的学号与平均成绩插入到表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SG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中。</a:t>
            </a:r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 INTO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SG(Sno, Gavg)</a:t>
            </a:r>
            <a:b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Sno, </a:t>
            </a: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AVG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(Grade)</a:t>
            </a:r>
            <a:b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SC</a:t>
            </a:r>
            <a:b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 BY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Sno);</a:t>
            </a:r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插入数据（</a:t>
            </a:r>
            <a:r>
              <a:rPr lang="en-US" altLang="zh-CN"/>
              <a:t>INSERT</a:t>
            </a:r>
            <a:r>
              <a:rPr lang="zh-CN" altLang="en-US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72468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</a:rPr>
              <a:t>格式：</a:t>
            </a:r>
            <a:endParaRPr lang="en-US" altLang="zh-CN" dirty="0">
              <a:solidFill>
                <a:schemeClr val="accent2"/>
              </a:solidFill>
            </a:endParaRPr>
          </a:p>
          <a:p>
            <a:pPr lvl="1"/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表名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列名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表达式</a:t>
            </a:r>
            <a:r>
              <a:rPr lang="en-US" altLang="zh-CN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列名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表达式</a:t>
            </a:r>
            <a:r>
              <a:rPr lang="en-US" altLang="zh-CN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……]</a:t>
            </a:r>
            <a:b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条件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将</a:t>
            </a:r>
            <a:r>
              <a:rPr lang="en-US" altLang="zh-CN" dirty="0">
                <a:cs typeface="Consolas" panose="020B0609020204030204" pitchFamily="49" charset="0"/>
              </a:rPr>
              <a:t>95001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号学生的年龄改为</a:t>
            </a:r>
            <a:r>
              <a:rPr lang="en-US" altLang="zh-CN" dirty="0">
                <a:cs typeface="Consolas" panose="020B0609020204030204" pitchFamily="49" charset="0"/>
              </a:rPr>
              <a:t>22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岁。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Student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Sage = 22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Sno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= ‘95001’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修改数据（</a:t>
            </a:r>
            <a:r>
              <a:rPr lang="en-US" altLang="zh-CN"/>
              <a:t>UPDATE</a:t>
            </a:r>
            <a:r>
              <a:rPr lang="zh-CN" altLang="en-US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0533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将所有学生的</a:t>
            </a:r>
            <a:r>
              <a:rPr lang="en-US" altLang="zh-CN" dirty="0"/>
              <a:t>1</a:t>
            </a:r>
            <a:r>
              <a:rPr lang="zh-CN" altLang="en-US" dirty="0"/>
              <a:t>号课程的成绩修改为</a:t>
            </a:r>
            <a:r>
              <a:rPr lang="en-US" altLang="zh-CN" dirty="0"/>
              <a:t>0</a:t>
            </a:r>
            <a:r>
              <a:rPr lang="zh-CN" altLang="en-US" dirty="0"/>
              <a:t>分。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SC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Grade = 0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Cno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r>
              <a:rPr lang="zh-CN" altLang="en-US" dirty="0"/>
              <a:t>将所有学生的年龄增加 </a:t>
            </a:r>
            <a:r>
              <a:rPr lang="en-US" altLang="zh-CN" dirty="0"/>
              <a:t>1</a:t>
            </a:r>
            <a:r>
              <a:rPr lang="zh-CN" altLang="en-US" dirty="0"/>
              <a:t>岁。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Student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Sage = Sage + 1;</a:t>
            </a:r>
          </a:p>
          <a:p>
            <a:pPr lvl="1"/>
            <a:endParaRPr lang="zh-CN" altLang="en-US" dirty="0"/>
          </a:p>
          <a:p>
            <a:endParaRPr lang="en-US" altLang="zh-CN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修改数据（</a:t>
            </a:r>
            <a:r>
              <a:rPr lang="en-US" altLang="zh-CN"/>
              <a:t>UPDATE</a:t>
            </a:r>
            <a:r>
              <a:rPr lang="zh-CN" altLang="en-US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36688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将“计算机”系全体学生的成绩修改为</a:t>
            </a:r>
            <a:r>
              <a:rPr lang="en-US" altLang="zh-CN" dirty="0"/>
              <a:t>0</a:t>
            </a:r>
            <a:r>
              <a:rPr lang="zh-CN" altLang="en-US" dirty="0"/>
              <a:t>分。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SC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Grade = 0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Sno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Sno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Student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Sdept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= ‘CS’);</a:t>
            </a:r>
          </a:p>
          <a:p>
            <a:r>
              <a:rPr lang="zh-CN" alt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这是相关子查询还是不相关子查询？</a:t>
            </a:r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修改数据（</a:t>
            </a:r>
            <a:r>
              <a:rPr lang="en-US" altLang="zh-CN"/>
              <a:t>UPDATE</a:t>
            </a:r>
            <a:r>
              <a:rPr lang="zh-CN" altLang="en-US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71546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用内连接查询每个学生的学号、姓名及其选修的课程的课号、课名与成绩。</a:t>
            </a:r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sz="28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  <a:t> Student.Sno, Sname, Course.Cno, </a:t>
            </a:r>
            <a:b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  <a:t>       Cname, Grade</a:t>
            </a:r>
            <a:b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8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  <a:t> Student </a:t>
            </a:r>
            <a:b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8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 JOIN</a:t>
            </a:r>
            <a: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  <a:t> SC </a:t>
            </a:r>
            <a:r>
              <a:rPr lang="en-US" altLang="zh-CN" sz="28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  <a:t> Student.Sno = SC.Sno</a:t>
            </a:r>
            <a:b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8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 JOIN</a:t>
            </a:r>
            <a: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  <a:t> Course </a:t>
            </a:r>
            <a:r>
              <a:rPr lang="en-US" altLang="zh-CN" sz="28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  <a:t> SC.Cno = </a:t>
            </a:r>
            <a:b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  <a:t>                     Course.Cno; </a:t>
            </a:r>
          </a:p>
          <a:p>
            <a:pPr lvl="1"/>
            <a:endParaRPr lang="en-US" altLang="zh-CN" i="1">
              <a:solidFill>
                <a:schemeClr val="accent2"/>
              </a:solidFill>
              <a:latin typeface="Cambria Math" panose="020405030504060302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内连接（</a:t>
            </a:r>
            <a:r>
              <a:rPr lang="en-US" altLang="zh-CN" dirty="0"/>
              <a:t>INNER JOIN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标注 3"/>
              <p:cNvSpPr/>
              <p:nvPr/>
            </p:nvSpPr>
            <p:spPr>
              <a:xfrm>
                <a:off x="1009934" y="5895833"/>
                <a:ext cx="7083188" cy="678704"/>
              </a:xfrm>
              <a:prstGeom prst="wedgeRectCallout">
                <a:avLst>
                  <a:gd name="adj1" fmla="val -17480"/>
                  <a:gd name="adj2" fmla="val -105022"/>
                </a:avLst>
              </a:prstGeom>
              <a:noFill/>
              <a:ln w="63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800">
                    <a:solidFill>
                      <a:schemeClr val="tx2"/>
                    </a:solidFill>
                  </a:rPr>
                  <a:t>等价于：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𝑆𝑡𝑢𝑑𝑒𝑛𝑡</m:t>
                    </m:r>
                    <m:r>
                      <a:rPr lang="en-US" altLang="zh-CN" sz="2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⋈</m:t>
                    </m:r>
                    <m:r>
                      <a:rPr lang="en-US" altLang="zh-CN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𝑆𝐶</m:t>
                    </m:r>
                    <m:r>
                      <a:rPr lang="en-US" altLang="zh-CN" sz="2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⋈</m:t>
                    </m:r>
                    <m:r>
                      <a:rPr lang="en-US" altLang="zh-CN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𝐶𝑜𝑢𝑟𝑠𝑒</m:t>
                    </m:r>
                  </m:oMath>
                </a14:m>
                <a:endParaRPr lang="zh-CN" altLang="en-US" sz="280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" name="矩形标注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934" y="5895833"/>
                <a:ext cx="7083188" cy="678704"/>
              </a:xfrm>
              <a:prstGeom prst="wedgeRectCallout">
                <a:avLst>
                  <a:gd name="adj1" fmla="val -17480"/>
                  <a:gd name="adj2" fmla="val -105022"/>
                </a:avLst>
              </a:prstGeom>
              <a:blipFill rotWithShape="0">
                <a:blip r:embed="rId2"/>
                <a:stretch>
                  <a:fillRect b="-4865"/>
                </a:stretch>
              </a:blipFill>
              <a:ln w="635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684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如果用相关子查询，应该怎么写？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SC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Grade = 0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‘CS’ </a:t>
            </a:r>
            <a:r>
              <a:rPr lang="en-US" altLang="zh-CN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Sdept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Student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Student.Sno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SC.Sno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修改数据（</a:t>
            </a:r>
            <a:r>
              <a:rPr lang="en-US" altLang="zh-CN"/>
              <a:t>UPDATE</a:t>
            </a:r>
            <a:r>
              <a:rPr lang="zh-CN" altLang="en-US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22835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当某学生</a:t>
            </a:r>
            <a:r>
              <a:rPr lang="en-US" altLang="zh-CN" dirty="0"/>
              <a:t>1</a:t>
            </a:r>
            <a:r>
              <a:rPr lang="zh-CN" altLang="en-US" dirty="0"/>
              <a:t>号课程的成绩低于该课程平均成绩时，将该学生该门课的成绩提高</a:t>
            </a:r>
            <a:r>
              <a:rPr lang="en-US" altLang="zh-CN" dirty="0"/>
              <a:t>5%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SC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Grade = Grade * 1.05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Cno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= 1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Grade 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altLang="zh-CN" b="1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AVG(Grade)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SC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Cno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= 1);</a:t>
            </a: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修改数据（</a:t>
            </a:r>
            <a:r>
              <a:rPr lang="en-US" altLang="zh-CN"/>
              <a:t>UPDATE</a:t>
            </a:r>
            <a:r>
              <a:rPr lang="zh-CN" altLang="en-US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46169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格式：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表名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条件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zh-CN" altLang="en-US" dirty="0"/>
              <a:t>功能：</a:t>
            </a:r>
            <a:endParaRPr lang="en-US" altLang="zh-CN" dirty="0"/>
          </a:p>
          <a:p>
            <a:pPr lvl="1"/>
            <a:r>
              <a:rPr lang="zh-CN" altLang="en-US" dirty="0"/>
              <a:t>从指定表中删除符合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dirty="0"/>
              <a:t> </a:t>
            </a:r>
            <a:r>
              <a:rPr lang="zh-CN" altLang="en-US" dirty="0"/>
              <a:t>子句条件的所有元组。</a:t>
            </a:r>
            <a:endParaRPr lang="en-US" altLang="zh-CN"/>
          </a:p>
          <a:p>
            <a:endParaRPr lang="en-US" altLang="zh-CN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删除数据（</a:t>
            </a:r>
            <a:r>
              <a:rPr lang="en-US" altLang="zh-CN"/>
              <a:t>DELETE</a:t>
            </a:r>
            <a:r>
              <a:rPr lang="zh-CN" altLang="en-US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60603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删除学号为</a:t>
            </a:r>
            <a:r>
              <a:rPr lang="en-US" altLang="zh-CN" dirty="0"/>
              <a:t>95001</a:t>
            </a:r>
            <a:r>
              <a:rPr lang="zh-CN" altLang="en-US" dirty="0"/>
              <a:t>的学生信息。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Student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Sno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= ‘95001’;</a:t>
            </a:r>
          </a:p>
          <a:p>
            <a:pPr lvl="1"/>
            <a:endParaRPr lang="zh-CN" altLang="en-US" dirty="0"/>
          </a:p>
          <a:p>
            <a:pPr lvl="1"/>
            <a:endParaRPr lang="en-US" altLang="zh-CN" dirty="0"/>
          </a:p>
          <a:p>
            <a:r>
              <a:rPr lang="zh-CN" altLang="en-US" dirty="0">
                <a:solidFill>
                  <a:schemeClr val="accent2"/>
                </a:solidFill>
              </a:rPr>
              <a:t>注意：</a:t>
            </a:r>
            <a:endParaRPr lang="en-US" altLang="zh-CN" dirty="0">
              <a:solidFill>
                <a:schemeClr val="accent2"/>
              </a:solidFill>
            </a:endParaRPr>
          </a:p>
          <a:p>
            <a:pPr lvl="1"/>
            <a:r>
              <a:rPr lang="zh-CN" altLang="en-US" dirty="0"/>
              <a:t>如果省略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dirty="0"/>
              <a:t> </a:t>
            </a:r>
            <a:r>
              <a:rPr lang="zh-CN" altLang="en-US" dirty="0"/>
              <a:t>子句，则表示删除表中</a:t>
            </a:r>
            <a:r>
              <a:rPr lang="zh-CN" altLang="en-US" dirty="0">
                <a:solidFill>
                  <a:schemeClr val="accent2"/>
                </a:solidFill>
              </a:rPr>
              <a:t>全部元组</a:t>
            </a:r>
            <a:r>
              <a:rPr lang="zh-CN" altLang="en-US" dirty="0"/>
              <a:t>，但表本身不会被删除。即删除的是表中的数据，而不是关于表的定义。</a:t>
            </a:r>
            <a:endParaRPr lang="en-US" altLang="zh-CN" dirty="0"/>
          </a:p>
          <a:p>
            <a:pPr lvl="1"/>
            <a:r>
              <a:rPr lang="zh-CN" altLang="en-US" dirty="0"/>
              <a:t>删除操作有可能会破坏参照完整性。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删除数据（</a:t>
            </a:r>
            <a:r>
              <a:rPr lang="en-US" altLang="zh-CN"/>
              <a:t>DELETE</a:t>
            </a:r>
            <a:r>
              <a:rPr lang="zh-CN" altLang="en-US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64398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删除所有的学生选课记录。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SC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删除计算机系所有学生的选课记录。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SC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Sno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Sno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Student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Sdept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= ‘CS’);</a:t>
            </a:r>
          </a:p>
          <a:p>
            <a:pPr lvl="1"/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删除数据（</a:t>
            </a:r>
            <a:r>
              <a:rPr lang="en-US" altLang="zh-CN" dirty="0"/>
              <a:t>DELETE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41407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删除有</a:t>
            </a:r>
            <a:r>
              <a:rPr lang="en-US" altLang="zh-CN" dirty="0"/>
              <a:t>4</a:t>
            </a:r>
            <a:r>
              <a:rPr lang="zh-CN" altLang="en-US" dirty="0"/>
              <a:t>门以上不及格课程的所有学生记录。</a:t>
            </a:r>
            <a:endParaRPr lang="en-US" altLang="zh-CN" dirty="0"/>
          </a:p>
          <a:p>
            <a:pPr marL="390897" lvl="3" indent="-251994">
              <a:buSzPct val="50000"/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Student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Sno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Sno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SC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Grade &lt; 60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Sno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HAVING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(*) &gt;= 4);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删除数据（</a:t>
            </a:r>
            <a:r>
              <a:rPr lang="en-US" altLang="zh-CN" dirty="0"/>
              <a:t>DELETE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91281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accent2"/>
                </a:solidFill>
              </a:rPr>
              <a:t>也等价于：</a:t>
            </a:r>
            <a:endParaRPr lang="en-US" altLang="zh-CN">
              <a:solidFill>
                <a:schemeClr val="accent2"/>
              </a:solidFill>
            </a:endParaRPr>
          </a:p>
          <a:p>
            <a:pPr lvl="1"/>
            <a:r>
              <a:rPr lang="en-US" altLang="zh-CN" sz="28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  <a:t> Student.Sno, Sname, Course.Cno, </a:t>
            </a: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b="1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  <a:t>Cname, Grade</a:t>
            </a:r>
            <a:b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8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  <a:t> Student, SC, Course</a:t>
            </a:r>
            <a:b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8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  <a:t> Student.Sno = SC.Sno</a:t>
            </a:r>
            <a:b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28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  <a:t> SC.Cno = Course.Cno;</a:t>
            </a:r>
          </a:p>
          <a:p>
            <a:r>
              <a:rPr lang="zh-CN" altLang="en-US">
                <a:cs typeface="Consolas" panose="020B0609020204030204" pitchFamily="49" charset="0"/>
              </a:rPr>
              <a:t>从 </a:t>
            </a:r>
            <a:r>
              <a:rPr lang="en-US" altLang="zh-CN">
                <a:cs typeface="Consolas" panose="020B0609020204030204" pitchFamily="49" charset="0"/>
              </a:rPr>
              <a:t>Student</a:t>
            </a:r>
            <a:r>
              <a:rPr lang="zh-CN" altLang="en-US">
                <a:cs typeface="Consolas" panose="020B0609020204030204" pitchFamily="49" charset="0"/>
              </a:rPr>
              <a:t>、</a:t>
            </a:r>
            <a:r>
              <a:rPr lang="en-US" altLang="zh-CN">
                <a:cs typeface="Consolas" panose="020B0609020204030204" pitchFamily="49" charset="0"/>
              </a:rPr>
              <a:t>Course </a:t>
            </a:r>
            <a:r>
              <a:rPr lang="zh-CN" altLang="en-US">
                <a:cs typeface="Consolas" panose="020B0609020204030204" pitchFamily="49" charset="0"/>
              </a:rPr>
              <a:t>与 </a:t>
            </a:r>
            <a:r>
              <a:rPr lang="en-US" altLang="zh-CN">
                <a:cs typeface="Consolas" panose="020B0609020204030204" pitchFamily="49" charset="0"/>
              </a:rPr>
              <a:t>SC </a:t>
            </a:r>
            <a:r>
              <a:rPr lang="zh-CN" altLang="en-US">
                <a:cs typeface="Consolas" panose="020B0609020204030204" pitchFamily="49" charset="0"/>
              </a:rPr>
              <a:t>三张表的笛卡尔积中根据连接条件选择元组。</a:t>
            </a:r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内连接（</a:t>
            </a:r>
            <a:r>
              <a:rPr lang="en-US" altLang="zh-CN"/>
              <a:t>INNER JOIN</a:t>
            </a:r>
            <a:r>
              <a:rPr lang="zh-CN" altLang="en-US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14092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黄绿色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Temp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第2章-关系代数【完全版】</Template>
  <TotalTime>0</TotalTime>
  <Words>2915</Words>
  <Application>Microsoft Office PowerPoint</Application>
  <PresentationFormat>全屏显示(4:3)</PresentationFormat>
  <Paragraphs>426</Paragraphs>
  <Slides>85</Slides>
  <Notes>1</Notes>
  <HiddenSlides>2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85</vt:i4>
      </vt:variant>
    </vt:vector>
  </HeadingPairs>
  <TitlesOfParts>
    <vt:vector size="96" baseType="lpstr">
      <vt:lpstr>华文细黑</vt:lpstr>
      <vt:lpstr>宋体</vt:lpstr>
      <vt:lpstr>微软雅黑</vt:lpstr>
      <vt:lpstr>Arial</vt:lpstr>
      <vt:lpstr>Calibri</vt:lpstr>
      <vt:lpstr>Cambria Math</vt:lpstr>
      <vt:lpstr>Consolas</vt:lpstr>
      <vt:lpstr>Georgia</vt:lpstr>
      <vt:lpstr>Wingdings</vt:lpstr>
      <vt:lpstr>Wingdings 2</vt:lpstr>
      <vt:lpstr>Training presentation</vt:lpstr>
      <vt:lpstr>数据库原理</vt:lpstr>
      <vt:lpstr>连接查询</vt:lpstr>
      <vt:lpstr>等值连接</vt:lpstr>
      <vt:lpstr>等值连接</vt:lpstr>
      <vt:lpstr>自然连接</vt:lpstr>
      <vt:lpstr>内连接（INNER JOIN）</vt:lpstr>
      <vt:lpstr>内连接（INNER JOIN）</vt:lpstr>
      <vt:lpstr>内连接（INNER JOIN）</vt:lpstr>
      <vt:lpstr>内连接（INNER JOIN）</vt:lpstr>
      <vt:lpstr>内连接（INNER JOIN）</vt:lpstr>
      <vt:lpstr>外连接（OUTER JOIN）</vt:lpstr>
      <vt:lpstr>左连接与右连接</vt:lpstr>
      <vt:lpstr>自身连接</vt:lpstr>
      <vt:lpstr>自身连接</vt:lpstr>
      <vt:lpstr>自身连接</vt:lpstr>
      <vt:lpstr>多表的自身连接</vt:lpstr>
      <vt:lpstr>复合条件连接</vt:lpstr>
      <vt:lpstr>嵌套查询</vt:lpstr>
      <vt:lpstr>带有 IN 谓词的子查询</vt:lpstr>
      <vt:lpstr>带有 IN 谓词的子查询</vt:lpstr>
      <vt:lpstr>带有 IN 谓词的子查询</vt:lpstr>
      <vt:lpstr>带有 IN 谓词的子查询</vt:lpstr>
      <vt:lpstr>带有 IN 谓词的子查询</vt:lpstr>
      <vt:lpstr>带有 IN 谓词的子查询</vt:lpstr>
      <vt:lpstr>带有 IN 谓词的子查询</vt:lpstr>
      <vt:lpstr>带有 IN 谓词的子查询</vt:lpstr>
      <vt:lpstr>带有 IN 谓词的子查询</vt:lpstr>
      <vt:lpstr>带有 IN 谓词的子查询</vt:lpstr>
      <vt:lpstr>相关子查询</vt:lpstr>
      <vt:lpstr>相关子查询</vt:lpstr>
      <vt:lpstr>相关子查询</vt:lpstr>
      <vt:lpstr>相关子查询</vt:lpstr>
      <vt:lpstr>相关子查询</vt:lpstr>
      <vt:lpstr>带有 ALL 谓词的子查询</vt:lpstr>
      <vt:lpstr>带有 ALL 谓词的子查询</vt:lpstr>
      <vt:lpstr>带有 ALL 谓词的子查询</vt:lpstr>
      <vt:lpstr>带有 ANY 谓词的子查询</vt:lpstr>
      <vt:lpstr>带有 ANY 谓词的子查询</vt:lpstr>
      <vt:lpstr>带有 ANY 或 ALL 谓词的子查询</vt:lpstr>
      <vt:lpstr>带有 ANY 或 ALL 谓词的子查询</vt:lpstr>
      <vt:lpstr>带有 ANY 或 ALL 谓词的子查询</vt:lpstr>
      <vt:lpstr>带有 ANY 或 ALL 谓词的子查询</vt:lpstr>
      <vt:lpstr>推荐用 SOME 谓词替代 ANY 谓词</vt:lpstr>
      <vt:lpstr>习题</vt:lpstr>
      <vt:lpstr>带有 EXISTS 谓词的子查询</vt:lpstr>
      <vt:lpstr>带有 EXISTS 谓词的子查询</vt:lpstr>
      <vt:lpstr>带有 EXISTS 谓词的子查询</vt:lpstr>
      <vt:lpstr>带有 EXISTS 谓词的子查询</vt:lpstr>
      <vt:lpstr>带有 NOT EXISTS 谓词的子查询</vt:lpstr>
      <vt:lpstr>带有 NOT EXISTS 谓词的子查询</vt:lpstr>
      <vt:lpstr>带有 EXISTS 谓词的子查询</vt:lpstr>
      <vt:lpstr>带有 EXISTS 谓词的子查询</vt:lpstr>
      <vt:lpstr>带有 EXISTS 谓词的子查询</vt:lpstr>
      <vt:lpstr>带有 EXISTS 谓词的子查询</vt:lpstr>
      <vt:lpstr>带有 EXISTS 谓词的子查询</vt:lpstr>
      <vt:lpstr>集合查询</vt:lpstr>
      <vt:lpstr>集合查询</vt:lpstr>
      <vt:lpstr>集合查询</vt:lpstr>
      <vt:lpstr>集合查询</vt:lpstr>
      <vt:lpstr>集合查询</vt:lpstr>
      <vt:lpstr>集合查询</vt:lpstr>
      <vt:lpstr>集合查询</vt:lpstr>
      <vt:lpstr>集合查询</vt:lpstr>
      <vt:lpstr>问题</vt:lpstr>
      <vt:lpstr>问题</vt:lpstr>
      <vt:lpstr>问题</vt:lpstr>
      <vt:lpstr> SQL 查询语句总结</vt:lpstr>
      <vt:lpstr>课堂练习</vt:lpstr>
      <vt:lpstr> SQL 数据更新</vt:lpstr>
      <vt:lpstr>插入数据（INSERT）</vt:lpstr>
      <vt:lpstr>插入数据（INSERT）</vt:lpstr>
      <vt:lpstr>插入数据（INSERT）</vt:lpstr>
      <vt:lpstr>插入数据（INSERT）</vt:lpstr>
      <vt:lpstr>插入数据（INSERT）</vt:lpstr>
      <vt:lpstr>插入数据（INSERT）</vt:lpstr>
      <vt:lpstr>插入数据（INSERT）</vt:lpstr>
      <vt:lpstr>修改数据（UPDATE）</vt:lpstr>
      <vt:lpstr>修改数据（UPDATE）</vt:lpstr>
      <vt:lpstr>修改数据（UPDATE）</vt:lpstr>
      <vt:lpstr>修改数据（UPDATE）</vt:lpstr>
      <vt:lpstr>修改数据（UPDATE）</vt:lpstr>
      <vt:lpstr>删除数据（DELETE）</vt:lpstr>
      <vt:lpstr>删除数据（DELETE）</vt:lpstr>
      <vt:lpstr>删除数据（DELETE）</vt:lpstr>
      <vt:lpstr>删除数据（DELETE）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数据库原理</dc:title>
  <dc:creator/>
  <cp:keywords/>
  <cp:lastModifiedBy/>
  <cp:revision>2</cp:revision>
  <dcterms:created xsi:type="dcterms:W3CDTF">2014-02-16T11:26:44Z</dcterms:created>
  <dcterms:modified xsi:type="dcterms:W3CDTF">2017-04-12T12:08:56Z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