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2"/>
  </p:sldMasterIdLst>
  <p:notesMasterIdLst>
    <p:notesMasterId r:id="rId6"/>
  </p:notesMasterIdLst>
  <p:handoutMasterIdLst>
    <p:handoutMasterId r:id="rId7"/>
  </p:handoutMasterIdLst>
  <p:sldIdLst>
    <p:sldId id="622" r:id="rId3"/>
    <p:sldId id="656" r:id="rId4"/>
    <p:sldId id="655" r:id="rId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472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63A537"/>
    <a:srgbClr val="DEECCE"/>
    <a:srgbClr val="FFFFFF"/>
    <a:srgbClr val="455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0" autoAdjust="0"/>
    <p:restoredTop sz="89911" autoAdjust="0"/>
  </p:normalViewPr>
  <p:slideViewPr>
    <p:cSldViewPr>
      <p:cViewPr varScale="1">
        <p:scale>
          <a:sx n="101" d="100"/>
          <a:sy n="101" d="100"/>
        </p:scale>
        <p:origin x="126" y="162"/>
      </p:cViewPr>
      <p:guideLst>
        <p:guide orient="horz" pos="2160"/>
        <p:guide pos="2880"/>
        <p:guide pos="5472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4/13/2017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5" y="381000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3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3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10" name="Rectangle 9"/>
          <p:cNvSpPr/>
          <p:nvPr/>
        </p:nvSpPr>
        <p:spPr>
          <a:xfrm>
            <a:off x="3" y="3675533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4/13/2017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9" y="1136"/>
            <a:ext cx="747712" cy="365760"/>
          </a:xfrm>
        </p:spPr>
        <p:txBody>
          <a:bodyPr/>
          <a:lstStyle>
            <a:lvl1pPr algn="r">
              <a:defRPr sz="1351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48005" indent="0" algn="l">
              <a:buNone/>
              <a:defRPr sz="1800">
                <a:solidFill>
                  <a:schemeClr val="tx2"/>
                </a:solidFill>
              </a:defRPr>
            </a:lvl1pPr>
            <a:lvl2pPr marL="342891" indent="0" algn="ctr">
              <a:buNone/>
            </a:lvl2pPr>
            <a:lvl3pPr marL="685783" indent="0" algn="ctr">
              <a:buNone/>
            </a:lvl3pPr>
            <a:lvl4pPr marL="1028674" indent="0" algn="ctr">
              <a:buNone/>
            </a:lvl4pPr>
            <a:lvl5pPr marL="1371566" indent="0" algn="ctr">
              <a:buNone/>
            </a:lvl5pPr>
            <a:lvl6pPr marL="1714457" indent="0" algn="ctr">
              <a:buNone/>
            </a:lvl6pPr>
            <a:lvl7pPr marL="2057349" indent="0" algn="ctr">
              <a:buNone/>
            </a:lvl7pPr>
            <a:lvl8pPr marL="2400240" indent="0" algn="ctr">
              <a:buNone/>
            </a:lvl8pPr>
            <a:lvl9pPr marL="2743131" indent="0" algn="ctr">
              <a:buNone/>
            </a:lvl9pPr>
          </a:lstStyle>
          <a:p>
            <a:r>
              <a:rPr kumimoji="0" lang="zh-CN" altLang="en-US"/>
              <a:t>单击以编辑母版副标题样式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93"/>
            <a:ext cx="8458200" cy="1470025"/>
          </a:xfrm>
        </p:spPr>
        <p:txBody>
          <a:bodyPr anchor="b"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0036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9977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4830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48300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8948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629000"/>
            <a:ext cx="8280000" cy="5040000"/>
          </a:xfrm>
        </p:spPr>
        <p:txBody>
          <a:bodyPr>
            <a:normAutofit/>
          </a:bodyPr>
          <a:lstStyle>
            <a:lvl1pPr marL="0" indent="-251994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  <a:defRPr sz="2400" baseline="0">
                <a:solidFill>
                  <a:schemeClr val="accent2"/>
                </a:solidFill>
                <a:latin typeface="Calibri" panose="020F0502020204030204" pitchFamily="34" charset="0"/>
                <a:ea typeface="+mn-ea"/>
              </a:defRPr>
            </a:lvl1pPr>
            <a:lvl2pPr>
              <a:lnSpc>
                <a:spcPct val="125000"/>
              </a:lnSpc>
              <a:spcBef>
                <a:spcPts val="900"/>
              </a:spcBef>
              <a:defRPr sz="2000" baseline="0">
                <a:latin typeface="Calibri" panose="020F0502020204030204" pitchFamily="34" charset="0"/>
                <a:ea typeface="+mn-ea"/>
              </a:defRPr>
            </a:lvl2pPr>
            <a:lvl3pPr>
              <a:lnSpc>
                <a:spcPct val="125000"/>
              </a:lnSpc>
              <a:spcBef>
                <a:spcPts val="900"/>
              </a:spcBef>
              <a:defRPr sz="2000" baseline="0">
                <a:latin typeface="Calibri" panose="020F0502020204030204" pitchFamily="34" charset="0"/>
                <a:ea typeface="+mn-ea"/>
              </a:defRPr>
            </a:lvl3pPr>
            <a:lvl4pPr>
              <a:lnSpc>
                <a:spcPct val="125000"/>
              </a:lnSpc>
              <a:spcBef>
                <a:spcPts val="900"/>
              </a:spcBef>
              <a:defRPr sz="1800" baseline="0">
                <a:latin typeface="Calibri" panose="020F0502020204030204" pitchFamily="34" charset="0"/>
                <a:ea typeface="+mn-ea"/>
              </a:defRPr>
            </a:lvl4pPr>
            <a:lvl5pPr>
              <a:lnSpc>
                <a:spcPct val="125000"/>
              </a:lnSpc>
              <a:spcBef>
                <a:spcPts val="900"/>
              </a:spcBef>
              <a:defRPr sz="1800" baseline="0">
                <a:latin typeface="Calibri" panose="020F0502020204030204" pitchFamily="34" charset="0"/>
                <a:ea typeface="+mn-ea"/>
              </a:defRPr>
            </a:lvl5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2000" y="747896"/>
            <a:ext cx="8280000" cy="701104"/>
          </a:xfrm>
        </p:spPr>
        <p:txBody>
          <a:bodyPr>
            <a:normAutofit/>
          </a:bodyPr>
          <a:lstStyle>
            <a:lvl1pPr>
              <a:defRPr sz="3600" b="1" baseline="0"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431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000" y="1629001"/>
            <a:ext cx="3960000" cy="5040000"/>
          </a:xfrm>
        </p:spPr>
        <p:txBody>
          <a:bodyPr>
            <a:normAutofit/>
          </a:bodyPr>
          <a:lstStyle>
            <a:lvl1pPr marL="90906" indent="-342900">
              <a:defRPr kumimoji="0" lang="zh-CN" altLang="en-US" sz="2400" kern="1200" baseline="0" dirty="0" smtClean="0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-251994" algn="l" rtl="0" eaLnBrk="1" latinLnBrk="0" hangingPunct="1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/>
              <a:t>编辑母版文本样式</a:t>
            </a:r>
          </a:p>
          <a:p>
            <a:pPr marL="0" lvl="1" indent="-251994" algn="l" rtl="0" eaLnBrk="1" latinLnBrk="0" hangingPunct="1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/>
              <a:t>第二级</a:t>
            </a:r>
          </a:p>
          <a:p>
            <a:pPr marL="0" lvl="2" indent="-251994" algn="l" rtl="0" eaLnBrk="1" latinLnBrk="0" hangingPunct="1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/>
              <a:t>第三级</a:t>
            </a:r>
          </a:p>
          <a:p>
            <a:pPr marL="0" lvl="3" indent="-251994" algn="l" rtl="0" eaLnBrk="1" latinLnBrk="0" hangingPunct="1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/>
              <a:t>第四级</a:t>
            </a:r>
          </a:p>
          <a:p>
            <a:pPr marL="0" lvl="4" indent="-251994" algn="l" rtl="0" eaLnBrk="1" latinLnBrk="0" hangingPunct="1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628999"/>
            <a:ext cx="3960000" cy="5040001"/>
          </a:xfrm>
        </p:spPr>
        <p:txBody>
          <a:bodyPr>
            <a:normAutofit/>
          </a:bodyPr>
          <a:lstStyle>
            <a:lvl1pPr marL="90906" indent="-342900">
              <a:defRPr kumimoji="0" lang="zh-CN" altLang="en-US" sz="2400" kern="1200" baseline="0" dirty="0" smtClean="0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-251994" algn="l" rtl="0" eaLnBrk="1" latinLnBrk="0" hangingPunct="1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/>
              <a:t>编辑母版文本样式</a:t>
            </a:r>
          </a:p>
          <a:p>
            <a:pPr marL="0" lvl="1" indent="-251994" algn="l" rtl="0" eaLnBrk="1" latinLnBrk="0" hangingPunct="1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/>
              <a:t>第二级</a:t>
            </a:r>
          </a:p>
          <a:p>
            <a:pPr marL="0" lvl="2" indent="-251994" algn="l" rtl="0" eaLnBrk="1" latinLnBrk="0" hangingPunct="1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/>
              <a:t>第三级</a:t>
            </a:r>
          </a:p>
          <a:p>
            <a:pPr marL="0" lvl="3" indent="-251994" algn="l" rtl="0" eaLnBrk="1" latinLnBrk="0" hangingPunct="1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/>
              <a:t>第四级</a:t>
            </a:r>
          </a:p>
          <a:p>
            <a:pPr marL="0" lvl="4" indent="-251994" algn="l" rtl="0" eaLnBrk="1" latinLnBrk="0" hangingPunct="1">
              <a:lnSpc>
                <a:spcPct val="125000"/>
              </a:lnSpc>
              <a:spcBef>
                <a:spcPts val="9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p"/>
            </a:pPr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2000" y="747896"/>
            <a:ext cx="8280000" cy="701104"/>
          </a:xfrm>
        </p:spPr>
        <p:txBody>
          <a:bodyPr>
            <a:normAutofit/>
          </a:bodyPr>
          <a:lstStyle>
            <a:lvl1pPr>
              <a:defRPr sz="4000" b="1" baseline="0"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9999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3" orient="horz" pos="2160" userDrawn="1">
          <p15:clr>
            <a:srgbClr val="FBAE40"/>
          </p15:clr>
        </p15:guide>
        <p15:guide id="14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4/13/2017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3262312"/>
          </a:xfrm>
        </p:spPr>
        <p:txBody>
          <a:bodyPr anchor="t"/>
          <a:lstStyle>
            <a:lvl1pPr marL="34290" indent="0">
              <a:buNone/>
              <a:defRPr sz="1575" b="0">
                <a:solidFill>
                  <a:schemeClr val="tx2"/>
                </a:solidFill>
              </a:defRPr>
            </a:lvl1pPr>
            <a:lvl2pPr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6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3225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4217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4/13/2017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7" y="2708519"/>
            <a:ext cx="4041775" cy="38862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8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34290" indent="0">
              <a:buNone/>
              <a:defRPr sz="1425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1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34290" indent="0">
              <a:buNone/>
              <a:defRPr sz="1425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1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3000" b="0" i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0383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4/13/2017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3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7294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4/13/2017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5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92"/>
            <a:ext cx="5102352" cy="580508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32"/>
            <a:ext cx="3383280" cy="4580573"/>
          </a:xfrm>
        </p:spPr>
        <p:txBody>
          <a:bodyPr/>
          <a:lstStyle>
            <a:lvl1pPr marL="6858" indent="0">
              <a:buNone/>
              <a:defRPr sz="1051"/>
            </a:lvl1pPr>
            <a:lvl2pPr>
              <a:buNone/>
              <a:defRPr sz="900"/>
            </a:lvl2pPr>
            <a:lvl3pPr>
              <a:buNone/>
              <a:defRPr sz="751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351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0962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4/13/2017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4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75"/>
            </a:lvl1pPr>
            <a:lvl2pPr>
              <a:buFontTx/>
              <a:buNone/>
              <a:defRPr sz="900"/>
            </a:lvl2pPr>
            <a:lvl3pPr>
              <a:buFontTx/>
              <a:buNone/>
              <a:defRPr sz="751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15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4422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4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30" name="Rectangle 29"/>
          <p:cNvSpPr/>
          <p:nvPr/>
        </p:nvSpPr>
        <p:spPr>
          <a:xfrm>
            <a:off x="3" y="308282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5" y="360252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3" y="440118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1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60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C20F09E4-6EA4-4BF3-9FC8-FF40373B88E6}" type="datetime1">
              <a:rPr lang="en-US" smtClean="0"/>
              <a:t>4/13/2017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600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351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5975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/>
          </a:solidFill>
          <a:latin typeface="+mj-lt"/>
          <a:ea typeface="华文细黑" panose="02010600040101010101" pitchFamily="2" charset="-122"/>
          <a:cs typeface="+mj-cs"/>
        </a:defRPr>
      </a:lvl1pPr>
    </p:titleStyle>
    <p:bodyStyle>
      <a:lvl1pPr marL="274313" indent="-192019" algn="l" rtl="0" eaLnBrk="1" latinLnBrk="0" hangingPunct="1">
        <a:lnSpc>
          <a:spcPct val="130000"/>
        </a:lnSpc>
        <a:spcBef>
          <a:spcPts val="451"/>
        </a:spcBef>
        <a:buClr>
          <a:schemeClr val="accent3"/>
        </a:buClr>
        <a:buFont typeface="Georgia"/>
        <a:buChar char="•"/>
        <a:defRPr kumimoji="0"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493764" indent="-185162" algn="l" rtl="0" eaLnBrk="1" latinLnBrk="0" hangingPunct="1">
        <a:lnSpc>
          <a:spcPct val="130000"/>
        </a:lnSpc>
        <a:spcBef>
          <a:spcPts val="451"/>
        </a:spcBef>
        <a:buClr>
          <a:schemeClr val="accent2"/>
        </a:buClr>
        <a:buFont typeface="Georgia"/>
        <a:buChar char="▫"/>
        <a:defRPr kumimoji="0" sz="1951" kern="1200">
          <a:solidFill>
            <a:schemeClr val="tx2"/>
          </a:solidFill>
          <a:latin typeface="+mn-lt"/>
          <a:ea typeface="+mn-ea"/>
          <a:cs typeface="+mn-cs"/>
        </a:defRPr>
      </a:lvl2pPr>
      <a:lvl3pPr marL="692641" indent="-164588" algn="l" rtl="0" eaLnBrk="1" latinLnBrk="0" hangingPunct="1">
        <a:lnSpc>
          <a:spcPct val="130000"/>
        </a:lnSpc>
        <a:spcBef>
          <a:spcPts val="451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884661" indent="-150872" algn="l" rtl="0" eaLnBrk="1" latinLnBrk="0" hangingPunct="1">
        <a:lnSpc>
          <a:spcPct val="130000"/>
        </a:lnSpc>
        <a:spcBef>
          <a:spcPts val="451"/>
        </a:spcBef>
        <a:buClr>
          <a:schemeClr val="accent1"/>
        </a:buClr>
        <a:buFont typeface="Wingdings 2" panose="05020102010507070707" pitchFamily="18" charset="2"/>
        <a:buChar char=""/>
        <a:defRPr kumimoji="0" sz="1651" kern="1200">
          <a:solidFill>
            <a:schemeClr val="tx2"/>
          </a:solidFill>
          <a:latin typeface="+mn-lt"/>
          <a:ea typeface="+mn-ea"/>
          <a:cs typeface="+mn-cs"/>
        </a:defRPr>
      </a:lvl4pPr>
      <a:lvl5pPr marL="1042390" indent="-137157" algn="l" rtl="0" eaLnBrk="1" latinLnBrk="0" hangingPunct="1">
        <a:lnSpc>
          <a:spcPct val="130000"/>
        </a:lnSpc>
        <a:spcBef>
          <a:spcPts val="451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5pPr>
      <a:lvl6pPr marL="1206978" indent="-137157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351" kern="1200">
          <a:solidFill>
            <a:schemeClr val="tx2"/>
          </a:solidFill>
          <a:latin typeface="+mn-lt"/>
          <a:ea typeface="+mn-ea"/>
          <a:cs typeface="+mn-cs"/>
        </a:defRPr>
      </a:lvl6pPr>
      <a:lvl7pPr marL="1371566" indent="-137157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1522438" indent="-137157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125" kern="1200">
          <a:solidFill>
            <a:schemeClr val="tx2"/>
          </a:solidFill>
          <a:latin typeface="+mn-lt"/>
          <a:ea typeface="+mn-ea"/>
          <a:cs typeface="+mn-cs"/>
        </a:defRPr>
      </a:lvl8pPr>
      <a:lvl9pPr marL="1680169" indent="-137157" algn="l" rtl="0" eaLnBrk="1" latinLnBrk="0" hangingPunct="1">
        <a:spcBef>
          <a:spcPts val="225"/>
        </a:spcBef>
        <a:buClr>
          <a:schemeClr val="accent1"/>
        </a:buClr>
        <a:buFont typeface="Wingdings 2" panose="05020102010507070707" pitchFamily="18" charset="2"/>
        <a:buChar char=""/>
        <a:defRPr kumimoji="0" sz="1051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9" orient="horz" pos="2160" userDrawn="1">
          <p15:clr>
            <a:srgbClr val="F26B43"/>
          </p15:clr>
        </p15:guide>
        <p15:guide id="20" pos="2880" userDrawn="1">
          <p15:clr>
            <a:srgbClr val="F26B43"/>
          </p15:clr>
        </p15:guide>
        <p15:guide id="21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格式：</a:t>
            </a:r>
            <a:endParaRPr lang="en-US" altLang="zh-CN">
              <a:solidFill>
                <a:schemeClr val="accent2"/>
              </a:solidFill>
            </a:endParaRPr>
          </a:p>
          <a:p>
            <a:pPr lvl="1"/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列</a:t>
            </a:r>
            <a:r>
              <a:rPr lang="en-US" altLang="zh-CN" sz="2800">
                <a:latin typeface="Consolas" panose="020B0609020204030204" pitchFamily="49" charset="0"/>
                <a:cs typeface="Consolas" panose="020B0609020204030204" pitchFamily="49" charset="0"/>
              </a:rPr>
              <a:t>1, </a:t>
            </a:r>
            <a:r>
              <a:rPr lang="zh-CN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列</a:t>
            </a:r>
            <a:r>
              <a:rPr lang="en-US" altLang="zh-CN" sz="2800">
                <a:latin typeface="Consolas" panose="020B0609020204030204" pitchFamily="49" charset="0"/>
                <a:cs typeface="Consolas" panose="020B0609020204030204" pitchFamily="49" charset="0"/>
              </a:rPr>
              <a:t>2, …… , </a:t>
            </a:r>
            <a:r>
              <a:rPr lang="zh-CN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列</a:t>
            </a:r>
            <a:r>
              <a:rPr lang="en-US" altLang="zh-CN" sz="280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zh-CN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表</a:t>
            </a:r>
            <a:r>
              <a:rPr lang="en-US" altLang="zh-CN" sz="280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[INNER] JOIN </a:t>
            </a:r>
            <a:r>
              <a:rPr lang="zh-CN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表</a:t>
            </a:r>
            <a:r>
              <a:rPr lang="en-US" altLang="zh-CN" sz="280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8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条件表达式</a:t>
            </a:r>
            <a:r>
              <a:rPr lang="en-US" altLang="zh-CN" sz="2800" b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altLang="zh-CN" sz="32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内连接（</a:t>
            </a:r>
            <a:r>
              <a:rPr lang="en-US" altLang="zh-CN"/>
              <a:t>INNER JOIN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0437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29000"/>
            <a:ext cx="8254800" cy="46800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 </a:t>
            </a:r>
            <a:r>
              <a:rPr lang="zh-CN" altLang="en-US" dirty="0"/>
              <a:t>谓词：</a:t>
            </a:r>
            <a:endParaRPr lang="en-US" altLang="zh-CN" dirty="0"/>
          </a:p>
          <a:p>
            <a:pPr lvl="1"/>
            <a:r>
              <a:rPr lang="zh-CN" altLang="en-US" dirty="0"/>
              <a:t>表示子查询结果中的</a:t>
            </a:r>
            <a:r>
              <a:rPr lang="zh-CN" altLang="en-US" dirty="0">
                <a:solidFill>
                  <a:srgbClr val="C00000"/>
                </a:solidFill>
              </a:rPr>
              <a:t>某一个值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 </a:t>
            </a:r>
            <a:r>
              <a:rPr lang="zh-CN" altLang="en-US" dirty="0"/>
              <a:t>谓词与比较运算符的结合：</a:t>
            </a:r>
            <a:endParaRPr lang="en-US" altLang="zh-CN" dirty="0"/>
          </a:p>
          <a:p>
            <a:pPr lvl="1"/>
            <a:r>
              <a:rPr lang="en-US" altLang="zh-CN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ANY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等于</a:t>
            </a:r>
            <a:r>
              <a:rPr lang="zh-CN" altLang="en-US" dirty="0"/>
              <a:t>子查询结果中的某一个值。</a:t>
            </a:r>
            <a:endParaRPr lang="en-US" altLang="zh-CN" dirty="0"/>
          </a:p>
          <a:p>
            <a:pPr lvl="1"/>
            <a:r>
              <a:rPr lang="en-US" altLang="zh-CN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 ANY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小于</a:t>
            </a:r>
            <a:r>
              <a:rPr lang="zh-CN" altLang="en-US" dirty="0"/>
              <a:t>子查询结果中的某一个值。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ANY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大于</a:t>
            </a:r>
            <a:r>
              <a:rPr lang="zh-CN" altLang="en-US" dirty="0"/>
              <a:t>子查询结果中的某一个值。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 ANY</a:t>
            </a:r>
            <a:r>
              <a:rPr lang="zh-CN" alt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不等于</a:t>
            </a:r>
            <a:r>
              <a:rPr lang="zh-CN" altLang="en-US" dirty="0">
                <a:solidFill>
                  <a:srgbClr val="C00000"/>
                </a:solidFill>
              </a:rPr>
              <a:t>子查询结果中的某一个值。</a:t>
            </a:r>
            <a:endParaRPr lang="en-US" altLang="zh-CN" dirty="0">
              <a:solidFill>
                <a:srgbClr val="C00000"/>
              </a:solidFill>
            </a:endParaRPr>
          </a:p>
          <a:p>
            <a:pPr marL="528053" lvl="2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ANY </a:t>
            </a:r>
            <a:r>
              <a:rPr lang="zh-CN" altLang="en-US"/>
              <a:t>谓词的子查询</a:t>
            </a:r>
          </a:p>
        </p:txBody>
      </p:sp>
    </p:spTree>
    <p:extLst>
      <p:ext uri="{BB962C8B-B14F-4D97-AF65-F5344CB8AC3E}">
        <p14:creationId xmlns:p14="http://schemas.microsoft.com/office/powerpoint/2010/main" val="127924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3000" dirty="0" smtClean="0"/>
              <a:t>带 </a:t>
            </a:r>
            <a:r>
              <a:rPr lang="en-US" altLang="zh-CN" sz="30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ANY </a:t>
            </a:r>
            <a:r>
              <a:rPr lang="zh-CN" alt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或 </a:t>
            </a:r>
            <a:r>
              <a:rPr lang="en-US" altLang="zh-CN" sz="3000" b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</a:t>
            </a:r>
            <a:r>
              <a:rPr lang="zh-CN" altLang="en-US" sz="3000" dirty="0" smtClean="0"/>
              <a:t>谓词</a:t>
            </a:r>
            <a:r>
              <a:rPr lang="zh-CN" altLang="en-US" sz="3000" dirty="0"/>
              <a:t>的子查询也可以用</a:t>
            </a:r>
            <a:r>
              <a:rPr lang="zh-CN" altLang="en-US" sz="3000" dirty="0">
                <a:solidFill>
                  <a:srgbClr val="C00000"/>
                </a:solidFill>
              </a:rPr>
              <a:t>聚集函数</a:t>
            </a:r>
            <a:r>
              <a:rPr lang="zh-CN" altLang="en-US" sz="3000" dirty="0"/>
              <a:t>来实现：</a:t>
            </a:r>
            <a:endParaRPr lang="en-US" altLang="zh-CN" sz="3000" dirty="0"/>
          </a:p>
          <a:p>
            <a:r>
              <a:rPr lang="zh-CN" altLang="en-US" sz="3000" dirty="0">
                <a:solidFill>
                  <a:schemeClr val="tx2"/>
                </a:solidFill>
              </a:rPr>
              <a:t>查询所有非“数学”系中的，且年龄</a:t>
            </a:r>
            <a:r>
              <a:rPr lang="zh-CN" altLang="en-US" sz="3000" dirty="0">
                <a:solidFill>
                  <a:srgbClr val="C00000"/>
                </a:solidFill>
              </a:rPr>
              <a:t>比</a:t>
            </a:r>
            <a:r>
              <a:rPr lang="zh-CN" altLang="en-US" sz="3000" dirty="0">
                <a:solidFill>
                  <a:schemeClr val="tx2"/>
                </a:solidFill>
              </a:rPr>
              <a:t>“数学”系中</a:t>
            </a:r>
            <a:r>
              <a:rPr lang="zh-CN" altLang="en-US" sz="3000" dirty="0">
                <a:solidFill>
                  <a:srgbClr val="C00000"/>
                </a:solidFill>
              </a:rPr>
              <a:t>所有学生年龄都要大</a:t>
            </a:r>
            <a:r>
              <a:rPr lang="zh-CN" altLang="en-US" sz="3000" dirty="0">
                <a:solidFill>
                  <a:schemeClr val="tx2"/>
                </a:solidFill>
              </a:rPr>
              <a:t>的学生的学号、姓名与年龄。</a:t>
            </a:r>
            <a:endParaRPr lang="en-US" altLang="zh-CN" sz="3000" dirty="0">
              <a:solidFill>
                <a:schemeClr val="tx2"/>
              </a:solidFill>
            </a:endParaRPr>
          </a:p>
          <a:p>
            <a:r>
              <a:rPr lang="zh-CN" altLang="en-US" sz="3000" dirty="0">
                <a:solidFill>
                  <a:schemeClr val="accent2"/>
                </a:solidFill>
              </a:rPr>
              <a:t>步骤：</a:t>
            </a:r>
            <a:endParaRPr lang="en-US" altLang="zh-CN" sz="3000" dirty="0">
              <a:solidFill>
                <a:schemeClr val="accent2"/>
              </a:solidFill>
            </a:endParaRPr>
          </a:p>
          <a:p>
            <a:pPr lvl="1"/>
            <a:r>
              <a:rPr lang="en-US" altLang="zh-CN" sz="2600" dirty="0">
                <a:solidFill>
                  <a:schemeClr val="accent2"/>
                </a:solidFill>
              </a:rPr>
              <a:t>STEP1</a:t>
            </a:r>
            <a:r>
              <a:rPr lang="zh-CN" altLang="en-US" sz="2600" dirty="0">
                <a:solidFill>
                  <a:schemeClr val="accent2"/>
                </a:solidFill>
              </a:rPr>
              <a:t>：</a:t>
            </a:r>
            <a:r>
              <a:rPr lang="zh-CN" altLang="en-US" sz="2600" dirty="0"/>
              <a:t>得到“数学”系学生的最大年龄。</a:t>
            </a:r>
            <a:endParaRPr lang="en-US" altLang="zh-CN" sz="2600" dirty="0"/>
          </a:p>
          <a:p>
            <a:pPr lvl="2"/>
            <a:r>
              <a:rPr lang="en-US" altLang="zh-CN" sz="2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zh-CN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MAX(Sage)</a:t>
            </a:r>
            <a:br>
              <a:rPr lang="en-US" altLang="zh-CN" sz="2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zh-CN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br>
              <a:rPr lang="en-US" altLang="zh-CN" sz="2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2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zh-CN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Sdept</a:t>
            </a:r>
            <a:r>
              <a:rPr lang="en-US" altLang="zh-CN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 = ‘</a:t>
            </a:r>
            <a:r>
              <a:rPr lang="zh-CN" alt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数学</a:t>
            </a:r>
            <a:r>
              <a:rPr lang="en-US" altLang="zh-CN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’;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带有 </a:t>
            </a:r>
            <a:r>
              <a:rPr lang="en-US" altLang="zh-CN"/>
              <a:t>ANY </a:t>
            </a:r>
            <a:r>
              <a:rPr lang="zh-CN" altLang="en-US"/>
              <a:t>或 </a:t>
            </a:r>
            <a:r>
              <a:rPr lang="en-US" altLang="zh-CN"/>
              <a:t>ALL </a:t>
            </a:r>
            <a:r>
              <a:rPr lang="zh-CN" altLang="en-US"/>
              <a:t>谓词的子查询</a:t>
            </a:r>
          </a:p>
        </p:txBody>
      </p:sp>
    </p:spTree>
    <p:extLst>
      <p:ext uri="{BB962C8B-B14F-4D97-AF65-F5344CB8AC3E}">
        <p14:creationId xmlns:p14="http://schemas.microsoft.com/office/powerpoint/2010/main" val="5799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第2章-关系代数【完全版】</Template>
  <TotalTime>0</TotalTime>
  <Words>173</Words>
  <Application>Microsoft Office PowerPoint</Application>
  <PresentationFormat>全屏显示(4:3)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华文细黑</vt:lpstr>
      <vt:lpstr>宋体</vt:lpstr>
      <vt:lpstr>微软雅黑</vt:lpstr>
      <vt:lpstr>Arial</vt:lpstr>
      <vt:lpstr>Calibri</vt:lpstr>
      <vt:lpstr>Consolas</vt:lpstr>
      <vt:lpstr>Georgia</vt:lpstr>
      <vt:lpstr>Wingdings</vt:lpstr>
      <vt:lpstr>Wingdings 2</vt:lpstr>
      <vt:lpstr>Training presentation</vt:lpstr>
      <vt:lpstr>内连接（INNER JOIN）</vt:lpstr>
      <vt:lpstr>带有 ANY 谓词的子查询</vt:lpstr>
      <vt:lpstr>带有 ANY 或 ALL 谓词的子查询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数据库原理</dc:title>
  <dc:creator/>
  <cp:keywords/>
  <cp:lastModifiedBy/>
  <cp:revision>2</cp:revision>
  <dcterms:created xsi:type="dcterms:W3CDTF">2014-02-16T11:26:44Z</dcterms:created>
  <dcterms:modified xsi:type="dcterms:W3CDTF">2017-04-13T15:12:07Z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