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47"/>
  </p:notesMasterIdLst>
  <p:handoutMasterIdLst>
    <p:handoutMasterId r:id="rId48"/>
  </p:handoutMasterIdLst>
  <p:sldIdLst>
    <p:sldId id="726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707" r:id="rId17"/>
    <p:sldId id="631" r:id="rId18"/>
    <p:sldId id="632" r:id="rId19"/>
    <p:sldId id="633" r:id="rId20"/>
    <p:sldId id="640" r:id="rId21"/>
    <p:sldId id="641" r:id="rId22"/>
    <p:sldId id="642" r:id="rId23"/>
    <p:sldId id="643" r:id="rId24"/>
    <p:sldId id="644" r:id="rId25"/>
    <p:sldId id="645" r:id="rId26"/>
    <p:sldId id="646" r:id="rId27"/>
    <p:sldId id="647" r:id="rId28"/>
    <p:sldId id="651" r:id="rId29"/>
    <p:sldId id="652" r:id="rId30"/>
    <p:sldId id="734" r:id="rId31"/>
    <p:sldId id="661" r:id="rId32"/>
    <p:sldId id="709" r:id="rId33"/>
    <p:sldId id="662" r:id="rId34"/>
    <p:sldId id="733" r:id="rId35"/>
    <p:sldId id="648" r:id="rId36"/>
    <p:sldId id="649" r:id="rId37"/>
    <p:sldId id="650" r:id="rId38"/>
    <p:sldId id="653" r:id="rId39"/>
    <p:sldId id="656" r:id="rId40"/>
    <p:sldId id="655" r:id="rId41"/>
    <p:sldId id="657" r:id="rId42"/>
    <p:sldId id="658" r:id="rId43"/>
    <p:sldId id="659" r:id="rId44"/>
    <p:sldId id="727" r:id="rId45"/>
    <p:sldId id="728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63A537"/>
    <a:srgbClr val="DEECCE"/>
    <a:srgbClr val="FFFFFF"/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89911" autoAdjust="0"/>
  </p:normalViewPr>
  <p:slideViewPr>
    <p:cSldViewPr>
      <p:cViewPr varScale="1">
        <p:scale>
          <a:sx n="104" d="100"/>
          <a:sy n="104" d="100"/>
        </p:scale>
        <p:origin x="114" y="174"/>
      </p:cViewPr>
      <p:guideLst>
        <p:guide orient="horz" pos="2160"/>
        <p:guide pos="2880"/>
        <p:guide pos="5472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26A31-A1F7-48FE-B1C1-3457DEE5824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3232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5" y="381000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3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3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10" name="Rectangle 9"/>
          <p:cNvSpPr/>
          <p:nvPr/>
        </p:nvSpPr>
        <p:spPr>
          <a:xfrm>
            <a:off x="3" y="3675533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351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48005" indent="0" algn="l">
              <a:buNone/>
              <a:defRPr sz="1800">
                <a:solidFill>
                  <a:schemeClr val="tx2"/>
                </a:solidFill>
              </a:defRPr>
            </a:lvl1pPr>
            <a:lvl2pPr marL="342891" indent="0" algn="ctr">
              <a:buNone/>
            </a:lvl2pPr>
            <a:lvl3pPr marL="685783" indent="0" algn="ctr">
              <a:buNone/>
            </a:lvl3pPr>
            <a:lvl4pPr marL="1028674" indent="0" algn="ctr">
              <a:buNone/>
            </a:lvl4pPr>
            <a:lvl5pPr marL="1371566" indent="0" algn="ctr">
              <a:buNone/>
            </a:lvl5pPr>
            <a:lvl6pPr marL="1714457" indent="0" algn="ctr">
              <a:buNone/>
            </a:lvl6pPr>
            <a:lvl7pPr marL="2057349" indent="0" algn="ctr">
              <a:buNone/>
            </a:lvl7pPr>
            <a:lvl8pPr marL="2400240" indent="0" algn="ctr">
              <a:buNone/>
            </a:lvl8pPr>
            <a:lvl9pPr marL="2743131" indent="0" algn="ctr">
              <a:buNone/>
            </a:lvl9pPr>
          </a:lstStyle>
          <a:p>
            <a:r>
              <a:rPr kumimoji="0" lang="zh-CN" altLang="en-US"/>
              <a:t>单击以编辑母版副标题样式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93"/>
            <a:ext cx="8458200" cy="1470025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0036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997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94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29000"/>
            <a:ext cx="8280000" cy="5040000"/>
          </a:xfrm>
        </p:spPr>
        <p:txBody>
          <a:bodyPr>
            <a:normAutofit/>
          </a:bodyPr>
          <a:lstStyle>
            <a:lvl1pPr marL="0" indent="-251994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 sz="2400" baseline="0">
                <a:solidFill>
                  <a:schemeClr val="accent2"/>
                </a:solidFill>
                <a:latin typeface="Calibri" panose="020F0502020204030204" pitchFamily="34" charset="0"/>
                <a:ea typeface="+mn-ea"/>
              </a:defRPr>
            </a:lvl1pPr>
            <a:lvl2pPr>
              <a:lnSpc>
                <a:spcPct val="125000"/>
              </a:lnSpc>
              <a:spcBef>
                <a:spcPts val="900"/>
              </a:spcBef>
              <a:defRPr sz="2000" baseline="0">
                <a:latin typeface="Calibri" panose="020F0502020204030204" pitchFamily="34" charset="0"/>
                <a:ea typeface="+mn-ea"/>
              </a:defRPr>
            </a:lvl2pPr>
            <a:lvl3pPr>
              <a:lnSpc>
                <a:spcPct val="125000"/>
              </a:lnSpc>
              <a:spcBef>
                <a:spcPts val="900"/>
              </a:spcBef>
              <a:defRPr sz="2000" baseline="0">
                <a:latin typeface="Calibri" panose="020F0502020204030204" pitchFamily="34" charset="0"/>
                <a:ea typeface="+mn-ea"/>
              </a:defRPr>
            </a:lvl3pPr>
            <a:lvl4pPr>
              <a:lnSpc>
                <a:spcPct val="125000"/>
              </a:lnSpc>
              <a:spcBef>
                <a:spcPts val="900"/>
              </a:spcBef>
              <a:defRPr sz="1800" baseline="0">
                <a:latin typeface="Calibri" panose="020F0502020204030204" pitchFamily="34" charset="0"/>
                <a:ea typeface="+mn-ea"/>
              </a:defRPr>
            </a:lvl4pPr>
            <a:lvl5pPr>
              <a:lnSpc>
                <a:spcPct val="125000"/>
              </a:lnSpc>
              <a:spcBef>
                <a:spcPts val="900"/>
              </a:spcBef>
              <a:defRPr sz="1800" baseline="0">
                <a:latin typeface="Calibri" panose="020F0502020204030204" pitchFamily="34" charset="0"/>
                <a:ea typeface="+mn-ea"/>
              </a:defRPr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2000" y="747896"/>
            <a:ext cx="8280000" cy="701104"/>
          </a:xfrm>
        </p:spPr>
        <p:txBody>
          <a:bodyPr>
            <a:normAutofit/>
          </a:bodyPr>
          <a:lstStyle>
            <a:lvl1pPr>
              <a:defRPr sz="3600" b="1" baseline="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431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00" y="1629001"/>
            <a:ext cx="3960000" cy="5040000"/>
          </a:xfrm>
        </p:spPr>
        <p:txBody>
          <a:bodyPr>
            <a:normAutofit/>
          </a:bodyPr>
          <a:lstStyle>
            <a:lvl1pPr marL="90906" indent="-342900">
              <a:defRPr kumimoji="0" lang="zh-CN" altLang="en-US" sz="2400" kern="1200" baseline="0" dirty="0" smtClean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编辑母版文本样式</a:t>
            </a:r>
          </a:p>
          <a:p>
            <a:pPr marL="0" lvl="1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第二级</a:t>
            </a:r>
          </a:p>
          <a:p>
            <a:pPr marL="0" lvl="2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第三级</a:t>
            </a:r>
          </a:p>
          <a:p>
            <a:pPr marL="0" lvl="3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第四级</a:t>
            </a:r>
          </a:p>
          <a:p>
            <a:pPr marL="0" lvl="4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628999"/>
            <a:ext cx="3960000" cy="5040001"/>
          </a:xfrm>
        </p:spPr>
        <p:txBody>
          <a:bodyPr>
            <a:normAutofit/>
          </a:bodyPr>
          <a:lstStyle>
            <a:lvl1pPr marL="90906" indent="-342900">
              <a:defRPr kumimoji="0" lang="zh-CN" altLang="en-US" sz="2400" kern="1200" baseline="0" dirty="0" smtClean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编辑母版文本样式</a:t>
            </a:r>
          </a:p>
          <a:p>
            <a:pPr marL="0" lvl="1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第二级</a:t>
            </a:r>
          </a:p>
          <a:p>
            <a:pPr marL="0" lvl="2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第三级</a:t>
            </a:r>
          </a:p>
          <a:p>
            <a:pPr marL="0" lvl="3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第四级</a:t>
            </a:r>
          </a:p>
          <a:p>
            <a:pPr marL="0" lvl="4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2000" y="747896"/>
            <a:ext cx="8280000" cy="701104"/>
          </a:xfrm>
        </p:spPr>
        <p:txBody>
          <a:bodyPr>
            <a:normAutofit/>
          </a:bodyPr>
          <a:lstStyle>
            <a:lvl1pPr>
              <a:defRPr sz="4000" b="1" baseline="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999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3" orient="horz" pos="2160" userDrawn="1">
          <p15:clr>
            <a:srgbClr val="FBAE40"/>
          </p15:clr>
        </p15:guide>
        <p15:guide id="14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3262312"/>
          </a:xfrm>
        </p:spPr>
        <p:txBody>
          <a:bodyPr anchor="t"/>
          <a:lstStyle>
            <a:lvl1pPr marL="34290" indent="0">
              <a:buNone/>
              <a:defRPr sz="1575" b="0">
                <a:solidFill>
                  <a:schemeClr val="tx2"/>
                </a:solidFill>
              </a:defRPr>
            </a:lvl1pPr>
            <a:lvl2pPr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6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322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4217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7" y="2708519"/>
            <a:ext cx="4041775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8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1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1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3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0383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294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2"/>
            <a:ext cx="5102352" cy="58050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2"/>
            <a:ext cx="3383280" cy="4580573"/>
          </a:xfrm>
        </p:spPr>
        <p:txBody>
          <a:bodyPr/>
          <a:lstStyle>
            <a:lvl1pPr marL="6858" indent="0">
              <a:buNone/>
              <a:defRPr sz="1051"/>
            </a:lvl1pPr>
            <a:lvl2pPr>
              <a:buNone/>
              <a:defRPr sz="900"/>
            </a:lvl2pPr>
            <a:lvl3pPr>
              <a:buNone/>
              <a:defRPr sz="751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351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0962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4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75"/>
            </a:lvl1pPr>
            <a:lvl2pPr>
              <a:buFontTx/>
              <a:buNone/>
              <a:defRPr sz="900"/>
            </a:lvl2pPr>
            <a:lvl3pPr>
              <a:buFontTx/>
              <a:buNone/>
              <a:defRPr sz="751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15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422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4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0" name="Rectangle 29"/>
          <p:cNvSpPr/>
          <p:nvPr/>
        </p:nvSpPr>
        <p:spPr>
          <a:xfrm>
            <a:off x="3" y="308282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5" y="36025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3" y="440118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60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C20F09E4-6EA4-4BF3-9FC8-FF40373B88E6}" type="datetime1">
              <a:rPr lang="en-US" smtClean="0"/>
              <a:t>4/6/2017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60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51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5975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/>
          </a:solidFill>
          <a:latin typeface="+mj-lt"/>
          <a:ea typeface="华文细黑" panose="02010600040101010101" pitchFamily="2" charset="-122"/>
          <a:cs typeface="+mj-cs"/>
        </a:defRPr>
      </a:lvl1pPr>
    </p:titleStyle>
    <p:bodyStyle>
      <a:lvl1pPr marL="274313" indent="-192019" algn="l" rtl="0" eaLnBrk="1" latinLnBrk="0" hangingPunct="1">
        <a:lnSpc>
          <a:spcPct val="130000"/>
        </a:lnSpc>
        <a:spcBef>
          <a:spcPts val="451"/>
        </a:spcBef>
        <a:buClr>
          <a:schemeClr val="accent3"/>
        </a:buClr>
        <a:buFont typeface="Georgia"/>
        <a:buChar char="•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493764" indent="-185162" algn="l" rtl="0" eaLnBrk="1" latinLnBrk="0" hangingPunct="1">
        <a:lnSpc>
          <a:spcPct val="130000"/>
        </a:lnSpc>
        <a:spcBef>
          <a:spcPts val="451"/>
        </a:spcBef>
        <a:buClr>
          <a:schemeClr val="accent2"/>
        </a:buClr>
        <a:buFont typeface="Georgia"/>
        <a:buChar char="▫"/>
        <a:defRPr kumimoji="0" sz="1951" kern="1200">
          <a:solidFill>
            <a:schemeClr val="tx2"/>
          </a:solidFill>
          <a:latin typeface="+mn-lt"/>
          <a:ea typeface="+mn-ea"/>
          <a:cs typeface="+mn-cs"/>
        </a:defRPr>
      </a:lvl2pPr>
      <a:lvl3pPr marL="692641" indent="-164588" algn="l" rtl="0" eaLnBrk="1" latinLnBrk="0" hangingPunct="1">
        <a:lnSpc>
          <a:spcPct val="130000"/>
        </a:lnSpc>
        <a:spcBef>
          <a:spcPts val="451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84661" indent="-150872" algn="l" rtl="0" eaLnBrk="1" latinLnBrk="0" hangingPunct="1">
        <a:lnSpc>
          <a:spcPct val="130000"/>
        </a:lnSpc>
        <a:spcBef>
          <a:spcPts val="451"/>
        </a:spcBef>
        <a:buClr>
          <a:schemeClr val="accent1"/>
        </a:buClr>
        <a:buFont typeface="Wingdings 2" panose="05020102010507070707" pitchFamily="18" charset="2"/>
        <a:buChar char=""/>
        <a:defRPr kumimoji="0" sz="1651" kern="1200">
          <a:solidFill>
            <a:schemeClr val="tx2"/>
          </a:solidFill>
          <a:latin typeface="+mn-lt"/>
          <a:ea typeface="+mn-ea"/>
          <a:cs typeface="+mn-cs"/>
        </a:defRPr>
      </a:lvl4pPr>
      <a:lvl5pPr marL="1042390" indent="-137157" algn="l" rtl="0" eaLnBrk="1" latinLnBrk="0" hangingPunct="1">
        <a:lnSpc>
          <a:spcPct val="130000"/>
        </a:lnSpc>
        <a:spcBef>
          <a:spcPts val="451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5pPr>
      <a:lvl6pPr marL="1206978" indent="-137157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351" kern="1200">
          <a:solidFill>
            <a:schemeClr val="tx2"/>
          </a:solidFill>
          <a:latin typeface="+mn-lt"/>
          <a:ea typeface="+mn-ea"/>
          <a:cs typeface="+mn-cs"/>
        </a:defRPr>
      </a:lvl6pPr>
      <a:lvl7pPr marL="1371566" indent="-137157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1522438" indent="-137157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125" kern="1200">
          <a:solidFill>
            <a:schemeClr val="tx2"/>
          </a:solidFill>
          <a:latin typeface="+mn-lt"/>
          <a:ea typeface="+mn-ea"/>
          <a:cs typeface="+mn-cs"/>
        </a:defRPr>
      </a:lvl8pPr>
      <a:lvl9pPr marL="1680169" indent="-137157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05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9" orient="horz" pos="2160" userDrawn="1">
          <p15:clr>
            <a:srgbClr val="F26B43"/>
          </p15:clr>
        </p15:guide>
        <p15:guide id="20" pos="2880" userDrawn="1">
          <p15:clr>
            <a:srgbClr val="F26B43"/>
          </p15:clr>
        </p15:guide>
        <p15:guide id="21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3A537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liuwei@nbu.edu.cn</a:t>
            </a:r>
          </a:p>
        </p:txBody>
      </p:sp>
      <p:sp>
        <p:nvSpPr>
          <p:cNvPr id="13314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04800" y="3886200"/>
            <a:ext cx="4953000" cy="1752600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400" dirty="0">
                <a:cs typeface="+mn-ea"/>
                <a:sym typeface="+mn-lt"/>
              </a:rPr>
              <a:t>软件工程系  刘慰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3315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93035" y="2961861"/>
            <a:ext cx="5334000" cy="652669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4000" b="0" dirty="0">
                <a:latin typeface="+mn-lt"/>
                <a:ea typeface="+mn-ea"/>
                <a:cs typeface="+mn-ea"/>
                <a:sym typeface="+mn-lt"/>
              </a:rPr>
              <a:t>数据库原理</a:t>
            </a:r>
          </a:p>
        </p:txBody>
      </p:sp>
    </p:spTree>
    <p:extLst>
      <p:ext uri="{BB962C8B-B14F-4D97-AF65-F5344CB8AC3E}">
        <p14:creationId xmlns:p14="http://schemas.microsoft.com/office/powerpoint/2010/main" val="391327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用内连接查询选修了“数据结构”这门课程的学生的学号、姓名及与成绩。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Student.Sno, Sname, Grade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 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Student.Sno = SC.Sno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Course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SC.Cno = 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      Course.Cno 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Cname = ‘</a:t>
            </a:r>
            <a:r>
              <a:rPr lang="zh-CN" altLang="en-US" b="1">
                <a:latin typeface="Consolas" panose="020B0609020204030204" pitchFamily="49" charset="0"/>
                <a:cs typeface="Consolas" panose="020B0609020204030204" pitchFamily="49" charset="0"/>
              </a:rPr>
              <a:t>数据结构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内连接（</a:t>
            </a:r>
            <a:r>
              <a:rPr lang="en-US" altLang="zh-CN"/>
              <a:t>INNER JOIN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0520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格式：</a:t>
            </a:r>
            <a:endParaRPr lang="en-US" altLang="zh-CN">
              <a:solidFill>
                <a:schemeClr val="accent2"/>
              </a:solidFill>
            </a:endParaRPr>
          </a:p>
          <a:p>
            <a:pPr lvl="1"/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2, …… ,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表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[LEFT|RIGHT|FULL] JOIN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表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条件表达式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外连接（</a:t>
            </a:r>
            <a:r>
              <a:rPr lang="en-US" altLang="zh-CN"/>
              <a:t>OUTER JOIN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06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查询每个学生的学号、姓名、选修的课程的课号与成绩，结果应包括尚未选课的学生。</a:t>
            </a:r>
            <a:endParaRPr lang="en-US" altLang="zh-CN"/>
          </a:p>
          <a:p>
            <a:pPr lvl="1"/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Student.Sno, Sname, Cno, Grade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JOIN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Student.Sno = SC.Sno;</a:t>
            </a:r>
          </a:p>
          <a:p>
            <a:r>
              <a:rPr lang="zh-CN" altLang="en-US"/>
              <a:t>查询每门课程的课号、课名及选修了这门课的学生的学号与成绩，结果应包括无任何学生选修的课程。</a:t>
            </a:r>
            <a:endParaRPr lang="en-US" altLang="zh-CN"/>
          </a:p>
          <a:p>
            <a:pPr lvl="1"/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SC.Cno, Cname, Sno, Grade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 JOIN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Course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SC.Cno = Course.Cno;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左连接与右连接</a:t>
            </a:r>
          </a:p>
        </p:txBody>
      </p:sp>
    </p:spTree>
    <p:extLst>
      <p:ext uri="{BB962C8B-B14F-4D97-AF65-F5344CB8AC3E}">
        <p14:creationId xmlns:p14="http://schemas.microsoft.com/office/powerpoint/2010/main" val="47811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一个表与其自身进行连接称为自身连接。</a:t>
            </a:r>
            <a:endParaRPr lang="en-US" altLang="zh-CN" dirty="0"/>
          </a:p>
          <a:p>
            <a:r>
              <a:rPr lang="zh-CN" altLang="en-US" dirty="0"/>
              <a:t>查询每一门课程的课名及其先修课的课名。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C1.Cname, C2.Cname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Course C1 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Course C2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C1.Cpno = C2.Cno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cs typeface="Consolas" panose="020B0609020204030204" pitchFamily="49" charset="0"/>
              </a:rPr>
              <a:t>等价于</a:t>
            </a:r>
            <a:endParaRPr lang="en-US" altLang="zh-CN" dirty="0"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C1.Cname, C2.Cname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Course C1, Course C2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C1.Cpno = C2.Cno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自身连接</a:t>
            </a:r>
          </a:p>
        </p:txBody>
      </p:sp>
    </p:spTree>
    <p:extLst>
      <p:ext uri="{BB962C8B-B14F-4D97-AF65-F5344CB8AC3E}">
        <p14:creationId xmlns:p14="http://schemas.microsoft.com/office/powerpoint/2010/main" val="36320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查询与刘晨在同一个系的学生的学号、姓名与所在的系。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S2.Sno, S2.name, S2.Sdept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Student S1 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Student S2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S1.Sdept = S2.Sdept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S1.Sname = ‘</a:t>
            </a:r>
            <a:r>
              <a:rPr lang="zh-CN" alt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刘晨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S2.Sname &lt;&gt; ‘</a:t>
            </a:r>
            <a:r>
              <a:rPr lang="zh-CN" alt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刘晨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自身连接</a:t>
            </a:r>
          </a:p>
        </p:txBody>
      </p:sp>
    </p:spTree>
    <p:extLst>
      <p:ext uri="{BB962C8B-B14F-4D97-AF65-F5344CB8AC3E}">
        <p14:creationId xmlns:p14="http://schemas.microsoft.com/office/powerpoint/2010/main" val="10247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查询每一门课程的课名及其先修课的课名。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C1.Cname, C2.Cname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Course C1 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Course C2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C1.Cpno = C2.Cno;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自身连接</a:t>
            </a:r>
          </a:p>
        </p:txBody>
      </p:sp>
    </p:spTree>
    <p:extLst>
      <p:ext uri="{BB962C8B-B14F-4D97-AF65-F5344CB8AC3E}">
        <p14:creationId xmlns:p14="http://schemas.microsoft.com/office/powerpoint/2010/main" val="394912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查询每一门课程的课名及其先修课的先修课的课名。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C1.Cname, C3.Cname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Course C1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Course C2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C1.Cpno = C2.Cno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Course C3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C2.Cpno = C3.Cno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多表的自身连接</a:t>
            </a:r>
          </a:p>
        </p:txBody>
      </p:sp>
    </p:spTree>
    <p:extLst>
      <p:ext uri="{BB962C8B-B14F-4D97-AF65-F5344CB8AC3E}">
        <p14:creationId xmlns:p14="http://schemas.microsoft.com/office/powerpoint/2010/main" val="12085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查询选修了</a:t>
            </a:r>
            <a:r>
              <a:rPr lang="en-US" altLang="zh-CN"/>
              <a:t>1</a:t>
            </a:r>
            <a:r>
              <a:rPr lang="zh-CN" altLang="en-US"/>
              <a:t>号课程，且成绩在</a:t>
            </a:r>
            <a:r>
              <a:rPr lang="en-US" altLang="zh-CN"/>
              <a:t>90</a:t>
            </a:r>
            <a:r>
              <a:rPr lang="zh-CN" altLang="en-US"/>
              <a:t>分以上（含）的学生的学号与姓名。</a:t>
            </a:r>
            <a:endParaRPr lang="en-US" altLang="zh-CN"/>
          </a:p>
          <a:p>
            <a:pPr lvl="1"/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Student.Sno, Sname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Student, SC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Student.Sno = SC.Sno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SC.Cno = ‘1’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SC.Grade &gt;= 90;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复合条件连接</a:t>
            </a:r>
          </a:p>
        </p:txBody>
      </p:sp>
    </p:spTree>
    <p:extLst>
      <p:ext uri="{BB962C8B-B14F-4D97-AF65-F5344CB8AC3E}">
        <p14:creationId xmlns:p14="http://schemas.microsoft.com/office/powerpoint/2010/main" val="6995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一个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SELECT……FROM……WHERE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结构是一个查询块。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将一个查询块嵌套在一个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或</a:t>
            </a:r>
            <a:r>
              <a:rPr lang="zh-CN" alt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子句的条件中，称为嵌套查询。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zh-CN" alt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格式：</a:t>
            </a:r>
            <a:endParaRPr lang="en-US" altLang="zh-CN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目标列表达式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表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目标列表达式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表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条件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嵌套查询</a:t>
            </a:r>
          </a:p>
        </p:txBody>
      </p:sp>
    </p:spTree>
    <p:extLst>
      <p:ext uri="{BB962C8B-B14F-4D97-AF65-F5344CB8AC3E}">
        <p14:creationId xmlns:p14="http://schemas.microsoft.com/office/powerpoint/2010/main" val="69993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查询与“刘晨”在同一个系学习的学生。</a:t>
                </a:r>
                <a:endParaRPr lang="en-US" altLang="zh-CN"/>
              </a:p>
              <a:p>
                <a:r>
                  <a:rPr lang="zh-CN" altLang="en-US">
                    <a:solidFill>
                      <a:schemeClr val="accent2"/>
                    </a:solidFill>
                  </a:rPr>
                  <a:t>步骤：</a:t>
                </a:r>
                <a:endParaRPr lang="en-US" altLang="zh-CN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altLang="zh-CN">
                    <a:solidFill>
                      <a:schemeClr val="accent2"/>
                    </a:solidFill>
                  </a:rPr>
                  <a:t>STEP1</a:t>
                </a:r>
                <a:r>
                  <a:rPr lang="zh-CN" altLang="en-US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/>
                  <a:t>查询“刘晨”所在的系。</a:t>
                </a:r>
                <a:endParaRPr lang="en-US" altLang="zh-CN"/>
              </a:p>
              <a:p>
                <a:pPr lvl="2"/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Sdept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Student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Sname = ‘</a:t>
                </a:r>
                <a:r>
                  <a:rPr lang="zh-CN" altLang="en-US" b="1">
                    <a:latin typeface="Consolas" panose="020B0609020204030204" pitchFamily="49" charset="0"/>
                    <a:cs typeface="Consolas" panose="020B0609020204030204" pitchFamily="49" charset="0"/>
                  </a:rPr>
                  <a:t>刘晨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’</a:t>
                </a:r>
              </a:p>
              <a:p>
                <a:pPr lvl="1"/>
                <a:r>
                  <a:rPr lang="en-US" altLang="zh-CN"/>
                  <a:t> </a:t>
                </a:r>
                <a:r>
                  <a:rPr lang="en-US" altLang="zh-CN">
                    <a:solidFill>
                      <a:schemeClr val="accent2"/>
                    </a:solidFill>
                  </a:rPr>
                  <a:t>STEP2</a:t>
                </a:r>
                <a:r>
                  <a:rPr lang="zh-CN" altLang="en-US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/>
                  <a:t>查询在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系中学习的学生。</a:t>
                </a:r>
                <a:endParaRPr lang="en-US" altLang="zh-CN"/>
              </a:p>
              <a:p>
                <a:pPr lvl="2"/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 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Sdept</a:t>
                </a: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 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Student</a:t>
                </a: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 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Sdept = </a:t>
                </a:r>
                <a:r>
                  <a:rPr lang="zh-CN" altLang="en-US"/>
                  <a:t>𝑋</a:t>
                </a:r>
                <a:endParaRPr lang="en-US" altLang="zh-CN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6133381" y="3312543"/>
            <a:ext cx="2553419" cy="1621766"/>
          </a:xfrm>
          <a:prstGeom prst="cloudCallout">
            <a:avLst>
              <a:gd name="adj1" fmla="val -137320"/>
              <a:gd name="adj2" fmla="val 3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结果用 𝑋来表示</a:t>
            </a:r>
          </a:p>
        </p:txBody>
      </p:sp>
    </p:spTree>
    <p:extLst>
      <p:ext uri="{BB962C8B-B14F-4D97-AF65-F5344CB8AC3E}">
        <p14:creationId xmlns:p14="http://schemas.microsoft.com/office/powerpoint/2010/main" val="25117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连接查询：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同时涉及到两个或两个以上的表</a:t>
            </a:r>
            <a:r>
              <a:rPr lang="zh-CN" altLang="en-US" dirty="0"/>
              <a:t>的查询。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连接查询的分类：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等值连接</a:t>
            </a:r>
            <a:endParaRPr lang="en-US" altLang="zh-CN" dirty="0"/>
          </a:p>
          <a:p>
            <a:pPr lvl="1"/>
            <a:r>
              <a:rPr lang="zh-CN" altLang="en-US" dirty="0"/>
              <a:t>内连接（自然连接）</a:t>
            </a:r>
            <a:endParaRPr lang="en-US" altLang="zh-CN" dirty="0"/>
          </a:p>
          <a:p>
            <a:pPr lvl="1"/>
            <a:r>
              <a:rPr lang="zh-CN" altLang="en-US" dirty="0"/>
              <a:t>外连接（左外连接、右外连接与全外连接）</a:t>
            </a:r>
            <a:endParaRPr lang="en-US" altLang="zh-CN" dirty="0"/>
          </a:p>
          <a:p>
            <a:pPr lvl="1"/>
            <a:r>
              <a:rPr lang="zh-CN" altLang="en-US" dirty="0"/>
              <a:t>自身连接</a:t>
            </a:r>
            <a:endParaRPr lang="en-US" altLang="zh-CN" dirty="0"/>
          </a:p>
          <a:p>
            <a:pPr lvl="1"/>
            <a:r>
              <a:rPr lang="zh-CN" altLang="en-US" dirty="0"/>
              <a:t>复合条件连接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连接查询</a:t>
            </a:r>
          </a:p>
        </p:txBody>
      </p:sp>
    </p:spTree>
    <p:extLst>
      <p:ext uri="{BB962C8B-B14F-4D97-AF65-F5344CB8AC3E}">
        <p14:creationId xmlns:p14="http://schemas.microsoft.com/office/powerpoint/2010/main" val="355066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步骤（续）</a:t>
            </a:r>
            <a:endParaRPr lang="en-US" altLang="zh-CN">
              <a:solidFill>
                <a:schemeClr val="accent2"/>
              </a:solidFill>
            </a:endParaRPr>
          </a:p>
          <a:p>
            <a:pPr lvl="1"/>
            <a:r>
              <a:rPr lang="en-US" altLang="zh-CN">
                <a:solidFill>
                  <a:schemeClr val="accent2"/>
                </a:solidFill>
              </a:rPr>
              <a:t>STEP3</a:t>
            </a:r>
            <a:r>
              <a:rPr lang="zh-CN" altLang="en-US">
                <a:solidFill>
                  <a:schemeClr val="accent2"/>
                </a:solidFill>
              </a:rPr>
              <a:t>：</a:t>
            </a:r>
            <a:r>
              <a:rPr lang="zh-CN" altLang="en-US"/>
              <a:t>用子查询替换 𝑋</a:t>
            </a:r>
            <a:endParaRPr lang="en-US" altLang="zh-CN"/>
          </a:p>
          <a:p>
            <a:pPr lvl="2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Sdept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Sdept = 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Sdept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Sname = ‘</a:t>
            </a:r>
            <a:r>
              <a:rPr lang="zh-CN" altLang="en-US" b="1">
                <a:latin typeface="Consolas" panose="020B0609020204030204" pitchFamily="49" charset="0"/>
                <a:cs typeface="Consolas" panose="020B0609020204030204" pitchFamily="49" charset="0"/>
              </a:rPr>
              <a:t>刘晨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 lvl="2"/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21512" y="3516771"/>
            <a:ext cx="6073253" cy="1733266"/>
            <a:chOff x="1992573" y="4285397"/>
            <a:chExt cx="6073253" cy="1733266"/>
          </a:xfrm>
        </p:grpSpPr>
        <p:sp>
          <p:nvSpPr>
            <p:cNvPr id="13" name="矩形标注 12"/>
            <p:cNvSpPr/>
            <p:nvPr/>
          </p:nvSpPr>
          <p:spPr>
            <a:xfrm>
              <a:off x="1992573" y="4667534"/>
              <a:ext cx="4339988" cy="1351129"/>
            </a:xfrm>
            <a:prstGeom prst="wedgeRectCallout">
              <a:avLst>
                <a:gd name="adj1" fmla="val 66903"/>
                <a:gd name="adj2" fmla="val -32449"/>
              </a:avLst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110483" y="4285397"/>
              <a:ext cx="955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>
                  <a:solidFill>
                    <a:srgbClr val="C00000"/>
                  </a:solidFill>
                </a:rPr>
                <a:t>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3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查询既选修了</a:t>
            </a:r>
            <a:r>
              <a:rPr lang="en-US" altLang="zh-CN"/>
              <a:t>1</a:t>
            </a:r>
            <a:r>
              <a:rPr lang="zh-CN" altLang="en-US"/>
              <a:t>号课程又选修了</a:t>
            </a:r>
            <a:r>
              <a:rPr lang="en-US" altLang="zh-CN"/>
              <a:t>2</a:t>
            </a:r>
            <a:r>
              <a:rPr lang="zh-CN" altLang="en-US"/>
              <a:t>号课程的学生的学号。</a:t>
            </a:r>
            <a:endParaRPr lang="en-US" altLang="zh-CN"/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Cno = 1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Cno = 2;</a:t>
            </a:r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Cno = 1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Cno = 2;</a:t>
            </a:r>
          </a:p>
          <a:p>
            <a:r>
              <a:rPr lang="zh-CN" alt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那么应该怎么办？</a:t>
            </a:r>
            <a:endParaRPr lang="en-US" altLang="zh-CN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6176513" y="2888987"/>
            <a:ext cx="2510287" cy="1522993"/>
          </a:xfrm>
          <a:prstGeom prst="cloudCallout">
            <a:avLst>
              <a:gd name="adj1" fmla="val -74156"/>
              <a:gd name="adj2" fmla="val 24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对吗？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9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思路：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accent2"/>
                    </a:solidFill>
                  </a:rPr>
                  <a:t>STEP1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 dirty="0"/>
                  <a:t>选出所有选修了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号课程的学生的学号。</a:t>
                </a:r>
                <a:endParaRPr lang="en-US" altLang="zh-CN" dirty="0"/>
              </a:p>
              <a:p>
                <a:pPr lvl="2"/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SC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1;</a:t>
                </a:r>
              </a:p>
              <a:p>
                <a:pPr lvl="1"/>
                <a:r>
                  <a:rPr lang="en-US" altLang="zh-CN" dirty="0">
                    <a:solidFill>
                      <a:schemeClr val="accent2"/>
                    </a:solidFill>
                  </a:rPr>
                  <a:t>STEP2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：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在集合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中，选出所有选修了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号课程的学生的学号。</a:t>
                </a:r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2"/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SC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𝑹</m:t>
                    </m:r>
                  </m:oMath>
                </a14:m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2</a:t>
                </a:r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72000" y="2709000"/>
            <a:ext cx="5845055" cy="1260000"/>
            <a:chOff x="1030403" y="3125674"/>
            <a:chExt cx="5786652" cy="1204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861712" y="3125674"/>
                  <a:ext cx="955343" cy="1204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7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CN" altLang="en-US" sz="72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712" y="3125674"/>
                  <a:ext cx="955343" cy="120404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标注 6"/>
            <p:cNvSpPr/>
            <p:nvPr/>
          </p:nvSpPr>
          <p:spPr>
            <a:xfrm>
              <a:off x="1030403" y="3125674"/>
              <a:ext cx="2961564" cy="1204048"/>
            </a:xfrm>
            <a:prstGeom prst="wedgeRectCallout">
              <a:avLst>
                <a:gd name="adj1" fmla="val 100826"/>
                <a:gd name="adj2" fmla="val -5509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云形标注 8"/>
          <p:cNvSpPr/>
          <p:nvPr/>
        </p:nvSpPr>
        <p:spPr>
          <a:xfrm>
            <a:off x="5287595" y="4509722"/>
            <a:ext cx="3497159" cy="1260000"/>
          </a:xfrm>
          <a:prstGeom prst="cloudCallout">
            <a:avLst>
              <a:gd name="adj1" fmla="val -115084"/>
              <a:gd name="adj2" fmla="val 2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为什么用 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dirty="0"/>
              <a:t> </a:t>
            </a:r>
            <a:r>
              <a:rPr lang="zh-CN" altLang="en-US" sz="2800" dirty="0"/>
              <a:t>而不是 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800" dirty="0"/>
              <a:t> </a:t>
            </a:r>
            <a:r>
              <a:rPr lang="zh-CN" altLang="en-US" sz="28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8509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思路（续）：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accent2"/>
                    </a:solidFill>
                  </a:rPr>
                  <a:t>STEP3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：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𝑅</m:t>
                    </m:r>
                  </m:oMath>
                </a14:m>
                <a:r>
                  <a:rPr lang="zh-CN" altLang="en-US" dirty="0"/>
                  <a:t> 用相应的 </a:t>
                </a:r>
                <a:r>
                  <a:rPr lang="en-US" altLang="zh-CN" dirty="0"/>
                  <a:t> SQL  </a:t>
                </a:r>
                <a:r>
                  <a:rPr lang="zh-CN" altLang="en-US" dirty="0"/>
                  <a:t>语句替代。</a:t>
                </a:r>
                <a:endParaRPr lang="en-US" altLang="zh-CN" dirty="0"/>
              </a:p>
              <a:p>
                <a:pPr lvl="2"/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SC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(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SC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1)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2</a:t>
                </a:r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27203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查询所有选修了</a:t>
                </a:r>
                <a:r>
                  <a:rPr lang="en-US" altLang="zh-CN"/>
                  <a:t>1</a:t>
                </a:r>
                <a:r>
                  <a:rPr lang="zh-CN" altLang="en-US"/>
                  <a:t>号课程的学生的姓名。</a:t>
                </a:r>
                <a:endParaRPr lang="en-US" altLang="zh-CN"/>
              </a:p>
              <a:p>
                <a:r>
                  <a:rPr lang="zh-CN" altLang="en-US">
                    <a:solidFill>
                      <a:schemeClr val="accent2"/>
                    </a:solidFill>
                  </a:rPr>
                  <a:t>步骤：</a:t>
                </a:r>
                <a:endParaRPr lang="en-US" altLang="zh-CN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altLang="zh-CN">
                    <a:solidFill>
                      <a:schemeClr val="accent2"/>
                    </a:solidFill>
                  </a:rPr>
                  <a:t>STEP1</a:t>
                </a:r>
                <a:r>
                  <a:rPr lang="zh-CN" altLang="en-US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/>
                  <a:t> 中得到所有选修了</a:t>
                </a:r>
                <a:r>
                  <a:rPr lang="en-US" altLang="zh-CN"/>
                  <a:t>1</a:t>
                </a:r>
                <a:r>
                  <a:rPr lang="zh-CN" altLang="en-US"/>
                  <a:t>号课程的学生的学号。</a:t>
                </a:r>
                <a:endParaRPr lang="en-US" altLang="zh-CN"/>
              </a:p>
              <a:p>
                <a:pPr lvl="2"/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Sno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SC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Cno = 1;</a:t>
                </a:r>
              </a:p>
              <a:p>
                <a:pPr lvl="1"/>
                <a:r>
                  <a:rPr lang="en-US" altLang="zh-CN">
                    <a:solidFill>
                      <a:schemeClr val="accent2"/>
                    </a:solidFill>
                  </a:rPr>
                  <a:t>STEP2</a:t>
                </a:r>
                <a:r>
                  <a:rPr lang="zh-CN" altLang="en-US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𝑆𝑡𝑢𝑑𝑒𝑛𝑡</m:t>
                    </m:r>
                  </m:oMath>
                </a14:m>
                <a:r>
                  <a:rPr lang="zh-CN" altLang="en-US"/>
                  <a:t> 中，得到所有学号在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/>
                  <a:t> 中的学生的姓名。</a:t>
                </a:r>
                <a:endParaRPr lang="en-US" altLang="zh-CN"/>
              </a:p>
              <a:p>
                <a:pPr lvl="2"/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Sname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Student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Sno </a:t>
                </a: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𝑹</m:t>
                    </m:r>
                  </m:oMath>
                </a14:m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pPr lvl="2"/>
                <a:endParaRPr lang="en-US" altLang="zh-CN"/>
              </a:p>
              <a:p>
                <a:pPr lvl="1"/>
                <a:endParaRPr lang="en-US" altLang="zh-CN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89459" y="3249001"/>
            <a:ext cx="6011841" cy="1374758"/>
            <a:chOff x="1030403" y="3125674"/>
            <a:chExt cx="5786652" cy="1204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861712" y="3125674"/>
                  <a:ext cx="955343" cy="1204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7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CN" altLang="en-US" sz="72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712" y="3125674"/>
                  <a:ext cx="955343" cy="12040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标注 5"/>
            <p:cNvSpPr/>
            <p:nvPr/>
          </p:nvSpPr>
          <p:spPr>
            <a:xfrm>
              <a:off x="1030403" y="3125674"/>
              <a:ext cx="2961564" cy="1103539"/>
            </a:xfrm>
            <a:prstGeom prst="wedgeRectCallout">
              <a:avLst>
                <a:gd name="adj1" fmla="val 100826"/>
                <a:gd name="adj2" fmla="val -5509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19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步骤（续）：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chemeClr val="accent2"/>
                    </a:solidFill>
                  </a:rPr>
                  <a:t>STEP3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：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𝑅</m:t>
                    </m:r>
                  </m:oMath>
                </a14:m>
                <a:r>
                  <a:rPr lang="zh-CN" altLang="en-US" dirty="0"/>
                  <a:t> 用相应的 </a:t>
                </a:r>
                <a:r>
                  <a:rPr lang="en-US" altLang="zh-CN" dirty="0"/>
                  <a:t> SQL  </a:t>
                </a:r>
                <a:r>
                  <a:rPr lang="zh-CN" altLang="en-US" dirty="0"/>
                  <a:t>语句替代。</a:t>
                </a:r>
                <a:endParaRPr lang="en-US" altLang="zh-CN" dirty="0"/>
              </a:p>
              <a:p>
                <a:pPr lvl="2"/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Sname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Student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(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SC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1);</a:t>
                </a:r>
              </a:p>
              <a:p>
                <a:pPr lvl="1"/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30911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等价于：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Student,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或等价于：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287418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查询选修了“数据结构”这门课的学生的学号。</a:t>
            </a:r>
            <a:endParaRPr lang="en-US" altLang="zh-CN" dirty="0"/>
          </a:p>
          <a:p>
            <a:pPr lvl="1"/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Course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Cname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‘</a:t>
            </a:r>
            <a:r>
              <a:rPr lang="zh-CN" alt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数据结构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256970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查询选修了“数据结构”这门课的学生的姓名。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Course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‘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数据结构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’));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29897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查询选修了 </a:t>
            </a:r>
            <a:r>
              <a:rPr lang="en-US" altLang="zh-CN" dirty="0"/>
              <a:t>1 </a:t>
            </a:r>
            <a:r>
              <a:rPr lang="zh-CN" altLang="en-US" dirty="0"/>
              <a:t>号课程的学生的姓名。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AND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相关子查询</a:t>
            </a:r>
          </a:p>
        </p:txBody>
      </p:sp>
    </p:spTree>
    <p:extLst>
      <p:ext uri="{BB962C8B-B14F-4D97-AF65-F5344CB8AC3E}">
        <p14:creationId xmlns:p14="http://schemas.microsoft.com/office/powerpoint/2010/main" val="11945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sz="3200" dirty="0">
                    <a:solidFill>
                      <a:schemeClr val="accent2"/>
                    </a:solidFill>
                  </a:rPr>
                  <a:t>查询多张表：</a:t>
                </a:r>
                <a:endParaRPr lang="en-US" altLang="zh-CN" sz="3200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altLang="zh-CN" sz="2800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*</a:t>
                </a:r>
                <a:b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sz="2800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Student, SC</a:t>
                </a:r>
              </a:p>
              <a:p>
                <a:pPr lvl="1"/>
                <a:r>
                  <a:rPr lang="zh-CN" alt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得到的结果是 </a:t>
                </a:r>
                <a:r>
                  <a:rPr lang="en-US" altLang="zh-CN" sz="2800" dirty="0">
                    <a:cs typeface="Consolas" panose="020B0609020204030204" pitchFamily="49" charset="0"/>
                  </a:rPr>
                  <a:t>Student</a:t>
                </a:r>
                <a:r>
                  <a:rPr lang="en-US" altLang="zh-CN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zh-CN" alt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与 </a:t>
                </a:r>
                <a:r>
                  <a:rPr lang="en-US" altLang="zh-CN" sz="2800" dirty="0">
                    <a:cs typeface="Consolas" panose="020B0609020204030204" pitchFamily="49" charset="0"/>
                  </a:rPr>
                  <a:t>SC</a:t>
                </a:r>
                <a:r>
                  <a:rPr lang="en-US" altLang="zh-CN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zh-CN" alt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这两个关系的笛卡尔积：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𝑆𝑡𝑢𝑑𝑒𝑛𝑡</m:t>
                    </m:r>
                    <m:r>
                      <a:rPr lang="en-US" altLang="zh-CN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  <m:r>
                      <a:rPr lang="en-US" altLang="zh-CN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𝑆𝐶</m:t>
                    </m:r>
                  </m:oMath>
                </a14:m>
                <a:endParaRPr lang="zh-CN" alt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zh-CN" altLang="en-US" sz="3200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连接运算的含义：</a:t>
                </a:r>
              </a:p>
              <a:p>
                <a:pPr lvl="1"/>
                <a:r>
                  <a:rPr lang="zh-CN" altLang="en-US" sz="3000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从两个关系的笛卡尔积中选择出符合条件的元组。</a:t>
                </a:r>
                <a:endParaRPr lang="en-US" altLang="zh-CN" sz="3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𝑡𝑢𝑑𝑒𝑛𝑡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𝑆𝑛𝑜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𝑆𝑡𝑢𝑑𝑒𝑛𝑡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𝑆𝑛𝑜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𝑆𝑡𝑢𝑑𝑒𝑛𝑡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209" b="-1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等值连接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12650" y="5306861"/>
                <a:ext cx="2289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𝑆𝑛𝑜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𝑆𝑡𝑢𝑑𝑒𝑛𝑡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𝑆𝑛𝑜</m:t>
                      </m:r>
                    </m:oMath>
                  </m:oMathPara>
                </a14:m>
                <a:endParaRPr lang="zh-CN" alt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650" y="5306861"/>
                <a:ext cx="228989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云形标注 4"/>
          <p:cNvSpPr/>
          <p:nvPr/>
        </p:nvSpPr>
        <p:spPr>
          <a:xfrm>
            <a:off x="5762445" y="5223734"/>
            <a:ext cx="2924355" cy="1194319"/>
          </a:xfrm>
          <a:prstGeom prst="cloudCallout">
            <a:avLst>
              <a:gd name="adj1" fmla="val -58523"/>
              <a:gd name="adj2" fmla="val 6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如何用</a:t>
            </a:r>
            <a:r>
              <a:rPr lang="en-US" altLang="zh-CN" sz="2400" dirty="0"/>
              <a:t> SQL </a:t>
            </a:r>
            <a:r>
              <a:rPr lang="zh-CN" altLang="en-US" sz="2400" dirty="0"/>
              <a:t>来表示？</a:t>
            </a:r>
          </a:p>
        </p:txBody>
      </p:sp>
      <p:sp>
        <p:nvSpPr>
          <p:cNvPr id="6" name="下箭头 5"/>
          <p:cNvSpPr/>
          <p:nvPr/>
        </p:nvSpPr>
        <p:spPr>
          <a:xfrm>
            <a:off x="2132635" y="5682361"/>
            <a:ext cx="397251" cy="45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0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若子查询的查询条件不依赖于父查询，则这类子查询称为</a:t>
            </a:r>
            <a:r>
              <a:rPr lang="zh-CN" altLang="en-US" dirty="0">
                <a:solidFill>
                  <a:srgbClr val="C00000"/>
                </a:solidFill>
              </a:rPr>
              <a:t>不相关子查询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不相关子查询可以脱离于外层查询</a:t>
            </a:r>
            <a:r>
              <a:rPr lang="zh-CN" altLang="en-US" dirty="0">
                <a:solidFill>
                  <a:srgbClr val="C00000"/>
                </a:solidFill>
              </a:rPr>
              <a:t>独立地执行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若子查询的查询条件依赖于父查询，称为相关子查询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相关子查询</a:t>
            </a:r>
          </a:p>
        </p:txBody>
      </p:sp>
    </p:spTree>
    <p:extLst>
      <p:ext uri="{BB962C8B-B14F-4D97-AF65-F5344CB8AC3E}">
        <p14:creationId xmlns:p14="http://schemas.microsoft.com/office/powerpoint/2010/main" val="13220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查询每个学生超过他</a:t>
            </a:r>
            <a:r>
              <a:rPr lang="en-US" altLang="zh-CN"/>
              <a:t>/</a:t>
            </a:r>
            <a:r>
              <a:rPr lang="zh-CN" altLang="en-US"/>
              <a:t>她选修的所有课程的平均成绩的课程的课程号。</a:t>
            </a:r>
            <a:endParaRPr lang="en-US" altLang="zh-CN"/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Grade &gt;= </a:t>
            </a:r>
            <a:r>
              <a:rPr lang="zh-CN" altLang="en-US" b="1">
                <a:latin typeface="Consolas" panose="020B0609020204030204" pitchFamily="49" charset="0"/>
                <a:cs typeface="Consolas" panose="020B0609020204030204" pitchFamily="49" charset="0"/>
              </a:rPr>
              <a:t>？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相关子查询</a:t>
            </a:r>
          </a:p>
        </p:txBody>
      </p:sp>
    </p:spTree>
    <p:extLst>
      <p:ext uri="{BB962C8B-B14F-4D97-AF65-F5344CB8AC3E}">
        <p14:creationId xmlns:p14="http://schemas.microsoft.com/office/powerpoint/2010/main" val="9053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查询每个学生超过他</a:t>
            </a:r>
            <a:r>
              <a:rPr lang="en-US" altLang="zh-CN"/>
              <a:t>/</a:t>
            </a:r>
            <a:r>
              <a:rPr lang="zh-CN" altLang="en-US"/>
              <a:t>她选修的所有课程的平均成绩的课程的课程号。</a:t>
            </a:r>
            <a:endParaRPr lang="en-US" altLang="zh-CN"/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 x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Grade &gt;= 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AVG(Grade)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 y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y.Sno = x.Sno);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相关子查询</a:t>
            </a:r>
          </a:p>
        </p:txBody>
      </p:sp>
    </p:spTree>
    <p:extLst>
      <p:ext uri="{BB962C8B-B14F-4D97-AF65-F5344CB8AC3E}">
        <p14:creationId xmlns:p14="http://schemas.microsoft.com/office/powerpoint/2010/main" val="7593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查询。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 x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Grade &gt;= 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AVG(Grade)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 y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相关子查询</a:t>
            </a:r>
          </a:p>
        </p:txBody>
      </p:sp>
    </p:spTree>
    <p:extLst>
      <p:ext uri="{BB962C8B-B14F-4D97-AF65-F5344CB8AC3E}">
        <p14:creationId xmlns:p14="http://schemas.microsoft.com/office/powerpoint/2010/main" val="7197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查询所有非“数学”系中的，且年龄比“数学”系中</a:t>
            </a:r>
            <a:r>
              <a:rPr lang="zh-CN" altLang="en-US" dirty="0">
                <a:solidFill>
                  <a:srgbClr val="C00000"/>
                </a:solidFill>
              </a:rPr>
              <a:t>所有学生</a:t>
            </a:r>
            <a:r>
              <a:rPr lang="zh-CN" altLang="en-US" dirty="0"/>
              <a:t>年龄都要大的学生的学号、姓名与年龄。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步骤：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STEP1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得到“数学”系所有学生的年龄的集合。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‘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数学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ALL </a:t>
            </a:r>
            <a:r>
              <a:rPr lang="zh-CN" altLang="en-US"/>
              <a:t>谓词的子查询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25995" y="3789001"/>
            <a:ext cx="6314982" cy="1260000"/>
            <a:chOff x="972206" y="4262992"/>
            <a:chExt cx="6314982" cy="1464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872560" y="4262992"/>
                  <a:ext cx="1414628" cy="1464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7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CN" altLang="en-US" sz="72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560" y="4262992"/>
                  <a:ext cx="1414628" cy="14649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标注 5"/>
            <p:cNvSpPr/>
            <p:nvPr/>
          </p:nvSpPr>
          <p:spPr>
            <a:xfrm>
              <a:off x="972206" y="4262993"/>
              <a:ext cx="4385348" cy="1464947"/>
            </a:xfrm>
            <a:prstGeom prst="wedgeRectCallout">
              <a:avLst>
                <a:gd name="adj1" fmla="val 66205"/>
                <a:gd name="adj2" fmla="val -6687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4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</a:rPr>
                  <a:t>步骤（续）：</a:t>
                </a:r>
                <a:endParaRPr lang="en-US" altLang="zh-CN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altLang="zh-CN">
                    <a:solidFill>
                      <a:schemeClr val="accent2"/>
                    </a:solidFill>
                  </a:rPr>
                  <a:t>STEP2</a:t>
                </a:r>
                <a:r>
                  <a:rPr lang="zh-CN" altLang="en-US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𝑆𝑡𝑢𝑑𝑒𝑛𝑡</m:t>
                    </m:r>
                  </m:oMath>
                </a14:m>
                <a:r>
                  <a:rPr lang="zh-CN" altLang="en-US"/>
                  <a:t> 中选取全体非数学系的，且其年龄比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/>
                  <a:t> 中的</a:t>
                </a:r>
                <a:r>
                  <a:rPr lang="zh-CN" altLang="en-US">
                    <a:solidFill>
                      <a:schemeClr val="accent2"/>
                    </a:solidFill>
                  </a:rPr>
                  <a:t>所有</a:t>
                </a:r>
                <a:r>
                  <a:rPr lang="zh-CN" altLang="en-US"/>
                  <a:t>学生的年龄都要大的学生的学号、姓名与年龄。</a:t>
                </a:r>
                <a:endParaRPr lang="en-US" altLang="zh-CN"/>
              </a:p>
              <a:p>
                <a:pPr lvl="2"/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Sno, Sname, Sage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Student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Sage &gt; </a:t>
                </a: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   (</a:t>
                </a: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Sage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Student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Sdept = ‘</a:t>
                </a:r>
                <a:r>
                  <a:rPr lang="zh-CN" altLang="en-US" b="1">
                    <a:latin typeface="Consolas" panose="020B0609020204030204" pitchFamily="49" charset="0"/>
                    <a:cs typeface="Consolas" panose="020B0609020204030204" pitchFamily="49" charset="0"/>
                  </a:rPr>
                  <a:t>数学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’)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Sdept &lt;&gt; ‘</a:t>
                </a:r>
                <a:r>
                  <a:rPr lang="zh-CN" altLang="en-US" b="1">
                    <a:latin typeface="Consolas" panose="020B0609020204030204" pitchFamily="49" charset="0"/>
                    <a:cs typeface="Consolas" panose="020B0609020204030204" pitchFamily="49" charset="0"/>
                  </a:rPr>
                  <a:t>数学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’;</a:t>
                </a:r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ALL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20425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5828" y="1629000"/>
            <a:ext cx="8286171" cy="4860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</a:t>
            </a:r>
            <a:r>
              <a:rPr lang="zh-CN" altLang="en-US" dirty="0"/>
              <a:t>谓词：</a:t>
            </a:r>
            <a:endParaRPr lang="en-US" altLang="zh-CN" dirty="0"/>
          </a:p>
          <a:p>
            <a:pPr lvl="1"/>
            <a:r>
              <a:rPr lang="zh-CN" altLang="en-US" dirty="0"/>
              <a:t>表示子查询结果中的</a:t>
            </a:r>
            <a:r>
              <a:rPr lang="zh-CN" altLang="en-US" dirty="0">
                <a:solidFill>
                  <a:srgbClr val="C00000"/>
                </a:solidFill>
              </a:rPr>
              <a:t>所有值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</a:t>
            </a:r>
            <a:r>
              <a:rPr lang="zh-CN" altLang="en-US" dirty="0"/>
              <a:t>谓词与比较运算符的结合：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ALL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等于</a:t>
            </a:r>
            <a:r>
              <a:rPr lang="zh-CN" altLang="en-US" dirty="0"/>
              <a:t>子查询结果中的所有值（在子查询结果只有一个值的时候才有意义）。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ALL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小于</a:t>
            </a:r>
            <a:r>
              <a:rPr lang="zh-CN" altLang="en-US" dirty="0"/>
              <a:t>子查询结果中的所有值。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ALL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大于</a:t>
            </a:r>
            <a:r>
              <a:rPr lang="zh-CN" altLang="en-US" dirty="0"/>
              <a:t>子查询结果中的所有值。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 ALL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不等于</a:t>
            </a:r>
            <a:r>
              <a:rPr lang="zh-CN" altLang="en-US" dirty="0"/>
              <a:t>子查询结果中的所有（即每一个）值。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ALL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36456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查询所有非“数学”系中的，且年龄比“数学”系中</a:t>
            </a:r>
            <a:r>
              <a:rPr lang="zh-CN" altLang="en-US" dirty="0">
                <a:solidFill>
                  <a:srgbClr val="C00000"/>
                </a:solidFill>
              </a:rPr>
              <a:t>某一个</a:t>
            </a:r>
            <a:r>
              <a:rPr lang="zh-CN" altLang="en-US" dirty="0"/>
              <a:t>学生的年龄小的学生的姓名与学号。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Sage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 &lt;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‘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数学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ANY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355215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29000"/>
            <a:ext cx="8254800" cy="4680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</a:t>
            </a:r>
            <a:r>
              <a:rPr lang="zh-CN" altLang="en-US" dirty="0"/>
              <a:t>谓词：</a:t>
            </a:r>
            <a:endParaRPr lang="en-US" altLang="zh-CN" dirty="0"/>
          </a:p>
          <a:p>
            <a:pPr lvl="1"/>
            <a:r>
              <a:rPr lang="zh-CN" altLang="en-US" dirty="0"/>
              <a:t>表示子查询结果中的</a:t>
            </a:r>
            <a:r>
              <a:rPr lang="zh-CN" altLang="en-US" dirty="0">
                <a:solidFill>
                  <a:srgbClr val="C00000"/>
                </a:solidFill>
              </a:rPr>
              <a:t>某一个值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</a:t>
            </a:r>
            <a:r>
              <a:rPr lang="zh-CN" altLang="en-US" dirty="0"/>
              <a:t>谓词与比较运算符的结合：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ANY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等于</a:t>
            </a:r>
            <a:r>
              <a:rPr lang="zh-CN" altLang="en-US" dirty="0"/>
              <a:t>子查询结果中的某一个值。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ANY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小于</a:t>
            </a:r>
            <a:r>
              <a:rPr lang="zh-CN" altLang="en-US" dirty="0"/>
              <a:t>子查询结果中的某一个值。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ANY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大于</a:t>
            </a:r>
            <a:r>
              <a:rPr lang="zh-CN" altLang="en-US" dirty="0"/>
              <a:t>子查询结果中的某一个值。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 ANY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不等于</a:t>
            </a:r>
            <a:r>
              <a:rPr lang="zh-CN" altLang="en-US" dirty="0">
                <a:solidFill>
                  <a:srgbClr val="C00000"/>
                </a:solidFill>
              </a:rPr>
              <a:t>子查询结果中的某一个值。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528053" lvl="2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ANY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12792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000" dirty="0"/>
              <a:t>带 </a:t>
            </a:r>
            <a:r>
              <a:rPr lang="en-US" altLang="zh-CN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</a:t>
            </a:r>
            <a:r>
              <a:rPr lang="zh-CN" alt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或 </a:t>
            </a:r>
            <a:r>
              <a:rPr lang="en-US" altLang="zh-CN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</a:t>
            </a:r>
            <a:r>
              <a:rPr lang="zh-CN" altLang="en-US" sz="3000" dirty="0"/>
              <a:t>谓词的子查询也可以用</a:t>
            </a:r>
            <a:r>
              <a:rPr lang="zh-CN" altLang="en-US" sz="3000" dirty="0">
                <a:solidFill>
                  <a:srgbClr val="C00000"/>
                </a:solidFill>
              </a:rPr>
              <a:t>聚集函数</a:t>
            </a:r>
            <a:r>
              <a:rPr lang="zh-CN" altLang="en-US" sz="3000" dirty="0"/>
              <a:t>来实现：</a:t>
            </a:r>
            <a:endParaRPr lang="en-US" altLang="zh-CN" sz="3000" dirty="0"/>
          </a:p>
          <a:p>
            <a:r>
              <a:rPr lang="zh-CN" altLang="en-US" sz="3000" dirty="0">
                <a:solidFill>
                  <a:schemeClr val="tx2"/>
                </a:solidFill>
              </a:rPr>
              <a:t>查询所有非“数学”系中的，且年龄</a:t>
            </a:r>
            <a:r>
              <a:rPr lang="zh-CN" altLang="en-US" sz="3000" dirty="0">
                <a:solidFill>
                  <a:srgbClr val="C00000"/>
                </a:solidFill>
              </a:rPr>
              <a:t>比</a:t>
            </a:r>
            <a:r>
              <a:rPr lang="zh-CN" altLang="en-US" sz="3000" dirty="0">
                <a:solidFill>
                  <a:schemeClr val="tx2"/>
                </a:solidFill>
              </a:rPr>
              <a:t>“数学”系中</a:t>
            </a:r>
            <a:r>
              <a:rPr lang="zh-CN" altLang="en-US" sz="3000" dirty="0">
                <a:solidFill>
                  <a:srgbClr val="C00000"/>
                </a:solidFill>
              </a:rPr>
              <a:t>所有学生年龄都要大</a:t>
            </a:r>
            <a:r>
              <a:rPr lang="zh-CN" altLang="en-US" sz="3000" dirty="0">
                <a:solidFill>
                  <a:schemeClr val="tx2"/>
                </a:solidFill>
              </a:rPr>
              <a:t>的学生的学号、姓名与年龄。</a:t>
            </a:r>
            <a:endParaRPr lang="en-US" altLang="zh-CN" sz="3000" dirty="0">
              <a:solidFill>
                <a:schemeClr val="tx2"/>
              </a:solidFill>
            </a:endParaRPr>
          </a:p>
          <a:p>
            <a:r>
              <a:rPr lang="zh-CN" altLang="en-US" sz="3000" dirty="0">
                <a:solidFill>
                  <a:schemeClr val="accent2"/>
                </a:solidFill>
              </a:rPr>
              <a:t>步骤：</a:t>
            </a:r>
            <a:endParaRPr lang="en-US" altLang="zh-CN" sz="3000" dirty="0">
              <a:solidFill>
                <a:schemeClr val="accent2"/>
              </a:solidFill>
            </a:endParaRPr>
          </a:p>
          <a:p>
            <a:pPr lvl="1"/>
            <a:r>
              <a:rPr lang="en-US" altLang="zh-CN" sz="2600" dirty="0">
                <a:solidFill>
                  <a:schemeClr val="accent2"/>
                </a:solidFill>
              </a:rPr>
              <a:t>STEP1</a:t>
            </a:r>
            <a:r>
              <a:rPr lang="zh-CN" altLang="en-US" sz="2600" dirty="0">
                <a:solidFill>
                  <a:schemeClr val="accent2"/>
                </a:solidFill>
              </a:rPr>
              <a:t>：</a:t>
            </a:r>
            <a:r>
              <a:rPr lang="zh-CN" altLang="en-US" sz="2600" dirty="0"/>
              <a:t>得到“数学”系学生的最大年龄。</a:t>
            </a:r>
            <a:endParaRPr lang="en-US" altLang="zh-CN" sz="2600" dirty="0"/>
          </a:p>
          <a:p>
            <a:pPr lvl="2"/>
            <a:r>
              <a:rPr lang="en-US" altLang="zh-CN" sz="2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MAX(Sage)</a:t>
            </a:r>
            <a:b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= ‘</a:t>
            </a:r>
            <a:r>
              <a:rPr lang="zh-CN" alt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数学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ANY </a:t>
            </a:r>
            <a:r>
              <a:rPr lang="zh-CN" altLang="en-US"/>
              <a:t>或 </a:t>
            </a:r>
            <a:r>
              <a:rPr lang="en-US" altLang="zh-CN"/>
              <a:t>ALL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579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𝑆𝑡𝑢𝑑𝑒𝑛𝑡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en-US" altLang="zh-CN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/>
                  <a:t>对应的</a:t>
                </a:r>
                <a:r>
                  <a:rPr lang="en-US" altLang="zh-CN" dirty="0"/>
                  <a:t> SQL </a:t>
                </a:r>
                <a:r>
                  <a:rPr lang="zh-CN" altLang="en-US" dirty="0"/>
                  <a:t>代码：</a:t>
                </a:r>
                <a:endParaRPr lang="en-US" altLang="zh-CN" dirty="0"/>
              </a:p>
              <a:p>
                <a:pPr lvl="1"/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*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Student, SC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Student.Sno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SC.Sno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𝑆𝑛𝑜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𝑆𝑡𝑢𝑑𝑒𝑛𝑡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𝑆𝑛𝑜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𝑆𝑡𝑢𝑑𝑒𝑛𝑡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注意：</a:t>
                </a:r>
                <a:endParaRPr lang="en-US" altLang="zh-CN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连接条件中各属性的值应该是可比的（同一数据类型）。</a:t>
                </a:r>
                <a:endParaRPr lang="en-US" altLang="zh-CN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用于比较的字段名可以相同，也可以不同。</a:t>
                </a:r>
                <a:endParaRPr lang="en-US" altLang="zh-CN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等值连接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052000" y="3364173"/>
            <a:ext cx="785416" cy="335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347584" y="2819734"/>
            <a:ext cx="1109832" cy="71236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40383" y="1975705"/>
                <a:ext cx="2289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𝑆𝑛𝑜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𝑆𝑡𝑢𝑑𝑒𝑛𝑡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𝑆𝑛𝑜</m:t>
                      </m:r>
                    </m:oMath>
                  </m:oMathPara>
                </a14:m>
                <a:endParaRPr lang="zh-CN" alt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83" y="1975705"/>
                <a:ext cx="228989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5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步骤（续）：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STEP2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得到所有非“数学”系，且年龄比这个最大年龄还要大的学生的学号、姓名与年龄。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Sage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(Sage)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‘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数学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&lt;&gt; ‘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数学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ANY </a:t>
            </a:r>
            <a:r>
              <a:rPr lang="zh-CN" altLang="en-US"/>
              <a:t>或 </a:t>
            </a:r>
            <a:r>
              <a:rPr lang="en-US" altLang="zh-CN"/>
              <a:t>ALL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15683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查询所有非“数学”系中的，且年龄</a:t>
            </a:r>
            <a:r>
              <a:rPr lang="zh-CN" altLang="en-US" dirty="0">
                <a:solidFill>
                  <a:srgbClr val="C00000"/>
                </a:solidFill>
              </a:rPr>
              <a:t>比</a:t>
            </a:r>
            <a:r>
              <a:rPr lang="zh-CN" altLang="en-US" dirty="0"/>
              <a:t>“数学”系中</a:t>
            </a:r>
            <a:r>
              <a:rPr lang="zh-CN" altLang="en-US" dirty="0">
                <a:solidFill>
                  <a:srgbClr val="C00000"/>
                </a:solidFill>
              </a:rPr>
              <a:t>某一个</a:t>
            </a:r>
            <a:r>
              <a:rPr lang="zh-CN" altLang="en-US" dirty="0"/>
              <a:t>学生的年龄小的学生的姓名与学号。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Sage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(Sage)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‘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数学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ANY </a:t>
            </a:r>
            <a:r>
              <a:rPr lang="zh-CN" altLang="en-US"/>
              <a:t>或 </a:t>
            </a:r>
            <a:r>
              <a:rPr lang="en-US" altLang="zh-CN"/>
              <a:t>ALL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119622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</a:t>
            </a:r>
            <a:r>
              <a:rPr lang="zh-CN" altLang="en-US"/>
              <a:t>谓词与聚集函数、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谓词的等价转换关系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ANY </a:t>
            </a:r>
            <a:r>
              <a:rPr lang="zh-CN" altLang="en-US"/>
              <a:t>或 </a:t>
            </a:r>
            <a:r>
              <a:rPr lang="en-US" altLang="zh-CN"/>
              <a:t>ALL </a:t>
            </a:r>
            <a:r>
              <a:rPr lang="zh-CN" altLang="en-US"/>
              <a:t>谓词的子查询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45623"/>
              </p:ext>
            </p:extLst>
          </p:nvPr>
        </p:nvGraphicFramePr>
        <p:xfrm>
          <a:off x="432001" y="2349000"/>
          <a:ext cx="8279999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2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CN" altLang="en-US" sz="2800" b="1" baseline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zh-CN" altLang="en-US" sz="2800" b="1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&lt;&gt;</a:t>
                      </a:r>
                      <a:endParaRPr lang="zh-CN" altLang="en-US" sz="2800" b="1" baseline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endParaRPr lang="zh-CN" altLang="en-US" sz="2800" b="1" baseline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</a:t>
                      </a:r>
                      <a:endParaRPr lang="zh-CN" altLang="en-US" sz="2800" b="1" baseline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zh-CN" altLang="en-US" sz="2800" b="1" baseline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&gt;=</a:t>
                      </a:r>
                      <a:endParaRPr lang="zh-CN" altLang="en-US" sz="2800" b="1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  <a:endParaRPr lang="zh-CN" altLang="en-US" sz="2800" b="1" baseline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&lt;MAX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&lt;=MAX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&gt;MIN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&gt;=MIN</a:t>
                      </a:r>
                      <a:endParaRPr lang="zh-CN" altLang="en-US" sz="2800" b="1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</a:t>
                      </a:r>
                      <a:endParaRPr lang="zh-CN" altLang="en-US" sz="2800" b="1" baseline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 IN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&lt;MIN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&lt;=MIN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&gt;MAX</a:t>
                      </a:r>
                      <a:endParaRPr lang="zh-CN" altLang="en-US" sz="2800" b="1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&gt;=MAX</a:t>
                      </a:r>
                      <a:endParaRPr lang="zh-CN" altLang="en-US" sz="2800" b="1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54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由于 </a:t>
            </a:r>
            <a:r>
              <a:rPr lang="en-US" altLang="zh-CN" dirty="0">
                <a:solidFill>
                  <a:srgbClr val="C00000"/>
                </a:solidFill>
              </a:rPr>
              <a:t>ANY</a:t>
            </a:r>
            <a:r>
              <a:rPr lang="en-US" altLang="zh-CN" dirty="0"/>
              <a:t> </a:t>
            </a:r>
            <a:r>
              <a:rPr lang="zh-CN" altLang="en-US" dirty="0"/>
              <a:t>谓词在语义上的二义性，现在推荐使用 </a:t>
            </a:r>
            <a:r>
              <a:rPr lang="en-US" altLang="zh-CN" sz="2500" dirty="0">
                <a:solidFill>
                  <a:srgbClr val="C00000"/>
                </a:solidFill>
              </a:rPr>
              <a:t>SOME</a:t>
            </a:r>
            <a:r>
              <a:rPr lang="en-US" altLang="zh-CN" dirty="0"/>
              <a:t> </a:t>
            </a:r>
            <a:r>
              <a:rPr lang="zh-CN" altLang="en-US" dirty="0"/>
              <a:t>谓词。</a:t>
            </a:r>
            <a:r>
              <a:rPr lang="zh-CN" altLang="en-US" dirty="0">
                <a:solidFill>
                  <a:srgbClr val="C00000"/>
                </a:solidFill>
              </a:rPr>
              <a:t>这两者是完全等效的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 </a:t>
            </a:r>
            <a:r>
              <a:rPr lang="en-US" altLang="zh-CN" dirty="0"/>
              <a:t>SQL </a:t>
            </a:r>
            <a:r>
              <a:rPr lang="zh-CN" altLang="en-US" dirty="0"/>
              <a:t>语句：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ANY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Sage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= ‘CS’) 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SOME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Sage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= ‘CS’) </a:t>
            </a:r>
            <a:endParaRPr lang="zh-CN" altLang="en-US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ALL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Sage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= ‘CS’) 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推荐用 </a:t>
            </a:r>
            <a:r>
              <a:rPr lang="en-US" altLang="zh-CN" dirty="0"/>
              <a:t>SOME </a:t>
            </a:r>
            <a:r>
              <a:rPr lang="zh-CN" altLang="en-US" dirty="0"/>
              <a:t>谓词替代 </a:t>
            </a:r>
            <a:r>
              <a:rPr lang="en-US" altLang="zh-CN" dirty="0"/>
              <a:t>ANY </a:t>
            </a:r>
            <a:r>
              <a:rPr lang="zh-CN" altLang="en-US" dirty="0"/>
              <a:t>谓词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6732000" y="1989000"/>
            <a:ext cx="2340000" cy="2700000"/>
          </a:xfrm>
          <a:prstGeom prst="cloudCallout">
            <a:avLst>
              <a:gd name="adj1" fmla="val -77526"/>
              <a:gd name="adj2" fmla="val 3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使用 </a:t>
            </a:r>
            <a:r>
              <a:rPr lang="en-US" altLang="zh-CN" sz="2400" dirty="0"/>
              <a:t>ANY </a:t>
            </a:r>
            <a:r>
              <a:rPr lang="zh-CN" altLang="en-US" sz="2400" dirty="0"/>
              <a:t>和使用 </a:t>
            </a:r>
            <a:r>
              <a:rPr lang="en-US" altLang="zh-CN" sz="2400" dirty="0"/>
              <a:t>SOME </a:t>
            </a:r>
            <a:r>
              <a:rPr lang="zh-CN" altLang="en-US" sz="2400" dirty="0"/>
              <a:t>哪个语义更清楚？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817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找出所有学生中年龄最小的那个学生的姓名。</a:t>
            </a:r>
            <a:endParaRPr lang="en-US" altLang="zh-CN" dirty="0"/>
          </a:p>
          <a:p>
            <a:pPr lvl="1"/>
            <a:r>
              <a:rPr lang="zh-CN" altLang="en-US" dirty="0"/>
              <a:t>使用聚集函数</a:t>
            </a:r>
            <a:endParaRPr lang="en-US" altLang="zh-CN" dirty="0"/>
          </a:p>
          <a:p>
            <a:pPr lvl="1"/>
            <a:r>
              <a:rPr lang="zh-CN" altLang="en-US" dirty="0"/>
              <a:t>不使用聚集函数</a:t>
            </a:r>
            <a:endParaRPr lang="en-US" altLang="zh-CN" dirty="0"/>
          </a:p>
          <a:p>
            <a:r>
              <a:rPr lang="zh-CN" altLang="en-US" dirty="0"/>
              <a:t>找出 所有课程都不及格的学生的姓名</a:t>
            </a:r>
            <a:endParaRPr lang="en-US" altLang="zh-CN" dirty="0"/>
          </a:p>
          <a:p>
            <a:pPr lvl="1"/>
            <a:r>
              <a:rPr lang="zh-CN" altLang="en-US" dirty="0"/>
              <a:t>使用聚集函数</a:t>
            </a:r>
            <a:endParaRPr lang="en-US" altLang="zh-CN" dirty="0"/>
          </a:p>
          <a:p>
            <a:pPr lvl="1"/>
            <a:r>
              <a:rPr lang="zh-CN" altLang="en-US" dirty="0"/>
              <a:t>不使用聚集函数</a:t>
            </a:r>
            <a:endParaRPr lang="en-US" altLang="zh-CN" dirty="0"/>
          </a:p>
          <a:p>
            <a:r>
              <a:rPr lang="zh-CN" altLang="en-US" dirty="0"/>
              <a:t>找出“李勇”成绩最低的那门课的课号。</a:t>
            </a:r>
            <a:endParaRPr lang="en-US" altLang="zh-CN" dirty="0"/>
          </a:p>
          <a:p>
            <a:pPr lvl="1"/>
            <a:r>
              <a:rPr lang="zh-CN" altLang="en-US" dirty="0"/>
              <a:t>使用聚集函数</a:t>
            </a:r>
            <a:endParaRPr lang="en-US" altLang="zh-CN" dirty="0"/>
          </a:p>
          <a:p>
            <a:pPr lvl="1"/>
            <a:r>
              <a:rPr lang="zh-CN" altLang="en-US" dirty="0"/>
              <a:t>不使用聚集函数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21876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74320" lvl="1" indent="-192024">
                  <a:buClr>
                    <a:schemeClr val="accent3"/>
                  </a:buClr>
                  <a:buFont typeface="Georgia"/>
                  <a:buChar char="•"/>
                </a:pPr>
                <a:r>
                  <a:rPr lang="zh-CN" altLang="en-US" dirty="0"/>
                  <a:t>用</a:t>
                </a:r>
                <a:r>
                  <a:rPr lang="en-US" altLang="zh-CN" dirty="0"/>
                  <a:t> SQL </a:t>
                </a:r>
                <a:r>
                  <a:rPr lang="zh-CN" altLang="en-US" dirty="0"/>
                  <a:t>来表示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𝑆𝑡𝑢𝑑𝑒𝑛𝑡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73202" lvl="2" indent="-192024">
                  <a:buClr>
                    <a:schemeClr val="accent3"/>
                  </a:buClr>
                  <a:buFont typeface="Georgia"/>
                  <a:buChar char="•"/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28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Student.Sno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altLang="zh-CN" sz="28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Sname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altLang="zh-CN" sz="28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Cno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Grade</a:t>
                </a:r>
                <a:b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sz="2800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Student, SC</a:t>
                </a:r>
                <a:b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sz="2800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28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Student.Sno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altLang="zh-CN" sz="28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SC.Sno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pPr marL="473202" lvl="2" indent="-192024">
                  <a:buClr>
                    <a:schemeClr val="accent3"/>
                  </a:buClr>
                  <a:buFont typeface="Georgia"/>
                  <a:buChar char="•"/>
                </a:pPr>
                <a:endParaRPr lang="en-US" altLang="zh-CN" sz="28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73202" lvl="2" indent="-192024">
                  <a:buClr>
                    <a:schemeClr val="accent3"/>
                  </a:buClr>
                  <a:buFont typeface="Georgia"/>
                  <a:buChar char="•"/>
                </a:pP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自然连接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1915064" y="4451230"/>
            <a:ext cx="6076936" cy="1949570"/>
          </a:xfrm>
          <a:prstGeom prst="cloudCallout">
            <a:avLst>
              <a:gd name="adj1" fmla="val -27745"/>
              <a:gd name="adj2" fmla="val -10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为什么</a:t>
            </a:r>
            <a:r>
              <a:rPr lang="en-US" altLang="zh-CN" sz="2800" dirty="0" err="1"/>
              <a:t>Sno</a:t>
            </a:r>
            <a:r>
              <a:rPr lang="zh-CN" altLang="en-US" sz="2800" dirty="0"/>
              <a:t>前要加表名，而其他属性前不用加？</a:t>
            </a:r>
          </a:p>
        </p:txBody>
      </p:sp>
    </p:spTree>
    <p:extLst>
      <p:ext uri="{BB962C8B-B14F-4D97-AF65-F5344CB8AC3E}">
        <p14:creationId xmlns:p14="http://schemas.microsoft.com/office/powerpoint/2010/main" val="20483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格式：</a:t>
            </a:r>
            <a:endParaRPr lang="en-US" altLang="zh-CN">
              <a:solidFill>
                <a:schemeClr val="accent2"/>
              </a:solidFill>
            </a:endParaRPr>
          </a:p>
          <a:p>
            <a:pPr lvl="1"/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2, …… ,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表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[INNER] JOIN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表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条件表达式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zh-CN" sz="3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内连接（</a:t>
            </a:r>
            <a:r>
              <a:rPr lang="en-US" altLang="zh-CN"/>
              <a:t>INNER JOIN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043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用内连接查询每个学生的学号、姓名及其选修的课程的课号与成绩。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Grade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Student 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SC.Sno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等价于：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Grade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Student, SC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SC.Sno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内连接（</a:t>
            </a:r>
            <a:r>
              <a:rPr lang="en-US" altLang="zh-CN"/>
              <a:t>INNER JOIN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6732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用内连接查询每个学生的学号、姓名及其选修的课程的课号、课名与成绩。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Student.Sno, Sname, Course.Cno, 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      Cname, Grade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 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Student.Sno = SC.Sno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Course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SC.Cno = 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                    Course.Cno; </a:t>
            </a:r>
          </a:p>
          <a:p>
            <a:pPr lvl="1"/>
            <a:endParaRPr lang="en-US" altLang="zh-CN" i="1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内连接（</a:t>
            </a:r>
            <a:r>
              <a:rPr lang="en-US" altLang="zh-CN" dirty="0"/>
              <a:t>INNER JOIN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标注 3"/>
              <p:cNvSpPr/>
              <p:nvPr/>
            </p:nvSpPr>
            <p:spPr>
              <a:xfrm>
                <a:off x="1009934" y="5895833"/>
                <a:ext cx="7083188" cy="678704"/>
              </a:xfrm>
              <a:prstGeom prst="wedgeRectCallout">
                <a:avLst>
                  <a:gd name="adj1" fmla="val -17480"/>
                  <a:gd name="adj2" fmla="val -105022"/>
                </a:avLst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>
                    <a:solidFill>
                      <a:schemeClr val="tx2"/>
                    </a:solidFill>
                  </a:rPr>
                  <a:t>等价于：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𝑆𝑡𝑢𝑑𝑒𝑛𝑡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𝐶𝑜𝑢𝑟𝑠𝑒</m:t>
                    </m:r>
                  </m:oMath>
                </a14:m>
                <a:endParaRPr lang="zh-CN" altLang="en-US" sz="28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矩形标注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5895833"/>
                <a:ext cx="7083188" cy="678704"/>
              </a:xfrm>
              <a:prstGeom prst="wedgeRectCallout">
                <a:avLst>
                  <a:gd name="adj1" fmla="val -17480"/>
                  <a:gd name="adj2" fmla="val -105022"/>
                </a:avLst>
              </a:prstGeom>
              <a:blipFill rotWithShape="0">
                <a:blip r:embed="rId2"/>
                <a:stretch>
                  <a:fillRect b="-4865"/>
                </a:stretch>
              </a:blipFill>
              <a:ln w="635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8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也等价于：</a:t>
            </a:r>
            <a:endParaRPr lang="en-US" altLang="zh-CN">
              <a:solidFill>
                <a:schemeClr val="accent2"/>
              </a:solidFill>
            </a:endParaRPr>
          </a:p>
          <a:p>
            <a:pPr lvl="1"/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Student.Sno, Sname, Course.Cno,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Cname, Grade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Student, SC, Course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Student.Sno = SC.Sno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SC.Cno = Course.Cno;</a:t>
            </a:r>
          </a:p>
          <a:p>
            <a:r>
              <a:rPr lang="zh-CN" altLang="en-US">
                <a:cs typeface="Consolas" panose="020B0609020204030204" pitchFamily="49" charset="0"/>
              </a:rPr>
              <a:t>从 </a:t>
            </a:r>
            <a:r>
              <a:rPr lang="en-US" altLang="zh-CN">
                <a:cs typeface="Consolas" panose="020B0609020204030204" pitchFamily="49" charset="0"/>
              </a:rPr>
              <a:t>Student</a:t>
            </a:r>
            <a:r>
              <a:rPr lang="zh-CN" altLang="en-US">
                <a:cs typeface="Consolas" panose="020B0609020204030204" pitchFamily="49" charset="0"/>
              </a:rPr>
              <a:t>、</a:t>
            </a:r>
            <a:r>
              <a:rPr lang="en-US" altLang="zh-CN">
                <a:cs typeface="Consolas" panose="020B0609020204030204" pitchFamily="49" charset="0"/>
              </a:rPr>
              <a:t>Course </a:t>
            </a:r>
            <a:r>
              <a:rPr lang="zh-CN" altLang="en-US">
                <a:cs typeface="Consolas" panose="020B0609020204030204" pitchFamily="49" charset="0"/>
              </a:rPr>
              <a:t>与 </a:t>
            </a:r>
            <a:r>
              <a:rPr lang="en-US" altLang="zh-CN">
                <a:cs typeface="Consolas" panose="020B0609020204030204" pitchFamily="49" charset="0"/>
              </a:rPr>
              <a:t>SC </a:t>
            </a:r>
            <a:r>
              <a:rPr lang="zh-CN" altLang="en-US">
                <a:cs typeface="Consolas" panose="020B0609020204030204" pitchFamily="49" charset="0"/>
              </a:rPr>
              <a:t>三张表的笛卡尔积中根据连接条件选择元组。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内连接（</a:t>
            </a:r>
            <a:r>
              <a:rPr lang="en-US" altLang="zh-CN"/>
              <a:t>INNER JOIN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4092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第2章-关系代数【完全版】</Template>
  <TotalTime>0</TotalTime>
  <Words>1542</Words>
  <Application>Microsoft Office PowerPoint</Application>
  <PresentationFormat>全屏显示(4:3)</PresentationFormat>
  <Paragraphs>241</Paragraphs>
  <Slides>44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华文细黑</vt:lpstr>
      <vt:lpstr>宋体</vt:lpstr>
      <vt:lpstr>微软雅黑</vt:lpstr>
      <vt:lpstr>Arial</vt:lpstr>
      <vt:lpstr>Calibri</vt:lpstr>
      <vt:lpstr>Cambria Math</vt:lpstr>
      <vt:lpstr>Consolas</vt:lpstr>
      <vt:lpstr>Georgia</vt:lpstr>
      <vt:lpstr>Wingdings</vt:lpstr>
      <vt:lpstr>Wingdings 2</vt:lpstr>
      <vt:lpstr>Training presentation</vt:lpstr>
      <vt:lpstr>数据库原理</vt:lpstr>
      <vt:lpstr>连接查询</vt:lpstr>
      <vt:lpstr>等值连接</vt:lpstr>
      <vt:lpstr>等值连接</vt:lpstr>
      <vt:lpstr>自然连接</vt:lpstr>
      <vt:lpstr>内连接（INNER JOIN）</vt:lpstr>
      <vt:lpstr>内连接（INNER JOIN）</vt:lpstr>
      <vt:lpstr>内连接（INNER JOIN）</vt:lpstr>
      <vt:lpstr>内连接（INNER JOIN）</vt:lpstr>
      <vt:lpstr>内连接（INNER JOIN）</vt:lpstr>
      <vt:lpstr>外连接（OUTER JOIN）</vt:lpstr>
      <vt:lpstr>左连接与右连接</vt:lpstr>
      <vt:lpstr>自身连接</vt:lpstr>
      <vt:lpstr>自身连接</vt:lpstr>
      <vt:lpstr>自身连接</vt:lpstr>
      <vt:lpstr>多表的自身连接</vt:lpstr>
      <vt:lpstr>复合条件连接</vt:lpstr>
      <vt:lpstr>嵌套查询</vt:lpstr>
      <vt:lpstr>带有 IN 谓词的子查询</vt:lpstr>
      <vt:lpstr>带有 IN 谓词的子查询</vt:lpstr>
      <vt:lpstr>带有 IN 谓词的子查询</vt:lpstr>
      <vt:lpstr>带有 IN 谓词的子查询</vt:lpstr>
      <vt:lpstr>带有 IN 谓词的子查询</vt:lpstr>
      <vt:lpstr>带有 IN 谓词的子查询</vt:lpstr>
      <vt:lpstr>带有 IN 谓词的子查询</vt:lpstr>
      <vt:lpstr>带有 IN 谓词的子查询</vt:lpstr>
      <vt:lpstr>带有 IN 谓词的子查询</vt:lpstr>
      <vt:lpstr>带有 IN 谓词的子查询</vt:lpstr>
      <vt:lpstr>相关子查询</vt:lpstr>
      <vt:lpstr>相关子查询</vt:lpstr>
      <vt:lpstr>相关子查询</vt:lpstr>
      <vt:lpstr>相关子查询</vt:lpstr>
      <vt:lpstr>相关子查询</vt:lpstr>
      <vt:lpstr>带有 ALL 谓词的子查询</vt:lpstr>
      <vt:lpstr>带有 ALL 谓词的子查询</vt:lpstr>
      <vt:lpstr>带有 ALL 谓词的子查询</vt:lpstr>
      <vt:lpstr>带有 ANY 谓词的子查询</vt:lpstr>
      <vt:lpstr>带有 ANY 谓词的子查询</vt:lpstr>
      <vt:lpstr>带有 ANY 或 ALL 谓词的子查询</vt:lpstr>
      <vt:lpstr>带有 ANY 或 ALL 谓词的子查询</vt:lpstr>
      <vt:lpstr>带有 ANY 或 ALL 谓词的子查询</vt:lpstr>
      <vt:lpstr>带有 ANY 或 ALL 谓词的子查询</vt:lpstr>
      <vt:lpstr>推荐用 SOME 谓词替代 ANY 谓词</vt:lpstr>
      <vt:lpstr>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</dc:title>
  <dc:creator/>
  <cp:keywords/>
  <cp:lastModifiedBy/>
  <cp:revision>2</cp:revision>
  <dcterms:created xsi:type="dcterms:W3CDTF">2014-02-16T11:26:44Z</dcterms:created>
  <dcterms:modified xsi:type="dcterms:W3CDTF">2017-04-06T00:59:13Z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