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B82D-B15F-4DA0-9DBF-9E2276E72B0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2095-29F1-499B-8506-6E03EC99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5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4f714fa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7c4f714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1471ad7a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81471ad7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AC6E1-B9B5-43F0-915A-367D607C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B735C-F14F-4077-995A-581A718D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0279E-C033-4D79-83C1-6644C1E5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9F07-E93E-402A-9FF5-09A0FBE7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125E4-D75F-488F-B920-593A87BE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8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FB1F1-05FB-4F07-A5FE-8B7A1381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4677C-BCB4-4193-84A7-52E70935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7A8B7-1875-4820-A837-A561296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1A734-FF97-4CF0-A6A6-94646353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17F6E-D48A-43DE-ABA0-0567BDAE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ED309-F38B-454C-AD2F-6FCACCF4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C92B50-1431-496E-B05A-51B9028A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B4FCB-DB3D-4397-BEC8-017D14DD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8CF48-5F98-4202-A814-27BCFB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CCBE2-FE55-4DA7-8A7A-20DF49C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4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319" y="161313"/>
            <a:ext cx="1462315" cy="187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235270" y="208640"/>
            <a:ext cx="919356" cy="926765"/>
            <a:chOff x="5703828" y="2219823"/>
            <a:chExt cx="784344" cy="790665"/>
          </a:xfrm>
        </p:grpSpPr>
        <p:sp>
          <p:nvSpPr>
            <p:cNvPr id="66" name="Google Shape;66;p14"/>
            <p:cNvSpPr/>
            <p:nvPr/>
          </p:nvSpPr>
          <p:spPr>
            <a:xfrm>
              <a:off x="5913261" y="2967288"/>
              <a:ext cx="3732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59904" y="2458836"/>
              <a:ext cx="2799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59904" y="2531084"/>
              <a:ext cx="2799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990999" y="2604236"/>
              <a:ext cx="2178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28809" y="2895123"/>
              <a:ext cx="3420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944356" y="2821972"/>
              <a:ext cx="3111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959904" y="2748821"/>
              <a:ext cx="2799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975451" y="2677387"/>
              <a:ext cx="248700" cy="43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70B1D"/>
                </a:gs>
                <a:gs pos="45000">
                  <a:srgbClr val="C70B1D"/>
                </a:gs>
                <a:gs pos="100000">
                  <a:srgbClr val="92081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6138148" y="2219823"/>
              <a:ext cx="350024" cy="423523"/>
              <a:chOff x="6154170" y="2946695"/>
              <a:chExt cx="528657" cy="639666"/>
            </a:xfrm>
          </p:grpSpPr>
          <p:sp>
            <p:nvSpPr>
              <p:cNvPr id="75" name="Google Shape;75;p14"/>
              <p:cNvSpPr/>
              <p:nvPr/>
            </p:nvSpPr>
            <p:spPr>
              <a:xfrm rot="-423471">
                <a:off x="6163319" y="2955844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rot="-423471">
                <a:off x="6418595" y="3139771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-423471">
                <a:off x="6514976" y="3418510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 flipH="1">
              <a:off x="5703828" y="2219823"/>
              <a:ext cx="350024" cy="423523"/>
              <a:chOff x="6154170" y="2946695"/>
              <a:chExt cx="528657" cy="639666"/>
            </a:xfrm>
          </p:grpSpPr>
          <p:sp>
            <p:nvSpPr>
              <p:cNvPr id="79" name="Google Shape;79;p14"/>
              <p:cNvSpPr/>
              <p:nvPr/>
            </p:nvSpPr>
            <p:spPr>
              <a:xfrm rot="-423471">
                <a:off x="6163319" y="2955844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-423471">
                <a:off x="6418595" y="3139771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rot="-423471">
                <a:off x="6514976" y="3418510"/>
                <a:ext cx="158703" cy="158703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adFill>
                <a:gsLst>
                  <a:gs pos="0">
                    <a:srgbClr val="C70B1D"/>
                  </a:gs>
                  <a:gs pos="45000">
                    <a:srgbClr val="C70B1D"/>
                  </a:gs>
                  <a:gs pos="100000">
                    <a:srgbClr val="92081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197643" y="208815"/>
            <a:ext cx="10642800" cy="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114451" y="6419461"/>
            <a:ext cx="27432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47503" y="1192665"/>
            <a:ext cx="11393200" cy="5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431789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1197643" y="1001084"/>
            <a:ext cx="10642800" cy="0"/>
          </a:xfrm>
          <a:prstGeom prst="straightConnector1">
            <a:avLst/>
          </a:prstGeom>
          <a:noFill/>
          <a:ln w="571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2735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DB54-C3AA-4F4A-B9DE-E10B35D6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DA992-04F4-43C0-B5AD-7669C21C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A1A9E-931D-47C2-928E-BD6D17C3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66740-FB1A-493A-A538-474E3EBF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78B46-7C7D-4BA8-BF60-93ABAAD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1E75-22B8-4F97-9451-7D634148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EC3DC-E9DD-41F5-9971-E45E3D2D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E24D5-FC89-414B-88EB-D8072BE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1147D-746E-4A80-ACA1-3DBB937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7BF61-6455-46E6-B402-32B325E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8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A4989-B3BD-4262-838F-E4F083CE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8A83D-E45A-49ED-8009-5EE067397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D0DFA-264E-440B-9846-5119857C2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6253B-A5B0-4136-8B76-CB29B160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1A4A4-1CF7-45B0-951D-A39BFE8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9112-77AF-40B0-8F01-525AC36B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F10D8-84B5-480A-9F19-2DFB3A27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155DE-CAA7-47D8-B630-AA8C040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CCF8C-E736-4719-97FA-FDE84C5EA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07A77-7939-40ED-9847-ADDA42125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A1039-FAF3-46FA-9DD6-4C4EDED4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88C01-288A-4F66-862B-0423CB1E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9FA563-A7ED-4EBC-BDC2-594CE57C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EDB22-7E04-4B03-AF58-A4DEF707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6240-FD01-460F-899F-45756AD7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80CCF-5225-4257-B411-FA60FE30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5767E-723E-4917-9783-CED2105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7A723-BBDC-4C17-AED6-B7719D2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18BE8-92AC-4929-A4BB-C7ECA3D6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B9002-821D-4899-A79C-C4FF7C4C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7D15D-56EF-45EC-B9AA-A9F54410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5235B-1808-42BB-A4DB-B5737F2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8CB62-7EC8-4DDF-AF23-5B664994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310BA-DB24-409A-8DD6-BDC5A6B99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ECB85-CCA2-4BF3-AD26-84408C9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49D08-450C-4B61-827F-1E9B706A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CAE65-A047-4FAC-BF6A-48E3837A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C825D-4A33-4B96-A107-77C00F35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7C7B6-18FB-4143-A5BA-C6415562A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78408-25F7-49F6-AC24-93047C87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2C090-0721-468E-B19C-30A03D82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E1FAD-D64B-458A-A628-56C24F27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FBD96-6483-478F-859F-6DA36DAB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FEC60-6CFA-4E1A-83C6-D2DA377D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8A89D-143A-446C-B9A7-764E39EE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346B-A430-4ECB-9A41-4181BFA71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CFF3-857A-486D-A4CF-AB64A7F7582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5EE3-6CE6-4F89-A000-A9611743A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16FE2-2799-4C5D-B503-85FA1F8EA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B229-02BB-49E1-984D-91DF4EF49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6" y="-94253"/>
            <a:ext cx="12192004" cy="3871897"/>
          </a:xfrm>
          <a:custGeom>
            <a:avLst/>
            <a:gdLst/>
            <a:ahLst/>
            <a:cxnLst/>
            <a:rect l="l" t="t" r="r" b="b"/>
            <a:pathLst>
              <a:path w="3923" h="1247" extrusionOk="0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3692324"/>
            <a:ext cx="12192000" cy="316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19" cy="203600"/>
          </a:xfrm>
        </p:grpSpPr>
        <p:sp>
          <p:nvSpPr>
            <p:cNvPr id="96" name="Google Shape;96;p15"/>
            <p:cNvSpPr/>
            <p:nvPr/>
          </p:nvSpPr>
          <p:spPr>
            <a:xfrm>
              <a:off x="11443273" y="5799896"/>
              <a:ext cx="74553" cy="141750"/>
            </a:xfrm>
            <a:custGeom>
              <a:avLst/>
              <a:gdLst/>
              <a:ahLst/>
              <a:cxnLst/>
              <a:rect l="l" t="t" r="r" b="b"/>
              <a:pathLst>
                <a:path w="465" h="883" extrusionOk="0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806344" y="5858401"/>
              <a:ext cx="173176" cy="85920"/>
            </a:xfrm>
            <a:custGeom>
              <a:avLst/>
              <a:gdLst/>
              <a:ahLst/>
              <a:cxnLst/>
              <a:rect l="l" t="t" r="r" b="b"/>
              <a:pathLst>
                <a:path w="518" h="257" extrusionOk="0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1257057" y="5881135"/>
              <a:ext cx="165153" cy="108989"/>
            </a:xfrm>
            <a:custGeom>
              <a:avLst/>
              <a:gdLst/>
              <a:ahLst/>
              <a:cxnLst/>
              <a:rect l="l" t="t" r="r" b="b"/>
              <a:pathLst>
                <a:path w="1028" h="678" extrusionOk="0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265750" y="5798558"/>
              <a:ext cx="146097" cy="68201"/>
            </a:xfrm>
            <a:custGeom>
              <a:avLst/>
              <a:gdLst/>
              <a:ahLst/>
              <a:cxnLst/>
              <a:rect l="l" t="t" r="r" b="b"/>
              <a:pathLst>
                <a:path w="911" h="425" extrusionOk="0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1529193" y="5797890"/>
              <a:ext cx="74219" cy="149106"/>
            </a:xfrm>
            <a:custGeom>
              <a:avLst/>
              <a:gdLst/>
              <a:ahLst/>
              <a:cxnLst/>
              <a:rect l="l" t="t" r="r" b="b"/>
              <a:pathLst>
                <a:path w="222" h="446" extrusionOk="0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1815370" y="5799896"/>
              <a:ext cx="150445" cy="92941"/>
            </a:xfrm>
            <a:custGeom>
              <a:avLst/>
              <a:gdLst/>
              <a:ahLst/>
              <a:cxnLst/>
              <a:rect l="l" t="t" r="r" b="b"/>
              <a:pathLst>
                <a:path w="937" h="579" extrusionOk="0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628152" y="5790869"/>
              <a:ext cx="174180" cy="199587"/>
            </a:xfrm>
            <a:custGeom>
              <a:avLst/>
              <a:gdLst/>
              <a:ahLst/>
              <a:cxnLst/>
              <a:rect l="l" t="t" r="r" b="b"/>
              <a:pathLst>
                <a:path w="1085" h="1244" extrusionOk="0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108954" y="5897517"/>
              <a:ext cx="126706" cy="91938"/>
            </a:xfrm>
            <a:custGeom>
              <a:avLst/>
              <a:gdLst/>
              <a:ahLst/>
              <a:cxnLst/>
              <a:rect l="l" t="t" r="r" b="b"/>
              <a:pathLst>
                <a:path w="791" h="573" extrusionOk="0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1076191" y="5796887"/>
              <a:ext cx="158468" cy="103639"/>
            </a:xfrm>
            <a:custGeom>
              <a:avLst/>
              <a:gdLst/>
              <a:ahLst/>
              <a:cxnLst/>
              <a:rect l="l" t="t" r="r" b="b"/>
              <a:pathLst>
                <a:path w="987" h="646" extrusionOk="0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378801" y="5794547"/>
              <a:ext cx="629524" cy="199922"/>
            </a:xfrm>
            <a:custGeom>
              <a:avLst/>
              <a:gdLst/>
              <a:ahLst/>
              <a:cxnLst/>
              <a:rect l="l" t="t" r="r" b="b"/>
              <a:pathLst>
                <a:path w="3923" h="1247" extrusionOk="0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50DB3-B7E8-4909-A10E-2D5222C8B051}"/>
              </a:ext>
            </a:extLst>
          </p:cNvPr>
          <p:cNvSpPr txBox="1"/>
          <p:nvPr/>
        </p:nvSpPr>
        <p:spPr>
          <a:xfrm>
            <a:off x="212479" y="5320595"/>
            <a:ext cx="60942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Term Project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Ning Dian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E4B7E6-D257-4D87-91F7-A185BEF6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43" y="243539"/>
            <a:ext cx="10642800" cy="706000"/>
          </a:xfrm>
        </p:spPr>
        <p:txBody>
          <a:bodyPr/>
          <a:lstStyle/>
          <a:p>
            <a:r>
              <a:rPr lang="en-US" altLang="zh-CN" sz="3600" dirty="0"/>
              <a:t>Goal &amp; Require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4BD64-99C9-4174-8007-04532EB36286}"/>
              </a:ext>
            </a:extLst>
          </p:cNvPr>
          <p:cNvSpPr txBox="1"/>
          <p:nvPr/>
        </p:nvSpPr>
        <p:spPr>
          <a:xfrm>
            <a:off x="456862" y="1210921"/>
            <a:ext cx="119164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r>
              <a:rPr lang="en-US" altLang="zh-CN" sz="3200" dirty="0"/>
              <a:t>Achieve the best performance on CIFAR-10 dataset in this class.</a:t>
            </a:r>
          </a:p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Require: </a:t>
            </a:r>
          </a:p>
          <a:p>
            <a:r>
              <a:rPr lang="en-US" altLang="zh-CN" sz="3200" dirty="0"/>
              <a:t>Evaluation metric: Top-1 classification rate (%)</a:t>
            </a:r>
          </a:p>
          <a:p>
            <a:r>
              <a:rPr lang="en-US" altLang="zh-CN" sz="3200" dirty="0"/>
              <a:t>Train data: 50000</a:t>
            </a:r>
          </a:p>
          <a:p>
            <a:r>
              <a:rPr lang="en-US" altLang="zh-CN" sz="3200" dirty="0"/>
              <a:t>Test data: 10000</a:t>
            </a:r>
          </a:p>
          <a:p>
            <a:r>
              <a:rPr lang="en-US" altLang="zh-CN" sz="3200" dirty="0"/>
              <a:t>Deep learning framework: Any framework</a:t>
            </a:r>
          </a:p>
          <a:p>
            <a:r>
              <a:rPr lang="en-US" altLang="zh-CN" sz="3200" dirty="0"/>
              <a:t>(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Tensorflow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Keras</a:t>
            </a:r>
            <a:r>
              <a:rPr lang="en-US" altLang="zh-CN" sz="3200" dirty="0"/>
              <a:t> ...)</a:t>
            </a:r>
          </a:p>
          <a:p>
            <a:r>
              <a:rPr lang="en-US" altLang="zh-CN" sz="3200" dirty="0"/>
              <a:t>Deep learning architecture: Any architecture</a:t>
            </a:r>
          </a:p>
          <a:p>
            <a:r>
              <a:rPr lang="en-US" altLang="zh-CN" sz="3200" dirty="0"/>
              <a:t>You can use ImageNet pre-trained model.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EF82-155C-43CC-88F8-1864404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CIFAR-10 Dataset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A7291E-1672-4C65-AF62-AF29FEDBF8D8}"/>
              </a:ext>
            </a:extLst>
          </p:cNvPr>
          <p:cNvSpPr txBox="1"/>
          <p:nvPr/>
        </p:nvSpPr>
        <p:spPr>
          <a:xfrm>
            <a:off x="536040" y="1316636"/>
            <a:ext cx="11119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CIFAR-10 dataset consists of 60000 32x32 color images in 10 classes, with 6000 images per class. There are 50000 training images and 10000 test images.</a:t>
            </a:r>
          </a:p>
          <a:p>
            <a:endParaRPr lang="en-US" altLang="zh-CN" dirty="0"/>
          </a:p>
          <a:p>
            <a:r>
              <a:rPr lang="en-US" altLang="zh-CN" dirty="0"/>
              <a:t>The dataset is divided into five training batches and one test batch, each with 10000 images. The test batch contains exactly 1000 randomly-selected images from each class.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4C7B2-FC12-455D-A16B-15B61A63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69" y="3022164"/>
            <a:ext cx="4458459" cy="34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963A-38C6-45BD-A2C2-711B5CE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 method – VGG16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BCE40F-FFB9-416F-BFE9-D7B327BA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78" y="1446256"/>
            <a:ext cx="5260440" cy="421075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53FD56E8-E5B7-447D-A4CB-8091E09BCDFE}"/>
              </a:ext>
            </a:extLst>
          </p:cNvPr>
          <p:cNvSpPr/>
          <p:nvPr/>
        </p:nvSpPr>
        <p:spPr>
          <a:xfrm>
            <a:off x="5169278" y="2583017"/>
            <a:ext cx="520214" cy="17783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BD7662-1A7B-4B83-9661-5251C50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28932" y="3073828"/>
            <a:ext cx="5080700" cy="12447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3E3F47B-945D-4B86-AA35-AB11F1C7FDF4}"/>
              </a:ext>
            </a:extLst>
          </p:cNvPr>
          <p:cNvSpPr txBox="1"/>
          <p:nvPr/>
        </p:nvSpPr>
        <p:spPr>
          <a:xfrm>
            <a:off x="483977" y="1285171"/>
            <a:ext cx="4685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choose VGG16:</a:t>
            </a:r>
          </a:p>
          <a:p>
            <a:r>
              <a:rPr lang="en-US" altLang="zh-CN" dirty="0"/>
              <a:t>We usually think the model more complex will get more good performance. Actually, it is also relevant with the dataset is suitable for the model or not.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VGG16 is characterized by its simplicity, using only 3×3 convolutional layers stacked on top of each other in increasing depth. Reducing volume size is handled by max pooling. Two fully-connected layers, each with 4,096 nodes are then followed by a Softmax classifier </a:t>
            </a:r>
          </a:p>
        </p:txBody>
      </p:sp>
    </p:spTree>
    <p:extLst>
      <p:ext uri="{BB962C8B-B14F-4D97-AF65-F5344CB8AC3E}">
        <p14:creationId xmlns:p14="http://schemas.microsoft.com/office/powerpoint/2010/main" val="15394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08B546-C875-468E-A90A-EC1B58657C33}"/>
              </a:ext>
            </a:extLst>
          </p:cNvPr>
          <p:cNvSpPr txBox="1"/>
          <p:nvPr/>
        </p:nvSpPr>
        <p:spPr>
          <a:xfrm>
            <a:off x="1154545" y="415636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Original VGG16 Performance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2D592F1-AB1B-4A7E-B271-79DA2C68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4669"/>
              </p:ext>
            </p:extLst>
          </p:nvPr>
        </p:nvGraphicFramePr>
        <p:xfrm>
          <a:off x="3595798" y="1933946"/>
          <a:ext cx="5670624" cy="206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208">
                  <a:extLst>
                    <a:ext uri="{9D8B030D-6E8A-4147-A177-3AD203B41FA5}">
                      <a16:colId xmlns:a16="http://schemas.microsoft.com/office/drawing/2014/main" val="2351144710"/>
                    </a:ext>
                  </a:extLst>
                </a:gridCol>
                <a:gridCol w="1890208">
                  <a:extLst>
                    <a:ext uri="{9D8B030D-6E8A-4147-A177-3AD203B41FA5}">
                      <a16:colId xmlns:a16="http://schemas.microsoft.com/office/drawing/2014/main" val="3505450646"/>
                    </a:ext>
                  </a:extLst>
                </a:gridCol>
                <a:gridCol w="1890208">
                  <a:extLst>
                    <a:ext uri="{9D8B030D-6E8A-4147-A177-3AD203B41FA5}">
                      <a16:colId xmlns:a16="http://schemas.microsoft.com/office/drawing/2014/main" val="4272631762"/>
                    </a:ext>
                  </a:extLst>
                </a:gridCol>
              </a:tblGrid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Hyper Parameter/Structure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Experimental Values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Mine Values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1919713119"/>
                  </a:ext>
                </a:extLst>
              </a:tr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Number hidden trainable layers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1 - 3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1 - 3</a:t>
                      </a:r>
                    </a:p>
                    <a:p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2386974798"/>
                  </a:ext>
                </a:extLst>
              </a:tr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Node per trained layers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64 - 2048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1024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3631928350"/>
                  </a:ext>
                </a:extLst>
              </a:tr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Optimizers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Adam, SGD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SGD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3338161765"/>
                  </a:ext>
                </a:extLst>
              </a:tr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Learning Rate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0.01 – 0.00001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0.001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2446081922"/>
                  </a:ext>
                </a:extLst>
              </a:tr>
              <a:tr h="2587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Drop out(b/w each FC layer) 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 – 0.5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0.2</a:t>
                      </a:r>
                      <a:endParaRPr lang="zh-CN" altLang="en-US" sz="1200" dirty="0"/>
                    </a:p>
                  </a:txBody>
                  <a:tcPr marL="63794" marR="63794" marT="31897" marB="31897"/>
                </a:tc>
                <a:extLst>
                  <a:ext uri="{0D108BD9-81ED-4DB2-BD59-A6C34878D82A}">
                    <a16:rowId xmlns:a16="http://schemas.microsoft.com/office/drawing/2014/main" val="377049891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862FA6D-8975-4F5C-ABF8-979E81382C81}"/>
              </a:ext>
            </a:extLst>
          </p:cNvPr>
          <p:cNvSpPr txBox="1"/>
          <p:nvPr/>
        </p:nvSpPr>
        <p:spPr>
          <a:xfrm>
            <a:off x="4240685" y="13870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 1. Hyperparameters for VGG16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B20F96-9755-49A4-9570-D13E2D099A38}"/>
              </a:ext>
            </a:extLst>
          </p:cNvPr>
          <p:cNvSpPr txBox="1"/>
          <p:nvPr/>
        </p:nvSpPr>
        <p:spPr>
          <a:xfrm>
            <a:off x="1045579" y="4547587"/>
            <a:ext cx="1010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Optimizers:  I chose the SGD(</a:t>
            </a:r>
            <a:r>
              <a:rPr lang="en-US" altLang="zh-CN" dirty="0" err="1"/>
              <a:t>learning_rate</a:t>
            </a:r>
            <a:r>
              <a:rPr lang="en-US" altLang="zh-CN" dirty="0"/>
              <a:t>=0.001,momentum=0.9)</a:t>
            </a:r>
          </a:p>
          <a:p>
            <a:r>
              <a:rPr lang="en-US" altLang="zh-CN" dirty="0"/>
              <a:t>Dropout: it will randomly selected neurons are ignored during training. I add it after the flatten layer.</a:t>
            </a:r>
          </a:p>
          <a:p>
            <a:r>
              <a:rPr lang="en-US" altLang="zh-CN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model is saved in “cifar.h5”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2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A4DA-810E-4721-BC3E-48B7D31C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03" y="462815"/>
            <a:ext cx="10642800" cy="706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19559-65EB-4280-B498-F511DD53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1061720"/>
            <a:ext cx="4287520" cy="3215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31EA59-29F1-4404-9421-21880047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39" y="1061720"/>
            <a:ext cx="4436533" cy="3327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320E4C-6F0B-482B-83BF-180931C7B2F6}"/>
              </a:ext>
            </a:extLst>
          </p:cNvPr>
          <p:cNvSpPr txBox="1"/>
          <p:nvPr/>
        </p:nvSpPr>
        <p:spPr>
          <a:xfrm>
            <a:off x="1442720" y="4561840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Train_</a:t>
            </a:r>
            <a:r>
              <a:rPr lang="sv-SE" altLang="zh-CN" dirty="0"/>
              <a:t>loss: 0.0482 - Train_acc: 0.9844</a:t>
            </a:r>
          </a:p>
          <a:p>
            <a:r>
              <a:rPr lang="en-US" altLang="zh-CN" dirty="0"/>
              <a:t>Test</a:t>
            </a:r>
            <a:r>
              <a:rPr lang="sv-SE" altLang="zh-CN" dirty="0"/>
              <a:t>_loss: 0.6982  - </a:t>
            </a:r>
            <a:r>
              <a:rPr lang="en-US" altLang="zh-CN" dirty="0"/>
              <a:t>Test</a:t>
            </a:r>
            <a:r>
              <a:rPr lang="sv-SE" altLang="zh-CN" dirty="0"/>
              <a:t>_acc: 0.8566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9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341</Words>
  <Application>Microsoft Office PowerPoint</Application>
  <PresentationFormat>宽屏</PresentationFormat>
  <Paragraphs>47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Arial</vt:lpstr>
      <vt:lpstr>Calibri</vt:lpstr>
      <vt:lpstr>Office 主题​​</vt:lpstr>
      <vt:lpstr>PowerPoint 演示文稿</vt:lpstr>
      <vt:lpstr>Goal &amp; Require</vt:lpstr>
      <vt:lpstr>CIFAR-10 Dataset</vt:lpstr>
      <vt:lpstr>Achieve method – VGG16 </vt:lpstr>
      <vt:lpstr>PowerPoint 演示文稿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 ?</dc:creator>
  <cp:lastModifiedBy>? ?</cp:lastModifiedBy>
  <cp:revision>4</cp:revision>
  <dcterms:created xsi:type="dcterms:W3CDTF">2021-12-07T00:34:49Z</dcterms:created>
  <dcterms:modified xsi:type="dcterms:W3CDTF">2021-12-12T10:56:11Z</dcterms:modified>
</cp:coreProperties>
</file>