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5358B-A144-461F-AB1B-AE7F53500A22}" v="136" dt="2022-08-11T22:06:45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3912-36BC-99F6-C445-DA310A74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4FDE-25C2-0164-F084-EF0866AA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970F-D711-F941-269E-0B101314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B3F9-4A4F-F821-86C4-886AB6D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7B6F-2B36-C1B7-41B8-A4A0CEE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30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C235-3163-2EFF-C9BC-FC52AB03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7951-A377-64FE-485E-FA5BF132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83E3-7348-8A09-DFEE-D148E8C2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D983-AD7D-E0C9-CB4A-DF302998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1635-4BF7-E006-67D7-1B5B0494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32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A73E9-8117-31E6-59FE-2615313E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992C-7451-A1F4-B17D-79D0701D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FBEE-0F57-910B-B23A-66C378C9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C587-022E-6E78-56D4-E1080857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828-7A2A-6479-F9FB-0447F824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62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83C8-A449-3F31-7A67-BDE46A6B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0ADD-B0E7-FB8E-79F3-25D942FD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B403-3F29-A906-B194-5136F4AE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E50A-DD57-D458-2D0F-D6FDA058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9F8A-8CF1-828C-D343-5F0EED3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38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7CCA-805C-861A-2396-EC3DA406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7DFA-4297-7164-FA2D-509CC1B5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4BB3-DF91-2509-1CC7-F265B6C0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2281-36DE-7C65-5E2A-8F390A66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CC0E-5316-7BC5-7E02-9F8F0DC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920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A7FF-C504-247C-2700-06E9B04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BBA6-4302-B91C-C328-EFBE73529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4D1C-6D02-F459-8061-C50ECD86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5C67-0DAD-F09C-9C69-4B19A9C1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5196-3607-677F-963D-43A5F6A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D6D5-6DAE-09C3-3CA6-128EC431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20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8C63-1C54-4668-F09D-40D7CE7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CA87-F02F-FB43-5C2D-7FD218B2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23FF9-9A9E-0111-5DAB-016CEA722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C949-76FD-D3C0-097B-21881B24A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8461C-0143-FC6B-E7B9-EED5D977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3847C-40E0-B202-580D-F8E8E1ED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398CB-F94C-79AD-E8C9-73E8A176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25F8D-E26E-FD3E-E5D4-984444D3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891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33B3-FC1E-2E8F-43CC-4FC3095B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1722-BDF1-B0D0-805B-68699757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F4B0-A7C6-1C83-7E54-6DC94157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09CF-E14E-E2D2-B8A0-E42835F7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55578-1C39-3EC3-3AFE-7028C6A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EF19-6A0C-6AC8-7340-9DB82BC4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10A6-7416-3D35-E1AD-DACB1422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52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DE5C-A7EE-247D-980F-0A26D8C1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BC41-7B88-A237-BC77-D573906A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E73B-D117-B842-4D28-1ABCC694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0188-998F-C5A0-CDDF-23151336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AE68-47A6-39AD-0670-5F6AB37F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26CE-B35C-D606-8341-F45BA97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44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C6C7-00FC-1EF6-3E75-8E9EA4C4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CC25D-CBFC-E000-ED30-B461A4DEC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6DC2-AF52-BE69-04A4-C49DC119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9503-AF9C-D821-D947-A6A70F0E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19C5-EE53-ACF2-EF40-D30073E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3C4C-BCB3-BFCB-C20A-5B25DD9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52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3E58C-1AE8-1ECA-B06E-E8DBB78F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6A25F-BE45-0318-BADA-C1B6EE6A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2B3A-ADC7-A332-EAE5-D13B61CD8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5830-8844-4210-AC30-2229E03F5DB3}" type="datetimeFigureOut">
              <a:rPr lang="en-NL" smtClean="0"/>
              <a:t>12/09/2023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EB6F-9DD6-95E3-322A-CE9C377FA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30E3-471B-83BD-F87B-287661AC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A252-CD48-4EDA-9A6E-3CBDA9EA68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6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6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bout:blank" TargetMode="External"/></Relationships>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4E038F-EB2A-536B-F955-9855CB31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4"/>
            <a:ext cx="6105194" cy="764192"/>
          </a:xfrm>
        </p:spPr>
        <p:txBody>
          <a:bodyPr>
            <a:normAutofit fontScale="90000"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My </a:t>
            </a:r>
            <a:r>
              <a:rPr lang="en-GB" sz="5200">
                <a:solidFill>
                  <a:schemeClr val="tx2"/>
                </a:solidFill>
              </a:rPr>
              <a:t>hobby project</a:t>
            </a:r>
            <a:endParaRPr lang="en-NL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9BD4-CACE-1E16-6BE9-01286538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3906" y="2807856"/>
            <a:ext cx="610519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Data Engineer Use Case</a:t>
            </a:r>
            <a:endParaRPr lang="en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1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DFF48-64C6-312F-DC63-4501BC26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Agenda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45CF-B8BC-8DEC-AA2C-6D2C3D92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Current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Design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Improvements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N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4E976C5-133B-E0E5-78E4-A7D4FDDF6C0D}"/>
              </a:ext>
            </a:extLst>
          </p:cNvPr>
          <p:cNvSpPr/>
          <p:nvPr/>
        </p:nvSpPr>
        <p:spPr>
          <a:xfrm>
            <a:off x="182592" y="612475"/>
            <a:ext cx="11826815" cy="5719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309B56-69B3-3B49-D1C3-F1C9C8A853E6}"/>
              </a:ext>
            </a:extLst>
          </p:cNvPr>
          <p:cNvSpPr/>
          <p:nvPr/>
        </p:nvSpPr>
        <p:spPr>
          <a:xfrm>
            <a:off x="435631" y="3850902"/>
            <a:ext cx="6855127" cy="198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F245DD-9E5F-B449-C550-430E30A59083}"/>
              </a:ext>
            </a:extLst>
          </p:cNvPr>
          <p:cNvSpPr/>
          <p:nvPr/>
        </p:nvSpPr>
        <p:spPr>
          <a:xfrm>
            <a:off x="435631" y="1130064"/>
            <a:ext cx="6855127" cy="198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DFF48-64C6-312F-DC63-4501BC26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8504"/>
            <a:ext cx="10905066" cy="664989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Current overview</a:t>
            </a:r>
            <a:endParaRPr lang="en-NL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6C5E56-3D7C-7726-84A5-E516514F6823}"/>
              </a:ext>
            </a:extLst>
          </p:cNvPr>
          <p:cNvSpPr/>
          <p:nvPr/>
        </p:nvSpPr>
        <p:spPr>
          <a:xfrm>
            <a:off x="10059553" y="2784942"/>
            <a:ext cx="1655473" cy="1249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1C038076-16A3-DBFF-B787-AA0743CBD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644" y="3051958"/>
            <a:ext cx="673290" cy="673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6DED4-294C-1370-9B8E-72545FC3790E}"/>
              </a:ext>
            </a:extLst>
          </p:cNvPr>
          <p:cNvSpPr txBox="1"/>
          <p:nvPr/>
        </p:nvSpPr>
        <p:spPr>
          <a:xfrm>
            <a:off x="10550644" y="3710374"/>
            <a:ext cx="75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Dropbox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DDCA3B-3AA2-C104-06F3-CF92CFB41D64}"/>
              </a:ext>
            </a:extLst>
          </p:cNvPr>
          <p:cNvSpPr/>
          <p:nvPr/>
        </p:nvSpPr>
        <p:spPr>
          <a:xfrm>
            <a:off x="1004581" y="1531713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E3AE64A-5912-E7E1-54C9-ACCF772AC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427" y="1710151"/>
            <a:ext cx="673290" cy="673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309CA0-F568-05D4-601C-D5E1DA95B857}"/>
              </a:ext>
            </a:extLst>
          </p:cNvPr>
          <p:cNvSpPr txBox="1"/>
          <p:nvPr/>
        </p:nvSpPr>
        <p:spPr>
          <a:xfrm>
            <a:off x="923099" y="1533299"/>
            <a:ext cx="9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CBS API</a:t>
            </a:r>
            <a:endParaRPr lang="en-NL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B67BF-F07E-62DA-FD9C-F903D9386661}"/>
              </a:ext>
            </a:extLst>
          </p:cNvPr>
          <p:cNvSpPr txBox="1"/>
          <p:nvPr/>
        </p:nvSpPr>
        <p:spPr>
          <a:xfrm>
            <a:off x="10273388" y="2809450"/>
            <a:ext cx="14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Bronze Framework</a:t>
            </a:r>
            <a:endParaRPr lang="en-NL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C54FB3-6A8B-8B0E-07F6-11D620DB248D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1786434" y="1969626"/>
            <a:ext cx="52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CB46F3-3819-CCDE-0033-9A8F65BCC6E4}"/>
              </a:ext>
            </a:extLst>
          </p:cNvPr>
          <p:cNvSpPr/>
          <p:nvPr/>
        </p:nvSpPr>
        <p:spPr>
          <a:xfrm>
            <a:off x="2315017" y="1531713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70A17-29DD-B323-D06D-D14BC5708844}"/>
              </a:ext>
            </a:extLst>
          </p:cNvPr>
          <p:cNvSpPr txBox="1"/>
          <p:nvPr/>
        </p:nvSpPr>
        <p:spPr>
          <a:xfrm>
            <a:off x="2287158" y="1501618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Load meta Data</a:t>
            </a:r>
            <a:endParaRPr lang="en-NL" sz="11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601B982-A5E5-226B-4CB5-28841473C65C}"/>
              </a:ext>
            </a:extLst>
          </p:cNvPr>
          <p:cNvSpPr/>
          <p:nvPr/>
        </p:nvSpPr>
        <p:spPr>
          <a:xfrm>
            <a:off x="3625453" y="153030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46377-0E03-B642-CA2E-F79EB2ACD692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3096870" y="1968214"/>
            <a:ext cx="528583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A8D73063-12BB-DCF4-8129-DD9CB95F5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319" y="1932505"/>
            <a:ext cx="430888" cy="4308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2179CD1-D130-9B53-77A5-67967D96B940}"/>
              </a:ext>
            </a:extLst>
          </p:cNvPr>
          <p:cNvSpPr txBox="1"/>
          <p:nvPr/>
        </p:nvSpPr>
        <p:spPr>
          <a:xfrm>
            <a:off x="3590975" y="1501618"/>
            <a:ext cx="85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Load Data</a:t>
            </a:r>
            <a:endParaRPr lang="en-NL" sz="11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E766C76-31E3-6E07-940A-086CE40360BF}"/>
              </a:ext>
            </a:extLst>
          </p:cNvPr>
          <p:cNvSpPr txBox="1">
            <a:spLocks/>
          </p:cNvSpPr>
          <p:nvPr/>
        </p:nvSpPr>
        <p:spPr>
          <a:xfrm>
            <a:off x="-17558" y="797120"/>
            <a:ext cx="7761504" cy="37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CBS pipeline</a:t>
            </a:r>
            <a:endParaRPr lang="en-NL" sz="3600" dirty="0"/>
          </a:p>
        </p:txBody>
      </p:sp>
      <p:pic>
        <p:nvPicPr>
          <p:cNvPr id="57" name="Graphic 56" descr="Pie chart with solid fill">
            <a:extLst>
              <a:ext uri="{FF2B5EF4-FFF2-40B4-BE49-F238E27FC236}">
                <a16:creationId xmlns:a16="http://schemas.microsoft.com/office/drawing/2014/main" id="{35EA6B62-E018-06AB-AB7E-28FDE461F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3116" y="1842652"/>
            <a:ext cx="521898" cy="52189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8BD53B-B509-1CCA-1560-1A53C8530BED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4407306" y="1968214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141B6B-7CF1-42A8-B1F6-835603711B66}"/>
              </a:ext>
            </a:extLst>
          </p:cNvPr>
          <p:cNvSpPr/>
          <p:nvPr/>
        </p:nvSpPr>
        <p:spPr>
          <a:xfrm>
            <a:off x="4884396" y="153030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9060-1F29-BE3E-037D-FDB8AA60F4C7}"/>
              </a:ext>
            </a:extLst>
          </p:cNvPr>
          <p:cNvSpPr txBox="1"/>
          <p:nvPr/>
        </p:nvSpPr>
        <p:spPr>
          <a:xfrm>
            <a:off x="4849918" y="1501618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as JSON</a:t>
            </a:r>
            <a:endParaRPr lang="en-NL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D0F6EE-EFF1-6D63-1537-A4003CD483C4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5666249" y="1968214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Download with solid fill">
            <a:extLst>
              <a:ext uri="{FF2B5EF4-FFF2-40B4-BE49-F238E27FC236}">
                <a16:creationId xmlns:a16="http://schemas.microsoft.com/office/drawing/2014/main" id="{289A6A85-DFBE-DB23-2AB2-BA21BD138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0949" y="1817256"/>
            <a:ext cx="563592" cy="563592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EDD4C2-AFE1-D0D3-2F2C-44AC5C944CAC}"/>
              </a:ext>
            </a:extLst>
          </p:cNvPr>
          <p:cNvSpPr/>
          <p:nvPr/>
        </p:nvSpPr>
        <p:spPr>
          <a:xfrm>
            <a:off x="6143339" y="153030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E797FA-4F29-5919-3126-0B6162E81565}"/>
              </a:ext>
            </a:extLst>
          </p:cNvPr>
          <p:cNvSpPr txBox="1"/>
          <p:nvPr/>
        </p:nvSpPr>
        <p:spPr>
          <a:xfrm>
            <a:off x="6108861" y="1501618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on Cloud</a:t>
            </a:r>
            <a:endParaRPr lang="en-NL" sz="1100" dirty="0"/>
          </a:p>
        </p:txBody>
      </p:sp>
      <p:pic>
        <p:nvPicPr>
          <p:cNvPr id="79" name="Graphic 78" descr="Download from cloud with solid fill">
            <a:extLst>
              <a:ext uri="{FF2B5EF4-FFF2-40B4-BE49-F238E27FC236}">
                <a16:creationId xmlns:a16="http://schemas.microsoft.com/office/drawing/2014/main" id="{F568F74D-6AD8-FE7E-94BE-8C7B607DE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980" y="1817256"/>
            <a:ext cx="581100" cy="581100"/>
          </a:xfrm>
          <a:prstGeom prst="rect">
            <a:avLst/>
          </a:prstGeom>
        </p:spPr>
      </p:pic>
      <p:sp>
        <p:nvSpPr>
          <p:cNvPr id="81" name="Arrow: Bent 80">
            <a:extLst>
              <a:ext uri="{FF2B5EF4-FFF2-40B4-BE49-F238E27FC236}">
                <a16:creationId xmlns:a16="http://schemas.microsoft.com/office/drawing/2014/main" id="{1F1BEA6E-3470-FBFA-0C6B-87131EAA8DE9}"/>
              </a:ext>
            </a:extLst>
          </p:cNvPr>
          <p:cNvSpPr/>
          <p:nvPr/>
        </p:nvSpPr>
        <p:spPr>
          <a:xfrm rot="5400000">
            <a:off x="8778915" y="169836"/>
            <a:ext cx="966467" cy="3852762"/>
          </a:xfrm>
          <a:prstGeom prst="bentArrow">
            <a:avLst>
              <a:gd name="adj1" fmla="val 1741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88763DC-8D14-2F4B-721E-3C656A77BA1E}"/>
              </a:ext>
            </a:extLst>
          </p:cNvPr>
          <p:cNvSpPr/>
          <p:nvPr/>
        </p:nvSpPr>
        <p:spPr>
          <a:xfrm>
            <a:off x="1004581" y="428364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5" name="Graphic 104" descr="Database outline">
            <a:extLst>
              <a:ext uri="{FF2B5EF4-FFF2-40B4-BE49-F238E27FC236}">
                <a16:creationId xmlns:a16="http://schemas.microsoft.com/office/drawing/2014/main" id="{67A44CB4-4DA5-8AEE-43ED-22F070CA4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427" y="4462079"/>
            <a:ext cx="673290" cy="67329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AAD054E-E2C9-6D15-E306-B8FF6B456B4C}"/>
              </a:ext>
            </a:extLst>
          </p:cNvPr>
          <p:cNvSpPr txBox="1"/>
          <p:nvPr/>
        </p:nvSpPr>
        <p:spPr>
          <a:xfrm>
            <a:off x="923099" y="4285227"/>
            <a:ext cx="9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Glassdoor</a:t>
            </a:r>
            <a:endParaRPr lang="en-NL" sz="11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04B0006-318C-80D5-216A-8687D8D1382E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1786434" y="4721554"/>
            <a:ext cx="52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62C700-20AC-6F3D-FC1E-730406565B28}"/>
              </a:ext>
            </a:extLst>
          </p:cNvPr>
          <p:cNvSpPr/>
          <p:nvPr/>
        </p:nvSpPr>
        <p:spPr>
          <a:xfrm>
            <a:off x="2315017" y="428364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E26354-6C66-3230-65FD-3A61EF855542}"/>
              </a:ext>
            </a:extLst>
          </p:cNvPr>
          <p:cNvSpPr txBox="1"/>
          <p:nvPr/>
        </p:nvSpPr>
        <p:spPr>
          <a:xfrm>
            <a:off x="2287158" y="4253546"/>
            <a:ext cx="85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HTML code</a:t>
            </a:r>
            <a:endParaRPr lang="en-NL" sz="1100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58D6C17-39B0-AC14-8BD7-2428E52C8302}"/>
              </a:ext>
            </a:extLst>
          </p:cNvPr>
          <p:cNvSpPr/>
          <p:nvPr/>
        </p:nvSpPr>
        <p:spPr>
          <a:xfrm>
            <a:off x="3625453" y="428222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5B4077-B3A4-85A1-EEEB-7B48A35AB83E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3096870" y="4720142"/>
            <a:ext cx="528583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5A6C4A-9BAE-D20A-C91B-F6D6BC291145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>
            <a:off x="4407306" y="4720142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2E93FB-1FA4-91BC-E2FF-7282771F559E}"/>
              </a:ext>
            </a:extLst>
          </p:cNvPr>
          <p:cNvSpPr/>
          <p:nvPr/>
        </p:nvSpPr>
        <p:spPr>
          <a:xfrm>
            <a:off x="4884396" y="428222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DC46D41-E5E5-0E5E-177E-7CC6D5B2E72D}"/>
              </a:ext>
            </a:extLst>
          </p:cNvPr>
          <p:cNvSpPr txBox="1"/>
          <p:nvPr/>
        </p:nvSpPr>
        <p:spPr>
          <a:xfrm>
            <a:off x="4849918" y="4253546"/>
            <a:ext cx="85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as txt</a:t>
            </a:r>
            <a:endParaRPr lang="en-NL" sz="11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4C4458-C12A-403A-F6EE-89DA3FDF9650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>
            <a:off x="5666249" y="4720142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18" descr="Download with solid fill">
            <a:extLst>
              <a:ext uri="{FF2B5EF4-FFF2-40B4-BE49-F238E27FC236}">
                <a16:creationId xmlns:a16="http://schemas.microsoft.com/office/drawing/2014/main" id="{D08F3476-8635-F19D-6BE8-DAE4FD1DD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0949" y="4569184"/>
            <a:ext cx="563592" cy="56359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91D4CF-78E2-54F2-9E3F-032A7CC0C429}"/>
              </a:ext>
            </a:extLst>
          </p:cNvPr>
          <p:cNvSpPr/>
          <p:nvPr/>
        </p:nvSpPr>
        <p:spPr>
          <a:xfrm>
            <a:off x="6143339" y="428222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7F525B-72F1-36A2-2751-FE75FDE692C9}"/>
              </a:ext>
            </a:extLst>
          </p:cNvPr>
          <p:cNvSpPr txBox="1"/>
          <p:nvPr/>
        </p:nvSpPr>
        <p:spPr>
          <a:xfrm>
            <a:off x="6108861" y="4253546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on Cloud</a:t>
            </a:r>
            <a:endParaRPr lang="en-NL" sz="1100" dirty="0"/>
          </a:p>
        </p:txBody>
      </p:sp>
      <p:pic>
        <p:nvPicPr>
          <p:cNvPr id="122" name="Graphic 121" descr="Download from cloud with solid fill">
            <a:extLst>
              <a:ext uri="{FF2B5EF4-FFF2-40B4-BE49-F238E27FC236}">
                <a16:creationId xmlns:a16="http://schemas.microsoft.com/office/drawing/2014/main" id="{89756D9F-88F3-4B08-2EBA-AF9A44D6E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980" y="4569184"/>
            <a:ext cx="581100" cy="581100"/>
          </a:xfrm>
          <a:prstGeom prst="rect">
            <a:avLst/>
          </a:prstGeom>
        </p:spPr>
      </p:pic>
      <p:sp>
        <p:nvSpPr>
          <p:cNvPr id="123" name="Title 1">
            <a:extLst>
              <a:ext uri="{FF2B5EF4-FFF2-40B4-BE49-F238E27FC236}">
                <a16:creationId xmlns:a16="http://schemas.microsoft.com/office/drawing/2014/main" id="{9C2D3D1B-47DF-E09D-5A32-EECA347DA331}"/>
              </a:ext>
            </a:extLst>
          </p:cNvPr>
          <p:cNvSpPr txBox="1">
            <a:spLocks/>
          </p:cNvSpPr>
          <p:nvPr/>
        </p:nvSpPr>
        <p:spPr>
          <a:xfrm>
            <a:off x="135627" y="5844387"/>
            <a:ext cx="7761504" cy="37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Glassdoor pipeline</a:t>
            </a:r>
            <a:endParaRPr lang="en-NL" sz="3600" dirty="0"/>
          </a:p>
        </p:txBody>
      </p:sp>
      <p:pic>
        <p:nvPicPr>
          <p:cNvPr id="125" name="Graphic 124" descr="Arrow circle with solid fill">
            <a:extLst>
              <a:ext uri="{FF2B5EF4-FFF2-40B4-BE49-F238E27FC236}">
                <a16:creationId xmlns:a16="http://schemas.microsoft.com/office/drawing/2014/main" id="{33A0283D-8765-7E0A-0B40-D4614702D8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4584" y="4534846"/>
            <a:ext cx="563591" cy="563591"/>
          </a:xfrm>
          <a:prstGeom prst="rect">
            <a:avLst/>
          </a:prstGeom>
        </p:spPr>
      </p:pic>
      <p:pic>
        <p:nvPicPr>
          <p:cNvPr id="127" name="Graphic 126" descr="Programmer male with solid fill">
            <a:extLst>
              <a:ext uri="{FF2B5EF4-FFF2-40B4-BE49-F238E27FC236}">
                <a16:creationId xmlns:a16="http://schemas.microsoft.com/office/drawing/2014/main" id="{123CA5BC-3914-DC3E-A4A1-16F5C5D0F0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36986" y="4515156"/>
            <a:ext cx="485110" cy="485110"/>
          </a:xfrm>
          <a:prstGeom prst="rect">
            <a:avLst/>
          </a:prstGeom>
        </p:spPr>
      </p:pic>
      <p:sp>
        <p:nvSpPr>
          <p:cNvPr id="128" name="Arrow: Bent 127">
            <a:extLst>
              <a:ext uri="{FF2B5EF4-FFF2-40B4-BE49-F238E27FC236}">
                <a16:creationId xmlns:a16="http://schemas.microsoft.com/office/drawing/2014/main" id="{CBFD76C5-91A2-26A2-7000-1E3C51DF807C}"/>
              </a:ext>
            </a:extLst>
          </p:cNvPr>
          <p:cNvSpPr/>
          <p:nvPr/>
        </p:nvSpPr>
        <p:spPr>
          <a:xfrm rot="16200000" flipV="1">
            <a:off x="8778915" y="2797279"/>
            <a:ext cx="966467" cy="3852762"/>
          </a:xfrm>
          <a:prstGeom prst="bentArrow">
            <a:avLst>
              <a:gd name="adj1" fmla="val 1741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841D97-7E16-7F96-73F1-FCD6ADF5D626}"/>
              </a:ext>
            </a:extLst>
          </p:cNvPr>
          <p:cNvSpPr txBox="1"/>
          <p:nvPr/>
        </p:nvSpPr>
        <p:spPr>
          <a:xfrm>
            <a:off x="3532668" y="4231194"/>
            <a:ext cx="100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Parse HTML to txt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227723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4E976C5-133B-E0E5-78E4-A7D4FDDF6C0D}"/>
              </a:ext>
            </a:extLst>
          </p:cNvPr>
          <p:cNvSpPr/>
          <p:nvPr/>
        </p:nvSpPr>
        <p:spPr>
          <a:xfrm>
            <a:off x="200150" y="693493"/>
            <a:ext cx="11826815" cy="5719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BC4C-F096-106B-B059-BC27492BF9C3}"/>
              </a:ext>
            </a:extLst>
          </p:cNvPr>
          <p:cNvSpPr/>
          <p:nvPr/>
        </p:nvSpPr>
        <p:spPr>
          <a:xfrm>
            <a:off x="200151" y="693493"/>
            <a:ext cx="7561354" cy="5719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309B56-69B3-3B49-D1C3-F1C9C8A853E6}"/>
              </a:ext>
            </a:extLst>
          </p:cNvPr>
          <p:cNvSpPr/>
          <p:nvPr/>
        </p:nvSpPr>
        <p:spPr>
          <a:xfrm>
            <a:off x="453189" y="3931920"/>
            <a:ext cx="6855127" cy="198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F245DD-9E5F-B449-C550-430E30A59083}"/>
              </a:ext>
            </a:extLst>
          </p:cNvPr>
          <p:cNvSpPr/>
          <p:nvPr/>
        </p:nvSpPr>
        <p:spPr>
          <a:xfrm>
            <a:off x="453189" y="1211082"/>
            <a:ext cx="6855127" cy="198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DFF48-64C6-312F-DC63-4501BC26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34774"/>
            <a:ext cx="10905066" cy="664989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Design overview</a:t>
            </a:r>
            <a:endParaRPr lang="en-NL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6C5E56-3D7C-7726-84A5-E516514F6823}"/>
              </a:ext>
            </a:extLst>
          </p:cNvPr>
          <p:cNvSpPr/>
          <p:nvPr/>
        </p:nvSpPr>
        <p:spPr>
          <a:xfrm>
            <a:off x="10077111" y="2865960"/>
            <a:ext cx="1655473" cy="1249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DDCA3B-3AA2-C104-06F3-CF92CFB41D64}"/>
              </a:ext>
            </a:extLst>
          </p:cNvPr>
          <p:cNvSpPr/>
          <p:nvPr/>
        </p:nvSpPr>
        <p:spPr>
          <a:xfrm>
            <a:off x="1022139" y="161273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E3AE64A-5912-E7E1-54C9-ACCF772A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85" y="1791169"/>
            <a:ext cx="673290" cy="673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309CA0-F568-05D4-601C-D5E1DA95B857}"/>
              </a:ext>
            </a:extLst>
          </p:cNvPr>
          <p:cNvSpPr txBox="1"/>
          <p:nvPr/>
        </p:nvSpPr>
        <p:spPr>
          <a:xfrm>
            <a:off x="940657" y="1614317"/>
            <a:ext cx="9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CBS API</a:t>
            </a:r>
            <a:endParaRPr lang="en-NL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B67BF-F07E-62DA-FD9C-F903D9386661}"/>
              </a:ext>
            </a:extLst>
          </p:cNvPr>
          <p:cNvSpPr txBox="1"/>
          <p:nvPr/>
        </p:nvSpPr>
        <p:spPr>
          <a:xfrm>
            <a:off x="10175978" y="2807418"/>
            <a:ext cx="14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Bronze Data Storage</a:t>
            </a:r>
            <a:endParaRPr lang="en-NL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C54FB3-6A8B-8B0E-07F6-11D620DB248D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1803992" y="2050644"/>
            <a:ext cx="52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CB46F3-3819-CCDE-0033-9A8F65BCC6E4}"/>
              </a:ext>
            </a:extLst>
          </p:cNvPr>
          <p:cNvSpPr/>
          <p:nvPr/>
        </p:nvSpPr>
        <p:spPr>
          <a:xfrm>
            <a:off x="2332575" y="1612731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70A17-29DD-B323-D06D-D14BC5708844}"/>
              </a:ext>
            </a:extLst>
          </p:cNvPr>
          <p:cNvSpPr txBox="1"/>
          <p:nvPr/>
        </p:nvSpPr>
        <p:spPr>
          <a:xfrm>
            <a:off x="2304716" y="1582636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Load meta data</a:t>
            </a:r>
            <a:endParaRPr lang="en-NL" sz="11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601B982-A5E5-226B-4CB5-28841473C65C}"/>
              </a:ext>
            </a:extLst>
          </p:cNvPr>
          <p:cNvSpPr/>
          <p:nvPr/>
        </p:nvSpPr>
        <p:spPr>
          <a:xfrm>
            <a:off x="3643011" y="161131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46377-0E03-B642-CA2E-F79EB2ACD692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3114428" y="2049232"/>
            <a:ext cx="528583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A8D73063-12BB-DCF4-8129-DD9CB95F5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5877" y="2013523"/>
            <a:ext cx="430888" cy="4308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2179CD1-D130-9B53-77A5-67967D96B940}"/>
              </a:ext>
            </a:extLst>
          </p:cNvPr>
          <p:cNvSpPr txBox="1"/>
          <p:nvPr/>
        </p:nvSpPr>
        <p:spPr>
          <a:xfrm>
            <a:off x="3608533" y="1582636"/>
            <a:ext cx="85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Load data</a:t>
            </a:r>
            <a:endParaRPr lang="en-NL" sz="11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E766C76-31E3-6E07-940A-086CE40360BF}"/>
              </a:ext>
            </a:extLst>
          </p:cNvPr>
          <p:cNvSpPr txBox="1">
            <a:spLocks/>
          </p:cNvSpPr>
          <p:nvPr/>
        </p:nvSpPr>
        <p:spPr>
          <a:xfrm>
            <a:off x="0" y="878138"/>
            <a:ext cx="7761504" cy="37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CBS pipeline</a:t>
            </a:r>
            <a:endParaRPr lang="en-NL" sz="3600" dirty="0"/>
          </a:p>
        </p:txBody>
      </p:sp>
      <p:pic>
        <p:nvPicPr>
          <p:cNvPr id="57" name="Graphic 56" descr="Pie chart with solid fill">
            <a:extLst>
              <a:ext uri="{FF2B5EF4-FFF2-40B4-BE49-F238E27FC236}">
                <a16:creationId xmlns:a16="http://schemas.microsoft.com/office/drawing/2014/main" id="{35EA6B62-E018-06AB-AB7E-28FDE461F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674" y="1923670"/>
            <a:ext cx="521898" cy="52189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8BD53B-B509-1CCA-1560-1A53C8530BED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4424864" y="2049232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141B6B-7CF1-42A8-B1F6-835603711B66}"/>
              </a:ext>
            </a:extLst>
          </p:cNvPr>
          <p:cNvSpPr/>
          <p:nvPr/>
        </p:nvSpPr>
        <p:spPr>
          <a:xfrm>
            <a:off x="4901954" y="161131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9060-1F29-BE3E-037D-FDB8AA60F4C7}"/>
              </a:ext>
            </a:extLst>
          </p:cNvPr>
          <p:cNvSpPr txBox="1"/>
          <p:nvPr/>
        </p:nvSpPr>
        <p:spPr>
          <a:xfrm>
            <a:off x="4867476" y="1582636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Spark </a:t>
            </a:r>
            <a:br>
              <a:rPr lang="en-GB" sz="1100" dirty="0"/>
            </a:br>
            <a:r>
              <a:rPr lang="en-GB" sz="1100" dirty="0" err="1"/>
              <a:t>Dataframe</a:t>
            </a:r>
            <a:endParaRPr lang="en-NL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D0F6EE-EFF1-6D63-1537-A4003CD483C4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5683807" y="2049232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EDD4C2-AFE1-D0D3-2F2C-44AC5C944CAC}"/>
              </a:ext>
            </a:extLst>
          </p:cNvPr>
          <p:cNvSpPr/>
          <p:nvPr/>
        </p:nvSpPr>
        <p:spPr>
          <a:xfrm>
            <a:off x="6160897" y="161131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E797FA-4F29-5919-3126-0B6162E81565}"/>
              </a:ext>
            </a:extLst>
          </p:cNvPr>
          <p:cNvSpPr txBox="1"/>
          <p:nvPr/>
        </p:nvSpPr>
        <p:spPr>
          <a:xfrm>
            <a:off x="6126419" y="1582636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as Parquet</a:t>
            </a:r>
            <a:endParaRPr lang="en-NL" sz="1100" dirty="0"/>
          </a:p>
        </p:txBody>
      </p:sp>
      <p:sp>
        <p:nvSpPr>
          <p:cNvPr id="81" name="Arrow: Bent 80">
            <a:extLst>
              <a:ext uri="{FF2B5EF4-FFF2-40B4-BE49-F238E27FC236}">
                <a16:creationId xmlns:a16="http://schemas.microsoft.com/office/drawing/2014/main" id="{1F1BEA6E-3470-FBFA-0C6B-87131EAA8DE9}"/>
              </a:ext>
            </a:extLst>
          </p:cNvPr>
          <p:cNvSpPr/>
          <p:nvPr/>
        </p:nvSpPr>
        <p:spPr>
          <a:xfrm rot="5400000">
            <a:off x="8796473" y="250854"/>
            <a:ext cx="966467" cy="3852762"/>
          </a:xfrm>
          <a:prstGeom prst="bentArrow">
            <a:avLst>
              <a:gd name="adj1" fmla="val 1741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88763DC-8D14-2F4B-721E-3C656A77BA1E}"/>
              </a:ext>
            </a:extLst>
          </p:cNvPr>
          <p:cNvSpPr/>
          <p:nvPr/>
        </p:nvSpPr>
        <p:spPr>
          <a:xfrm>
            <a:off x="1022139" y="436465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5" name="Graphic 104" descr="Database outline">
            <a:extLst>
              <a:ext uri="{FF2B5EF4-FFF2-40B4-BE49-F238E27FC236}">
                <a16:creationId xmlns:a16="http://schemas.microsoft.com/office/drawing/2014/main" id="{67A44CB4-4DA5-8AEE-43ED-22F070CA4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85" y="4543097"/>
            <a:ext cx="673290" cy="67329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AAD054E-E2C9-6D15-E306-B8FF6B456B4C}"/>
              </a:ext>
            </a:extLst>
          </p:cNvPr>
          <p:cNvSpPr txBox="1"/>
          <p:nvPr/>
        </p:nvSpPr>
        <p:spPr>
          <a:xfrm>
            <a:off x="940657" y="4366245"/>
            <a:ext cx="9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Glassdoor</a:t>
            </a:r>
            <a:endParaRPr lang="en-NL" sz="11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04B0006-318C-80D5-216A-8687D8D1382E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1803992" y="4802572"/>
            <a:ext cx="52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62C700-20AC-6F3D-FC1E-730406565B28}"/>
              </a:ext>
            </a:extLst>
          </p:cNvPr>
          <p:cNvSpPr/>
          <p:nvPr/>
        </p:nvSpPr>
        <p:spPr>
          <a:xfrm>
            <a:off x="2332575" y="4364659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E26354-6C66-3230-65FD-3A61EF855542}"/>
              </a:ext>
            </a:extLst>
          </p:cNvPr>
          <p:cNvSpPr txBox="1"/>
          <p:nvPr/>
        </p:nvSpPr>
        <p:spPr>
          <a:xfrm>
            <a:off x="2304716" y="4334564"/>
            <a:ext cx="85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HTML code</a:t>
            </a:r>
            <a:endParaRPr lang="en-NL" sz="1100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58D6C17-39B0-AC14-8BD7-2428E52C8302}"/>
              </a:ext>
            </a:extLst>
          </p:cNvPr>
          <p:cNvSpPr/>
          <p:nvPr/>
        </p:nvSpPr>
        <p:spPr>
          <a:xfrm>
            <a:off x="3643011" y="4363247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5B4077-B3A4-85A1-EEEB-7B48A35AB83E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3114428" y="4801160"/>
            <a:ext cx="528583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D12023-375F-D877-BFD0-3ACDD7477503}"/>
              </a:ext>
            </a:extLst>
          </p:cNvPr>
          <p:cNvSpPr txBox="1"/>
          <p:nvPr/>
        </p:nvSpPr>
        <p:spPr>
          <a:xfrm>
            <a:off x="3532255" y="4334564"/>
            <a:ext cx="100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Parse HTML to dictionary</a:t>
            </a:r>
            <a:endParaRPr lang="en-NL" sz="11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5A6C4A-9BAE-D20A-C91B-F6D6BC291145}"/>
              </a:ext>
            </a:extLst>
          </p:cNvPr>
          <p:cNvCxnSpPr>
            <a:cxnSpLocks/>
            <a:stCxn id="110" idx="3"/>
            <a:endCxn id="71" idx="1"/>
          </p:cNvCxnSpPr>
          <p:nvPr/>
        </p:nvCxnSpPr>
        <p:spPr>
          <a:xfrm>
            <a:off x="4424864" y="4801160"/>
            <a:ext cx="485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>
            <a:extLst>
              <a:ext uri="{FF2B5EF4-FFF2-40B4-BE49-F238E27FC236}">
                <a16:creationId xmlns:a16="http://schemas.microsoft.com/office/drawing/2014/main" id="{9C2D3D1B-47DF-E09D-5A32-EECA347DA331}"/>
              </a:ext>
            </a:extLst>
          </p:cNvPr>
          <p:cNvSpPr txBox="1">
            <a:spLocks/>
          </p:cNvSpPr>
          <p:nvPr/>
        </p:nvSpPr>
        <p:spPr>
          <a:xfrm>
            <a:off x="100076" y="5960298"/>
            <a:ext cx="7761504" cy="37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Glassdoor pipeline</a:t>
            </a:r>
            <a:endParaRPr lang="en-NL" sz="3600" dirty="0"/>
          </a:p>
        </p:txBody>
      </p:sp>
      <p:pic>
        <p:nvPicPr>
          <p:cNvPr id="125" name="Graphic 124" descr="Arrow circle with solid fill">
            <a:extLst>
              <a:ext uri="{FF2B5EF4-FFF2-40B4-BE49-F238E27FC236}">
                <a16:creationId xmlns:a16="http://schemas.microsoft.com/office/drawing/2014/main" id="{33A0283D-8765-7E0A-0B40-D4614702D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2142" y="4615864"/>
            <a:ext cx="563591" cy="563591"/>
          </a:xfrm>
          <a:prstGeom prst="rect">
            <a:avLst/>
          </a:prstGeom>
        </p:spPr>
      </p:pic>
      <p:pic>
        <p:nvPicPr>
          <p:cNvPr id="127" name="Graphic 126" descr="Programmer male with solid fill">
            <a:extLst>
              <a:ext uri="{FF2B5EF4-FFF2-40B4-BE49-F238E27FC236}">
                <a16:creationId xmlns:a16="http://schemas.microsoft.com/office/drawing/2014/main" id="{123CA5BC-3914-DC3E-A4A1-16F5C5D0F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4544" y="4596174"/>
            <a:ext cx="485110" cy="485110"/>
          </a:xfrm>
          <a:prstGeom prst="rect">
            <a:avLst/>
          </a:prstGeom>
        </p:spPr>
      </p:pic>
      <p:sp>
        <p:nvSpPr>
          <p:cNvPr id="128" name="Arrow: Bent 127">
            <a:extLst>
              <a:ext uri="{FF2B5EF4-FFF2-40B4-BE49-F238E27FC236}">
                <a16:creationId xmlns:a16="http://schemas.microsoft.com/office/drawing/2014/main" id="{CBFD76C5-91A2-26A2-7000-1E3C51DF807C}"/>
              </a:ext>
            </a:extLst>
          </p:cNvPr>
          <p:cNvSpPr/>
          <p:nvPr/>
        </p:nvSpPr>
        <p:spPr>
          <a:xfrm rot="16200000" flipV="1">
            <a:off x="8796473" y="2878297"/>
            <a:ext cx="966467" cy="3852762"/>
          </a:xfrm>
          <a:prstGeom prst="bentArrow">
            <a:avLst>
              <a:gd name="adj1" fmla="val 1741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E60E3345-1A17-9785-4C81-68FFD6AA2B12}"/>
              </a:ext>
            </a:extLst>
          </p:cNvPr>
          <p:cNvSpPr/>
          <p:nvPr/>
        </p:nvSpPr>
        <p:spPr>
          <a:xfrm flipV="1">
            <a:off x="2697099" y="2530156"/>
            <a:ext cx="2739285" cy="5214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292A355-EA72-BDDA-D555-A63B8E5BD1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72" y="2006383"/>
            <a:ext cx="676125" cy="3510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8C503F6-C9B6-167D-7068-9465914E4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91" y="1987451"/>
            <a:ext cx="620289" cy="41352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85FF942-1A19-3AC6-63C0-C11EA15408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06" y="2865959"/>
            <a:ext cx="1973082" cy="1193231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88A9B61-1F58-8044-4D12-4061D8BCAC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20" y="3253150"/>
            <a:ext cx="1211192" cy="635876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E4CF4CE1-1195-5B29-6914-A38BF186F7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6" y="3229060"/>
            <a:ext cx="1055946" cy="659966"/>
          </a:xfrm>
          <a:prstGeom prst="rect">
            <a:avLst/>
          </a:prstGeom>
        </p:spPr>
      </p:pic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EE95031F-3BEB-FFAD-DFF5-7A5B75545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24" y="3246955"/>
            <a:ext cx="986762" cy="657841"/>
          </a:xfrm>
          <a:prstGeom prst="rect">
            <a:avLst/>
          </a:prstGeom>
        </p:spPr>
      </p:pic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5A450E77-83CF-F0AF-4BDE-12B839403949}"/>
              </a:ext>
            </a:extLst>
          </p:cNvPr>
          <p:cNvSpPr/>
          <p:nvPr/>
        </p:nvSpPr>
        <p:spPr>
          <a:xfrm>
            <a:off x="2910312" y="3403021"/>
            <a:ext cx="684755" cy="3673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646823A5-608B-BD9E-BFF4-33489EFDE5EA}"/>
              </a:ext>
            </a:extLst>
          </p:cNvPr>
          <p:cNvSpPr/>
          <p:nvPr/>
        </p:nvSpPr>
        <p:spPr>
          <a:xfrm>
            <a:off x="4697990" y="3392087"/>
            <a:ext cx="684755" cy="3673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82F3AFF-5E46-1B63-E5B2-A336C0507F58}"/>
              </a:ext>
            </a:extLst>
          </p:cNvPr>
          <p:cNvSpPr/>
          <p:nvPr/>
        </p:nvSpPr>
        <p:spPr>
          <a:xfrm>
            <a:off x="4909946" y="4363247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8E8123-7F2B-A352-7199-E08E6C16A529}"/>
              </a:ext>
            </a:extLst>
          </p:cNvPr>
          <p:cNvSpPr txBox="1"/>
          <p:nvPr/>
        </p:nvSpPr>
        <p:spPr>
          <a:xfrm>
            <a:off x="4875468" y="4334564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Spark </a:t>
            </a:r>
            <a:br>
              <a:rPr lang="en-GB" sz="1100" dirty="0"/>
            </a:br>
            <a:r>
              <a:rPr lang="en-GB" sz="1100" dirty="0" err="1"/>
              <a:t>Dataframe</a:t>
            </a:r>
            <a:endParaRPr lang="en-NL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34BEB9-C1D1-D021-1369-76D1F514401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5691799" y="4801160"/>
            <a:ext cx="4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FFA732F-6351-004E-8483-110CF861CB63}"/>
              </a:ext>
            </a:extLst>
          </p:cNvPr>
          <p:cNvSpPr/>
          <p:nvPr/>
        </p:nvSpPr>
        <p:spPr>
          <a:xfrm>
            <a:off x="6168889" y="4363247"/>
            <a:ext cx="781853" cy="875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9D30ED-FF53-0B9F-580B-32A1BA5009AD}"/>
              </a:ext>
            </a:extLst>
          </p:cNvPr>
          <p:cNvSpPr txBox="1"/>
          <p:nvPr/>
        </p:nvSpPr>
        <p:spPr>
          <a:xfrm>
            <a:off x="6134411" y="4334564"/>
            <a:ext cx="854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Save as Parquet</a:t>
            </a:r>
            <a:endParaRPr lang="en-NL" sz="1100" dirty="0"/>
          </a:p>
        </p:txBody>
      </p:sp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F6319B7E-928C-24EB-1957-BAC7C0F603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4" y="4758311"/>
            <a:ext cx="676125" cy="351022"/>
          </a:xfrm>
          <a:prstGeom prst="rect">
            <a:avLst/>
          </a:prstGeom>
        </p:spPr>
      </p:pic>
      <p:pic>
        <p:nvPicPr>
          <p:cNvPr id="80" name="Picture 79" descr="Logo, company name&#10;&#10;Description automatically generated">
            <a:extLst>
              <a:ext uri="{FF2B5EF4-FFF2-40B4-BE49-F238E27FC236}">
                <a16:creationId xmlns:a16="http://schemas.microsoft.com/office/drawing/2014/main" id="{C498FFCB-451B-2851-6F0E-C16A746BC8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3" y="4739379"/>
            <a:ext cx="620289" cy="41352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DB5FEC3-1FC4-8F55-F20E-3C6894C6A8B8}"/>
              </a:ext>
            </a:extLst>
          </p:cNvPr>
          <p:cNvSpPr txBox="1"/>
          <p:nvPr/>
        </p:nvSpPr>
        <p:spPr>
          <a:xfrm>
            <a:off x="9083121" y="943373"/>
            <a:ext cx="266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Pipelines in Spark</a:t>
            </a:r>
            <a:endParaRPr lang="en-NL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BD79446-CDCB-C8C8-E43E-239A73358A30}"/>
              </a:ext>
            </a:extLst>
          </p:cNvPr>
          <p:cNvCxnSpPr/>
          <p:nvPr/>
        </p:nvCxnSpPr>
        <p:spPr>
          <a:xfrm>
            <a:off x="8308486" y="4460002"/>
            <a:ext cx="0" cy="71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C213E0-5562-6C7F-64D0-27754DEFAB68}"/>
              </a:ext>
            </a:extLst>
          </p:cNvPr>
          <p:cNvSpPr txBox="1"/>
          <p:nvPr/>
        </p:nvSpPr>
        <p:spPr>
          <a:xfrm>
            <a:off x="1699120" y="3968777"/>
            <a:ext cx="266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Codes in Databricks</a:t>
            </a:r>
            <a:endParaRPr lang="en-NL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EBD288-6474-8DEB-FCCE-78E5617A3C12}"/>
              </a:ext>
            </a:extLst>
          </p:cNvPr>
          <p:cNvCxnSpPr>
            <a:cxnSpLocks/>
          </p:cNvCxnSpPr>
          <p:nvPr/>
        </p:nvCxnSpPr>
        <p:spPr>
          <a:xfrm>
            <a:off x="1759302" y="3510018"/>
            <a:ext cx="0" cy="71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AA7ACA-A3EB-8719-5194-5CF4F46A55A2}"/>
              </a:ext>
            </a:extLst>
          </p:cNvPr>
          <p:cNvSpPr txBox="1"/>
          <p:nvPr/>
        </p:nvSpPr>
        <p:spPr>
          <a:xfrm>
            <a:off x="3705784" y="3956401"/>
            <a:ext cx="266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Orchestration</a:t>
            </a:r>
            <a:endParaRPr lang="en-NL" sz="12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BA5DBE-C47F-3C0B-3FBA-DDE1237E8D63}"/>
              </a:ext>
            </a:extLst>
          </p:cNvPr>
          <p:cNvCxnSpPr>
            <a:cxnSpLocks/>
          </p:cNvCxnSpPr>
          <p:nvPr/>
        </p:nvCxnSpPr>
        <p:spPr>
          <a:xfrm>
            <a:off x="3747037" y="3490955"/>
            <a:ext cx="0" cy="71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B44D553-1A24-A6FE-4728-174932C36DA9}"/>
              </a:ext>
            </a:extLst>
          </p:cNvPr>
          <p:cNvSpPr txBox="1"/>
          <p:nvPr/>
        </p:nvSpPr>
        <p:spPr>
          <a:xfrm>
            <a:off x="5382745" y="3963685"/>
            <a:ext cx="266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Orchestration as Code</a:t>
            </a:r>
            <a:endParaRPr lang="en-NL" sz="12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9CE516-5F2B-03FC-3357-6A1169112617}"/>
              </a:ext>
            </a:extLst>
          </p:cNvPr>
          <p:cNvCxnSpPr>
            <a:cxnSpLocks/>
          </p:cNvCxnSpPr>
          <p:nvPr/>
        </p:nvCxnSpPr>
        <p:spPr>
          <a:xfrm>
            <a:off x="5443565" y="3468104"/>
            <a:ext cx="0" cy="71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C9E443-8A0E-8D7D-B6A7-2D24AB86BFCC}"/>
              </a:ext>
            </a:extLst>
          </p:cNvPr>
          <p:cNvCxnSpPr/>
          <p:nvPr/>
        </p:nvCxnSpPr>
        <p:spPr>
          <a:xfrm>
            <a:off x="9139257" y="1025669"/>
            <a:ext cx="0" cy="71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ACCE510-26F8-A910-8987-2E3485ABE25C}"/>
              </a:ext>
            </a:extLst>
          </p:cNvPr>
          <p:cNvSpPr txBox="1"/>
          <p:nvPr/>
        </p:nvSpPr>
        <p:spPr>
          <a:xfrm>
            <a:off x="8246587" y="4416213"/>
            <a:ext cx="166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Scheduling via Databricks Job </a:t>
            </a:r>
            <a:br>
              <a:rPr lang="en-GB" sz="1200" dirty="0"/>
            </a:br>
            <a:r>
              <a:rPr lang="en-GB" sz="1200" dirty="0"/>
              <a:t>Clusters</a:t>
            </a:r>
            <a:endParaRPr lang="en-NL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079F9C-8690-3FBC-1B60-CA0EFC987ED0}"/>
              </a:ext>
            </a:extLst>
          </p:cNvPr>
          <p:cNvSpPr txBox="1"/>
          <p:nvPr/>
        </p:nvSpPr>
        <p:spPr>
          <a:xfrm>
            <a:off x="3252689" y="2677134"/>
            <a:ext cx="166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Convert Meta Data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29922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8E66B1-65FE-7C98-8E8F-37E92AC96EC0}"/>
              </a:ext>
            </a:extLst>
          </p:cNvPr>
          <p:cNvSpPr/>
          <p:nvPr/>
        </p:nvSpPr>
        <p:spPr>
          <a:xfrm>
            <a:off x="7862724" y="874647"/>
            <a:ext cx="4329275" cy="57193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25C7-B728-E4B0-AC75-3D8845FC6469}"/>
              </a:ext>
            </a:extLst>
          </p:cNvPr>
          <p:cNvSpPr/>
          <p:nvPr/>
        </p:nvSpPr>
        <p:spPr>
          <a:xfrm>
            <a:off x="2531456" y="874647"/>
            <a:ext cx="5275859" cy="5719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6FECB-2B7D-5C71-AF37-E4D79C323166}"/>
              </a:ext>
            </a:extLst>
          </p:cNvPr>
          <p:cNvSpPr/>
          <p:nvPr/>
        </p:nvSpPr>
        <p:spPr>
          <a:xfrm>
            <a:off x="2960431" y="2319752"/>
            <a:ext cx="2030925" cy="270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E6A64B-F0FF-4417-F092-CA8D571B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31" y="-21143"/>
            <a:ext cx="10905066" cy="664989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Design overview</a:t>
            </a:r>
            <a:endParaRPr lang="en-NL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7D6C5A-194A-843E-3D41-6235E6B2A2B6}"/>
              </a:ext>
            </a:extLst>
          </p:cNvPr>
          <p:cNvSpPr/>
          <p:nvPr/>
        </p:nvSpPr>
        <p:spPr>
          <a:xfrm>
            <a:off x="0" y="874647"/>
            <a:ext cx="2487799" cy="5719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F95EF9-EDF4-4C59-E671-7F56CCAF0B40}"/>
              </a:ext>
            </a:extLst>
          </p:cNvPr>
          <p:cNvSpPr/>
          <p:nvPr/>
        </p:nvSpPr>
        <p:spPr>
          <a:xfrm>
            <a:off x="398974" y="2761604"/>
            <a:ext cx="1655473" cy="1249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D3F363F-D4B1-9B54-960B-B2CC482D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" y="2761604"/>
            <a:ext cx="1973082" cy="1193231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93E56498-C5D3-5529-FC3A-74EFC85B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5" y="4857816"/>
            <a:ext cx="986762" cy="6578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F8D140-BB6D-CEC7-5060-5D66BE39EF67}"/>
              </a:ext>
            </a:extLst>
          </p:cNvPr>
          <p:cNvCxnSpPr>
            <a:cxnSpLocks/>
          </p:cNvCxnSpPr>
          <p:nvPr/>
        </p:nvCxnSpPr>
        <p:spPr>
          <a:xfrm>
            <a:off x="612809" y="5242815"/>
            <a:ext cx="0" cy="907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F07858-1901-0B2A-6A38-C1E7EB05378C}"/>
              </a:ext>
            </a:extLst>
          </p:cNvPr>
          <p:cNvSpPr txBox="1"/>
          <p:nvPr/>
        </p:nvSpPr>
        <p:spPr>
          <a:xfrm>
            <a:off x="541508" y="5766135"/>
            <a:ext cx="15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Managed by Terraform</a:t>
            </a:r>
            <a:endParaRPr lang="en-NL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7697D-C70D-0779-1453-B184E4F994E6}"/>
              </a:ext>
            </a:extLst>
          </p:cNvPr>
          <p:cNvSpPr txBox="1"/>
          <p:nvPr/>
        </p:nvSpPr>
        <p:spPr>
          <a:xfrm>
            <a:off x="205901" y="963919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Bronze Framework</a:t>
            </a:r>
            <a:endParaRPr lang="en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692F0A-A345-2DF5-490A-7D21EB66BD8F}"/>
              </a:ext>
            </a:extLst>
          </p:cNvPr>
          <p:cNvSpPr/>
          <p:nvPr/>
        </p:nvSpPr>
        <p:spPr>
          <a:xfrm>
            <a:off x="1917297" y="3201933"/>
            <a:ext cx="1357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998F72F5-C265-20C9-CA8D-783A7ACAC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27" y="2714477"/>
            <a:ext cx="1211192" cy="63587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783656C-4B20-65E2-DD0F-8B6F8F8DF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83" y="3671358"/>
            <a:ext cx="710947" cy="7109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71388C-EBB6-83A3-0979-72F7BE4E2E47}"/>
              </a:ext>
            </a:extLst>
          </p:cNvPr>
          <p:cNvSpPr txBox="1"/>
          <p:nvPr/>
        </p:nvSpPr>
        <p:spPr>
          <a:xfrm>
            <a:off x="4152976" y="960155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Silver Framework</a:t>
            </a:r>
            <a:endParaRPr lang="en-NL" dirty="0"/>
          </a:p>
        </p:txBody>
      </p:sp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4EA29AA2-E027-FC0D-6D82-645BF0853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3655585"/>
            <a:ext cx="937703" cy="72672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810284-F81A-B96B-F3C4-9EB5BA224B03}"/>
              </a:ext>
            </a:extLst>
          </p:cNvPr>
          <p:cNvSpPr/>
          <p:nvPr/>
        </p:nvSpPr>
        <p:spPr>
          <a:xfrm>
            <a:off x="5848630" y="2832384"/>
            <a:ext cx="1655473" cy="1249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B2D34C8B-E1B1-39E0-3ED5-06FA6097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25" y="2832384"/>
            <a:ext cx="1944971" cy="119323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B4D975-5039-5147-FF5E-0D283EB3B09A}"/>
              </a:ext>
            </a:extLst>
          </p:cNvPr>
          <p:cNvSpPr/>
          <p:nvPr/>
        </p:nvSpPr>
        <p:spPr>
          <a:xfrm>
            <a:off x="5535348" y="4809043"/>
            <a:ext cx="1620080" cy="15745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1EA6A239-F48C-0EDD-AF4A-24C18261E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18" y="4963907"/>
            <a:ext cx="515892" cy="526210"/>
          </a:xfrm>
          <a:prstGeom prst="rect">
            <a:avLst/>
          </a:prstGeom>
        </p:spPr>
      </p:pic>
      <p:pic>
        <p:nvPicPr>
          <p:cNvPr id="36" name="Picture 35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75F2F312-7799-F63F-C0E7-ACCEF1BAD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21" y="5006467"/>
            <a:ext cx="918858" cy="83532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8C73E4D8-2391-C51C-A8D1-B13DA6D4D6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09" y="5654116"/>
            <a:ext cx="1115801" cy="6276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56AC2B1-6FDC-6888-94BB-CB8A5CFBFBF9}"/>
              </a:ext>
            </a:extLst>
          </p:cNvPr>
          <p:cNvSpPr txBox="1"/>
          <p:nvPr/>
        </p:nvSpPr>
        <p:spPr>
          <a:xfrm>
            <a:off x="2103250" y="1658402"/>
            <a:ext cx="387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Pre-processing Data or </a:t>
            </a:r>
            <a:br>
              <a:rPr lang="en-GB" dirty="0"/>
            </a:br>
            <a:r>
              <a:rPr lang="en-GB" dirty="0"/>
              <a:t>Apply Analytics</a:t>
            </a:r>
            <a:endParaRPr lang="en-N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04FBD-0380-F789-A821-E76CF8E779DB}"/>
              </a:ext>
            </a:extLst>
          </p:cNvPr>
          <p:cNvSpPr txBox="1"/>
          <p:nvPr/>
        </p:nvSpPr>
        <p:spPr>
          <a:xfrm>
            <a:off x="296295" y="2395443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Bronze Data Storage</a:t>
            </a:r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AE71F1-06B7-C934-7DDE-73C91C14D5B5}"/>
              </a:ext>
            </a:extLst>
          </p:cNvPr>
          <p:cNvSpPr txBox="1"/>
          <p:nvPr/>
        </p:nvSpPr>
        <p:spPr>
          <a:xfrm>
            <a:off x="5698456" y="2405626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Silver Data Storage</a:t>
            </a:r>
            <a:endParaRPr lang="en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320428-FF49-2FE9-EF28-C74881B94733}"/>
              </a:ext>
            </a:extLst>
          </p:cNvPr>
          <p:cNvSpPr txBox="1"/>
          <p:nvPr/>
        </p:nvSpPr>
        <p:spPr>
          <a:xfrm>
            <a:off x="5681347" y="4166263"/>
            <a:ext cx="15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Visualisation Dashboard</a:t>
            </a:r>
            <a:endParaRPr lang="en-NL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2E8D8F9-4E71-756D-7CE6-5C223642EEB6}"/>
              </a:ext>
            </a:extLst>
          </p:cNvPr>
          <p:cNvSpPr/>
          <p:nvPr/>
        </p:nvSpPr>
        <p:spPr>
          <a:xfrm>
            <a:off x="7934019" y="2311660"/>
            <a:ext cx="2406039" cy="26717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7650484E-83B6-9AE3-8B45-E4084D527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25" y="2706385"/>
            <a:ext cx="1211192" cy="635876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79D75CE4-78A4-5F13-8479-AFC6E414D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95" y="4040927"/>
            <a:ext cx="464034" cy="464034"/>
          </a:xfrm>
          <a:prstGeom prst="rect">
            <a:avLst/>
          </a:prstGeom>
        </p:spPr>
      </p:pic>
      <p:pic>
        <p:nvPicPr>
          <p:cNvPr id="54" name="Picture 53" descr="Logo, icon&#10;&#10;Description automatically generated">
            <a:extLst>
              <a:ext uri="{FF2B5EF4-FFF2-40B4-BE49-F238E27FC236}">
                <a16:creationId xmlns:a16="http://schemas.microsoft.com/office/drawing/2014/main" id="{9FAD9ECE-F600-656C-32AD-BC431B219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64" y="3517032"/>
            <a:ext cx="937703" cy="72672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623EB0-625B-948C-54B5-FECF5D6E499E}"/>
              </a:ext>
            </a:extLst>
          </p:cNvPr>
          <p:cNvSpPr/>
          <p:nvPr/>
        </p:nvSpPr>
        <p:spPr>
          <a:xfrm>
            <a:off x="7414499" y="3263582"/>
            <a:ext cx="10155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Arrow: U-Turn 49">
            <a:extLst>
              <a:ext uri="{FF2B5EF4-FFF2-40B4-BE49-F238E27FC236}">
                <a16:creationId xmlns:a16="http://schemas.microsoft.com/office/drawing/2014/main" id="{973F39C7-6D31-7B95-54C1-FFE4548CF8FE}"/>
              </a:ext>
            </a:extLst>
          </p:cNvPr>
          <p:cNvSpPr/>
          <p:nvPr/>
        </p:nvSpPr>
        <p:spPr>
          <a:xfrm>
            <a:off x="1329215" y="1433344"/>
            <a:ext cx="7107764" cy="1019579"/>
          </a:xfrm>
          <a:prstGeom prst="uturnArrow">
            <a:avLst>
              <a:gd name="adj1" fmla="val 16938"/>
              <a:gd name="adj2" fmla="val 15452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D802A4-F6DE-F840-9ADE-9B8C3A13C1DD}"/>
              </a:ext>
            </a:extLst>
          </p:cNvPr>
          <p:cNvSpPr txBox="1"/>
          <p:nvPr/>
        </p:nvSpPr>
        <p:spPr>
          <a:xfrm>
            <a:off x="8381708" y="1912543"/>
            <a:ext cx="32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Apply Analytics</a:t>
            </a:r>
            <a:endParaRPr lang="en-N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02E43AD-BF51-BC16-4C97-94FC24D60A9B}"/>
              </a:ext>
            </a:extLst>
          </p:cNvPr>
          <p:cNvSpPr/>
          <p:nvPr/>
        </p:nvSpPr>
        <p:spPr>
          <a:xfrm>
            <a:off x="9866158" y="5027971"/>
            <a:ext cx="1620080" cy="15745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F6D9B7D5-0AF6-BCF9-B016-3FA32305A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26" y="5158958"/>
            <a:ext cx="515892" cy="526210"/>
          </a:xfrm>
          <a:prstGeom prst="rect">
            <a:avLst/>
          </a:prstGeom>
        </p:spPr>
      </p:pic>
      <p:pic>
        <p:nvPicPr>
          <p:cNvPr id="62" name="Picture 61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AE94A2FC-C679-D154-C350-EE266BABB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943" y="5279147"/>
            <a:ext cx="918858" cy="835325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AFACD64C-50D2-91D7-2448-6DE51E1CAB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36" y="5884020"/>
            <a:ext cx="1115801" cy="62763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63B01E-F42A-5BF7-433E-A98EECA143DA}"/>
              </a:ext>
            </a:extLst>
          </p:cNvPr>
          <p:cNvSpPr/>
          <p:nvPr/>
        </p:nvSpPr>
        <p:spPr>
          <a:xfrm>
            <a:off x="4903415" y="3266253"/>
            <a:ext cx="12111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5E52EF-E945-1420-2E25-B64AD8104CD4}"/>
              </a:ext>
            </a:extLst>
          </p:cNvPr>
          <p:cNvSpPr txBox="1"/>
          <p:nvPr/>
        </p:nvSpPr>
        <p:spPr>
          <a:xfrm>
            <a:off x="9093798" y="846556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Gold Framework</a:t>
            </a:r>
            <a:endParaRPr lang="en-NL" dirty="0"/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E98F0C03-E37D-C2A8-8FF8-2CBD3A50B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62" y="4438964"/>
            <a:ext cx="1148125" cy="464034"/>
          </a:xfrm>
          <a:prstGeom prst="rect">
            <a:avLst/>
          </a:prstGeom>
        </p:spPr>
      </p:pic>
      <p:pic>
        <p:nvPicPr>
          <p:cNvPr id="67" name="Picture 66" descr="Logo, company name&#10;&#10;Description automatically generated">
            <a:extLst>
              <a:ext uri="{FF2B5EF4-FFF2-40B4-BE49-F238E27FC236}">
                <a16:creationId xmlns:a16="http://schemas.microsoft.com/office/drawing/2014/main" id="{5A59D7E5-89F7-CCC7-45B5-E373D727C0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81" y="4390636"/>
            <a:ext cx="1148125" cy="464034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81944E8A-EFC2-E008-486C-5BD8C6BA18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50" y="5794877"/>
            <a:ext cx="628614" cy="62861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AA36EAE-25FA-677B-DB23-5427F7CA50B7}"/>
              </a:ext>
            </a:extLst>
          </p:cNvPr>
          <p:cNvSpPr txBox="1"/>
          <p:nvPr/>
        </p:nvSpPr>
        <p:spPr>
          <a:xfrm>
            <a:off x="4044875" y="6381993"/>
            <a:ext cx="9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Stakeholder</a:t>
            </a:r>
            <a:endParaRPr lang="en-NL" sz="1200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38F6ACC-D1E3-44A1-6CE1-07021AB2105F}"/>
              </a:ext>
            </a:extLst>
          </p:cNvPr>
          <p:cNvSpPr/>
          <p:nvPr/>
        </p:nvSpPr>
        <p:spPr>
          <a:xfrm>
            <a:off x="4808625" y="5975318"/>
            <a:ext cx="901072" cy="228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518F3C7F-51D2-A926-4C1F-5F888FCADB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30" y="5824511"/>
            <a:ext cx="628614" cy="628614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7B40AC82-5ECA-D63B-1ECC-21F46F414FFA}"/>
              </a:ext>
            </a:extLst>
          </p:cNvPr>
          <p:cNvSpPr/>
          <p:nvPr/>
        </p:nvSpPr>
        <p:spPr>
          <a:xfrm>
            <a:off x="9148388" y="6024552"/>
            <a:ext cx="901072" cy="228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453D9F-A154-1EE1-8832-0F5CCD5DFEDB}"/>
              </a:ext>
            </a:extLst>
          </p:cNvPr>
          <p:cNvSpPr txBox="1"/>
          <p:nvPr/>
        </p:nvSpPr>
        <p:spPr>
          <a:xfrm>
            <a:off x="8351307" y="6373158"/>
            <a:ext cx="9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Stakeholder</a:t>
            </a:r>
            <a:endParaRPr lang="en-NL" sz="12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4245C9-0C15-E58F-C219-18537C946C08}"/>
              </a:ext>
            </a:extLst>
          </p:cNvPr>
          <p:cNvSpPr/>
          <p:nvPr/>
        </p:nvSpPr>
        <p:spPr>
          <a:xfrm>
            <a:off x="10470367" y="2851633"/>
            <a:ext cx="1655473" cy="1249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BD213C91-5586-48C1-DEC0-54CB30D8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562" y="2851633"/>
            <a:ext cx="1944971" cy="119323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794E2FD-39AA-4D42-6B29-CF5F5457B15E}"/>
              </a:ext>
            </a:extLst>
          </p:cNvPr>
          <p:cNvSpPr txBox="1"/>
          <p:nvPr/>
        </p:nvSpPr>
        <p:spPr>
          <a:xfrm>
            <a:off x="10372828" y="2501685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Gold Data Storage</a:t>
            </a:r>
            <a:endParaRPr lang="en-NL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4276FEAF-5339-60C0-0C06-1DA5F12F2D45}"/>
              </a:ext>
            </a:extLst>
          </p:cNvPr>
          <p:cNvSpPr/>
          <p:nvPr/>
        </p:nvSpPr>
        <p:spPr>
          <a:xfrm>
            <a:off x="10151278" y="3286883"/>
            <a:ext cx="61474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511902-C2F5-5FF8-049B-424A77D24063}"/>
              </a:ext>
            </a:extLst>
          </p:cNvPr>
          <p:cNvSpPr/>
          <p:nvPr/>
        </p:nvSpPr>
        <p:spPr>
          <a:xfrm>
            <a:off x="6503717" y="3991307"/>
            <a:ext cx="489212" cy="116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B528C-0DEB-BB73-111B-303C77A44769}"/>
              </a:ext>
            </a:extLst>
          </p:cNvPr>
          <p:cNvCxnSpPr>
            <a:cxnSpLocks/>
          </p:cNvCxnSpPr>
          <p:nvPr/>
        </p:nvCxnSpPr>
        <p:spPr>
          <a:xfrm rot="16200000">
            <a:off x="6199545" y="3718197"/>
            <a:ext cx="0" cy="907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B69CAA4-37E8-D3AB-F041-4EBDAE10A5D7}"/>
              </a:ext>
            </a:extLst>
          </p:cNvPr>
          <p:cNvSpPr txBox="1"/>
          <p:nvPr/>
        </p:nvSpPr>
        <p:spPr>
          <a:xfrm>
            <a:off x="11170681" y="4131925"/>
            <a:ext cx="15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Visualisation Dashboard</a:t>
            </a:r>
            <a:endParaRPr lang="en-NL" sz="1200" dirty="0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11405D-19F3-B168-10F4-D1D3BF87E707}"/>
              </a:ext>
            </a:extLst>
          </p:cNvPr>
          <p:cNvSpPr/>
          <p:nvPr/>
        </p:nvSpPr>
        <p:spPr>
          <a:xfrm>
            <a:off x="10844332" y="4067063"/>
            <a:ext cx="489212" cy="1294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90B6ECC-34F5-1A25-5BBF-E596DB720FA3}"/>
              </a:ext>
            </a:extLst>
          </p:cNvPr>
          <p:cNvCxnSpPr>
            <a:cxnSpLocks/>
          </p:cNvCxnSpPr>
          <p:nvPr/>
        </p:nvCxnSpPr>
        <p:spPr>
          <a:xfrm rot="16200000">
            <a:off x="11609093" y="3742242"/>
            <a:ext cx="0" cy="907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626B-5C77-04E6-A03B-9D1305AC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F62D-015A-B068-F1FF-655C0482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/>
              <a:t>Prerequisites</a:t>
            </a:r>
          </a:p>
          <a:p>
            <a:pPr marL="0" indent="0">
              <a:buNone/>
            </a:pPr>
            <a:r>
              <a:rPr lang="en-GB" dirty="0"/>
              <a:t>Dropbox:</a:t>
            </a:r>
          </a:p>
          <a:p>
            <a:r>
              <a:rPr lang="en-GB" dirty="0"/>
              <a:t>Make a </a:t>
            </a:r>
            <a:r>
              <a:rPr lang="en-GB" dirty="0" err="1"/>
              <a:t>dropbox</a:t>
            </a:r>
            <a:r>
              <a:rPr lang="en-GB" dirty="0"/>
              <a:t> account</a:t>
            </a:r>
          </a:p>
          <a:p>
            <a:r>
              <a:rPr lang="en-GB" dirty="0"/>
              <a:t>Go to </a:t>
            </a:r>
            <a:r>
              <a:rPr lang="en-GB" dirty="0" err="1"/>
              <a:t>dr</a:t>
            </a:r>
            <a:r>
              <a:rPr lang="en-GB" dirty="0" err="1">
                <a:hlinkClick r:id="rId2"/>
              </a:rPr>
              <a:t>opbox</a:t>
            </a:r>
            <a:r>
              <a:rPr lang="en-GB" dirty="0">
                <a:hlinkClick r:id="rId2"/>
              </a:rPr>
              <a:t> developer’s app</a:t>
            </a:r>
            <a:endParaRPr lang="en-GB" dirty="0"/>
          </a:p>
          <a:p>
            <a:r>
              <a:rPr lang="en-GB" dirty="0"/>
              <a:t>Ensure the reading and writing rights are enabled</a:t>
            </a:r>
          </a:p>
          <a:p>
            <a:r>
              <a:rPr lang="en-GB" dirty="0"/>
              <a:t>Generate a token</a:t>
            </a:r>
          </a:p>
          <a:p>
            <a:pPr lvl="1"/>
            <a:r>
              <a:rPr lang="en-GB" dirty="0"/>
              <a:t>Token will only last 4 hours before refresh is required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CBS:</a:t>
            </a:r>
          </a:p>
          <a:p>
            <a:r>
              <a:rPr lang="en-GB" dirty="0"/>
              <a:t>Pip install </a:t>
            </a:r>
            <a:r>
              <a:rPr lang="en-GB" dirty="0" err="1"/>
              <a:t>cbsodata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Glassdoor:</a:t>
            </a:r>
          </a:p>
          <a:p>
            <a:r>
              <a:rPr lang="en-GB" dirty="0"/>
              <a:t>Get </a:t>
            </a:r>
            <a:r>
              <a:rPr lang="en-GB" dirty="0" err="1">
                <a:hlinkClick r:id="rId3"/>
              </a:rPr>
              <a:t>Chromedriver</a:t>
            </a:r>
            <a:r>
              <a:rPr lang="en-GB" dirty="0">
                <a:hlinkClick r:id="rId3"/>
              </a:rPr>
              <a:t> </a:t>
            </a:r>
            <a:endParaRPr lang="en-GB" dirty="0"/>
          </a:p>
          <a:p>
            <a:r>
              <a:rPr lang="en-GB" dirty="0"/>
              <a:t>Pip install Selenium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Git link </a:t>
            </a:r>
            <a:r>
              <a:rPr lang="en-GB" dirty="0"/>
              <a:t>for the codes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6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3CF1-BF77-2244-83ED-468F53B0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718D-0720-A563-C133-EEFDC666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Need to add a proper logging</a:t>
            </a:r>
          </a:p>
          <a:p>
            <a:r>
              <a:rPr lang="en-GB" dirty="0"/>
              <a:t>Need to add unit testing</a:t>
            </a:r>
          </a:p>
          <a:p>
            <a:r>
              <a:rPr lang="en-GB" dirty="0"/>
              <a:t>Add Docker</a:t>
            </a:r>
          </a:p>
          <a:p>
            <a:r>
              <a:rPr lang="en-GB" dirty="0"/>
              <a:t>Set everything in classes as that is industry standards </a:t>
            </a:r>
          </a:p>
          <a:p>
            <a:r>
              <a:rPr lang="en-GB" dirty="0"/>
              <a:t>Setup.py needs to be done properly so that packages can be made and distributed</a:t>
            </a:r>
          </a:p>
          <a:p>
            <a:pPr lvl="1"/>
            <a:r>
              <a:rPr lang="en-GB" dirty="0"/>
              <a:t>Requires Artifactory </a:t>
            </a:r>
          </a:p>
          <a:p>
            <a:pPr lvl="1"/>
            <a:r>
              <a:rPr lang="en-GB" dirty="0"/>
              <a:t>Necessary for CI/CD pipelines</a:t>
            </a:r>
          </a:p>
          <a:p>
            <a:r>
              <a:rPr lang="en-GB" dirty="0"/>
              <a:t>Many of the infrastructure designs needs to be implemented </a:t>
            </a:r>
            <a:br>
              <a:rPr lang="en-GB" dirty="0"/>
            </a:br>
            <a:r>
              <a:rPr lang="en-GB" dirty="0"/>
              <a:t>(see “Design Overview”)</a:t>
            </a:r>
          </a:p>
          <a:p>
            <a:r>
              <a:rPr lang="en-GB" dirty="0"/>
              <a:t>Apply scheduling for the various pipelines</a:t>
            </a:r>
          </a:p>
          <a:p>
            <a:r>
              <a:rPr lang="en-GB" dirty="0"/>
              <a:t>All pipelines needs to be written in a distributed data processing language (such as Spark) to ensure scalability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40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 hobby project</vt:lpstr>
      <vt:lpstr>Agenda</vt:lpstr>
      <vt:lpstr>Current overview</vt:lpstr>
      <vt:lpstr>Design overview</vt:lpstr>
      <vt:lpstr>Design overview</vt:lpstr>
      <vt:lpstr>Code review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Power</dc:title>
  <dc:creator>Ning Wei Zhou</dc:creator>
  <cp:lastModifiedBy>Ning Wei Zhou</cp:lastModifiedBy>
  <cp:revision>5</cp:revision>
  <dcterms:created xsi:type="dcterms:W3CDTF">2022-08-06T12:16:01Z</dcterms:created>
  <dcterms:modified xsi:type="dcterms:W3CDTF">2023-09-12T06:15:05Z</dcterms:modified>
</cp:coreProperties>
</file>