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5" r:id="rId6"/>
    <p:sldId id="265" r:id="rId7"/>
    <p:sldId id="269" r:id="rId8"/>
    <p:sldId id="266" r:id="rId9"/>
    <p:sldId id="267" r:id="rId10"/>
    <p:sldId id="277" r:id="rId11"/>
    <p:sldId id="278" r:id="rId12"/>
    <p:sldId id="270" r:id="rId13"/>
    <p:sldId id="268" r:id="rId14"/>
    <p:sldId id="280" r:id="rId15"/>
    <p:sldId id="273" r:id="rId16"/>
    <p:sldId id="279" r:id="rId17"/>
    <p:sldId id="272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 </a:t>
            </a:r>
            <a:r>
              <a:rPr lang="en-US" altLang="zh-CN" dirty="0" err="1" smtClean="0">
                <a:solidFill>
                  <a:srgbClr val="C00000"/>
                </a:solidFill>
              </a:rPr>
              <a:t>IoC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ning.guo@duobei.com</a:t>
            </a:r>
          </a:p>
          <a:p>
            <a:pPr algn="r"/>
            <a:r>
              <a:rPr lang="en-US" altLang="zh-CN" sz="1600" dirty="0" smtClean="0"/>
              <a:t>2013-8-6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63688" y="3284984"/>
            <a:ext cx="6480720" cy="11521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框架（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796136" y="1340768"/>
            <a:ext cx="1215752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C00000"/>
                </a:solidFill>
              </a:rPr>
              <a:t>table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0" y="1412776"/>
            <a:ext cx="1215752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Home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31840" y="2564904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340388" y="2492896"/>
            <a:ext cx="24783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08340" y="2564904"/>
            <a:ext cx="288032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707904" y="2564904"/>
            <a:ext cx="11220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流程图: 文档 10"/>
          <p:cNvSpPr/>
          <p:nvPr/>
        </p:nvSpPr>
        <p:spPr>
          <a:xfrm>
            <a:off x="214282" y="3357562"/>
            <a:ext cx="857256" cy="100013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映射关系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457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>
          <a:xfrm>
            <a:off x="3786182" y="5286388"/>
            <a:ext cx="4714908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类依赖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</a:rPr>
              <a:t>应用程序</a:t>
            </a:r>
            <a:r>
              <a:rPr lang="zh-CN" altLang="en-US" sz="1400" b="1" dirty="0" smtClean="0"/>
              <a:t>依赖  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IoC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容器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</a:rPr>
              <a:t>对象</a:t>
            </a:r>
            <a:r>
              <a:rPr lang="zh-CN" altLang="en-US" sz="1400" b="1" dirty="0" smtClean="0"/>
              <a:t>之间的依赖，例如，</a:t>
            </a:r>
            <a:r>
              <a:rPr lang="en-US" altLang="zh-CN" sz="1400" b="1" dirty="0" smtClean="0"/>
              <a:t>Home</a:t>
            </a:r>
            <a:r>
              <a:rPr lang="zh-CN" altLang="en-US" sz="1400" b="1" dirty="0" smtClean="0"/>
              <a:t>依赖于</a:t>
            </a:r>
            <a:r>
              <a:rPr lang="en-US" altLang="zh-CN" sz="1400" b="1" dirty="0" smtClean="0"/>
              <a:t>Table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怎么实现</a:t>
            </a:r>
            <a:r>
              <a:rPr lang="zh-CN" altLang="en-US" dirty="0" smtClean="0"/>
              <a:t>的？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3914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3248"/>
            <a:ext cx="3619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000636"/>
            <a:ext cx="457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怎么实现</a:t>
            </a:r>
            <a:r>
              <a:rPr lang="zh-CN" altLang="en-US" dirty="0" smtClean="0"/>
              <a:t>的？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本质</a:t>
            </a:r>
            <a:r>
              <a:rPr lang="zh-CN" altLang="en-US" sz="2800" dirty="0" smtClean="0"/>
              <a:t>：怎么从</a:t>
            </a:r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配置文件</a:t>
            </a:r>
            <a:r>
              <a:rPr lang="zh-CN" altLang="en-US" sz="2800" dirty="0" smtClean="0"/>
              <a:t>，创建实实在在的</a:t>
            </a:r>
            <a:r>
              <a:rPr lang="en-US" altLang="zh-CN" sz="2800" dirty="0" smtClean="0">
                <a:solidFill>
                  <a:srgbClr val="C00000"/>
                </a:solidFill>
              </a:rPr>
              <a:t>java</a:t>
            </a:r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对象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创建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需要什么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配置文件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有什么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72074"/>
            <a:ext cx="457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643182"/>
            <a:ext cx="3914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5000636"/>
            <a:ext cx="3619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过程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.java </a:t>
            </a:r>
            <a:r>
              <a:rPr lang="zh-CN" altLang="en-US" sz="2400" dirty="0" smtClean="0"/>
              <a:t>源文件，编译成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.class</a:t>
            </a:r>
            <a:r>
              <a:rPr lang="zh-CN" altLang="en-US" sz="2400" dirty="0" smtClean="0"/>
              <a:t>文件（字节码）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JVM</a:t>
            </a:r>
            <a:r>
              <a:rPr lang="zh-CN" altLang="en-US" sz="2400" dirty="0" smtClean="0"/>
              <a:t>在不同处理器平台上，解释执行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.class</a:t>
            </a:r>
          </a:p>
          <a:p>
            <a:pPr lvl="1"/>
            <a:r>
              <a:rPr lang="zh-CN" altLang="en-US" sz="2000" dirty="0" smtClean="0"/>
              <a:t>类装载器，获取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的结构信息（每个类都有一个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对象） 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构造函数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 smtClean="0"/>
              <a:t>允许通过这些信息，来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操作对象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创建对象、修改属性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反射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运行状态</a:t>
            </a:r>
            <a:r>
              <a:rPr lang="zh-CN" altLang="en-US" sz="2000" dirty="0" smtClean="0"/>
              <a:t>中，对任意一个类，都能知道其</a:t>
            </a:r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构造函数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属性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方法</a:t>
            </a:r>
            <a:r>
              <a:rPr lang="zh-CN" altLang="en-US" sz="2000" dirty="0" smtClean="0"/>
              <a:t>；动态</a:t>
            </a:r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获取信息</a:t>
            </a:r>
            <a:r>
              <a:rPr lang="zh-CN" altLang="en-US" sz="2000" dirty="0" smtClean="0"/>
              <a:t>，动态</a:t>
            </a:r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调用对象的方法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0"/>
            <a:ext cx="769149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IoC</a:t>
            </a:r>
            <a:r>
              <a:rPr lang="zh-CN" altLang="en-US" smtClean="0"/>
              <a:t>怎么使用？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基于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xml</a:t>
            </a:r>
            <a:r>
              <a:rPr lang="zh-CN" altLang="en-US" sz="2800" dirty="0" smtClean="0"/>
              <a:t>的配置方式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基于注解</a:t>
            </a:r>
            <a:r>
              <a:rPr lang="zh-CN" altLang="en-US" sz="2800" dirty="0" smtClean="0"/>
              <a:t>的配置方式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基于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java</a:t>
            </a:r>
            <a:r>
              <a:rPr lang="zh-CN" altLang="en-US" sz="2800" dirty="0" smtClean="0"/>
              <a:t>的配置方式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14554"/>
            <a:ext cx="457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是什么？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是指：普通的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补充：此处的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，比</a:t>
            </a:r>
            <a:r>
              <a:rPr lang="en-US" altLang="zh-CN" dirty="0" smtClean="0"/>
              <a:t>java bean</a:t>
            </a:r>
            <a:r>
              <a:rPr lang="zh-CN" altLang="en-US" dirty="0" smtClean="0"/>
              <a:t>要求更宽松。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的作用域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12858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/>
                <a:gridCol w="64008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容器中只存在一个（单例）*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容器中，每次调用</a:t>
                      </a:r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，都会返回一个新的</a:t>
                      </a:r>
                      <a:r>
                        <a:rPr lang="en-US" altLang="zh-CN" dirty="0" smtClean="0"/>
                        <a:t>bean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每次</a:t>
                      </a: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请求，创建一个新的</a:t>
                      </a:r>
                      <a:r>
                        <a:rPr lang="en-US" altLang="zh-CN" dirty="0" smtClean="0"/>
                        <a:t>Bean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同一个</a:t>
                      </a:r>
                      <a:r>
                        <a:rPr lang="en-US" altLang="zh-CN" dirty="0" smtClean="0"/>
                        <a:t>Http Session</a:t>
                      </a:r>
                      <a:r>
                        <a:rPr lang="zh-CN" altLang="en-US" dirty="0" smtClean="0"/>
                        <a:t>公用一个</a:t>
                      </a:r>
                      <a:r>
                        <a:rPr lang="en-US" altLang="zh-CN" dirty="0" smtClean="0"/>
                        <a:t>bean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 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Portal web</a:t>
                      </a:r>
                      <a:r>
                        <a:rPr lang="zh-CN" altLang="en-US" dirty="0" smtClean="0"/>
                        <a:t>应用场景下，全局</a:t>
                      </a:r>
                      <a:r>
                        <a:rPr lang="en-US" altLang="zh-CN" dirty="0" smtClean="0"/>
                        <a:t>session</a:t>
                      </a:r>
                      <a:r>
                        <a:rPr lang="zh-CN" altLang="en-US" dirty="0" smtClean="0"/>
                        <a:t>共用一个</a:t>
                      </a:r>
                      <a:r>
                        <a:rPr lang="en-US" altLang="zh-CN" dirty="0" smtClean="0"/>
                        <a:t>bean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1349310" y="5643602"/>
            <a:ext cx="6480720" cy="8572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框架（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29256" y="3929066"/>
            <a:ext cx="1168254" cy="9224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table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57422" y="4000504"/>
            <a:ext cx="1144314" cy="922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Home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17462" y="4923498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926010" y="4851490"/>
            <a:ext cx="24783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5108925" y="5106653"/>
            <a:ext cx="78581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214678" y="4923498"/>
            <a:ext cx="11220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/>
        </p:nvSpPr>
        <p:spPr>
          <a:xfrm>
            <a:off x="0" y="5643578"/>
            <a:ext cx="857256" cy="100013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映射关系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基本思路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应用程序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不主动</a:t>
            </a:r>
            <a:r>
              <a:rPr lang="zh-CN" altLang="en-US" dirty="0" smtClean="0"/>
              <a:t>创建对象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容器，</a:t>
            </a:r>
            <a:r>
              <a:rPr lang="zh-CN" altLang="en-US" dirty="0" smtClean="0"/>
              <a:t>描述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对象之间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依赖关系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容器，</a:t>
            </a:r>
            <a:r>
              <a:rPr lang="zh-CN" altLang="en-US" dirty="0" smtClean="0"/>
              <a:t>根据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依赖关系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创建对象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能做什么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怎么实现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IoC</a:t>
            </a:r>
            <a:r>
              <a:rPr lang="zh-CN" altLang="en-US" sz="32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怎么用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是什么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控制反转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inversion of control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think\桌面\SquareT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3977"/>
            <a:ext cx="3914775" cy="504825"/>
          </a:xfrm>
          <a:prstGeom prst="rect">
            <a:avLst/>
          </a:prstGeom>
          <a:noFill/>
        </p:spPr>
      </p:pic>
      <p:pic>
        <p:nvPicPr>
          <p:cNvPr id="1027" name="Picture 3" descr="C:\Documents and Settings\think\桌面\roundTa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4109"/>
            <a:ext cx="3914775" cy="504825"/>
          </a:xfrm>
          <a:prstGeom prst="rect">
            <a:avLst/>
          </a:prstGeom>
          <a:noFill/>
        </p:spPr>
      </p:pic>
      <p:pic>
        <p:nvPicPr>
          <p:cNvPr id="1029" name="Picture 5" descr="C:\Documents and Settings\think\桌面\tab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3845"/>
            <a:ext cx="3914775" cy="5048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3438" y="300037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主动</a:t>
            </a:r>
            <a:r>
              <a:rPr lang="zh-CN" altLang="en-US" b="1" dirty="0" smtClean="0"/>
              <a:t>创建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装配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785794"/>
            <a:ext cx="3914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435769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zh-CN" altLang="en-US" dirty="0" smtClean="0"/>
              <a:t>：更换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需要</a:t>
            </a:r>
            <a:r>
              <a:rPr lang="zh-CN" altLang="en-US" b="1" dirty="0" smtClean="0">
                <a:solidFill>
                  <a:srgbClr val="C00000"/>
                </a:solidFill>
              </a:rPr>
              <a:t>重新修改代码</a:t>
            </a:r>
            <a:r>
              <a:rPr lang="zh-CN" altLang="en-US" dirty="0" smtClean="0"/>
              <a:t>；（耦合程度高）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796136" y="1340768"/>
            <a:ext cx="1215752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C00000"/>
                </a:solidFill>
              </a:rPr>
              <a:t>table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0" y="1412776"/>
            <a:ext cx="1215752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Home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95936" y="1628800"/>
            <a:ext cx="180020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923928" y="2060848"/>
            <a:ext cx="1872208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4876" y="12858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6314" y="21431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071942"/>
            <a:ext cx="3914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143116"/>
            <a:ext cx="457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Documents and Settings\think\桌面\SquareTa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68152"/>
            <a:ext cx="3914775" cy="504825"/>
          </a:xfrm>
          <a:prstGeom prst="rect">
            <a:avLst/>
          </a:prstGeom>
          <a:noFill/>
        </p:spPr>
      </p:pic>
      <p:pic>
        <p:nvPicPr>
          <p:cNvPr id="7" name="Picture 3" descr="C:\Documents and Settings\think\桌面\roundTab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2288"/>
            <a:ext cx="3914775" cy="504825"/>
          </a:xfrm>
          <a:prstGeom prst="rect">
            <a:avLst/>
          </a:prstGeom>
          <a:noFill/>
        </p:spPr>
      </p:pic>
      <p:pic>
        <p:nvPicPr>
          <p:cNvPr id="8" name="Picture 5" descr="C:\Documents and Settings\think\桌面\tabl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14290"/>
            <a:ext cx="3914775" cy="5048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14678" y="542926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被动</a:t>
            </a:r>
            <a:r>
              <a:rPr lang="zh-CN" altLang="en-US" b="1" dirty="0" smtClean="0"/>
              <a:t>创建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装配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28694" y="6039169"/>
            <a:ext cx="63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zh-CN" altLang="en-US" dirty="0" smtClean="0"/>
              <a:t>：更换</a:t>
            </a:r>
            <a:r>
              <a:rPr lang="en-US" altLang="zh-CN" dirty="0" smtClean="0"/>
              <a:t>table</a:t>
            </a:r>
            <a:r>
              <a:rPr lang="zh-CN" altLang="en-US" b="1" dirty="0" smtClean="0">
                <a:solidFill>
                  <a:srgbClr val="C00000"/>
                </a:solidFill>
              </a:rPr>
              <a:t>不</a:t>
            </a:r>
            <a:r>
              <a:rPr lang="zh-CN" altLang="en-US" dirty="0" smtClean="0"/>
              <a:t>需要</a:t>
            </a:r>
            <a:r>
              <a:rPr lang="zh-CN" altLang="en-US" b="1" dirty="0" smtClean="0">
                <a:solidFill>
                  <a:srgbClr val="C00000"/>
                </a:solidFill>
              </a:rPr>
              <a:t>重新修改代码</a:t>
            </a:r>
            <a:r>
              <a:rPr lang="zh-CN" altLang="en-US" dirty="0" smtClean="0"/>
              <a:t>；（耦合程度高）</a:t>
            </a:r>
            <a:endParaRPr lang="zh-CN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428604"/>
            <a:ext cx="3619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9191" y="3857628"/>
            <a:ext cx="3914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57950" y="1357298"/>
            <a:ext cx="42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+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3071810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||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63688" y="3284984"/>
            <a:ext cx="6480720" cy="11521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框架（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796136" y="1340768"/>
            <a:ext cx="1215752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C00000"/>
                </a:solidFill>
              </a:rPr>
              <a:t>table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0" y="1412776"/>
            <a:ext cx="1215752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Home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31840" y="2564904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340388" y="2492896"/>
            <a:ext cx="24783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5607851" y="2750339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V="1">
            <a:off x="3422152" y="2850656"/>
            <a:ext cx="721220" cy="1497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5085184"/>
            <a:ext cx="553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IoC</a:t>
            </a:r>
            <a:r>
              <a:rPr lang="zh-CN" altLang="en-US" b="1" dirty="0" smtClean="0">
                <a:solidFill>
                  <a:srgbClr val="C00000"/>
                </a:solidFill>
              </a:rPr>
              <a:t>容器</a:t>
            </a:r>
            <a:r>
              <a:rPr lang="zh-CN" altLang="en-US" dirty="0" smtClean="0"/>
              <a:t>帮助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创建、装配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减弱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之间的关联程度，降低耦合程度；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214282" y="3357562"/>
            <a:ext cx="857256" cy="100013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映射关系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083"/>
            <a:ext cx="457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>
          <a:xfrm>
            <a:off x="1071538" y="3786190"/>
            <a:ext cx="714380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423"/>
            <a:ext cx="3619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86050" y="278605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2264" y="278605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27146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132" y="27146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4414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 animBg="1"/>
      <p:bldP spid="13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控制反转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控制</a:t>
            </a:r>
            <a:r>
              <a:rPr lang="zh-CN" altLang="en-US" dirty="0" smtClean="0"/>
              <a:t>什么？</a:t>
            </a:r>
            <a:endParaRPr lang="en-US" altLang="zh-CN" dirty="0" smtClean="0"/>
          </a:p>
          <a:p>
            <a:pPr lvl="1"/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对象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/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应用程序</a:t>
            </a:r>
            <a:r>
              <a:rPr lang="zh-CN" altLang="en-US" sz="2400" dirty="0" smtClean="0"/>
              <a:t>所需要的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资源</a:t>
            </a:r>
            <a:r>
              <a:rPr lang="zh-CN" altLang="en-US" sz="2400" dirty="0" smtClean="0"/>
              <a:t>（对象、文件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什么叫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控制反转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之前是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应用程序</a:t>
            </a:r>
            <a:r>
              <a:rPr lang="zh-CN" altLang="en-US" sz="2400" dirty="0" smtClean="0"/>
              <a:t>自己控制，现在是</a:t>
            </a:r>
            <a:r>
              <a:rPr lang="en-US" altLang="zh-CN" sz="2400" dirty="0" err="1" smtClean="0"/>
              <a:t>IoC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容器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为什么</a:t>
            </a:r>
            <a:r>
              <a:rPr lang="zh-CN" altLang="en-US" dirty="0" smtClean="0"/>
              <a:t>要控制反转？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单纯为了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降低</a:t>
            </a:r>
            <a:r>
              <a:rPr lang="zh-CN" altLang="en-US" sz="2400" dirty="0" smtClean="0"/>
              <a:t>不同组件之间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紧密程度</a:t>
            </a:r>
            <a:r>
              <a:rPr lang="zh-CN" altLang="en-US" sz="2400" dirty="0" smtClean="0"/>
              <a:t>（解耦合）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9653" y="71438"/>
            <a:ext cx="5261503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</a:t>
            </a:r>
            <a:r>
              <a:rPr lang="en-US" altLang="zh-CN" sz="1800" dirty="0" smtClean="0"/>
              <a:t>(Dependency Injection)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依赖注入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谁</a:t>
            </a:r>
            <a:r>
              <a:rPr lang="zh-CN" altLang="en-US" sz="3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依赖</a:t>
            </a:r>
            <a:r>
              <a:rPr lang="zh-CN" altLang="en-US" dirty="0" smtClean="0"/>
              <a:t>于谁？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应用程序</a:t>
            </a:r>
            <a:r>
              <a:rPr lang="zh-CN" altLang="en-US" dirty="0" smtClean="0"/>
              <a:t>，依赖于，</a:t>
            </a:r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容器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endParaRPr lang="en-US" altLang="zh-CN" sz="2000" dirty="0" smtClean="0"/>
          </a:p>
          <a:p>
            <a:r>
              <a:rPr lang="zh-CN" altLang="en-US" sz="3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为什么</a:t>
            </a:r>
            <a:r>
              <a:rPr lang="zh-CN" altLang="en-US" dirty="0" smtClean="0"/>
              <a:t>要依赖？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容器</a:t>
            </a:r>
            <a:r>
              <a:rPr lang="zh-CN" altLang="en-US" dirty="0" smtClean="0"/>
              <a:t>拥有的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类之间的关系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谁</a:t>
            </a:r>
            <a:r>
              <a:rPr lang="zh-CN" altLang="en-US" sz="3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注入</a:t>
            </a:r>
            <a:r>
              <a:rPr lang="zh-CN" altLang="en-US" dirty="0" smtClean="0"/>
              <a:t>谁？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IoC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容器</a:t>
            </a:r>
            <a:r>
              <a:rPr lang="zh-CN" altLang="en-US" dirty="0" smtClean="0"/>
              <a:t>，注入，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应用程序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endParaRPr lang="en-US" altLang="zh-CN" dirty="0" smtClean="0"/>
          </a:p>
          <a:p>
            <a:r>
              <a:rPr lang="zh-CN" altLang="en-US" sz="3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注入什么</a:t>
            </a:r>
            <a:r>
              <a:rPr lang="zh-CN" altLang="en-US" dirty="0" smtClean="0"/>
              <a:t>东西？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应用程序所需要的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资源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对象、文件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0"/>
            <a:ext cx="5261503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3857620" y="500042"/>
            <a:ext cx="4714908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类依赖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</a:rPr>
              <a:t>应用程序</a:t>
            </a:r>
            <a:r>
              <a:rPr lang="zh-CN" altLang="en-US" sz="1400" b="1" dirty="0" smtClean="0"/>
              <a:t>依赖  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IoC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容器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</a:rPr>
              <a:t>对象</a:t>
            </a:r>
            <a:r>
              <a:rPr lang="zh-CN" altLang="en-US" sz="1400" b="1" dirty="0" smtClean="0"/>
              <a:t>之间的依赖，例如，</a:t>
            </a:r>
            <a:r>
              <a:rPr lang="en-US" altLang="zh-CN" sz="1400" b="1" dirty="0" smtClean="0"/>
              <a:t>Home</a:t>
            </a:r>
            <a:r>
              <a:rPr lang="zh-CN" altLang="en-US" sz="1400" b="1" dirty="0" smtClean="0"/>
              <a:t>依赖于</a:t>
            </a:r>
            <a:r>
              <a:rPr lang="en-US" altLang="zh-CN" sz="1400" b="1" dirty="0" smtClean="0"/>
              <a:t>Table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566</Words>
  <Application>Microsoft Office PowerPoint</Application>
  <PresentationFormat>全屏显示(4:3)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Spring  IoC</vt:lpstr>
      <vt:lpstr>Contents</vt:lpstr>
      <vt:lpstr>IoC是什么</vt:lpstr>
      <vt:lpstr>幻灯片 4</vt:lpstr>
      <vt:lpstr>幻灯片 5</vt:lpstr>
      <vt:lpstr>幻灯片 6</vt:lpstr>
      <vt:lpstr>幻灯片 7</vt:lpstr>
      <vt:lpstr>IoC：控制反转</vt:lpstr>
      <vt:lpstr>DI(Dependency Injection)：依赖注入</vt:lpstr>
      <vt:lpstr>幻灯片 10</vt:lpstr>
      <vt:lpstr>IoC怎么实现的？(原理)</vt:lpstr>
      <vt:lpstr>IoC怎么实现的？(原理)</vt:lpstr>
      <vt:lpstr>创建java对象的过程</vt:lpstr>
      <vt:lpstr>Java中反射机制</vt:lpstr>
      <vt:lpstr>IoC怎么使用？</vt:lpstr>
      <vt:lpstr>Bean是什么？ </vt:lpstr>
      <vt:lpstr>Bean的作用域</vt:lpstr>
      <vt:lpstr>IoC 基本思路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IoC</dc:title>
  <cp:lastModifiedBy>SKS</cp:lastModifiedBy>
  <cp:revision>176</cp:revision>
  <dcterms:modified xsi:type="dcterms:W3CDTF">2013-08-06T07:21:01Z</dcterms:modified>
</cp:coreProperties>
</file>