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9" r:id="rId3"/>
    <p:sldId id="263" r:id="rId4"/>
    <p:sldId id="272" r:id="rId5"/>
    <p:sldId id="286" r:id="rId6"/>
    <p:sldId id="289" r:id="rId7"/>
    <p:sldId id="287" r:id="rId8"/>
    <p:sldId id="288" r:id="rId9"/>
    <p:sldId id="264" r:id="rId10"/>
    <p:sldId id="285" r:id="rId11"/>
    <p:sldId id="291" r:id="rId12"/>
    <p:sldId id="290" r:id="rId13"/>
    <p:sldId id="270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34" userDrawn="1">
          <p15:clr>
            <a:srgbClr val="A4A3A4"/>
          </p15:clr>
        </p15:guide>
        <p15:guide id="5" pos="74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895"/>
    <a:srgbClr val="A1D3D0"/>
    <a:srgbClr val="E9E9E9"/>
    <a:srgbClr val="E4E4E4"/>
    <a:srgbClr val="DADADA"/>
    <a:srgbClr val="E7E7E7"/>
    <a:srgbClr val="425B5B"/>
    <a:srgbClr val="00272C"/>
    <a:srgbClr val="BFBFBF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4" autoAdjust="0"/>
    <p:restoredTop sz="94687" autoAdjust="0"/>
  </p:normalViewPr>
  <p:slideViewPr>
    <p:cSldViewPr snapToGrid="0" snapToObjects="1">
      <p:cViewPr varScale="1">
        <p:scale>
          <a:sx n="74" d="100"/>
          <a:sy n="74" d="100"/>
        </p:scale>
        <p:origin x="1350" y="66"/>
      </p:cViewPr>
      <p:guideLst>
        <p:guide pos="3840"/>
        <p:guide orient="horz" pos="2160"/>
        <p:guide orient="horz" pos="4088"/>
        <p:guide pos="234"/>
        <p:guide pos="74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DCCCA-0BC9-4E4A-BDA5-57CA6EE6A4D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06540-3D4A-4D1B-89C3-AFCFAF39E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4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02" y="652450"/>
            <a:ext cx="11340795" cy="4876549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 rot="9861016" flipH="1">
            <a:off x="-2443125" y="4065941"/>
            <a:ext cx="8030020" cy="6922436"/>
            <a:chOff x="3241129" y="967902"/>
            <a:chExt cx="5709753" cy="4922199"/>
          </a:xfrm>
          <a:solidFill>
            <a:srgbClr val="E9E9E9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9861016" flipH="1">
            <a:off x="-2153422" y="4337089"/>
            <a:ext cx="7342026" cy="6329338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7493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3" y="258233"/>
            <a:ext cx="5370495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7" y="5989475"/>
            <a:ext cx="227222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is-I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Microsoft YaHei</a:t>
            </a:r>
            <a:endParaRPr lang="zh-CN" altLang="en-US" sz="14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81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1918468" flipH="1">
            <a:off x="149489" y="1935213"/>
            <a:ext cx="6105388" cy="526327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220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2835027" flipH="1">
            <a:off x="7909724" y="2222235"/>
            <a:ext cx="6126790" cy="5281720"/>
            <a:chOff x="3241129" y="967902"/>
            <a:chExt cx="5709753" cy="4922199"/>
          </a:xfrm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noFill/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723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 userDrawn="1"/>
        </p:nvGrpSpPr>
        <p:grpSpPr>
          <a:xfrm rot="919184">
            <a:off x="8321907" y="3118231"/>
            <a:ext cx="5144678" cy="5967820"/>
            <a:chOff x="9070882" y="2865798"/>
            <a:chExt cx="6044162" cy="7011222"/>
          </a:xfrm>
        </p:grpSpPr>
        <p:grpSp>
          <p:nvGrpSpPr>
            <p:cNvPr id="37" name="组合 36"/>
            <p:cNvGrpSpPr/>
            <p:nvPr userDrawn="1"/>
          </p:nvGrpSpPr>
          <p:grpSpPr>
            <a:xfrm rot="14089817" flipH="1">
              <a:off x="8587352" y="3349328"/>
              <a:ext cx="7011222" cy="6044162"/>
              <a:chOff x="3241129" y="967902"/>
              <a:chExt cx="5709753" cy="4922199"/>
            </a:xfrm>
            <a:solidFill>
              <a:srgbClr val="E9E9E9"/>
            </a:solidFill>
          </p:grpSpPr>
          <p:grpSp>
            <p:nvGrpSpPr>
              <p:cNvPr id="46" name="组合 45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  <a:grpFill/>
            </p:grpSpPr>
            <p:sp>
              <p:nvSpPr>
                <p:cNvPr id="49" name="等腰三角形 48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grpFill/>
                <a:ln w="57150">
                  <a:solidFill>
                    <a:srgbClr val="E9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" name="直接连接符 49"/>
                <p:cNvCxnSpPr>
                  <a:stCxn id="49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等腰三角形 46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 rot="14089817" flipH="1">
              <a:off x="9139304" y="3647796"/>
              <a:ext cx="6105388" cy="5263270"/>
              <a:chOff x="3241129" y="967902"/>
              <a:chExt cx="5709753" cy="492219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</p:grpSpPr>
            <p:sp>
              <p:nvSpPr>
                <p:cNvPr id="42" name="等腰三角形 41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solidFill>
                  <a:srgbClr val="E9E9E9"/>
                </a:solidFill>
                <a:ln w="57150">
                  <a:solidFill>
                    <a:srgbClr val="A1D3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" name="直接连接符 42"/>
                <p:cNvCxnSpPr>
                  <a:stCxn id="42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等腰三角形 39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835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5754" y="1968500"/>
            <a:ext cx="12207754" cy="4889500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56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20443394" flipH="1">
            <a:off x="10270041" y="6281722"/>
            <a:ext cx="1340530" cy="115563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 rot="10112288" flipH="1">
            <a:off x="7888544" y="6369972"/>
            <a:ext cx="2624388" cy="2262404"/>
            <a:chOff x="3241129" y="967902"/>
            <a:chExt cx="5709753" cy="4922199"/>
          </a:xfrm>
        </p:grpSpPr>
        <p:grpSp>
          <p:nvGrpSpPr>
            <p:cNvPr id="13" name="组合 1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>
                <a:stCxn id="1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等腰三角形 1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 rot="15049008" flipH="1">
            <a:off x="10826390" y="5159471"/>
            <a:ext cx="1055224" cy="909676"/>
            <a:chOff x="3241129" y="967902"/>
            <a:chExt cx="5709753" cy="4922199"/>
          </a:xfrm>
        </p:grpSpPr>
        <p:grpSp>
          <p:nvGrpSpPr>
            <p:cNvPr id="29" name="组合 2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2" name="等腰三角形 3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>
                <a:stCxn id="3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等腰三角形 2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483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0800000" flipH="1">
            <a:off x="3043306" y="889732"/>
            <a:ext cx="6105388" cy="5263270"/>
            <a:chOff x="3241129" y="967902"/>
            <a:chExt cx="5709753" cy="4922199"/>
          </a:xfrm>
        </p:grpSpPr>
        <p:grpSp>
          <p:nvGrpSpPr>
            <p:cNvPr id="3" name="组合 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等腰三角形 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5266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3" r:id="rId3"/>
    <p:sldLayoutId id="2147483684" r:id="rId4"/>
    <p:sldLayoutId id="2147483680" r:id="rId5"/>
    <p:sldLayoutId id="2147483685" r:id="rId6"/>
    <p:sldLayoutId id="2147483681" r:id="rId7"/>
    <p:sldLayoutId id="2147483686" r:id="rId8"/>
    <p:sldLayoutId id="2147483682" r:id="rId9"/>
    <p:sldLayoutId id="2147483662" r:id="rId10"/>
    <p:sldLayoutId id="2147483664" r:id="rId11"/>
    <p:sldLayoutId id="2147483663" r:id="rId12"/>
    <p:sldLayoutId id="214748366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425602" y="1342417"/>
            <a:ext cx="9924628" cy="1459149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2734" y="1656492"/>
            <a:ext cx="55707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</a:rPr>
              <a:t>大学生互助平台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344694" y="5597666"/>
            <a:ext cx="2421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指导</a:t>
            </a:r>
            <a:r>
              <a:rPr lang="zh-CN" altLang="en-US" dirty="0" smtClean="0"/>
              <a:t>老师：谭小波</a:t>
            </a:r>
            <a:endParaRPr lang="en-US" altLang="zh-CN" dirty="0" smtClean="0"/>
          </a:p>
          <a:p>
            <a:r>
              <a:rPr lang="zh-CN" altLang="en-US" dirty="0" smtClean="0"/>
              <a:t>报告人：宁高聪</a:t>
            </a:r>
            <a:endParaRPr lang="en-US" altLang="zh-CN" dirty="0"/>
          </a:p>
        </p:txBody>
      </p:sp>
      <p:sp>
        <p:nvSpPr>
          <p:cNvPr id="40" name="矩形 39"/>
          <p:cNvSpPr/>
          <p:nvPr/>
        </p:nvSpPr>
        <p:spPr>
          <a:xfrm>
            <a:off x="8646988" y="284810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中期汇报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Three</a:t>
            </a:r>
          </a:p>
          <a:p>
            <a:r>
              <a:rPr lang="zh-CN" altLang="en-US" sz="5400" dirty="0" smtClean="0">
                <a:solidFill>
                  <a:schemeClr val="bg1"/>
                </a:solidFill>
              </a:rPr>
              <a:t>存在问题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50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06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3755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存在问题及解决方案</a:t>
            </a:r>
            <a:endParaRPr lang="zh-CN" altLang="en-US" sz="2800" dirty="0"/>
          </a:p>
        </p:txBody>
      </p:sp>
      <p:grpSp>
        <p:nvGrpSpPr>
          <p:cNvPr id="5" name="组合 4"/>
          <p:cNvGrpSpPr/>
          <p:nvPr/>
        </p:nvGrpSpPr>
        <p:grpSpPr>
          <a:xfrm flipH="1">
            <a:off x="1326483" y="1663741"/>
            <a:ext cx="3116776" cy="2686878"/>
            <a:chOff x="3241129" y="967902"/>
            <a:chExt cx="5709753" cy="4922199"/>
          </a:xfrm>
        </p:grpSpPr>
        <p:grpSp>
          <p:nvGrpSpPr>
            <p:cNvPr id="6" name="组合 5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0" name="直接连接符 9"/>
              <p:cNvCxnSpPr>
                <a:stCxn id="9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等腰三角形 6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7568130" y="1642083"/>
            <a:ext cx="3116776" cy="2686878"/>
            <a:chOff x="3241129" y="967902"/>
            <a:chExt cx="5709753" cy="4922199"/>
          </a:xfrm>
        </p:grpSpPr>
        <p:grpSp>
          <p:nvGrpSpPr>
            <p:cNvPr id="14" name="组合 13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8" name="直接连接符 17"/>
              <p:cNvCxnSpPr>
                <a:stCxn id="17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等腰三角形 14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等腰三角形 28"/>
          <p:cNvSpPr/>
          <p:nvPr/>
        </p:nvSpPr>
        <p:spPr>
          <a:xfrm rot="3600000">
            <a:off x="1917102" y="1905544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3600000">
            <a:off x="8158730" y="1905543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479318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744427" y="2720550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26483" y="4700298"/>
            <a:ext cx="31167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不够流畅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60074" y="5167618"/>
            <a:ext cx="2769729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功能完成后需要对界面及功能代码进行优化改进，精简代码等</a:t>
            </a:r>
            <a:endParaRPr lang="zh-CN" altLang="en-US" sz="1100" dirty="0"/>
          </a:p>
        </p:txBody>
      </p:sp>
      <p:sp>
        <p:nvSpPr>
          <p:cNvPr id="39" name="矩形 38"/>
          <p:cNvSpPr/>
          <p:nvPr/>
        </p:nvSpPr>
        <p:spPr>
          <a:xfrm>
            <a:off x="7840035" y="4694976"/>
            <a:ext cx="2758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SDK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异常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828920" y="5145960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部分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SDK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的配置繁琐，一段时间后出现差错难以排查错误。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 smtClean="0"/>
              <a:t>尽量将</a:t>
            </a:r>
            <a:r>
              <a:rPr lang="en-US" altLang="zh-CN" sz="1100" dirty="0" smtClean="0"/>
              <a:t>SDK</a:t>
            </a:r>
            <a:r>
              <a:rPr lang="zh-CN" altLang="en-US" sz="1100" dirty="0" smtClean="0"/>
              <a:t>的配置统一管理，并将每个的配置过程记录。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880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Four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r>
              <a:rPr lang="zh-CN" altLang="en-US" sz="5400" dirty="0" smtClean="0">
                <a:solidFill>
                  <a:schemeClr val="bg1"/>
                </a:solidFill>
              </a:rPr>
              <a:t>下阶段主要内容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50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328223"/>
            <a:ext cx="12192000" cy="4589044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07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473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下阶段主要内容</a:t>
            </a:r>
            <a:endParaRPr lang="zh-CN" altLang="en-US" sz="2400" dirty="0"/>
          </a:p>
        </p:txBody>
      </p:sp>
      <p:sp>
        <p:nvSpPr>
          <p:cNvPr id="7" name="等腰三角形 6"/>
          <p:cNvSpPr/>
          <p:nvPr/>
        </p:nvSpPr>
        <p:spPr>
          <a:xfrm rot="10800000">
            <a:off x="678814" y="1821195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800000">
            <a:off x="3176480" y="1821195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5708014" y="1821195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296879" y="2064976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811479" y="2064976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23958" y="2064976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78774" y="357786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完成学生认证功能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67658" y="4082610"/>
            <a:ext cx="2042441" cy="1122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对于学生认证的实现依赖于用户上传的学生卡学生证等信息，需要专人对这些信息进行审核（或者可以采用图像识别技术自动审核）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708014" y="358800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商品和任务的积分安排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04989" y="4082610"/>
            <a:ext cx="2042441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尽量实现以积分进行交易而非全部通过现金进行交易。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21839" y="358800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商品、委托的评论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76480" y="4082610"/>
            <a:ext cx="2042441" cy="1122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0" name="等腰三角形 19"/>
          <p:cNvSpPr/>
          <p:nvPr/>
        </p:nvSpPr>
        <p:spPr>
          <a:xfrm rot="10800000">
            <a:off x="8370104" y="1857346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986048" y="2101127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70104" y="362415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论文润色及发布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0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75153" y="238399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 smtClean="0"/>
              <a:t>谢谢观看</a:t>
            </a:r>
            <a:endParaRPr lang="en-US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4885148" y="3737409"/>
            <a:ext cx="2421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指导</a:t>
            </a:r>
            <a:r>
              <a:rPr lang="zh-CN" altLang="en-US" dirty="0" smtClean="0"/>
              <a:t>老师：谭小波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报告人：宁高聪</a:t>
            </a:r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852333" y="3737409"/>
            <a:ext cx="4626052" cy="0"/>
          </a:xfrm>
          <a:prstGeom prst="line">
            <a:avLst/>
          </a:prstGeom>
          <a:ln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02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250909" y="250167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+mj-lt"/>
              </a:rPr>
              <a:t>目录</a:t>
            </a:r>
            <a:endParaRPr lang="en-US" altLang="zh-CN" sz="48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50909" y="3434853"/>
            <a:ext cx="249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01 </a:t>
            </a:r>
            <a:r>
              <a:rPr lang="zh-CN" altLang="en-US" sz="2000" dirty="0" smtClean="0">
                <a:solidFill>
                  <a:schemeClr val="bg1"/>
                </a:solidFill>
              </a:rPr>
              <a:t>进展情况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34865" y="3963807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02 </a:t>
            </a:r>
            <a:r>
              <a:rPr lang="zh-CN" altLang="en-US" sz="2000" dirty="0" smtClean="0">
                <a:solidFill>
                  <a:schemeClr val="bg1"/>
                </a:solidFill>
              </a:rPr>
              <a:t>研究成果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34865" y="4492761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03 </a:t>
            </a:r>
            <a:r>
              <a:rPr lang="zh-CN" altLang="en-US" sz="2000" dirty="0" smtClean="0">
                <a:solidFill>
                  <a:schemeClr val="bg1"/>
                </a:solidFill>
              </a:rPr>
              <a:t>存在问题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387599" y="3306009"/>
            <a:ext cx="2040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37583" y="4995052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04 </a:t>
            </a:r>
            <a:r>
              <a:rPr lang="zh-CN" altLang="en-US" sz="2000" dirty="0" smtClean="0">
                <a:solidFill>
                  <a:schemeClr val="bg1"/>
                </a:solidFill>
              </a:rPr>
              <a:t>下阶段主要内容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4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One</a:t>
            </a:r>
          </a:p>
          <a:p>
            <a:r>
              <a:rPr lang="zh-CN" altLang="en-US" sz="5400" dirty="0" smtClean="0">
                <a:solidFill>
                  <a:schemeClr val="bg1"/>
                </a:solidFill>
              </a:rPr>
              <a:t>进展情况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92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6733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已完成功能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166670" y="1661573"/>
            <a:ext cx="5649342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6670" y="3278706"/>
            <a:ext cx="5649342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6670" y="4895839"/>
            <a:ext cx="5649342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5418" y="18098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登录注册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4303" y="2269366"/>
            <a:ext cx="5331708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用户可以通过手机号注册后登陆或者直接通过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QQ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登录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5418" y="3513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发布商品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4303" y="3934937"/>
            <a:ext cx="5331708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发布包含标题，说明，图片等信息的商品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495418" y="5082448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分类查看校园内的商品或事件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33643" y="1661573"/>
            <a:ext cx="5858331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462392" y="18481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选择所在学校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51277" y="2260064"/>
            <a:ext cx="5331708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已收录了全国各地近千所院校的信息，并已按照省份信息进行归类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33643" y="3278706"/>
            <a:ext cx="5858331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462392" y="346531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与好友在线交流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51277" y="3886722"/>
            <a:ext cx="533170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可以在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APP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上获取好友列表并与之实时交流，可发送文字，语音，图片等信息。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5876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注册登录界面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651000" y="906296"/>
            <a:ext cx="587575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用户可以通过手机号或者用户名进行登录，也可以通过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QQ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的方式直接登录。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9" b="4828"/>
          <a:stretch/>
        </p:blipFill>
        <p:spPr>
          <a:xfrm>
            <a:off x="9266658" y="2171699"/>
            <a:ext cx="2820438" cy="459105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" b="15529"/>
          <a:stretch/>
        </p:blipFill>
        <p:spPr>
          <a:xfrm>
            <a:off x="91272" y="2366163"/>
            <a:ext cx="2868573" cy="416242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4" b="16953"/>
          <a:stretch/>
        </p:blipFill>
        <p:spPr>
          <a:xfrm>
            <a:off x="3156518" y="2366163"/>
            <a:ext cx="2931686" cy="416242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4" b="20071"/>
          <a:stretch/>
        </p:blipFill>
        <p:spPr>
          <a:xfrm>
            <a:off x="6244059" y="2366163"/>
            <a:ext cx="2890443" cy="41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5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587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用户信息界面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3"/>
          <a:stretch/>
        </p:blipFill>
        <p:spPr>
          <a:xfrm>
            <a:off x="8776243" y="825060"/>
            <a:ext cx="3349081" cy="57471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3"/>
          <a:stretch/>
        </p:blipFill>
        <p:spPr>
          <a:xfrm>
            <a:off x="5042875" y="825059"/>
            <a:ext cx="3349082" cy="57471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86577" y="1461779"/>
            <a:ext cx="3547273" cy="511047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22432" y="2563401"/>
            <a:ext cx="3199418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学生选择学校后需要通过学生卡或学生证等信息进行身份认证，否则会被标注为未认证用户。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5607" y="1969450"/>
            <a:ext cx="27049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左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图为用户个人信息</a:t>
            </a:r>
            <a:endParaRPr lang="en-US" altLang="zh-CN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右图为选择学校的列表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9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分类查看校园内的商品或事件</a:t>
            </a:r>
          </a:p>
        </p:txBody>
      </p:sp>
      <p:sp>
        <p:nvSpPr>
          <p:cNvPr id="6" name="矩形 5"/>
          <p:cNvSpPr/>
          <p:nvPr/>
        </p:nvSpPr>
        <p:spPr>
          <a:xfrm>
            <a:off x="586577" y="1461779"/>
            <a:ext cx="3471073" cy="506680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25607" y="4226791"/>
            <a:ext cx="27049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右图为校园内的事件委托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2432" y="2276126"/>
            <a:ext cx="3199418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如图可分别查看计算机、机械设计等学科的书籍及其他物品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801" y="638176"/>
            <a:ext cx="3313357" cy="58904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21" y="638176"/>
            <a:ext cx="3313357" cy="58904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25607" y="1969450"/>
            <a:ext cx="27049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左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图为校园内的物品交易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2432" y="4571553"/>
            <a:ext cx="3199418" cy="51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可以分别查看代取代送、兼职、活动等事件的委托，以及该事件的截止事件等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7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好友聊天窗口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577" y="1461779"/>
            <a:ext cx="3471073" cy="506680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22432" y="2276126"/>
            <a:ext cx="3199418" cy="51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可以在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APP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上获取好友列表并与之实时交流，可发送文字，语音，图片等信息。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5607" y="1969450"/>
            <a:ext cx="27049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左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图为校园内的物品交易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1"/>
          <a:stretch/>
        </p:blipFill>
        <p:spPr>
          <a:xfrm>
            <a:off x="4996918" y="889388"/>
            <a:ext cx="3290887" cy="563919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"/>
          <a:stretch/>
        </p:blipFill>
        <p:spPr>
          <a:xfrm>
            <a:off x="8701087" y="905639"/>
            <a:ext cx="3290887" cy="56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7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803364"/>
            <a:ext cx="3788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Two</a:t>
            </a:r>
          </a:p>
          <a:p>
            <a:r>
              <a:rPr lang="zh-CN" altLang="en-US" sz="5400" dirty="0" smtClean="0">
                <a:solidFill>
                  <a:schemeClr val="bg1"/>
                </a:solidFill>
              </a:rPr>
              <a:t>研究成果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959186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381375" y="3318301"/>
            <a:ext cx="4895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、具有部分功能的</a:t>
            </a:r>
            <a:r>
              <a:rPr lang="en-US" altLang="zh-CN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zh-CN" alt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一份</a:t>
            </a:r>
            <a:endParaRPr lang="en-US" altLang="zh-CN" sz="24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、待发布的论文一份</a:t>
            </a:r>
            <a:r>
              <a:rPr lang="en-US" altLang="zh-CN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论文稍加修改润色即可投稿</a:t>
            </a:r>
            <a:r>
              <a:rPr lang="en-US" altLang="zh-CN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8584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7">
      <a:majorFont>
        <a:latin typeface="Calibri Light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</TotalTime>
  <Words>512</Words>
  <Application>Microsoft Office PowerPoint</Application>
  <PresentationFormat>宽屏</PresentationFormat>
  <Paragraphs>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微软雅黑</vt:lpstr>
      <vt:lpstr>微软雅黑</vt:lpstr>
      <vt:lpstr>等线</vt:lpstr>
      <vt:lpstr>Arial</vt:lpstr>
      <vt:lpstr>Calibri Light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宁高聪</cp:lastModifiedBy>
  <cp:revision>166</cp:revision>
  <dcterms:created xsi:type="dcterms:W3CDTF">2015-08-18T02:51:41Z</dcterms:created>
  <dcterms:modified xsi:type="dcterms:W3CDTF">2018-03-26T23:56:30Z</dcterms:modified>
  <cp:category/>
</cp:coreProperties>
</file>