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28"/>
  </p:handoutMasterIdLst>
  <p:sldIdLst>
    <p:sldId id="405" r:id="rId3"/>
    <p:sldId id="461" r:id="rId4"/>
    <p:sldId id="464" r:id="rId5"/>
    <p:sldId id="465" r:id="rId6"/>
    <p:sldId id="466" r:id="rId7"/>
    <p:sldId id="467" r:id="rId8"/>
    <p:sldId id="462" r:id="rId9"/>
    <p:sldId id="495" r:id="rId10"/>
    <p:sldId id="468" r:id="rId11"/>
    <p:sldId id="470" r:id="rId12"/>
    <p:sldId id="497" r:id="rId13"/>
    <p:sldId id="471" r:id="rId14"/>
    <p:sldId id="463" r:id="rId16"/>
    <p:sldId id="480" r:id="rId17"/>
    <p:sldId id="481" r:id="rId18"/>
    <p:sldId id="482" r:id="rId19"/>
    <p:sldId id="483" r:id="rId20"/>
    <p:sldId id="488" r:id="rId21"/>
    <p:sldId id="487" r:id="rId22"/>
    <p:sldId id="484" r:id="rId23"/>
    <p:sldId id="485" r:id="rId24"/>
    <p:sldId id="486" r:id="rId25"/>
    <p:sldId id="476" r:id="rId26"/>
    <p:sldId id="285" r:id="rId2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4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93"/>
    <p:restoredTop sz="94649"/>
  </p:normalViewPr>
  <p:slideViewPr>
    <p:cSldViewPr showGuides="1">
      <p:cViewPr>
        <p:scale>
          <a:sx n="83" d="100"/>
          <a:sy n="83" d="100"/>
        </p:scale>
        <p:origin x="624" y="384"/>
      </p:cViewPr>
      <p:guideLst>
        <p:guide orient="horz" pos="2159"/>
        <p:guide pos="28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Tx/>
              <a:buNone/>
              <a:defRPr sz="1200" smtClean="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72CE06-BBA7-A749-AC90-B95BA00F545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315205B-F157-1545-AD8C-50CB1CFA2B44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图片 1" descr="ppt.t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1766882"/>
            <a:ext cx="7772400" cy="14700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0034" y="25527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38" name="直接连接符 1"/>
          <p:cNvCxnSpPr/>
          <p:nvPr/>
        </p:nvCxnSpPr>
        <p:spPr>
          <a:xfrm>
            <a:off x="0" y="6284913"/>
            <a:ext cx="9144000" cy="1587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</p:cxnSp>
      <p:pic>
        <p:nvPicPr>
          <p:cNvPr id="39939" name="图片 2" descr="ppt2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257300"/>
          </a:xfrm>
          <a:prstGeom prst="rect">
            <a:avLst/>
          </a:prstGeom>
          <a:noFill/>
          <a:ln w="9525">
            <a:noFill/>
          </a:ln>
          <a:effectLst>
            <a:outerShdw algn="tl" rotWithShape="0">
              <a:srgbClr val="808080">
                <a:alpha val="70000"/>
              </a:srgbClr>
            </a:outerShdw>
          </a:effectLst>
        </p:spPr>
      </p:pic>
      <p:sp>
        <p:nvSpPr>
          <p:cNvPr id="18" name="内容占位符 2"/>
          <p:cNvSpPr>
            <a:spLocks noGrp="1"/>
          </p:cNvSpPr>
          <p:nvPr>
            <p:ph idx="13"/>
          </p:nvPr>
        </p:nvSpPr>
        <p:spPr>
          <a:xfrm>
            <a:off x="357158" y="1543062"/>
            <a:ext cx="8064500" cy="360045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4230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F97378-0325-4E4B-AA7C-745A57B32558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 b="1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478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 b="1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478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jpeg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ctrTitle"/>
          </p:nvPr>
        </p:nvSpPr>
        <p:spPr>
          <a:xfrm>
            <a:off x="611188" y="1484313"/>
            <a:ext cx="7772400" cy="1470025"/>
          </a:xfrm>
          <a:noFill/>
          <a:ln>
            <a:noFill/>
          </a:ln>
        </p:spPr>
        <p:txBody>
          <a:bodyPr/>
          <a:p>
            <a:pPr algn="ctr" eaLnBrk="1" hangingPunct="1"/>
            <a:r>
              <a:rPr lang="zh-CN" altLang="en-US" kern="12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第六组</a:t>
            </a:r>
            <a:br>
              <a:rPr lang="en-US" altLang="zh-CN" kern="12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r>
              <a:rPr lang="en-US" altLang="zh-CN" kern="12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CANTOOL安</a:t>
            </a:r>
            <a:r>
              <a:rPr lang="zh-CN" altLang="en-US" kern="12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卓端</a:t>
            </a:r>
            <a:endParaRPr lang="zh-CN" altLang="en-US" kern="120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146" name="副标题 2"/>
          <p:cNvSpPr>
            <a:spLocks noGrp="1"/>
          </p:cNvSpPr>
          <p:nvPr>
            <p:ph type="subTitle" idx="1"/>
          </p:nvPr>
        </p:nvSpPr>
        <p:spPr>
          <a:xfrm>
            <a:off x="152400" y="2145030"/>
            <a:ext cx="8108315" cy="3000375"/>
          </a:xfrm>
          <a:noFill/>
          <a:ln>
            <a:noFill/>
          </a:ln>
        </p:spPr>
        <p:txBody>
          <a:bodyPr/>
          <a:p>
            <a:pPr eaLnBrk="1" hangingPunct="1"/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/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eaLnBrk="1" hangingPunct="1"/>
            <a:r>
              <a:rPr lang="zh-CN" altLang="en-US" kern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成员：林华睿、魏广宁、张栋迪、商聪</a:t>
            </a:r>
            <a:endParaRPr lang="zh-CN" altLang="en-US" kern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Content Placeholder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r>
              <a:rPr lang="zh-CN" altLang="en-US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总体图</a:t>
            </a:r>
            <a:endParaRPr lang="zh-CN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05" y="2263775"/>
            <a:ext cx="8315960" cy="34004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Content Placeholder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r>
              <a:rPr lang="zh-CN" altLang="en-US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部分</a:t>
            </a:r>
            <a:r>
              <a:rPr lang="en-US" altLang="zh-CN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commit network</a:t>
            </a:r>
            <a:endParaRPr lang="zh-CN" altLang="en-US"/>
          </a:p>
          <a:p>
            <a:pPr marL="0" indent="0">
              <a:buNone/>
            </a:pPr>
            <a:endParaRPr lang="en-US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35" y="2552065"/>
            <a:ext cx="8651875" cy="23602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Content Placeholder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r>
              <a:rPr lang="zh-CN" altLang="en-US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个人图</a:t>
            </a:r>
            <a:endParaRPr lang="zh-CN" altLang="en-US"/>
          </a:p>
          <a:p>
            <a:pPr marL="0" indent="0">
              <a:buNone/>
            </a:pPr>
            <a:endParaRPr lang="en-US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735" y="2080260"/>
            <a:ext cx="8558530" cy="40722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ctrTitle"/>
          </p:nvPr>
        </p:nvSpPr>
        <p:spPr>
          <a:xfrm>
            <a:off x="611188" y="1484313"/>
            <a:ext cx="7772400" cy="1470025"/>
          </a:xfrm>
          <a:noFill/>
          <a:ln>
            <a:noFill/>
          </a:ln>
        </p:spPr>
        <p:txBody>
          <a:bodyPr/>
          <a:p>
            <a:pPr algn="ctr" eaLnBrk="1" hangingPunct="1"/>
            <a:r>
              <a:rPr lang="zh-CN" kern="12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开发成果</a:t>
            </a:r>
            <a:endParaRPr lang="zh-CN" kern="120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146" name="副标题 2"/>
          <p:cNvSpPr>
            <a:spLocks noGrp="1"/>
          </p:cNvSpPr>
          <p:nvPr>
            <p:ph type="subTitle" idx="1"/>
          </p:nvPr>
        </p:nvSpPr>
        <p:spPr>
          <a:xfrm>
            <a:off x="152400" y="2145030"/>
            <a:ext cx="8108315" cy="3000375"/>
          </a:xfrm>
          <a:noFill/>
          <a:ln>
            <a:noFill/>
          </a:ln>
        </p:spPr>
        <p:txBody>
          <a:bodyPr/>
          <a:p>
            <a:pPr eaLnBrk="1" hangingPunct="1"/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/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/>
            <a:endParaRPr lang="en-US" altLang="zh-CN" kern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Content Placeholder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r>
              <a:rPr lang="zh-CN" altLang="en-US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五大模块</a:t>
            </a:r>
            <a:endParaRPr lang="zh-CN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蓝牙连接</a:t>
            </a:r>
            <a:endParaRPr lang="zh-CN" altLang="en-US" sz="2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接收列表</a:t>
            </a:r>
            <a:endParaRPr lang="zh-CN" altLang="en-US" sz="2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发送信息</a:t>
            </a:r>
            <a:endParaRPr lang="zh-CN" altLang="en-US" sz="2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装置设定</a:t>
            </a:r>
            <a:endParaRPr lang="zh-CN" altLang="en-US" sz="2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数据库管理</a:t>
            </a:r>
            <a:endParaRPr lang="zh-CN" altLang="en-US" sz="2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 descr="66465350741434258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0755" y="1320800"/>
            <a:ext cx="3060700" cy="5441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Content Placeholder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r>
              <a:rPr lang="zh-CN" altLang="en-US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蓝牙连接</a:t>
            </a:r>
            <a:endParaRPr lang="zh-CN" altLang="en-US" sz="2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r>
              <a:rPr lang="zh-CN" altLang="en-US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选择需要连接的设备进行连接。</a:t>
            </a:r>
            <a:endParaRPr lang="zh-CN" altLang="en-US" sz="2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 descr="4666657A24BD4601A7A144202B6BFBE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5915" y="2537460"/>
            <a:ext cx="2624455" cy="3979545"/>
          </a:xfrm>
          <a:prstGeom prst="rect">
            <a:avLst/>
          </a:prstGeom>
        </p:spPr>
      </p:pic>
      <p:pic>
        <p:nvPicPr>
          <p:cNvPr id="3" name="图片 2" descr="8C651066BE56795AE0B9DE9F08EEA8C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95" y="2537460"/>
            <a:ext cx="3028315" cy="4044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Content Placeholder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r>
              <a:rPr lang="zh-CN" altLang="en-US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接收列表</a:t>
            </a:r>
            <a:endParaRPr lang="zh-CN" altLang="en-US" sz="2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r>
              <a:rPr lang="zh-CN" altLang="en-US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连接成功之后可以接受</a:t>
            </a:r>
            <a:r>
              <a:rPr lang="en-US" altLang="zh-CN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CAN</a:t>
            </a:r>
            <a:r>
              <a:rPr lang="zh-CN" altLang="en-US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信息。</a:t>
            </a:r>
            <a:endParaRPr lang="zh-CN" altLang="en-US" sz="2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 descr="F9431FFC4A23CC1A962976D8DF45E0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160" y="2527935"/>
            <a:ext cx="2676525" cy="4127500"/>
          </a:xfrm>
          <a:prstGeom prst="rect">
            <a:avLst/>
          </a:prstGeom>
        </p:spPr>
      </p:pic>
      <p:pic>
        <p:nvPicPr>
          <p:cNvPr id="5" name="图片 4" descr="CA634A6E96529A4036EBC34D14465B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865" y="2527935"/>
            <a:ext cx="3052445" cy="41541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Content Placeholder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r>
              <a:rPr lang="zh-CN" altLang="en-US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接受列表</a:t>
            </a:r>
            <a:endParaRPr lang="zh-CN" altLang="en-US" sz="2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r>
              <a:rPr lang="zh-CN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点击</a:t>
            </a:r>
            <a:r>
              <a:rPr lang="en-US" altLang="zh-CN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CAN</a:t>
            </a:r>
            <a:r>
              <a:rPr lang="zh-CN" altLang="en-US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信息名称进入详细显示</a:t>
            </a:r>
            <a:r>
              <a:rPr lang="en-US" altLang="zh-CN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signal</a:t>
            </a:r>
            <a:r>
              <a:rPr lang="zh-CN" altLang="en-US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的页面。</a:t>
            </a:r>
            <a:endParaRPr lang="zh-CN" altLang="en-US" sz="2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 descr="00420A81E8C9E9F74AB773E4789E5F5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130" y="2548255"/>
            <a:ext cx="2295525" cy="4160520"/>
          </a:xfrm>
          <a:prstGeom prst="rect">
            <a:avLst/>
          </a:prstGeom>
        </p:spPr>
      </p:pic>
      <p:pic>
        <p:nvPicPr>
          <p:cNvPr id="7" name="图片 6" descr="5AFA1D6DB75D0F83682D90E75037585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2548255"/>
            <a:ext cx="2540635" cy="4159885"/>
          </a:xfrm>
          <a:prstGeom prst="rect">
            <a:avLst/>
          </a:prstGeom>
        </p:spPr>
      </p:pic>
      <p:pic>
        <p:nvPicPr>
          <p:cNvPr id="8" name="图片 7" descr="8DDB6CC9C7CFF268B2ED71095999B6D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070" y="2548255"/>
            <a:ext cx="2821940" cy="41605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Content Placeholder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r>
              <a:rPr lang="zh-CN" altLang="en-US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接受列表</a:t>
            </a:r>
            <a:endParaRPr lang="zh-CN" altLang="en-US" sz="2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r>
              <a:rPr lang="zh-CN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点击按钮显示折线图。</a:t>
            </a:r>
            <a:endParaRPr lang="zh-CN" sz="2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 descr="2AFA756B34850ED4086F700051C606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65" y="2531745"/>
            <a:ext cx="2126615" cy="4240530"/>
          </a:xfrm>
          <a:prstGeom prst="rect">
            <a:avLst/>
          </a:prstGeom>
        </p:spPr>
      </p:pic>
      <p:pic>
        <p:nvPicPr>
          <p:cNvPr id="4" name="图片 3" descr="9B117148B1C81E1609E8EAEEB5D917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555" y="2531745"/>
            <a:ext cx="2181860" cy="4063365"/>
          </a:xfrm>
          <a:prstGeom prst="rect">
            <a:avLst/>
          </a:prstGeom>
        </p:spPr>
      </p:pic>
      <p:pic>
        <p:nvPicPr>
          <p:cNvPr id="5" name="图片 4" descr="71ED536F47408B5F95C0AF8E37B617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185" y="2531745"/>
            <a:ext cx="2306955" cy="4101465"/>
          </a:xfrm>
          <a:prstGeom prst="rect">
            <a:avLst/>
          </a:prstGeom>
        </p:spPr>
      </p:pic>
      <p:pic>
        <p:nvPicPr>
          <p:cNvPr id="6" name="图片 5" descr="8D58D7367FE90D6C456B35D066C702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140" y="2531745"/>
            <a:ext cx="2248535" cy="39979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Content Placeholder 1"/>
          <p:cNvSpPr>
            <a:spLocks noGrp="1"/>
          </p:cNvSpPr>
          <p:nvPr>
            <p:ph idx="13"/>
          </p:nvPr>
        </p:nvSpPr>
        <p:spPr>
          <a:xfrm>
            <a:off x="79375" y="1543050"/>
            <a:ext cx="9164955" cy="3600450"/>
          </a:xfrm>
          <a:noFill/>
          <a:ln>
            <a:noFill/>
          </a:ln>
        </p:spPr>
        <p:txBody>
          <a:bodyPr/>
          <a:p>
            <a:r>
              <a:rPr lang="zh-CN" altLang="en-US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接受列表</a:t>
            </a:r>
            <a:endParaRPr lang="zh-CN" altLang="en-US" sz="2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r>
              <a:rPr lang="zh-CN" altLang="en-US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点击</a:t>
            </a:r>
            <a:r>
              <a:rPr lang="en-US" altLang="zh-CN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signal</a:t>
            </a:r>
            <a:r>
              <a:rPr lang="zh-CN" altLang="en-US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通过仪表盘和温度计信息显示该</a:t>
            </a:r>
            <a:r>
              <a:rPr lang="en-US" altLang="zh-CN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Signal</a:t>
            </a:r>
            <a:r>
              <a:rPr lang="zh-CN" altLang="en-US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信息。</a:t>
            </a:r>
            <a:endParaRPr lang="zh-CN" altLang="en-US" sz="2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 descr="C2EC14B49E5A10A41D6DB5821C79D4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2020" y="2929255"/>
            <a:ext cx="2219960" cy="3609975"/>
          </a:xfrm>
          <a:prstGeom prst="rect">
            <a:avLst/>
          </a:prstGeom>
        </p:spPr>
      </p:pic>
      <p:pic>
        <p:nvPicPr>
          <p:cNvPr id="6" name="图片 5" descr="432FCA565015B7DD52751573A69D4F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2853690"/>
            <a:ext cx="2115820" cy="37617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ctrTitle"/>
          </p:nvPr>
        </p:nvSpPr>
        <p:spPr>
          <a:xfrm>
            <a:off x="611188" y="1484313"/>
            <a:ext cx="7772400" cy="1470025"/>
          </a:xfrm>
          <a:noFill/>
          <a:ln>
            <a:noFill/>
          </a:ln>
        </p:spPr>
        <p:txBody>
          <a:bodyPr/>
          <a:p>
            <a:pPr algn="ctr" eaLnBrk="1" hangingPunct="1"/>
            <a:r>
              <a:rPr lang="zh-CN" kern="12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项目分工</a:t>
            </a:r>
            <a:endParaRPr lang="zh-CN" kern="120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146" name="副标题 2"/>
          <p:cNvSpPr>
            <a:spLocks noGrp="1"/>
          </p:cNvSpPr>
          <p:nvPr>
            <p:ph type="subTitle" idx="1"/>
          </p:nvPr>
        </p:nvSpPr>
        <p:spPr>
          <a:xfrm>
            <a:off x="152400" y="2145030"/>
            <a:ext cx="8108315" cy="3000375"/>
          </a:xfrm>
          <a:noFill/>
          <a:ln>
            <a:noFill/>
          </a:ln>
        </p:spPr>
        <p:txBody>
          <a:bodyPr/>
          <a:p>
            <a:pPr eaLnBrk="1" hangingPunct="1"/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/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/>
            <a:endParaRPr lang="en-US" altLang="zh-CN" kern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Content Placeholder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r>
              <a:rPr lang="zh-CN" altLang="en-US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发送信息</a:t>
            </a:r>
            <a:endParaRPr lang="zh-CN" altLang="en-US" sz="2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r>
              <a:rPr lang="zh-CN" altLang="en-US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选择</a:t>
            </a:r>
            <a:r>
              <a:rPr lang="en-US" altLang="zh-CN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CAN</a:t>
            </a:r>
            <a:r>
              <a:rPr lang="zh-CN" altLang="en-US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信息，输入对应信息进行发送。</a:t>
            </a:r>
            <a:endParaRPr lang="zh-CN" altLang="en-US" sz="2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 descr="51901F415FC17C380DF0092F56EC21E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05" y="2660650"/>
            <a:ext cx="2615565" cy="4175125"/>
          </a:xfrm>
          <a:prstGeom prst="rect">
            <a:avLst/>
          </a:prstGeom>
        </p:spPr>
      </p:pic>
      <p:pic>
        <p:nvPicPr>
          <p:cNvPr id="5" name="图片 4" descr="0955B22AD468F48088FD8D3B3948D2E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220" y="2660650"/>
            <a:ext cx="2838450" cy="39230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Content Placeholder 1"/>
          <p:cNvSpPr>
            <a:spLocks noGrp="1"/>
          </p:cNvSpPr>
          <p:nvPr>
            <p:ph idx="13"/>
          </p:nvPr>
        </p:nvSpPr>
        <p:spPr>
          <a:xfrm>
            <a:off x="357505" y="1543050"/>
            <a:ext cx="8601710" cy="3600450"/>
          </a:xfrm>
          <a:noFill/>
          <a:ln>
            <a:noFill/>
          </a:ln>
        </p:spPr>
        <p:txBody>
          <a:bodyPr/>
          <a:p>
            <a:r>
              <a:rPr lang="zh-CN" altLang="en-US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装置设定</a:t>
            </a:r>
            <a:endParaRPr lang="zh-CN" altLang="en-US" sz="2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r>
              <a:rPr lang="zh-CN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获取版本号、设定通讯速率、设置</a:t>
            </a:r>
            <a:r>
              <a:rPr lang="en-US" altLang="zh-CN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CAN</a:t>
            </a:r>
            <a:r>
              <a:rPr lang="zh-CN" altLang="en-US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装置</a:t>
            </a:r>
            <a:r>
              <a:rPr lang="zh-CN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开关。</a:t>
            </a:r>
            <a:endParaRPr lang="zh-CN" sz="2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 descr="FFC4CCF88BEEE3E2B2EEF5063BDA5B9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3135" y="2713990"/>
            <a:ext cx="2573020" cy="413131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Content Placeholder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r>
              <a:rPr lang="zh-CN" altLang="en-US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数据库管理</a:t>
            </a:r>
            <a:endParaRPr lang="zh-CN" altLang="en-US" sz="2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r>
              <a:rPr lang="zh-CN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导入本地数据库，所有数据库显示在列表中，数据库可导出成</a:t>
            </a:r>
            <a:r>
              <a:rPr lang="en-US" altLang="zh-CN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json</a:t>
            </a:r>
            <a:r>
              <a:rPr lang="zh-CN" altLang="en-US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或</a:t>
            </a:r>
            <a:r>
              <a:rPr lang="en-US" altLang="zh-CN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xml</a:t>
            </a:r>
            <a:r>
              <a:rPr lang="zh-CN" altLang="en-US" sz="28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格式，能树形显示数据库。</a:t>
            </a:r>
            <a:endParaRPr lang="zh-CN" altLang="en-US" sz="2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en-US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 descr="Screenshot_2017-10-29-19-25-57-961_engineering.s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6075" y="2977515"/>
            <a:ext cx="2301875" cy="3178810"/>
          </a:xfrm>
          <a:prstGeom prst="rect">
            <a:avLst/>
          </a:prstGeom>
        </p:spPr>
      </p:pic>
      <p:pic>
        <p:nvPicPr>
          <p:cNvPr id="3" name="图片 2" descr="DD0D93B522164C59DB949B7C878CEE6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" y="2977515"/>
            <a:ext cx="2155825" cy="3374390"/>
          </a:xfrm>
          <a:prstGeom prst="rect">
            <a:avLst/>
          </a:prstGeom>
        </p:spPr>
      </p:pic>
      <p:pic>
        <p:nvPicPr>
          <p:cNvPr id="6" name="图片 5" descr="Screenshot_2017-10-29-19-27-26-838_engineering.s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080" y="2977515"/>
            <a:ext cx="2636520" cy="32943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Content Placeholder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r>
              <a:rPr lang="zh-CN" altLang="en-US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本项目由第九组进行了四次测试</a:t>
            </a:r>
            <a:endParaRPr lang="zh-CN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与</a:t>
            </a:r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CANTOOL</a:t>
            </a: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装置通过串口进行通信。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描述数据库文件的加载。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信息内容的树状结构显示。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CAN</a:t>
            </a: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信息的物理量解析。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CAN</a:t>
            </a: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信息中单一物理量的显示。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向</a:t>
            </a:r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CANTOOL</a:t>
            </a: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装置发送命令。</a:t>
            </a:r>
            <a:endParaRPr lang="zh-CN" altLang="en-US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将用户组装的</a:t>
            </a:r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CAN</a:t>
            </a:r>
            <a:r>
              <a:rPr lang="zh-CN" altLang="en-US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信息发送到</a:t>
            </a:r>
            <a:r>
              <a:rPr lang="en-US" altLang="zh-CN" sz="24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CANTOOL</a:t>
            </a:r>
            <a:endParaRPr lang="en-US" altLang="zh-CN" sz="24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内容占位符 3"/>
          <p:cNvSpPr>
            <a:spLocks noGrp="1"/>
          </p:cNvSpPr>
          <p:nvPr>
            <p:ph idx="13"/>
          </p:nvPr>
        </p:nvSpPr>
        <p:spPr>
          <a:xfrm>
            <a:off x="357188" y="1543050"/>
            <a:ext cx="8535987" cy="4694238"/>
          </a:xfrm>
          <a:noFill/>
          <a:ln>
            <a:noFill/>
          </a:ln>
        </p:spPr>
        <p:txBody>
          <a:bodyPr/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sz="96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US" altLang="zh-CN" sz="72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</a:t>
            </a:r>
            <a:r>
              <a:rPr lang="zh-CN" altLang="en-US" sz="7200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！</a:t>
            </a:r>
            <a:endParaRPr lang="zh-CN" altLang="en-US" sz="72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Content Placeholder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r>
              <a:rPr lang="zh-CN" altLang="en-US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魏广宁</a:t>
            </a:r>
            <a:endParaRPr lang="zh-CN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蓝牙连接与通讯。</a:t>
            </a:r>
            <a:endParaRPr lang="zh-CN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前端界面布局和图标设计。</a:t>
            </a:r>
            <a:endParaRPr lang="zh-CN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前端与后台数据交互。</a:t>
            </a:r>
            <a:endParaRPr lang="zh-CN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Content Placeholder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r>
              <a:rPr lang="zh-CN" altLang="en-US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张栋迪</a:t>
            </a:r>
            <a:endParaRPr lang="zh-CN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CAN信息的编码与解码逻辑。</a:t>
            </a:r>
            <a:endParaRPr lang="zh-CN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信息信号数据库数据编码与解析。</a:t>
            </a:r>
            <a:endParaRPr lang="zh-CN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数据库数据与xml格式相互转换</a:t>
            </a:r>
            <a:endParaRPr lang="zh-CN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Content Placeholder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r>
              <a:rPr lang="zh-CN" altLang="en-US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林华睿</a:t>
            </a:r>
            <a:endParaRPr lang="zh-CN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>
                <a:sym typeface="+mn-ea"/>
              </a:rPr>
              <a:t>数据库中数据和关联查询。</a:t>
            </a:r>
            <a:endParaRPr lang="zh-CN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>
                <a:sym typeface="+mn-ea"/>
              </a:rPr>
              <a:t>数据与</a:t>
            </a:r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格式相互转换。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数据库读写转换和文件编辑。</a:t>
            </a:r>
            <a:endParaRPr lang="zh-CN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Content Placeholder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r>
              <a:rPr lang="zh-CN" altLang="en-US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商聪</a:t>
            </a:r>
            <a:endParaRPr lang="zh-CN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需求分析与原型设计。</a:t>
            </a:r>
            <a:endParaRPr lang="zh-CN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APP</a:t>
            </a:r>
            <a:r>
              <a:rPr lang="zh-CN" altLang="en-US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模块划分。</a:t>
            </a:r>
            <a:endParaRPr lang="zh-CN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部分页面设计、布局及美化。</a:t>
            </a:r>
            <a:endParaRPr lang="zh-CN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ctrTitle"/>
          </p:nvPr>
        </p:nvSpPr>
        <p:spPr>
          <a:xfrm>
            <a:off x="611188" y="1484313"/>
            <a:ext cx="7772400" cy="1470025"/>
          </a:xfrm>
          <a:noFill/>
          <a:ln>
            <a:noFill/>
          </a:ln>
        </p:spPr>
        <p:txBody>
          <a:bodyPr/>
          <a:p>
            <a:pPr algn="ctr" eaLnBrk="1" hangingPunct="1"/>
            <a:r>
              <a:rPr lang="en-US" altLang="zh-CN" kern="12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Github</a:t>
            </a:r>
            <a:r>
              <a:rPr lang="zh-CN" altLang="en-US" kern="12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工作过程</a:t>
            </a:r>
            <a:endParaRPr lang="zh-CN" altLang="en-US" kern="120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146" name="副标题 2"/>
          <p:cNvSpPr>
            <a:spLocks noGrp="1"/>
          </p:cNvSpPr>
          <p:nvPr>
            <p:ph type="subTitle" idx="1"/>
          </p:nvPr>
        </p:nvSpPr>
        <p:spPr>
          <a:xfrm>
            <a:off x="152400" y="2145030"/>
            <a:ext cx="8108315" cy="3000375"/>
          </a:xfrm>
          <a:noFill/>
          <a:ln>
            <a:noFill/>
          </a:ln>
        </p:spPr>
        <p:txBody>
          <a:bodyPr/>
          <a:p>
            <a:pPr eaLnBrk="1" hangingPunct="1"/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/>
            <a:endParaRPr lang="en-US" altLang="zh-CN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/>
            <a:endParaRPr lang="en-US" altLang="zh-CN" kern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Content Placeholder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pPr marL="0" indent="0">
              <a:buNone/>
            </a:pPr>
            <a:endParaRPr lang="zh-CN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sz="2800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 descr="4684037916746193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135" y="1246505"/>
            <a:ext cx="3542665" cy="2648585"/>
          </a:xfrm>
          <a:prstGeom prst="rect">
            <a:avLst/>
          </a:prstGeom>
        </p:spPr>
      </p:pic>
      <p:pic>
        <p:nvPicPr>
          <p:cNvPr id="4" name="图片 3" descr="3194869529015660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435" y="1377950"/>
            <a:ext cx="3862070" cy="2345690"/>
          </a:xfrm>
          <a:prstGeom prst="rect">
            <a:avLst/>
          </a:prstGeom>
        </p:spPr>
      </p:pic>
      <p:pic>
        <p:nvPicPr>
          <p:cNvPr id="5" name="图片 4" descr="1380089486932244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" y="4048760"/>
            <a:ext cx="4744085" cy="2754630"/>
          </a:xfrm>
          <a:prstGeom prst="rect">
            <a:avLst/>
          </a:prstGeom>
        </p:spPr>
      </p:pic>
      <p:pic>
        <p:nvPicPr>
          <p:cNvPr id="6" name="图片 5" descr="6278126351875764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655" y="4048760"/>
            <a:ext cx="3435350" cy="27552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Content Placeholder 1"/>
          <p:cNvSpPr>
            <a:spLocks noGrp="1"/>
          </p:cNvSpPr>
          <p:nvPr>
            <p:ph idx="13"/>
          </p:nvPr>
        </p:nvSpPr>
        <p:spPr>
          <a:xfrm>
            <a:off x="357188" y="1543050"/>
            <a:ext cx="8064500" cy="3600450"/>
          </a:xfrm>
          <a:noFill/>
          <a:ln>
            <a:noFill/>
          </a:ln>
        </p:spPr>
        <p:txBody>
          <a:bodyPr/>
          <a:p>
            <a:r>
              <a:rPr lang="zh-CN" altLang="en-US" kern="1200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总体图</a:t>
            </a:r>
            <a:endParaRPr lang="zh-CN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en-US" kern="1200">
              <a:solidFill>
                <a:srgbClr val="00478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" y="2150110"/>
            <a:ext cx="8819515" cy="41243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</Words>
  <Application>WPS 演示</Application>
  <PresentationFormat>全屏显示(4:3)</PresentationFormat>
  <Paragraphs>138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微软雅黑</vt:lpstr>
      <vt:lpstr>Times New Roman</vt:lpstr>
      <vt:lpstr>Arial Unicode MS</vt:lpstr>
      <vt:lpstr>2_自定义设计方案</vt:lpstr>
      <vt:lpstr>第六组 安卓端开发</vt:lpstr>
      <vt:lpstr>项目分工</vt:lpstr>
      <vt:lpstr>PowerPoint 演示文稿</vt:lpstr>
      <vt:lpstr>PowerPoint 演示文稿</vt:lpstr>
      <vt:lpstr>PowerPoint 演示文稿</vt:lpstr>
      <vt:lpstr>PowerPoint 演示文稿</vt:lpstr>
      <vt:lpstr>Github工作过程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开发成果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Origraph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lhr</cp:lastModifiedBy>
  <cp:revision>454</cp:revision>
  <dcterms:created xsi:type="dcterms:W3CDTF">2011-04-21T06:12:00Z</dcterms:created>
  <dcterms:modified xsi:type="dcterms:W3CDTF">2017-10-30T07:55:00Z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