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60" r:id="rId6"/>
    <p:sldId id="258" r:id="rId7"/>
    <p:sldId id="269" r:id="rId8"/>
    <p:sldId id="270" r:id="rId9"/>
    <p:sldId id="259" r:id="rId10"/>
    <p:sldId id="263" r:id="rId11"/>
    <p:sldId id="266" r:id="rId12"/>
    <p:sldId id="267" r:id="rId13"/>
    <p:sldId id="264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7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32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9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99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00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5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05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254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7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51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221B-DFD0-A441-94F5-0CAAF8D8201C}" type="datetimeFigureOut">
              <a:rPr kumimoji="1" lang="zh-CN" altLang="en-US" smtClean="0"/>
              <a:pPr/>
              <a:t>2016-8-22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2094-13C4-2E44-87FA-8580911135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780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技术与院里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69482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>
                <a:latin typeface="+mn-ea"/>
              </a:rPr>
              <a:t>张雄伟、</a:t>
            </a:r>
            <a:r>
              <a:rPr kumimoji="1" lang="en-US" altLang="zh-CN" dirty="0" err="1" smtClean="0">
                <a:latin typeface="+mn-ea"/>
              </a:rPr>
              <a:t>dsp</a:t>
            </a:r>
            <a:r>
              <a:rPr kumimoji="1" lang="zh-CN" altLang="en-US" dirty="0" smtClean="0">
                <a:latin typeface="+mn-ea"/>
              </a:rPr>
              <a:t>芯片的原理与开发应用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乔瑞萍、</a:t>
            </a:r>
            <a:r>
              <a:rPr kumimoji="1" lang="zh-CN" altLang="zh-CN" dirty="0" smtClean="0">
                <a:latin typeface="+mn-ea"/>
              </a:rPr>
              <a:t>T</a:t>
            </a:r>
            <a:r>
              <a:rPr kumimoji="1" lang="en-US" altLang="zh-CN" dirty="0" smtClean="0">
                <a:latin typeface="+mn-ea"/>
              </a:rPr>
              <a:t>MS320C54dsp</a:t>
            </a:r>
            <a:r>
              <a:rPr kumimoji="1" lang="zh-CN" altLang="en-US" dirty="0" smtClean="0">
                <a:latin typeface="+mn-ea"/>
              </a:rPr>
              <a:t>原理与应用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84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596DAEA-E8A8-7F45-B556-302A24200F5E}" type="datetime2">
              <a:rPr lang="zh-CN" altLang="en-US"/>
              <a:pPr eaLnBrk="1" hangingPunct="1"/>
              <a:t>2016年8月22日Monday</a:t>
            </a:fld>
            <a:endParaRPr lang="en-US" altLang="zh-CN"/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DSP原理及应用</a:t>
            </a:r>
            <a:endParaRPr lang="en-US" altLang="zh-CN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2F706A3-6546-994D-98AF-C81324845689}" type="slidenum">
              <a:rPr lang="zh-CN" altLang="en-US"/>
              <a:pPr eaLnBrk="1" hangingPunct="1"/>
              <a:t>10</a:t>
            </a:fld>
            <a:endParaRPr lang="en-US" altLang="zh-CN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500063" y="500063"/>
            <a:ext cx="8358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/>
              <a:t>微型计算机与单片机、</a:t>
            </a:r>
            <a:r>
              <a:rPr lang="en-US" altLang="zh-CN" sz="3200" b="1"/>
              <a:t>DSP</a:t>
            </a:r>
            <a:r>
              <a:rPr lang="zh-CN" altLang="en-US" sz="3200" b="1"/>
              <a:t>的关系与区别</a:t>
            </a:r>
          </a:p>
        </p:txBody>
      </p:sp>
      <p:pic>
        <p:nvPicPr>
          <p:cNvPr id="61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5750" y="1357313"/>
            <a:ext cx="4381500" cy="3200400"/>
          </a:xfrm>
          <a:noFill/>
        </p:spPr>
      </p:pic>
      <p:pic>
        <p:nvPicPr>
          <p:cNvPr id="61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357313"/>
            <a:ext cx="4071937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500063" y="4714875"/>
            <a:ext cx="79295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</a:rPr>
              <a:t>单片机主要面向控制，控制中的数据类型及数据处理相对简单，所以单片机的数据处理功能比通用微机相对要弱一些，计算速度和精度也相对要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xmlns="" val="59398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57188" y="1714500"/>
            <a:ext cx="8556625" cy="45720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Arial" charset="0"/>
                <a:ea typeface="宋体" charset="0"/>
              </a:rPr>
              <a:t>低一些。</a:t>
            </a:r>
            <a:r>
              <a:rPr lang="zh-CN" altLang="en-US" sz="2800">
                <a:latin typeface="Arial" charset="0"/>
                <a:ea typeface="宋体" charset="0"/>
              </a:rPr>
              <a:t>可以这样说，现在的家用电器基本上都采用了单片机控制，从电饭煲、洗衣机、电冰箱、空调机、彩电、其他音响视频器材、再到电子秤量设备，五花八门，无所不在。</a:t>
            </a:r>
            <a:endParaRPr lang="zh-CN" altLang="en-US" sz="2800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Arial" charset="0"/>
                <a:ea typeface="宋体" charset="0"/>
              </a:rPr>
              <a:t>(2)</a:t>
            </a:r>
            <a:r>
              <a:rPr lang="zh-CN" altLang="en-US" sz="2800">
                <a:solidFill>
                  <a:schemeClr val="tx2"/>
                </a:solidFill>
                <a:latin typeface="Arial" charset="0"/>
                <a:ea typeface="宋体" charset="0"/>
              </a:rPr>
              <a:t> 通用微机中存储器组织结构主要针对增大存储容量和</a:t>
            </a:r>
            <a:r>
              <a:rPr lang="en-US" altLang="zh-CN" sz="2800">
                <a:solidFill>
                  <a:schemeClr val="tx2"/>
                </a:solidFill>
                <a:latin typeface="Arial" charset="0"/>
                <a:ea typeface="宋体" charset="0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Arial" charset="0"/>
                <a:ea typeface="宋体" charset="0"/>
              </a:rPr>
              <a:t>对数据的存取速度。</a:t>
            </a:r>
            <a:endParaRPr lang="en-US" altLang="zh-CN" sz="2800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单片机中存储器的组织结构比较简单，存储器芯片直接挂接在单片机的总线上，</a:t>
            </a:r>
            <a:r>
              <a:rPr lang="en-US" altLang="zh-CN" sz="2800">
                <a:latin typeface="Arial" charset="0"/>
                <a:ea typeface="宋体" charset="0"/>
              </a:rPr>
              <a:t>CPU</a:t>
            </a:r>
            <a:r>
              <a:rPr lang="zh-CN" altLang="en-US" sz="2800">
                <a:latin typeface="Arial" charset="0"/>
                <a:ea typeface="宋体" charset="0"/>
              </a:rPr>
              <a:t>对存贮器的访问按直接物理地址来寻址存储器单元，存储器的寻址空间一般都为</a:t>
            </a:r>
            <a:r>
              <a:rPr lang="en-US" altLang="zh-CN" sz="2800">
                <a:latin typeface="Arial" charset="0"/>
                <a:ea typeface="宋体" charset="0"/>
              </a:rPr>
              <a:t>64 KB</a:t>
            </a:r>
            <a:r>
              <a:rPr lang="zh-CN" altLang="en-US" sz="2800">
                <a:latin typeface="Arial" charset="0"/>
                <a:ea typeface="宋体" charset="0"/>
              </a:rPr>
              <a:t>。</a:t>
            </a:r>
          </a:p>
          <a:p>
            <a:pPr eaLnBrk="1" hangingPunct="1"/>
            <a:endParaRPr lang="en-US" altLang="zh-CN" sz="2800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eaLnBrk="1" hangingPunct="1"/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1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6F42FF0-0FAA-C74D-A4FB-A92CE62E2828}" type="datetime2">
              <a:rPr lang="zh-CN" altLang="en-US"/>
              <a:pPr eaLnBrk="1" hangingPunct="1"/>
              <a:t>2016年8月22日Monday</a:t>
            </a:fld>
            <a:endParaRPr lang="en-US" altLang="zh-CN"/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DSP原理及应用</a:t>
            </a:r>
            <a:endParaRPr lang="en-US" altLang="zh-CN"/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ACA7E14-8949-D848-BDFD-571DFB3EB954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428625" y="714375"/>
            <a:ext cx="835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/>
              <a:t>微型计算机与单片机、</a:t>
            </a:r>
            <a:r>
              <a:rPr lang="en-US" altLang="zh-CN" sz="3200" b="1"/>
              <a:t>DSP</a:t>
            </a:r>
            <a:r>
              <a:rPr lang="zh-CN" altLang="en-US" sz="3200" b="1"/>
              <a:t>的关系与区别</a:t>
            </a:r>
          </a:p>
        </p:txBody>
      </p:sp>
    </p:spTree>
    <p:extLst>
      <p:ext uri="{BB962C8B-B14F-4D97-AF65-F5344CB8AC3E}">
        <p14:creationId xmlns:p14="http://schemas.microsoft.com/office/powerpoint/2010/main" xmlns="" val="192223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357188" y="2143125"/>
            <a:ext cx="8572500" cy="407193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 通用微机中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I/O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接口主要考虑标准外设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如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CRT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、标准键盘、鼠标、打印机、硬盘、光盘等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。</a:t>
            </a: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单片机的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I/O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charset="0"/>
              </a:rPr>
              <a:t>接口实际上是向用户提供的与外设连接的物理界面。用户对外设的连接要设计具体的接口电路，需有熟练的接口电路设计技术。</a:t>
            </a:r>
          </a:p>
          <a:p>
            <a:pPr eaLnBrk="1" hangingPunct="1"/>
            <a:r>
              <a:rPr lang="en-US" altLang="zh-CN" sz="2800" dirty="0">
                <a:latin typeface="Arial" charset="0"/>
                <a:ea typeface="宋体" charset="0"/>
              </a:rPr>
              <a:t>DSP</a:t>
            </a:r>
            <a:r>
              <a:rPr lang="zh-CN" altLang="en-US" sz="2800" dirty="0">
                <a:latin typeface="Arial" charset="0"/>
                <a:ea typeface="宋体" charset="0"/>
              </a:rPr>
              <a:t>就属于单片机。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/>
            <a:r>
              <a:rPr lang="en-US" altLang="zh-CN" sz="2800" dirty="0">
                <a:latin typeface="Arial" charset="0"/>
                <a:ea typeface="宋体" charset="0"/>
              </a:rPr>
              <a:t>DSP</a:t>
            </a:r>
            <a:r>
              <a:rPr lang="zh-CN" altLang="en-US" sz="2800" dirty="0">
                <a:latin typeface="Arial" charset="0"/>
                <a:ea typeface="宋体" charset="0"/>
              </a:rPr>
              <a:t>与单片机的关系请大家查阅资料。</a:t>
            </a:r>
          </a:p>
        </p:txBody>
      </p:sp>
      <p:sp>
        <p:nvSpPr>
          <p:cNvPr id="819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22402E7-1F33-544F-92FC-B9CB894D3026}" type="datetime2">
              <a:rPr lang="zh-CN" altLang="en-US"/>
              <a:pPr eaLnBrk="1" hangingPunct="1"/>
              <a:t>2016年8月22日Monday</a:t>
            </a:fld>
            <a:endParaRPr lang="en-US" altLang="zh-CN"/>
          </a:p>
        </p:txBody>
      </p:sp>
      <p:sp>
        <p:nvSpPr>
          <p:cNvPr id="819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DSP原理及应用</a:t>
            </a:r>
            <a:endParaRPr lang="en-US" altLang="zh-CN"/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B733630-9746-4C4C-9E8B-6B28D869D1E5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428625" y="714375"/>
            <a:ext cx="835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/>
              <a:t>微型计算机与单片机、</a:t>
            </a:r>
            <a:r>
              <a:rPr lang="en-US" altLang="zh-CN" sz="3200" b="1"/>
              <a:t>DSP</a:t>
            </a:r>
            <a:r>
              <a:rPr lang="zh-CN" altLang="en-US" sz="3200" b="1"/>
              <a:t>的关系与区别</a:t>
            </a:r>
          </a:p>
        </p:txBody>
      </p:sp>
    </p:spTree>
    <p:extLst>
      <p:ext uri="{BB962C8B-B14F-4D97-AF65-F5344CB8AC3E}">
        <p14:creationId xmlns:p14="http://schemas.microsoft.com/office/powerpoint/2010/main" xmlns="" val="198751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03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92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绪论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概念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应</a:t>
            </a:r>
            <a:r>
              <a:rPr kumimoji="1" lang="zh-CN" altLang="en-US" dirty="0"/>
              <a:t>用</a:t>
            </a:r>
            <a:endParaRPr kumimoji="1" lang="en-US" altLang="zh-CN" dirty="0"/>
          </a:p>
          <a:p>
            <a:r>
              <a:rPr kumimoji="1" lang="en-US" altLang="zh-CN" dirty="0" err="1"/>
              <a:t>dsp</a:t>
            </a:r>
            <a:r>
              <a:rPr kumimoji="1" lang="zh-CN" altLang="en-US" dirty="0"/>
              <a:t>芯片</a:t>
            </a:r>
            <a:endParaRPr kumimoji="1" lang="en-US" altLang="zh-CN" dirty="0"/>
          </a:p>
          <a:p>
            <a:r>
              <a:rPr kumimoji="1" lang="en-US" altLang="zh-CN" dirty="0" err="1"/>
              <a:t>dsp</a:t>
            </a:r>
            <a:r>
              <a:rPr kumimoji="1" lang="zh-CN" altLang="en-US" dirty="0"/>
              <a:t>系统</a:t>
            </a:r>
            <a:r>
              <a:rPr kumimoji="1" lang="zh-CN" altLang="en-US" dirty="0" smtClean="0"/>
              <a:t>及与其他系统的比较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17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sz="5800" dirty="0" smtClean="0"/>
              <a:t>digital signal </a:t>
            </a:r>
            <a:r>
              <a:rPr kumimoji="1" lang="en-US" altLang="zh-CN" sz="5800" dirty="0" smtClean="0"/>
              <a:t>processing/processor</a:t>
            </a:r>
            <a:endParaRPr kumimoji="1" lang="en-US" altLang="zh-CN" sz="5800" dirty="0" smtClean="0"/>
          </a:p>
          <a:p>
            <a:pPr>
              <a:lnSpc>
                <a:spcPct val="150000"/>
              </a:lnSpc>
            </a:pPr>
            <a:r>
              <a:rPr kumimoji="1" lang="en-US" altLang="zh-CN" sz="4600" dirty="0"/>
              <a:t>DSP</a:t>
            </a:r>
            <a:r>
              <a:rPr kumimoji="1" lang="zh-CN" altLang="en-US" sz="4600" dirty="0"/>
              <a:t>可以代表数字信号处理技术（</a:t>
            </a:r>
            <a:r>
              <a:rPr kumimoji="1" lang="en-US" altLang="zh-CN" sz="4600" dirty="0"/>
              <a:t>Digital Signal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4600" dirty="0"/>
              <a:t> Processing）,</a:t>
            </a:r>
            <a:r>
              <a:rPr kumimoji="1" lang="zh-CN" altLang="en-US" sz="4600" dirty="0"/>
              <a:t>也可以代表数字信号处理器（</a:t>
            </a:r>
            <a:r>
              <a:rPr kumimoji="1" lang="en-US" altLang="zh-CN" sz="4600" dirty="0"/>
              <a:t>Digital 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4600" dirty="0"/>
              <a:t>Signal Processor）。</a:t>
            </a:r>
            <a:r>
              <a:rPr kumimoji="1" lang="zh-CN" altLang="en-US" sz="4600" dirty="0"/>
              <a:t>前者是理论和计算方法上的技术,后者是指实现这些技术的通用或专用可编程微处理器芯片。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059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000"/>
            <a:ext cx="8229600" cy="56181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9200" dirty="0">
                <a:latin typeface="+mj-lt"/>
                <a:ea typeface="+mj-ea"/>
                <a:cs typeface="+mj-cs"/>
              </a:rPr>
              <a:t>数字信号处理包括两个方面的内容: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9200" dirty="0">
                <a:latin typeface="+mj-lt"/>
                <a:ea typeface="+mj-ea"/>
                <a:cs typeface="+mj-cs"/>
              </a:rPr>
              <a:t>      </a:t>
            </a:r>
            <a:r>
              <a:rPr kumimoji="1" lang="zh-CN" altLang="en-US" sz="9200" dirty="0" smtClean="0"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．算法的研究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9200" dirty="0">
                <a:latin typeface="+mj-lt"/>
                <a:ea typeface="+mj-ea"/>
                <a:cs typeface="+mj-cs"/>
              </a:rPr>
              <a:t>      </a:t>
            </a:r>
            <a:r>
              <a:rPr kumimoji="1" lang="zh-CN" altLang="en-US" sz="9200" dirty="0" smtClean="0"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．数字信号处理的实现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9200" dirty="0">
                <a:latin typeface="+mj-lt"/>
                <a:ea typeface="+mj-ea"/>
                <a:cs typeface="+mj-cs"/>
              </a:rPr>
              <a:t>数字信号处理器（</a:t>
            </a:r>
            <a:r>
              <a:rPr kumimoji="1" lang="en-US" altLang="zh-CN" sz="9200" dirty="0">
                <a:latin typeface="+mj-lt"/>
                <a:ea typeface="+mj-ea"/>
                <a:cs typeface="+mj-cs"/>
              </a:rPr>
              <a:t>DSP）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是一种特别适合于进行数字信号处理运算</a:t>
            </a:r>
            <a:r>
              <a:rPr kumimoji="1" lang="zh-CN" altLang="en-US" sz="9200" dirty="0" smtClean="0">
                <a:latin typeface="+mj-lt"/>
                <a:ea typeface="+mj-ea"/>
                <a:cs typeface="+mj-cs"/>
              </a:rPr>
              <a:t>的微处理器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，主要用于实时快速实现各种数字信号处理的算法。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9200" dirty="0">
                <a:latin typeface="+mj-lt"/>
                <a:ea typeface="+mj-ea"/>
                <a:cs typeface="+mj-cs"/>
              </a:rPr>
              <a:t>      </a:t>
            </a:r>
            <a:r>
              <a:rPr kumimoji="1" lang="zh-CN" altLang="en-US" sz="9200" dirty="0" smtClean="0">
                <a:latin typeface="+mj-lt"/>
                <a:ea typeface="+mj-ea"/>
                <a:cs typeface="+mj-cs"/>
              </a:rPr>
              <a:t>在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20世纪80年代以前，由于受实现方法的限制,数字信号处理的理论还不能得到广泛的应用。直到20年及80年代初，世界上第一块单片可编程</a:t>
            </a:r>
            <a:r>
              <a:rPr kumimoji="1" lang="en-US" altLang="zh-CN" sz="9200" dirty="0">
                <a:latin typeface="+mj-lt"/>
                <a:ea typeface="+mj-ea"/>
                <a:cs typeface="+mj-cs"/>
              </a:rPr>
              <a:t>DSP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芯片的诞生，才使理论研究成果广泛应用到实际的系统中，并且推动了新的理论和应用领域的发展。可以毫不夸张地讲，</a:t>
            </a:r>
            <a:r>
              <a:rPr kumimoji="1" lang="en-US" altLang="zh-CN" sz="9200" dirty="0">
                <a:latin typeface="+mj-lt"/>
                <a:ea typeface="+mj-ea"/>
                <a:cs typeface="+mj-cs"/>
              </a:rPr>
              <a:t>DSP</a:t>
            </a:r>
            <a:r>
              <a:rPr kumimoji="1" lang="zh-CN" altLang="en-US" sz="9200" dirty="0">
                <a:latin typeface="+mj-lt"/>
                <a:ea typeface="+mj-ea"/>
                <a:cs typeface="+mj-cs"/>
              </a:rPr>
              <a:t>芯片的诞生及发展对近20年来通信、计算机、控制等领域的技术发展起到十分重要的作用。 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28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en-US" altLang="zh-CN" dirty="0" smtClean="0">
                <a:latin typeface="Times New Roman" charset="0"/>
              </a:rPr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latin typeface="Times New Roman" charset="0"/>
              </a:rPr>
              <a:t>）</a:t>
            </a:r>
            <a:r>
              <a:rPr lang="zh-CN" altLang="en-US" dirty="0" smtClean="0">
                <a:latin typeface="Times New Roman" charset="0"/>
              </a:rPr>
              <a:t>信号处理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2</a:t>
            </a:r>
            <a:r>
              <a:rPr lang="zh-CN" altLang="en-US" dirty="0" smtClean="0">
                <a:latin typeface="Times New Roman" charset="0"/>
              </a:rPr>
              <a:t>）通信</a:t>
            </a:r>
            <a:endParaRPr lang="zh-CN" altLang="en-US" dirty="0" smtClean="0"/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3</a:t>
            </a:r>
            <a:r>
              <a:rPr lang="zh-CN" altLang="en-US" dirty="0" smtClean="0">
                <a:latin typeface="Times New Roman" charset="0"/>
              </a:rPr>
              <a:t>）语音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en-US" altLang="zh-CN" dirty="0" smtClean="0">
                <a:latin typeface="Times New Roman" charset="0"/>
              </a:rPr>
              <a:t>（</a:t>
            </a:r>
            <a:r>
              <a:rPr lang="en-US" altLang="zh-CN" dirty="0" smtClean="0"/>
              <a:t>4</a:t>
            </a:r>
            <a:r>
              <a:rPr lang="en-US" altLang="zh-CN" dirty="0" smtClean="0">
                <a:latin typeface="Times New Roman" charset="0"/>
              </a:rPr>
              <a:t>）</a:t>
            </a:r>
            <a:r>
              <a:rPr lang="zh-CN" altLang="en-US" dirty="0" smtClean="0">
                <a:latin typeface="Times New Roman" charset="0"/>
              </a:rPr>
              <a:t>图形</a:t>
            </a:r>
            <a:r>
              <a:rPr lang="zh-CN" altLang="en-US" dirty="0" smtClean="0"/>
              <a:t>/</a:t>
            </a:r>
            <a:r>
              <a:rPr lang="zh-CN" altLang="en-US" dirty="0" smtClean="0">
                <a:latin typeface="Times New Roman" charset="0"/>
              </a:rPr>
              <a:t>图像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5</a:t>
            </a:r>
            <a:r>
              <a:rPr lang="zh-CN" altLang="en-US" dirty="0" smtClean="0">
                <a:latin typeface="Times New Roman" charset="0"/>
              </a:rPr>
              <a:t>）军事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6</a:t>
            </a:r>
            <a:r>
              <a:rPr lang="zh-CN" altLang="en-US" dirty="0" smtClean="0">
                <a:latin typeface="Times New Roman" charset="0"/>
              </a:rPr>
              <a:t>）仪器仪表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7</a:t>
            </a:r>
            <a:r>
              <a:rPr lang="zh-CN" altLang="en-US" dirty="0" smtClean="0">
                <a:latin typeface="Times New Roman" charset="0"/>
              </a:rPr>
              <a:t>）自动控制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8</a:t>
            </a:r>
            <a:r>
              <a:rPr lang="zh-CN" altLang="en-US" dirty="0" smtClean="0">
                <a:latin typeface="Times New Roman" charset="0"/>
              </a:rPr>
              <a:t>）医疗</a:t>
            </a:r>
          </a:p>
          <a:p>
            <a:pPr algn="just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Times New Roman" charset="0"/>
              </a:rPr>
              <a:t>（</a:t>
            </a:r>
            <a:r>
              <a:rPr lang="zh-CN" altLang="en-US" dirty="0" smtClean="0"/>
              <a:t>9</a:t>
            </a:r>
            <a:r>
              <a:rPr lang="zh-CN" altLang="en-US" dirty="0" smtClean="0">
                <a:latin typeface="Times New Roman" charset="0"/>
              </a:rPr>
              <a:t>）家用电器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39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芯片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46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1.2.1  </a:t>
            </a:r>
            <a:r>
              <a:rPr lang="en-US" altLang="zh-CN"/>
              <a:t>DSP</a:t>
            </a:r>
            <a:r>
              <a:rPr lang="zh-CN" altLang="en-US"/>
              <a:t>芯片的种类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/>
              <a:t>DSP</a:t>
            </a:r>
            <a:r>
              <a:rPr lang="zh-CN" altLang="en-US" dirty="0">
                <a:latin typeface="Times New Roman" pitchFamily="18" charset="0"/>
              </a:rPr>
              <a:t>芯片可以按照以下</a:t>
            </a:r>
            <a:r>
              <a:rPr lang="zh-CN" altLang="en-US" dirty="0"/>
              <a:t>3</a:t>
            </a:r>
            <a:r>
              <a:rPr lang="zh-CN" altLang="en-US" dirty="0">
                <a:latin typeface="Times New Roman" pitchFamily="18" charset="0"/>
              </a:rPr>
              <a:t>种方式进行分类。</a:t>
            </a:r>
            <a:endParaRPr lang="zh-CN" altLang="en-US" dirty="0"/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．按基础特性分</a:t>
            </a:r>
            <a:endParaRPr lang="zh-CN" altLang="en-US" dirty="0">
              <a:ea typeface="楷体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．按数据格式分</a:t>
            </a:r>
            <a:endParaRPr lang="zh-CN" altLang="en-US" dirty="0">
              <a:ea typeface="楷体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．按用途分</a:t>
            </a:r>
            <a:endParaRPr lang="zh-CN" altLang="en-US" dirty="0"/>
          </a:p>
        </p:txBody>
      </p:sp>
      <p:sp>
        <p:nvSpPr>
          <p:cNvPr id="3379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350125" y="6315075"/>
            <a:ext cx="1412875" cy="4667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EDE7E3"/>
              </a:gs>
              <a:gs pos="100000">
                <a:schemeClr val="folHlink"/>
              </a:gs>
            </a:gsLst>
            <a:lin ang="5400000" scaled="1"/>
          </a:gradFill>
          <a:ln w="9525" cap="rnd">
            <a:solidFill>
              <a:srgbClr val="339966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66"/>
                </a:solidFill>
                <a:ea typeface="华文新魏" pitchFamily="2" charset="-122"/>
              </a:rPr>
              <a:t>返回本节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1.2.2  </a:t>
            </a:r>
            <a:r>
              <a:rPr lang="en-US" altLang="zh-CN"/>
              <a:t>TMS320 DSP</a:t>
            </a:r>
            <a:r>
              <a:rPr lang="zh-CN" altLang="en-US"/>
              <a:t>系列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通用</a:t>
            </a:r>
            <a:r>
              <a:rPr lang="en-US" altLang="zh-CN" sz="2400"/>
              <a:t>DSP</a:t>
            </a:r>
            <a:r>
              <a:rPr lang="zh-CN" altLang="en-US" sz="2400">
                <a:latin typeface="Times New Roman" pitchFamily="18" charset="0"/>
              </a:rPr>
              <a:t>芯片的代表性产品包括</a:t>
            </a:r>
            <a:r>
              <a:rPr lang="en-US" altLang="zh-CN" sz="2400"/>
              <a:t>TI</a:t>
            </a:r>
            <a:r>
              <a:rPr lang="zh-CN" altLang="en-US" sz="2400">
                <a:latin typeface="Times New Roman" pitchFamily="18" charset="0"/>
              </a:rPr>
              <a:t>公司的</a:t>
            </a:r>
            <a:r>
              <a:rPr lang="en-US" altLang="zh-CN" sz="2400"/>
              <a:t>TMS320</a:t>
            </a:r>
            <a:r>
              <a:rPr lang="zh-CN" altLang="en-US" sz="2400">
                <a:latin typeface="Times New Roman" pitchFamily="18" charset="0"/>
              </a:rPr>
              <a:t>系列、</a:t>
            </a:r>
            <a:r>
              <a:rPr lang="en-US" altLang="zh-CN" sz="2400"/>
              <a:t>AD</a:t>
            </a:r>
            <a:r>
              <a:rPr lang="zh-CN" altLang="en-US" sz="2400">
                <a:latin typeface="Times New Roman" pitchFamily="18" charset="0"/>
              </a:rPr>
              <a:t>公司</a:t>
            </a:r>
            <a:r>
              <a:rPr lang="en-US" altLang="zh-CN" sz="2400"/>
              <a:t>ADSP21xx</a:t>
            </a:r>
            <a:r>
              <a:rPr lang="zh-CN" altLang="en-US" sz="2400">
                <a:latin typeface="Times New Roman" pitchFamily="18" charset="0"/>
              </a:rPr>
              <a:t>系列、</a:t>
            </a:r>
            <a:r>
              <a:rPr lang="en-US" altLang="zh-CN" sz="2400"/>
              <a:t>MOTOROLA</a:t>
            </a:r>
            <a:r>
              <a:rPr lang="zh-CN" altLang="en-US" sz="2400">
                <a:latin typeface="Times New Roman" pitchFamily="18" charset="0"/>
              </a:rPr>
              <a:t>公司的</a:t>
            </a:r>
            <a:r>
              <a:rPr lang="en-US" altLang="zh-CN" sz="2400"/>
              <a:t>DSP56xx</a:t>
            </a:r>
            <a:r>
              <a:rPr lang="zh-CN" altLang="en-US" sz="2400">
                <a:latin typeface="Times New Roman" pitchFamily="18" charset="0"/>
              </a:rPr>
              <a:t>系列和</a:t>
            </a:r>
            <a:r>
              <a:rPr lang="en-US" altLang="zh-CN" sz="2400"/>
              <a:t>DSP96xx</a:t>
            </a:r>
            <a:r>
              <a:rPr lang="zh-CN" altLang="en-US" sz="2400">
                <a:latin typeface="Times New Roman" pitchFamily="18" charset="0"/>
              </a:rPr>
              <a:t>系列、</a:t>
            </a:r>
            <a:r>
              <a:rPr lang="en-US" altLang="zh-CN" sz="2400"/>
              <a:t>AT&amp;T</a:t>
            </a:r>
            <a:r>
              <a:rPr lang="zh-CN" altLang="en-US" sz="2400">
                <a:latin typeface="Times New Roman" pitchFamily="18" charset="0"/>
              </a:rPr>
              <a:t>公司的</a:t>
            </a:r>
            <a:r>
              <a:rPr lang="en-US" altLang="zh-CN" sz="2400"/>
              <a:t>DSP16/16A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/>
              <a:t>DSP32/32C</a:t>
            </a:r>
            <a:r>
              <a:rPr lang="zh-CN" altLang="en-US" sz="2400">
                <a:latin typeface="Times New Roman" pitchFamily="18" charset="0"/>
              </a:rPr>
              <a:t>等单片器件。</a:t>
            </a:r>
            <a:endParaRPr lang="zh-CN" altLang="en-US" sz="2400"/>
          </a:p>
          <a:p>
            <a:pPr algn="just"/>
            <a:r>
              <a:rPr lang="en-US" altLang="zh-CN" sz="2400"/>
              <a:t>TI</a:t>
            </a:r>
            <a:r>
              <a:rPr lang="zh-CN" altLang="en-US" sz="2400">
                <a:latin typeface="Times New Roman" pitchFamily="18" charset="0"/>
              </a:rPr>
              <a:t>的三大主力</a:t>
            </a:r>
            <a:r>
              <a:rPr lang="en-US" altLang="zh-CN" sz="2400"/>
              <a:t>DSP</a:t>
            </a:r>
            <a:r>
              <a:rPr lang="zh-CN" altLang="en-US" sz="2400">
                <a:latin typeface="Times New Roman" pitchFamily="18" charset="0"/>
              </a:rPr>
              <a:t>产品系列为</a:t>
            </a:r>
            <a:r>
              <a:rPr lang="en-US" altLang="zh-CN" sz="2400"/>
              <a:t>C2000</a:t>
            </a:r>
            <a:r>
              <a:rPr lang="zh-CN" altLang="en-US" sz="2400">
                <a:latin typeface="Times New Roman" pitchFamily="18" charset="0"/>
              </a:rPr>
              <a:t>系列主要用于数字控制系统；</a:t>
            </a:r>
            <a:r>
              <a:rPr lang="en-US" altLang="zh-CN" sz="2400"/>
              <a:t>C5000</a:t>
            </a:r>
            <a:r>
              <a:rPr lang="en-US" altLang="zh-CN" sz="2400">
                <a:latin typeface="Times New Roman" pitchFamily="18" charset="0"/>
              </a:rPr>
              <a:t>（</a:t>
            </a:r>
            <a:r>
              <a:rPr lang="en-US" altLang="zh-CN" sz="2400"/>
              <a:t>C54x</a:t>
            </a:r>
            <a:r>
              <a:rPr lang="en-US" altLang="zh-CN" sz="2400">
                <a:latin typeface="Times New Roman" pitchFamily="18" charset="0"/>
              </a:rPr>
              <a:t>、</a:t>
            </a:r>
            <a:r>
              <a:rPr lang="en-US" altLang="zh-CN" sz="2400"/>
              <a:t>C55x</a:t>
            </a:r>
            <a:r>
              <a:rPr lang="en-US" altLang="zh-CN" sz="2400">
                <a:latin typeface="Times New Roman" pitchFamily="18" charset="0"/>
              </a:rPr>
              <a:t>）</a:t>
            </a:r>
            <a:r>
              <a:rPr lang="zh-CN" altLang="en-US" sz="2400">
                <a:latin typeface="Times New Roman" pitchFamily="18" charset="0"/>
              </a:rPr>
              <a:t>系列主要用于低功耗、便携的无线通信终端产品；</a:t>
            </a:r>
            <a:r>
              <a:rPr lang="en-US" altLang="zh-CN" sz="2400"/>
              <a:t>C6000</a:t>
            </a:r>
            <a:r>
              <a:rPr lang="zh-CN" altLang="en-US" sz="2400">
                <a:latin typeface="Times New Roman" pitchFamily="18" charset="0"/>
              </a:rPr>
              <a:t>系列主要用于高性能复杂的通信系统。</a:t>
            </a:r>
            <a:r>
              <a:rPr lang="en-US" altLang="zh-CN" sz="2400"/>
              <a:t>C5000</a:t>
            </a:r>
            <a:r>
              <a:rPr lang="zh-CN" altLang="en-US" sz="2400">
                <a:latin typeface="Times New Roman" pitchFamily="18" charset="0"/>
              </a:rPr>
              <a:t>系列中的</a:t>
            </a:r>
            <a:r>
              <a:rPr lang="en-US" altLang="zh-CN" sz="2400"/>
              <a:t>TMS320C54x</a:t>
            </a:r>
            <a:r>
              <a:rPr lang="zh-CN" altLang="en-US" sz="2400">
                <a:latin typeface="Times New Roman" pitchFamily="18" charset="0"/>
              </a:rPr>
              <a:t>系列</a:t>
            </a:r>
            <a:r>
              <a:rPr lang="en-US" altLang="zh-CN" sz="2400"/>
              <a:t>DSP</a:t>
            </a:r>
            <a:r>
              <a:rPr lang="zh-CN" altLang="en-US" sz="2400">
                <a:latin typeface="Times New Roman" pitchFamily="18" charset="0"/>
              </a:rPr>
              <a:t>芯片被广泛应用于通信和个人消费电子领域。</a:t>
            </a:r>
            <a:endParaRPr lang="zh-CN" altLang="en-US" sz="2400"/>
          </a:p>
        </p:txBody>
      </p:sp>
      <p:sp>
        <p:nvSpPr>
          <p:cNvPr id="3482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350125" y="6315075"/>
            <a:ext cx="1412875" cy="46672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EDE7E3"/>
              </a:gs>
              <a:gs pos="100000">
                <a:schemeClr val="folHlink"/>
              </a:gs>
            </a:gsLst>
            <a:lin ang="5400000" scaled="1"/>
          </a:gradFill>
          <a:ln w="9525" cap="rnd">
            <a:solidFill>
              <a:srgbClr val="339966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66"/>
                </a:solidFill>
                <a:ea typeface="华文新魏" pitchFamily="2" charset="-122"/>
              </a:rPr>
              <a:t>返回本节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系统及与其他系统的比较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Arial" charset="0"/>
                <a:ea typeface="宋体" charset="0"/>
              </a:rPr>
              <a:t>微型计算机：微处理器</a:t>
            </a:r>
            <a:r>
              <a:rPr lang="en-US" altLang="zh-CN" dirty="0" smtClean="0">
                <a:latin typeface="Arial" charset="0"/>
                <a:ea typeface="宋体" charset="0"/>
              </a:rPr>
              <a:t>(CPU)</a:t>
            </a:r>
            <a:r>
              <a:rPr lang="zh-CN" altLang="en-US" dirty="0" smtClean="0">
                <a:latin typeface="Arial" charset="0"/>
                <a:ea typeface="宋体" charset="0"/>
              </a:rPr>
              <a:t>、存储器、</a:t>
            </a:r>
            <a:r>
              <a:rPr lang="en-US" altLang="zh-CN" dirty="0" smtClean="0">
                <a:latin typeface="Arial" charset="0"/>
                <a:ea typeface="宋体" charset="0"/>
              </a:rPr>
              <a:t>I/O</a:t>
            </a:r>
            <a:r>
              <a:rPr lang="zh-CN" altLang="en-US" dirty="0" smtClean="0">
                <a:latin typeface="Arial" charset="0"/>
                <a:ea typeface="宋体" charset="0"/>
              </a:rPr>
              <a:t>接口电路由总线有机地连接在一起的整体，称为微型计算机。  </a:t>
            </a:r>
          </a:p>
          <a:p>
            <a:r>
              <a:rPr lang="zh-CN" altLang="en-US" dirty="0" smtClean="0">
                <a:latin typeface="Arial" charset="0"/>
                <a:ea typeface="宋体" charset="0"/>
              </a:rPr>
              <a:t>单片机：将微处理器</a:t>
            </a:r>
            <a:r>
              <a:rPr lang="en-US" altLang="zh-CN" dirty="0" smtClean="0">
                <a:latin typeface="Arial" charset="0"/>
                <a:ea typeface="宋体" charset="0"/>
              </a:rPr>
              <a:t>(CPU)</a:t>
            </a:r>
            <a:r>
              <a:rPr lang="zh-CN" altLang="en-US" dirty="0" smtClean="0">
                <a:latin typeface="Arial" charset="0"/>
                <a:ea typeface="宋体" charset="0"/>
              </a:rPr>
              <a:t>、存储器、</a:t>
            </a:r>
            <a:r>
              <a:rPr lang="en-US" altLang="zh-CN" dirty="0" smtClean="0">
                <a:latin typeface="Arial" charset="0"/>
                <a:ea typeface="宋体" charset="0"/>
              </a:rPr>
              <a:t>I/O</a:t>
            </a:r>
            <a:r>
              <a:rPr lang="zh-CN" altLang="en-US" dirty="0" smtClean="0">
                <a:latin typeface="Arial" charset="0"/>
                <a:ea typeface="宋体" charset="0"/>
              </a:rPr>
              <a:t>接口电路和相应实时控制器件集成在一块芯片上，称为单片微型计算机，简称单片机。 </a:t>
            </a:r>
          </a:p>
          <a:p>
            <a:r>
              <a:rPr lang="zh-CN" altLang="en-US" dirty="0" smtClean="0">
                <a:latin typeface="Arial" charset="0"/>
                <a:ea typeface="宋体" charset="0"/>
              </a:rPr>
              <a:t>主要区别：</a:t>
            </a:r>
            <a:r>
              <a:rPr lang="en-US" altLang="zh-CN" dirty="0" smtClean="0">
                <a:latin typeface="Arial" charset="0"/>
                <a:ea typeface="宋体" charset="0"/>
              </a:rPr>
              <a:t>(1)</a:t>
            </a:r>
            <a:r>
              <a:rPr lang="zh-CN" altLang="en-US" dirty="0" smtClean="0">
                <a:latin typeface="Arial" charset="0"/>
                <a:ea typeface="宋体" charset="0"/>
              </a:rPr>
              <a:t> 通用微机的</a:t>
            </a:r>
            <a:r>
              <a:rPr lang="en-US" altLang="zh-CN" dirty="0" smtClean="0">
                <a:latin typeface="Arial" charset="0"/>
                <a:ea typeface="宋体" charset="0"/>
              </a:rPr>
              <a:t>CPU</a:t>
            </a:r>
            <a:r>
              <a:rPr lang="zh-CN" altLang="en-US" dirty="0" smtClean="0">
                <a:latin typeface="Arial" charset="0"/>
                <a:ea typeface="宋体" charset="0"/>
              </a:rPr>
              <a:t>主要面向数据处理，其发展主要围绕数据处理功能、计算速度和精度的进一步提高。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609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883</Words>
  <Application>Microsoft Macintosh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dsp技术与院里</vt:lpstr>
      <vt:lpstr>第一章 绪论</vt:lpstr>
      <vt:lpstr>dsp概念</vt:lpstr>
      <vt:lpstr>幻灯片 4</vt:lpstr>
      <vt:lpstr>dsp应用</vt:lpstr>
      <vt:lpstr>dsp芯片</vt:lpstr>
      <vt:lpstr>1.2.1  DSP芯片的种类</vt:lpstr>
      <vt:lpstr>1.2.2  TMS320 DSP系列</vt:lpstr>
      <vt:lpstr>dsp系统及与其他系统的比较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dsp技术与院里</dc:title>
  <dc:creator>yan zhan wei</dc:creator>
  <cp:lastModifiedBy>Administrator</cp:lastModifiedBy>
  <cp:revision>14</cp:revision>
  <dcterms:created xsi:type="dcterms:W3CDTF">2016-08-17T16:51:42Z</dcterms:created>
  <dcterms:modified xsi:type="dcterms:W3CDTF">2016-08-22T06:26:31Z</dcterms:modified>
</cp:coreProperties>
</file>