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1" r:id="rId4"/>
    <p:sldId id="385" r:id="rId5"/>
    <p:sldId id="386" r:id="rId6"/>
    <p:sldId id="387" r:id="rId7"/>
    <p:sldId id="389" r:id="rId8"/>
    <p:sldId id="388" r:id="rId9"/>
    <p:sldId id="391" r:id="rId10"/>
    <p:sldId id="392" r:id="rId11"/>
    <p:sldId id="393" r:id="rId12"/>
    <p:sldId id="394" r:id="rId13"/>
    <p:sldId id="395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buClr>
                <a:srgbClr val="000000"/>
              </a:buClr>
            </a:pPr>
            <a:endParaRPr lang="zh-CN" altLang="en-US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buClr>
                <a:srgbClr val="000000"/>
              </a:buClr>
            </a:pPr>
            <a:endParaRPr lang="zh-CN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buClr>
                <a:srgbClr val="000000"/>
              </a:buClr>
            </a:pPr>
            <a:fld id="{9A0DB2DC-4C9A-4742-B13C-FB6460FD3503}" type="slidenum">
              <a:rPr lang="zh-CN" noProof="1" dirty="0">
                <a:latin typeface="+mn-lt"/>
                <a:ea typeface="+mn-ea"/>
                <a:cs typeface="+mn-cs"/>
              </a:rPr>
            </a:fld>
            <a:endParaRPr lang="zh-CN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27100" y="214313"/>
            <a:ext cx="8216900" cy="6643687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buClr>
                <a:srgbClr val="000000"/>
              </a:buClr>
            </a:pPr>
            <a:endParaRPr lang="zh-CN" altLang="en-US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buClr>
                <a:srgbClr val="000000"/>
              </a:buClr>
            </a:pPr>
            <a:endParaRPr lang="zh-CN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>
              <a:buClr>
                <a:srgbClr val="000000"/>
              </a:buClr>
            </a:pPr>
            <a:fld id="{9A0DB2DC-4C9A-4742-B13C-FB6460FD3503}" type="slidenum">
              <a:rPr lang="zh-CN" noProof="1" dirty="0">
                <a:latin typeface="+mn-lt"/>
                <a:ea typeface="+mn-ea"/>
                <a:cs typeface="+mn-cs"/>
              </a:rPr>
            </a:fld>
            <a:endParaRPr lang="zh-CN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图7-2 移位寄存器序列生成器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10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1"/>
          <p:cNvSpPr txBox="1"/>
          <p:nvPr/>
        </p:nvSpPr>
        <p:spPr>
          <a:xfrm>
            <a:off x="4546600" y="6438900"/>
            <a:ext cx="408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 fontAlgn="auto">
              <a:lnSpc>
                <a:spcPts val="1200"/>
              </a:lnSpc>
            </a:pP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Research</a:t>
            </a:r>
            <a:r>
              <a:rPr lang="en-US" altLang="zh-CN" sz="1405" strike="noStrike" noProof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Institute</a:t>
            </a:r>
            <a:r>
              <a:rPr lang="en-US" altLang="zh-CN" sz="1405" strike="noStrike" noProof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</a:t>
            </a:r>
            <a:r>
              <a:rPr lang="en-US" altLang="zh-CN" sz="1405" strike="noStrike" noProof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Antennas</a:t>
            </a:r>
            <a:r>
              <a:rPr lang="en-US" altLang="zh-CN" sz="1405" strike="noStrike" noProof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&amp;</a:t>
            </a:r>
            <a:r>
              <a:rPr lang="en-US" altLang="zh-CN" sz="1405" strike="noStrike" noProof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RF</a:t>
            </a:r>
            <a:r>
              <a:rPr lang="en-US" altLang="zh-CN" sz="1405" strike="noStrike" noProof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5" b="1" i="1" strike="noStrike" noProof="1" dirty="0" smtClean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Techniques</a:t>
            </a:r>
            <a:endParaRPr lang="en-US" altLang="zh-CN" sz="1405" b="1" i="1" strike="noStrike" noProof="1" dirty="0" smtClean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57300" y="1520825"/>
            <a:ext cx="11861800" cy="19081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defTabSz="-635" fontAlgn="auto"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520" strike="noStrike" noProof="1" dirty="0" smtClean="0">
                <a:solidFill>
                  <a:srgbClr val="333399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</a:rPr>
              <a:t></a:t>
            </a:r>
            <a:r>
              <a:rPr lang="en-US" altLang="zh-CN" sz="2795" strike="noStrike" noProof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扩频通信是用一扩频序列与信号相乘，从而得到</a:t>
            </a:r>
            <a:endParaRPr lang="en-US" altLang="zh-CN" sz="2795" strike="noStrike" noProof="1" dirty="0" smtClean="0">
              <a:solidFill>
                <a:srgbClr val="C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-635" fontAlgn="auto"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795" strike="noStrike" noProof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频谱的压缩或扩展。因此具有良好伪随机特性和相</a:t>
            </a:r>
            <a:endParaRPr lang="en-US" altLang="zh-CN" sz="2795" strike="noStrike" noProof="1" dirty="0" smtClean="0">
              <a:solidFill>
                <a:srgbClr val="C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-635" fontAlgn="auto"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795" strike="noStrike" noProof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关特性的扩频编码对于扩频通信和扩频技术应用是</a:t>
            </a:r>
            <a:endParaRPr lang="en-US" altLang="zh-CN" sz="2795" strike="noStrike" noProof="1" dirty="0" smtClean="0">
              <a:solidFill>
                <a:srgbClr val="C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-635" fontAlgn="auto"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795" strike="noStrike" noProof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非常重要的。其中m序列和Gold序列最为常用，</a:t>
            </a:r>
            <a:endParaRPr lang="en-US" altLang="zh-CN" sz="2795" strike="noStrike" noProof="1" dirty="0" smtClean="0">
              <a:solidFill>
                <a:srgbClr val="C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-635" fontAlgn="auto">
              <a:lnSpc>
                <a:spcPts val="2900"/>
              </a:lnSpc>
              <a:tabLst>
                <a:tab pos="342900" algn="l"/>
              </a:tabLst>
            </a:pPr>
            <a:endParaRPr lang="en-US" altLang="zh-CN" sz="2795" strike="noStrike" noProof="1" dirty="0" smtClean="0">
              <a:solidFill>
                <a:srgbClr val="C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54100" y="571500"/>
            <a:ext cx="657098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 fontAlgn="auto">
              <a:lnSpc>
                <a:spcPts val="5300"/>
              </a:lnSpc>
            </a:pPr>
            <a:r>
              <a:rPr lang="en-US" altLang="zh-CN" sz="4405" strike="noStrike" noProof="1" dirty="0" smtClean="0">
                <a:ea typeface="+mn-ea"/>
              </a:rPr>
              <a:t>第7章 扩频通信系统的仿真</a:t>
            </a:r>
            <a:endParaRPr lang="en-US" altLang="zh-CN" sz="4405" strike="noStrike" noProof="1" dirty="0" smtClean="0">
              <a:ea typeface="+mn-ea"/>
            </a:endParaRPr>
          </a:p>
        </p:txBody>
      </p:sp>
      <p:graphicFrame>
        <p:nvGraphicFramePr>
          <p:cNvPr id="-2147482618" name="Picture 6"/>
          <p:cNvGraphicFramePr/>
          <p:nvPr/>
        </p:nvGraphicFramePr>
        <p:xfrm>
          <a:off x="1543685" y="3429635"/>
          <a:ext cx="6644005" cy="183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758555" imgH="1828800" progId="Visio.Drawing.11">
                  <p:embed/>
                </p:oleObj>
              </mc:Choice>
              <mc:Fallback>
                <p:oleObj name="" r:id="rId3" imgW="8758555" imgH="1828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685" y="3429635"/>
                        <a:ext cx="6644005" cy="1833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82800" y="5460365"/>
            <a:ext cx="4210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图7-2 移位寄存器序列生成器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478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积分判决子系统：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315" y="5854700"/>
            <a:ext cx="511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 </a:t>
            </a:r>
            <a:endParaRPr lang="zh-CN" altLang="en-US" sz="2400"/>
          </a:p>
        </p:txBody>
      </p:sp>
      <p:pic>
        <p:nvPicPr>
          <p:cNvPr id="-2147482594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" y="1880235"/>
            <a:ext cx="7806055" cy="4184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478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自相关函数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MATLAB</a:t>
            </a:r>
            <a:r>
              <a:rPr lang="zh-CN" altLang="en-US" sz="24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仿真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为：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315" y="5854700"/>
            <a:ext cx="511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图7-4   m1序列的自相关函数  </a:t>
            </a:r>
            <a:endParaRPr lang="zh-CN" altLang="en-US" sz="2400"/>
          </a:p>
        </p:txBody>
      </p:sp>
      <p:pic>
        <p:nvPicPr>
          <p:cNvPr id="-2147482612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770380"/>
            <a:ext cx="5384165" cy="4041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478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跳频通信的仿真：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43150" y="5854700"/>
            <a:ext cx="579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图7-21 跳频通信系统信号的发送和接收 </a:t>
            </a:r>
            <a:endParaRPr lang="zh-CN" altLang="en-US" sz="2400"/>
          </a:p>
        </p:txBody>
      </p:sp>
      <p:pic>
        <p:nvPicPr>
          <p:cNvPr id="-2147482593" name="图片 38" descr="f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65" y="1573530"/>
            <a:ext cx="6459220" cy="418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30060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设自相关函数为：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-2147482616" name="Picture 8"/>
          <p:cNvGraphicFramePr>
            <a:graphicFrameLocks noChangeAspect="1"/>
          </p:cNvGraphicFramePr>
          <p:nvPr/>
        </p:nvGraphicFramePr>
        <p:xfrm>
          <a:off x="2191385" y="1879600"/>
          <a:ext cx="434276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981200" imgH="634365" progId="Equation.DSMT4">
                  <p:embed/>
                </p:oleObj>
              </mc:Choice>
              <mc:Fallback>
                <p:oleObj name="" r:id="rId3" imgW="1981200" imgH="6343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1385" y="1879600"/>
                        <a:ext cx="4342765" cy="138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3" name="Picture 11"/>
          <p:cNvGraphicFramePr/>
          <p:nvPr/>
        </p:nvGraphicFramePr>
        <p:xfrm>
          <a:off x="1748155" y="3596005"/>
          <a:ext cx="6117590" cy="22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6872605" imgH="1800225" progId="Visio.Drawing.11">
                  <p:embed/>
                </p:oleObj>
              </mc:Choice>
              <mc:Fallback>
                <p:oleObj name="" r:id="rId5" imgW="6872605" imgH="180022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8155" y="3596005"/>
                        <a:ext cx="6117590" cy="2258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591435" y="5854700"/>
            <a:ext cx="511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图7-3  m序列的自相关函数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478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自相关函数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MATLAB</a:t>
            </a:r>
            <a:r>
              <a:rPr lang="zh-CN" altLang="en-US" sz="24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仿真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为：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315" y="5854700"/>
            <a:ext cx="511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图7-4   m1序列的自相关函数  </a:t>
            </a:r>
            <a:endParaRPr lang="zh-CN" altLang="en-US" sz="2400"/>
          </a:p>
        </p:txBody>
      </p:sp>
      <p:pic>
        <p:nvPicPr>
          <p:cNvPr id="-2147482612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770380"/>
            <a:ext cx="5384165" cy="4041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</a:rPr>
              <a:t>GOLD</a:t>
            </a:r>
            <a:r>
              <a:rPr lang="zh-CN" altLang="en-US" sz="24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序列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自相关函数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MATLAB</a:t>
            </a:r>
            <a:r>
              <a:rPr lang="zh-CN" altLang="en-US" sz="24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仿真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为：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315" y="5854700"/>
            <a:ext cx="511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图7-7  Gold序列的自相关函数  </a:t>
            </a:r>
            <a:endParaRPr lang="zh-CN" altLang="en-US" sz="2400"/>
          </a:p>
        </p:txBody>
      </p:sp>
      <p:pic>
        <p:nvPicPr>
          <p:cNvPr id="-2147482609" name="图片 37" descr="gol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20" y="1758950"/>
            <a:ext cx="5601335" cy="4201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46250" y="1116330"/>
            <a:ext cx="538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直扩系统的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MATLAB</a:t>
            </a:r>
            <a:r>
              <a:rPr lang="zh-CN" altLang="en-US" sz="24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仿真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为：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9330" y="6072505"/>
            <a:ext cx="511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图7-9 直扩系统的仿真模块 </a:t>
            </a:r>
            <a:endParaRPr lang="zh-CN" altLang="en-US" sz="2400"/>
          </a:p>
        </p:txBody>
      </p:sp>
      <p:pic>
        <p:nvPicPr>
          <p:cNvPr id="-2147482606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90" y="1651000"/>
            <a:ext cx="6009005" cy="4421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11250" y="6036945"/>
            <a:ext cx="710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图7-16 判决恢复信号与发端信号比较（scope2 所示）  </a:t>
            </a:r>
            <a:endParaRPr lang="zh-CN" altLang="en-US" sz="2400"/>
          </a:p>
        </p:txBody>
      </p:sp>
      <p:pic>
        <p:nvPicPr>
          <p:cNvPr id="-2147482599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452120"/>
            <a:ext cx="7922260" cy="558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33195" y="1092200"/>
            <a:ext cx="5384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直扩系统伪码同步捕获的仿真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4765" y="5854700"/>
            <a:ext cx="6339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  </a:t>
            </a:r>
            <a:endParaRPr lang="zh-CN" altLang="en-US" sz="2400"/>
          </a:p>
        </p:txBody>
      </p:sp>
      <p:pic>
        <p:nvPicPr>
          <p:cNvPr id="-214748259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" y="1397635"/>
            <a:ext cx="8973820" cy="5433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本地可控PN码产生子系统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收端PN码发生器由5个D触发器构成，如图7-19所示。由于触发器的初始状态无法确定，用阶跃信号辅助构成，使其初始状态为0 0 0 0 1。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                图 7-18 滑动相关捕获模型架构</a:t>
            </a:r>
            <a:endParaRPr lang="zh-CN" altLang="en-US" sz="2400"/>
          </a:p>
        </p:txBody>
      </p:sp>
      <p:pic>
        <p:nvPicPr>
          <p:cNvPr id="-2147482596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2673985"/>
            <a:ext cx="6432550" cy="405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>
            <a:off x="0" y="14732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图7-3  m序列的自相关函数</a:t>
            </a:r>
            <a:endParaRPr lang="zh-CN" altLang="en-US" strike="noStrike" noProof="1"/>
          </a:p>
        </p:txBody>
      </p:sp>
      <p:sp>
        <p:nvSpPr>
          <p:cNvPr id="2" name="Freeform 3"/>
          <p:cNvSpPr/>
          <p:nvPr/>
        </p:nvSpPr>
        <p:spPr>
          <a:xfrm>
            <a:off x="417513" y="1098550"/>
            <a:ext cx="438150" cy="474663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Freeform 3"/>
          <p:cNvSpPr/>
          <p:nvPr/>
        </p:nvSpPr>
        <p:spPr>
          <a:xfrm>
            <a:off x="541338" y="1520825"/>
            <a:ext cx="422275" cy="474663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35100"/>
            <a:ext cx="5842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92200"/>
            <a:ext cx="5080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64590" y="5854700"/>
            <a:ext cx="646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图7-19本地（可变）PN码产生模块  </a:t>
            </a:r>
            <a:endParaRPr lang="zh-CN" altLang="en-US" sz="2400"/>
          </a:p>
        </p:txBody>
      </p:sp>
      <p:pic>
        <p:nvPicPr>
          <p:cNvPr id="-2147482595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9385" y="488950"/>
            <a:ext cx="10573385" cy="582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演示</Application>
  <PresentationFormat>On-screen Show (4:3)</PresentationFormat>
  <Paragraphs>81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Wingdings</vt:lpstr>
      <vt:lpstr>Tahoma</vt:lpstr>
      <vt:lpstr>Symbol</vt:lpstr>
      <vt:lpstr>华文新魏</vt:lpstr>
      <vt:lpstr>楷体_GB2312</vt:lpstr>
      <vt:lpstr>华文楷体</vt:lpstr>
      <vt:lpstr>黑体</vt:lpstr>
      <vt:lpstr>微软雅黑</vt:lpstr>
      <vt:lpstr>Office Theme</vt:lpstr>
      <vt:lpstr>Visio.Drawing.11</vt:lpstr>
      <vt:lpstr>Equation.DSMT4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24</cp:revision>
  <dcterms:created xsi:type="dcterms:W3CDTF">2006-08-16T00:00:00Z</dcterms:created>
  <dcterms:modified xsi:type="dcterms:W3CDTF">2016-11-16T08:00:50Z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