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86" r:id="rId9"/>
    <p:sldId id="264" r:id="rId10"/>
    <p:sldId id="265" r:id="rId11"/>
    <p:sldId id="266" r:id="rId12"/>
    <p:sldId id="287" r:id="rId13"/>
    <p:sldId id="271" r:id="rId14"/>
    <p:sldId id="281" r:id="rId15"/>
    <p:sldId id="282" r:id="rId16"/>
    <p:sldId id="288" r:id="rId17"/>
    <p:sldId id="275" r:id="rId18"/>
    <p:sldId id="272" r:id="rId19"/>
    <p:sldId id="276" r:id="rId20"/>
    <p:sldId id="289" r:id="rId21"/>
    <p:sldId id="273" r:id="rId22"/>
    <p:sldId id="279" r:id="rId23"/>
    <p:sldId id="290" r:id="rId24"/>
    <p:sldId id="274" r:id="rId25"/>
    <p:sldId id="280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8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ppt</c:v>
                </c:pt>
              </c:strCache>
            </c:strRef>
          </c:tx>
          <c:spPr>
            <a:ln w="28575" cap="sq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40000"/>
              </a:solidFill>
              <a:ln w="50800">
                <a:solidFill>
                  <a:srgbClr val="4472C4"/>
                </a:solidFill>
              </a:ln>
              <a:effectLst/>
            </c:spPr>
          </c:marker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F-42EF-9510-6ED8847B5105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D1C21"/>
              </a:solidFill>
              <a:ln w="508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EF-42EF-9510-6ED8847B5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555456"/>
        <c:axId val="253557376"/>
      </c:lineChart>
      <c:catAx>
        <c:axId val="25355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646568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557376"/>
        <c:crosses val="autoZero"/>
        <c:auto val="1"/>
        <c:lblAlgn val="ctr"/>
        <c:lblOffset val="100"/>
        <c:noMultiLvlLbl val="0"/>
      </c:catAx>
      <c:valAx>
        <c:axId val="253557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F6F6F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355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E-4645-8342-0B95DA23BDF9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2E-4645-8342-0B95DA23B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745088"/>
        <c:axId val="278746624"/>
      </c:barChart>
      <c:catAx>
        <c:axId val="2787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8746624"/>
        <c:crosses val="autoZero"/>
        <c:auto val="1"/>
        <c:lblAlgn val="ctr"/>
        <c:lblOffset val="100"/>
        <c:noMultiLvlLbl val="0"/>
      </c:catAx>
      <c:valAx>
        <c:axId val="278746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87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185736"/>
            <a:ext cx="3822700" cy="7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6" y="5106096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 rot="10800000" flipV="1">
            <a:off x="5479041" y="6145426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342469" y="6130007"/>
            <a:ext cx="4213656" cy="415536"/>
            <a:chOff x="7688391" y="5791368"/>
            <a:chExt cx="4213657" cy="418937"/>
          </a:xfrm>
        </p:grpSpPr>
        <p:sp>
          <p:nvSpPr>
            <p:cNvPr id="42" name="文本框 41"/>
            <p:cNvSpPr txBox="1"/>
            <p:nvPr/>
          </p:nvSpPr>
          <p:spPr>
            <a:xfrm>
              <a:off x="7688391" y="5806920"/>
              <a:ext cx="1705915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0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939652" y="5791368"/>
              <a:ext cx="1962396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指导教授</a:t>
              </a:r>
              <a:r>
                <a:rPr lang="zh-CN" altLang="en-US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0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543397" y="3754306"/>
            <a:ext cx="6823235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Graduation Thesis Defense</a:t>
            </a:r>
            <a:endParaRPr lang="zh-CN" altLang="en-US" sz="2400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78452" y="2089133"/>
            <a:ext cx="9212774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毕业论文答辩模版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253439" y="2090651"/>
            <a:ext cx="484560" cy="382564"/>
            <a:chOff x="4625150" y="6808086"/>
            <a:chExt cx="540316" cy="426583"/>
          </a:xfrm>
          <a:solidFill>
            <a:srgbClr val="4C98CF"/>
          </a:solidFill>
        </p:grpSpPr>
        <p:sp>
          <p:nvSpPr>
            <p:cNvPr id="50" name="Freeform 127"/>
            <p:cNvSpPr>
              <a:spLocks/>
            </p:cNvSpPr>
            <p:nvPr/>
          </p:nvSpPr>
          <p:spPr bwMode="auto">
            <a:xfrm>
              <a:off x="4625150" y="6808086"/>
              <a:ext cx="540316" cy="352039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538006" y="5064865"/>
            <a:ext cx="6218119" cy="40011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大学学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sz="20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University </a:t>
            </a:r>
            <a:endParaRPr lang="zh-CN" altLang="en-US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5" y="4634620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753587" y="1807954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40604" y="1807954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651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6521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3718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588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1785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2655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0199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866405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50711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676917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561223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6487429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98575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9324781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 rot="10800000" flipV="1">
            <a:off x="1052045" y="1807952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3859102" y="1820831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4" name="圆角矩形 63"/>
          <p:cNvSpPr/>
          <p:nvPr/>
        </p:nvSpPr>
        <p:spPr>
          <a:xfrm rot="10800000" flipV="1">
            <a:off x="6675397" y="1814815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9482454" y="1814815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66" name="Freeform 36"/>
          <p:cNvSpPr>
            <a:spLocks/>
          </p:cNvSpPr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7"/>
          <p:cNvSpPr>
            <a:spLocks/>
          </p:cNvSpPr>
          <p:nvPr/>
        </p:nvSpPr>
        <p:spPr bwMode="auto">
          <a:xfrm>
            <a:off x="4238235" y="2992323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44"/>
          <p:cNvSpPr>
            <a:spLocks noEditPoints="1"/>
          </p:cNvSpPr>
          <p:nvPr/>
        </p:nvSpPr>
        <p:spPr bwMode="auto">
          <a:xfrm>
            <a:off x="10126707" y="2912827"/>
            <a:ext cx="484783" cy="932275"/>
          </a:xfrm>
          <a:custGeom>
            <a:avLst/>
            <a:gdLst>
              <a:gd name="T0" fmla="*/ 112 w 112"/>
              <a:gd name="T1" fmla="*/ 56 h 216"/>
              <a:gd name="T2" fmla="*/ 56 w 112"/>
              <a:gd name="T3" fmla="*/ 0 h 216"/>
              <a:gd name="T4" fmla="*/ 0 w 112"/>
              <a:gd name="T5" fmla="*/ 56 h 216"/>
              <a:gd name="T6" fmla="*/ 36 w 112"/>
              <a:gd name="T7" fmla="*/ 108 h 216"/>
              <a:gd name="T8" fmla="*/ 36 w 112"/>
              <a:gd name="T9" fmla="*/ 216 h 216"/>
              <a:gd name="T10" fmla="*/ 76 w 112"/>
              <a:gd name="T11" fmla="*/ 216 h 216"/>
              <a:gd name="T12" fmla="*/ 76 w 112"/>
              <a:gd name="T13" fmla="*/ 188 h 216"/>
              <a:gd name="T14" fmla="*/ 88 w 112"/>
              <a:gd name="T15" fmla="*/ 176 h 216"/>
              <a:gd name="T16" fmla="*/ 76 w 112"/>
              <a:gd name="T17" fmla="*/ 164 h 216"/>
              <a:gd name="T18" fmla="*/ 76 w 112"/>
              <a:gd name="T19" fmla="*/ 148 h 216"/>
              <a:gd name="T20" fmla="*/ 96 w 112"/>
              <a:gd name="T21" fmla="*/ 128 h 216"/>
              <a:gd name="T22" fmla="*/ 76 w 112"/>
              <a:gd name="T23" fmla="*/ 108 h 216"/>
              <a:gd name="T24" fmla="*/ 112 w 112"/>
              <a:gd name="T25" fmla="*/ 56 h 216"/>
              <a:gd name="T26" fmla="*/ 60 w 112"/>
              <a:gd name="T27" fmla="*/ 64 h 216"/>
              <a:gd name="T28" fmla="*/ 52 w 112"/>
              <a:gd name="T29" fmla="*/ 64 h 216"/>
              <a:gd name="T30" fmla="*/ 52 w 112"/>
              <a:gd name="T31" fmla="*/ 32 h 216"/>
              <a:gd name="T32" fmla="*/ 60 w 112"/>
              <a:gd name="T33" fmla="*/ 32 h 216"/>
              <a:gd name="T34" fmla="*/ 60 w 112"/>
              <a:gd name="T35" fmla="*/ 6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216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0"/>
                  <a:pt x="15" y="100"/>
                  <a:pt x="36" y="108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7" y="100"/>
                  <a:pt x="112" y="79"/>
                  <a:pt x="112" y="56"/>
                </a:cubicBezTo>
                <a:close/>
                <a:moveTo>
                  <a:pt x="60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5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16"/>
          <p:cNvSpPr>
            <a:spLocks/>
          </p:cNvSpPr>
          <p:nvPr/>
        </p:nvSpPr>
        <p:spPr bwMode="auto">
          <a:xfrm>
            <a:off x="7109245" y="3503192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17"/>
          <p:cNvSpPr>
            <a:spLocks/>
          </p:cNvSpPr>
          <p:nvPr/>
        </p:nvSpPr>
        <p:spPr bwMode="auto">
          <a:xfrm>
            <a:off x="7109245" y="3311736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18"/>
          <p:cNvSpPr>
            <a:spLocks/>
          </p:cNvSpPr>
          <p:nvPr/>
        </p:nvSpPr>
        <p:spPr bwMode="auto">
          <a:xfrm>
            <a:off x="7109245" y="3123958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21"/>
          <p:cNvSpPr>
            <a:spLocks/>
          </p:cNvSpPr>
          <p:nvPr/>
        </p:nvSpPr>
        <p:spPr bwMode="auto">
          <a:xfrm>
            <a:off x="1509493" y="2983329"/>
            <a:ext cx="860391" cy="79127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47868" y="48687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71854" y="48687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74587" y="4861392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398574" y="4861392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95" name="矩形 94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</p:spTree>
    <p:extLst>
      <p:ext uri="{BB962C8B-B14F-4D97-AF65-F5344CB8AC3E}">
        <p14:creationId xmlns:p14="http://schemas.microsoft.com/office/powerpoint/2010/main" val="27603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/>
          <p:cNvSpPr/>
          <p:nvPr/>
        </p:nvSpPr>
        <p:spPr>
          <a:xfrm>
            <a:off x="5084282" y="183726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等腰三角形 26"/>
          <p:cNvSpPr/>
          <p:nvPr/>
        </p:nvSpPr>
        <p:spPr>
          <a:xfrm>
            <a:off x="4175627" y="3654581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等腰三角形 24"/>
          <p:cNvSpPr/>
          <p:nvPr/>
        </p:nvSpPr>
        <p:spPr>
          <a:xfrm rot="10800000">
            <a:off x="5084282" y="3654581"/>
            <a:ext cx="1817311" cy="1817311"/>
          </a:xfrm>
          <a:prstGeom prst="triangle">
            <a:avLst/>
          </a:prstGeom>
          <a:solidFill>
            <a:srgbClr val="4472C4">
              <a:alpha val="55000"/>
            </a:srgbClr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等腰三角形 22"/>
          <p:cNvSpPr/>
          <p:nvPr/>
        </p:nvSpPr>
        <p:spPr>
          <a:xfrm>
            <a:off x="5992937" y="3654581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圆角矩形 31"/>
          <p:cNvSpPr/>
          <p:nvPr/>
        </p:nvSpPr>
        <p:spPr>
          <a:xfrm rot="10800000" flipV="1">
            <a:off x="7095428" y="190220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519793" y="1870508"/>
            <a:ext cx="121218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24287" y="2317119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 rot="10800000" flipV="1">
            <a:off x="7856851" y="420197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281215" y="4170272"/>
            <a:ext cx="122340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285708" y="4616883"/>
            <a:ext cx="3532696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5293721" y="4754707"/>
            <a:ext cx="1398427" cy="130907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圆角矩形 42"/>
          <p:cNvSpPr/>
          <p:nvPr/>
        </p:nvSpPr>
        <p:spPr>
          <a:xfrm rot="10800000" flipV="1">
            <a:off x="4676656" y="191797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272670" y="1871344"/>
            <a:ext cx="123142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70235" y="2317955"/>
            <a:ext cx="3532695" cy="159274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3903388" y="420655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495773" y="4159932"/>
            <a:ext cx="1173715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6967" y="4606543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68352" y="2686452"/>
            <a:ext cx="468390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4434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20300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05789" y="4462318"/>
            <a:ext cx="468390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C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</p:spTree>
    <p:extLst>
      <p:ext uri="{BB962C8B-B14F-4D97-AF65-F5344CB8AC3E}">
        <p14:creationId xmlns:p14="http://schemas.microsoft.com/office/powerpoint/2010/main" val="22116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210048" y="3264361"/>
              <a:ext cx="3401055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8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264377" y="2614674"/>
            <a:ext cx="3306471" cy="3273825"/>
            <a:chOff x="1300233" y="1995959"/>
            <a:chExt cx="3306471" cy="3273825"/>
          </a:xfrm>
        </p:grpSpPr>
        <p:sp>
          <p:nvSpPr>
            <p:cNvPr id="3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85026" y="3016102"/>
              <a:ext cx="2639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Methods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65429" y="2801100"/>
            <a:ext cx="1435935" cy="1421759"/>
            <a:chOff x="1335867" y="2521914"/>
            <a:chExt cx="1416962" cy="1402972"/>
          </a:xfrm>
          <a:solidFill>
            <a:srgbClr val="4472C4"/>
          </a:solidFill>
        </p:grpSpPr>
        <p:sp>
          <p:nvSpPr>
            <p:cNvPr id="40" name="圆角矩形 20"/>
            <p:cNvSpPr/>
            <p:nvPr/>
          </p:nvSpPr>
          <p:spPr>
            <a:xfrm>
              <a:off x="1406797" y="2578184"/>
              <a:ext cx="1303300" cy="1290432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20"/>
            <p:cNvSpPr/>
            <p:nvPr/>
          </p:nvSpPr>
          <p:spPr>
            <a:xfrm>
              <a:off x="1335867" y="2521914"/>
              <a:ext cx="1416962" cy="1402972"/>
            </a:xfrm>
            <a:prstGeom prst="ellipse">
              <a:avLst/>
            </a:prstGeom>
            <a:grpFill/>
            <a:ln w="158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圆角矩形 20"/>
          <p:cNvSpPr/>
          <p:nvPr/>
        </p:nvSpPr>
        <p:spPr>
          <a:xfrm>
            <a:off x="7168913" y="4523760"/>
            <a:ext cx="1320751" cy="1307712"/>
          </a:xfrm>
          <a:prstGeom prst="ellipse">
            <a:avLst/>
          </a:prstGeom>
          <a:solidFill>
            <a:srgbClr val="4472C4">
              <a:alpha val="6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38" name="圆角矩形 20"/>
          <p:cNvSpPr/>
          <p:nvPr/>
        </p:nvSpPr>
        <p:spPr>
          <a:xfrm>
            <a:off x="7111321" y="4466740"/>
            <a:ext cx="1435935" cy="1421759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20"/>
          <p:cNvSpPr/>
          <p:nvPr/>
        </p:nvSpPr>
        <p:spPr>
          <a:xfrm>
            <a:off x="8703683" y="3861135"/>
            <a:ext cx="1848564" cy="183031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20"/>
          <p:cNvSpPr/>
          <p:nvPr/>
        </p:nvSpPr>
        <p:spPr>
          <a:xfrm>
            <a:off x="8621365" y="3767253"/>
            <a:ext cx="2009779" cy="1989936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 rot="10800000" flipV="1">
            <a:off x="1006219" y="1671489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关键词</a:t>
            </a:r>
          </a:p>
        </p:txBody>
      </p:sp>
      <p:sp>
        <p:nvSpPr>
          <p:cNvPr id="60" name="矩形 59"/>
          <p:cNvSpPr/>
          <p:nvPr/>
        </p:nvSpPr>
        <p:spPr>
          <a:xfrm>
            <a:off x="2540359" y="1590583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20638227">
            <a:off x="4752898" y="2516907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2049209" y="4318403"/>
            <a:ext cx="1617387" cy="146193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90033" y="3283104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5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138773" y="4576238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78" name="矩形 77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1081525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112595" y="2839549"/>
            <a:ext cx="1842896" cy="1742800"/>
            <a:chOff x="1017962" y="1558577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6" name="等腰三角形 35"/>
            <p:cNvSpPr/>
            <p:nvPr/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7226535" y="3081275"/>
            <a:ext cx="1842896" cy="1742800"/>
            <a:chOff x="8997271" y="1558577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4" name="等腰三角形 33"/>
            <p:cNvSpPr/>
            <p:nvPr/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flipV="1">
            <a:off x="3064540" y="3082312"/>
            <a:ext cx="1842896" cy="1742800"/>
            <a:chOff x="3467180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2" name="等腰三角形 31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45537" y="2839549"/>
            <a:ext cx="1842896" cy="1742800"/>
            <a:chOff x="6614571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0" name="等腰三角形 29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61719" y="2839549"/>
            <a:ext cx="1842896" cy="1742800"/>
            <a:chOff x="6614571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28" name="等腰三角形 27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21" name="Freeform 70"/>
          <p:cNvSpPr>
            <a:spLocks noEditPoints="1"/>
          </p:cNvSpPr>
          <p:nvPr/>
        </p:nvSpPr>
        <p:spPr bwMode="auto">
          <a:xfrm>
            <a:off x="1798420" y="3633901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22" name="Freeform 121"/>
          <p:cNvSpPr>
            <a:spLocks/>
          </p:cNvSpPr>
          <p:nvPr/>
        </p:nvSpPr>
        <p:spPr bwMode="auto">
          <a:xfrm>
            <a:off x="3750366" y="3553872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186391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1112597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162601" y="17169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3088806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259973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5186180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412546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9338752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94060" y="4950108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83743" y="13549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73338" y="4942776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12544" y="4942776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08281" y="17169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7234488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329423" y="13549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5860131" y="359585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921972" y="3544555"/>
            <a:ext cx="452025" cy="452025"/>
            <a:chOff x="413379" y="7611656"/>
            <a:chExt cx="452025" cy="452025"/>
          </a:xfrm>
        </p:grpSpPr>
        <p:sp>
          <p:nvSpPr>
            <p:cNvPr id="54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6" name="Freeform 40"/>
            <p:cNvSpPr>
              <a:spLocks/>
            </p:cNvSpPr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7" name="Freeform 41"/>
            <p:cNvSpPr>
              <a:spLocks/>
            </p:cNvSpPr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42"/>
            <p:cNvSpPr>
              <a:spLocks/>
            </p:cNvSpPr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43"/>
            <p:cNvSpPr>
              <a:spLocks/>
            </p:cNvSpPr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71" name="Freeform 79"/>
          <p:cNvSpPr>
            <a:spLocks/>
          </p:cNvSpPr>
          <p:nvPr/>
        </p:nvSpPr>
        <p:spPr bwMode="auto">
          <a:xfrm>
            <a:off x="9907491" y="3671655"/>
            <a:ext cx="542812" cy="341169"/>
          </a:xfrm>
          <a:custGeom>
            <a:avLst/>
            <a:gdLst>
              <a:gd name="T0" fmla="*/ 197 w 240"/>
              <a:gd name="T1" fmla="*/ 63 h 151"/>
              <a:gd name="T2" fmla="*/ 197 w 240"/>
              <a:gd name="T3" fmla="*/ 62 h 151"/>
              <a:gd name="T4" fmla="*/ 135 w 240"/>
              <a:gd name="T5" fmla="*/ 0 h 151"/>
              <a:gd name="T6" fmla="*/ 79 w 240"/>
              <a:gd name="T7" fmla="*/ 35 h 151"/>
              <a:gd name="T8" fmla="*/ 64 w 240"/>
              <a:gd name="T9" fmla="*/ 31 h 151"/>
              <a:gd name="T10" fmla="*/ 33 w 240"/>
              <a:gd name="T11" fmla="*/ 58 h 151"/>
              <a:gd name="T12" fmla="*/ 0 w 240"/>
              <a:gd name="T13" fmla="*/ 103 h 151"/>
              <a:gd name="T14" fmla="*/ 48 w 240"/>
              <a:gd name="T15" fmla="*/ 151 h 151"/>
              <a:gd name="T16" fmla="*/ 197 w 240"/>
              <a:gd name="T17" fmla="*/ 151 h 151"/>
              <a:gd name="T18" fmla="*/ 197 w 240"/>
              <a:gd name="T19" fmla="*/ 151 h 151"/>
              <a:gd name="T20" fmla="*/ 240 w 240"/>
              <a:gd name="T21" fmla="*/ 107 h 151"/>
              <a:gd name="T22" fmla="*/ 197 w 240"/>
              <a:gd name="T23" fmla="*/ 6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151">
                <a:moveTo>
                  <a:pt x="197" y="63"/>
                </a:moveTo>
                <a:cubicBezTo>
                  <a:pt x="197" y="63"/>
                  <a:pt x="197" y="62"/>
                  <a:pt x="197" y="62"/>
                </a:cubicBezTo>
                <a:cubicBezTo>
                  <a:pt x="197" y="27"/>
                  <a:pt x="169" y="0"/>
                  <a:pt x="135" y="0"/>
                </a:cubicBezTo>
                <a:cubicBezTo>
                  <a:pt x="110" y="0"/>
                  <a:pt x="89" y="14"/>
                  <a:pt x="79" y="35"/>
                </a:cubicBezTo>
                <a:cubicBezTo>
                  <a:pt x="74" y="33"/>
                  <a:pt x="70" y="31"/>
                  <a:pt x="64" y="31"/>
                </a:cubicBezTo>
                <a:cubicBezTo>
                  <a:pt x="49" y="31"/>
                  <a:pt x="35" y="43"/>
                  <a:pt x="33" y="58"/>
                </a:cubicBezTo>
                <a:cubicBezTo>
                  <a:pt x="14" y="65"/>
                  <a:pt x="0" y="82"/>
                  <a:pt x="0" y="103"/>
                </a:cubicBezTo>
                <a:cubicBezTo>
                  <a:pt x="0" y="130"/>
                  <a:pt x="22" y="151"/>
                  <a:pt x="48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221" y="151"/>
                  <a:pt x="240" y="132"/>
                  <a:pt x="240" y="107"/>
                </a:cubicBezTo>
                <a:cubicBezTo>
                  <a:pt x="240" y="83"/>
                  <a:pt x="221" y="64"/>
                  <a:pt x="19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88" name="矩形 87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4097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同侧圆角矩形 22"/>
          <p:cNvSpPr/>
          <p:nvPr/>
        </p:nvSpPr>
        <p:spPr>
          <a:xfrm rot="5400000" flipH="1">
            <a:off x="7814804" y="2707656"/>
            <a:ext cx="622152" cy="44864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" name="同侧圆角矩形 2"/>
          <p:cNvSpPr/>
          <p:nvPr/>
        </p:nvSpPr>
        <p:spPr>
          <a:xfrm rot="16200000">
            <a:off x="3526175" y="77245"/>
            <a:ext cx="622152" cy="44864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57762" y="1988122"/>
            <a:ext cx="3306471" cy="3273825"/>
          </a:xfrm>
          <a:prstGeom prst="ellipse">
            <a:avLst/>
          </a:prstGeom>
          <a:solidFill>
            <a:schemeClr val="bg1"/>
          </a:solidFill>
          <a:ln w="158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20"/>
          <p:cNvSpPr/>
          <p:nvPr/>
        </p:nvSpPr>
        <p:spPr>
          <a:xfrm>
            <a:off x="4490373" y="2119427"/>
            <a:ext cx="3041243" cy="3011215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742554" y="2607188"/>
            <a:ext cx="2639239" cy="105259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</a:rPr>
              <a:t>Methods</a:t>
            </a:r>
            <a:endParaRPr lang="zh-CN" altLang="en-US" sz="4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80449" y="3330774"/>
            <a:ext cx="1617387" cy="151271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2957" y="2119427"/>
            <a:ext cx="1307443" cy="4924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21589" y="4750815"/>
            <a:ext cx="1307443" cy="4924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64673" y="4299645"/>
            <a:ext cx="2353019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832077" y="4185820"/>
            <a:ext cx="100517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86720" y="3297914"/>
            <a:ext cx="1351644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11649" y="3463392"/>
            <a:ext cx="2353019" cy="101258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8154626" y="3305368"/>
            <a:ext cx="100517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009269" y="2417463"/>
            <a:ext cx="1351644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 rot="10800000" flipV="1">
            <a:off x="1144067" y="5817827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方法总结</a:t>
            </a:r>
          </a:p>
        </p:txBody>
      </p:sp>
      <p:sp>
        <p:nvSpPr>
          <p:cNvPr id="50" name="矩形 49"/>
          <p:cNvSpPr/>
          <p:nvPr/>
        </p:nvSpPr>
        <p:spPr>
          <a:xfrm>
            <a:off x="2678207" y="5736921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7" name="矩形 66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6267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16574" y="3077396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分析与讨论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872790" y="3264361"/>
              <a:ext cx="439773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 AND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9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/>
          <p:cNvSpPr/>
          <p:nvPr/>
        </p:nvSpPr>
        <p:spPr>
          <a:xfrm rot="2686645">
            <a:off x="4605409" y="2412323"/>
            <a:ext cx="1430064" cy="1443667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8" name="L 形 17"/>
          <p:cNvSpPr/>
          <p:nvPr/>
        </p:nvSpPr>
        <p:spPr>
          <a:xfrm rot="8086645">
            <a:off x="5819108" y="2416548"/>
            <a:ext cx="1420689" cy="1392304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0" name="L 形 19"/>
          <p:cNvSpPr/>
          <p:nvPr/>
        </p:nvSpPr>
        <p:spPr>
          <a:xfrm rot="13486645">
            <a:off x="5830865" y="3610563"/>
            <a:ext cx="1428819" cy="1428819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1" name="L 形 20"/>
          <p:cNvSpPr/>
          <p:nvPr/>
        </p:nvSpPr>
        <p:spPr>
          <a:xfrm rot="18886645">
            <a:off x="4630663" y="3640516"/>
            <a:ext cx="1428819" cy="1428819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4" name="文本框 23"/>
          <p:cNvSpPr txBox="1"/>
          <p:nvPr/>
        </p:nvSpPr>
        <p:spPr>
          <a:xfrm>
            <a:off x="4632667" y="2471945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3493" y="1960489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w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83607" y="3692716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T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407" y="4096144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o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3395960" y="21808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593998" y="2073533"/>
            <a:ext cx="1763812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Strengths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19593" y="245688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5717" y="2534772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289987" y="21954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714352" y="2149827"/>
            <a:ext cx="2036707" cy="8525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 </a:t>
            </a:r>
            <a:r>
              <a:rPr lang="en-US" altLang="zh-CN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Weaknesses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802721" y="251855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718845" y="2596439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3389692" y="424552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378554" y="4150182"/>
            <a:ext cx="207197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Opportunity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19596" y="451951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5717" y="4597404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8289983" y="428028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714347" y="4233658"/>
            <a:ext cx="159985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802721" y="460238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718843" y="468027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65" name="矩形 64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66" name="组 65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7" name="组 6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圆角矩形 7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8" name="文本框 67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62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560124905"/>
              </p:ext>
            </p:extLst>
          </p:nvPr>
        </p:nvGraphicFramePr>
        <p:xfrm>
          <a:off x="5524713" y="1645896"/>
          <a:ext cx="5929391" cy="321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586893" y="2157060"/>
            <a:ext cx="1521562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1049749" y="2413022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86891" y="4759172"/>
            <a:ext cx="1733159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281K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 rot="10800000" flipV="1">
            <a:off x="1071199" y="4929507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86891" y="3494989"/>
            <a:ext cx="2616414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508,000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1071199" y="366532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83627" y="5170224"/>
            <a:ext cx="5389463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947852" y="5794120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189880" y="1580105"/>
            <a:ext cx="4321" cy="48924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67" name="矩形 66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9971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651907289"/>
              </p:ext>
            </p:extLst>
          </p:nvPr>
        </p:nvGraphicFramePr>
        <p:xfrm>
          <a:off x="3535069" y="1550187"/>
          <a:ext cx="5073803" cy="335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圆角矩形 20"/>
          <p:cNvSpPr/>
          <p:nvPr/>
        </p:nvSpPr>
        <p:spPr>
          <a:xfrm rot="10800000" flipV="1">
            <a:off x="11427424" y="331948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48187" y="3229099"/>
            <a:ext cx="1976819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951057" y="359556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867181" y="3673448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78624" y="322910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07484" y="3179755"/>
            <a:ext cx="2077019" cy="123264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1361" y="355221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7485" y="3630108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3932862" y="4663655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5190162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6383959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7577759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1330623" y="5816490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864763" y="5735584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04723" y="2336267"/>
            <a:ext cx="1351644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04431" y="2348771"/>
            <a:ext cx="1351644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97" name="矩形 96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2480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1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5" y="2736811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0" y="6654793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6" y="245329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4" y="1705946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3" y="231351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5" y="297688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3" y="358351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797245" y="424688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6521813" y="485351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244677" y="156494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676173" y="2197403"/>
            <a:ext cx="249298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3248529" y="283953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理论框架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676173" y="3467403"/>
            <a:ext cx="249298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248529" y="410953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676173" y="4737403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104" name="矩形 103"/>
          <p:cNvSpPr/>
          <p:nvPr/>
        </p:nvSpPr>
        <p:spPr>
          <a:xfrm>
            <a:off x="3202139" y="2153781"/>
            <a:ext cx="2040935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sp>
        <p:nvSpPr>
          <p:cNvPr id="105" name="矩形 104"/>
          <p:cNvSpPr/>
          <p:nvPr/>
        </p:nvSpPr>
        <p:spPr>
          <a:xfrm>
            <a:off x="3439380" y="3485867"/>
            <a:ext cx="1792469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</a:t>
            </a:r>
          </a:p>
        </p:txBody>
      </p:sp>
      <p:sp>
        <p:nvSpPr>
          <p:cNvPr id="106" name="矩形 105"/>
          <p:cNvSpPr/>
          <p:nvPr/>
        </p:nvSpPr>
        <p:spPr>
          <a:xfrm>
            <a:off x="3568427" y="4755867"/>
            <a:ext cx="1656215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sp>
        <p:nvSpPr>
          <p:cNvPr id="107" name="矩形 106"/>
          <p:cNvSpPr/>
          <p:nvPr/>
        </p:nvSpPr>
        <p:spPr>
          <a:xfrm>
            <a:off x="7624881" y="2737657"/>
            <a:ext cx="2133909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sp>
        <p:nvSpPr>
          <p:cNvPr id="108" name="矩形 107"/>
          <p:cNvSpPr/>
          <p:nvPr/>
        </p:nvSpPr>
        <p:spPr>
          <a:xfrm>
            <a:off x="7659343" y="4066896"/>
            <a:ext cx="2449702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</a:t>
            </a:r>
          </a:p>
        </p:txBody>
      </p:sp>
      <p:sp>
        <p:nvSpPr>
          <p:cNvPr id="109" name="矩形 108"/>
          <p:cNvSpPr/>
          <p:nvPr/>
        </p:nvSpPr>
        <p:spPr>
          <a:xfrm>
            <a:off x="7735482" y="5383731"/>
            <a:ext cx="1207374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结论与建议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19330" y="3264361"/>
              <a:ext cx="528278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SUGGESTIONS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6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0" y="1844437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0" y="1679335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966332" y="2184399"/>
            <a:ext cx="3277544" cy="3245184"/>
            <a:chOff x="1300233" y="1995959"/>
            <a:chExt cx="3306471" cy="3273825"/>
          </a:xfrm>
        </p:grpSpPr>
        <p:sp>
          <p:nvSpPr>
            <p:cNvPr id="20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20386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11835" y="2980837"/>
              <a:ext cx="1883269" cy="131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en-US" altLang="zh-CN" sz="5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Conclusions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14763" y="2540931"/>
            <a:ext cx="6096000" cy="2653030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如学年论文、毕业论文、学位论文、科技论文、成果论文等，总称为论文。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为了探讨和掌握论文的写作规律和特点，需要对论文进行分类。由于论文本身的内容和性质不同，研究领域、对象、方法、表现方式不同，因此，论文就有不同的分类方法。</a:t>
            </a:r>
          </a:p>
        </p:txBody>
      </p:sp>
      <p:sp>
        <p:nvSpPr>
          <p:cNvPr id="38" name="矩形 37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41" name="矩形 40"/>
          <p:cNvSpPr/>
          <p:nvPr/>
        </p:nvSpPr>
        <p:spPr>
          <a:xfrm>
            <a:off x="2939993" y="325001"/>
            <a:ext cx="422986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1502446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19648" y="2155095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215481" y="1962777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2860353" y="2451476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3" name="圆角矩形 22"/>
          <p:cNvSpPr/>
          <p:nvPr/>
        </p:nvSpPr>
        <p:spPr>
          <a:xfrm rot="10800000" flipV="1">
            <a:off x="2860353" y="5208341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2860353" y="3370431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2860353" y="4289385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4489707" y="2487563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88810" y="3408038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8810" y="4327691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88810" y="5247347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3712" y="1962775"/>
            <a:ext cx="2212787" cy="4447636"/>
          </a:xfrm>
          <a:prstGeom prst="rect">
            <a:avLst/>
          </a:prstGeom>
          <a:solidFill>
            <a:srgbClr val="4472C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246" y="3053591"/>
            <a:ext cx="1215709" cy="2296458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 议</a:t>
            </a:r>
          </a:p>
        </p:txBody>
      </p:sp>
      <p:sp>
        <p:nvSpPr>
          <p:cNvPr id="43" name="矩形 42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46" name="矩形 45"/>
          <p:cNvSpPr/>
          <p:nvPr/>
        </p:nvSpPr>
        <p:spPr>
          <a:xfrm>
            <a:off x="2939993" y="325001"/>
            <a:ext cx="422986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1287408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2847434"/>
            <a:ext cx="13238448" cy="1296345"/>
            <a:chOff x="-21102" y="2847433"/>
            <a:chExt cx="1323844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1025346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6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887506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296787" y="3264361"/>
              <a:ext cx="2416042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BIBLIOGRAPHY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334135" y="2065437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29555" y="1876965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6200000" flipV="1">
            <a:off x="-146012" y="471088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6200000" flipV="1">
            <a:off x="-146012" y="5611018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-146012" y="294350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-146012" y="3843636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6200000" flipV="1">
            <a:off x="-146012" y="2022984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86257" y="2190119"/>
            <a:ext cx="1215709" cy="3836944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国内文献</a:t>
            </a:r>
          </a:p>
        </p:txBody>
      </p:sp>
      <p:sp>
        <p:nvSpPr>
          <p:cNvPr id="29" name="矩形 28"/>
          <p:cNvSpPr/>
          <p:nvPr/>
        </p:nvSpPr>
        <p:spPr>
          <a:xfrm>
            <a:off x="3032653" y="2569307"/>
            <a:ext cx="8457331" cy="200054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6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9" y="2675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47" name="矩形 46"/>
          <p:cNvSpPr/>
          <p:nvPr/>
        </p:nvSpPr>
        <p:spPr>
          <a:xfrm>
            <a:off x="2607266" y="325001"/>
            <a:ext cx="195437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415628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-885" y="2116235"/>
            <a:ext cx="10287887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5664" y="1927763"/>
            <a:ext cx="10287887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343661" y="2240918"/>
            <a:ext cx="1215709" cy="3836944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国外文献</a:t>
            </a:r>
          </a:p>
        </p:txBody>
      </p:sp>
      <p:sp>
        <p:nvSpPr>
          <p:cNvPr id="30" name="矩形 29"/>
          <p:cNvSpPr/>
          <p:nvPr/>
        </p:nvSpPr>
        <p:spPr>
          <a:xfrm>
            <a:off x="893085" y="2770181"/>
            <a:ext cx="8149319" cy="29608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姓，名字首字母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出版社所在城市：出版社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6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9" y="2675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47" name="矩形 46"/>
          <p:cNvSpPr/>
          <p:nvPr/>
        </p:nvSpPr>
        <p:spPr>
          <a:xfrm>
            <a:off x="2607266" y="325001"/>
            <a:ext cx="195437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  <p:sp>
        <p:nvSpPr>
          <p:cNvPr id="60" name="圆角矩形 59"/>
          <p:cNvSpPr/>
          <p:nvPr/>
        </p:nvSpPr>
        <p:spPr>
          <a:xfrm rot="16200000" flipV="1">
            <a:off x="11567365" y="4710886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16200000" flipV="1">
            <a:off x="11567365" y="5611019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 rot="16200000" flipV="1">
            <a:off x="11567365" y="294350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6200000" flipV="1">
            <a:off x="11567365" y="3843638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 rot="16200000" flipV="1">
            <a:off x="11567366" y="2022984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4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9"/>
            <a:ext cx="469871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致谢感恩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941788" y="4091356"/>
            <a:ext cx="3772515" cy="411599"/>
            <a:chOff x="8108707" y="5767512"/>
            <a:chExt cx="3772516" cy="414968"/>
          </a:xfrm>
        </p:grpSpPr>
        <p:sp>
          <p:nvSpPr>
            <p:cNvPr id="51" name="文本框 50"/>
            <p:cNvSpPr txBox="1"/>
            <p:nvPr/>
          </p:nvSpPr>
          <p:spPr>
            <a:xfrm>
              <a:off x="8108707" y="5779095"/>
              <a:ext cx="1444626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答辩人：**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063098" y="5767512"/>
              <a:ext cx="1818125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指导教授：***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981613" y="4515843"/>
            <a:ext cx="6158739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Graduation Thesis Defense</a:t>
            </a:r>
            <a:endParaRPr lang="zh-CN" altLang="en-US" sz="1600" b="1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-8551" y="5623751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6" y="6057841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1" y="5713688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5" y="5586367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>
            <a:spLocks/>
          </p:cNvSpPr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 rot="10800000" flipV="1">
            <a:off x="5770333" y="4141473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183531" y="2160561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805484" y="3264361"/>
              <a:ext cx="4210186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4" y="2065437"/>
            <a:ext cx="12197665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-5665" y="1876965"/>
            <a:ext cx="12197665" cy="41702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sp>
        <p:nvSpPr>
          <p:cNvPr id="47" name="矩形 46"/>
          <p:cNvSpPr/>
          <p:nvPr/>
        </p:nvSpPr>
        <p:spPr>
          <a:xfrm>
            <a:off x="1580270" y="2173349"/>
            <a:ext cx="8842553" cy="89255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主题研究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TOPIC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263" y="3197474"/>
            <a:ext cx="10767476" cy="261917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如学年论文、毕业论文、学位论文、科技论文、成果论文等，总称为论文。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为了探讨和掌握论文的写作规律和特点，需要对论文进行分类。由于论文本身的内容和性质不同，研究领域、对象、方法、表现方式不同，因此，论文就有不同的分类方法。</a:t>
            </a:r>
          </a:p>
          <a:p>
            <a:pPr algn="ctr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323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7"/>
          <p:cNvGrpSpPr/>
          <p:nvPr>
            <p:custDataLst>
              <p:tags r:id="rId1"/>
            </p:custDataLst>
          </p:nvPr>
        </p:nvGrpSpPr>
        <p:grpSpPr bwMode="gray">
          <a:xfrm>
            <a:off x="5662023" y="2342220"/>
            <a:ext cx="6154608" cy="3799349"/>
            <a:chOff x="1832768" y="1268759"/>
            <a:chExt cx="6240462" cy="3571875"/>
          </a:xfrm>
          <a:solidFill>
            <a:schemeClr val="tx2">
              <a:alpha val="71000"/>
            </a:schemeClr>
          </a:solidFill>
        </p:grpSpPr>
        <p:sp>
          <p:nvSpPr>
            <p:cNvPr id="20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6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64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7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57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2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5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53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6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4472C4">
                <a:alpha val="85000"/>
              </a:srgb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1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36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40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1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2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3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4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5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6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7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8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9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0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1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2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7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2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307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8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33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4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5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9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1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29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0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2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3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27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8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4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5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25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6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6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9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23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4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20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8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305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9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299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1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8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274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7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62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69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0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1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2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3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63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64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5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6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7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8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8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33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1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31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4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6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182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5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28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86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3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26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94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24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5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95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9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22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3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00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9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20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7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28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30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31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2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4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5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6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7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8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9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0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1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3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4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5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6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7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8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9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50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80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81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1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2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3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4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5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6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7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8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9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0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1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2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3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4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5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6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7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8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9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0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1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2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3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4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5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6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77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78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179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375" name="文本框 374"/>
          <p:cNvSpPr txBox="1"/>
          <p:nvPr/>
        </p:nvSpPr>
        <p:spPr>
          <a:xfrm>
            <a:off x="540291" y="1606097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620875" y="21113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本框 379"/>
          <p:cNvSpPr txBox="1"/>
          <p:nvPr/>
        </p:nvSpPr>
        <p:spPr>
          <a:xfrm>
            <a:off x="540291" y="3962683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国外现状</a:t>
            </a:r>
          </a:p>
        </p:txBody>
      </p:sp>
      <p:cxnSp>
        <p:nvCxnSpPr>
          <p:cNvPr id="381" name="直接连接符 380"/>
          <p:cNvCxnSpPr/>
          <p:nvPr/>
        </p:nvCxnSpPr>
        <p:spPr>
          <a:xfrm>
            <a:off x="620875" y="4454698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532500" y="2125991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463728" y="4454927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96" name="文本框 395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97" name="矩形 396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</p:spTree>
    <p:extLst>
      <p:ext uri="{BB962C8B-B14F-4D97-AF65-F5344CB8AC3E}">
        <p14:creationId xmlns:p14="http://schemas.microsoft.com/office/powerpoint/2010/main" val="26256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3751" y="2101865"/>
            <a:ext cx="1755700" cy="1890765"/>
            <a:chOff x="4925753" y="1651222"/>
            <a:chExt cx="1755700" cy="1890765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925754" y="1651222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86390" y="2256567"/>
            <a:ext cx="2234899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,B , C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784932" y="2722079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784931" y="2857072"/>
            <a:ext cx="7340412" cy="1256483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就是用来进行科学研究和描述科研成果的文章，简称之为论文。它既是探讨问题进行科学研究的一种手段，又是描述科研成果进行学术交流的一种工具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1188792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613158" y="4801280"/>
            <a:ext cx="1011811" cy="39241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01529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17651" y="524789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4803844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228210" y="4801280"/>
            <a:ext cx="939677" cy="39241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316581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32703" y="524789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 rot="10800000" flipV="1">
            <a:off x="8418896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843262" y="4801280"/>
            <a:ext cx="947691" cy="39241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931633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847755" y="524789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6" name="矩形 55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</p:spTree>
    <p:extLst>
      <p:ext uri="{BB962C8B-B14F-4D97-AF65-F5344CB8AC3E}">
        <p14:creationId xmlns:p14="http://schemas.microsoft.com/office/powerpoint/2010/main" val="30943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4472C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42785" y="2594956"/>
            <a:ext cx="2418483" cy="2515367"/>
            <a:chOff x="4721608" y="1835707"/>
            <a:chExt cx="1879634" cy="1954931"/>
          </a:xfrm>
          <a:solidFill>
            <a:srgbClr val="4472C4">
              <a:alpha val="39000"/>
            </a:srgbClr>
          </a:solidFill>
        </p:grpSpPr>
        <p:sp>
          <p:nvSpPr>
            <p:cNvPr id="2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98017" y="3023612"/>
            <a:ext cx="1527435" cy="169276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09270" y="1874039"/>
            <a:ext cx="123142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297641" y="224276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13765" y="2320651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784903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09268" y="4012907"/>
            <a:ext cx="121218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297637" y="43816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13760" y="4459517"/>
            <a:ext cx="3532696" cy="159274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 rot="10800000" flipV="1">
            <a:off x="11083920" y="192066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679933" y="1874039"/>
            <a:ext cx="122340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627392" y="224276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77499" y="2320651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11083920" y="40595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76303" y="4012907"/>
            <a:ext cx="1218599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rgbClr val="AD1C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627392" y="43816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77499" y="4459517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9" name="矩形 58"/>
          <p:cNvSpPr/>
          <p:nvPr/>
        </p:nvSpPr>
        <p:spPr>
          <a:xfrm>
            <a:off x="2515019" y="325001"/>
            <a:ext cx="337540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</p:spTree>
    <p:extLst>
      <p:ext uri="{BB962C8B-B14F-4D97-AF65-F5344CB8AC3E}">
        <p14:creationId xmlns:p14="http://schemas.microsoft.com/office/powerpoint/2010/main" val="2078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研究框架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75497" y="3264361"/>
              <a:ext cx="387015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FRAMWORKS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1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79555" y="2823479"/>
            <a:ext cx="1822836" cy="1738364"/>
            <a:chOff x="4925753" y="1803623"/>
            <a:chExt cx="1822836" cy="1738364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10800000" flipV="1">
            <a:off x="323200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818095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88165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9830607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6531309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3154242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54241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49461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49459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44681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44679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3893" y="1733939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03891" y="1373144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99111" y="1733939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99109" y="1373144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61" name="矩形 60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</p:spTree>
    <p:extLst>
      <p:ext uri="{BB962C8B-B14F-4D97-AF65-F5344CB8AC3E}">
        <p14:creationId xmlns:p14="http://schemas.microsoft.com/office/powerpoint/2010/main" val="116312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2092</Words>
  <Application>Microsoft Office PowerPoint</Application>
  <PresentationFormat>宽屏</PresentationFormat>
  <Paragraphs>260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Century Gothic</vt:lpstr>
      <vt:lpstr>Eras Light ITC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绿色毕业答辩</dc:title>
  <dc:creator>第一PPT</dc:creator>
  <cp:keywords>www.1ppt.com</cp:keywords>
  <cp:lastModifiedBy>Administrator</cp:lastModifiedBy>
  <cp:revision>207</cp:revision>
  <dcterms:created xsi:type="dcterms:W3CDTF">2015-04-07T16:28:23Z</dcterms:created>
  <dcterms:modified xsi:type="dcterms:W3CDTF">2020-06-05T08:28:01Z</dcterms:modified>
</cp:coreProperties>
</file>