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57" r:id="rId5"/>
    <p:sldId id="286" r:id="rId6"/>
    <p:sldId id="291" r:id="rId7"/>
    <p:sldId id="264" r:id="rId8"/>
    <p:sldId id="287" r:id="rId9"/>
    <p:sldId id="292" r:id="rId10"/>
    <p:sldId id="288" r:id="rId11"/>
    <p:sldId id="294" r:id="rId12"/>
    <p:sldId id="300" r:id="rId13"/>
    <p:sldId id="301" r:id="rId14"/>
    <p:sldId id="295" r:id="rId15"/>
    <p:sldId id="296" r:id="rId16"/>
    <p:sldId id="297" r:id="rId17"/>
    <p:sldId id="289" r:id="rId18"/>
    <p:sldId id="273" r:id="rId19"/>
    <p:sldId id="283" r:id="rId20"/>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F85C7"/>
    <a:srgbClr val="4573C5"/>
    <a:srgbClr val="5B9BD5"/>
    <a:srgbClr val="9CB4E0"/>
    <a:srgbClr val="2F5597"/>
    <a:srgbClr val="A2A2A2"/>
    <a:srgbClr val="EBE9DC"/>
    <a:srgbClr val="540000"/>
    <a:srgbClr val="AD1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94660"/>
  </p:normalViewPr>
  <p:slideViewPr>
    <p:cSldViewPr snapToGrid="0">
      <p:cViewPr varScale="1">
        <p:scale>
          <a:sx n="54" d="100"/>
          <a:sy n="54" d="100"/>
        </p:scale>
        <p:origin x="101" y="86"/>
      </p:cViewPr>
      <p:guideLst>
        <p:guide orient="horz" pos="2160"/>
        <p:guide pos="3840"/>
      </p:guideLst>
    </p:cSldViewPr>
  </p:slideViewPr>
  <p:notesTextViewPr>
    <p:cViewPr>
      <p:scale>
        <a:sx n="1" d="1"/>
        <a:sy n="1" d="1"/>
      </p:scale>
      <p:origin x="0" y="0"/>
    </p:cViewPr>
  </p:notesTextViewPr>
  <p:sorterViewPr>
    <p:cViewPr>
      <p:scale>
        <a:sx n="139" d="100"/>
        <a:sy n="139" d="100"/>
      </p:scale>
      <p:origin x="0" y="-17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C2450-4943-42E3-B5C7-CBEC760CDF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7B2FAE0-81BB-4F34-ABDC-B1086CCBEC7A}">
      <dgm:prSet phldrT="[文本]"/>
      <dgm:spPr/>
      <dgm:t>
        <a:bodyPr/>
        <a:lstStyle/>
        <a:p>
          <a:r>
            <a:rPr lang="en-US" altLang="zh-CN" dirty="0"/>
            <a:t>20</a:t>
          </a:r>
          <a:r>
            <a:rPr lang="zh-CN" altLang="en-US" dirty="0"/>
            <a:t>世纪初</a:t>
          </a:r>
        </a:p>
      </dgm:t>
    </dgm:pt>
    <dgm:pt modelId="{18C5DCC2-9C79-49BC-86EA-8AA83F37DD57}" type="parTrans" cxnId="{19070C89-F1CD-4F7F-9B6F-4B944C7CBED7}">
      <dgm:prSet/>
      <dgm:spPr/>
      <dgm:t>
        <a:bodyPr/>
        <a:lstStyle/>
        <a:p>
          <a:endParaRPr lang="zh-CN" altLang="en-US"/>
        </a:p>
      </dgm:t>
    </dgm:pt>
    <dgm:pt modelId="{54CD089C-9E49-4541-8390-D4D219A15E2D}" type="sibTrans" cxnId="{19070C89-F1CD-4F7F-9B6F-4B944C7CBED7}">
      <dgm:prSet/>
      <dgm:spPr/>
      <dgm:t>
        <a:bodyPr/>
        <a:lstStyle/>
        <a:p>
          <a:endParaRPr lang="zh-CN" altLang="en-US"/>
        </a:p>
      </dgm:t>
    </dgm:pt>
    <dgm:pt modelId="{3C2DD5F8-FFE7-4256-AB4C-3731C1A6F142}">
      <dgm:prSet phldrT="[文本]"/>
      <dgm:spPr/>
      <dgm:t>
        <a:bodyPr/>
        <a:lstStyle/>
        <a:p>
          <a:r>
            <a:rPr lang="zh-CN" altLang="en-US" dirty="0"/>
            <a:t>扩频通信出世</a:t>
          </a:r>
        </a:p>
      </dgm:t>
    </dgm:pt>
    <dgm:pt modelId="{196DDCC2-ECD4-43CA-9E3B-4B9A3CBB5FBD}" type="parTrans" cxnId="{8C1A2B66-03F3-4B6F-B17C-B56E558B04CC}">
      <dgm:prSet/>
      <dgm:spPr/>
      <dgm:t>
        <a:bodyPr/>
        <a:lstStyle/>
        <a:p>
          <a:endParaRPr lang="zh-CN" altLang="en-US"/>
        </a:p>
      </dgm:t>
    </dgm:pt>
    <dgm:pt modelId="{F6F012C0-E852-4BDC-BDD4-C5AA2FF0E168}" type="sibTrans" cxnId="{8C1A2B66-03F3-4B6F-B17C-B56E558B04CC}">
      <dgm:prSet/>
      <dgm:spPr/>
      <dgm:t>
        <a:bodyPr/>
        <a:lstStyle/>
        <a:p>
          <a:endParaRPr lang="zh-CN" altLang="en-US"/>
        </a:p>
      </dgm:t>
    </dgm:pt>
    <dgm:pt modelId="{0B84455B-FDD1-410B-B92F-BF5B66AA6075}">
      <dgm:prSet phldrT="[文本]"/>
      <dgm:spPr/>
      <dgm:t>
        <a:bodyPr/>
        <a:lstStyle/>
        <a:p>
          <a:r>
            <a:rPr lang="zh-CN" altLang="en-US" dirty="0"/>
            <a:t>受硬件限制，没有得到广泛的应用</a:t>
          </a:r>
        </a:p>
      </dgm:t>
    </dgm:pt>
    <dgm:pt modelId="{E994AA6D-7164-4B38-918A-FF42A841CC0B}" type="parTrans" cxnId="{48EDF491-AD17-40C8-A6C1-6C712BA9DB90}">
      <dgm:prSet/>
      <dgm:spPr/>
      <dgm:t>
        <a:bodyPr/>
        <a:lstStyle/>
        <a:p>
          <a:endParaRPr lang="zh-CN" altLang="en-US"/>
        </a:p>
      </dgm:t>
    </dgm:pt>
    <dgm:pt modelId="{94C894A5-3835-4856-BA70-A693D57681EB}" type="sibTrans" cxnId="{48EDF491-AD17-40C8-A6C1-6C712BA9DB90}">
      <dgm:prSet/>
      <dgm:spPr/>
      <dgm:t>
        <a:bodyPr/>
        <a:lstStyle/>
        <a:p>
          <a:endParaRPr lang="zh-CN" altLang="en-US"/>
        </a:p>
      </dgm:t>
    </dgm:pt>
    <dgm:pt modelId="{9AB65D42-A315-42EF-9E49-15EA2D27BEF5}">
      <dgm:prSet phldrT="[文本]"/>
      <dgm:spPr/>
      <dgm:t>
        <a:bodyPr/>
        <a:lstStyle/>
        <a:p>
          <a:r>
            <a:rPr lang="en-US" altLang="zh-CN" dirty="0"/>
            <a:t>20</a:t>
          </a:r>
          <a:r>
            <a:rPr lang="zh-CN" altLang="en-US" dirty="0"/>
            <a:t>世纪中后期</a:t>
          </a:r>
        </a:p>
      </dgm:t>
    </dgm:pt>
    <dgm:pt modelId="{E75AB24D-29ED-48B1-AEA8-35FB7961A937}" type="parTrans" cxnId="{A4DE0A0A-4521-4F17-8D4C-28B3220B1713}">
      <dgm:prSet/>
      <dgm:spPr/>
      <dgm:t>
        <a:bodyPr/>
        <a:lstStyle/>
        <a:p>
          <a:endParaRPr lang="zh-CN" altLang="en-US"/>
        </a:p>
      </dgm:t>
    </dgm:pt>
    <dgm:pt modelId="{47A2635E-3B12-41DD-943B-8D0408A49A41}" type="sibTrans" cxnId="{A4DE0A0A-4521-4F17-8D4C-28B3220B1713}">
      <dgm:prSet/>
      <dgm:spPr/>
      <dgm:t>
        <a:bodyPr/>
        <a:lstStyle/>
        <a:p>
          <a:endParaRPr lang="zh-CN" altLang="en-US"/>
        </a:p>
      </dgm:t>
    </dgm:pt>
    <dgm:pt modelId="{95B2F9FD-FFF2-4247-B763-D2032BEA8815}">
      <dgm:prSet phldrT="[文本]"/>
      <dgm:spPr/>
      <dgm:t>
        <a:bodyPr/>
        <a:lstStyle/>
        <a:p>
          <a:r>
            <a:rPr lang="zh-CN" altLang="en-US" dirty="0"/>
            <a:t>扩频通信在民用中得到发展</a:t>
          </a:r>
        </a:p>
      </dgm:t>
    </dgm:pt>
    <dgm:pt modelId="{19A2FFCE-C827-4B35-B9E5-CADC866DD8BC}" type="parTrans" cxnId="{2D2B3EB6-0CDF-4F41-A742-081814892C8B}">
      <dgm:prSet/>
      <dgm:spPr/>
      <dgm:t>
        <a:bodyPr/>
        <a:lstStyle/>
        <a:p>
          <a:endParaRPr lang="zh-CN" altLang="en-US"/>
        </a:p>
      </dgm:t>
    </dgm:pt>
    <dgm:pt modelId="{420E4ECD-CD15-4EC8-B3F9-7FE6638463F2}" type="sibTrans" cxnId="{2D2B3EB6-0CDF-4F41-A742-081814892C8B}">
      <dgm:prSet/>
      <dgm:spPr/>
      <dgm:t>
        <a:bodyPr/>
        <a:lstStyle/>
        <a:p>
          <a:endParaRPr lang="zh-CN" altLang="en-US"/>
        </a:p>
      </dgm:t>
    </dgm:pt>
    <dgm:pt modelId="{F81A3FF0-F68B-4B85-92DD-040EA648BC55}">
      <dgm:prSet phldrT="[文本]"/>
      <dgm:spPr/>
      <dgm:t>
        <a:bodyPr/>
        <a:lstStyle/>
        <a:p>
          <a:r>
            <a:rPr lang="zh-CN" altLang="en-US" dirty="0"/>
            <a:t>扩频通信应用于无绳电话</a:t>
          </a:r>
        </a:p>
      </dgm:t>
    </dgm:pt>
    <dgm:pt modelId="{7806D483-2F44-4DED-910D-A5993371B024}" type="parTrans" cxnId="{906C8685-1CD3-49C4-8A85-4DC3C0BB582F}">
      <dgm:prSet/>
      <dgm:spPr/>
      <dgm:t>
        <a:bodyPr/>
        <a:lstStyle/>
        <a:p>
          <a:endParaRPr lang="zh-CN" altLang="en-US"/>
        </a:p>
      </dgm:t>
    </dgm:pt>
    <dgm:pt modelId="{F68F06B7-07D4-4A90-B523-009228BF58E0}" type="sibTrans" cxnId="{906C8685-1CD3-49C4-8A85-4DC3C0BB582F}">
      <dgm:prSet/>
      <dgm:spPr/>
      <dgm:t>
        <a:bodyPr/>
        <a:lstStyle/>
        <a:p>
          <a:endParaRPr lang="zh-CN" altLang="en-US"/>
        </a:p>
      </dgm:t>
    </dgm:pt>
    <dgm:pt modelId="{D9ADC673-27F3-409B-B087-E62ED53B6994}">
      <dgm:prSet phldrT="[文本]"/>
      <dgm:spPr/>
      <dgm:t>
        <a:bodyPr/>
        <a:lstStyle/>
        <a:p>
          <a:r>
            <a:rPr lang="en-US" altLang="zh-CN" dirty="0"/>
            <a:t>21</a:t>
          </a:r>
          <a:r>
            <a:rPr lang="zh-CN" altLang="en-US" dirty="0"/>
            <a:t>世纪</a:t>
          </a:r>
        </a:p>
      </dgm:t>
    </dgm:pt>
    <dgm:pt modelId="{94CBEC95-7BD0-43E3-A1F1-D89BB88C93FF}" type="parTrans" cxnId="{B23E7343-1AD3-4115-BB6B-5E2FD3BE708C}">
      <dgm:prSet/>
      <dgm:spPr/>
      <dgm:t>
        <a:bodyPr/>
        <a:lstStyle/>
        <a:p>
          <a:endParaRPr lang="zh-CN" altLang="en-US"/>
        </a:p>
      </dgm:t>
    </dgm:pt>
    <dgm:pt modelId="{CD737362-864D-419B-84BE-9A0F03391E49}" type="sibTrans" cxnId="{B23E7343-1AD3-4115-BB6B-5E2FD3BE708C}">
      <dgm:prSet/>
      <dgm:spPr/>
      <dgm:t>
        <a:bodyPr/>
        <a:lstStyle/>
        <a:p>
          <a:endParaRPr lang="zh-CN" altLang="en-US"/>
        </a:p>
      </dgm:t>
    </dgm:pt>
    <dgm:pt modelId="{A8FC3A09-BEDA-4F02-AE37-B99404482AC8}">
      <dgm:prSet phldrT="[文本]"/>
      <dgm:spPr/>
      <dgm:t>
        <a:bodyPr/>
        <a:lstStyle/>
        <a:p>
          <a:r>
            <a:rPr lang="zh-CN" altLang="en-US" dirty="0"/>
            <a:t>电子对抗与反对抗的技术核心</a:t>
          </a:r>
        </a:p>
      </dgm:t>
    </dgm:pt>
    <dgm:pt modelId="{FDE41E96-B43F-4A6A-9CA5-842627F6B70A}" type="parTrans" cxnId="{27788904-51F8-4D40-8D93-574336090F26}">
      <dgm:prSet/>
      <dgm:spPr/>
      <dgm:t>
        <a:bodyPr/>
        <a:lstStyle/>
        <a:p>
          <a:endParaRPr lang="zh-CN" altLang="en-US"/>
        </a:p>
      </dgm:t>
    </dgm:pt>
    <dgm:pt modelId="{8798D3FA-D9D5-45E2-85A4-B890F4F8BF92}" type="sibTrans" cxnId="{27788904-51F8-4D40-8D93-574336090F26}">
      <dgm:prSet/>
      <dgm:spPr/>
      <dgm:t>
        <a:bodyPr/>
        <a:lstStyle/>
        <a:p>
          <a:endParaRPr lang="zh-CN" altLang="en-US"/>
        </a:p>
      </dgm:t>
    </dgm:pt>
    <dgm:pt modelId="{013E2D6A-9ACD-4460-A8B5-A27CCE3B9C82}">
      <dgm:prSet phldrT="[文本]"/>
      <dgm:spPr/>
      <dgm:t>
        <a:bodyPr/>
        <a:lstStyle/>
        <a:p>
          <a:r>
            <a:rPr lang="zh-CN" altLang="en-US" dirty="0"/>
            <a:t>广泛应用于军事抗干扰以及移动通信</a:t>
          </a:r>
        </a:p>
      </dgm:t>
    </dgm:pt>
    <dgm:pt modelId="{D0C2DF2C-8448-473B-920C-E33270418133}" type="parTrans" cxnId="{20D90D95-86B9-4D0F-95A9-9B08F60D06EA}">
      <dgm:prSet/>
      <dgm:spPr/>
      <dgm:t>
        <a:bodyPr/>
        <a:lstStyle/>
        <a:p>
          <a:endParaRPr lang="zh-CN" altLang="en-US"/>
        </a:p>
      </dgm:t>
    </dgm:pt>
    <dgm:pt modelId="{3F11F7DB-0E99-446E-8EB3-756F559F2A3E}" type="sibTrans" cxnId="{20D90D95-86B9-4D0F-95A9-9B08F60D06EA}">
      <dgm:prSet/>
      <dgm:spPr/>
      <dgm:t>
        <a:bodyPr/>
        <a:lstStyle/>
        <a:p>
          <a:endParaRPr lang="zh-CN" altLang="en-US"/>
        </a:p>
      </dgm:t>
    </dgm:pt>
    <dgm:pt modelId="{3B986512-F43B-4481-8B4F-7B7E6F307D70}" type="pres">
      <dgm:prSet presAssocID="{1BDC2450-4943-42E3-B5C7-CBEC760CDFC3}" presName="linearFlow" presStyleCnt="0">
        <dgm:presLayoutVars>
          <dgm:dir/>
          <dgm:animLvl val="lvl"/>
          <dgm:resizeHandles val="exact"/>
        </dgm:presLayoutVars>
      </dgm:prSet>
      <dgm:spPr/>
    </dgm:pt>
    <dgm:pt modelId="{5441A574-21E2-4ABE-80AF-B7094E3CBCE1}" type="pres">
      <dgm:prSet presAssocID="{B7B2FAE0-81BB-4F34-ABDC-B1086CCBEC7A}" presName="composite" presStyleCnt="0"/>
      <dgm:spPr/>
    </dgm:pt>
    <dgm:pt modelId="{859935A4-051C-4F28-AD0B-248FB3B10893}" type="pres">
      <dgm:prSet presAssocID="{B7B2FAE0-81BB-4F34-ABDC-B1086CCBEC7A}" presName="parentText" presStyleLbl="alignNode1" presStyleIdx="0" presStyleCnt="3">
        <dgm:presLayoutVars>
          <dgm:chMax val="1"/>
          <dgm:bulletEnabled val="1"/>
        </dgm:presLayoutVars>
      </dgm:prSet>
      <dgm:spPr/>
    </dgm:pt>
    <dgm:pt modelId="{3DDCEF9B-98CD-4FBC-8E60-3053A22833E6}" type="pres">
      <dgm:prSet presAssocID="{B7B2FAE0-81BB-4F34-ABDC-B1086CCBEC7A}" presName="descendantText" presStyleLbl="alignAcc1" presStyleIdx="0" presStyleCnt="3" custLinFactNeighborX="293" custLinFactNeighborY="4237">
        <dgm:presLayoutVars>
          <dgm:bulletEnabled val="1"/>
        </dgm:presLayoutVars>
      </dgm:prSet>
      <dgm:spPr/>
    </dgm:pt>
    <dgm:pt modelId="{77023DA0-E8C6-4142-877C-150CA838EB51}" type="pres">
      <dgm:prSet presAssocID="{54CD089C-9E49-4541-8390-D4D219A15E2D}" presName="sp" presStyleCnt="0"/>
      <dgm:spPr/>
    </dgm:pt>
    <dgm:pt modelId="{4B972DD2-29B8-43DE-A867-ECC65AFBC1B4}" type="pres">
      <dgm:prSet presAssocID="{9AB65D42-A315-42EF-9E49-15EA2D27BEF5}" presName="composite" presStyleCnt="0"/>
      <dgm:spPr/>
    </dgm:pt>
    <dgm:pt modelId="{AAD9D623-68EB-4A64-80F1-7A695AB6FD57}" type="pres">
      <dgm:prSet presAssocID="{9AB65D42-A315-42EF-9E49-15EA2D27BEF5}" presName="parentText" presStyleLbl="alignNode1" presStyleIdx="1" presStyleCnt="3">
        <dgm:presLayoutVars>
          <dgm:chMax val="1"/>
          <dgm:bulletEnabled val="1"/>
        </dgm:presLayoutVars>
      </dgm:prSet>
      <dgm:spPr/>
    </dgm:pt>
    <dgm:pt modelId="{17D7FF7F-1898-45C2-92B4-2BD643D2B75B}" type="pres">
      <dgm:prSet presAssocID="{9AB65D42-A315-42EF-9E49-15EA2D27BEF5}" presName="descendantText" presStyleLbl="alignAcc1" presStyleIdx="1" presStyleCnt="3">
        <dgm:presLayoutVars>
          <dgm:bulletEnabled val="1"/>
        </dgm:presLayoutVars>
      </dgm:prSet>
      <dgm:spPr/>
    </dgm:pt>
    <dgm:pt modelId="{03B35343-28B7-433C-A025-1441EC65A39F}" type="pres">
      <dgm:prSet presAssocID="{47A2635E-3B12-41DD-943B-8D0408A49A41}" presName="sp" presStyleCnt="0"/>
      <dgm:spPr/>
    </dgm:pt>
    <dgm:pt modelId="{2DC83401-FE68-4FEC-AC8E-916650C7DE74}" type="pres">
      <dgm:prSet presAssocID="{D9ADC673-27F3-409B-B087-E62ED53B6994}" presName="composite" presStyleCnt="0"/>
      <dgm:spPr/>
    </dgm:pt>
    <dgm:pt modelId="{E07E5520-9D48-47F7-A82B-3D8E74303A9E}" type="pres">
      <dgm:prSet presAssocID="{D9ADC673-27F3-409B-B087-E62ED53B6994}" presName="parentText" presStyleLbl="alignNode1" presStyleIdx="2" presStyleCnt="3">
        <dgm:presLayoutVars>
          <dgm:chMax val="1"/>
          <dgm:bulletEnabled val="1"/>
        </dgm:presLayoutVars>
      </dgm:prSet>
      <dgm:spPr/>
    </dgm:pt>
    <dgm:pt modelId="{9A828B6F-F7E8-4ECA-87A3-914AB38A581B}" type="pres">
      <dgm:prSet presAssocID="{D9ADC673-27F3-409B-B087-E62ED53B6994}" presName="descendantText" presStyleLbl="alignAcc1" presStyleIdx="2" presStyleCnt="3">
        <dgm:presLayoutVars>
          <dgm:bulletEnabled val="1"/>
        </dgm:presLayoutVars>
      </dgm:prSet>
      <dgm:spPr/>
    </dgm:pt>
  </dgm:ptLst>
  <dgm:cxnLst>
    <dgm:cxn modelId="{27788904-51F8-4D40-8D93-574336090F26}" srcId="{D9ADC673-27F3-409B-B087-E62ED53B6994}" destId="{A8FC3A09-BEDA-4F02-AE37-B99404482AC8}" srcOrd="0" destOrd="0" parTransId="{FDE41E96-B43F-4A6A-9CA5-842627F6B70A}" sibTransId="{8798D3FA-D9D5-45E2-85A4-B890F4F8BF92}"/>
    <dgm:cxn modelId="{A4DE0A0A-4521-4F17-8D4C-28B3220B1713}" srcId="{1BDC2450-4943-42E3-B5C7-CBEC760CDFC3}" destId="{9AB65D42-A315-42EF-9E49-15EA2D27BEF5}" srcOrd="1" destOrd="0" parTransId="{E75AB24D-29ED-48B1-AEA8-35FB7961A937}" sibTransId="{47A2635E-3B12-41DD-943B-8D0408A49A41}"/>
    <dgm:cxn modelId="{07A6A12F-702F-4D81-A426-021A2297A26A}" type="presOf" srcId="{A8FC3A09-BEDA-4F02-AE37-B99404482AC8}" destId="{9A828B6F-F7E8-4ECA-87A3-914AB38A581B}" srcOrd="0" destOrd="0" presId="urn:microsoft.com/office/officeart/2005/8/layout/chevron2"/>
    <dgm:cxn modelId="{B23E7343-1AD3-4115-BB6B-5E2FD3BE708C}" srcId="{1BDC2450-4943-42E3-B5C7-CBEC760CDFC3}" destId="{D9ADC673-27F3-409B-B087-E62ED53B6994}" srcOrd="2" destOrd="0" parTransId="{94CBEC95-7BD0-43E3-A1F1-D89BB88C93FF}" sibTransId="{CD737362-864D-419B-84BE-9A0F03391E49}"/>
    <dgm:cxn modelId="{8C1A2B66-03F3-4B6F-B17C-B56E558B04CC}" srcId="{B7B2FAE0-81BB-4F34-ABDC-B1086CCBEC7A}" destId="{3C2DD5F8-FFE7-4256-AB4C-3731C1A6F142}" srcOrd="0" destOrd="0" parTransId="{196DDCC2-ECD4-43CA-9E3B-4B9A3CBB5FBD}" sibTransId="{F6F012C0-E852-4BDC-BDD4-C5AA2FF0E168}"/>
    <dgm:cxn modelId="{F7BE264D-A952-460C-A279-2C3386AEBF41}" type="presOf" srcId="{95B2F9FD-FFF2-4247-B763-D2032BEA8815}" destId="{17D7FF7F-1898-45C2-92B4-2BD643D2B75B}" srcOrd="0" destOrd="0" presId="urn:microsoft.com/office/officeart/2005/8/layout/chevron2"/>
    <dgm:cxn modelId="{C7FB8D4F-F864-4A77-85AA-F2B044B78D91}" type="presOf" srcId="{013E2D6A-9ACD-4460-A8B5-A27CCE3B9C82}" destId="{9A828B6F-F7E8-4ECA-87A3-914AB38A581B}" srcOrd="0" destOrd="1" presId="urn:microsoft.com/office/officeart/2005/8/layout/chevron2"/>
    <dgm:cxn modelId="{F3FB7E75-CD4F-45B1-A312-26847E7BC194}" type="presOf" srcId="{D9ADC673-27F3-409B-B087-E62ED53B6994}" destId="{E07E5520-9D48-47F7-A82B-3D8E74303A9E}" srcOrd="0" destOrd="0" presId="urn:microsoft.com/office/officeart/2005/8/layout/chevron2"/>
    <dgm:cxn modelId="{66ED5780-6E0C-40A7-85AE-C92F1E307043}" type="presOf" srcId="{B7B2FAE0-81BB-4F34-ABDC-B1086CCBEC7A}" destId="{859935A4-051C-4F28-AD0B-248FB3B10893}" srcOrd="0" destOrd="0" presId="urn:microsoft.com/office/officeart/2005/8/layout/chevron2"/>
    <dgm:cxn modelId="{7687FB80-7484-4B32-B97C-2ACDC40FB35C}" type="presOf" srcId="{1BDC2450-4943-42E3-B5C7-CBEC760CDFC3}" destId="{3B986512-F43B-4481-8B4F-7B7E6F307D70}" srcOrd="0" destOrd="0" presId="urn:microsoft.com/office/officeart/2005/8/layout/chevron2"/>
    <dgm:cxn modelId="{906C8685-1CD3-49C4-8A85-4DC3C0BB582F}" srcId="{9AB65D42-A315-42EF-9E49-15EA2D27BEF5}" destId="{F81A3FF0-F68B-4B85-92DD-040EA648BC55}" srcOrd="1" destOrd="0" parTransId="{7806D483-2F44-4DED-910D-A5993371B024}" sibTransId="{F68F06B7-07D4-4A90-B523-009228BF58E0}"/>
    <dgm:cxn modelId="{19070C89-F1CD-4F7F-9B6F-4B944C7CBED7}" srcId="{1BDC2450-4943-42E3-B5C7-CBEC760CDFC3}" destId="{B7B2FAE0-81BB-4F34-ABDC-B1086CCBEC7A}" srcOrd="0" destOrd="0" parTransId="{18C5DCC2-9C79-49BC-86EA-8AA83F37DD57}" sibTransId="{54CD089C-9E49-4541-8390-D4D219A15E2D}"/>
    <dgm:cxn modelId="{48EDF491-AD17-40C8-A6C1-6C712BA9DB90}" srcId="{B7B2FAE0-81BB-4F34-ABDC-B1086CCBEC7A}" destId="{0B84455B-FDD1-410B-B92F-BF5B66AA6075}" srcOrd="1" destOrd="0" parTransId="{E994AA6D-7164-4B38-918A-FF42A841CC0B}" sibTransId="{94C894A5-3835-4856-BA70-A693D57681EB}"/>
    <dgm:cxn modelId="{20D90D95-86B9-4D0F-95A9-9B08F60D06EA}" srcId="{D9ADC673-27F3-409B-B087-E62ED53B6994}" destId="{013E2D6A-9ACD-4460-A8B5-A27CCE3B9C82}" srcOrd="1" destOrd="0" parTransId="{D0C2DF2C-8448-473B-920C-E33270418133}" sibTransId="{3F11F7DB-0E99-446E-8EB3-756F559F2A3E}"/>
    <dgm:cxn modelId="{053E25B6-6BF9-40F8-B8C0-74E514D7828F}" type="presOf" srcId="{F81A3FF0-F68B-4B85-92DD-040EA648BC55}" destId="{17D7FF7F-1898-45C2-92B4-2BD643D2B75B}" srcOrd="0" destOrd="1" presId="urn:microsoft.com/office/officeart/2005/8/layout/chevron2"/>
    <dgm:cxn modelId="{2D2B3EB6-0CDF-4F41-A742-081814892C8B}" srcId="{9AB65D42-A315-42EF-9E49-15EA2D27BEF5}" destId="{95B2F9FD-FFF2-4247-B763-D2032BEA8815}" srcOrd="0" destOrd="0" parTransId="{19A2FFCE-C827-4B35-B9E5-CADC866DD8BC}" sibTransId="{420E4ECD-CD15-4EC8-B3F9-7FE6638463F2}"/>
    <dgm:cxn modelId="{19AB3CCA-7773-445D-A9BB-29544B1BF6B5}" type="presOf" srcId="{9AB65D42-A315-42EF-9E49-15EA2D27BEF5}" destId="{AAD9D623-68EB-4A64-80F1-7A695AB6FD57}" srcOrd="0" destOrd="0" presId="urn:microsoft.com/office/officeart/2005/8/layout/chevron2"/>
    <dgm:cxn modelId="{CB8159D9-2054-46BA-91FE-F4D0F9E65B1C}" type="presOf" srcId="{3C2DD5F8-FFE7-4256-AB4C-3731C1A6F142}" destId="{3DDCEF9B-98CD-4FBC-8E60-3053A22833E6}" srcOrd="0" destOrd="0" presId="urn:microsoft.com/office/officeart/2005/8/layout/chevron2"/>
    <dgm:cxn modelId="{1D9D7BDC-B30D-48B5-BADE-F229A64E802D}" type="presOf" srcId="{0B84455B-FDD1-410B-B92F-BF5B66AA6075}" destId="{3DDCEF9B-98CD-4FBC-8E60-3053A22833E6}" srcOrd="0" destOrd="1" presId="urn:microsoft.com/office/officeart/2005/8/layout/chevron2"/>
    <dgm:cxn modelId="{55F77A4C-1E16-43AE-BE12-52CFBC4D65AB}" type="presParOf" srcId="{3B986512-F43B-4481-8B4F-7B7E6F307D70}" destId="{5441A574-21E2-4ABE-80AF-B7094E3CBCE1}" srcOrd="0" destOrd="0" presId="urn:microsoft.com/office/officeart/2005/8/layout/chevron2"/>
    <dgm:cxn modelId="{16DD554A-155E-491B-A07A-AFCC5BC23EAF}" type="presParOf" srcId="{5441A574-21E2-4ABE-80AF-B7094E3CBCE1}" destId="{859935A4-051C-4F28-AD0B-248FB3B10893}" srcOrd="0" destOrd="0" presId="urn:microsoft.com/office/officeart/2005/8/layout/chevron2"/>
    <dgm:cxn modelId="{464C711C-CCE7-46D0-A551-50A280035388}" type="presParOf" srcId="{5441A574-21E2-4ABE-80AF-B7094E3CBCE1}" destId="{3DDCEF9B-98CD-4FBC-8E60-3053A22833E6}" srcOrd="1" destOrd="0" presId="urn:microsoft.com/office/officeart/2005/8/layout/chevron2"/>
    <dgm:cxn modelId="{1971B68B-EAE1-4B16-B765-32F627C2EACB}" type="presParOf" srcId="{3B986512-F43B-4481-8B4F-7B7E6F307D70}" destId="{77023DA0-E8C6-4142-877C-150CA838EB51}" srcOrd="1" destOrd="0" presId="urn:microsoft.com/office/officeart/2005/8/layout/chevron2"/>
    <dgm:cxn modelId="{B0518FF7-D2BC-493C-A44B-5BCC89887FCE}" type="presParOf" srcId="{3B986512-F43B-4481-8B4F-7B7E6F307D70}" destId="{4B972DD2-29B8-43DE-A867-ECC65AFBC1B4}" srcOrd="2" destOrd="0" presId="urn:microsoft.com/office/officeart/2005/8/layout/chevron2"/>
    <dgm:cxn modelId="{236F4AE2-D1F6-4901-A9F1-8C053DF41BA3}" type="presParOf" srcId="{4B972DD2-29B8-43DE-A867-ECC65AFBC1B4}" destId="{AAD9D623-68EB-4A64-80F1-7A695AB6FD57}" srcOrd="0" destOrd="0" presId="urn:microsoft.com/office/officeart/2005/8/layout/chevron2"/>
    <dgm:cxn modelId="{3D83EC3C-2512-4D5F-B08F-4F5948C3FE55}" type="presParOf" srcId="{4B972DD2-29B8-43DE-A867-ECC65AFBC1B4}" destId="{17D7FF7F-1898-45C2-92B4-2BD643D2B75B}" srcOrd="1" destOrd="0" presId="urn:microsoft.com/office/officeart/2005/8/layout/chevron2"/>
    <dgm:cxn modelId="{5B3EDAC0-8FC8-4FC6-9653-C8AA6606AB3E}" type="presParOf" srcId="{3B986512-F43B-4481-8B4F-7B7E6F307D70}" destId="{03B35343-28B7-433C-A025-1441EC65A39F}" srcOrd="3" destOrd="0" presId="urn:microsoft.com/office/officeart/2005/8/layout/chevron2"/>
    <dgm:cxn modelId="{9D80AB6F-A508-4B43-BF11-B4126FB5C5DB}" type="presParOf" srcId="{3B986512-F43B-4481-8B4F-7B7E6F307D70}" destId="{2DC83401-FE68-4FEC-AC8E-916650C7DE74}" srcOrd="4" destOrd="0" presId="urn:microsoft.com/office/officeart/2005/8/layout/chevron2"/>
    <dgm:cxn modelId="{B99A1639-82E2-4931-B4BA-94BB7F7CA67D}" type="presParOf" srcId="{2DC83401-FE68-4FEC-AC8E-916650C7DE74}" destId="{E07E5520-9D48-47F7-A82B-3D8E74303A9E}" srcOrd="0" destOrd="0" presId="urn:microsoft.com/office/officeart/2005/8/layout/chevron2"/>
    <dgm:cxn modelId="{C44601AF-1F86-44DE-ABB5-587423F4F9BE}" type="presParOf" srcId="{2DC83401-FE68-4FEC-AC8E-916650C7DE74}" destId="{9A828B6F-F7E8-4ECA-87A3-914AB38A581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935A4-051C-4F28-AD0B-248FB3B10893}">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20</a:t>
          </a:r>
          <a:r>
            <a:rPr lang="zh-CN" altLang="en-US" sz="1700" kern="1200" dirty="0"/>
            <a:t>世纪初</a:t>
          </a:r>
        </a:p>
      </dsp:txBody>
      <dsp:txXfrm rot="-5400000">
        <a:off x="1" y="679096"/>
        <a:ext cx="1352020" cy="579438"/>
      </dsp:txXfrm>
    </dsp:sp>
    <dsp:sp modelId="{3DDCEF9B-98CD-4FBC-8E60-3053A22833E6}">
      <dsp:nvSpPr>
        <dsp:cNvPr id="0" name=""/>
        <dsp:cNvSpPr/>
      </dsp:nvSpPr>
      <dsp:spPr>
        <a:xfrm rot="5400000">
          <a:off x="4112286" y="-2703985"/>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扩频通信出世</a:t>
          </a:r>
        </a:p>
        <a:p>
          <a:pPr marL="228600" lvl="1" indent="-228600" algn="l" defTabSz="1111250">
            <a:lnSpc>
              <a:spcPct val="90000"/>
            </a:lnSpc>
            <a:spcBef>
              <a:spcPct val="0"/>
            </a:spcBef>
            <a:spcAft>
              <a:spcPct val="15000"/>
            </a:spcAft>
            <a:buChar char="•"/>
          </a:pPr>
          <a:r>
            <a:rPr lang="zh-CN" altLang="en-US" sz="2500" kern="1200" dirty="0"/>
            <a:t>受硬件限制，没有得到广泛的应用</a:t>
          </a:r>
        </a:p>
      </dsp:txBody>
      <dsp:txXfrm rot="-5400000">
        <a:off x="1352020" y="117567"/>
        <a:ext cx="6714693" cy="1132875"/>
      </dsp:txXfrm>
    </dsp:sp>
    <dsp:sp modelId="{AAD9D623-68EB-4A64-80F1-7A695AB6FD57}">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20</a:t>
          </a:r>
          <a:r>
            <a:rPr lang="zh-CN" altLang="en-US" sz="1700" kern="1200" dirty="0"/>
            <a:t>世纪中后期</a:t>
          </a:r>
        </a:p>
      </dsp:txBody>
      <dsp:txXfrm rot="-5400000">
        <a:off x="1" y="2419614"/>
        <a:ext cx="1352020" cy="579438"/>
      </dsp:txXfrm>
    </dsp:sp>
    <dsp:sp modelId="{17D7FF7F-1898-45C2-92B4-2BD643D2B75B}">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扩频通信在民用中得到发展</a:t>
          </a:r>
        </a:p>
        <a:p>
          <a:pPr marL="228600" lvl="1" indent="-228600" algn="l" defTabSz="1111250">
            <a:lnSpc>
              <a:spcPct val="90000"/>
            </a:lnSpc>
            <a:spcBef>
              <a:spcPct val="0"/>
            </a:spcBef>
            <a:spcAft>
              <a:spcPct val="15000"/>
            </a:spcAft>
            <a:buChar char="•"/>
          </a:pPr>
          <a:r>
            <a:rPr lang="zh-CN" altLang="en-US" sz="2500" kern="1200" dirty="0"/>
            <a:t>扩频通信应用于无绳电话</a:t>
          </a:r>
        </a:p>
      </dsp:txBody>
      <dsp:txXfrm rot="-5400000">
        <a:off x="1352020" y="1804891"/>
        <a:ext cx="6714693" cy="1132875"/>
      </dsp:txXfrm>
    </dsp:sp>
    <dsp:sp modelId="{E07E5520-9D48-47F7-A82B-3D8E74303A9E}">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21</a:t>
          </a:r>
          <a:r>
            <a:rPr lang="zh-CN" altLang="en-US" sz="1700" kern="1200" dirty="0"/>
            <a:t>世纪</a:t>
          </a:r>
        </a:p>
      </dsp:txBody>
      <dsp:txXfrm rot="-5400000">
        <a:off x="1" y="4160131"/>
        <a:ext cx="1352020" cy="579438"/>
      </dsp:txXfrm>
    </dsp:sp>
    <dsp:sp modelId="{9A828B6F-F7E8-4ECA-87A3-914AB38A581B}">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电子对抗与反对抗的技术核心</a:t>
          </a:r>
        </a:p>
        <a:p>
          <a:pPr marL="228600" lvl="1" indent="-228600" algn="l" defTabSz="1111250">
            <a:lnSpc>
              <a:spcPct val="90000"/>
            </a:lnSpc>
            <a:spcBef>
              <a:spcPct val="0"/>
            </a:spcBef>
            <a:spcAft>
              <a:spcPct val="15000"/>
            </a:spcAft>
            <a:buChar char="•"/>
          </a:pPr>
          <a:r>
            <a:rPr lang="zh-CN" altLang="en-US" sz="2500" kern="1200" dirty="0"/>
            <a:t>广泛应用于军事抗干扰以及移动通信</a:t>
          </a: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2020/6/7</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479041" y="6145426"/>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41" name="组合 40"/>
          <p:cNvGrpSpPr/>
          <p:nvPr/>
        </p:nvGrpSpPr>
        <p:grpSpPr>
          <a:xfrm>
            <a:off x="3068354" y="6130007"/>
            <a:ext cx="4487771" cy="415536"/>
            <a:chOff x="7414276" y="5791368"/>
            <a:chExt cx="4487772" cy="418937"/>
          </a:xfrm>
        </p:grpSpPr>
        <p:sp>
          <p:nvSpPr>
            <p:cNvPr id="42" name="文本框 41"/>
            <p:cNvSpPr txBox="1"/>
            <p:nvPr/>
          </p:nvSpPr>
          <p:spPr>
            <a:xfrm>
              <a:off x="7414276" y="5806920"/>
              <a:ext cx="1980030" cy="403385"/>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答辩人：覃宁慧</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939652" y="5791368"/>
              <a:ext cx="1962396" cy="403385"/>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指导教授：盛威</a:t>
              </a: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1642707" y="2095080"/>
            <a:ext cx="9445337" cy="1938990"/>
          </a:xfrm>
          <a:prstGeom prst="rect">
            <a:avLst/>
          </a:prstGeom>
          <a:noFill/>
        </p:spPr>
        <p:txBody>
          <a:bodyPr wrap="square" lIns="91438" tIns="45719" rIns="91438" bIns="45719" rtlCol="0">
            <a:spAutoFit/>
          </a:bodyPr>
          <a:lstStyle/>
          <a:p>
            <a:r>
              <a:rPr lang="zh-CN" altLang="en-US" sz="6000" dirty="0">
                <a:ln w="0"/>
                <a:solidFill>
                  <a:schemeClr val="tx2"/>
                </a:solidFill>
                <a:latin typeface="微软雅黑" panose="020B0503020204020204" pitchFamily="34" charset="-122"/>
                <a:ea typeface="微软雅黑" panose="020B0503020204020204" pitchFamily="34" charset="-122"/>
              </a:rPr>
              <a:t>基于</a:t>
            </a:r>
            <a:r>
              <a:rPr lang="en-US" altLang="zh-CN" sz="6000" dirty="0">
                <a:ln w="0"/>
                <a:solidFill>
                  <a:schemeClr val="tx2"/>
                </a:solidFill>
                <a:latin typeface="微软雅黑" panose="020B0503020204020204" pitchFamily="34" charset="-122"/>
                <a:ea typeface="微软雅黑" panose="020B0503020204020204" pitchFamily="34" charset="-122"/>
              </a:rPr>
              <a:t>MATLAB</a:t>
            </a:r>
            <a:r>
              <a:rPr lang="zh-CN" altLang="en-US" sz="6000" dirty="0">
                <a:ln w="0"/>
                <a:solidFill>
                  <a:schemeClr val="tx2"/>
                </a:solidFill>
                <a:latin typeface="微软雅黑" panose="020B0503020204020204" pitchFamily="34" charset="-122"/>
                <a:ea typeface="微软雅黑" panose="020B0503020204020204" pitchFamily="34" charset="-122"/>
              </a:rPr>
              <a:t>的跳频扩频</a:t>
            </a:r>
            <a:endParaRPr lang="en-US" altLang="zh-CN" sz="6000" dirty="0">
              <a:ln w="0"/>
              <a:solidFill>
                <a:schemeClr val="tx2"/>
              </a:solidFill>
              <a:latin typeface="微软雅黑" panose="020B0503020204020204" pitchFamily="34" charset="-122"/>
              <a:ea typeface="微软雅黑" panose="020B0503020204020204" pitchFamily="34" charset="-122"/>
            </a:endParaRPr>
          </a:p>
          <a:p>
            <a:pPr algn="ctr"/>
            <a:r>
              <a:rPr lang="zh-CN" altLang="en-US" sz="6000" dirty="0">
                <a:ln w="0"/>
                <a:solidFill>
                  <a:schemeClr val="tx2"/>
                </a:solidFill>
                <a:latin typeface="微软雅黑" panose="020B0503020204020204" pitchFamily="34" charset="-122"/>
                <a:ea typeface="微软雅黑" panose="020B0503020204020204" pitchFamily="34" charset="-122"/>
              </a:rPr>
              <a:t>通信系统的仿真</a:t>
            </a:r>
          </a:p>
        </p:txBody>
      </p:sp>
      <p:sp>
        <p:nvSpPr>
          <p:cNvPr id="46" name="文本框 45"/>
          <p:cNvSpPr txBox="1"/>
          <p:nvPr/>
        </p:nvSpPr>
        <p:spPr>
          <a:xfrm>
            <a:off x="3538006" y="5064865"/>
            <a:ext cx="6218119" cy="400111"/>
          </a:xfrm>
          <a:prstGeom prst="rect">
            <a:avLst/>
          </a:prstGeom>
          <a:noFill/>
        </p:spPr>
        <p:txBody>
          <a:bodyPr wrap="square" lIns="91436" tIns="45718" rIns="91436" bIns="45718"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物理电子科学学院      电子信息科学与技术</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a:spLocks/>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pic>
        <p:nvPicPr>
          <p:cNvPr id="3" name="图片 2">
            <a:extLst>
              <a:ext uri="{FF2B5EF4-FFF2-40B4-BE49-F238E27FC236}">
                <a16:creationId xmlns:a16="http://schemas.microsoft.com/office/drawing/2014/main" id="{39A1D4F1-E7DE-45D0-9448-99B21BB60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003" y="667003"/>
            <a:ext cx="3943451" cy="790141"/>
          </a:xfrm>
          <a:prstGeom prst="rect">
            <a:avLst/>
          </a:prstGeom>
        </p:spPr>
      </p:pic>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3165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仿真结果</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334935" y="3264361"/>
              <a:ext cx="3473447"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SIMULATION RESULTS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79071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eb73c0018697959f2ac2b72bef510bb.png">
            <a:extLst>
              <a:ext uri="{FF2B5EF4-FFF2-40B4-BE49-F238E27FC236}">
                <a16:creationId xmlns:a16="http://schemas.microsoft.com/office/drawing/2014/main" id="{63F6670D-AF01-4BCA-8EAD-7ECAE0D595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1536" y="1124856"/>
            <a:ext cx="6375915" cy="4661990"/>
          </a:xfrm>
          <a:prstGeom prst="rect">
            <a:avLst/>
          </a:prstGeom>
          <a:noFill/>
          <a:ln>
            <a:noFill/>
          </a:ln>
        </p:spPr>
      </p:pic>
      <p:sp>
        <p:nvSpPr>
          <p:cNvPr id="2" name="文本框 1">
            <a:extLst>
              <a:ext uri="{FF2B5EF4-FFF2-40B4-BE49-F238E27FC236}">
                <a16:creationId xmlns:a16="http://schemas.microsoft.com/office/drawing/2014/main" id="{1F0BAE5B-6290-4BE3-A6B7-60F3849EC23F}"/>
              </a:ext>
            </a:extLst>
          </p:cNvPr>
          <p:cNvSpPr txBox="1"/>
          <p:nvPr/>
        </p:nvSpPr>
        <p:spPr>
          <a:xfrm>
            <a:off x="8109895" y="1451428"/>
            <a:ext cx="3461657" cy="4039567"/>
          </a:xfrm>
          <a:prstGeom prst="rect">
            <a:avLst/>
          </a:prstGeom>
          <a:noFill/>
        </p:spPr>
        <p:txBody>
          <a:bodyPr wrap="square" rtlCol="0">
            <a:spAutoFit/>
          </a:bodyPr>
          <a:lstStyle/>
          <a:p>
            <a:pPr indent="457200">
              <a:lnSpc>
                <a:spcPct val="150000"/>
              </a:lnSpc>
            </a:pPr>
            <a:r>
              <a:rPr lang="zh-CN" altLang="zh-CN" dirty="0">
                <a:solidFill>
                  <a:schemeClr val="bg2">
                    <a:lumMod val="50000"/>
                  </a:schemeClr>
                </a:solidFill>
              </a:rPr>
              <a:t>根据前面的跳频通信物理模型，首先需要生成需要发送出去的信息序列，本次仿真用</a:t>
            </a:r>
            <a:r>
              <a:rPr lang="en-US" altLang="zh-CN" dirty="0">
                <a:solidFill>
                  <a:schemeClr val="bg2">
                    <a:lumMod val="50000"/>
                  </a:schemeClr>
                </a:solidFill>
              </a:rPr>
              <a:t>rand</a:t>
            </a:r>
            <a:r>
              <a:rPr lang="zh-CN" altLang="zh-CN" dirty="0">
                <a:solidFill>
                  <a:schemeClr val="bg2">
                    <a:lumMod val="50000"/>
                  </a:schemeClr>
                </a:solidFill>
              </a:rPr>
              <a:t>命令对四名用户分别随机生成四个信息序列，用户一为本次仿真发送信息的主体，用户二、用户三、用户四主要作为本次仿真的干扰用户，用来干扰用户一信息序列的传输。</a:t>
            </a:r>
            <a:endParaRPr lang="zh-CN" altLang="en-US" dirty="0">
              <a:solidFill>
                <a:schemeClr val="bg2">
                  <a:lumMod val="50000"/>
                </a:schemeClr>
              </a:solidFill>
            </a:endParaRPr>
          </a:p>
        </p:txBody>
      </p:sp>
      <p:sp>
        <p:nvSpPr>
          <p:cNvPr id="12" name="文本框 11">
            <a:extLst>
              <a:ext uri="{FF2B5EF4-FFF2-40B4-BE49-F238E27FC236}">
                <a16:creationId xmlns:a16="http://schemas.microsoft.com/office/drawing/2014/main" id="{17351559-47BA-4ACD-B6F9-A9DA9361B454}"/>
              </a:ext>
            </a:extLst>
          </p:cNvPr>
          <p:cNvSpPr txBox="1"/>
          <p:nvPr/>
        </p:nvSpPr>
        <p:spPr>
          <a:xfrm>
            <a:off x="3176743" y="5982197"/>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一</a:t>
            </a:r>
            <a:r>
              <a:rPr lang="zh-CN" altLang="zh-CN" dirty="0">
                <a:solidFill>
                  <a:schemeClr val="bg2">
                    <a:lumMod val="50000"/>
                  </a:schemeClr>
                </a:solidFill>
              </a:rPr>
              <a:t>发送信号</a:t>
            </a:r>
            <a:endParaRPr lang="zh-CN" altLang="en-US" dirty="0">
              <a:solidFill>
                <a:schemeClr val="bg2">
                  <a:lumMod val="50000"/>
                </a:schemeClr>
              </a:solidFill>
            </a:endParaRPr>
          </a:p>
        </p:txBody>
      </p:sp>
    </p:spTree>
    <p:extLst>
      <p:ext uri="{BB962C8B-B14F-4D97-AF65-F5344CB8AC3E}">
        <p14:creationId xmlns:p14="http://schemas.microsoft.com/office/powerpoint/2010/main" val="16112962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8ab1f36bd27cd2a4dd37811b59cea91.png">
            <a:extLst>
              <a:ext uri="{FF2B5EF4-FFF2-40B4-BE49-F238E27FC236}">
                <a16:creationId xmlns:a16="http://schemas.microsoft.com/office/drawing/2014/main" id="{0F58C5D3-C2FC-4096-8FDA-D35627DEB9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481" y="1483087"/>
            <a:ext cx="3590936" cy="3036662"/>
          </a:xfrm>
          <a:prstGeom prst="rect">
            <a:avLst/>
          </a:prstGeom>
          <a:noFill/>
          <a:ln>
            <a:noFill/>
          </a:ln>
        </p:spPr>
      </p:pic>
      <p:pic>
        <p:nvPicPr>
          <p:cNvPr id="9" name="图片 8" descr="C:\Users\ADMINI~1\AppData\Local\Temp\WeChat Files\bdf82f58aba53ae40924ceb41f6d84f.png">
            <a:extLst>
              <a:ext uri="{FF2B5EF4-FFF2-40B4-BE49-F238E27FC236}">
                <a16:creationId xmlns:a16="http://schemas.microsoft.com/office/drawing/2014/main" id="{748C59EF-0519-4F6B-AC2E-5F470FE4C6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446984"/>
            <a:ext cx="3800475" cy="3072765"/>
          </a:xfrm>
          <a:prstGeom prst="rect">
            <a:avLst/>
          </a:prstGeom>
          <a:noFill/>
          <a:ln>
            <a:noFill/>
          </a:ln>
        </p:spPr>
      </p:pic>
      <p:pic>
        <p:nvPicPr>
          <p:cNvPr id="10" name="图片 9" descr="C:\Users\ADMINI~1\AppData\Local\Temp\WeChat Files\b2ecb77bbf046ff9ca9990874cf6567.png">
            <a:extLst>
              <a:ext uri="{FF2B5EF4-FFF2-40B4-BE49-F238E27FC236}">
                <a16:creationId xmlns:a16="http://schemas.microsoft.com/office/drawing/2014/main" id="{D405CD17-40BA-463A-84FE-7C2DCCC4BA4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64585" y="1446984"/>
            <a:ext cx="3800475" cy="3072765"/>
          </a:xfrm>
          <a:prstGeom prst="rect">
            <a:avLst/>
          </a:prstGeom>
          <a:noFill/>
          <a:ln>
            <a:noFill/>
          </a:ln>
        </p:spPr>
      </p:pic>
      <p:sp>
        <p:nvSpPr>
          <p:cNvPr id="2" name="文本框 1">
            <a:extLst>
              <a:ext uri="{FF2B5EF4-FFF2-40B4-BE49-F238E27FC236}">
                <a16:creationId xmlns:a16="http://schemas.microsoft.com/office/drawing/2014/main" id="{5E5C5D64-4F78-44E3-A856-171E8569F48B}"/>
              </a:ext>
            </a:extLst>
          </p:cNvPr>
          <p:cNvSpPr txBox="1"/>
          <p:nvPr/>
        </p:nvSpPr>
        <p:spPr>
          <a:xfrm>
            <a:off x="801774" y="4990192"/>
            <a:ext cx="2005500" cy="384721"/>
          </a:xfrm>
          <a:prstGeom prst="rect">
            <a:avLst/>
          </a:prstGeom>
          <a:noFill/>
        </p:spPr>
        <p:txBody>
          <a:bodyPr wrap="square" rtlCol="0">
            <a:spAutoFit/>
          </a:bodyPr>
          <a:lstStyle/>
          <a:p>
            <a:r>
              <a:rPr lang="zh-CN" altLang="zh-CN" dirty="0">
                <a:solidFill>
                  <a:schemeClr val="bg2">
                    <a:lumMod val="50000"/>
                  </a:schemeClr>
                </a:solidFill>
              </a:rPr>
              <a:t>用户二发送信号</a:t>
            </a:r>
            <a:endParaRPr lang="zh-CN" altLang="en-US" dirty="0">
              <a:solidFill>
                <a:schemeClr val="bg2">
                  <a:lumMod val="50000"/>
                </a:schemeClr>
              </a:solidFill>
            </a:endParaRPr>
          </a:p>
        </p:txBody>
      </p:sp>
      <p:sp>
        <p:nvSpPr>
          <p:cNvPr id="12" name="文本框 11">
            <a:extLst>
              <a:ext uri="{FF2B5EF4-FFF2-40B4-BE49-F238E27FC236}">
                <a16:creationId xmlns:a16="http://schemas.microsoft.com/office/drawing/2014/main" id="{5AC6C406-9350-45D6-A21C-5FCFB07BD9A9}"/>
              </a:ext>
            </a:extLst>
          </p:cNvPr>
          <p:cNvSpPr txBox="1"/>
          <p:nvPr/>
        </p:nvSpPr>
        <p:spPr>
          <a:xfrm>
            <a:off x="9396549" y="4986389"/>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四</a:t>
            </a:r>
            <a:r>
              <a:rPr lang="zh-CN" altLang="zh-CN" dirty="0">
                <a:solidFill>
                  <a:schemeClr val="bg2">
                    <a:lumMod val="50000"/>
                  </a:schemeClr>
                </a:solidFill>
              </a:rPr>
              <a:t>发送信号</a:t>
            </a:r>
            <a:endParaRPr lang="zh-CN" altLang="en-US" dirty="0">
              <a:solidFill>
                <a:schemeClr val="bg2">
                  <a:lumMod val="50000"/>
                </a:schemeClr>
              </a:solidFill>
            </a:endParaRPr>
          </a:p>
        </p:txBody>
      </p:sp>
      <p:sp>
        <p:nvSpPr>
          <p:cNvPr id="13" name="文本框 12">
            <a:extLst>
              <a:ext uri="{FF2B5EF4-FFF2-40B4-BE49-F238E27FC236}">
                <a16:creationId xmlns:a16="http://schemas.microsoft.com/office/drawing/2014/main" id="{6A7E4AC8-0373-41B8-AC89-9BBE6602C297}"/>
              </a:ext>
            </a:extLst>
          </p:cNvPr>
          <p:cNvSpPr txBox="1"/>
          <p:nvPr/>
        </p:nvSpPr>
        <p:spPr>
          <a:xfrm>
            <a:off x="5026575" y="4986390"/>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三</a:t>
            </a:r>
            <a:r>
              <a:rPr lang="zh-CN" altLang="zh-CN" dirty="0">
                <a:solidFill>
                  <a:schemeClr val="bg2">
                    <a:lumMod val="50000"/>
                  </a:schemeClr>
                </a:solidFill>
              </a:rPr>
              <a:t>发送信号</a:t>
            </a:r>
            <a:endParaRPr lang="zh-CN" altLang="en-US" dirty="0">
              <a:solidFill>
                <a:schemeClr val="bg2">
                  <a:lumMod val="50000"/>
                </a:schemeClr>
              </a:solidFill>
            </a:endParaRPr>
          </a:p>
        </p:txBody>
      </p:sp>
    </p:spTree>
    <p:extLst>
      <p:ext uri="{BB962C8B-B14F-4D97-AF65-F5344CB8AC3E}">
        <p14:creationId xmlns:p14="http://schemas.microsoft.com/office/powerpoint/2010/main" val="18044033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C:\Users\ADMINI~1\AppData\Local\Temp\WeChat Files\85ac8735e50b4d925b2faf835f91017.png">
            <a:extLst>
              <a:ext uri="{FF2B5EF4-FFF2-40B4-BE49-F238E27FC236}">
                <a16:creationId xmlns:a16="http://schemas.microsoft.com/office/drawing/2014/main" id="{7BAA3C58-861D-47F1-A82E-DE33CD9EDC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353" y="1301658"/>
            <a:ext cx="4587657" cy="3845108"/>
          </a:xfrm>
          <a:prstGeom prst="rect">
            <a:avLst/>
          </a:prstGeom>
          <a:noFill/>
          <a:ln>
            <a:noFill/>
          </a:ln>
        </p:spPr>
      </p:pic>
      <p:pic>
        <p:nvPicPr>
          <p:cNvPr id="9" name="图片 8" descr="C:\Users\ADMINI~1\AppData\Local\Temp\WeChat Files\f5800c5b2edf0d8e5bd63db30034ab3.png">
            <a:extLst>
              <a:ext uri="{FF2B5EF4-FFF2-40B4-BE49-F238E27FC236}">
                <a16:creationId xmlns:a16="http://schemas.microsoft.com/office/drawing/2014/main" id="{4061B0BF-5C04-4404-BDD9-8D3473FF8F7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09262" y="1301658"/>
            <a:ext cx="4703172" cy="3845108"/>
          </a:xfrm>
          <a:prstGeom prst="rect">
            <a:avLst/>
          </a:prstGeom>
          <a:noFill/>
          <a:ln>
            <a:noFill/>
          </a:ln>
        </p:spPr>
      </p:pic>
      <p:sp>
        <p:nvSpPr>
          <p:cNvPr id="2" name="箭头: 右 1">
            <a:extLst>
              <a:ext uri="{FF2B5EF4-FFF2-40B4-BE49-F238E27FC236}">
                <a16:creationId xmlns:a16="http://schemas.microsoft.com/office/drawing/2014/main" id="{0A17A483-A880-4D24-8B34-1DA097512483}"/>
              </a:ext>
            </a:extLst>
          </p:cNvPr>
          <p:cNvSpPr/>
          <p:nvPr/>
        </p:nvSpPr>
        <p:spPr>
          <a:xfrm>
            <a:off x="5146766" y="2717074"/>
            <a:ext cx="1306285" cy="744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6779365D-AB12-4A70-B54D-F8567BF6782C}"/>
              </a:ext>
            </a:extLst>
          </p:cNvPr>
          <p:cNvSpPr txBox="1"/>
          <p:nvPr/>
        </p:nvSpPr>
        <p:spPr>
          <a:xfrm>
            <a:off x="1981543" y="5515505"/>
            <a:ext cx="1429275" cy="384721"/>
          </a:xfrm>
          <a:prstGeom prst="rect">
            <a:avLst/>
          </a:prstGeom>
          <a:noFill/>
        </p:spPr>
        <p:txBody>
          <a:bodyPr wrap="square" rtlCol="0">
            <a:spAutoFit/>
          </a:bodyPr>
          <a:lstStyle/>
          <a:p>
            <a:r>
              <a:rPr lang="zh-CN" altLang="en-US" dirty="0">
                <a:solidFill>
                  <a:schemeClr val="bg2">
                    <a:lumMod val="50000"/>
                  </a:schemeClr>
                </a:solidFill>
              </a:rPr>
              <a:t>用户一载波</a:t>
            </a:r>
          </a:p>
        </p:txBody>
      </p:sp>
      <p:sp>
        <p:nvSpPr>
          <p:cNvPr id="13" name="文本框 12">
            <a:extLst>
              <a:ext uri="{FF2B5EF4-FFF2-40B4-BE49-F238E27FC236}">
                <a16:creationId xmlns:a16="http://schemas.microsoft.com/office/drawing/2014/main" id="{8AE1A3D5-5CBD-4B2F-8EF8-74B19E15E8E6}"/>
              </a:ext>
            </a:extLst>
          </p:cNvPr>
          <p:cNvSpPr txBox="1"/>
          <p:nvPr/>
        </p:nvSpPr>
        <p:spPr>
          <a:xfrm>
            <a:off x="7247050" y="5556342"/>
            <a:ext cx="3542870" cy="384721"/>
          </a:xfrm>
          <a:prstGeom prst="rect">
            <a:avLst/>
          </a:prstGeom>
          <a:noFill/>
        </p:spPr>
        <p:txBody>
          <a:bodyPr wrap="square" rtlCol="0">
            <a:spAutoFit/>
          </a:bodyPr>
          <a:lstStyle/>
          <a:p>
            <a:r>
              <a:rPr lang="zh-CN" altLang="en-US" dirty="0">
                <a:solidFill>
                  <a:schemeClr val="bg2">
                    <a:lumMod val="50000"/>
                  </a:schemeClr>
                </a:solidFill>
              </a:rPr>
              <a:t>用户一扩频调制后的信号载波</a:t>
            </a:r>
          </a:p>
        </p:txBody>
      </p:sp>
    </p:spTree>
    <p:extLst>
      <p:ext uri="{BB962C8B-B14F-4D97-AF65-F5344CB8AC3E}">
        <p14:creationId xmlns:p14="http://schemas.microsoft.com/office/powerpoint/2010/main" val="38549099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4ddf9483b229c6902db3a2e4bfcfe58.png">
            <a:extLst>
              <a:ext uri="{FF2B5EF4-FFF2-40B4-BE49-F238E27FC236}">
                <a16:creationId xmlns:a16="http://schemas.microsoft.com/office/drawing/2014/main" id="{C39C938E-B1C7-4F34-AC34-291A3DD914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4668" y="1197154"/>
            <a:ext cx="5503817" cy="3893321"/>
          </a:xfrm>
          <a:prstGeom prst="rect">
            <a:avLst/>
          </a:prstGeom>
          <a:noFill/>
          <a:ln>
            <a:noFill/>
          </a:ln>
        </p:spPr>
      </p:pic>
      <p:pic>
        <p:nvPicPr>
          <p:cNvPr id="9" name="图片 8" descr="C:\Users\ADMINI~1\AppData\Local\Temp\WeChat Files\f5800c5b2edf0d8e5bd63db30034ab3.png">
            <a:extLst>
              <a:ext uri="{FF2B5EF4-FFF2-40B4-BE49-F238E27FC236}">
                <a16:creationId xmlns:a16="http://schemas.microsoft.com/office/drawing/2014/main" id="{96105B81-A6CF-40E8-8F70-F4D99029C1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8625" y="1197154"/>
            <a:ext cx="5229844" cy="3893322"/>
          </a:xfrm>
          <a:prstGeom prst="rect">
            <a:avLst/>
          </a:prstGeom>
          <a:noFill/>
          <a:ln>
            <a:noFill/>
          </a:ln>
        </p:spPr>
      </p:pic>
      <p:sp>
        <p:nvSpPr>
          <p:cNvPr id="3" name="文本框 2">
            <a:extLst>
              <a:ext uri="{FF2B5EF4-FFF2-40B4-BE49-F238E27FC236}">
                <a16:creationId xmlns:a16="http://schemas.microsoft.com/office/drawing/2014/main" id="{C9AE68D4-1832-43DF-96EF-3C593B8A435C}"/>
              </a:ext>
            </a:extLst>
          </p:cNvPr>
          <p:cNvSpPr txBox="1"/>
          <p:nvPr/>
        </p:nvSpPr>
        <p:spPr>
          <a:xfrm>
            <a:off x="1384663" y="5547071"/>
            <a:ext cx="9222377" cy="969496"/>
          </a:xfrm>
          <a:prstGeom prst="rect">
            <a:avLst/>
          </a:prstGeom>
          <a:noFill/>
        </p:spPr>
        <p:txBody>
          <a:bodyPr wrap="square" rtlCol="0">
            <a:spAutoFit/>
          </a:bodyPr>
          <a:lstStyle/>
          <a:p>
            <a:pPr indent="457200">
              <a:lnSpc>
                <a:spcPct val="150000"/>
              </a:lnSpc>
            </a:pPr>
            <a:r>
              <a:rPr lang="zh-CN" altLang="zh-CN" dirty="0">
                <a:solidFill>
                  <a:schemeClr val="bg2">
                    <a:lumMod val="50000"/>
                  </a:schemeClr>
                </a:solidFill>
              </a:rPr>
              <a:t>用</a:t>
            </a:r>
            <a:r>
              <a:rPr lang="en-US" altLang="zh-CN" dirty="0">
                <a:solidFill>
                  <a:schemeClr val="bg2">
                    <a:lumMod val="50000"/>
                  </a:schemeClr>
                </a:solidFill>
              </a:rPr>
              <a:t>MATLAB</a:t>
            </a:r>
            <a:r>
              <a:rPr lang="zh-CN" altLang="zh-CN" dirty="0">
                <a:solidFill>
                  <a:schemeClr val="bg2">
                    <a:lumMod val="50000"/>
                  </a:schemeClr>
                </a:solidFill>
              </a:rPr>
              <a:t>给信号加上多用户干扰以及加性高斯把噪声的信号之后的信号图如下，将给出加干扰之前扩频调制之后的的信号图来作对比</a:t>
            </a:r>
            <a:endParaRPr lang="zh-CN" altLang="en-US" dirty="0">
              <a:solidFill>
                <a:schemeClr val="bg2">
                  <a:lumMod val="50000"/>
                </a:schemeClr>
              </a:solidFill>
            </a:endParaRPr>
          </a:p>
        </p:txBody>
      </p:sp>
    </p:spTree>
    <p:extLst>
      <p:ext uri="{BB962C8B-B14F-4D97-AF65-F5344CB8AC3E}">
        <p14:creationId xmlns:p14="http://schemas.microsoft.com/office/powerpoint/2010/main" val="2972588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C:\Users\ADMINI~1\AppData\Local\Temp\WeChat Files\5d36f5bc3a7770f9b2d7751628d9c17.png">
            <a:extLst>
              <a:ext uri="{FF2B5EF4-FFF2-40B4-BE49-F238E27FC236}">
                <a16:creationId xmlns:a16="http://schemas.microsoft.com/office/drawing/2014/main" id="{686003C8-070E-4E8F-AA8D-7BA06654CA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889" y="1212416"/>
            <a:ext cx="5411327" cy="3874579"/>
          </a:xfrm>
          <a:prstGeom prst="rect">
            <a:avLst/>
          </a:prstGeom>
          <a:noFill/>
          <a:ln>
            <a:noFill/>
          </a:ln>
        </p:spPr>
      </p:pic>
      <p:pic>
        <p:nvPicPr>
          <p:cNvPr id="9" name="图片 8" descr="C:\Users\ADMINI~1\AppData\Local\Temp\WeChat Files\eb73c0018697959f2ac2b72bef510bb.png">
            <a:extLst>
              <a:ext uri="{FF2B5EF4-FFF2-40B4-BE49-F238E27FC236}">
                <a16:creationId xmlns:a16="http://schemas.microsoft.com/office/drawing/2014/main" id="{43D872C0-D024-46B6-B9BD-B4565172E9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12416"/>
            <a:ext cx="5851110" cy="3874579"/>
          </a:xfrm>
          <a:prstGeom prst="rect">
            <a:avLst/>
          </a:prstGeom>
          <a:noFill/>
          <a:ln>
            <a:noFill/>
          </a:ln>
        </p:spPr>
      </p:pic>
      <p:sp>
        <p:nvSpPr>
          <p:cNvPr id="2" name="文本框 1">
            <a:extLst>
              <a:ext uri="{FF2B5EF4-FFF2-40B4-BE49-F238E27FC236}">
                <a16:creationId xmlns:a16="http://schemas.microsoft.com/office/drawing/2014/main" id="{676E4C51-F018-4E93-8067-BBC39D6279FB}"/>
              </a:ext>
            </a:extLst>
          </p:cNvPr>
          <p:cNvSpPr txBox="1"/>
          <p:nvPr/>
        </p:nvSpPr>
        <p:spPr>
          <a:xfrm>
            <a:off x="1257608" y="5558853"/>
            <a:ext cx="9784080" cy="969496"/>
          </a:xfrm>
          <a:prstGeom prst="rect">
            <a:avLst/>
          </a:prstGeom>
          <a:noFill/>
        </p:spPr>
        <p:txBody>
          <a:bodyPr wrap="square" rtlCol="0">
            <a:spAutoFit/>
          </a:bodyPr>
          <a:lstStyle/>
          <a:p>
            <a:pPr indent="457200">
              <a:lnSpc>
                <a:spcPct val="150000"/>
              </a:lnSpc>
            </a:pPr>
            <a:r>
              <a:rPr lang="zh-CN" altLang="en-US" dirty="0">
                <a:solidFill>
                  <a:schemeClr val="bg2">
                    <a:lumMod val="50000"/>
                  </a:schemeClr>
                </a:solidFill>
              </a:rPr>
              <a:t>将</a:t>
            </a:r>
            <a:r>
              <a:rPr lang="zh-CN" altLang="zh-CN" dirty="0">
                <a:solidFill>
                  <a:schemeClr val="bg2">
                    <a:lumMod val="50000"/>
                  </a:schemeClr>
                </a:solidFill>
              </a:rPr>
              <a:t>接收到信号</a:t>
            </a:r>
            <a:r>
              <a:rPr lang="zh-CN" altLang="en-US" dirty="0">
                <a:solidFill>
                  <a:schemeClr val="bg2">
                    <a:lumMod val="50000"/>
                  </a:schemeClr>
                </a:solidFill>
              </a:rPr>
              <a:t>相继</a:t>
            </a:r>
            <a:r>
              <a:rPr lang="zh-CN" altLang="zh-CN" dirty="0">
                <a:solidFill>
                  <a:schemeClr val="bg2">
                    <a:lumMod val="50000"/>
                  </a:schemeClr>
                </a:solidFill>
              </a:rPr>
              <a:t>进行相干解调，解调所用载波为调制时所用载波，接着去掉高频分量，输出低频信号</a:t>
            </a:r>
            <a:r>
              <a:rPr lang="zh-CN" altLang="en-US" dirty="0">
                <a:solidFill>
                  <a:schemeClr val="bg2">
                    <a:lumMod val="50000"/>
                  </a:schemeClr>
                </a:solidFill>
              </a:rPr>
              <a:t>，再经过抽样判决器，可以得到最终恢复的信号。</a:t>
            </a:r>
            <a:endParaRPr lang="zh-CN" altLang="zh-CN" dirty="0">
              <a:solidFill>
                <a:schemeClr val="bg2">
                  <a:lumMod val="50000"/>
                </a:schemeClr>
              </a:solidFill>
            </a:endParaRPr>
          </a:p>
        </p:txBody>
      </p:sp>
    </p:spTree>
    <p:extLst>
      <p:ext uri="{BB962C8B-B14F-4D97-AF65-F5344CB8AC3E}">
        <p14:creationId xmlns:p14="http://schemas.microsoft.com/office/powerpoint/2010/main" val="23721150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f666a8624586c8202eec416e8c6b30f.png">
            <a:extLst>
              <a:ext uri="{FF2B5EF4-FFF2-40B4-BE49-F238E27FC236}">
                <a16:creationId xmlns:a16="http://schemas.microsoft.com/office/drawing/2014/main" id="{D927F985-2930-43D9-9431-49FDDCF6AE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0951" y="1120456"/>
            <a:ext cx="6442031" cy="5071337"/>
          </a:xfrm>
          <a:prstGeom prst="rect">
            <a:avLst/>
          </a:prstGeom>
          <a:noFill/>
          <a:ln>
            <a:noFill/>
          </a:ln>
        </p:spPr>
      </p:pic>
      <p:sp>
        <p:nvSpPr>
          <p:cNvPr id="2" name="文本框 1">
            <a:extLst>
              <a:ext uri="{FF2B5EF4-FFF2-40B4-BE49-F238E27FC236}">
                <a16:creationId xmlns:a16="http://schemas.microsoft.com/office/drawing/2014/main" id="{76A5B06A-9A41-41EF-A60C-3CAF43EA6209}"/>
              </a:ext>
            </a:extLst>
          </p:cNvPr>
          <p:cNvSpPr txBox="1"/>
          <p:nvPr/>
        </p:nvSpPr>
        <p:spPr>
          <a:xfrm>
            <a:off x="7712539" y="2189771"/>
            <a:ext cx="3892731" cy="4770537"/>
          </a:xfrm>
          <a:prstGeom prst="rect">
            <a:avLst/>
          </a:prstGeom>
          <a:noFill/>
        </p:spPr>
        <p:txBody>
          <a:bodyPr wrap="square" rtlCol="0">
            <a:spAutoFit/>
          </a:bodyPr>
          <a:lstStyle/>
          <a:p>
            <a:r>
              <a:rPr lang="zh-CN" altLang="en-US" dirty="0">
                <a:solidFill>
                  <a:schemeClr val="bg2">
                    <a:lumMod val="50000"/>
                  </a:schemeClr>
                </a:solidFill>
              </a:rPr>
              <a:t>从图中可以看出：</a:t>
            </a:r>
            <a:endParaRPr lang="en-US" altLang="zh-CN" dirty="0">
              <a:solidFill>
                <a:schemeClr val="bg2">
                  <a:lumMod val="50000"/>
                </a:schemeClr>
              </a:solidFill>
            </a:endParaRPr>
          </a:p>
          <a:p>
            <a:pPr indent="457200">
              <a:lnSpc>
                <a:spcPct val="125000"/>
              </a:lnSpc>
            </a:pPr>
            <a:r>
              <a:rPr lang="zh-CN" altLang="zh-CN" dirty="0">
                <a:solidFill>
                  <a:schemeClr val="bg2">
                    <a:lumMod val="50000"/>
                  </a:schemeClr>
                </a:solidFill>
              </a:rPr>
              <a:t>噪声以及其他用户的信息传输对本次跳频通信的仿真的干扰是十分有效的，随着噪声功率的增加，误码率也呈急剧上升趋势，当噪声功率大于信号功率</a:t>
            </a:r>
            <a:r>
              <a:rPr lang="zh-CN" altLang="en-US" dirty="0">
                <a:solidFill>
                  <a:schemeClr val="bg2">
                    <a:lumMod val="50000"/>
                  </a:schemeClr>
                </a:solidFill>
              </a:rPr>
              <a:t>时</a:t>
            </a:r>
            <a:r>
              <a:rPr lang="zh-CN" altLang="zh-CN" dirty="0">
                <a:solidFill>
                  <a:schemeClr val="bg2">
                    <a:lumMod val="50000"/>
                  </a:schemeClr>
                </a:solidFill>
              </a:rPr>
              <a:t>，误码率几乎达到了</a:t>
            </a:r>
            <a:r>
              <a:rPr lang="en-US" altLang="zh-CN" dirty="0">
                <a:solidFill>
                  <a:schemeClr val="bg2">
                    <a:lumMod val="50000"/>
                  </a:schemeClr>
                </a:solidFill>
              </a:rPr>
              <a:t>32%</a:t>
            </a:r>
            <a:r>
              <a:rPr lang="zh-CN" altLang="en-US" dirty="0">
                <a:solidFill>
                  <a:schemeClr val="bg2">
                    <a:lumMod val="50000"/>
                  </a:schemeClr>
                </a:solidFill>
              </a:rPr>
              <a:t>。</a:t>
            </a:r>
            <a:endParaRPr lang="en-US" altLang="zh-CN" dirty="0">
              <a:solidFill>
                <a:schemeClr val="bg2">
                  <a:lumMod val="50000"/>
                </a:schemeClr>
              </a:solidFill>
            </a:endParaRPr>
          </a:p>
          <a:p>
            <a:pPr indent="457200">
              <a:lnSpc>
                <a:spcPct val="125000"/>
              </a:lnSpc>
            </a:pPr>
            <a:r>
              <a:rPr lang="zh-CN" altLang="zh-CN" dirty="0">
                <a:solidFill>
                  <a:schemeClr val="bg2">
                    <a:lumMod val="50000"/>
                  </a:schemeClr>
                </a:solidFill>
              </a:rPr>
              <a:t>随着信噪比的上升，误码率也是呈急剧下降趋势的，特别是当信噪比达到</a:t>
            </a:r>
            <a:r>
              <a:rPr lang="en-US" altLang="zh-CN" dirty="0">
                <a:solidFill>
                  <a:schemeClr val="bg2">
                    <a:lumMod val="50000"/>
                  </a:schemeClr>
                </a:solidFill>
              </a:rPr>
              <a:t>16</a:t>
            </a:r>
            <a:r>
              <a:rPr lang="zh-CN" altLang="zh-CN" dirty="0">
                <a:solidFill>
                  <a:schemeClr val="bg2">
                    <a:lumMod val="50000"/>
                  </a:schemeClr>
                </a:solidFill>
              </a:rPr>
              <a:t>分贝之后，误码率已经趋近于</a:t>
            </a:r>
            <a:r>
              <a:rPr lang="en-US" altLang="zh-CN" dirty="0">
                <a:solidFill>
                  <a:schemeClr val="bg2">
                    <a:lumMod val="50000"/>
                  </a:schemeClr>
                </a:solidFill>
              </a:rPr>
              <a:t>0</a:t>
            </a:r>
            <a:r>
              <a:rPr lang="zh-CN" altLang="zh-CN" dirty="0">
                <a:solidFill>
                  <a:schemeClr val="bg2">
                    <a:lumMod val="50000"/>
                  </a:schemeClr>
                </a:solidFill>
              </a:rPr>
              <a:t>，几乎</a:t>
            </a:r>
            <a:r>
              <a:rPr lang="en-US" altLang="zh-CN" dirty="0">
                <a:solidFill>
                  <a:schemeClr val="bg2">
                    <a:lumMod val="50000"/>
                  </a:schemeClr>
                </a:solidFill>
              </a:rPr>
              <a:t>100%</a:t>
            </a:r>
            <a:r>
              <a:rPr lang="zh-CN" altLang="zh-CN" dirty="0">
                <a:solidFill>
                  <a:schemeClr val="bg2">
                    <a:lumMod val="50000"/>
                  </a:schemeClr>
                </a:solidFill>
              </a:rPr>
              <a:t>还原了发送的信号。</a:t>
            </a:r>
            <a:br>
              <a:rPr lang="en-US" altLang="zh-CN" dirty="0"/>
            </a:br>
            <a:endParaRPr lang="zh-CN" altLang="en-US" dirty="0"/>
          </a:p>
        </p:txBody>
      </p:sp>
      <p:sp>
        <p:nvSpPr>
          <p:cNvPr id="4" name="矩形: 圆角 3">
            <a:extLst>
              <a:ext uri="{FF2B5EF4-FFF2-40B4-BE49-F238E27FC236}">
                <a16:creationId xmlns:a16="http://schemas.microsoft.com/office/drawing/2014/main" id="{E0A52CB5-C6EA-41F8-831E-9C704141CCCA}"/>
              </a:ext>
            </a:extLst>
          </p:cNvPr>
          <p:cNvSpPr/>
          <p:nvPr/>
        </p:nvSpPr>
        <p:spPr>
          <a:xfrm>
            <a:off x="7981792" y="1111993"/>
            <a:ext cx="2946752" cy="914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dirty="0"/>
              <a:t>结论</a:t>
            </a:r>
          </a:p>
        </p:txBody>
      </p:sp>
    </p:spTree>
    <p:extLst>
      <p:ext uri="{BB962C8B-B14F-4D97-AF65-F5344CB8AC3E}">
        <p14:creationId xmlns:p14="http://schemas.microsoft.com/office/powerpoint/2010/main" val="37291344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151416" y="3013501"/>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966982" y="3267547"/>
              <a:ext cx="1790999" cy="461663"/>
            </a:xfrm>
            <a:prstGeom prst="rect">
              <a:avLst/>
            </a:prstGeom>
          </p:spPr>
          <p:txBody>
            <a:bodyPr wrap="none" lIns="91438" tIns="45719" rIns="91438" bIns="45719">
              <a:spAutoFit/>
            </a:bodyPr>
            <a:lstStyle/>
            <a:p>
              <a:pPr algn="r"/>
              <a:r>
                <a:rPr lang="en-US" altLang="zh-CN" sz="2400" dirty="0">
                  <a:solidFill>
                    <a:schemeClr val="bg1"/>
                  </a:solidFill>
                  <a:latin typeface="微软雅黑" panose="020B0503020204020204" pitchFamily="34" charset="-122"/>
                </a:rPr>
                <a:t>SUMMARY</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6975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1"/>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9594"/>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总结</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pitchFamily="34" charset="0"/>
                </a:rPr>
                <a:t>Conclusions</a:t>
              </a:r>
              <a:endParaRPr lang="zh-CN" altLang="en-US" sz="2400" dirty="0">
                <a:solidFill>
                  <a:schemeClr val="bg1"/>
                </a:solidFill>
                <a:latin typeface="Calibri" panose="020F0502020204030204" pitchFamily="34" charset="0"/>
              </a:endParaRPr>
            </a:p>
          </p:txBody>
        </p:sp>
      </p:grpSp>
      <p:sp>
        <p:nvSpPr>
          <p:cNvPr id="2" name="矩形 1"/>
          <p:cNvSpPr/>
          <p:nvPr/>
        </p:nvSpPr>
        <p:spPr>
          <a:xfrm>
            <a:off x="1280490" y="2314556"/>
            <a:ext cx="6096000" cy="2941955"/>
          </a:xfrm>
          <a:prstGeom prst="rect">
            <a:avLst/>
          </a:prstGeom>
        </p:spPr>
        <p:txBody>
          <a:bodyPr lIns="91436" tIns="45718" rIns="91436" bIns="45718">
            <a:spAutoFit/>
          </a:bodyPr>
          <a:lstStyle/>
          <a:p>
            <a:pPr>
              <a:lnSpc>
                <a:spcPct val="130000"/>
              </a:lnSpc>
            </a:pPr>
            <a:r>
              <a:rPr lang="zh-CN" altLang="en-US" sz="1600" dirty="0">
                <a:solidFill>
                  <a:schemeClr val="bg1"/>
                </a:solidFill>
                <a:latin typeface="微软雅黑" panose="020B0503020204020204" pitchFamily="34" charset="-122"/>
              </a:rPr>
              <a:t>本文通过利用</a:t>
            </a:r>
            <a:r>
              <a:rPr lang="en-US" altLang="zh-CN" sz="1600" dirty="0">
                <a:solidFill>
                  <a:schemeClr val="bg1"/>
                </a:solidFill>
                <a:latin typeface="微软雅黑" panose="020B0503020204020204" pitchFamily="34" charset="-122"/>
              </a:rPr>
              <a:t>MATLAB</a:t>
            </a:r>
            <a:r>
              <a:rPr lang="zh-CN" altLang="en-US" sz="1600" dirty="0">
                <a:solidFill>
                  <a:schemeClr val="bg1"/>
                </a:solidFill>
                <a:latin typeface="微软雅黑" panose="020B0503020204020204" pitchFamily="34" charset="-122"/>
              </a:rPr>
              <a:t>对跳频通信系统的仿真，不仅认识到了</a:t>
            </a:r>
            <a:r>
              <a:rPr lang="en-US" altLang="zh-CN" sz="1600" dirty="0">
                <a:solidFill>
                  <a:schemeClr val="bg1"/>
                </a:solidFill>
                <a:latin typeface="微软雅黑" panose="020B0503020204020204" pitchFamily="34" charset="-122"/>
              </a:rPr>
              <a:t>MATLAB</a:t>
            </a:r>
            <a:r>
              <a:rPr lang="zh-CN" altLang="en-US" sz="1600" dirty="0">
                <a:solidFill>
                  <a:schemeClr val="bg1"/>
                </a:solidFill>
                <a:latin typeface="微软雅黑" panose="020B0503020204020204" pitchFamily="34" charset="-122"/>
              </a:rPr>
              <a:t>的的强大，而且还通过仿真证实了跳频通信系统的抗干扰性能以及其显著的传输信号效果。</a:t>
            </a:r>
            <a:endParaRPr lang="en-US" altLang="zh-CN" sz="1600" dirty="0">
              <a:solidFill>
                <a:schemeClr val="bg1"/>
              </a:solidFill>
              <a:latin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rPr>
              <a:t>在仿真的过程中，由于不熟悉如何生成伪随机码，导致最开始实验时生成的伪随机码是一眼就能看出规律的，导致仿真的结果十分不理想，接收端最后恢复的图与发送端发送的图有很大差别，得出的误码率和信噪比的曲线图也是没有规律且误码率十分高。不过，这次失败的实验也让我深刻理解了伪随机码的随机性在跳频通信系统中的重要性。</a:t>
            </a:r>
          </a:p>
        </p:txBody>
      </p:sp>
      <p:sp>
        <p:nvSpPr>
          <p:cNvPr id="38" name="矩形 37"/>
          <p:cNvSpPr/>
          <p:nvPr/>
        </p:nvSpPr>
        <p:spPr>
          <a:xfrm>
            <a:off x="1770912" y="252856"/>
            <a:ext cx="783419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a:t>
            </a:r>
            <a:endParaRPr lang="en-US" altLang="zh-CN" sz="2400" spc="6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4326302" y="325001"/>
            <a:ext cx="1457250"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SUMMARY</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4747137-F2AC-4B92-913C-66100E5F5A54}"/>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4469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grpSp>
        <p:nvGrpSpPr>
          <p:cNvPr id="50" name="组合 49"/>
          <p:cNvGrpSpPr/>
          <p:nvPr/>
        </p:nvGrpSpPr>
        <p:grpSpPr>
          <a:xfrm>
            <a:off x="3406387" y="4091356"/>
            <a:ext cx="4307917" cy="411599"/>
            <a:chOff x="7573305" y="5767512"/>
            <a:chExt cx="4307918" cy="414968"/>
          </a:xfrm>
        </p:grpSpPr>
        <p:sp>
          <p:nvSpPr>
            <p:cNvPr id="51" name="文本框 50"/>
            <p:cNvSpPr txBox="1"/>
            <p:nvPr/>
          </p:nvSpPr>
          <p:spPr>
            <a:xfrm>
              <a:off x="7573305" y="5779095"/>
              <a:ext cx="1980029"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答辩人：覃宁慧</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901194" y="5767512"/>
              <a:ext cx="1980029"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指导教授：盛威</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a:spLocks/>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
        <p:nvSpPr>
          <p:cNvPr id="83" name="圆角矩形 82"/>
          <p:cNvSpPr/>
          <p:nvPr/>
        </p:nvSpPr>
        <p:spPr>
          <a:xfrm rot="10800000" flipV="1">
            <a:off x="5770333"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84" name="组合 48"/>
          <p:cNvGrpSpPr/>
          <p:nvPr/>
        </p:nvGrpSpPr>
        <p:grpSpPr>
          <a:xfrm>
            <a:off x="5183531" y="2160561"/>
            <a:ext cx="484560" cy="382547"/>
            <a:chOff x="4625150" y="6808104"/>
            <a:chExt cx="540316" cy="426565"/>
          </a:xfrm>
          <a:solidFill>
            <a:srgbClr val="4C98CF"/>
          </a:solidFill>
        </p:grpSpPr>
        <p:sp>
          <p:nvSpPr>
            <p:cNvPr id="85"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86"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Tree>
    <p:extLst>
      <p:ext uri="{BB962C8B-B14F-4D97-AF65-F5344CB8AC3E}">
        <p14:creationId xmlns:p14="http://schemas.microsoft.com/office/powerpoint/2010/main" val="36650945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3244677" y="156494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88" name="文本框 87"/>
          <p:cNvSpPr txBox="1"/>
          <p:nvPr/>
        </p:nvSpPr>
        <p:spPr>
          <a:xfrm>
            <a:off x="7676173" y="2197403"/>
            <a:ext cx="2492982"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结果与分析</a:t>
            </a:r>
          </a:p>
        </p:txBody>
      </p:sp>
      <p:sp>
        <p:nvSpPr>
          <p:cNvPr id="89" name="文本框 88"/>
          <p:cNvSpPr txBox="1"/>
          <p:nvPr/>
        </p:nvSpPr>
        <p:spPr>
          <a:xfrm>
            <a:off x="3248529" y="283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理论框架</a:t>
            </a:r>
          </a:p>
        </p:txBody>
      </p:sp>
      <p:sp>
        <p:nvSpPr>
          <p:cNvPr id="90" name="文本框 89"/>
          <p:cNvSpPr txBox="1"/>
          <p:nvPr/>
        </p:nvSpPr>
        <p:spPr>
          <a:xfrm>
            <a:off x="7676173" y="3467403"/>
            <a:ext cx="2492982"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总结与展望</a:t>
            </a:r>
          </a:p>
        </p:txBody>
      </p:sp>
      <p:sp>
        <p:nvSpPr>
          <p:cNvPr id="91" name="文本框 90"/>
          <p:cNvSpPr txBox="1"/>
          <p:nvPr/>
        </p:nvSpPr>
        <p:spPr>
          <a:xfrm>
            <a:off x="3248529" y="410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研究方法</a:t>
            </a:r>
          </a:p>
        </p:txBody>
      </p:sp>
      <p:sp>
        <p:nvSpPr>
          <p:cNvPr id="104" name="矩形 103"/>
          <p:cNvSpPr/>
          <p:nvPr/>
        </p:nvSpPr>
        <p:spPr>
          <a:xfrm>
            <a:off x="3202139" y="2153781"/>
            <a:ext cx="204093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p>
        </p:txBody>
      </p:sp>
      <p:sp>
        <p:nvSpPr>
          <p:cNvPr id="105" name="矩形 104"/>
          <p:cNvSpPr/>
          <p:nvPr/>
        </p:nvSpPr>
        <p:spPr>
          <a:xfrm>
            <a:off x="3439380" y="3485867"/>
            <a:ext cx="179246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FRAMWORK</a:t>
            </a:r>
          </a:p>
        </p:txBody>
      </p:sp>
      <p:sp>
        <p:nvSpPr>
          <p:cNvPr id="106" name="矩形 105"/>
          <p:cNvSpPr/>
          <p:nvPr/>
        </p:nvSpPr>
        <p:spPr>
          <a:xfrm>
            <a:off x="3568427" y="4755867"/>
            <a:ext cx="165621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p>
        </p:txBody>
      </p:sp>
      <p:sp>
        <p:nvSpPr>
          <p:cNvPr id="107" name="矩形 106"/>
          <p:cNvSpPr/>
          <p:nvPr/>
        </p:nvSpPr>
        <p:spPr>
          <a:xfrm>
            <a:off x="7624881" y="2737657"/>
            <a:ext cx="213390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p>
        </p:txBody>
      </p:sp>
      <p:sp>
        <p:nvSpPr>
          <p:cNvPr id="108" name="矩形 107"/>
          <p:cNvSpPr/>
          <p:nvPr/>
        </p:nvSpPr>
        <p:spPr>
          <a:xfrm>
            <a:off x="7659343" y="4066896"/>
            <a:ext cx="2449702"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CONCLUSION AND SUGGESTION</a:t>
            </a:r>
          </a:p>
        </p:txBody>
      </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5484" y="3264361"/>
              <a:ext cx="4210186"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p>
          </p:txBody>
        </p:sp>
      </p:grpSp>
    </p:spTree>
    <p:extLst>
      <p:ext uri="{BB962C8B-B14F-4D97-AF65-F5344CB8AC3E}">
        <p14:creationId xmlns:p14="http://schemas.microsoft.com/office/powerpoint/2010/main" val="22836836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5" y="252859"/>
            <a:ext cx="732570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46" name="矩形 4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47" name="矩形 46"/>
          <p:cNvSpPr/>
          <p:nvPr/>
        </p:nvSpPr>
        <p:spPr>
          <a:xfrm>
            <a:off x="1580270" y="2173349"/>
            <a:ext cx="8842553" cy="892551"/>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RESEARCH TOPIC</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12263" y="3197474"/>
            <a:ext cx="10767476" cy="2619177"/>
          </a:xfrm>
          <a:prstGeom prst="rect">
            <a:avLst/>
          </a:prstGeom>
        </p:spPr>
        <p:txBody>
          <a:bodyPr wrap="square" lIns="91438" tIns="45719" rIns="91438" bIns="45719">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如学年论文、毕业论文、学位论文、科技论文、成果论文等，总称为论文。</a:t>
            </a:r>
          </a:p>
          <a:p>
            <a:pPr>
              <a:lnSpc>
                <a:spcPct val="13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      为了探讨和掌握论文的写作规律和特点，需要对论文进行分类。由于论文本身的内容和性质不同，研究领域、对象、方法、表现方式不同，因此，论文就有不同的分类方法。</a:t>
            </a: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6C4BBB7-E797-4E99-A707-B34E0941E5E4}"/>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示 3">
            <a:extLst>
              <a:ext uri="{FF2B5EF4-FFF2-40B4-BE49-F238E27FC236}">
                <a16:creationId xmlns:a16="http://schemas.microsoft.com/office/drawing/2014/main" id="{9A6E41D2-316D-4351-9576-849DC28740D4}"/>
              </a:ext>
            </a:extLst>
          </p:cNvPr>
          <p:cNvGraphicFramePr/>
          <p:nvPr>
            <p:extLst>
              <p:ext uri="{D42A27DB-BD31-4B8C-83A1-F6EECF244321}">
                <p14:modId xmlns:p14="http://schemas.microsoft.com/office/powerpoint/2010/main" val="1811351180"/>
              </p:ext>
            </p:extLst>
          </p:nvPr>
        </p:nvGraphicFramePr>
        <p:xfrm>
          <a:off x="2032000" y="11922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23238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理论框架</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509960" y="3243558"/>
              <a:ext cx="4346635"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THEORETICAL </a:t>
              </a:r>
              <a:r>
                <a:rPr lang="en-US" altLang="zh-CN" sz="2400" dirty="0">
                  <a:solidFill>
                    <a:schemeClr val="bg1"/>
                  </a:solidFill>
                  <a:latin typeface="微软雅黑" panose="020B0503020204020204" pitchFamily="34" charset="-122"/>
                  <a:ea typeface="微软雅黑" panose="020B0503020204020204" pitchFamily="34" charset="-122"/>
                </a:rPr>
                <a:t>FRAMWORKS</a:t>
              </a:r>
            </a:p>
          </p:txBody>
        </p:sp>
      </p:grpSp>
    </p:spTree>
    <p:extLst>
      <p:ext uri="{BB962C8B-B14F-4D97-AF65-F5344CB8AC3E}">
        <p14:creationId xmlns:p14="http://schemas.microsoft.com/office/powerpoint/2010/main" val="9421147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678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52AD1A-9644-4630-8E5D-D7E5E4333639}"/>
              </a:ext>
            </a:extLst>
          </p:cNvPr>
          <p:cNvGrpSpPr>
            <a:grpSpLocks noChangeAspect="1"/>
          </p:cNvGrpSpPr>
          <p:nvPr>
            <p:custDataLst>
              <p:tags r:id="rId3"/>
            </p:custDataLst>
          </p:nvPr>
        </p:nvGrpSpPr>
        <p:grpSpPr>
          <a:xfrm>
            <a:off x="671512" y="1848897"/>
            <a:ext cx="10848975" cy="4888436"/>
            <a:chOff x="669925" y="1288508"/>
            <a:chExt cx="10848975" cy="4888436"/>
          </a:xfrm>
        </p:grpSpPr>
        <p:sp>
          <p:nvSpPr>
            <p:cNvPr id="4" name="ïṡliḍê">
              <a:extLst>
                <a:ext uri="{FF2B5EF4-FFF2-40B4-BE49-F238E27FC236}">
                  <a16:creationId xmlns:a16="http://schemas.microsoft.com/office/drawing/2014/main" id="{4BFA92AF-14F3-4757-A750-FE78023824BB}"/>
                </a:ext>
              </a:extLst>
            </p:cNvPr>
            <p:cNvSpPr/>
            <p:nvPr/>
          </p:nvSpPr>
          <p:spPr>
            <a:xfrm>
              <a:off x="4127619" y="1288508"/>
              <a:ext cx="3924122" cy="4888436"/>
            </a:xfrm>
            <a:prstGeom prst="rect">
              <a:avLst/>
            </a:prstGeom>
            <a:solidFill>
              <a:srgbClr val="9CB4E0"/>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a:p>
          </p:txBody>
        </p:sp>
        <p:grpSp>
          <p:nvGrpSpPr>
            <p:cNvPr id="5" name="ïṥliďe">
              <a:extLst>
                <a:ext uri="{FF2B5EF4-FFF2-40B4-BE49-F238E27FC236}">
                  <a16:creationId xmlns:a16="http://schemas.microsoft.com/office/drawing/2014/main" id="{D9910036-775F-4307-9CDC-7F07184169FC}"/>
                </a:ext>
              </a:extLst>
            </p:cNvPr>
            <p:cNvGrpSpPr/>
            <p:nvPr/>
          </p:nvGrpSpPr>
          <p:grpSpPr>
            <a:xfrm>
              <a:off x="669925" y="1609824"/>
              <a:ext cx="3457695" cy="4171847"/>
              <a:chOff x="669925" y="1609824"/>
              <a:chExt cx="3457695" cy="4171847"/>
            </a:xfrm>
          </p:grpSpPr>
          <p:sp>
            <p:nvSpPr>
              <p:cNvPr id="13" name="išḷîďé">
                <a:extLst>
                  <a:ext uri="{FF2B5EF4-FFF2-40B4-BE49-F238E27FC236}">
                    <a16:creationId xmlns:a16="http://schemas.microsoft.com/office/drawing/2014/main" id="{D76BD8CF-31D8-4DBD-94ED-9FEBCED4F1B4}"/>
                  </a:ext>
                </a:extLst>
              </p:cNvPr>
              <p:cNvSpPr/>
              <p:nvPr/>
            </p:nvSpPr>
            <p:spPr>
              <a:xfrm>
                <a:off x="1299320" y="2051629"/>
                <a:ext cx="2828300" cy="435044"/>
              </a:xfrm>
              <a:custGeom>
                <a:avLst/>
                <a:gdLst/>
                <a:ahLst/>
                <a:cxnLst>
                  <a:cxn ang="0">
                    <a:pos x="wd2" y="hd2"/>
                  </a:cxn>
                  <a:cxn ang="5400000">
                    <a:pos x="wd2" y="hd2"/>
                  </a:cxn>
                  <a:cxn ang="10800000">
                    <a:pos x="wd2" y="hd2"/>
                  </a:cxn>
                  <a:cxn ang="16200000">
                    <a:pos x="wd2" y="hd2"/>
                  </a:cxn>
                </a:cxnLst>
                <a:rect l="0" t="0" r="r" b="b"/>
                <a:pathLst>
                  <a:path w="21600" h="21435" extrusionOk="0">
                    <a:moveTo>
                      <a:pt x="0" y="18"/>
                    </a:moveTo>
                    <a:cubicBezTo>
                      <a:pt x="2078" y="33"/>
                      <a:pt x="4156" y="33"/>
                      <a:pt x="6233" y="18"/>
                    </a:cubicBezTo>
                    <a:cubicBezTo>
                      <a:pt x="7272" y="11"/>
                      <a:pt x="8311" y="1"/>
                      <a:pt x="9350" y="18"/>
                    </a:cubicBezTo>
                    <a:cubicBezTo>
                      <a:pt x="9869" y="27"/>
                      <a:pt x="10389" y="44"/>
                      <a:pt x="10908" y="18"/>
                    </a:cubicBezTo>
                    <a:cubicBezTo>
                      <a:pt x="11168" y="6"/>
                      <a:pt x="11428" y="-17"/>
                      <a:pt x="11687" y="18"/>
                    </a:cubicBezTo>
                    <a:cubicBezTo>
                      <a:pt x="11959" y="56"/>
                      <a:pt x="12235" y="164"/>
                      <a:pt x="12483" y="897"/>
                    </a:cubicBezTo>
                    <a:cubicBezTo>
                      <a:pt x="12803" y="1839"/>
                      <a:pt x="13033" y="3667"/>
                      <a:pt x="13270" y="5364"/>
                    </a:cubicBezTo>
                    <a:cubicBezTo>
                      <a:pt x="13528" y="7209"/>
                      <a:pt x="13804" y="8940"/>
                      <a:pt x="14073" y="10710"/>
                    </a:cubicBezTo>
                    <a:cubicBezTo>
                      <a:pt x="14343" y="12479"/>
                      <a:pt x="14606" y="14289"/>
                      <a:pt x="14876" y="16055"/>
                    </a:cubicBezTo>
                    <a:cubicBezTo>
                      <a:pt x="15122" y="17661"/>
                      <a:pt x="15377" y="19247"/>
                      <a:pt x="15690" y="20199"/>
                    </a:cubicBezTo>
                    <a:cubicBezTo>
                      <a:pt x="16146" y="21583"/>
                      <a:pt x="16660" y="21457"/>
                      <a:pt x="17160" y="21401"/>
                    </a:cubicBezTo>
                    <a:cubicBezTo>
                      <a:pt x="17653" y="21345"/>
                      <a:pt x="18147" y="21379"/>
                      <a:pt x="18640" y="21401"/>
                    </a:cubicBezTo>
                    <a:cubicBezTo>
                      <a:pt x="19627" y="21446"/>
                      <a:pt x="20613" y="21446"/>
                      <a:pt x="21600" y="21401"/>
                    </a:cubicBezTo>
                  </a:path>
                </a:pathLst>
              </a:custGeom>
              <a:ln w="15875">
                <a:solidFill>
                  <a:schemeClr val="bg1">
                    <a:lumMod val="75000"/>
                  </a:schemeClr>
                </a:solidFill>
                <a:miter lim="400000"/>
              </a:ln>
            </p:spPr>
            <p:txBody>
              <a:bodyPr wrap="square" lIns="91440" tIns="45720" rIns="91440" bIns="45720" anchor="ctr">
                <a:normAutofit fontScale="85000" lnSpcReduction="20000"/>
              </a:bodyPr>
              <a:lstStyle/>
              <a:p>
                <a:pPr algn="ctr" defTabSz="825500" hangingPunct="0"/>
                <a:endParaRPr sz="3200">
                  <a:solidFill>
                    <a:srgbClr val="000000"/>
                  </a:solidFill>
                </a:endParaRPr>
              </a:p>
            </p:txBody>
          </p:sp>
          <p:grpSp>
            <p:nvGrpSpPr>
              <p:cNvPr id="14" name="ïṡļídê">
                <a:extLst>
                  <a:ext uri="{FF2B5EF4-FFF2-40B4-BE49-F238E27FC236}">
                    <a16:creationId xmlns:a16="http://schemas.microsoft.com/office/drawing/2014/main" id="{FCBCBAD4-D00D-42D5-A261-259E0A4A289E}"/>
                  </a:ext>
                </a:extLst>
              </p:cNvPr>
              <p:cNvGrpSpPr/>
              <p:nvPr/>
            </p:nvGrpSpPr>
            <p:grpSpPr>
              <a:xfrm>
                <a:off x="669925" y="1736931"/>
                <a:ext cx="629396" cy="629396"/>
                <a:chOff x="1064030" y="4745078"/>
                <a:chExt cx="758422" cy="758422"/>
              </a:xfrm>
            </p:grpSpPr>
            <p:sp>
              <p:nvSpPr>
                <p:cNvPr id="17" name="isḷíḓé">
                  <a:extLst>
                    <a:ext uri="{FF2B5EF4-FFF2-40B4-BE49-F238E27FC236}">
                      <a16:creationId xmlns:a16="http://schemas.microsoft.com/office/drawing/2014/main" id="{B093A582-B4EA-4A21-A264-B96F39ED84B5}"/>
                    </a:ext>
                  </a:extLst>
                </p:cNvPr>
                <p:cNvSpPr/>
                <p:nvPr/>
              </p:nvSpPr>
              <p:spPr>
                <a:xfrm>
                  <a:off x="1064030" y="4745078"/>
                  <a:ext cx="758422" cy="758422"/>
                </a:xfrm>
                <a:prstGeom prst="ellipse">
                  <a:avLst/>
                </a:prstGeom>
                <a:solidFill>
                  <a:srgbClr val="4472C4"/>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18" name="íślïďe">
                  <a:extLst>
                    <a:ext uri="{FF2B5EF4-FFF2-40B4-BE49-F238E27FC236}">
                      <a16:creationId xmlns:a16="http://schemas.microsoft.com/office/drawing/2014/main" id="{59AFEC87-1186-4D3C-8E34-8539F168C579}"/>
                    </a:ext>
                  </a:extLst>
                </p:cNvPr>
                <p:cNvSpPr/>
                <p:nvPr/>
              </p:nvSpPr>
              <p:spPr>
                <a:xfrm>
                  <a:off x="1184407" y="4897230"/>
                  <a:ext cx="517667" cy="454117"/>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sp>
            <p:nvSpPr>
              <p:cNvPr id="15" name="îşľîḓê">
                <a:extLst>
                  <a:ext uri="{FF2B5EF4-FFF2-40B4-BE49-F238E27FC236}">
                    <a16:creationId xmlns:a16="http://schemas.microsoft.com/office/drawing/2014/main" id="{48705534-635D-4F10-9BFE-EC16F71672D9}"/>
                  </a:ext>
                </a:extLst>
              </p:cNvPr>
              <p:cNvSpPr txBox="1"/>
              <p:nvPr/>
            </p:nvSpPr>
            <p:spPr bwMode="auto">
              <a:xfrm>
                <a:off x="1299319" y="1609824"/>
                <a:ext cx="28283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b="1" dirty="0"/>
                  <a:t>香农定理含义</a:t>
                </a:r>
                <a:endParaRPr lang="en-US" altLang="zh-CN" b="1" dirty="0"/>
              </a:p>
            </p:txBody>
          </p:sp>
          <p:sp>
            <p:nvSpPr>
              <p:cNvPr id="16" name="iṡļïḑè">
                <a:extLst>
                  <a:ext uri="{FF2B5EF4-FFF2-40B4-BE49-F238E27FC236}">
                    <a16:creationId xmlns:a16="http://schemas.microsoft.com/office/drawing/2014/main" id="{FC178AFD-9D9E-4266-BD7D-7B8FA1E65DCA}"/>
                  </a:ext>
                </a:extLst>
              </p:cNvPr>
              <p:cNvSpPr/>
              <p:nvPr/>
            </p:nvSpPr>
            <p:spPr bwMode="auto">
              <a:xfrm>
                <a:off x="1527359" y="2723864"/>
                <a:ext cx="2442871" cy="305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200" dirty="0">
                    <a:solidFill>
                      <a:schemeClr val="bg2">
                        <a:lumMod val="50000"/>
                      </a:schemeClr>
                    </a:solidFill>
                  </a:rPr>
                  <a:t>C</a:t>
                </a:r>
                <a:r>
                  <a:rPr lang="zh-CN" altLang="en-US" sz="1200" dirty="0">
                    <a:solidFill>
                      <a:schemeClr val="bg2">
                        <a:lumMod val="50000"/>
                      </a:schemeClr>
                    </a:solidFill>
                  </a:rPr>
                  <a:t>：信道容量</a:t>
                </a:r>
                <a:r>
                  <a:rPr lang="en-US" altLang="zh-CN" sz="1200" dirty="0">
                    <a:solidFill>
                      <a:schemeClr val="bg2">
                        <a:lumMod val="50000"/>
                      </a:schemeClr>
                    </a:solidFill>
                  </a:rPr>
                  <a:t> </a:t>
                </a:r>
              </a:p>
              <a:p>
                <a:pPr>
                  <a:lnSpc>
                    <a:spcPct val="150000"/>
                  </a:lnSpc>
                </a:pPr>
                <a:r>
                  <a:rPr lang="zh-CN" altLang="en-US" sz="1200" dirty="0">
                    <a:solidFill>
                      <a:schemeClr val="bg2">
                        <a:lumMod val="50000"/>
                      </a:schemeClr>
                    </a:solidFill>
                  </a:rPr>
                  <a:t>单位：比特</a:t>
                </a:r>
                <a:r>
                  <a:rPr lang="en-US" altLang="zh-CN" sz="1200" dirty="0">
                    <a:solidFill>
                      <a:schemeClr val="bg2">
                        <a:lumMod val="50000"/>
                      </a:schemeClr>
                    </a:solidFill>
                  </a:rPr>
                  <a:t>/</a:t>
                </a:r>
                <a:r>
                  <a:rPr lang="zh-CN" altLang="en-US" sz="1200" dirty="0">
                    <a:solidFill>
                      <a:schemeClr val="bg2">
                        <a:lumMod val="50000"/>
                      </a:schemeClr>
                    </a:solidFill>
                  </a:rPr>
                  <a:t>秒（</a:t>
                </a:r>
                <a:r>
                  <a:rPr lang="en-US" altLang="zh-CN" sz="1200" dirty="0">
                    <a:solidFill>
                      <a:schemeClr val="bg2">
                        <a:lumMod val="50000"/>
                      </a:schemeClr>
                    </a:solidFill>
                  </a:rPr>
                  <a:t>bit/s</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B</a:t>
                </a:r>
                <a:r>
                  <a:rPr lang="zh-CN" altLang="en-US" sz="1200" dirty="0">
                    <a:solidFill>
                      <a:schemeClr val="bg2">
                        <a:lumMod val="50000"/>
                      </a:schemeClr>
                    </a:solidFill>
                  </a:rPr>
                  <a:t>：频带宽度</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单位：赫兹（</a:t>
                </a:r>
                <a:r>
                  <a:rPr lang="en-US" altLang="zh-CN" sz="1200" dirty="0">
                    <a:solidFill>
                      <a:schemeClr val="bg2">
                        <a:lumMod val="50000"/>
                      </a:schemeClr>
                    </a:solidFill>
                  </a:rPr>
                  <a:t>Hz</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S</a:t>
                </a:r>
                <a:r>
                  <a:rPr lang="zh-CN" altLang="en-US" sz="1200" dirty="0">
                    <a:solidFill>
                      <a:schemeClr val="bg2">
                        <a:lumMod val="50000"/>
                      </a:schemeClr>
                    </a:solidFill>
                  </a:rPr>
                  <a:t>：信号功率</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单位：瓦（</a:t>
                </a:r>
                <a:r>
                  <a:rPr lang="en-US" altLang="zh-CN" sz="1200" dirty="0">
                    <a:solidFill>
                      <a:schemeClr val="bg2">
                        <a:lumMod val="50000"/>
                      </a:schemeClr>
                    </a:solidFill>
                  </a:rPr>
                  <a:t>W</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N</a:t>
                </a:r>
                <a:r>
                  <a:rPr lang="zh-CN" altLang="en-US" sz="1200" dirty="0">
                    <a:solidFill>
                      <a:schemeClr val="bg2">
                        <a:lumMod val="50000"/>
                      </a:schemeClr>
                    </a:solidFill>
                  </a:rPr>
                  <a:t>：噪声功率</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单位：瓦（</a:t>
                </a:r>
                <a:r>
                  <a:rPr lang="en-US" altLang="zh-CN" sz="1200" dirty="0">
                    <a:solidFill>
                      <a:schemeClr val="bg2">
                        <a:lumMod val="50000"/>
                      </a:schemeClr>
                    </a:solidFill>
                  </a:rPr>
                  <a:t>W</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S/N</a:t>
                </a:r>
                <a:r>
                  <a:rPr lang="zh-CN" altLang="en-US" sz="1200" dirty="0">
                    <a:solidFill>
                      <a:schemeClr val="bg2">
                        <a:lumMod val="50000"/>
                      </a:schemeClr>
                    </a:solidFill>
                  </a:rPr>
                  <a:t>：信噪比</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单位：分贝（</a:t>
                </a:r>
                <a:r>
                  <a:rPr lang="en-US" altLang="zh-CN" sz="1200" dirty="0">
                    <a:solidFill>
                      <a:schemeClr val="bg2">
                        <a:lumMod val="50000"/>
                      </a:schemeClr>
                    </a:solidFill>
                  </a:rPr>
                  <a:t>dB</a:t>
                </a:r>
                <a:r>
                  <a:rPr lang="zh-CN" altLang="en-US" sz="1200" dirty="0">
                    <a:solidFill>
                      <a:schemeClr val="bg2">
                        <a:lumMod val="50000"/>
                      </a:schemeClr>
                    </a:solidFill>
                  </a:rPr>
                  <a:t>）</a:t>
                </a:r>
                <a:endParaRPr lang="en-US" altLang="zh-CN" sz="1200" dirty="0">
                  <a:solidFill>
                    <a:schemeClr val="bg2">
                      <a:lumMod val="50000"/>
                    </a:schemeClr>
                  </a:solidFill>
                </a:endParaRPr>
              </a:p>
              <a:p>
                <a:pPr>
                  <a:lnSpc>
                    <a:spcPct val="150000"/>
                  </a:lnSpc>
                </a:pPr>
                <a:endParaRPr lang="en-US" altLang="zh-CN" sz="1100" dirty="0"/>
              </a:p>
            </p:txBody>
          </p:sp>
        </p:grpSp>
        <p:grpSp>
          <p:nvGrpSpPr>
            <p:cNvPr id="6" name="ïṩľîďé">
              <a:extLst>
                <a:ext uri="{FF2B5EF4-FFF2-40B4-BE49-F238E27FC236}">
                  <a16:creationId xmlns:a16="http://schemas.microsoft.com/office/drawing/2014/main" id="{6DD27E92-FC9C-4A31-9D28-0B6FB50B6B88}"/>
                </a:ext>
              </a:extLst>
            </p:cNvPr>
            <p:cNvGrpSpPr/>
            <p:nvPr/>
          </p:nvGrpSpPr>
          <p:grpSpPr>
            <a:xfrm>
              <a:off x="8061205" y="1609824"/>
              <a:ext cx="3457695" cy="4164486"/>
              <a:chOff x="8061205" y="1609824"/>
              <a:chExt cx="3457695" cy="4164486"/>
            </a:xfrm>
          </p:grpSpPr>
          <p:sp>
            <p:nvSpPr>
              <p:cNvPr id="8" name="i$ļïde">
                <a:extLst>
                  <a:ext uri="{FF2B5EF4-FFF2-40B4-BE49-F238E27FC236}">
                    <a16:creationId xmlns:a16="http://schemas.microsoft.com/office/drawing/2014/main" id="{EA80253D-7CC7-4768-804D-BCB70BF33229}"/>
                  </a:ext>
                </a:extLst>
              </p:cNvPr>
              <p:cNvSpPr/>
              <p:nvPr/>
            </p:nvSpPr>
            <p:spPr>
              <a:xfrm flipH="1">
                <a:off x="8061205" y="2051629"/>
                <a:ext cx="2828300" cy="435044"/>
              </a:xfrm>
              <a:custGeom>
                <a:avLst/>
                <a:gdLst/>
                <a:ahLst/>
                <a:cxnLst>
                  <a:cxn ang="0">
                    <a:pos x="wd2" y="hd2"/>
                  </a:cxn>
                  <a:cxn ang="5400000">
                    <a:pos x="wd2" y="hd2"/>
                  </a:cxn>
                  <a:cxn ang="10800000">
                    <a:pos x="wd2" y="hd2"/>
                  </a:cxn>
                  <a:cxn ang="16200000">
                    <a:pos x="wd2" y="hd2"/>
                  </a:cxn>
                </a:cxnLst>
                <a:rect l="0" t="0" r="r" b="b"/>
                <a:pathLst>
                  <a:path w="21600" h="21435" extrusionOk="0">
                    <a:moveTo>
                      <a:pt x="0" y="18"/>
                    </a:moveTo>
                    <a:cubicBezTo>
                      <a:pt x="2078" y="33"/>
                      <a:pt x="4156" y="33"/>
                      <a:pt x="6233" y="18"/>
                    </a:cubicBezTo>
                    <a:cubicBezTo>
                      <a:pt x="7272" y="11"/>
                      <a:pt x="8311" y="1"/>
                      <a:pt x="9350" y="18"/>
                    </a:cubicBezTo>
                    <a:cubicBezTo>
                      <a:pt x="9869" y="27"/>
                      <a:pt x="10389" y="44"/>
                      <a:pt x="10908" y="18"/>
                    </a:cubicBezTo>
                    <a:cubicBezTo>
                      <a:pt x="11168" y="6"/>
                      <a:pt x="11428" y="-17"/>
                      <a:pt x="11687" y="18"/>
                    </a:cubicBezTo>
                    <a:cubicBezTo>
                      <a:pt x="11959" y="56"/>
                      <a:pt x="12235" y="164"/>
                      <a:pt x="12483" y="897"/>
                    </a:cubicBezTo>
                    <a:cubicBezTo>
                      <a:pt x="12803" y="1839"/>
                      <a:pt x="13033" y="3667"/>
                      <a:pt x="13270" y="5364"/>
                    </a:cubicBezTo>
                    <a:cubicBezTo>
                      <a:pt x="13528" y="7209"/>
                      <a:pt x="13804" y="8940"/>
                      <a:pt x="14073" y="10710"/>
                    </a:cubicBezTo>
                    <a:cubicBezTo>
                      <a:pt x="14343" y="12479"/>
                      <a:pt x="14606" y="14289"/>
                      <a:pt x="14876" y="16055"/>
                    </a:cubicBezTo>
                    <a:cubicBezTo>
                      <a:pt x="15122" y="17661"/>
                      <a:pt x="15377" y="19247"/>
                      <a:pt x="15690" y="20199"/>
                    </a:cubicBezTo>
                    <a:cubicBezTo>
                      <a:pt x="16146" y="21583"/>
                      <a:pt x="16660" y="21457"/>
                      <a:pt x="17160" y="21401"/>
                    </a:cubicBezTo>
                    <a:cubicBezTo>
                      <a:pt x="17653" y="21345"/>
                      <a:pt x="18147" y="21379"/>
                      <a:pt x="18640" y="21401"/>
                    </a:cubicBezTo>
                    <a:cubicBezTo>
                      <a:pt x="19627" y="21446"/>
                      <a:pt x="20613" y="21446"/>
                      <a:pt x="21600" y="21401"/>
                    </a:cubicBezTo>
                  </a:path>
                </a:pathLst>
              </a:custGeom>
              <a:ln w="15875">
                <a:solidFill>
                  <a:schemeClr val="bg1">
                    <a:lumMod val="75000"/>
                  </a:schemeClr>
                </a:solidFill>
                <a:miter lim="400000"/>
              </a:ln>
            </p:spPr>
            <p:txBody>
              <a:bodyPr wrap="square" lIns="91440" tIns="45720" rIns="91440" bIns="45720" anchor="ctr">
                <a:normAutofit fontScale="85000" lnSpcReduction="20000"/>
              </a:bodyPr>
              <a:lstStyle/>
              <a:p>
                <a:pPr algn="ctr" defTabSz="825500" hangingPunct="0"/>
                <a:endParaRPr sz="3200">
                  <a:solidFill>
                    <a:srgbClr val="000000"/>
                  </a:solidFill>
                </a:endParaRPr>
              </a:p>
            </p:txBody>
          </p:sp>
          <p:sp>
            <p:nvSpPr>
              <p:cNvPr id="9" name="iṧliḍê">
                <a:extLst>
                  <a:ext uri="{FF2B5EF4-FFF2-40B4-BE49-F238E27FC236}">
                    <a16:creationId xmlns:a16="http://schemas.microsoft.com/office/drawing/2014/main" id="{CF088DA2-8FBD-4C06-BCA3-DFA30D02C47F}"/>
                  </a:ext>
                </a:extLst>
              </p:cNvPr>
              <p:cNvSpPr/>
              <p:nvPr/>
            </p:nvSpPr>
            <p:spPr>
              <a:xfrm>
                <a:off x="10889504" y="1736931"/>
                <a:ext cx="629396" cy="629396"/>
              </a:xfrm>
              <a:prstGeom prst="ellipse">
                <a:avLst/>
              </a:prstGeom>
              <a:solidFill>
                <a:srgbClr val="4472C4"/>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10" name="îš1îďê">
                <a:extLst>
                  <a:ext uri="{FF2B5EF4-FFF2-40B4-BE49-F238E27FC236}">
                    <a16:creationId xmlns:a16="http://schemas.microsoft.com/office/drawing/2014/main" id="{8B028942-B884-445B-BA64-A7C36685C3F5}"/>
                  </a:ext>
                </a:extLst>
              </p:cNvPr>
              <p:cNvSpPr/>
              <p:nvPr/>
            </p:nvSpPr>
            <p:spPr>
              <a:xfrm>
                <a:off x="10989402" y="1871591"/>
                <a:ext cx="429598" cy="360076"/>
              </a:xfrm>
              <a:custGeom>
                <a:avLst/>
                <a:gdLst>
                  <a:gd name="connsiteX0" fmla="*/ 280912 w 602819"/>
                  <a:gd name="connsiteY0" fmla="*/ 344975 h 505264"/>
                  <a:gd name="connsiteX1" fmla="*/ 318032 w 602819"/>
                  <a:gd name="connsiteY1" fmla="*/ 444854 h 505264"/>
                  <a:gd name="connsiteX2" fmla="*/ 339012 w 602819"/>
                  <a:gd name="connsiteY2" fmla="*/ 402969 h 505264"/>
                  <a:gd name="connsiteX3" fmla="*/ 380973 w 602819"/>
                  <a:gd name="connsiteY3" fmla="*/ 382027 h 505264"/>
                  <a:gd name="connsiteX4" fmla="*/ 244600 w 602819"/>
                  <a:gd name="connsiteY4" fmla="*/ 308729 h 505264"/>
                  <a:gd name="connsiteX5" fmla="*/ 435039 w 602819"/>
                  <a:gd name="connsiteY5" fmla="*/ 378805 h 505264"/>
                  <a:gd name="connsiteX6" fmla="*/ 364834 w 602819"/>
                  <a:gd name="connsiteY6" fmla="*/ 413440 h 505264"/>
                  <a:gd name="connsiteX7" fmla="*/ 438266 w 602819"/>
                  <a:gd name="connsiteY7" fmla="*/ 486738 h 505264"/>
                  <a:gd name="connsiteX8" fmla="*/ 438266 w 602819"/>
                  <a:gd name="connsiteY8" fmla="*/ 502042 h 505264"/>
                  <a:gd name="connsiteX9" fmla="*/ 430197 w 602819"/>
                  <a:gd name="connsiteY9" fmla="*/ 505264 h 505264"/>
                  <a:gd name="connsiteX10" fmla="*/ 422934 w 602819"/>
                  <a:gd name="connsiteY10" fmla="*/ 502042 h 505264"/>
                  <a:gd name="connsiteX11" fmla="*/ 349503 w 602819"/>
                  <a:gd name="connsiteY11" fmla="*/ 428744 h 505264"/>
                  <a:gd name="connsiteX12" fmla="*/ 314804 w 602819"/>
                  <a:gd name="connsiteY12" fmla="*/ 498820 h 505264"/>
                  <a:gd name="connsiteX13" fmla="*/ 345390 w 602819"/>
                  <a:gd name="connsiteY13" fmla="*/ 0 h 505264"/>
                  <a:gd name="connsiteX14" fmla="*/ 505174 w 602819"/>
                  <a:gd name="connsiteY14" fmla="*/ 149099 h 505264"/>
                  <a:gd name="connsiteX15" fmla="*/ 460789 w 602819"/>
                  <a:gd name="connsiteY15" fmla="*/ 150711 h 505264"/>
                  <a:gd name="connsiteX16" fmla="*/ 451912 w 602819"/>
                  <a:gd name="connsiteY16" fmla="*/ 162800 h 505264"/>
                  <a:gd name="connsiteX17" fmla="*/ 462403 w 602819"/>
                  <a:gd name="connsiteY17" fmla="*/ 171665 h 505264"/>
                  <a:gd name="connsiteX18" fmla="*/ 464017 w 602819"/>
                  <a:gd name="connsiteY18" fmla="*/ 171665 h 505264"/>
                  <a:gd name="connsiteX19" fmla="*/ 514857 w 602819"/>
                  <a:gd name="connsiteY19" fmla="*/ 171665 h 505264"/>
                  <a:gd name="connsiteX20" fmla="*/ 602819 w 602819"/>
                  <a:gd name="connsiteY20" fmla="*/ 278855 h 505264"/>
                  <a:gd name="connsiteX21" fmla="*/ 494683 w 602819"/>
                  <a:gd name="connsiteY21" fmla="*/ 376374 h 505264"/>
                  <a:gd name="connsiteX22" fmla="*/ 190449 w 602819"/>
                  <a:gd name="connsiteY22" fmla="*/ 254677 h 505264"/>
                  <a:gd name="connsiteX23" fmla="*/ 238868 w 602819"/>
                  <a:gd name="connsiteY23" fmla="*/ 386851 h 505264"/>
                  <a:gd name="connsiteX24" fmla="*/ 117013 w 602819"/>
                  <a:gd name="connsiteY24" fmla="*/ 386851 h 505264"/>
                  <a:gd name="connsiteX25" fmla="*/ 0 w 602819"/>
                  <a:gd name="connsiteY25" fmla="*/ 269990 h 505264"/>
                  <a:gd name="connsiteX26" fmla="*/ 69401 w 602819"/>
                  <a:gd name="connsiteY26" fmla="*/ 160382 h 505264"/>
                  <a:gd name="connsiteX27" fmla="*/ 75050 w 602819"/>
                  <a:gd name="connsiteY27" fmla="*/ 157158 h 505264"/>
                  <a:gd name="connsiteX28" fmla="*/ 75050 w 602819"/>
                  <a:gd name="connsiteY28" fmla="*/ 150711 h 505264"/>
                  <a:gd name="connsiteX29" fmla="*/ 75857 w 602819"/>
                  <a:gd name="connsiteY29" fmla="*/ 146681 h 505264"/>
                  <a:gd name="connsiteX30" fmla="*/ 75857 w 602819"/>
                  <a:gd name="connsiteY30" fmla="*/ 144263 h 505264"/>
                  <a:gd name="connsiteX31" fmla="*/ 75050 w 602819"/>
                  <a:gd name="connsiteY31" fmla="*/ 142651 h 505264"/>
                  <a:gd name="connsiteX32" fmla="*/ 75050 w 602819"/>
                  <a:gd name="connsiteY32" fmla="*/ 139428 h 505264"/>
                  <a:gd name="connsiteX33" fmla="*/ 150906 w 602819"/>
                  <a:gd name="connsiteY33" fmla="*/ 64475 h 505264"/>
                  <a:gd name="connsiteX34" fmla="*/ 160590 w 602819"/>
                  <a:gd name="connsiteY34" fmla="*/ 65281 h 505264"/>
                  <a:gd name="connsiteX35" fmla="*/ 163011 w 602819"/>
                  <a:gd name="connsiteY35" fmla="*/ 65281 h 505264"/>
                  <a:gd name="connsiteX36" fmla="*/ 171888 w 602819"/>
                  <a:gd name="connsiteY36" fmla="*/ 67699 h 505264"/>
                  <a:gd name="connsiteX37" fmla="*/ 172695 w 602819"/>
                  <a:gd name="connsiteY37" fmla="*/ 67699 h 505264"/>
                  <a:gd name="connsiteX38" fmla="*/ 181572 w 602819"/>
                  <a:gd name="connsiteY38" fmla="*/ 70923 h 505264"/>
                  <a:gd name="connsiteX39" fmla="*/ 183993 w 602819"/>
                  <a:gd name="connsiteY39" fmla="*/ 72535 h 505264"/>
                  <a:gd name="connsiteX40" fmla="*/ 191256 w 602819"/>
                  <a:gd name="connsiteY40" fmla="*/ 76564 h 505264"/>
                  <a:gd name="connsiteX41" fmla="*/ 225956 w 602819"/>
                  <a:gd name="connsiteY41" fmla="*/ 139428 h 505264"/>
                  <a:gd name="connsiteX42" fmla="*/ 236447 w 602819"/>
                  <a:gd name="connsiteY42" fmla="*/ 150711 h 505264"/>
                  <a:gd name="connsiteX43" fmla="*/ 247745 w 602819"/>
                  <a:gd name="connsiteY43" fmla="*/ 139428 h 505264"/>
                  <a:gd name="connsiteX44" fmla="*/ 213044 w 602819"/>
                  <a:gd name="connsiteY44" fmla="*/ 66087 h 505264"/>
                  <a:gd name="connsiteX45" fmla="*/ 345390 w 602819"/>
                  <a:gd name="connsiteY45" fmla="*/ 0 h 5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2819" h="505264">
                    <a:moveTo>
                      <a:pt x="280912" y="344975"/>
                    </a:moveTo>
                    <a:lnTo>
                      <a:pt x="318032" y="444854"/>
                    </a:lnTo>
                    <a:lnTo>
                      <a:pt x="339012" y="402969"/>
                    </a:lnTo>
                    <a:lnTo>
                      <a:pt x="380973" y="382027"/>
                    </a:lnTo>
                    <a:close/>
                    <a:moveTo>
                      <a:pt x="244600" y="308729"/>
                    </a:moveTo>
                    <a:lnTo>
                      <a:pt x="435039" y="378805"/>
                    </a:lnTo>
                    <a:lnTo>
                      <a:pt x="364834" y="413440"/>
                    </a:lnTo>
                    <a:lnTo>
                      <a:pt x="438266" y="486738"/>
                    </a:lnTo>
                    <a:cubicBezTo>
                      <a:pt x="442301" y="490766"/>
                      <a:pt x="442301" y="498015"/>
                      <a:pt x="438266" y="502042"/>
                    </a:cubicBezTo>
                    <a:cubicBezTo>
                      <a:pt x="435845" y="503653"/>
                      <a:pt x="433425" y="505264"/>
                      <a:pt x="430197" y="505264"/>
                    </a:cubicBezTo>
                    <a:cubicBezTo>
                      <a:pt x="427776" y="505264"/>
                      <a:pt x="425355" y="503653"/>
                      <a:pt x="422934" y="502042"/>
                    </a:cubicBezTo>
                    <a:lnTo>
                      <a:pt x="349503" y="428744"/>
                    </a:lnTo>
                    <a:lnTo>
                      <a:pt x="314804" y="498820"/>
                    </a:lnTo>
                    <a:close/>
                    <a:moveTo>
                      <a:pt x="345390" y="0"/>
                    </a:moveTo>
                    <a:cubicBezTo>
                      <a:pt x="428510" y="0"/>
                      <a:pt x="497911" y="66087"/>
                      <a:pt x="505174" y="149099"/>
                    </a:cubicBezTo>
                    <a:cubicBezTo>
                      <a:pt x="493876" y="148293"/>
                      <a:pt x="477736" y="148293"/>
                      <a:pt x="460789" y="150711"/>
                    </a:cubicBezTo>
                    <a:cubicBezTo>
                      <a:pt x="455140" y="151517"/>
                      <a:pt x="451106" y="157158"/>
                      <a:pt x="451912" y="162800"/>
                    </a:cubicBezTo>
                    <a:cubicBezTo>
                      <a:pt x="452720" y="168441"/>
                      <a:pt x="457561" y="171665"/>
                      <a:pt x="462403" y="171665"/>
                    </a:cubicBezTo>
                    <a:cubicBezTo>
                      <a:pt x="463210" y="171665"/>
                      <a:pt x="464017" y="171665"/>
                      <a:pt x="464017" y="171665"/>
                    </a:cubicBezTo>
                    <a:cubicBezTo>
                      <a:pt x="488227" y="168441"/>
                      <a:pt x="513244" y="171665"/>
                      <a:pt x="514857" y="171665"/>
                    </a:cubicBezTo>
                    <a:cubicBezTo>
                      <a:pt x="564891" y="181336"/>
                      <a:pt x="602819" y="227275"/>
                      <a:pt x="602819" y="278855"/>
                    </a:cubicBezTo>
                    <a:cubicBezTo>
                      <a:pt x="602819" y="338495"/>
                      <a:pt x="554400" y="376374"/>
                      <a:pt x="494683" y="376374"/>
                    </a:cubicBezTo>
                    <a:lnTo>
                      <a:pt x="190449" y="254677"/>
                    </a:lnTo>
                    <a:lnTo>
                      <a:pt x="238868" y="386851"/>
                    </a:lnTo>
                    <a:lnTo>
                      <a:pt x="117013" y="386851"/>
                    </a:lnTo>
                    <a:cubicBezTo>
                      <a:pt x="52454" y="386851"/>
                      <a:pt x="0" y="334465"/>
                      <a:pt x="0" y="269990"/>
                    </a:cubicBezTo>
                    <a:cubicBezTo>
                      <a:pt x="0" y="225663"/>
                      <a:pt x="29052" y="179725"/>
                      <a:pt x="69401" y="160382"/>
                    </a:cubicBezTo>
                    <a:lnTo>
                      <a:pt x="75050" y="157158"/>
                    </a:lnTo>
                    <a:lnTo>
                      <a:pt x="75050" y="150711"/>
                    </a:lnTo>
                    <a:cubicBezTo>
                      <a:pt x="75050" y="149099"/>
                      <a:pt x="75050" y="147487"/>
                      <a:pt x="75857" y="146681"/>
                    </a:cubicBezTo>
                    <a:lnTo>
                      <a:pt x="75857" y="144263"/>
                    </a:lnTo>
                    <a:lnTo>
                      <a:pt x="75050" y="142651"/>
                    </a:lnTo>
                    <a:cubicBezTo>
                      <a:pt x="75050" y="141845"/>
                      <a:pt x="75050" y="140233"/>
                      <a:pt x="75050" y="139428"/>
                    </a:cubicBezTo>
                    <a:cubicBezTo>
                      <a:pt x="75050" y="98325"/>
                      <a:pt x="108943" y="64475"/>
                      <a:pt x="150906" y="64475"/>
                    </a:cubicBezTo>
                    <a:cubicBezTo>
                      <a:pt x="154134" y="64475"/>
                      <a:pt x="157362" y="64475"/>
                      <a:pt x="160590" y="65281"/>
                    </a:cubicBezTo>
                    <a:cubicBezTo>
                      <a:pt x="161397" y="65281"/>
                      <a:pt x="162204" y="65281"/>
                      <a:pt x="163011" y="65281"/>
                    </a:cubicBezTo>
                    <a:cubicBezTo>
                      <a:pt x="166239" y="66087"/>
                      <a:pt x="168660" y="66893"/>
                      <a:pt x="171888" y="67699"/>
                    </a:cubicBezTo>
                    <a:cubicBezTo>
                      <a:pt x="171888" y="67699"/>
                      <a:pt x="171888" y="67699"/>
                      <a:pt x="172695" y="67699"/>
                    </a:cubicBezTo>
                    <a:cubicBezTo>
                      <a:pt x="175923" y="68505"/>
                      <a:pt x="178344" y="70117"/>
                      <a:pt x="181572" y="70923"/>
                    </a:cubicBezTo>
                    <a:cubicBezTo>
                      <a:pt x="182379" y="71729"/>
                      <a:pt x="183186" y="71729"/>
                      <a:pt x="183993" y="72535"/>
                    </a:cubicBezTo>
                    <a:cubicBezTo>
                      <a:pt x="186414" y="73341"/>
                      <a:pt x="188835" y="74952"/>
                      <a:pt x="191256" y="76564"/>
                    </a:cubicBezTo>
                    <a:cubicBezTo>
                      <a:pt x="212237" y="90265"/>
                      <a:pt x="225956" y="113637"/>
                      <a:pt x="225956" y="139428"/>
                    </a:cubicBezTo>
                    <a:cubicBezTo>
                      <a:pt x="225956" y="145875"/>
                      <a:pt x="230798" y="150711"/>
                      <a:pt x="236447" y="150711"/>
                    </a:cubicBezTo>
                    <a:cubicBezTo>
                      <a:pt x="242903" y="150711"/>
                      <a:pt x="247745" y="145875"/>
                      <a:pt x="247745" y="139428"/>
                    </a:cubicBezTo>
                    <a:cubicBezTo>
                      <a:pt x="247745" y="110414"/>
                      <a:pt x="234026" y="83818"/>
                      <a:pt x="213044" y="66087"/>
                    </a:cubicBezTo>
                    <a:cubicBezTo>
                      <a:pt x="243710" y="25790"/>
                      <a:pt x="294550" y="0"/>
                      <a:pt x="345390"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1" name="ïSļiḍè">
                <a:extLst>
                  <a:ext uri="{FF2B5EF4-FFF2-40B4-BE49-F238E27FC236}">
                    <a16:creationId xmlns:a16="http://schemas.microsoft.com/office/drawing/2014/main" id="{A39C87F6-980D-4E3A-8DA7-DE0AAEB89555}"/>
                  </a:ext>
                </a:extLst>
              </p:cNvPr>
              <p:cNvSpPr txBox="1"/>
              <p:nvPr/>
            </p:nvSpPr>
            <p:spPr bwMode="auto">
              <a:xfrm>
                <a:off x="8061206" y="1609824"/>
                <a:ext cx="28283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zh-CN" altLang="en-US" b="1" dirty="0"/>
                  <a:t>扩频通信原理</a:t>
                </a:r>
                <a:endParaRPr lang="en-US" altLang="zh-CN" b="1" dirty="0"/>
              </a:p>
            </p:txBody>
          </p:sp>
          <p:sp>
            <p:nvSpPr>
              <p:cNvPr id="12" name="îṣlïḑé">
                <a:extLst>
                  <a:ext uri="{FF2B5EF4-FFF2-40B4-BE49-F238E27FC236}">
                    <a16:creationId xmlns:a16="http://schemas.microsoft.com/office/drawing/2014/main" id="{FC178AFD-9D9E-4266-BD7D-7B8FA1E65DCA}"/>
                  </a:ext>
                </a:extLst>
              </p:cNvPr>
              <p:cNvSpPr/>
              <p:nvPr/>
            </p:nvSpPr>
            <p:spPr bwMode="auto">
              <a:xfrm>
                <a:off x="8366518" y="2722306"/>
                <a:ext cx="2828300" cy="30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zh-CN" sz="1200" dirty="0">
                    <a:solidFill>
                      <a:schemeClr val="bg2">
                        <a:lumMod val="50000"/>
                      </a:schemeClr>
                    </a:solidFill>
                  </a:rPr>
                  <a:t>如果增加了信道带宽那么也就可以降低信息传输时对信噪比</a:t>
                </a:r>
                <a:r>
                  <a:rPr lang="en-US" altLang="zh-CN" sz="1200" dirty="0">
                    <a:solidFill>
                      <a:schemeClr val="bg2">
                        <a:lumMod val="50000"/>
                      </a:schemeClr>
                    </a:solidFill>
                  </a:rPr>
                  <a:t>S/N</a:t>
                </a:r>
                <a:r>
                  <a:rPr lang="zh-CN" altLang="zh-CN" sz="1200" dirty="0">
                    <a:solidFill>
                      <a:schemeClr val="bg2">
                        <a:lumMod val="50000"/>
                      </a:schemeClr>
                    </a:solidFill>
                  </a:rPr>
                  <a:t>的要求，这便可以减少信号的发射功率；</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zh-CN" altLang="zh-CN" sz="1200" dirty="0">
                    <a:solidFill>
                      <a:schemeClr val="bg2">
                        <a:lumMod val="50000"/>
                      </a:schemeClr>
                    </a:solidFill>
                  </a:rPr>
                  <a:t>如果信息传输的环境良好，信噪比相对较高，这时就能够相对减少对信道带宽的需求，但是信号功率的增加远比信道带宽下降的速度快</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zh-CN" altLang="en-US" sz="1200" dirty="0">
                    <a:solidFill>
                      <a:schemeClr val="bg2">
                        <a:lumMod val="50000"/>
                      </a:schemeClr>
                    </a:solidFill>
                  </a:rPr>
                  <a:t>两种方式用来提高信道容量</a:t>
                </a:r>
                <a:r>
                  <a:rPr lang="en-US" altLang="zh-CN" sz="1200" dirty="0">
                    <a:solidFill>
                      <a:schemeClr val="bg2">
                        <a:lumMod val="50000"/>
                      </a:schemeClr>
                    </a:solidFill>
                  </a:rPr>
                  <a:t>C</a:t>
                </a:r>
                <a:r>
                  <a:rPr lang="zh-CN" altLang="en-US" sz="1200" dirty="0">
                    <a:solidFill>
                      <a:schemeClr val="bg2">
                        <a:lumMod val="50000"/>
                      </a:schemeClr>
                    </a:solidFill>
                  </a:rPr>
                  <a:t>，明显第一种更划算</a:t>
                </a:r>
                <a:endParaRPr lang="en-US" altLang="zh-CN" sz="1200" dirty="0">
                  <a:solidFill>
                    <a:schemeClr val="bg2">
                      <a:lumMod val="50000"/>
                    </a:schemeClr>
                  </a:solidFill>
                </a:endParaRPr>
              </a:p>
            </p:txBody>
          </p:sp>
        </p:grpSp>
      </p:grpSp>
      <p:sp>
        <p:nvSpPr>
          <p:cNvPr id="20" name="圆角矩形 20">
            <a:extLst>
              <a:ext uri="{FF2B5EF4-FFF2-40B4-BE49-F238E27FC236}">
                <a16:creationId xmlns:a16="http://schemas.microsoft.com/office/drawing/2014/main" id="{26D454E3-D347-4AE0-8680-A8CE19AA9D4C}"/>
              </a:ext>
            </a:extLst>
          </p:cNvPr>
          <p:cNvSpPr/>
          <p:nvPr/>
        </p:nvSpPr>
        <p:spPr>
          <a:xfrm>
            <a:off x="4477840" y="2792056"/>
            <a:ext cx="2955557" cy="996001"/>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香农定理</a:t>
            </a:r>
          </a:p>
        </p:txBody>
      </p:sp>
      <p:graphicFrame>
        <p:nvGraphicFramePr>
          <p:cNvPr id="21" name="对象 20">
            <a:extLst>
              <a:ext uri="{FF2B5EF4-FFF2-40B4-BE49-F238E27FC236}">
                <a16:creationId xmlns:a16="http://schemas.microsoft.com/office/drawing/2014/main" id="{B877C966-1732-4ECF-AD5C-DB9AE99DFF04}"/>
              </a:ext>
            </a:extLst>
          </p:cNvPr>
          <p:cNvGraphicFramePr>
            <a:graphicFrameLocks noChangeAspect="1"/>
          </p:cNvGraphicFramePr>
          <p:nvPr>
            <p:extLst>
              <p:ext uri="{D42A27DB-BD31-4B8C-83A1-F6EECF244321}">
                <p14:modId xmlns:p14="http://schemas.microsoft.com/office/powerpoint/2010/main" val="4242866382"/>
              </p:ext>
            </p:extLst>
          </p:nvPr>
        </p:nvGraphicFramePr>
        <p:xfrm>
          <a:off x="4443983" y="4130114"/>
          <a:ext cx="3294568" cy="1143301"/>
        </p:xfrm>
        <a:graphic>
          <a:graphicData uri="http://schemas.openxmlformats.org/presentationml/2006/ole">
            <mc:AlternateContent xmlns:mc="http://schemas.openxmlformats.org/markup-compatibility/2006">
              <mc:Choice xmlns:v="urn:schemas-microsoft-com:vml" Requires="v">
                <p:oleObj spid="_x0000_s2065" r:id="rId5" imgW="1130040" imgH="393480" progId="Equation.3">
                  <p:embed/>
                </p:oleObj>
              </mc:Choice>
              <mc:Fallback>
                <p:oleObj r:id="rId5" imgW="1130040" imgH="393480" progId="Equation.3">
                  <p:embed/>
                  <p:pic>
                    <p:nvPicPr>
                      <p:cNvPr id="4" name="对象 3">
                        <a:extLst>
                          <a:ext uri="{FF2B5EF4-FFF2-40B4-BE49-F238E27FC236}">
                            <a16:creationId xmlns:a16="http://schemas.microsoft.com/office/drawing/2014/main" id="{7B4737ED-386C-4874-B5A1-AAD78002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3983" y="4130114"/>
                        <a:ext cx="3294568" cy="1143301"/>
                      </a:xfrm>
                      <a:prstGeom prst="rect">
                        <a:avLst/>
                      </a:prstGeom>
                      <a:noFill/>
                    </p:spPr>
                  </p:pic>
                </p:oleObj>
              </mc:Fallback>
            </mc:AlternateContent>
          </a:graphicData>
        </a:graphic>
      </p:graphicFrame>
      <p:sp>
        <p:nvSpPr>
          <p:cNvPr id="22" name="圆角矩形 92">
            <a:extLst>
              <a:ext uri="{FF2B5EF4-FFF2-40B4-BE49-F238E27FC236}">
                <a16:creationId xmlns:a16="http://schemas.microsoft.com/office/drawing/2014/main" id="{7AC456BF-3446-4597-9695-EB57154D469A}"/>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3" name="文本框 22">
            <a:extLst>
              <a:ext uri="{FF2B5EF4-FFF2-40B4-BE49-F238E27FC236}">
                <a16:creationId xmlns:a16="http://schemas.microsoft.com/office/drawing/2014/main" id="{E3711044-DBAC-440A-945D-AFEB2B7EFD44}"/>
              </a:ext>
            </a:extLst>
          </p:cNvPr>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理论框架</a:t>
            </a:r>
          </a:p>
        </p:txBody>
      </p:sp>
      <p:sp>
        <p:nvSpPr>
          <p:cNvPr id="24" name="矩形 23">
            <a:extLst>
              <a:ext uri="{FF2B5EF4-FFF2-40B4-BE49-F238E27FC236}">
                <a16:creationId xmlns:a16="http://schemas.microsoft.com/office/drawing/2014/main" id="{5B48C3C8-9554-4430-894B-11E7BA80E6F3}"/>
              </a:ext>
            </a:extLst>
          </p:cNvPr>
          <p:cNvSpPr/>
          <p:nvPr/>
        </p:nvSpPr>
        <p:spPr>
          <a:xfrm>
            <a:off x="2438406" y="252859"/>
            <a:ext cx="721162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5" name="矩形 24">
            <a:extLst>
              <a:ext uri="{FF2B5EF4-FFF2-40B4-BE49-F238E27FC236}">
                <a16:creationId xmlns:a16="http://schemas.microsoft.com/office/drawing/2014/main" id="{7400A1BB-97B4-4B0D-AAD3-E69447BEF4AC}"/>
              </a:ext>
            </a:extLst>
          </p:cNvPr>
          <p:cNvSpPr/>
          <p:nvPr/>
        </p:nvSpPr>
        <p:spPr>
          <a:xfrm>
            <a:off x="2376487" y="325001"/>
            <a:ext cx="3652466"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THEORETICAL FRAMWORKS</a:t>
            </a:r>
          </a:p>
        </p:txBody>
      </p:sp>
      <p:sp>
        <p:nvSpPr>
          <p:cNvPr id="26" name="矩形 25">
            <a:extLst>
              <a:ext uri="{FF2B5EF4-FFF2-40B4-BE49-F238E27FC236}">
                <a16:creationId xmlns:a16="http://schemas.microsoft.com/office/drawing/2014/main" id="{0E749EFB-2B34-4933-8369-7C1A2DF09315}"/>
              </a:ext>
            </a:extLst>
          </p:cNvPr>
          <p:cNvSpPr/>
          <p:nvPr/>
        </p:nvSpPr>
        <p:spPr>
          <a:xfrm>
            <a:off x="9840724" y="302641"/>
            <a:ext cx="2175641" cy="384717"/>
          </a:xfrm>
          <a:prstGeom prst="rect">
            <a:avLst/>
          </a:prstGeom>
          <a:blipFill dpi="0" rotWithShape="1">
            <a:blip r:embed="rId7">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9784627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6" y="252859"/>
            <a:ext cx="739220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理论框架</a:t>
            </a:r>
          </a:p>
        </p:txBody>
      </p:sp>
      <p:sp>
        <p:nvSpPr>
          <p:cNvPr id="61" name="矩形 60"/>
          <p:cNvSpPr/>
          <p:nvPr/>
        </p:nvSpPr>
        <p:spPr>
          <a:xfrm>
            <a:off x="2376487" y="325001"/>
            <a:ext cx="3652466"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THEORETICAL FRAMWORKS</a:t>
            </a:r>
          </a:p>
        </p:txBody>
      </p:sp>
      <p:sp>
        <p:nvSpPr>
          <p:cNvPr id="29" name="矩形 28">
            <a:extLst>
              <a:ext uri="{FF2B5EF4-FFF2-40B4-BE49-F238E27FC236}">
                <a16:creationId xmlns:a16="http://schemas.microsoft.com/office/drawing/2014/main" id="{EC6A15D7-D2E4-4180-A5E7-BB35090BEB69}"/>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7B59576B-53D7-4827-8F62-5BA3E47FADF7}"/>
              </a:ext>
            </a:extLst>
          </p:cNvPr>
          <p:cNvSpPr>
            <a:spLocks noChangeArrowheads="1"/>
          </p:cNvSpPr>
          <p:nvPr/>
        </p:nvSpPr>
        <p:spPr bwMode="auto">
          <a:xfrm>
            <a:off x="5005369" y="1456904"/>
            <a:ext cx="333248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2" name="图片 31">
            <a:extLst>
              <a:ext uri="{FF2B5EF4-FFF2-40B4-BE49-F238E27FC236}">
                <a16:creationId xmlns:a16="http://schemas.microsoft.com/office/drawing/2014/main" id="{BEA1031D-4A3C-4926-9D22-F3FDB2F87873}"/>
              </a:ext>
            </a:extLst>
          </p:cNvPr>
          <p:cNvPicPr/>
          <p:nvPr/>
        </p:nvPicPr>
        <p:blipFill>
          <a:blip r:embed="rId3"/>
          <a:stretch>
            <a:fillRect/>
          </a:stretch>
        </p:blipFill>
        <p:spPr>
          <a:xfrm>
            <a:off x="2260099" y="1456904"/>
            <a:ext cx="8712701" cy="4845926"/>
          </a:xfrm>
          <a:prstGeom prst="rect">
            <a:avLst/>
          </a:prstGeom>
        </p:spPr>
      </p:pic>
      <p:sp>
        <p:nvSpPr>
          <p:cNvPr id="6" name="矩形 5">
            <a:extLst>
              <a:ext uri="{FF2B5EF4-FFF2-40B4-BE49-F238E27FC236}">
                <a16:creationId xmlns:a16="http://schemas.microsoft.com/office/drawing/2014/main" id="{4E25352D-D5CA-41CF-9554-B370EE5BAB63}"/>
              </a:ext>
            </a:extLst>
          </p:cNvPr>
          <p:cNvSpPr/>
          <p:nvPr/>
        </p:nvSpPr>
        <p:spPr>
          <a:xfrm>
            <a:off x="733530" y="1502623"/>
            <a:ext cx="1245995" cy="4741926"/>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跳</a:t>
            </a:r>
            <a:endParaRPr lang="en-US" altLang="zh-CN" sz="3200" dirty="0"/>
          </a:p>
          <a:p>
            <a:pPr algn="ctr"/>
            <a:r>
              <a:rPr lang="zh-CN" altLang="en-US" sz="3200" dirty="0"/>
              <a:t>频</a:t>
            </a:r>
            <a:endParaRPr lang="en-US" altLang="zh-CN" sz="3200" dirty="0"/>
          </a:p>
          <a:p>
            <a:pPr algn="ctr"/>
            <a:r>
              <a:rPr lang="zh-CN" altLang="en-US" sz="3200" dirty="0"/>
              <a:t>通</a:t>
            </a:r>
            <a:endParaRPr lang="en-US" altLang="zh-CN" sz="3200" dirty="0"/>
          </a:p>
          <a:p>
            <a:pPr algn="ctr"/>
            <a:r>
              <a:rPr lang="zh-CN" altLang="en-US" sz="3200" dirty="0"/>
              <a:t>信</a:t>
            </a:r>
            <a:endParaRPr lang="en-US" altLang="zh-CN" sz="3200" dirty="0"/>
          </a:p>
          <a:p>
            <a:pPr algn="ctr"/>
            <a:r>
              <a:rPr lang="zh-CN" altLang="en-US" sz="3200" dirty="0"/>
              <a:t>物</a:t>
            </a:r>
            <a:endParaRPr lang="en-US" altLang="zh-CN" sz="3200" dirty="0"/>
          </a:p>
          <a:p>
            <a:pPr algn="ctr"/>
            <a:r>
              <a:rPr lang="zh-CN" altLang="en-US" sz="3200" dirty="0"/>
              <a:t>理</a:t>
            </a:r>
            <a:endParaRPr lang="en-US" altLang="zh-CN" sz="3200" dirty="0"/>
          </a:p>
          <a:p>
            <a:pPr algn="ctr"/>
            <a:r>
              <a:rPr lang="zh-CN" altLang="en-US" sz="3200" dirty="0"/>
              <a:t>模</a:t>
            </a:r>
            <a:endParaRPr lang="en-US" altLang="zh-CN" sz="3200" dirty="0"/>
          </a:p>
          <a:p>
            <a:pPr algn="ctr"/>
            <a:r>
              <a:rPr lang="zh-CN" altLang="en-US" sz="3200" dirty="0"/>
              <a:t>型</a:t>
            </a:r>
            <a:endParaRPr lang="en-US" altLang="zh-CN" sz="3200" dirty="0"/>
          </a:p>
          <a:p>
            <a:pPr algn="ctr"/>
            <a:endParaRPr lang="zh-CN" altLang="en-US" dirty="0"/>
          </a:p>
        </p:txBody>
      </p:sp>
    </p:spTree>
    <p:extLst>
      <p:ext uri="{BB962C8B-B14F-4D97-AF65-F5344CB8AC3E}">
        <p14:creationId xmlns:p14="http://schemas.microsoft.com/office/powerpoint/2010/main" val="11631296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研究方法</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210048" y="3264361"/>
              <a:ext cx="3401055"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METHODS</a:t>
              </a:r>
            </a:p>
          </p:txBody>
        </p:sp>
      </p:grpSp>
    </p:spTree>
    <p:extLst>
      <p:ext uri="{BB962C8B-B14F-4D97-AF65-F5344CB8AC3E}">
        <p14:creationId xmlns:p14="http://schemas.microsoft.com/office/powerpoint/2010/main" val="34608492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892377" y="2522772"/>
            <a:ext cx="2639239" cy="975008"/>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MATLAB</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4"/>
            <a:ext cx="1825065" cy="1512718"/>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500" dirty="0">
                <a:solidFill>
                  <a:schemeClr val="bg1"/>
                </a:solidFill>
                <a:latin typeface="微软雅黑" panose="020B0503020204020204" pitchFamily="34" charset="-122"/>
                <a:ea typeface="微软雅黑" panose="020B0503020204020204" pitchFamily="34" charset="-122"/>
              </a:rPr>
              <a:t>MATLAB</a:t>
            </a:r>
            <a:r>
              <a:rPr lang="zh-CN" altLang="en-US" sz="1500" dirty="0">
                <a:solidFill>
                  <a:schemeClr val="bg1"/>
                </a:solidFill>
                <a:latin typeface="微软雅黑" panose="020B0503020204020204" pitchFamily="34" charset="-122"/>
                <a:ea typeface="微软雅黑" panose="020B0503020204020204" pitchFamily="34" charset="-122"/>
              </a:rPr>
              <a:t>已经被广泛用于理工科大学几乎每门专业课当中。</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7"/>
            <a:ext cx="214540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865235" y="4769509"/>
            <a:ext cx="226379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仿真流程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67" name="矩形 66"/>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30" name="矩形 29">
            <a:extLst>
              <a:ext uri="{FF2B5EF4-FFF2-40B4-BE49-F238E27FC236}">
                <a16:creationId xmlns:a16="http://schemas.microsoft.com/office/drawing/2014/main" id="{FA577EAA-47A0-4AE2-82C4-6E2AD9D919EF}"/>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928C15C-897F-4DDB-9968-BC27936AC1E1}"/>
              </a:ext>
            </a:extLst>
          </p:cNvPr>
          <p:cNvSpPr/>
          <p:nvPr/>
        </p:nvSpPr>
        <p:spPr>
          <a:xfrm>
            <a:off x="733530" y="1502623"/>
            <a:ext cx="1245995" cy="4741926"/>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跳</a:t>
            </a:r>
            <a:endParaRPr lang="en-US" altLang="zh-CN" sz="3200" dirty="0"/>
          </a:p>
          <a:p>
            <a:pPr algn="ctr"/>
            <a:r>
              <a:rPr lang="zh-CN" altLang="en-US" sz="3200" dirty="0"/>
              <a:t>频</a:t>
            </a:r>
            <a:endParaRPr lang="en-US" altLang="zh-CN" sz="3200" dirty="0"/>
          </a:p>
          <a:p>
            <a:pPr algn="ctr"/>
            <a:r>
              <a:rPr lang="zh-CN" altLang="en-US" sz="3200" dirty="0"/>
              <a:t>通</a:t>
            </a:r>
            <a:endParaRPr lang="en-US" altLang="zh-CN" sz="3200" dirty="0"/>
          </a:p>
          <a:p>
            <a:pPr algn="ctr"/>
            <a:r>
              <a:rPr lang="zh-CN" altLang="en-US" sz="3200" dirty="0"/>
              <a:t>信</a:t>
            </a:r>
            <a:endParaRPr lang="en-US" altLang="zh-CN" sz="3200" dirty="0"/>
          </a:p>
          <a:p>
            <a:pPr algn="ctr"/>
            <a:r>
              <a:rPr lang="zh-CN" altLang="en-US" sz="3200" dirty="0"/>
              <a:t>仿</a:t>
            </a:r>
            <a:endParaRPr lang="en-US" altLang="zh-CN" sz="3200" dirty="0"/>
          </a:p>
          <a:p>
            <a:pPr algn="ctr"/>
            <a:r>
              <a:rPr lang="zh-CN" altLang="en-US" sz="3200" dirty="0"/>
              <a:t>真</a:t>
            </a:r>
            <a:endParaRPr lang="en-US" altLang="zh-CN" sz="3200" dirty="0"/>
          </a:p>
          <a:p>
            <a:pPr algn="ctr"/>
            <a:r>
              <a:rPr lang="zh-CN" altLang="en-US" sz="3200" dirty="0"/>
              <a:t>流</a:t>
            </a:r>
            <a:endParaRPr lang="en-US" altLang="zh-CN" sz="3200" dirty="0"/>
          </a:p>
          <a:p>
            <a:pPr algn="ctr"/>
            <a:r>
              <a:rPr lang="zh-CN" altLang="en-US" sz="3200" dirty="0"/>
              <a:t>程</a:t>
            </a:r>
            <a:endParaRPr lang="en-US" altLang="zh-CN" sz="3200" dirty="0"/>
          </a:p>
          <a:p>
            <a:pPr algn="ctr"/>
            <a:endParaRPr lang="zh-CN" altLang="en-US" dirty="0"/>
          </a:p>
        </p:txBody>
      </p:sp>
      <p:pic>
        <p:nvPicPr>
          <p:cNvPr id="27" name="ECB019B1-382A-4266-B25C-5B523AA43C14-2" descr="qt_temp">
            <a:extLst>
              <a:ext uri="{FF2B5EF4-FFF2-40B4-BE49-F238E27FC236}">
                <a16:creationId xmlns:a16="http://schemas.microsoft.com/office/drawing/2014/main" id="{A68CD948-2D20-48B7-93B3-B387F72ED82F}"/>
              </a:ext>
            </a:extLst>
          </p:cNvPr>
          <p:cNvPicPr/>
          <p:nvPr/>
        </p:nvPicPr>
        <p:blipFill>
          <a:blip r:embed="rId3"/>
          <a:stretch>
            <a:fillRect/>
          </a:stretch>
        </p:blipFill>
        <p:spPr>
          <a:xfrm>
            <a:off x="2219666" y="1623156"/>
            <a:ext cx="9458528" cy="4741926"/>
          </a:xfrm>
          <a:prstGeom prst="rect">
            <a:avLst/>
          </a:prstGeom>
        </p:spPr>
      </p:pic>
    </p:spTree>
    <p:extLst>
      <p:ext uri="{BB962C8B-B14F-4D97-AF65-F5344CB8AC3E}">
        <p14:creationId xmlns:p14="http://schemas.microsoft.com/office/powerpoint/2010/main" val="22186605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46786;"/>
</p:tagLst>
</file>

<file path=ppt/tags/tag2.xml><?xml version="1.0" encoding="utf-8"?>
<p:tagLst xmlns:a="http://schemas.openxmlformats.org/drawingml/2006/main" xmlns:r="http://schemas.openxmlformats.org/officeDocument/2006/relationships" xmlns:p="http://schemas.openxmlformats.org/presentationml/2006/main">
  <p:tag name="ISLIDE.DIAGRAM" val="#24678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2478</TotalTime>
  <Words>867</Words>
  <Application>Microsoft Office PowerPoint</Application>
  <PresentationFormat>宽屏</PresentationFormat>
  <Paragraphs>143</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宋体</vt:lpstr>
      <vt:lpstr>微软雅黑</vt:lpstr>
      <vt:lpstr>Arial</vt:lpstr>
      <vt:lpstr>Calibri</vt:lpstr>
      <vt:lpstr>Century Gothic</vt:lpstr>
      <vt:lpstr>Eras Light ITC</vt:lpstr>
      <vt:lpstr>Segoe UI Semilight</vt:lpstr>
      <vt:lpstr>第一PPT，www.1ppt.com</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绿色毕业答辩</dc:title>
  <dc:creator>第一PPT</dc:creator>
  <cp:keywords>www.1ppt.com</cp:keywords>
  <cp:lastModifiedBy>Administrator</cp:lastModifiedBy>
  <cp:revision>247</cp:revision>
  <dcterms:created xsi:type="dcterms:W3CDTF">2015-04-07T16:28:23Z</dcterms:created>
  <dcterms:modified xsi:type="dcterms:W3CDTF">2020-06-07T14:09:51Z</dcterms:modified>
</cp:coreProperties>
</file>