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65" r:id="rId3"/>
    <p:sldId id="266" r:id="rId4"/>
    <p:sldId id="268" r:id="rId5"/>
    <p:sldId id="269" r:id="rId6"/>
    <p:sldId id="270" r:id="rId7"/>
    <p:sldId id="272" r:id="rId8"/>
    <p:sldId id="271" r:id="rId9"/>
    <p:sldId id="273" r:id="rId10"/>
    <p:sldId id="281" r:id="rId11"/>
    <p:sldId id="284" r:id="rId12"/>
    <p:sldId id="285" r:id="rId13"/>
    <p:sldId id="282" r:id="rId14"/>
    <p:sldId id="286" r:id="rId15"/>
    <p:sldId id="283" r:id="rId16"/>
    <p:sldId id="290" r:id="rId17"/>
    <p:sldId id="289" r:id="rId18"/>
    <p:sldId id="288" r:id="rId19"/>
    <p:sldId id="287" r:id="rId20"/>
    <p:sldId id="291" r:id="rId21"/>
    <p:sldId id="294" r:id="rId22"/>
    <p:sldId id="293" r:id="rId23"/>
    <p:sldId id="292" r:id="rId24"/>
    <p:sldId id="300" r:id="rId25"/>
    <p:sldId id="301" r:id="rId26"/>
    <p:sldId id="296" r:id="rId27"/>
    <p:sldId id="298" r:id="rId28"/>
    <p:sldId id="299" r:id="rId29"/>
    <p:sldId id="295" r:id="rId30"/>
    <p:sldId id="297" r:id="rId3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n Yan" initials="JY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/>
    <p:restoredTop sz="94643"/>
  </p:normalViewPr>
  <p:slideViewPr>
    <p:cSldViewPr snapToObjects="1">
      <p:cViewPr varScale="1">
        <p:scale>
          <a:sx n="90" d="100"/>
          <a:sy n="90" d="100"/>
        </p:scale>
        <p:origin x="728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commentAuthors" Target="commentAuthors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4-09T13:59:19.750" idx="1">
    <p:pos x="10" y="10"/>
    <p:text/>
    <p:extLst>
      <p:ext uri="{C676402C-5697-4E1C-873F-D02D1690AC5C}">
        <p15:threadingInfo xmlns:p15="http://schemas.microsoft.com/office/powerpoint/2012/main" timeZoneBias="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C217F081-6C2F-4737-B4B4-06554DF6B0D7}" type="datetimeFigureOut">
              <a:rPr lang="zh-CN" altLang="en-US"/>
              <a:pPr>
                <a:defRPr/>
              </a:pPr>
              <a:t>16/3/25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D2C94782-01FB-4D0B-B488-8D20154A91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024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C94782-01FB-4D0B-B488-8D20154A9169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495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  <a:ea typeface="ＭＳ Ｐゴシック" pitchFamily="-112" charset="-128"/>
            </a:endParaRPr>
          </a:p>
        </p:txBody>
      </p:sp>
      <p:sp>
        <p:nvSpPr>
          <p:cNvPr id="5" name="Rectangle 7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  <a:ea typeface="ＭＳ Ｐゴシック" pitchFamily="-112" charset="-128"/>
            </a:endParaRPr>
          </a:p>
        </p:txBody>
      </p:sp>
      <p:sp>
        <p:nvSpPr>
          <p:cNvPr id="6" name="Rectangle 8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  <a:ea typeface="ＭＳ Ｐゴシック" pitchFamily="-112" charset="-128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10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  <a:ea typeface="ＭＳ Ｐゴシック" pitchFamily="-112" charset="-128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D51E87A-DDEC-42F4-9632-946EC656CF91}" type="datetime1">
              <a:rPr lang="en-US" altLang="zh-CN"/>
              <a:pPr>
                <a:defRPr/>
              </a:pPr>
              <a:t>3/25/16</a:t>
            </a:fld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5943600"/>
            <a:ext cx="2133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62FDFD7-2E38-45D5-910F-14E815A969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5431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F450B0-71A9-48E7-A0FC-E5035BB3B142}" type="datetime1">
              <a:rPr lang="en-US" altLang="zh-CN"/>
              <a:pPr>
                <a:defRPr/>
              </a:pPr>
              <a:t>3/25/16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6F6A67-E81C-4A25-BE72-5EB6AC0E7E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5123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BD1171-1D70-45CB-B4F8-2A80F9876899}" type="datetime1">
              <a:rPr lang="en-US" altLang="zh-CN"/>
              <a:pPr>
                <a:defRPr/>
              </a:pPr>
              <a:t>3/25/16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6FAB7F-8008-47FB-BB3A-93E75FA99C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6063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  <a:ea typeface="ＭＳ Ｐゴシック" pitchFamily="-112" charset="-128"/>
            </a:endParaRPr>
          </a:p>
        </p:txBody>
      </p:sp>
      <p:sp>
        <p:nvSpPr>
          <p:cNvPr id="5" name="Rectangle 7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  <a:ea typeface="ＭＳ Ｐゴシック" pitchFamily="-112" charset="-128"/>
            </a:endParaRPr>
          </a:p>
        </p:txBody>
      </p:sp>
      <p:pic>
        <p:nvPicPr>
          <p:cNvPr id="6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8" name="Trapezoid 10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zh-CN">
                <a:solidFill>
                  <a:srgbClr val="FFFFFF"/>
                </a:solidFill>
                <a:ea typeface="ＭＳ Ｐゴシック" pitchFamily="-112" charset="-128"/>
              </a:endParaRPr>
            </a:p>
          </p:txBody>
        </p:sp>
        <p:pic>
          <p:nvPicPr>
            <p:cNvPr id="9" name="Picture 11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D2AFCC0-70D8-44BA-92AD-A8A0A3B9C3A8}" type="datetime1">
              <a:rPr lang="en-US" altLang="zh-CN"/>
              <a:pPr>
                <a:defRPr/>
              </a:pPr>
              <a:t>3/25/16</a:t>
            </a:fld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CD7EA6E-90F1-4385-AB63-590A6833C4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9360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41BCD-BF39-4A48-8659-18C0DBA3B750}" type="datetime1">
              <a:rPr lang="en-US" altLang="zh-CN"/>
              <a:pPr>
                <a:defRPr/>
              </a:pPr>
              <a:t>3/25/16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B31FBC-DC78-4A15-B045-8E405C370B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6728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A86AE7-5DF8-4811-B23E-815A81BE9888}" type="datetime1">
              <a:rPr lang="en-US" altLang="zh-CN"/>
              <a:pPr>
                <a:defRPr/>
              </a:pPr>
              <a:t>3/25/16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DF5AFC-E00A-4BA8-80A8-0D26A651D3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7832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51BAB8-C5D1-4A5A-B7DA-48F0734CC328}" type="datetime1">
              <a:rPr lang="en-US" altLang="zh-CN"/>
              <a:pPr>
                <a:defRPr/>
              </a:pPr>
              <a:t>3/25/16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3D528C-8ECF-4909-B61E-4BC2BD4573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9927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E5E9A2-7F5E-414D-A303-18B66A822ED1}" type="datetime1">
              <a:rPr lang="en-US" altLang="zh-CN"/>
              <a:pPr>
                <a:defRPr/>
              </a:pPr>
              <a:t>3/25/16</a:t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6B1F67-0041-4812-BAE8-93C32548C1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0674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809EA-A164-4054-A2C8-51E16EEA6FB7}" type="datetime1">
              <a:rPr lang="en-US" altLang="zh-CN"/>
              <a:pPr>
                <a:defRPr/>
              </a:pPr>
              <a:t>3/25/16</a:t>
            </a:fld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67A746-C53F-40A2-BFA8-EFC9617FE8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1894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B13FC0-C5A9-4372-98F8-BEF08AE2D65D}" type="datetime1">
              <a:rPr lang="en-US" altLang="zh-CN"/>
              <a:pPr>
                <a:defRPr/>
              </a:pPr>
              <a:t>3/25/16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A7BFC4-7D1C-43CD-8125-E796AE11E2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1288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E24393-8B70-448C-8275-34FF638B375D}" type="datetime1">
              <a:rPr lang="en-US" altLang="zh-CN"/>
              <a:pPr>
                <a:defRPr/>
              </a:pPr>
              <a:t>3/25/16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F8809E-C7FC-4025-9113-A1674C1A2E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379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5334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76400"/>
            <a:ext cx="82296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Calibri" pitchFamily="-112" charset="0"/>
              </a:defRPr>
            </a:lvl1pPr>
          </a:lstStyle>
          <a:p>
            <a:pPr>
              <a:defRPr/>
            </a:pPr>
            <a:fld id="{AF86B99D-275F-459B-8545-D992B4F7710F}" type="datetime1">
              <a:rPr lang="en-US" altLang="zh-CN"/>
              <a:pPr>
                <a:defRPr/>
              </a:pPr>
              <a:t>3/25/16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09600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  <a:latin typeface="Calibri" pitchFamily="-112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Calibri" pitchFamily="-112" charset="0"/>
              </a:defRPr>
            </a:lvl1pPr>
          </a:lstStyle>
          <a:p>
            <a:pPr>
              <a:defRPr/>
            </a:pPr>
            <a:fld id="{FF8E17EF-0A42-4345-A6DA-D22870EAD2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comments" Target="../comments/commen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studio.com/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ran.r-project.org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Session 2: Continued Session after 1</a:t>
            </a:r>
            <a:r>
              <a:rPr lang="en-US" baseline="30000" dirty="0" smtClean="0"/>
              <a:t>st</a:t>
            </a:r>
            <a:r>
              <a:rPr lang="en-US" dirty="0" smtClean="0"/>
              <a:t>: statistics &amp; ggplot2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IND E 321</a:t>
            </a:r>
          </a:p>
          <a:p>
            <a:r>
              <a:rPr lang="en-US" dirty="0" smtClean="0"/>
              <a:t>Ning Li(ningli30@uw.edu)</a:t>
            </a:r>
            <a:endParaRPr lang="en-US" dirty="0" smtClean="0"/>
          </a:p>
          <a:p>
            <a:r>
              <a:rPr lang="en-US" dirty="0" smtClean="0"/>
              <a:t>Dr. Shuai Huang (shuaih@uw.edu)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457200"/>
          </a:xfrm>
        </p:spPr>
        <p:txBody>
          <a:bodyPr/>
          <a:lstStyle/>
          <a:p>
            <a:r>
              <a:rPr lang="en-US" sz="3200" dirty="0" smtClean="0"/>
              <a:t>Some useful tricks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/>
          <a:lstStyle/>
          <a:p>
            <a:r>
              <a:rPr lang="en-US" sz="2400" dirty="0" smtClean="0"/>
              <a:t>Comment, </a:t>
            </a:r>
            <a:r>
              <a:rPr lang="en-US" sz="2400" dirty="0" smtClean="0">
                <a:solidFill>
                  <a:srgbClr val="0070C0"/>
                </a:solidFill>
              </a:rPr>
              <a:t>#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Code autocomplete, </a:t>
            </a:r>
            <a:r>
              <a:rPr lang="en-US" sz="2400" dirty="0" smtClean="0">
                <a:solidFill>
                  <a:srgbClr val="0070C0"/>
                </a:solidFill>
              </a:rPr>
              <a:t>[tab]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Check help document, </a:t>
            </a:r>
            <a:r>
              <a:rPr lang="en-US" sz="2400" dirty="0" smtClean="0">
                <a:solidFill>
                  <a:srgbClr val="0070C0"/>
                </a:solidFill>
              </a:rPr>
              <a:t>?name</a:t>
            </a:r>
            <a:r>
              <a:rPr lang="en-US" sz="2400" dirty="0" smtClean="0"/>
              <a:t>, or </a:t>
            </a:r>
            <a:r>
              <a:rPr lang="en-US" sz="2400" dirty="0" smtClean="0">
                <a:solidFill>
                  <a:srgbClr val="0070C0"/>
                </a:solidFill>
              </a:rPr>
              <a:t>help(name)</a:t>
            </a:r>
          </a:p>
          <a:p>
            <a:pPr marL="457200" lvl="1" indent="0">
              <a:buNone/>
            </a:pPr>
            <a:r>
              <a:rPr lang="en-US" sz="2000" dirty="0" smtClean="0"/>
              <a:t>e.g. 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D7EA6E-90F1-4385-AB63-590A6833C467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647" y="1502884"/>
            <a:ext cx="5734050" cy="561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787" y="2442129"/>
            <a:ext cx="7210425" cy="1638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787" y="5122383"/>
            <a:ext cx="2228850" cy="3333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2401" y="4552097"/>
            <a:ext cx="3048000" cy="201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24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457200"/>
          </a:xfrm>
        </p:spPr>
        <p:txBody>
          <a:bodyPr/>
          <a:lstStyle/>
          <a:p>
            <a:r>
              <a:rPr lang="en-US" sz="3200" dirty="0" smtClean="0"/>
              <a:t>R data structures</a:t>
            </a:r>
            <a:endParaRPr lang="en-US" sz="3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393031"/>
            <a:ext cx="5999659" cy="430053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D7EA6E-90F1-4385-AB63-590A6833C467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31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457200"/>
          </a:xfrm>
        </p:spPr>
        <p:txBody>
          <a:bodyPr/>
          <a:lstStyle/>
          <a:p>
            <a:r>
              <a:rPr lang="en-US" sz="3200" dirty="0"/>
              <a:t>R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/>
          <a:lstStyle/>
          <a:p>
            <a:r>
              <a:rPr lang="en-US" sz="2400" dirty="0" smtClean="0"/>
              <a:t>Vector: one dimension with same type data</a:t>
            </a:r>
          </a:p>
          <a:p>
            <a:r>
              <a:rPr lang="en-US" sz="2400" dirty="0" smtClean="0"/>
              <a:t>Matrix: two dimensions with same type data</a:t>
            </a:r>
          </a:p>
          <a:p>
            <a:r>
              <a:rPr lang="en-US" sz="2400" dirty="0" smtClean="0"/>
              <a:t>Array: more dimensions with same type data</a:t>
            </a:r>
          </a:p>
          <a:p>
            <a:r>
              <a:rPr lang="en-US" sz="2400" dirty="0" err="1" smtClean="0"/>
              <a:t>Data.frame</a:t>
            </a:r>
            <a:r>
              <a:rPr lang="en-US" sz="2400" dirty="0" smtClean="0"/>
              <a:t>: two dimensions with various type data</a:t>
            </a:r>
          </a:p>
          <a:p>
            <a:r>
              <a:rPr lang="en-US" sz="2400" dirty="0" smtClean="0"/>
              <a:t>List: can be any format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To check data type of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a variable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D7EA6E-90F1-4385-AB63-590A6833C467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2971800"/>
            <a:ext cx="4629150" cy="2305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5164482"/>
            <a:ext cx="146685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02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457200"/>
          </a:xfrm>
        </p:spPr>
        <p:txBody>
          <a:bodyPr/>
          <a:lstStyle/>
          <a:p>
            <a:r>
              <a:rPr lang="en-US" sz="3200" dirty="0" smtClean="0"/>
              <a:t>Import data files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/>
          <a:lstStyle/>
          <a:p>
            <a:r>
              <a:rPr lang="en-US" sz="2400" dirty="0" smtClean="0"/>
              <a:t>Use R package build-in dataset, e.g.</a:t>
            </a:r>
          </a:p>
          <a:p>
            <a:endParaRPr lang="en-US" sz="2400" dirty="0" smtClean="0"/>
          </a:p>
          <a:p>
            <a:r>
              <a:rPr lang="en-US" sz="2400" dirty="0" smtClean="0"/>
              <a:t>Import data from your files</a:t>
            </a:r>
          </a:p>
          <a:p>
            <a:pPr lvl="1"/>
            <a:r>
              <a:rPr lang="en-US" sz="2000" dirty="0" smtClean="0"/>
              <a:t>csv (.csv), </a:t>
            </a:r>
            <a:r>
              <a:rPr lang="en-US" sz="2000" dirty="0" err="1" smtClean="0"/>
              <a:t>dat</a:t>
            </a:r>
            <a:r>
              <a:rPr lang="en-US" sz="2000" dirty="0" smtClean="0"/>
              <a:t> (.</a:t>
            </a:r>
            <a:r>
              <a:rPr lang="en-US" sz="2000" dirty="0" err="1" smtClean="0"/>
              <a:t>dat</a:t>
            </a:r>
            <a:r>
              <a:rPr lang="en-US" sz="2000" dirty="0" smtClean="0"/>
              <a:t>), txt (.txt)</a:t>
            </a:r>
          </a:p>
          <a:p>
            <a:pPr marL="457200" lvl="1" indent="0"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D7EA6E-90F1-4385-AB63-590A6833C467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961" y="2809874"/>
            <a:ext cx="4438650" cy="3143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747" y="1571625"/>
            <a:ext cx="108585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40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457200"/>
          </a:xfrm>
        </p:spPr>
        <p:txBody>
          <a:bodyPr/>
          <a:lstStyle/>
          <a:p>
            <a:r>
              <a:rPr lang="en-US" sz="3200" dirty="0" smtClean="0"/>
              <a:t>Viewing data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D7EA6E-90F1-4385-AB63-590A6833C467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Use </a:t>
            </a:r>
            <a:r>
              <a:rPr lang="en-US" sz="2400" dirty="0" err="1" smtClean="0"/>
              <a:t>mtcars</a:t>
            </a:r>
            <a:r>
              <a:rPr lang="en-US" sz="2400" dirty="0" smtClean="0"/>
              <a:t> data as example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362" y="3612155"/>
            <a:ext cx="4533900" cy="1638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362" y="1679442"/>
            <a:ext cx="63627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37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457200"/>
          </a:xfrm>
        </p:spPr>
        <p:txBody>
          <a:bodyPr/>
          <a:lstStyle/>
          <a:p>
            <a:r>
              <a:rPr lang="en-US" sz="3200" dirty="0" smtClean="0"/>
              <a:t>Install R packages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R is a lightweight statistical programming language, which is different from </a:t>
            </a:r>
            <a:r>
              <a:rPr lang="en-US" sz="2400" dirty="0" err="1" smtClean="0"/>
              <a:t>matlab</a:t>
            </a:r>
            <a:r>
              <a:rPr lang="en-US" sz="2400" dirty="0" smtClean="0"/>
              <a:t>, SAS and SPSS. It means it comes out with a few basic packages, and you have to install R packages if you want to do more.</a:t>
            </a:r>
          </a:p>
          <a:p>
            <a:pPr marL="0" indent="0">
              <a:buNone/>
            </a:pPr>
            <a:r>
              <a:rPr lang="en-US" sz="2400" dirty="0" smtClean="0"/>
              <a:t>e.g. R package ggplot2 is a beautiful plot tool.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D7EA6E-90F1-4385-AB63-590A6833C467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722" y="3117850"/>
            <a:ext cx="681990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44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457200"/>
          </a:xfrm>
        </p:spPr>
        <p:txBody>
          <a:bodyPr/>
          <a:lstStyle/>
          <a:p>
            <a:r>
              <a:rPr lang="en-US" sz="3200" dirty="0" smtClean="0"/>
              <a:t>Use R packages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D7EA6E-90F1-4385-AB63-590A6833C467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Two steps to use R packages after installation.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Load the R package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Call function implemented in the R package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425" y="2057400"/>
            <a:ext cx="5391150" cy="323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412" y="2962275"/>
            <a:ext cx="6353175" cy="619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4726" y="3680394"/>
            <a:ext cx="5994546" cy="256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68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457200"/>
          </a:xfrm>
        </p:spPr>
        <p:txBody>
          <a:bodyPr/>
          <a:lstStyle/>
          <a:p>
            <a:r>
              <a:rPr lang="en-US" sz="3200" dirty="0" smtClean="0"/>
              <a:t>Exercise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D7EA6E-90F1-4385-AB63-590A6833C467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Install R package ‘</a:t>
            </a:r>
            <a:r>
              <a:rPr lang="en-US" sz="2400" dirty="0" err="1" smtClean="0"/>
              <a:t>qcc</a:t>
            </a:r>
            <a:r>
              <a:rPr lang="en-US" sz="2400" dirty="0" smtClean="0"/>
              <a:t>’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Load ‘</a:t>
            </a:r>
            <a:r>
              <a:rPr lang="en-US" sz="2400" dirty="0" err="1" smtClean="0"/>
              <a:t>qcc</a:t>
            </a:r>
            <a:r>
              <a:rPr lang="en-US" sz="2400" dirty="0" smtClean="0"/>
              <a:t>’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Check the help document of built-in dataset</a:t>
            </a:r>
            <a:r>
              <a:rPr lang="en-US" sz="2400" dirty="0"/>
              <a:t>, ‘</a:t>
            </a:r>
            <a:r>
              <a:rPr lang="en-US" sz="2400" dirty="0" err="1"/>
              <a:t>pistonrings</a:t>
            </a:r>
            <a:r>
              <a:rPr lang="en-US" sz="2400" dirty="0" smtClean="0"/>
              <a:t>’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Load data </a:t>
            </a:r>
            <a:r>
              <a:rPr lang="en-US" sz="2400" dirty="0" err="1"/>
              <a:t>pistonrings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Show </a:t>
            </a:r>
            <a:r>
              <a:rPr lang="en-US" sz="2400" dirty="0"/>
              <a:t>the data type of </a:t>
            </a:r>
            <a:r>
              <a:rPr lang="en-US" sz="2400" dirty="0" err="1"/>
              <a:t>pistonrings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Show </a:t>
            </a:r>
            <a:r>
              <a:rPr lang="en-US" sz="2400" dirty="0"/>
              <a:t>the dimension of </a:t>
            </a:r>
            <a:r>
              <a:rPr lang="en-US" sz="2400" dirty="0" err="1" smtClean="0"/>
              <a:t>pistonrings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Show the </a:t>
            </a:r>
            <a:r>
              <a:rPr lang="en-US" sz="2400" dirty="0"/>
              <a:t>variable names of </a:t>
            </a:r>
            <a:r>
              <a:rPr lang="en-US" sz="2400" dirty="0" err="1" smtClean="0"/>
              <a:t>pistonrings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Show the first </a:t>
            </a:r>
            <a:r>
              <a:rPr lang="en-US" sz="2400" dirty="0"/>
              <a:t>8 rows of </a:t>
            </a:r>
            <a:r>
              <a:rPr lang="en-US" sz="2400" dirty="0" err="1" smtClean="0"/>
              <a:t>pistonrings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What is the value of row 5, col </a:t>
            </a:r>
            <a:r>
              <a:rPr lang="en-US" sz="2400" dirty="0"/>
              <a:t>2 in </a:t>
            </a:r>
            <a:r>
              <a:rPr lang="en-US" sz="2400" dirty="0" err="1" smtClean="0"/>
              <a:t>pistonrings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i="1" dirty="0" smtClean="0"/>
              <a:t>Challenge: what is the mean value </a:t>
            </a:r>
            <a:r>
              <a:rPr lang="en-US" sz="2400" i="1" dirty="0"/>
              <a:t>of diameter in </a:t>
            </a:r>
            <a:r>
              <a:rPr lang="en-US" sz="2400" i="1" dirty="0" err="1" smtClean="0"/>
              <a:t>pistonrings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65274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Outline for today’s session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Overview of R</a:t>
            </a:r>
          </a:p>
          <a:p>
            <a:r>
              <a:rPr lang="en-US" sz="2400" dirty="0" smtClean="0"/>
              <a:t>Setting up R and basic operations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Preparing summary statistics</a:t>
            </a:r>
          </a:p>
          <a:p>
            <a:r>
              <a:rPr lang="en-US" sz="2400" dirty="0" smtClean="0"/>
              <a:t>Basic plotting function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D7EA6E-90F1-4385-AB63-590A6833C467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468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457200"/>
          </a:xfrm>
        </p:spPr>
        <p:txBody>
          <a:bodyPr/>
          <a:lstStyle/>
          <a:p>
            <a:r>
              <a:rPr lang="en-US" sz="3200" dirty="0" smtClean="0"/>
              <a:t>Basic statistical results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D7EA6E-90F1-4385-AB63-590A6833C467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/>
          <a:lstStyle/>
          <a:p>
            <a:r>
              <a:rPr lang="en-US" sz="2400" dirty="0" smtClean="0"/>
              <a:t>Mean</a:t>
            </a:r>
          </a:p>
          <a:p>
            <a:r>
              <a:rPr lang="en-US" sz="2400" dirty="0" smtClean="0"/>
              <a:t>Variance</a:t>
            </a:r>
          </a:p>
          <a:p>
            <a:r>
              <a:rPr lang="en-US" sz="2400" dirty="0" smtClean="0"/>
              <a:t>Standard deviation (how to validate </a:t>
            </a:r>
            <a:r>
              <a:rPr lang="en-US" sz="2400" dirty="0" err="1" smtClean="0"/>
              <a:t>sd</a:t>
            </a:r>
            <a:r>
              <a:rPr lang="en-US" sz="2400" dirty="0" smtClean="0"/>
              <a:t> with variance)</a:t>
            </a:r>
          </a:p>
          <a:p>
            <a:r>
              <a:rPr lang="en-US" sz="2400" dirty="0" smtClean="0"/>
              <a:t>Minimum, maximum</a:t>
            </a:r>
          </a:p>
          <a:p>
            <a:r>
              <a:rPr lang="en-US" sz="2400" dirty="0" smtClean="0"/>
              <a:t>Median</a:t>
            </a:r>
          </a:p>
          <a:p>
            <a:r>
              <a:rPr lang="en-US" sz="2400" dirty="0" smtClean="0"/>
              <a:t>Quantile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820" y="3733800"/>
            <a:ext cx="604837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36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09600"/>
          </a:xfrm>
        </p:spPr>
        <p:txBody>
          <a:bodyPr/>
          <a:lstStyle/>
          <a:p>
            <a:r>
              <a:rPr lang="en-US" sz="3200" dirty="0" smtClean="0"/>
              <a:t>Outline for whole sessions by TA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rgbClr val="FF0000"/>
                </a:solidFill>
              </a:rPr>
              <a:t>Introduction to R</a:t>
            </a:r>
          </a:p>
          <a:p>
            <a:r>
              <a:rPr lang="en-US" sz="2400" dirty="0" smtClean="0"/>
              <a:t>R for data analysis I</a:t>
            </a:r>
          </a:p>
          <a:p>
            <a:r>
              <a:rPr lang="en-US" sz="2400" dirty="0" smtClean="0"/>
              <a:t>Homework solution I</a:t>
            </a:r>
          </a:p>
          <a:p>
            <a:r>
              <a:rPr lang="en-US" sz="2400" dirty="0" smtClean="0"/>
              <a:t>Homework </a:t>
            </a:r>
            <a:r>
              <a:rPr lang="en-US" sz="2400" dirty="0" smtClean="0"/>
              <a:t>solution II</a:t>
            </a:r>
          </a:p>
          <a:p>
            <a:r>
              <a:rPr lang="en-US" sz="2400" dirty="0" smtClean="0"/>
              <a:t>R for quality control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457200"/>
          </a:xfrm>
        </p:spPr>
        <p:txBody>
          <a:bodyPr/>
          <a:lstStyle/>
          <a:p>
            <a:r>
              <a:rPr lang="en-US" sz="3200" dirty="0" smtClean="0"/>
              <a:t>Function ‘summary()’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D7EA6E-90F1-4385-AB63-590A6833C467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/>
          <a:lstStyle/>
          <a:p>
            <a:r>
              <a:rPr lang="en-US" sz="2400" dirty="0" smtClean="0"/>
              <a:t>Gives a collection of basic statistics</a:t>
            </a:r>
          </a:p>
          <a:p>
            <a:r>
              <a:rPr lang="en-US" sz="2400" dirty="0" smtClean="0"/>
              <a:t>Can be used with many functions include	model fitting functions (ANOVA, regression model, cluster analysis)</a:t>
            </a:r>
          </a:p>
          <a:p>
            <a:endParaRPr lang="en-US" sz="2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162" y="2667000"/>
            <a:ext cx="1971675" cy="190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187" y="3200400"/>
            <a:ext cx="385762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84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457200"/>
          </a:xfrm>
        </p:spPr>
        <p:txBody>
          <a:bodyPr/>
          <a:lstStyle/>
          <a:p>
            <a:r>
              <a:rPr lang="en-US" sz="3200" dirty="0" smtClean="0"/>
              <a:t>Function ‘table()’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D7EA6E-90F1-4385-AB63-590A6833C467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You can generate frequency tables using the table( ) function</a:t>
            </a:r>
            <a:endParaRPr lang="en-US" sz="2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1905000"/>
            <a:ext cx="1524000" cy="581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300" y="2976562"/>
            <a:ext cx="662940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26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Outline for today’s session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Overview of R</a:t>
            </a:r>
          </a:p>
          <a:p>
            <a:r>
              <a:rPr lang="en-US" sz="2400" dirty="0" smtClean="0"/>
              <a:t>Setting up R and basic operations</a:t>
            </a:r>
          </a:p>
          <a:p>
            <a:r>
              <a:rPr lang="en-US" sz="2400" dirty="0" smtClean="0"/>
              <a:t>Preparing summary statistics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Basic plotting function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D7EA6E-90F1-4385-AB63-590A6833C467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706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457200"/>
          </a:xfrm>
        </p:spPr>
        <p:txBody>
          <a:bodyPr/>
          <a:lstStyle/>
          <a:p>
            <a:r>
              <a:rPr lang="en-US" sz="3200" dirty="0" smtClean="0"/>
              <a:t>Introduce R package ggplot2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D7EA6E-90F1-4385-AB63-590A6833C467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ggplot2 is </a:t>
            </a:r>
            <a:r>
              <a:rPr lang="en-US" sz="2400" dirty="0" smtClean="0"/>
              <a:t>an elegant </a:t>
            </a:r>
            <a:r>
              <a:rPr lang="en-US" sz="2400" dirty="0"/>
              <a:t>plotting system for </a:t>
            </a:r>
            <a:r>
              <a:rPr lang="en-US" sz="2400" dirty="0" smtClean="0"/>
              <a:t>R</a:t>
            </a:r>
            <a:r>
              <a:rPr lang="en-US" sz="2400" dirty="0"/>
              <a:t>. </a:t>
            </a:r>
            <a:endParaRPr lang="en-US" sz="2400" dirty="0" smtClean="0"/>
          </a:p>
          <a:p>
            <a:pPr marL="0" indent="0" algn="ctr">
              <a:buNone/>
            </a:pPr>
            <a:r>
              <a:rPr lang="en-US" sz="2400" dirty="0" smtClean="0"/>
              <a:t>http</a:t>
            </a:r>
            <a:r>
              <a:rPr lang="en-US" sz="2400" dirty="0"/>
              <a:t>://ggplot2.org</a:t>
            </a:r>
            <a:r>
              <a:rPr lang="en-US" sz="2400" dirty="0" smtClean="0"/>
              <a:t>/</a:t>
            </a:r>
            <a:endParaRPr lang="en-US" sz="2400" dirty="0"/>
          </a:p>
        </p:txBody>
      </p:sp>
      <p:sp>
        <p:nvSpPr>
          <p:cNvPr id="3" name="AutoShape 2" descr="http://www.matthewmaenner.com/blog/wp-content/uploads/2010/11/Fig3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969" y="2011670"/>
            <a:ext cx="5224062" cy="408433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29924" y="1652437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ggtitle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05862" y="30480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ylab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59969" y="2209800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ylim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10253" y="598275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</a:t>
            </a:r>
            <a:r>
              <a:rPr lang="en-US" dirty="0" err="1" smtClean="0"/>
              <a:t>lab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673361" y="5696831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</a:t>
            </a:r>
            <a:r>
              <a:rPr lang="en-US" dirty="0" err="1" smtClean="0"/>
              <a:t>lim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952808" y="3487589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guide_legend</a:t>
            </a:r>
            <a:r>
              <a:rPr lang="en-US" dirty="0"/>
              <a:t>()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08892" y="3080232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geom_point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44458" y="4167563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geom_line</a:t>
            </a:r>
            <a:r>
              <a:rPr lang="en-US" dirty="0" smtClean="0"/>
              <a:t> 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49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457200"/>
          </a:xfrm>
        </p:spPr>
        <p:txBody>
          <a:bodyPr/>
          <a:lstStyle/>
          <a:p>
            <a:r>
              <a:rPr lang="en-US" sz="3200" dirty="0" smtClean="0"/>
              <a:t>Basics in ggplot2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D7EA6E-90F1-4385-AB63-590A6833C467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/>
          <a:lstStyle/>
          <a:p>
            <a:r>
              <a:rPr lang="en-US" sz="2400" dirty="0">
                <a:solidFill>
                  <a:srgbClr val="FF0000"/>
                </a:solidFill>
              </a:rPr>
              <a:t>d</a:t>
            </a:r>
            <a:r>
              <a:rPr lang="en-US" sz="2400" dirty="0" smtClean="0">
                <a:solidFill>
                  <a:srgbClr val="FF0000"/>
                </a:solidFill>
              </a:rPr>
              <a:t>ata</a:t>
            </a:r>
            <a:r>
              <a:rPr lang="en-US" sz="2400" dirty="0" smtClean="0"/>
              <a:t>: in </a:t>
            </a:r>
            <a:r>
              <a:rPr lang="en-US" sz="2400" dirty="0" err="1" smtClean="0"/>
              <a:t>data.frame</a:t>
            </a:r>
            <a:r>
              <a:rPr lang="en-US" sz="2400" dirty="0" smtClean="0"/>
              <a:t> form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aesthetic</a:t>
            </a:r>
            <a:r>
              <a:rPr lang="en-US" sz="2400" dirty="0" smtClean="0"/>
              <a:t>: map variables into properties people can perceive visually, e.g., position, color, line type</a:t>
            </a:r>
          </a:p>
          <a:p>
            <a:r>
              <a:rPr lang="en-US" sz="2400" dirty="0" err="1" smtClean="0">
                <a:solidFill>
                  <a:srgbClr val="FF0000"/>
                </a:solidFill>
              </a:rPr>
              <a:t>geom</a:t>
            </a:r>
            <a:r>
              <a:rPr lang="en-US" sz="2400" dirty="0" smtClean="0"/>
              <a:t>: types of plots, e.g., boxplot, histogram, scatter plot</a:t>
            </a:r>
          </a:p>
          <a:p>
            <a:r>
              <a:rPr lang="en-US" sz="2400" dirty="0" smtClean="0"/>
              <a:t>scale: map data values into “computer” values</a:t>
            </a:r>
          </a:p>
          <a:p>
            <a:r>
              <a:rPr lang="en-US" sz="2400" dirty="0"/>
              <a:t>s</a:t>
            </a:r>
            <a:r>
              <a:rPr lang="en-US" sz="2400" dirty="0" smtClean="0"/>
              <a:t>tat: summarization or transformation of data</a:t>
            </a:r>
          </a:p>
        </p:txBody>
      </p:sp>
      <p:sp>
        <p:nvSpPr>
          <p:cNvPr id="3" name="AutoShape 2" descr="http://www.matthewmaenner.com/blog/wp-content/uploads/2010/11/Fig3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712" y="3733800"/>
            <a:ext cx="4600575" cy="3333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811" y="4146839"/>
            <a:ext cx="4590476" cy="2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52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457200"/>
          </a:xfrm>
        </p:spPr>
        <p:txBody>
          <a:bodyPr/>
          <a:lstStyle/>
          <a:p>
            <a:r>
              <a:rPr lang="en-US" sz="3200" dirty="0" smtClean="0"/>
              <a:t>Map data to aesthetics in plots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D7EA6E-90F1-4385-AB63-590A6833C467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3" name="AutoShape 2" descr="http://www.matthewmaenner.com/blog/wp-content/uploads/2010/11/Fig3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139080"/>
            <a:ext cx="6381750" cy="3333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6799" y="1472455"/>
            <a:ext cx="4590476" cy="2314286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266934"/>
              </p:ext>
            </p:extLst>
          </p:nvPr>
        </p:nvGraphicFramePr>
        <p:xfrm>
          <a:off x="460374" y="1600200"/>
          <a:ext cx="3197226" cy="16764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065742"/>
                <a:gridCol w="1065742"/>
                <a:gridCol w="1065742"/>
              </a:tblGrid>
              <a:tr h="419100">
                <a:tc>
                  <a:txBody>
                    <a:bodyPr/>
                    <a:lstStyle/>
                    <a:p>
                      <a:r>
                        <a:rPr lang="en-US" dirty="0" smtClean="0"/>
                        <a:t>mpg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cyl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</a:t>
                      </a:r>
                      <a:endParaRPr lang="en-US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dirty="0" smtClean="0"/>
                        <a:t>21.0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dirty="0" smtClean="0"/>
                        <a:t>21.0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dirty="0" smtClean="0"/>
                        <a:t>22.8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750937"/>
              </p:ext>
            </p:extLst>
          </p:nvPr>
        </p:nvGraphicFramePr>
        <p:xfrm>
          <a:off x="457200" y="4191000"/>
          <a:ext cx="3197226" cy="16764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065742"/>
                <a:gridCol w="1065742"/>
                <a:gridCol w="1065742"/>
              </a:tblGrid>
              <a:tr h="41910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color</a:t>
                      </a:r>
                      <a:endParaRPr lang="en-US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dirty="0" smtClean="0"/>
                        <a:t>21.0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dirty="0" smtClean="0"/>
                        <a:t>21.0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dirty="0" smtClean="0"/>
                        <a:t>22.8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Straight Arrow Connector 13"/>
          <p:cNvCxnSpPr>
            <a:endCxn id="12" idx="0"/>
          </p:cNvCxnSpPr>
          <p:nvPr/>
        </p:nvCxnSpPr>
        <p:spPr>
          <a:xfrm flipH="1">
            <a:off x="2055813" y="3276600"/>
            <a:ext cx="1587" cy="914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074843" y="3549134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mapping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625634"/>
              </p:ext>
            </p:extLst>
          </p:nvPr>
        </p:nvGraphicFramePr>
        <p:xfrm>
          <a:off x="5029200" y="4191000"/>
          <a:ext cx="3197226" cy="16764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065742"/>
                <a:gridCol w="1065742"/>
                <a:gridCol w="1065742"/>
              </a:tblGrid>
              <a:tr h="41910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color</a:t>
                      </a:r>
                      <a:endParaRPr lang="en-US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dirty="0" smtClean="0"/>
                        <a:t>21.0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Blue</a:t>
                      </a:r>
                      <a:endParaRPr lang="en-US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dirty="0" smtClean="0"/>
                        <a:t>21.0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Blue</a:t>
                      </a:r>
                      <a:endParaRPr lang="en-US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dirty="0" smtClean="0"/>
                        <a:t>22.8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Straight Arrow Connector 17"/>
          <p:cNvCxnSpPr>
            <a:endCxn id="16" idx="1"/>
          </p:cNvCxnSpPr>
          <p:nvPr/>
        </p:nvCxnSpPr>
        <p:spPr>
          <a:xfrm>
            <a:off x="3648075" y="5029200"/>
            <a:ext cx="13811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919291" y="465986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scales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08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457200"/>
          </a:xfrm>
        </p:spPr>
        <p:txBody>
          <a:bodyPr/>
          <a:lstStyle/>
          <a:p>
            <a:r>
              <a:rPr lang="en-US" sz="3200" dirty="0" smtClean="0"/>
              <a:t>Scatter plot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D7EA6E-90F1-4385-AB63-590A6833C467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3326800"/>
            <a:ext cx="4185733" cy="28069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950" y="1981200"/>
            <a:ext cx="5372100" cy="76200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2095500" y="1726244"/>
            <a:ext cx="76200" cy="4061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9333" y="1415534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Call </a:t>
            </a:r>
            <a:r>
              <a:rPr lang="en-US" dirty="0" err="1" smtClean="0"/>
              <a:t>ggplot</a:t>
            </a:r>
            <a:r>
              <a:rPr lang="en-US" dirty="0" smtClean="0"/>
              <a:t>(</a:t>
            </a:r>
            <a:r>
              <a:rPr lang="en-US" dirty="0" err="1" smtClean="0"/>
              <a:t>data_name</a:t>
            </a:r>
            <a:r>
              <a:rPr lang="en-US" dirty="0" smtClean="0"/>
              <a:t>, …)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733800" y="1600200"/>
            <a:ext cx="152400" cy="5321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76600" y="1186934"/>
            <a:ext cx="358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aes</a:t>
            </a:r>
            <a:r>
              <a:rPr lang="en-US" dirty="0" smtClean="0"/>
              <a:t>(x variable, y variable, others)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6096000" y="1981200"/>
            <a:ext cx="76200" cy="1511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97706" y="1677028"/>
            <a:ext cx="355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as.factor</a:t>
            </a:r>
            <a:r>
              <a:rPr lang="en-US" dirty="0" smtClean="0"/>
              <a:t>() convert to discrete </a:t>
            </a:r>
            <a:r>
              <a:rPr lang="en-US" dirty="0" err="1" smtClean="0"/>
              <a:t>var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1447800" y="2362200"/>
            <a:ext cx="685800" cy="609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09600" y="2939534"/>
            <a:ext cx="26084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geom_XXX</a:t>
            </a:r>
            <a:r>
              <a:rPr lang="en-US" dirty="0" smtClean="0"/>
              <a:t>, layout, e.g.</a:t>
            </a:r>
          </a:p>
          <a:p>
            <a:r>
              <a:rPr lang="en-US" dirty="0" err="1" smtClean="0"/>
              <a:t>geom_scatter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geom_line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geom_boxplot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… …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3276600" y="2667000"/>
            <a:ext cx="304800" cy="1828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50705" y="4495800"/>
            <a:ext cx="18517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xlab</a:t>
            </a:r>
            <a:r>
              <a:rPr lang="en-US" dirty="0" smtClean="0"/>
              <a:t>: x axis title</a:t>
            </a:r>
          </a:p>
          <a:p>
            <a:r>
              <a:rPr lang="en-US" dirty="0" err="1" smtClean="0"/>
              <a:t>ylab</a:t>
            </a:r>
            <a:r>
              <a:rPr lang="en-US" dirty="0" smtClean="0"/>
              <a:t>: y axis title</a:t>
            </a:r>
          </a:p>
          <a:p>
            <a:r>
              <a:rPr lang="en-US" dirty="0" err="1" smtClean="0"/>
              <a:t>ggtitle</a:t>
            </a:r>
            <a:r>
              <a:rPr lang="en-US" dirty="0" smtClean="0"/>
              <a:t>: main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72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457200"/>
          </a:xfrm>
        </p:spPr>
        <p:txBody>
          <a:bodyPr/>
          <a:lstStyle/>
          <a:p>
            <a:r>
              <a:rPr lang="en-US" sz="3200" dirty="0" smtClean="0"/>
              <a:t>Boxplot plot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D7EA6E-90F1-4385-AB63-590A6833C467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280" y="1752600"/>
            <a:ext cx="6391275" cy="9239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3833" y="2796285"/>
            <a:ext cx="5176333" cy="347126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2133600" y="1600200"/>
            <a:ext cx="76200" cy="6143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9600" y="1279793"/>
            <a:ext cx="424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Second layout, </a:t>
            </a:r>
            <a:r>
              <a:rPr lang="en-US" dirty="0" err="1" smtClean="0"/>
              <a:t>geom_jitter</a:t>
            </a:r>
            <a:r>
              <a:rPr lang="en-US" dirty="0" smtClean="0"/>
              <a:t>(), plot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88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457200"/>
          </a:xfrm>
        </p:spPr>
        <p:txBody>
          <a:bodyPr/>
          <a:lstStyle/>
          <a:p>
            <a:r>
              <a:rPr lang="en-US" sz="3200" dirty="0" smtClean="0"/>
              <a:t>Histogram plot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D7EA6E-90F1-4385-AB63-590A6833C467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760" y="1295400"/>
            <a:ext cx="5476875" cy="7334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033" y="2202170"/>
            <a:ext cx="5785933" cy="388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22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457200"/>
          </a:xfrm>
        </p:spPr>
        <p:txBody>
          <a:bodyPr/>
          <a:lstStyle/>
          <a:p>
            <a:r>
              <a:rPr lang="en-US" sz="3200" dirty="0" smtClean="0"/>
              <a:t>Exercise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D7EA6E-90F1-4385-AB63-590A6833C467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/>
          <a:lstStyle/>
          <a:p>
            <a:r>
              <a:rPr lang="en-US" sz="2400" dirty="0" smtClean="0"/>
              <a:t>Plot the histogram and density for variable </a:t>
            </a:r>
            <a:r>
              <a:rPr lang="en-US" sz="2400" dirty="0"/>
              <a:t>‘diameter’ in dataset </a:t>
            </a:r>
            <a:r>
              <a:rPr lang="en-US" sz="2400" dirty="0" smtClean="0"/>
              <a:t>‘</a:t>
            </a:r>
            <a:r>
              <a:rPr lang="en-US" sz="2400" dirty="0" err="1" smtClean="0"/>
              <a:t>pistonrings</a:t>
            </a:r>
            <a:r>
              <a:rPr lang="en-US" sz="2400" dirty="0" smtClean="0"/>
              <a:t>’ in R package ‘</a:t>
            </a:r>
            <a:r>
              <a:rPr lang="en-US" sz="2400" dirty="0" err="1" smtClean="0"/>
              <a:t>qcc</a:t>
            </a:r>
            <a:r>
              <a:rPr lang="en-US" sz="2400" dirty="0" smtClean="0"/>
              <a:t>’</a:t>
            </a:r>
          </a:p>
          <a:p>
            <a:r>
              <a:rPr lang="en-US" sz="2400" dirty="0" smtClean="0"/>
              <a:t>Add variable ‘trial’ to show the difference between two groups</a:t>
            </a:r>
          </a:p>
          <a:p>
            <a:r>
              <a:rPr lang="en-US" sz="2400" dirty="0" smtClean="0"/>
              <a:t>Add main title</a:t>
            </a:r>
          </a:p>
          <a:p>
            <a:r>
              <a:rPr lang="en-US" sz="2400" dirty="0" smtClean="0"/>
              <a:t>More 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3020200"/>
            <a:ext cx="4642933" cy="311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79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Outline for today’s session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Overview of R</a:t>
            </a:r>
          </a:p>
          <a:p>
            <a:r>
              <a:rPr lang="en-US" sz="2400" dirty="0" smtClean="0"/>
              <a:t>Setting up R and basic operations</a:t>
            </a:r>
          </a:p>
          <a:p>
            <a:r>
              <a:rPr lang="en-US" sz="2400" dirty="0" smtClean="0"/>
              <a:t>Preparing summary statistics</a:t>
            </a:r>
          </a:p>
          <a:p>
            <a:r>
              <a:rPr lang="en-US" sz="2400" dirty="0" smtClean="0"/>
              <a:t>Basic plotting function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D7EA6E-90F1-4385-AB63-590A6833C467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385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See you next TA session.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01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Outline for today’s session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rgbClr val="FF0000"/>
                </a:solidFill>
              </a:rPr>
              <a:t>Overview of R</a:t>
            </a:r>
          </a:p>
          <a:p>
            <a:r>
              <a:rPr lang="en-US" sz="2400" dirty="0" smtClean="0"/>
              <a:t>Setting up R and basic operations</a:t>
            </a:r>
          </a:p>
          <a:p>
            <a:r>
              <a:rPr lang="en-US" sz="2400" dirty="0" smtClean="0"/>
              <a:t>Preparing summary statistics</a:t>
            </a:r>
          </a:p>
          <a:p>
            <a:r>
              <a:rPr lang="en-US" sz="2400" dirty="0" smtClean="0"/>
              <a:t>Basic plotting function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D7EA6E-90F1-4385-AB63-590A6833C467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550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457200"/>
          </a:xfrm>
        </p:spPr>
        <p:txBody>
          <a:bodyPr/>
          <a:lstStyle/>
          <a:p>
            <a:r>
              <a:rPr lang="en-US" sz="3200" dirty="0" smtClean="0"/>
              <a:t>What is R?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876800"/>
          </a:xfrm>
        </p:spPr>
        <p:txBody>
          <a:bodyPr/>
          <a:lstStyle/>
          <a:p>
            <a:r>
              <a:rPr lang="en-US" sz="2400" dirty="0" smtClean="0"/>
              <a:t>Based on S language, written by Robert Gentleman and Ross </a:t>
            </a:r>
            <a:r>
              <a:rPr lang="en-US" sz="2400" dirty="0" err="1" smtClean="0"/>
              <a:t>Ihaka</a:t>
            </a:r>
            <a:r>
              <a:rPr lang="en-US" sz="2400" dirty="0"/>
              <a:t> </a:t>
            </a:r>
            <a:r>
              <a:rPr lang="en-US" sz="2400" dirty="0" smtClean="0"/>
              <a:t>(R&amp;R)</a:t>
            </a:r>
          </a:p>
          <a:p>
            <a:r>
              <a:rPr lang="en-US" sz="2400" dirty="0" smtClean="0"/>
              <a:t>Programming language for statistical computing &amp; graphics</a:t>
            </a:r>
          </a:p>
          <a:p>
            <a:r>
              <a:rPr lang="en-US" sz="2400" dirty="0" smtClean="0"/>
              <a:t>Open source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1800" dirty="0" smtClean="0"/>
              <a:t>From </a:t>
            </a:r>
            <a:r>
              <a:rPr lang="en-US" sz="1800" i="1" dirty="0"/>
              <a:t>http://machinelearningmastery.com/best-programming-language-for-machine-learning/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D7EA6E-90F1-4385-AB63-590A6833C467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2438400"/>
            <a:ext cx="4806547" cy="305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7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368984"/>
          </a:xfrm>
        </p:spPr>
        <p:txBody>
          <a:bodyPr/>
          <a:lstStyle/>
          <a:p>
            <a:r>
              <a:rPr lang="en-US" sz="3200" dirty="0" smtClean="0"/>
              <a:t>R is free!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332" y="1050734"/>
            <a:ext cx="4114800" cy="42672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R environment is free.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http://cran.r-project.org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D7EA6E-90F1-4385-AB63-590A6833C467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486275" y="1050734"/>
            <a:ext cx="41148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sz="2400" dirty="0" smtClean="0"/>
              <a:t>R IDE: </a:t>
            </a:r>
            <a:r>
              <a:rPr lang="en-US" sz="2400" dirty="0" err="1" smtClean="0"/>
              <a:t>rstudio</a:t>
            </a:r>
            <a:r>
              <a:rPr lang="en-US" sz="2400" dirty="0" smtClean="0"/>
              <a:t> is free.</a:t>
            </a:r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http://www.rstudio.com</a:t>
            </a:r>
            <a:r>
              <a:rPr lang="en-US" sz="2400" dirty="0" smtClean="0">
                <a:hlinkClick r:id="rId3"/>
              </a:rPr>
              <a:t>/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057" y="1952367"/>
            <a:ext cx="2552700" cy="1981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2201337"/>
            <a:ext cx="3124200" cy="173223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7200" y="4164085"/>
            <a:ext cx="350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  <a:cs typeface="ＭＳ Ｐゴシック" pitchFamily="-112" charset="-128"/>
              </a:rPr>
              <a:t>R packages are free</a:t>
            </a:r>
            <a:r>
              <a:rPr lang="en-US" sz="2400" dirty="0" smtClean="0">
                <a:latin typeface="+mn-lt"/>
                <a:cs typeface="ＭＳ Ｐゴシック" pitchFamily="-112" charset="-128"/>
              </a:rPr>
              <a:t>!</a:t>
            </a:r>
          </a:p>
          <a:p>
            <a:r>
              <a:rPr lang="en-US" sz="2400" dirty="0" smtClean="0">
                <a:latin typeface="+mn-lt"/>
                <a:cs typeface="ＭＳ Ｐゴシック" pitchFamily="-112" charset="-128"/>
              </a:rPr>
              <a:t>Get from</a:t>
            </a:r>
          </a:p>
          <a:p>
            <a:endParaRPr lang="en-US" sz="2400" dirty="0">
              <a:latin typeface="+mn-lt"/>
              <a:cs typeface="ＭＳ Ｐゴシック" pitchFamily="-112" charset="-12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4108884"/>
            <a:ext cx="4093004" cy="195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68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Outline for today’s session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Overview of R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Setting up R and basic operations</a:t>
            </a:r>
          </a:p>
          <a:p>
            <a:r>
              <a:rPr lang="en-US" sz="2400" dirty="0" smtClean="0"/>
              <a:t>Preparing summary statistics</a:t>
            </a:r>
          </a:p>
          <a:p>
            <a:r>
              <a:rPr lang="en-US" sz="2400" dirty="0" smtClean="0"/>
              <a:t>Basic plotting function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D7EA6E-90F1-4385-AB63-590A6833C467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30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Set up </a:t>
            </a:r>
            <a:r>
              <a:rPr lang="en-US" sz="3200" dirty="0" err="1" smtClean="0"/>
              <a:t>RStudio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D7EA6E-90F1-4385-AB63-590A6833C467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75" y="1600200"/>
            <a:ext cx="842765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31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457200"/>
          </a:xfrm>
        </p:spPr>
        <p:txBody>
          <a:bodyPr/>
          <a:lstStyle/>
          <a:p>
            <a:r>
              <a:rPr lang="en-US" sz="3200" dirty="0" smtClean="0"/>
              <a:t>Set working directory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This is where you want to save all work.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In </a:t>
            </a:r>
            <a:r>
              <a:rPr lang="en-US" sz="2400" dirty="0" err="1" smtClean="0"/>
              <a:t>Rstudio</a:t>
            </a:r>
            <a:r>
              <a:rPr lang="en-US" sz="2400" dirty="0" smtClean="0"/>
              <a:t>, ‘session’ -&gt; ‘Set Work Directory’ -&gt; ‘Choose Directory …’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Manually specify in R code</a:t>
            </a:r>
          </a:p>
          <a:p>
            <a:pPr marL="857250" lvl="1" indent="-457200"/>
            <a:r>
              <a:rPr lang="en-US" sz="2000" dirty="0"/>
              <a:t>In windows, </a:t>
            </a:r>
            <a:endParaRPr lang="en-US" sz="2000" dirty="0" smtClean="0"/>
          </a:p>
          <a:p>
            <a:pPr marL="857250" lvl="1" indent="-457200"/>
            <a:r>
              <a:rPr lang="en-US" sz="2000" dirty="0" smtClean="0"/>
              <a:t>In </a:t>
            </a:r>
            <a:r>
              <a:rPr lang="en-US" sz="2000" dirty="0"/>
              <a:t>mac or </a:t>
            </a:r>
            <a:r>
              <a:rPr lang="en-US" sz="2000" dirty="0" err="1"/>
              <a:t>linux</a:t>
            </a:r>
            <a:r>
              <a:rPr lang="en-US" sz="2000" dirty="0"/>
              <a:t>, 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Check current </a:t>
            </a:r>
            <a:r>
              <a:rPr lang="en-US" sz="2400" dirty="0"/>
              <a:t>working directory, </a:t>
            </a:r>
            <a:endParaRPr lang="en-US" sz="2400" i="1" dirty="0" smtClean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D7EA6E-90F1-4385-AB63-590A6833C467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525" y="2362200"/>
            <a:ext cx="4552950" cy="19977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5056511"/>
            <a:ext cx="2847975" cy="1714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3737" y="5428618"/>
            <a:ext cx="2019300" cy="1809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0085" y="5848349"/>
            <a:ext cx="561975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45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</TotalTime>
  <Words>836</Words>
  <Application>Microsoft Macintosh PowerPoint</Application>
  <PresentationFormat>On-screen Show (4:3)</PresentationFormat>
  <Paragraphs>231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ＭＳ Ｐゴシック</vt:lpstr>
      <vt:lpstr>宋体</vt:lpstr>
      <vt:lpstr>Office Theme</vt:lpstr>
      <vt:lpstr>Session 2: Continued Session after 1st: statistics &amp; ggplot2</vt:lpstr>
      <vt:lpstr>Outline for whole sessions by TA</vt:lpstr>
      <vt:lpstr>Outline for today’s session</vt:lpstr>
      <vt:lpstr>Outline for today’s session</vt:lpstr>
      <vt:lpstr>What is R?</vt:lpstr>
      <vt:lpstr>R is free!</vt:lpstr>
      <vt:lpstr>Outline for today’s session</vt:lpstr>
      <vt:lpstr>Set up RStudio</vt:lpstr>
      <vt:lpstr>Set working directory</vt:lpstr>
      <vt:lpstr>Some useful tricks</vt:lpstr>
      <vt:lpstr>R data structures</vt:lpstr>
      <vt:lpstr>R data structures</vt:lpstr>
      <vt:lpstr>Import data files</vt:lpstr>
      <vt:lpstr>Viewing data</vt:lpstr>
      <vt:lpstr>Install R packages</vt:lpstr>
      <vt:lpstr>Use R packages</vt:lpstr>
      <vt:lpstr>Exercise</vt:lpstr>
      <vt:lpstr>Outline for today’s session</vt:lpstr>
      <vt:lpstr>Basic statistical results</vt:lpstr>
      <vt:lpstr>Function ‘summary()’</vt:lpstr>
      <vt:lpstr>Function ‘table()’</vt:lpstr>
      <vt:lpstr>Outline for today’s session</vt:lpstr>
      <vt:lpstr>Introduce R package ggplot2</vt:lpstr>
      <vt:lpstr>Basics in ggplot2</vt:lpstr>
      <vt:lpstr>Map data to aesthetics in plots</vt:lpstr>
      <vt:lpstr>Scatter plot</vt:lpstr>
      <vt:lpstr>Boxplot plot</vt:lpstr>
      <vt:lpstr>Histogram plot</vt:lpstr>
      <vt:lpstr>Exercise</vt:lpstr>
      <vt:lpstr>Thank you!</vt:lpstr>
    </vt:vector>
  </TitlesOfParts>
  <Company>University of Washington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Ning LI</cp:lastModifiedBy>
  <cp:revision>148</cp:revision>
  <dcterms:created xsi:type="dcterms:W3CDTF">2008-11-04T22:35:39Z</dcterms:created>
  <dcterms:modified xsi:type="dcterms:W3CDTF">2016-03-25T07:37:39Z</dcterms:modified>
</cp:coreProperties>
</file>