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9"/>
  </p:notesMasterIdLst>
  <p:sldIdLst>
    <p:sldId id="256" r:id="rId2"/>
    <p:sldId id="266" r:id="rId3"/>
    <p:sldId id="265" r:id="rId4"/>
    <p:sldId id="268" r:id="rId5"/>
    <p:sldId id="267" r:id="rId6"/>
    <p:sldId id="281" r:id="rId7"/>
    <p:sldId id="269" r:id="rId8"/>
    <p:sldId id="270" r:id="rId9"/>
    <p:sldId id="271" r:id="rId10"/>
    <p:sldId id="272" r:id="rId11"/>
    <p:sldId id="273" r:id="rId12"/>
    <p:sldId id="274" r:id="rId13"/>
    <p:sldId id="275" r:id="rId14"/>
    <p:sldId id="282" r:id="rId15"/>
    <p:sldId id="283" r:id="rId16"/>
    <p:sldId id="284" r:id="rId17"/>
    <p:sldId id="278" r:id="rId18"/>
    <p:sldId id="279" r:id="rId19"/>
    <p:sldId id="280" r:id="rId20"/>
    <p:sldId id="286" r:id="rId21"/>
    <p:sldId id="287" r:id="rId22"/>
    <p:sldId id="288" r:id="rId23"/>
    <p:sldId id="289" r:id="rId24"/>
    <p:sldId id="290" r:id="rId25"/>
    <p:sldId id="291" r:id="rId26"/>
    <p:sldId id="292" r:id="rId27"/>
    <p:sldId id="295" r:id="rId2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112"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112"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112"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112"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112" charset="-128"/>
        <a:cs typeface="+mn-cs"/>
      </a:defRPr>
    </a:lvl5pPr>
    <a:lvl6pPr marL="2286000" algn="l" defTabSz="914400" rtl="0" eaLnBrk="1" latinLnBrk="0" hangingPunct="1">
      <a:defRPr kern="1200">
        <a:solidFill>
          <a:schemeClr val="tx1"/>
        </a:solidFill>
        <a:latin typeface="Arial" charset="0"/>
        <a:ea typeface="ＭＳ Ｐゴシック" pitchFamily="-112" charset="-128"/>
        <a:cs typeface="+mn-cs"/>
      </a:defRPr>
    </a:lvl6pPr>
    <a:lvl7pPr marL="2743200" algn="l" defTabSz="914400" rtl="0" eaLnBrk="1" latinLnBrk="0" hangingPunct="1">
      <a:defRPr kern="1200">
        <a:solidFill>
          <a:schemeClr val="tx1"/>
        </a:solidFill>
        <a:latin typeface="Arial" charset="0"/>
        <a:ea typeface="ＭＳ Ｐゴシック" pitchFamily="-112" charset="-128"/>
        <a:cs typeface="+mn-cs"/>
      </a:defRPr>
    </a:lvl7pPr>
    <a:lvl8pPr marL="3200400" algn="l" defTabSz="914400" rtl="0" eaLnBrk="1" latinLnBrk="0" hangingPunct="1">
      <a:defRPr kern="1200">
        <a:solidFill>
          <a:schemeClr val="tx1"/>
        </a:solidFill>
        <a:latin typeface="Arial" charset="0"/>
        <a:ea typeface="ＭＳ Ｐゴシック" pitchFamily="-112" charset="-128"/>
        <a:cs typeface="+mn-cs"/>
      </a:defRPr>
    </a:lvl8pPr>
    <a:lvl9pPr marL="3657600" algn="l" defTabSz="914400" rtl="0" eaLnBrk="1" latinLnBrk="0" hangingPunct="1">
      <a:defRPr kern="1200">
        <a:solidFill>
          <a:schemeClr val="tx1"/>
        </a:solidFill>
        <a:latin typeface="Arial" charset="0"/>
        <a:ea typeface="ＭＳ Ｐゴシック" pitchFamily="-112"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18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snapToObjects="1">
      <p:cViewPr varScale="1">
        <p:scale>
          <a:sx n="90" d="100"/>
          <a:sy n="90" d="100"/>
        </p:scale>
        <p:origin x="174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C217F081-6C2F-4737-B4B4-06554DF6B0D7}" type="datetimeFigureOut">
              <a:rPr lang="zh-CN" altLang="en-US"/>
              <a:pPr>
                <a:defRPr/>
              </a:pPr>
              <a:t>16/3/25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D2C94782-01FB-4D0B-B488-8D20154A9169}" type="slidenum">
              <a:rPr lang="zh-CN" altLang="en-US"/>
              <a:pPr>
                <a:defRPr/>
              </a:pPr>
              <a:t>‹#›</a:t>
            </a:fld>
            <a:endParaRPr lang="zh-CN" altLang="en-US"/>
          </a:p>
        </p:txBody>
      </p:sp>
    </p:spTree>
    <p:extLst>
      <p:ext uri="{BB962C8B-B14F-4D97-AF65-F5344CB8AC3E}">
        <p14:creationId xmlns:p14="http://schemas.microsoft.com/office/powerpoint/2010/main" val="5820241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6"/>
          <p:cNvSpPr/>
          <p:nvPr userDrawn="1"/>
        </p:nvSpPr>
        <p:spPr>
          <a:xfrm>
            <a:off x="0" y="0"/>
            <a:ext cx="9144000" cy="6858000"/>
          </a:xfrm>
          <a:prstGeom prst="rect">
            <a:avLst/>
          </a:prstGeom>
          <a:solidFill>
            <a:srgbClr val="3B185A"/>
          </a:solidFill>
          <a:ln w="222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zh-CN">
              <a:solidFill>
                <a:srgbClr val="FFFFFF"/>
              </a:solidFill>
              <a:ea typeface="ＭＳ Ｐゴシック" pitchFamily="-112" charset="-128"/>
            </a:endParaRPr>
          </a:p>
        </p:txBody>
      </p:sp>
      <p:sp>
        <p:nvSpPr>
          <p:cNvPr id="5" name="Rectangle 7"/>
          <p:cNvSpPr/>
          <p:nvPr userDrawn="1"/>
        </p:nvSpPr>
        <p:spPr>
          <a:xfrm>
            <a:off x="228600" y="254000"/>
            <a:ext cx="8686800" cy="6418263"/>
          </a:xfrm>
          <a:prstGeom prst="rect">
            <a:avLst/>
          </a:prstGeom>
          <a:noFill/>
          <a:ln w="22225" cap="flat" cmpd="sng" algn="ctr">
            <a:solidFill>
              <a:schemeClr val="bg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zh-CN">
              <a:solidFill>
                <a:srgbClr val="FFFFFF"/>
              </a:solidFill>
              <a:ea typeface="ＭＳ Ｐゴシック" pitchFamily="-112" charset="-128"/>
            </a:endParaRPr>
          </a:p>
        </p:txBody>
      </p:sp>
      <p:sp>
        <p:nvSpPr>
          <p:cNvPr id="6" name="Rectangle 8"/>
          <p:cNvSpPr/>
          <p:nvPr userDrawn="1"/>
        </p:nvSpPr>
        <p:spPr>
          <a:xfrm>
            <a:off x="447675" y="152400"/>
            <a:ext cx="3314700" cy="215900"/>
          </a:xfrm>
          <a:prstGeom prst="rect">
            <a:avLst/>
          </a:prstGeom>
          <a:solidFill>
            <a:srgbClr val="3B185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zh-CN">
              <a:solidFill>
                <a:srgbClr val="FFFFFF"/>
              </a:solidFill>
              <a:ea typeface="ＭＳ Ｐゴシック" pitchFamily="-112" charset="-128"/>
            </a:endParaRPr>
          </a:p>
        </p:txBody>
      </p:sp>
      <p:pic>
        <p:nvPicPr>
          <p:cNvPr id="7" name="Picture 9" descr="UW.Wordmark_ct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475" y="152400"/>
            <a:ext cx="32131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rapezoid 10"/>
          <p:cNvSpPr/>
          <p:nvPr userDrawn="1"/>
        </p:nvSpPr>
        <p:spPr>
          <a:xfrm flipV="1">
            <a:off x="8167688" y="6348413"/>
            <a:ext cx="585787" cy="396875"/>
          </a:xfrm>
          <a:prstGeom prst="trapezoid">
            <a:avLst/>
          </a:prstGeom>
          <a:solidFill>
            <a:srgbClr val="3B185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zh-CN">
              <a:solidFill>
                <a:srgbClr val="FFFFFF"/>
              </a:solidFill>
              <a:ea typeface="ＭＳ Ｐゴシック" pitchFamily="-112" charset="-128"/>
            </a:endParaRPr>
          </a:p>
        </p:txBody>
      </p:sp>
      <p:pic>
        <p:nvPicPr>
          <p:cNvPr id="9" name="Picture 11"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69275" y="6348413"/>
            <a:ext cx="5937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752600"/>
            <a:ext cx="7772400" cy="1470025"/>
          </a:xfrm>
        </p:spPr>
        <p:txBody>
          <a:bodyPr/>
          <a:lstStyle>
            <a:lvl1pP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508375"/>
            <a:ext cx="6400800" cy="1752600"/>
          </a:xfr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0" name="Date Placeholder 3"/>
          <p:cNvSpPr>
            <a:spLocks noGrp="1"/>
          </p:cNvSpPr>
          <p:nvPr>
            <p:ph type="dt" sz="half" idx="10"/>
          </p:nvPr>
        </p:nvSpPr>
        <p:spPr>
          <a:xfrm>
            <a:off x="447675" y="5943600"/>
            <a:ext cx="2133600" cy="365125"/>
          </a:xfrm>
        </p:spPr>
        <p:txBody>
          <a:bodyPr/>
          <a:lstStyle>
            <a:lvl1pPr>
              <a:defRPr smtClean="0">
                <a:solidFill>
                  <a:srgbClr val="FFFFFF"/>
                </a:solidFill>
              </a:defRPr>
            </a:lvl1pPr>
          </a:lstStyle>
          <a:p>
            <a:pPr>
              <a:defRPr/>
            </a:pPr>
            <a:fld id="{1D51E87A-DDEC-42F4-9632-946EC656CF91}" type="datetime1">
              <a:rPr lang="en-US" altLang="zh-CN"/>
              <a:pPr>
                <a:defRPr/>
              </a:pPr>
              <a:t>3/25/16</a:t>
            </a:fld>
            <a:endParaRPr lang="en-US" altLang="zh-CN"/>
          </a:p>
        </p:txBody>
      </p:sp>
      <p:sp>
        <p:nvSpPr>
          <p:cNvPr id="11" name="Footer Placeholder 4"/>
          <p:cNvSpPr>
            <a:spLocks noGrp="1"/>
          </p:cNvSpPr>
          <p:nvPr>
            <p:ph type="ftr" sz="quarter" idx="11"/>
          </p:nvPr>
        </p:nvSpPr>
        <p:spPr>
          <a:xfrm>
            <a:off x="3114675" y="5943600"/>
            <a:ext cx="2895600" cy="365125"/>
          </a:xfrm>
        </p:spPr>
        <p:txBody>
          <a:bodyPr/>
          <a:lstStyle>
            <a:lvl1pPr>
              <a:defRPr smtClean="0">
                <a:solidFill>
                  <a:srgbClr val="FFFFFF"/>
                </a:solidFill>
              </a:defRPr>
            </a:lvl1pPr>
          </a:lstStyle>
          <a:p>
            <a:pPr>
              <a:defRPr/>
            </a:pPr>
            <a:endParaRPr lang="zh-CN" altLang="zh-CN"/>
          </a:p>
        </p:txBody>
      </p:sp>
      <p:sp>
        <p:nvSpPr>
          <p:cNvPr id="12" name="Slide Number Placeholder 5"/>
          <p:cNvSpPr>
            <a:spLocks noGrp="1"/>
          </p:cNvSpPr>
          <p:nvPr>
            <p:ph type="sldNum" sz="quarter" idx="12"/>
          </p:nvPr>
        </p:nvSpPr>
        <p:spPr>
          <a:xfrm>
            <a:off x="6543675" y="5943600"/>
            <a:ext cx="2133600" cy="365125"/>
          </a:xfrm>
        </p:spPr>
        <p:txBody>
          <a:bodyPr/>
          <a:lstStyle>
            <a:lvl1pPr>
              <a:defRPr smtClean="0">
                <a:solidFill>
                  <a:srgbClr val="FFFFFF"/>
                </a:solidFill>
              </a:defRPr>
            </a:lvl1pPr>
          </a:lstStyle>
          <a:p>
            <a:pPr>
              <a:defRPr/>
            </a:pPr>
            <a:fld id="{062FDFD7-2E38-45D5-910F-14E815A969B6}" type="slidenum">
              <a:rPr lang="en-US" altLang="zh-CN"/>
              <a:pPr>
                <a:defRPr/>
              </a:pPr>
              <a:t>‹#›</a:t>
            </a:fld>
            <a:endParaRPr lang="en-US" altLang="zh-CN"/>
          </a:p>
        </p:txBody>
      </p:sp>
    </p:spTree>
    <p:extLst>
      <p:ext uri="{BB962C8B-B14F-4D97-AF65-F5344CB8AC3E}">
        <p14:creationId xmlns:p14="http://schemas.microsoft.com/office/powerpoint/2010/main" val="505431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9F450B0-71A9-48E7-A0FC-E5035BB3B142}" type="datetime1">
              <a:rPr lang="en-US" altLang="zh-CN"/>
              <a:pPr>
                <a:defRPr/>
              </a:pPr>
              <a:t>3/25/16</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116F6A67-E81C-4A25-BE72-5EB6AC0E7EB9}" type="slidenum">
              <a:rPr lang="en-US" altLang="zh-CN"/>
              <a:pPr>
                <a:defRPr/>
              </a:pPr>
              <a:t>‹#›</a:t>
            </a:fld>
            <a:endParaRPr lang="en-US" altLang="zh-CN"/>
          </a:p>
        </p:txBody>
      </p:sp>
    </p:spTree>
    <p:extLst>
      <p:ext uri="{BB962C8B-B14F-4D97-AF65-F5344CB8AC3E}">
        <p14:creationId xmlns:p14="http://schemas.microsoft.com/office/powerpoint/2010/main" val="319512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1"/>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410201"/>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FBD1171-1D70-45CB-B4F8-2A80F9876899}" type="datetime1">
              <a:rPr lang="en-US" altLang="zh-CN"/>
              <a:pPr>
                <a:defRPr/>
              </a:pPr>
              <a:t>3/25/16</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E86FAB7F-8008-47FB-BB3A-93E75FA99C38}" type="slidenum">
              <a:rPr lang="en-US" altLang="zh-CN"/>
              <a:pPr>
                <a:defRPr/>
              </a:pPr>
              <a:t>‹#›</a:t>
            </a:fld>
            <a:endParaRPr lang="en-US" altLang="zh-CN"/>
          </a:p>
        </p:txBody>
      </p:sp>
    </p:spTree>
    <p:extLst>
      <p:ext uri="{BB962C8B-B14F-4D97-AF65-F5344CB8AC3E}">
        <p14:creationId xmlns:p14="http://schemas.microsoft.com/office/powerpoint/2010/main" val="3936063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6"/>
          <p:cNvSpPr/>
          <p:nvPr userDrawn="1"/>
        </p:nvSpPr>
        <p:spPr>
          <a:xfrm>
            <a:off x="228600" y="254000"/>
            <a:ext cx="8686800" cy="6418263"/>
          </a:xfrm>
          <a:prstGeom prst="rect">
            <a:avLst/>
          </a:prstGeom>
          <a:noFill/>
          <a:ln w="22225" cap="flat" cmpd="sng" algn="ctr">
            <a:solidFill>
              <a:srgbClr val="3B185A"/>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zh-CN">
              <a:solidFill>
                <a:srgbClr val="FFFFFF"/>
              </a:solidFill>
              <a:ea typeface="ＭＳ Ｐゴシック" pitchFamily="-112" charset="-128"/>
            </a:endParaRPr>
          </a:p>
        </p:txBody>
      </p:sp>
      <p:sp>
        <p:nvSpPr>
          <p:cNvPr id="5" name="Rectangle 7"/>
          <p:cNvSpPr/>
          <p:nvPr userDrawn="1"/>
        </p:nvSpPr>
        <p:spPr>
          <a:xfrm>
            <a:off x="447675" y="152400"/>
            <a:ext cx="3314700" cy="215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zh-CN">
              <a:solidFill>
                <a:srgbClr val="FFFFFF"/>
              </a:solidFill>
              <a:ea typeface="ＭＳ Ｐゴシック" pitchFamily="-112" charset="-128"/>
            </a:endParaRPr>
          </a:p>
        </p:txBody>
      </p:sp>
      <p:pic>
        <p:nvPicPr>
          <p:cNvPr id="6" name="Picture 8" descr="UW.Wordmark_ct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475" y="152400"/>
            <a:ext cx="32131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 name="Group 19"/>
          <p:cNvGrpSpPr>
            <a:grpSpLocks noChangeAspect="1"/>
          </p:cNvGrpSpPr>
          <p:nvPr userDrawn="1"/>
        </p:nvGrpSpPr>
        <p:grpSpPr bwMode="auto">
          <a:xfrm>
            <a:off x="8167688" y="6348413"/>
            <a:ext cx="595312" cy="400050"/>
            <a:chOff x="8045450" y="6222997"/>
            <a:chExt cx="745067" cy="500464"/>
          </a:xfrm>
        </p:grpSpPr>
        <p:sp>
          <p:nvSpPr>
            <p:cNvPr id="8" name="Trapezoid 10"/>
            <p:cNvSpPr/>
            <p:nvPr userDrawn="1"/>
          </p:nvSpPr>
          <p:spPr>
            <a:xfrm flipV="1">
              <a:off x="8045450" y="6222997"/>
              <a:ext cx="733146" cy="494505"/>
            </a:xfrm>
            <a:prstGeom prst="trapezoid">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zh-CN">
                <a:solidFill>
                  <a:srgbClr val="FFFFFF"/>
                </a:solidFill>
                <a:ea typeface="ＭＳ Ｐゴシック" pitchFamily="-112" charset="-128"/>
              </a:endParaRPr>
            </a:p>
          </p:txBody>
        </p:sp>
        <p:pic>
          <p:nvPicPr>
            <p:cNvPr id="9" name="Picture 11" descr="UW_W-Logo_RGB.png"/>
            <p:cNvPicPr>
              <a:picLocks noChangeAspect="1"/>
            </p:cNvPicPr>
            <p:nvPr userDrawn="1"/>
          </p:nvPicPr>
          <p:blipFill>
            <a:blip r:embed="rId3"/>
            <a:stretch>
              <a:fillRect/>
            </a:stretch>
          </p:blipFill>
          <p:spPr>
            <a:xfrm>
              <a:off x="8047567" y="6223002"/>
              <a:ext cx="742950" cy="500459"/>
            </a:xfrm>
            <a:prstGeom prst="rect">
              <a:avLst/>
            </a:prstGeom>
            <a:ln>
              <a:noFill/>
            </a:ln>
            <a:effectLst>
              <a:glow rad="38100">
                <a:schemeClr val="bg1"/>
              </a:glow>
            </a:effectLst>
          </p:spPr>
        </p:pic>
      </p:gr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p:txBody>
          <a:bodyPr/>
          <a:lstStyle>
            <a:lvl1pPr>
              <a:defRPr smtClean="0"/>
            </a:lvl1pPr>
          </a:lstStyle>
          <a:p>
            <a:pPr>
              <a:defRPr/>
            </a:pPr>
            <a:fld id="{3D2AFCC0-70D8-44BA-92AD-A8A0A3B9C3A8}" type="datetime1">
              <a:rPr lang="en-US" altLang="zh-CN"/>
              <a:pPr>
                <a:defRPr/>
              </a:pPr>
              <a:t>3/25/16</a:t>
            </a:fld>
            <a:endParaRPr lang="en-US" altLang="zh-CN"/>
          </a:p>
        </p:txBody>
      </p:sp>
      <p:sp>
        <p:nvSpPr>
          <p:cNvPr id="11" name="Footer Placeholder 4"/>
          <p:cNvSpPr>
            <a:spLocks noGrp="1"/>
          </p:cNvSpPr>
          <p:nvPr>
            <p:ph type="ftr" sz="quarter" idx="11"/>
          </p:nvPr>
        </p:nvSpPr>
        <p:spPr/>
        <p:txBody>
          <a:bodyPr/>
          <a:lstStyle>
            <a:lvl1pPr>
              <a:defRPr smtClean="0"/>
            </a:lvl1pPr>
          </a:lstStyle>
          <a:p>
            <a:pPr>
              <a:defRPr/>
            </a:pPr>
            <a:endParaRPr lang="zh-CN" altLang="zh-CN"/>
          </a:p>
        </p:txBody>
      </p:sp>
      <p:sp>
        <p:nvSpPr>
          <p:cNvPr id="12" name="Slide Number Placeholder 5"/>
          <p:cNvSpPr>
            <a:spLocks noGrp="1"/>
          </p:cNvSpPr>
          <p:nvPr>
            <p:ph type="sldNum" sz="quarter" idx="12"/>
          </p:nvPr>
        </p:nvSpPr>
        <p:spPr/>
        <p:txBody>
          <a:bodyPr/>
          <a:lstStyle>
            <a:lvl1pPr>
              <a:defRPr smtClean="0"/>
            </a:lvl1pPr>
          </a:lstStyle>
          <a:p>
            <a:pPr>
              <a:defRPr/>
            </a:pPr>
            <a:fld id="{3CD7EA6E-90F1-4385-AB63-590A6833C467}" type="slidenum">
              <a:rPr lang="en-US" altLang="zh-CN"/>
              <a:pPr>
                <a:defRPr/>
              </a:pPr>
              <a:t>‹#›</a:t>
            </a:fld>
            <a:endParaRPr lang="en-US" altLang="zh-CN"/>
          </a:p>
        </p:txBody>
      </p:sp>
    </p:spTree>
    <p:extLst>
      <p:ext uri="{BB962C8B-B14F-4D97-AF65-F5344CB8AC3E}">
        <p14:creationId xmlns:p14="http://schemas.microsoft.com/office/powerpoint/2010/main" val="2389360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BE41BCD-BF39-4A48-8659-18C0DBA3B750}" type="datetime1">
              <a:rPr lang="en-US" altLang="zh-CN"/>
              <a:pPr>
                <a:defRPr/>
              </a:pPr>
              <a:t>3/25/16</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06B31FBC-DC78-4A15-B045-8E405C370BC6}" type="slidenum">
              <a:rPr lang="en-US" altLang="zh-CN"/>
              <a:pPr>
                <a:defRPr/>
              </a:pPr>
              <a:t>‹#›</a:t>
            </a:fld>
            <a:endParaRPr lang="en-US" altLang="zh-CN"/>
          </a:p>
        </p:txBody>
      </p:sp>
    </p:spTree>
    <p:extLst>
      <p:ext uri="{BB962C8B-B14F-4D97-AF65-F5344CB8AC3E}">
        <p14:creationId xmlns:p14="http://schemas.microsoft.com/office/powerpoint/2010/main" val="1256728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FA86AE7-5DF8-4811-B23E-815A81BE9888}" type="datetime1">
              <a:rPr lang="en-US" altLang="zh-CN"/>
              <a:pPr>
                <a:defRPr/>
              </a:pPr>
              <a:t>3/25/16</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CBDF5AFC-E00A-4BA8-80A8-0D26A651D3C2}" type="slidenum">
              <a:rPr lang="en-US" altLang="zh-CN"/>
              <a:pPr>
                <a:defRPr/>
              </a:pPr>
              <a:t>‹#›</a:t>
            </a:fld>
            <a:endParaRPr lang="en-US" altLang="zh-CN"/>
          </a:p>
        </p:txBody>
      </p:sp>
    </p:spTree>
    <p:extLst>
      <p:ext uri="{BB962C8B-B14F-4D97-AF65-F5344CB8AC3E}">
        <p14:creationId xmlns:p14="http://schemas.microsoft.com/office/powerpoint/2010/main" val="887832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D51BAB8-C5D1-4A5A-B7DA-48F0734CC328}" type="datetime1">
              <a:rPr lang="en-US" altLang="zh-CN"/>
              <a:pPr>
                <a:defRPr/>
              </a:pPr>
              <a:t>3/25/16</a:t>
            </a:fld>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zh-CN" altLang="zh-CN"/>
          </a:p>
        </p:txBody>
      </p:sp>
      <p:sp>
        <p:nvSpPr>
          <p:cNvPr id="9" name="Slide Number Placeholder 5"/>
          <p:cNvSpPr>
            <a:spLocks noGrp="1"/>
          </p:cNvSpPr>
          <p:nvPr>
            <p:ph type="sldNum" sz="quarter" idx="12"/>
          </p:nvPr>
        </p:nvSpPr>
        <p:spPr/>
        <p:txBody>
          <a:bodyPr/>
          <a:lstStyle>
            <a:lvl1pPr>
              <a:defRPr/>
            </a:lvl1pPr>
          </a:lstStyle>
          <a:p>
            <a:pPr>
              <a:defRPr/>
            </a:pPr>
            <a:fld id="{AB3D528C-8ECF-4909-B61E-4BC2BD45736A}" type="slidenum">
              <a:rPr lang="en-US" altLang="zh-CN"/>
              <a:pPr>
                <a:defRPr/>
              </a:pPr>
              <a:t>‹#›</a:t>
            </a:fld>
            <a:endParaRPr lang="en-US" altLang="zh-CN"/>
          </a:p>
        </p:txBody>
      </p:sp>
    </p:spTree>
    <p:extLst>
      <p:ext uri="{BB962C8B-B14F-4D97-AF65-F5344CB8AC3E}">
        <p14:creationId xmlns:p14="http://schemas.microsoft.com/office/powerpoint/2010/main" val="459927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EE5E9A2-7F5E-414D-A303-18B66A822ED1}" type="datetime1">
              <a:rPr lang="en-US" altLang="zh-CN"/>
              <a:pPr>
                <a:defRPr/>
              </a:pPr>
              <a:t>3/25/16</a:t>
            </a:fld>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zh-CN" altLang="zh-CN"/>
          </a:p>
        </p:txBody>
      </p:sp>
      <p:sp>
        <p:nvSpPr>
          <p:cNvPr id="5" name="Slide Number Placeholder 5"/>
          <p:cNvSpPr>
            <a:spLocks noGrp="1"/>
          </p:cNvSpPr>
          <p:nvPr>
            <p:ph type="sldNum" sz="quarter" idx="12"/>
          </p:nvPr>
        </p:nvSpPr>
        <p:spPr/>
        <p:txBody>
          <a:bodyPr/>
          <a:lstStyle>
            <a:lvl1pPr>
              <a:defRPr/>
            </a:lvl1pPr>
          </a:lstStyle>
          <a:p>
            <a:pPr>
              <a:defRPr/>
            </a:pPr>
            <a:fld id="{B96B1F67-0041-4812-BAE8-93C32548C1ED}" type="slidenum">
              <a:rPr lang="en-US" altLang="zh-CN"/>
              <a:pPr>
                <a:defRPr/>
              </a:pPr>
              <a:t>‹#›</a:t>
            </a:fld>
            <a:endParaRPr lang="en-US" altLang="zh-CN"/>
          </a:p>
        </p:txBody>
      </p:sp>
    </p:spTree>
    <p:extLst>
      <p:ext uri="{BB962C8B-B14F-4D97-AF65-F5344CB8AC3E}">
        <p14:creationId xmlns:p14="http://schemas.microsoft.com/office/powerpoint/2010/main" val="336067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75809EA-A164-4054-A2C8-51E16EEA6FB7}" type="datetime1">
              <a:rPr lang="en-US" altLang="zh-CN"/>
              <a:pPr>
                <a:defRPr/>
              </a:pPr>
              <a:t>3/25/16</a:t>
            </a:fld>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zh-CN" altLang="zh-CN"/>
          </a:p>
        </p:txBody>
      </p:sp>
      <p:sp>
        <p:nvSpPr>
          <p:cNvPr id="4" name="Slide Number Placeholder 5"/>
          <p:cNvSpPr>
            <a:spLocks noGrp="1"/>
          </p:cNvSpPr>
          <p:nvPr>
            <p:ph type="sldNum" sz="quarter" idx="12"/>
          </p:nvPr>
        </p:nvSpPr>
        <p:spPr/>
        <p:txBody>
          <a:bodyPr/>
          <a:lstStyle>
            <a:lvl1pPr>
              <a:defRPr/>
            </a:lvl1pPr>
          </a:lstStyle>
          <a:p>
            <a:pPr>
              <a:defRPr/>
            </a:pPr>
            <a:fld id="{B767A746-C53F-40A2-BFA8-EFC9617FE849}" type="slidenum">
              <a:rPr lang="en-US" altLang="zh-CN"/>
              <a:pPr>
                <a:defRPr/>
              </a:pPr>
              <a:t>‹#›</a:t>
            </a:fld>
            <a:endParaRPr lang="en-US" altLang="zh-CN"/>
          </a:p>
        </p:txBody>
      </p:sp>
    </p:spTree>
    <p:extLst>
      <p:ext uri="{BB962C8B-B14F-4D97-AF65-F5344CB8AC3E}">
        <p14:creationId xmlns:p14="http://schemas.microsoft.com/office/powerpoint/2010/main" val="981894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3008313" cy="10668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533401"/>
            <a:ext cx="5111750" cy="54102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76400"/>
            <a:ext cx="3008313" cy="42672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7B13FC0-C5A9-4372-98F8-BEF08AE2D65D}" type="datetime1">
              <a:rPr lang="en-US" altLang="zh-CN"/>
              <a:pPr>
                <a:defRPr/>
              </a:pPr>
              <a:t>3/25/16</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F8A7BFC4-7D1C-43CD-8125-E796AE11E255}" type="slidenum">
              <a:rPr lang="en-US" altLang="zh-CN"/>
              <a:pPr>
                <a:defRPr/>
              </a:pPr>
              <a:t>‹#›</a:t>
            </a:fld>
            <a:endParaRPr lang="en-US" altLang="zh-CN"/>
          </a:p>
        </p:txBody>
      </p:sp>
    </p:spTree>
    <p:extLst>
      <p:ext uri="{BB962C8B-B14F-4D97-AF65-F5344CB8AC3E}">
        <p14:creationId xmlns:p14="http://schemas.microsoft.com/office/powerpoint/2010/main" val="3701288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39592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214938"/>
            <a:ext cx="5486400" cy="728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5E24393-8B70-448C-8275-34FF638B375D}" type="datetime1">
              <a:rPr lang="en-US" altLang="zh-CN"/>
              <a:pPr>
                <a:defRPr/>
              </a:pPr>
              <a:t>3/25/16</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65F8809E-C7FC-4025-9113-A1674C1A2E14}" type="slidenum">
              <a:rPr lang="en-US" altLang="zh-CN"/>
              <a:pPr>
                <a:defRPr/>
              </a:pPr>
              <a:t>‹#›</a:t>
            </a:fld>
            <a:endParaRPr lang="en-US" altLang="zh-CN"/>
          </a:p>
        </p:txBody>
      </p:sp>
    </p:spTree>
    <p:extLst>
      <p:ext uri="{BB962C8B-B14F-4D97-AF65-F5344CB8AC3E}">
        <p14:creationId xmlns:p14="http://schemas.microsoft.com/office/powerpoint/2010/main" val="3853791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533400"/>
            <a:ext cx="8229600" cy="106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Text Placeholder 2"/>
          <p:cNvSpPr>
            <a:spLocks noGrp="1"/>
          </p:cNvSpPr>
          <p:nvPr>
            <p:ph type="body" idx="1"/>
          </p:nvPr>
        </p:nvSpPr>
        <p:spPr bwMode="auto">
          <a:xfrm>
            <a:off x="457200" y="1676400"/>
            <a:ext cx="8229600" cy="426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 name="Date Placeholder 3"/>
          <p:cNvSpPr>
            <a:spLocks noGrp="1"/>
          </p:cNvSpPr>
          <p:nvPr>
            <p:ph type="dt" sz="half" idx="2"/>
          </p:nvPr>
        </p:nvSpPr>
        <p:spPr>
          <a:xfrm>
            <a:off x="447675" y="609600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latin typeface="Calibri" pitchFamily="-112" charset="0"/>
              </a:defRPr>
            </a:lvl1pPr>
          </a:lstStyle>
          <a:p>
            <a:pPr>
              <a:defRPr/>
            </a:pPr>
            <a:fld id="{AF86B99D-275F-459B-8545-D992B4F7710F}" type="datetime1">
              <a:rPr lang="en-US" altLang="zh-CN"/>
              <a:pPr>
                <a:defRPr/>
              </a:pPr>
              <a:t>3/25/16</a:t>
            </a:fld>
            <a:endParaRPr lang="en-US" altLang="zh-CN"/>
          </a:p>
        </p:txBody>
      </p:sp>
      <p:sp>
        <p:nvSpPr>
          <p:cNvPr id="5" name="Footer Placeholder 4"/>
          <p:cNvSpPr>
            <a:spLocks noGrp="1"/>
          </p:cNvSpPr>
          <p:nvPr>
            <p:ph type="ftr" sz="quarter" idx="3"/>
          </p:nvPr>
        </p:nvSpPr>
        <p:spPr>
          <a:xfrm>
            <a:off x="3114675" y="609600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898989"/>
                </a:solidFill>
                <a:latin typeface="Calibri" pitchFamily="-112" charset="0"/>
              </a:defRPr>
            </a:lvl1pPr>
          </a:lstStyle>
          <a:p>
            <a:pPr>
              <a:defRPr/>
            </a:pPr>
            <a:endParaRPr lang="zh-CN" altLang="zh-CN"/>
          </a:p>
        </p:txBody>
      </p:sp>
      <p:sp>
        <p:nvSpPr>
          <p:cNvPr id="6" name="Slide Number Placeholder 5"/>
          <p:cNvSpPr>
            <a:spLocks noGrp="1"/>
          </p:cNvSpPr>
          <p:nvPr>
            <p:ph type="sldNum" sz="quarter" idx="4"/>
          </p:nvPr>
        </p:nvSpPr>
        <p:spPr>
          <a:xfrm>
            <a:off x="6543675" y="609600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latin typeface="Calibri" pitchFamily="-112" charset="0"/>
              </a:defRPr>
            </a:lvl1pPr>
          </a:lstStyle>
          <a:p>
            <a:pPr>
              <a:defRPr/>
            </a:pPr>
            <a:fld id="{FF8E17EF-0A42-4345-A6DA-D22870EAD24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112" charset="-128"/>
          <a:cs typeface="ＭＳ Ｐゴシック" pitchFamily="-112" charset="-128"/>
        </a:defRPr>
      </a:lvl1pPr>
      <a:lvl2pPr algn="ctr" defTabSz="457200" rtl="0" eaLnBrk="0" fontAlgn="base" hangingPunct="0">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2pPr>
      <a:lvl3pPr algn="ctr" defTabSz="457200" rtl="0" eaLnBrk="0" fontAlgn="base" hangingPunct="0">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3pPr>
      <a:lvl4pPr algn="ctr" defTabSz="457200" rtl="0" eaLnBrk="0" fontAlgn="base" hangingPunct="0">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4pPr>
      <a:lvl5pPr algn="ctr" defTabSz="457200" rtl="0" eaLnBrk="0" fontAlgn="base" hangingPunct="0">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5pPr>
      <a:lvl6pPr marL="4572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6pPr>
      <a:lvl7pPr marL="9144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7pPr>
      <a:lvl8pPr marL="13716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8pPr>
      <a:lvl9pPr marL="18288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Session 4</a:t>
            </a:r>
            <a:r>
              <a:rPr lang="en-US" dirty="0" smtClean="0"/>
              <a:t>: R for data analysis </a:t>
            </a:r>
            <a:endParaRPr lang="en-US" dirty="0"/>
          </a:p>
        </p:txBody>
      </p:sp>
      <p:sp>
        <p:nvSpPr>
          <p:cNvPr id="3" name="Subtitle 2"/>
          <p:cNvSpPr>
            <a:spLocks noGrp="1"/>
          </p:cNvSpPr>
          <p:nvPr>
            <p:ph type="subTitle" idx="1"/>
          </p:nvPr>
        </p:nvSpPr>
        <p:spPr/>
        <p:txBody>
          <a:bodyPr/>
          <a:lstStyle/>
          <a:p>
            <a:r>
              <a:rPr lang="en-US" dirty="0"/>
              <a:t>IND E 321</a:t>
            </a:r>
          </a:p>
          <a:p>
            <a:r>
              <a:rPr lang="en-US" dirty="0" smtClean="0"/>
              <a:t>Ning Li(ningli30@uw.edu)</a:t>
            </a:r>
            <a:endParaRPr lang="en-US" dirty="0"/>
          </a:p>
          <a:p>
            <a:r>
              <a:rPr lang="en-US" dirty="0"/>
              <a:t>Dr. Shuai Huang (shuaih@uw.edu)</a:t>
            </a:r>
          </a:p>
          <a:p>
            <a:endParaRPr lang="en-US" dirty="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lstStyle/>
          <a:p>
            <a:r>
              <a:rPr lang="en-US" sz="3200" dirty="0" smtClean="0"/>
              <a:t>Identify Missing Data</a:t>
            </a:r>
            <a:endParaRPr lang="en-US" sz="3200" dirty="0"/>
          </a:p>
        </p:txBody>
      </p:sp>
      <p:sp>
        <p:nvSpPr>
          <p:cNvPr id="3" name="Content Placeholder 2"/>
          <p:cNvSpPr>
            <a:spLocks noGrp="1"/>
          </p:cNvSpPr>
          <p:nvPr>
            <p:ph idx="1"/>
          </p:nvPr>
        </p:nvSpPr>
        <p:spPr>
          <a:xfrm>
            <a:off x="457200" y="1143000"/>
            <a:ext cx="8229600" cy="4800600"/>
          </a:xfrm>
        </p:spPr>
        <p:txBody>
          <a:bodyPr/>
          <a:lstStyle/>
          <a:p>
            <a:r>
              <a:rPr lang="en-US" altLang="zh-CN" sz="2400" dirty="0" smtClean="0"/>
              <a:t>Check missing value</a:t>
            </a:r>
          </a:p>
          <a:p>
            <a:pPr marL="0" indent="0">
              <a:buNone/>
            </a:pPr>
            <a:endParaRPr lang="en-US" altLang="zh-CN" sz="2400" dirty="0" smtClean="0"/>
          </a:p>
          <a:p>
            <a:pPr marL="0" indent="0">
              <a:buNone/>
            </a:pPr>
            <a:endParaRPr lang="en-US" altLang="zh-CN" sz="2400" dirty="0"/>
          </a:p>
          <a:p>
            <a:r>
              <a:rPr lang="en-US" altLang="zh-CN" sz="2400" dirty="0" smtClean="0"/>
              <a:t>List the complete dataset</a:t>
            </a:r>
          </a:p>
          <a:p>
            <a:pPr marL="0" indent="0">
              <a:buNone/>
            </a:pPr>
            <a:endParaRPr lang="en-US" altLang="zh-CN" sz="2400" dirty="0" smtClean="0"/>
          </a:p>
          <a:p>
            <a:r>
              <a:rPr lang="en-US" altLang="zh-CN" sz="2400" dirty="0" smtClean="0"/>
              <a:t>Statistics of missing values</a:t>
            </a:r>
            <a:endParaRPr lang="en-US" altLang="zh-CN" sz="2000" dirty="0"/>
          </a:p>
        </p:txBody>
      </p:sp>
      <p:pic>
        <p:nvPicPr>
          <p:cNvPr id="4" name="Picture 3"/>
          <p:cNvPicPr>
            <a:picLocks noChangeAspect="1"/>
          </p:cNvPicPr>
          <p:nvPr/>
        </p:nvPicPr>
        <p:blipFill>
          <a:blip r:embed="rId2"/>
          <a:stretch>
            <a:fillRect/>
          </a:stretch>
        </p:blipFill>
        <p:spPr>
          <a:xfrm>
            <a:off x="1425823" y="1643923"/>
            <a:ext cx="6296025" cy="742950"/>
          </a:xfrm>
          <a:prstGeom prst="rect">
            <a:avLst/>
          </a:prstGeom>
        </p:spPr>
      </p:pic>
      <p:pic>
        <p:nvPicPr>
          <p:cNvPr id="5" name="Picture 4"/>
          <p:cNvPicPr>
            <a:picLocks noChangeAspect="1"/>
          </p:cNvPicPr>
          <p:nvPr/>
        </p:nvPicPr>
        <p:blipFill>
          <a:blip r:embed="rId3"/>
          <a:stretch>
            <a:fillRect/>
          </a:stretch>
        </p:blipFill>
        <p:spPr>
          <a:xfrm>
            <a:off x="1427659" y="2887796"/>
            <a:ext cx="6048375" cy="457200"/>
          </a:xfrm>
          <a:prstGeom prst="rect">
            <a:avLst/>
          </a:prstGeom>
        </p:spPr>
      </p:pic>
      <p:pic>
        <p:nvPicPr>
          <p:cNvPr id="6" name="Picture 5"/>
          <p:cNvPicPr>
            <a:picLocks noChangeAspect="1"/>
          </p:cNvPicPr>
          <p:nvPr/>
        </p:nvPicPr>
        <p:blipFill>
          <a:blip r:embed="rId4"/>
          <a:stretch>
            <a:fillRect/>
          </a:stretch>
        </p:blipFill>
        <p:spPr>
          <a:xfrm>
            <a:off x="1143000" y="3845919"/>
            <a:ext cx="7315200" cy="333375"/>
          </a:xfrm>
          <a:prstGeom prst="rect">
            <a:avLst/>
          </a:prstGeom>
        </p:spPr>
      </p:pic>
    </p:spTree>
    <p:extLst>
      <p:ext uri="{BB962C8B-B14F-4D97-AF65-F5344CB8AC3E}">
        <p14:creationId xmlns:p14="http://schemas.microsoft.com/office/powerpoint/2010/main" val="3808882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lstStyle/>
          <a:p>
            <a:r>
              <a:rPr lang="en-US" sz="3200" dirty="0" smtClean="0"/>
              <a:t>Explore Missing Values Patterns</a:t>
            </a:r>
            <a:endParaRPr lang="en-US" sz="3200" dirty="0"/>
          </a:p>
        </p:txBody>
      </p:sp>
      <p:sp>
        <p:nvSpPr>
          <p:cNvPr id="3" name="Content Placeholder 2"/>
          <p:cNvSpPr>
            <a:spLocks noGrp="1"/>
          </p:cNvSpPr>
          <p:nvPr>
            <p:ph idx="1"/>
          </p:nvPr>
        </p:nvSpPr>
        <p:spPr>
          <a:xfrm>
            <a:off x="457200" y="1143000"/>
            <a:ext cx="8229600" cy="4800600"/>
          </a:xfrm>
        </p:spPr>
        <p:txBody>
          <a:bodyPr/>
          <a:lstStyle/>
          <a:p>
            <a:r>
              <a:rPr lang="en-US" altLang="zh-CN" sz="2400" dirty="0" smtClean="0"/>
              <a:t>Tabulating missing values</a:t>
            </a:r>
          </a:p>
        </p:txBody>
      </p:sp>
      <p:pic>
        <p:nvPicPr>
          <p:cNvPr id="4" name="Picture 3"/>
          <p:cNvPicPr>
            <a:picLocks noChangeAspect="1"/>
          </p:cNvPicPr>
          <p:nvPr/>
        </p:nvPicPr>
        <p:blipFill>
          <a:blip r:embed="rId2"/>
          <a:stretch>
            <a:fillRect/>
          </a:stretch>
        </p:blipFill>
        <p:spPr>
          <a:xfrm>
            <a:off x="2362200" y="2113316"/>
            <a:ext cx="4416735" cy="2900363"/>
          </a:xfrm>
          <a:prstGeom prst="rect">
            <a:avLst/>
          </a:prstGeom>
        </p:spPr>
      </p:pic>
    </p:spTree>
    <p:extLst>
      <p:ext uri="{BB962C8B-B14F-4D97-AF65-F5344CB8AC3E}">
        <p14:creationId xmlns:p14="http://schemas.microsoft.com/office/powerpoint/2010/main" val="2791447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lstStyle/>
          <a:p>
            <a:r>
              <a:rPr lang="en-US" sz="3200" dirty="0"/>
              <a:t>Explore Missing Values Patterns</a:t>
            </a:r>
          </a:p>
        </p:txBody>
      </p:sp>
      <p:sp>
        <p:nvSpPr>
          <p:cNvPr id="3" name="Content Placeholder 2"/>
          <p:cNvSpPr>
            <a:spLocks noGrp="1"/>
          </p:cNvSpPr>
          <p:nvPr>
            <p:ph idx="1"/>
          </p:nvPr>
        </p:nvSpPr>
        <p:spPr>
          <a:xfrm>
            <a:off x="457200" y="1143000"/>
            <a:ext cx="8229600" cy="4800600"/>
          </a:xfrm>
        </p:spPr>
        <p:txBody>
          <a:bodyPr/>
          <a:lstStyle/>
          <a:p>
            <a:r>
              <a:rPr lang="en-US" altLang="zh-CN" sz="2400" dirty="0" smtClean="0"/>
              <a:t>Visualization</a:t>
            </a:r>
          </a:p>
        </p:txBody>
      </p:sp>
      <p:pic>
        <p:nvPicPr>
          <p:cNvPr id="4" name="Picture 3"/>
          <p:cNvPicPr>
            <a:picLocks noChangeAspect="1"/>
          </p:cNvPicPr>
          <p:nvPr/>
        </p:nvPicPr>
        <p:blipFill>
          <a:blip r:embed="rId2"/>
          <a:stretch>
            <a:fillRect/>
          </a:stretch>
        </p:blipFill>
        <p:spPr>
          <a:xfrm>
            <a:off x="1371600" y="1524000"/>
            <a:ext cx="3571875" cy="152400"/>
          </a:xfrm>
          <a:prstGeom prst="rect">
            <a:avLst/>
          </a:prstGeom>
        </p:spPr>
      </p:pic>
      <p:pic>
        <p:nvPicPr>
          <p:cNvPr id="7" name="Picture 6"/>
          <p:cNvPicPr>
            <a:picLocks noChangeAspect="1"/>
          </p:cNvPicPr>
          <p:nvPr/>
        </p:nvPicPr>
        <p:blipFill>
          <a:blip r:embed="rId3"/>
          <a:stretch>
            <a:fillRect/>
          </a:stretch>
        </p:blipFill>
        <p:spPr>
          <a:xfrm>
            <a:off x="1843087" y="1752600"/>
            <a:ext cx="5457825" cy="2209800"/>
          </a:xfrm>
          <a:prstGeom prst="rect">
            <a:avLst/>
          </a:prstGeom>
        </p:spPr>
      </p:pic>
      <p:pic>
        <p:nvPicPr>
          <p:cNvPr id="8" name="Picture 7"/>
          <p:cNvPicPr>
            <a:picLocks noChangeAspect="1"/>
          </p:cNvPicPr>
          <p:nvPr/>
        </p:nvPicPr>
        <p:blipFill>
          <a:blip r:embed="rId4"/>
          <a:stretch>
            <a:fillRect/>
          </a:stretch>
        </p:blipFill>
        <p:spPr>
          <a:xfrm>
            <a:off x="1371600" y="4053064"/>
            <a:ext cx="1685925" cy="171450"/>
          </a:xfrm>
          <a:prstGeom prst="rect">
            <a:avLst/>
          </a:prstGeom>
        </p:spPr>
      </p:pic>
      <p:pic>
        <p:nvPicPr>
          <p:cNvPr id="9" name="Picture 8"/>
          <p:cNvPicPr>
            <a:picLocks noChangeAspect="1"/>
          </p:cNvPicPr>
          <p:nvPr/>
        </p:nvPicPr>
        <p:blipFill>
          <a:blip r:embed="rId5"/>
          <a:stretch>
            <a:fillRect/>
          </a:stretch>
        </p:blipFill>
        <p:spPr>
          <a:xfrm>
            <a:off x="1485899" y="4315178"/>
            <a:ext cx="6172200" cy="2105025"/>
          </a:xfrm>
          <a:prstGeom prst="rect">
            <a:avLst/>
          </a:prstGeom>
        </p:spPr>
      </p:pic>
    </p:spTree>
    <p:extLst>
      <p:ext uri="{BB962C8B-B14F-4D97-AF65-F5344CB8AC3E}">
        <p14:creationId xmlns:p14="http://schemas.microsoft.com/office/powerpoint/2010/main" val="16897773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lstStyle/>
          <a:p>
            <a:r>
              <a:rPr lang="en-US" sz="3200" dirty="0"/>
              <a:t>Explore Missing Values Patterns</a:t>
            </a:r>
          </a:p>
        </p:txBody>
      </p:sp>
      <p:sp>
        <p:nvSpPr>
          <p:cNvPr id="3" name="Content Placeholder 2"/>
          <p:cNvSpPr>
            <a:spLocks noGrp="1"/>
          </p:cNvSpPr>
          <p:nvPr>
            <p:ph idx="1"/>
          </p:nvPr>
        </p:nvSpPr>
        <p:spPr>
          <a:xfrm>
            <a:off x="457200" y="1143000"/>
            <a:ext cx="8229600" cy="4800600"/>
          </a:xfrm>
        </p:spPr>
        <p:txBody>
          <a:bodyPr/>
          <a:lstStyle/>
          <a:p>
            <a:r>
              <a:rPr lang="en-US" altLang="zh-CN" sz="2400" dirty="0" smtClean="0"/>
              <a:t>Pairwise correlation of missing data</a:t>
            </a:r>
          </a:p>
          <a:p>
            <a:pPr marL="914400" lvl="1" indent="-457200">
              <a:buFont typeface="+mj-lt"/>
              <a:buAutoNum type="arabicPeriod"/>
            </a:pPr>
            <a:r>
              <a:rPr lang="en-US" altLang="zh-CN" sz="2000" dirty="0" smtClean="0"/>
              <a:t>Construct shadow matrix through coding 1 for missing and 0 for present</a:t>
            </a:r>
          </a:p>
          <a:p>
            <a:pPr marL="914400" lvl="1" indent="-457200">
              <a:buFont typeface="+mj-lt"/>
              <a:buAutoNum type="arabicPeriod"/>
            </a:pPr>
            <a:r>
              <a:rPr lang="en-US" altLang="zh-CN" sz="2000" dirty="0" smtClean="0"/>
              <a:t>Do pairwise correlation</a:t>
            </a:r>
          </a:p>
        </p:txBody>
      </p:sp>
      <p:pic>
        <p:nvPicPr>
          <p:cNvPr id="5" name="Picture 4"/>
          <p:cNvPicPr>
            <a:picLocks noChangeAspect="1"/>
          </p:cNvPicPr>
          <p:nvPr/>
        </p:nvPicPr>
        <p:blipFill>
          <a:blip r:embed="rId2"/>
          <a:stretch>
            <a:fillRect/>
          </a:stretch>
        </p:blipFill>
        <p:spPr>
          <a:xfrm>
            <a:off x="623887" y="3048000"/>
            <a:ext cx="7896225" cy="1428750"/>
          </a:xfrm>
          <a:prstGeom prst="rect">
            <a:avLst/>
          </a:prstGeom>
        </p:spPr>
      </p:pic>
    </p:spTree>
    <p:extLst>
      <p:ext uri="{BB962C8B-B14F-4D97-AF65-F5344CB8AC3E}">
        <p14:creationId xmlns:p14="http://schemas.microsoft.com/office/powerpoint/2010/main" val="22892784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lstStyle/>
          <a:p>
            <a:r>
              <a:rPr lang="en-US" sz="3200" dirty="0" smtClean="0"/>
              <a:t>Dealing with Incomplete </a:t>
            </a:r>
            <a:r>
              <a:rPr lang="en-US" sz="3200" dirty="0"/>
              <a:t>D</a:t>
            </a:r>
            <a:r>
              <a:rPr lang="en-US" sz="3200" dirty="0" smtClean="0"/>
              <a:t>ata</a:t>
            </a:r>
            <a:endParaRPr lang="en-US" sz="3200" dirty="0"/>
          </a:p>
        </p:txBody>
      </p:sp>
      <p:sp>
        <p:nvSpPr>
          <p:cNvPr id="3" name="Content Placeholder 2"/>
          <p:cNvSpPr>
            <a:spLocks noGrp="1"/>
          </p:cNvSpPr>
          <p:nvPr>
            <p:ph idx="1"/>
          </p:nvPr>
        </p:nvSpPr>
        <p:spPr>
          <a:xfrm>
            <a:off x="457200" y="1143000"/>
            <a:ext cx="8229600" cy="4800600"/>
          </a:xfrm>
        </p:spPr>
        <p:txBody>
          <a:bodyPr/>
          <a:lstStyle/>
          <a:p>
            <a:r>
              <a:rPr lang="en-US" altLang="zh-CN" sz="2400" dirty="0" err="1" smtClean="0"/>
              <a:t>Listwise</a:t>
            </a:r>
            <a:r>
              <a:rPr lang="en-US" altLang="zh-CN" sz="2400" dirty="0" smtClean="0"/>
              <a:t> deletion (complete case analysis)</a:t>
            </a:r>
          </a:p>
          <a:p>
            <a:pPr lvl="1"/>
            <a:r>
              <a:rPr lang="en-US" altLang="zh-CN" sz="2000" dirty="0" smtClean="0"/>
              <a:t>Option 1:</a:t>
            </a:r>
          </a:p>
          <a:p>
            <a:pPr marL="457200" lvl="1" indent="0">
              <a:buNone/>
            </a:pPr>
            <a:r>
              <a:rPr lang="en-US" altLang="zh-CN" sz="2000" dirty="0" smtClean="0"/>
              <a:t> </a:t>
            </a:r>
          </a:p>
          <a:p>
            <a:pPr lvl="1"/>
            <a:r>
              <a:rPr lang="en-US" altLang="zh-CN" sz="2000" dirty="0" smtClean="0"/>
              <a:t>Option 2:</a:t>
            </a:r>
          </a:p>
          <a:p>
            <a:pPr lvl="1"/>
            <a:endParaRPr lang="en-US" altLang="zh-CN" sz="2000" dirty="0"/>
          </a:p>
          <a:p>
            <a:pPr lvl="1"/>
            <a:endParaRPr lang="en-US" altLang="zh-CN" sz="2000" dirty="0" smtClean="0"/>
          </a:p>
          <a:p>
            <a:pPr lvl="1"/>
            <a:endParaRPr lang="en-US" altLang="zh-CN" sz="2000" dirty="0"/>
          </a:p>
          <a:p>
            <a:pPr lvl="1"/>
            <a:endParaRPr lang="en-US" altLang="zh-CN" sz="2000" dirty="0" smtClean="0"/>
          </a:p>
          <a:p>
            <a:pPr lvl="1"/>
            <a:endParaRPr lang="en-US" altLang="zh-CN" sz="2000" dirty="0"/>
          </a:p>
          <a:p>
            <a:pPr lvl="1"/>
            <a:endParaRPr lang="en-US" altLang="zh-CN" sz="2000" dirty="0" smtClean="0"/>
          </a:p>
          <a:p>
            <a:pPr marL="457200" lvl="1" indent="0">
              <a:buNone/>
            </a:pPr>
            <a:r>
              <a:rPr lang="en-US" altLang="zh-CN" sz="2400" dirty="0" smtClean="0"/>
              <a:t>This is the most common method, but it lose many information in some cases.</a:t>
            </a:r>
          </a:p>
        </p:txBody>
      </p:sp>
      <p:pic>
        <p:nvPicPr>
          <p:cNvPr id="4" name="Picture 3"/>
          <p:cNvPicPr>
            <a:picLocks noChangeAspect="1"/>
          </p:cNvPicPr>
          <p:nvPr/>
        </p:nvPicPr>
        <p:blipFill>
          <a:blip r:embed="rId2"/>
          <a:stretch>
            <a:fillRect/>
          </a:stretch>
        </p:blipFill>
        <p:spPr>
          <a:xfrm>
            <a:off x="2085975" y="2057400"/>
            <a:ext cx="4972050" cy="142875"/>
          </a:xfrm>
          <a:prstGeom prst="rect">
            <a:avLst/>
          </a:prstGeom>
        </p:spPr>
      </p:pic>
      <p:pic>
        <p:nvPicPr>
          <p:cNvPr id="5" name="Picture 4"/>
          <p:cNvPicPr>
            <a:picLocks noChangeAspect="1"/>
          </p:cNvPicPr>
          <p:nvPr/>
        </p:nvPicPr>
        <p:blipFill>
          <a:blip r:embed="rId3"/>
          <a:stretch>
            <a:fillRect/>
          </a:stretch>
        </p:blipFill>
        <p:spPr>
          <a:xfrm>
            <a:off x="2085975" y="2862262"/>
            <a:ext cx="4933950" cy="152400"/>
          </a:xfrm>
          <a:prstGeom prst="rect">
            <a:avLst/>
          </a:prstGeom>
        </p:spPr>
      </p:pic>
      <p:pic>
        <p:nvPicPr>
          <p:cNvPr id="6" name="Picture 5"/>
          <p:cNvPicPr>
            <a:picLocks noChangeAspect="1"/>
          </p:cNvPicPr>
          <p:nvPr/>
        </p:nvPicPr>
        <p:blipFill>
          <a:blip r:embed="rId4"/>
          <a:stretch>
            <a:fillRect/>
          </a:stretch>
        </p:blipFill>
        <p:spPr>
          <a:xfrm>
            <a:off x="2624137" y="3429000"/>
            <a:ext cx="3857625" cy="1181100"/>
          </a:xfrm>
          <a:prstGeom prst="rect">
            <a:avLst/>
          </a:prstGeom>
        </p:spPr>
      </p:pic>
    </p:spTree>
    <p:extLst>
      <p:ext uri="{BB962C8B-B14F-4D97-AF65-F5344CB8AC3E}">
        <p14:creationId xmlns:p14="http://schemas.microsoft.com/office/powerpoint/2010/main" val="4269103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lstStyle/>
          <a:p>
            <a:r>
              <a:rPr lang="en-US" sz="3200" dirty="0" smtClean="0"/>
              <a:t>Dealing with Incomplete </a:t>
            </a:r>
            <a:r>
              <a:rPr lang="en-US" sz="3200" dirty="0"/>
              <a:t>D</a:t>
            </a:r>
            <a:r>
              <a:rPr lang="en-US" sz="3200" dirty="0" smtClean="0"/>
              <a:t>ata</a:t>
            </a:r>
            <a:endParaRPr lang="en-US" sz="3200" dirty="0"/>
          </a:p>
        </p:txBody>
      </p:sp>
      <p:sp>
        <p:nvSpPr>
          <p:cNvPr id="3" name="Content Placeholder 2"/>
          <p:cNvSpPr>
            <a:spLocks noGrp="1"/>
          </p:cNvSpPr>
          <p:nvPr>
            <p:ph idx="1"/>
          </p:nvPr>
        </p:nvSpPr>
        <p:spPr>
          <a:xfrm>
            <a:off x="457200" y="1143000"/>
            <a:ext cx="8229600" cy="4800600"/>
          </a:xfrm>
        </p:spPr>
        <p:txBody>
          <a:bodyPr/>
          <a:lstStyle/>
          <a:p>
            <a:r>
              <a:rPr lang="en-US" altLang="zh-CN" sz="2400" dirty="0" smtClean="0"/>
              <a:t>Simple Imputation: the missing values in a variable are replaced with a single value, such as mean, median and mode</a:t>
            </a:r>
          </a:p>
          <a:p>
            <a:endParaRPr lang="en-US" altLang="zh-CN" sz="2400" dirty="0" smtClean="0"/>
          </a:p>
          <a:p>
            <a:endParaRPr lang="en-US" altLang="zh-CN" sz="2400" dirty="0"/>
          </a:p>
          <a:p>
            <a:endParaRPr lang="en-US" altLang="zh-CN" sz="2400" dirty="0" smtClean="0"/>
          </a:p>
          <a:p>
            <a:endParaRPr lang="en-US" altLang="zh-CN" sz="2400" dirty="0"/>
          </a:p>
          <a:p>
            <a:r>
              <a:rPr lang="en-US" altLang="zh-CN" sz="2400" dirty="0" smtClean="0"/>
              <a:t>If </a:t>
            </a:r>
            <a:r>
              <a:rPr lang="en-US" altLang="zh-CN" sz="2400" dirty="0"/>
              <a:t>there are moderate to large amounts of missing data, simple imputation is likely to underestimate standard errors, distort correlations among variables, and produce incorrect p-values in statistical tests.</a:t>
            </a:r>
            <a:endParaRPr lang="en-US" altLang="zh-CN" sz="2400" dirty="0" smtClean="0"/>
          </a:p>
        </p:txBody>
      </p:sp>
      <p:pic>
        <p:nvPicPr>
          <p:cNvPr id="7" name="Picture 6"/>
          <p:cNvPicPr>
            <a:picLocks noChangeAspect="1"/>
          </p:cNvPicPr>
          <p:nvPr/>
        </p:nvPicPr>
        <p:blipFill>
          <a:blip r:embed="rId2"/>
          <a:stretch>
            <a:fillRect/>
          </a:stretch>
        </p:blipFill>
        <p:spPr>
          <a:xfrm>
            <a:off x="3186112" y="2438400"/>
            <a:ext cx="2771775" cy="904875"/>
          </a:xfrm>
          <a:prstGeom prst="rect">
            <a:avLst/>
          </a:prstGeom>
        </p:spPr>
      </p:pic>
    </p:spTree>
    <p:extLst>
      <p:ext uri="{BB962C8B-B14F-4D97-AF65-F5344CB8AC3E}">
        <p14:creationId xmlns:p14="http://schemas.microsoft.com/office/powerpoint/2010/main" val="2913255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lstStyle/>
          <a:p>
            <a:r>
              <a:rPr lang="en-US" sz="3200" dirty="0"/>
              <a:t>Outline for today’s session</a:t>
            </a:r>
          </a:p>
        </p:txBody>
      </p:sp>
      <p:sp>
        <p:nvSpPr>
          <p:cNvPr id="3" name="Content Placeholder 2"/>
          <p:cNvSpPr>
            <a:spLocks noGrp="1"/>
          </p:cNvSpPr>
          <p:nvPr>
            <p:ph idx="1"/>
          </p:nvPr>
        </p:nvSpPr>
        <p:spPr>
          <a:xfrm>
            <a:off x="457200" y="1143000"/>
            <a:ext cx="8229600" cy="4800600"/>
          </a:xfrm>
        </p:spPr>
        <p:txBody>
          <a:bodyPr/>
          <a:lstStyle/>
          <a:p>
            <a:r>
              <a:rPr lang="en-US" sz="2400" dirty="0" smtClean="0"/>
              <a:t>Missing Data</a:t>
            </a:r>
          </a:p>
          <a:p>
            <a:r>
              <a:rPr lang="en-US" sz="2400" dirty="0" smtClean="0">
                <a:solidFill>
                  <a:srgbClr val="FF0000"/>
                </a:solidFill>
              </a:rPr>
              <a:t>Hypothesis testing</a:t>
            </a:r>
          </a:p>
        </p:txBody>
      </p:sp>
    </p:spTree>
    <p:extLst>
      <p:ext uri="{BB962C8B-B14F-4D97-AF65-F5344CB8AC3E}">
        <p14:creationId xmlns:p14="http://schemas.microsoft.com/office/powerpoint/2010/main" val="395458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lstStyle/>
          <a:p>
            <a:r>
              <a:rPr lang="en-US" sz="3200" dirty="0" smtClean="0"/>
              <a:t>Hypothesis Testing</a:t>
            </a:r>
            <a:endParaRPr lang="en-US" sz="3200" dirty="0"/>
          </a:p>
        </p:txBody>
      </p:sp>
      <p:sp>
        <p:nvSpPr>
          <p:cNvPr id="3" name="Content Placeholder 2"/>
          <p:cNvSpPr>
            <a:spLocks noGrp="1"/>
          </p:cNvSpPr>
          <p:nvPr>
            <p:ph idx="1"/>
          </p:nvPr>
        </p:nvSpPr>
        <p:spPr>
          <a:xfrm>
            <a:off x="457200" y="1143000"/>
            <a:ext cx="8229600" cy="4800600"/>
          </a:xfrm>
        </p:spPr>
        <p:txBody>
          <a:bodyPr/>
          <a:lstStyle/>
          <a:p>
            <a:r>
              <a:rPr lang="en-US" altLang="zh-CN" sz="2400" dirty="0" smtClean="0"/>
              <a:t>One sample t test</a:t>
            </a:r>
          </a:p>
          <a:p>
            <a:r>
              <a:rPr lang="en-US" altLang="zh-CN" sz="2400" dirty="0" smtClean="0"/>
              <a:t>Two samples t-test</a:t>
            </a:r>
          </a:p>
          <a:p>
            <a:r>
              <a:rPr lang="en-US" altLang="zh-CN" sz="2400" dirty="0" smtClean="0"/>
              <a:t>Paired t-test</a:t>
            </a:r>
          </a:p>
        </p:txBody>
      </p:sp>
    </p:spTree>
    <p:extLst>
      <p:ext uri="{BB962C8B-B14F-4D97-AF65-F5344CB8AC3E}">
        <p14:creationId xmlns:p14="http://schemas.microsoft.com/office/powerpoint/2010/main" val="3439872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lstStyle/>
          <a:p>
            <a:r>
              <a:rPr lang="en-US" sz="3200" dirty="0" smtClean="0"/>
              <a:t>One sample t test</a:t>
            </a:r>
            <a:endParaRPr lang="en-US" sz="3200" dirty="0"/>
          </a:p>
        </p:txBody>
      </p:sp>
      <p:sp>
        <p:nvSpPr>
          <p:cNvPr id="3" name="Content Placeholder 2"/>
          <p:cNvSpPr>
            <a:spLocks noGrp="1"/>
          </p:cNvSpPr>
          <p:nvPr>
            <p:ph idx="1"/>
          </p:nvPr>
        </p:nvSpPr>
        <p:spPr>
          <a:xfrm>
            <a:off x="457200" y="1143000"/>
            <a:ext cx="8229600" cy="4800600"/>
          </a:xfrm>
        </p:spPr>
        <p:txBody>
          <a:bodyPr/>
          <a:lstStyle/>
          <a:p>
            <a:r>
              <a:rPr lang="en-US" altLang="zh-CN" sz="2400" dirty="0" smtClean="0"/>
              <a:t>An outbreak of Salmonella-related illness was attributed to ice cream produced at a certain factory. Scientists measured the level of Salmonella in 9 randomly sampled batches of ice cream.</a:t>
            </a:r>
          </a:p>
          <a:p>
            <a:r>
              <a:rPr lang="en-US" altLang="zh-CN" sz="2400" dirty="0" smtClean="0"/>
              <a:t>The levels (in MPN/g) were</a:t>
            </a:r>
          </a:p>
          <a:p>
            <a:pPr marL="457200" lvl="1" indent="0">
              <a:buNone/>
            </a:pPr>
            <a:r>
              <a:rPr lang="en-US" altLang="zh-CN" sz="2000" dirty="0" smtClean="0"/>
              <a:t>0.593, 0.142, 0.329, 0.691, 0.231, 0.793, 0.519, 0.392, 0.418</a:t>
            </a:r>
          </a:p>
          <a:p>
            <a:r>
              <a:rPr lang="en-US" altLang="zh-CN" sz="2400" dirty="0" smtClean="0"/>
              <a:t>Is there evidence that the mean level of Salmonella in the ice cream is greater than 0.3 MPN/g?</a:t>
            </a:r>
          </a:p>
        </p:txBody>
      </p:sp>
    </p:spTree>
    <p:extLst>
      <p:ext uri="{BB962C8B-B14F-4D97-AF65-F5344CB8AC3E}">
        <p14:creationId xmlns:p14="http://schemas.microsoft.com/office/powerpoint/2010/main" val="3515264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lstStyle/>
          <a:p>
            <a:r>
              <a:rPr lang="en-US" sz="3200" dirty="0" smtClean="0"/>
              <a:t>Contd..</a:t>
            </a:r>
            <a:endParaRPr lang="en-US" sz="3200" dirty="0"/>
          </a:p>
        </p:txBody>
      </p:sp>
      <p:sp>
        <p:nvSpPr>
          <p:cNvPr id="3" name="Content Placeholder 2"/>
          <p:cNvSpPr>
            <a:spLocks noGrp="1"/>
          </p:cNvSpPr>
          <p:nvPr>
            <p:ph idx="1"/>
          </p:nvPr>
        </p:nvSpPr>
        <p:spPr>
          <a:xfrm>
            <a:off x="457200" y="1143000"/>
            <a:ext cx="8229600" cy="4800600"/>
          </a:xfrm>
        </p:spPr>
        <p:txBody>
          <a:bodyPr/>
          <a:lstStyle/>
          <a:p>
            <a:r>
              <a:rPr lang="en-US" altLang="zh-CN" sz="2400" dirty="0" smtClean="0"/>
              <a:t>Let mu be the mean level of Salmonella in all batches of ice cream. Here are hypothesis of interest can be expressed as (one side hypothesis)</a:t>
            </a:r>
          </a:p>
          <a:p>
            <a:pPr lvl="1"/>
            <a:r>
              <a:rPr lang="en-US" altLang="zh-CN" sz="2000" dirty="0"/>
              <a:t>H0: mu = 0.3</a:t>
            </a:r>
          </a:p>
          <a:p>
            <a:pPr lvl="1"/>
            <a:r>
              <a:rPr lang="en-US" altLang="zh-CN" sz="2000" dirty="0"/>
              <a:t>H1: mu &gt; </a:t>
            </a:r>
            <a:r>
              <a:rPr lang="en-US" altLang="zh-CN" sz="2000" dirty="0" smtClean="0"/>
              <a:t>0.3</a:t>
            </a:r>
            <a:endParaRPr lang="en-US" altLang="zh-CN" sz="2400" dirty="0" smtClean="0"/>
          </a:p>
          <a:p>
            <a:r>
              <a:rPr lang="en-US" altLang="zh-CN" sz="2400" dirty="0" smtClean="0"/>
              <a:t>Procedure</a:t>
            </a:r>
            <a:endParaRPr lang="en-US" altLang="zh-CN" sz="2400" dirty="0"/>
          </a:p>
          <a:p>
            <a:pPr lvl="1"/>
            <a:r>
              <a:rPr lang="en-US" altLang="zh-CN" sz="2000" dirty="0" smtClean="0"/>
              <a:t>Critical value based on significance level</a:t>
            </a:r>
          </a:p>
          <a:p>
            <a:pPr lvl="1"/>
            <a:r>
              <a:rPr lang="en-US" altLang="zh-CN" sz="2000" dirty="0" smtClean="0"/>
              <a:t>Compute t statistics</a:t>
            </a:r>
          </a:p>
          <a:p>
            <a:pPr marL="457200" lvl="1" indent="0">
              <a:buNone/>
            </a:pPr>
            <a:endParaRPr lang="en-US" altLang="zh-CN" sz="2000" dirty="0" smtClean="0"/>
          </a:p>
        </p:txBody>
      </p:sp>
      <p:pic>
        <p:nvPicPr>
          <p:cNvPr id="4" name="Picture 3" descr="Screen Shot 2015-05-21 at 4.04.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343400"/>
            <a:ext cx="1320800" cy="622300"/>
          </a:xfrm>
          <a:prstGeom prst="rect">
            <a:avLst/>
          </a:prstGeom>
        </p:spPr>
      </p:pic>
    </p:spTree>
    <p:extLst>
      <p:ext uri="{BB962C8B-B14F-4D97-AF65-F5344CB8AC3E}">
        <p14:creationId xmlns:p14="http://schemas.microsoft.com/office/powerpoint/2010/main" val="1854980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lstStyle/>
          <a:p>
            <a:r>
              <a:rPr lang="en-US" sz="3200" dirty="0" smtClean="0"/>
              <a:t>Outline for whole sessions by TA</a:t>
            </a:r>
            <a:endParaRPr lang="en-US" sz="3200" dirty="0"/>
          </a:p>
        </p:txBody>
      </p:sp>
      <p:sp>
        <p:nvSpPr>
          <p:cNvPr id="3" name="Content Placeholder 2"/>
          <p:cNvSpPr>
            <a:spLocks noGrp="1"/>
          </p:cNvSpPr>
          <p:nvPr>
            <p:ph idx="1"/>
          </p:nvPr>
        </p:nvSpPr>
        <p:spPr/>
        <p:txBody>
          <a:bodyPr/>
          <a:lstStyle/>
          <a:p>
            <a:r>
              <a:rPr lang="en-US" sz="2400" dirty="0" smtClean="0"/>
              <a:t>Introduction to R</a:t>
            </a:r>
          </a:p>
          <a:p>
            <a:r>
              <a:rPr lang="en-US" sz="2400" dirty="0" smtClean="0"/>
              <a:t>Plotting system: ggplot2</a:t>
            </a:r>
          </a:p>
          <a:p>
            <a:r>
              <a:rPr lang="en-US" sz="2400" dirty="0" smtClean="0"/>
              <a:t>Practice in R</a:t>
            </a:r>
          </a:p>
          <a:p>
            <a:r>
              <a:rPr lang="en-US" sz="2400" dirty="0" smtClean="0"/>
              <a:t>Homework solution</a:t>
            </a:r>
          </a:p>
          <a:p>
            <a:r>
              <a:rPr lang="en-US" sz="2400" dirty="0">
                <a:solidFill>
                  <a:srgbClr val="FF0000"/>
                </a:solidFill>
              </a:rPr>
              <a:t>R for data </a:t>
            </a:r>
            <a:r>
              <a:rPr lang="en-US" sz="2400" dirty="0" smtClean="0">
                <a:solidFill>
                  <a:srgbClr val="FF0000"/>
                </a:solidFill>
              </a:rPr>
              <a:t>analysis</a:t>
            </a:r>
            <a:endParaRPr lang="en-US" sz="2400" dirty="0" smtClean="0"/>
          </a:p>
          <a:p>
            <a:r>
              <a:rPr lang="en-US" sz="2400" dirty="0" smtClean="0"/>
              <a:t>R for quality control</a:t>
            </a:r>
            <a:endParaRPr lang="en-US" sz="2400" dirty="0"/>
          </a:p>
        </p:txBody>
      </p:sp>
    </p:spTree>
    <p:extLst>
      <p:ext uri="{BB962C8B-B14F-4D97-AF65-F5344CB8AC3E}">
        <p14:creationId xmlns:p14="http://schemas.microsoft.com/office/powerpoint/2010/main" val="3011698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lstStyle/>
          <a:p>
            <a:r>
              <a:rPr lang="en-US" sz="3200" dirty="0" smtClean="0"/>
              <a:t>One sample t test In R</a:t>
            </a:r>
            <a:endParaRPr lang="en-US" sz="3200" dirty="0"/>
          </a:p>
        </p:txBody>
      </p:sp>
      <p:sp>
        <p:nvSpPr>
          <p:cNvPr id="3" name="Content Placeholder 2"/>
          <p:cNvSpPr>
            <a:spLocks noGrp="1"/>
          </p:cNvSpPr>
          <p:nvPr>
            <p:ph idx="1"/>
          </p:nvPr>
        </p:nvSpPr>
        <p:spPr>
          <a:xfrm>
            <a:off x="457200" y="1143000"/>
            <a:ext cx="8229600" cy="4800600"/>
          </a:xfrm>
        </p:spPr>
        <p:txBody>
          <a:bodyPr/>
          <a:lstStyle/>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r>
              <a:rPr lang="en-US" altLang="zh-CN" sz="2400" dirty="0" smtClean="0"/>
              <a:t>P-value = 0.02927. Hence, there is moderately strong evidence that the mean Salmonella level in the ice cream is above 0.3 MPN/g.</a:t>
            </a:r>
          </a:p>
          <a:p>
            <a:r>
              <a:rPr lang="en-US" altLang="zh-CN" sz="2400" dirty="0" smtClean="0"/>
              <a:t>The </a:t>
            </a:r>
            <a:r>
              <a:rPr lang="en-US" altLang="zh-CN" sz="2400" dirty="0" err="1" smtClean="0"/>
              <a:t>t.test</a:t>
            </a:r>
            <a:r>
              <a:rPr lang="en-US" altLang="zh-CN" sz="2400" dirty="0" smtClean="0"/>
              <a:t> function prints out a confidence interval as well.</a:t>
            </a:r>
          </a:p>
        </p:txBody>
      </p:sp>
      <p:pic>
        <p:nvPicPr>
          <p:cNvPr id="5" name="Picture 4"/>
          <p:cNvPicPr>
            <a:picLocks noChangeAspect="1"/>
          </p:cNvPicPr>
          <p:nvPr/>
        </p:nvPicPr>
        <p:blipFill>
          <a:blip r:embed="rId2"/>
          <a:stretch>
            <a:fillRect/>
          </a:stretch>
        </p:blipFill>
        <p:spPr>
          <a:xfrm>
            <a:off x="995849" y="1164336"/>
            <a:ext cx="7152302" cy="2624138"/>
          </a:xfrm>
          <a:prstGeom prst="rect">
            <a:avLst/>
          </a:prstGeom>
        </p:spPr>
      </p:pic>
    </p:spTree>
    <p:extLst>
      <p:ext uri="{BB962C8B-B14F-4D97-AF65-F5344CB8AC3E}">
        <p14:creationId xmlns:p14="http://schemas.microsoft.com/office/powerpoint/2010/main" val="41721266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lstStyle/>
          <a:p>
            <a:r>
              <a:rPr lang="en-US" sz="3200" dirty="0" smtClean="0"/>
              <a:t>Two sample t tests</a:t>
            </a:r>
            <a:endParaRPr lang="en-US" sz="3200" dirty="0"/>
          </a:p>
        </p:txBody>
      </p:sp>
      <p:sp>
        <p:nvSpPr>
          <p:cNvPr id="3" name="Content Placeholder 2"/>
          <p:cNvSpPr>
            <a:spLocks noGrp="1"/>
          </p:cNvSpPr>
          <p:nvPr>
            <p:ph idx="1"/>
          </p:nvPr>
        </p:nvSpPr>
        <p:spPr>
          <a:xfrm>
            <a:off x="457200" y="1143000"/>
            <a:ext cx="8229600" cy="4800600"/>
          </a:xfrm>
        </p:spPr>
        <p:txBody>
          <a:bodyPr/>
          <a:lstStyle/>
          <a:p>
            <a:r>
              <a:rPr lang="en-US" altLang="zh-CN" sz="2400" dirty="0" smtClean="0"/>
              <a:t>Subjects were given a drug (treatment group) and an additional 6 subjects a placebo (control group). Their reaction time to a stimulus was measured (in </a:t>
            </a:r>
            <a:r>
              <a:rPr lang="en-US" altLang="zh-CN" sz="2400" dirty="0" err="1" smtClean="0"/>
              <a:t>ms</a:t>
            </a:r>
            <a:r>
              <a:rPr lang="en-US" altLang="zh-CN" sz="2400" dirty="0" smtClean="0"/>
              <a:t>). We want to perform a two sample t-test for comparing the means of the treatment and control groups.</a:t>
            </a:r>
          </a:p>
        </p:txBody>
      </p:sp>
    </p:spTree>
    <p:extLst>
      <p:ext uri="{BB962C8B-B14F-4D97-AF65-F5344CB8AC3E}">
        <p14:creationId xmlns:p14="http://schemas.microsoft.com/office/powerpoint/2010/main" val="42819355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lstStyle/>
          <a:p>
            <a:r>
              <a:rPr lang="en-US" sz="3200" dirty="0" smtClean="0"/>
              <a:t>Contd..</a:t>
            </a:r>
            <a:endParaRPr lang="en-US" sz="3200" dirty="0"/>
          </a:p>
        </p:txBody>
      </p:sp>
      <p:sp>
        <p:nvSpPr>
          <p:cNvPr id="3" name="Content Placeholder 2"/>
          <p:cNvSpPr>
            <a:spLocks noGrp="1"/>
          </p:cNvSpPr>
          <p:nvPr>
            <p:ph idx="1"/>
          </p:nvPr>
        </p:nvSpPr>
        <p:spPr>
          <a:xfrm>
            <a:off x="457200" y="1143000"/>
            <a:ext cx="8229600" cy="4800600"/>
          </a:xfrm>
        </p:spPr>
        <p:txBody>
          <a:bodyPr/>
          <a:lstStyle/>
          <a:p>
            <a:r>
              <a:rPr lang="en-US" altLang="zh-CN" sz="2400" dirty="0" smtClean="0"/>
              <a:t>Let mu1 be the mean of the population taking medicine and mu2 the mean of the untreated population. Here the hypothesis of interest can be expressed as:</a:t>
            </a:r>
          </a:p>
          <a:p>
            <a:pPr lvl="1"/>
            <a:r>
              <a:rPr lang="en-US" altLang="zh-CN" sz="2000" dirty="0" smtClean="0"/>
              <a:t>H0: mu1 – mu2 = 0</a:t>
            </a:r>
          </a:p>
          <a:p>
            <a:pPr lvl="1"/>
            <a:r>
              <a:rPr lang="en-US" altLang="zh-CN" sz="2000" dirty="0" smtClean="0"/>
              <a:t>H1: mu1 – mu2 &lt; 0</a:t>
            </a:r>
          </a:p>
          <a:p>
            <a:r>
              <a:rPr lang="en-US" altLang="zh-CN" sz="2400" dirty="0" smtClean="0"/>
              <a:t>Hence we will need to include the data for the treatment group in x and the data for the control group in y. </a:t>
            </a:r>
          </a:p>
          <a:p>
            <a:r>
              <a:rPr lang="en-US" altLang="zh-CN" sz="2400" dirty="0" smtClean="0"/>
              <a:t>Finally, we need to decide whether or not the standard deviations are the same in both groups.</a:t>
            </a:r>
          </a:p>
        </p:txBody>
      </p:sp>
    </p:spTree>
    <p:extLst>
      <p:ext uri="{BB962C8B-B14F-4D97-AF65-F5344CB8AC3E}">
        <p14:creationId xmlns:p14="http://schemas.microsoft.com/office/powerpoint/2010/main" val="42819355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lstStyle/>
          <a:p>
            <a:r>
              <a:rPr lang="en-US" sz="3200" dirty="0" smtClean="0"/>
              <a:t>Two samples t tests in R</a:t>
            </a:r>
            <a:endParaRPr lang="en-US" sz="3200" dirty="0"/>
          </a:p>
        </p:txBody>
      </p:sp>
      <p:pic>
        <p:nvPicPr>
          <p:cNvPr id="4" name="Picture 3"/>
          <p:cNvPicPr>
            <a:picLocks noChangeAspect="1"/>
          </p:cNvPicPr>
          <p:nvPr/>
        </p:nvPicPr>
        <p:blipFill>
          <a:blip r:embed="rId2"/>
          <a:stretch>
            <a:fillRect/>
          </a:stretch>
        </p:blipFill>
        <p:spPr>
          <a:xfrm>
            <a:off x="859536" y="2057400"/>
            <a:ext cx="7424928" cy="2743200"/>
          </a:xfrm>
          <a:prstGeom prst="rect">
            <a:avLst/>
          </a:prstGeom>
        </p:spPr>
      </p:pic>
    </p:spTree>
    <p:extLst>
      <p:ext uri="{BB962C8B-B14F-4D97-AF65-F5344CB8AC3E}">
        <p14:creationId xmlns:p14="http://schemas.microsoft.com/office/powerpoint/2010/main" val="42819355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lstStyle/>
          <a:p>
            <a:r>
              <a:rPr lang="en-US" sz="3200" dirty="0" smtClean="0"/>
              <a:t>Paired t tests</a:t>
            </a:r>
            <a:endParaRPr lang="en-US" sz="3200" dirty="0"/>
          </a:p>
        </p:txBody>
      </p:sp>
      <p:sp>
        <p:nvSpPr>
          <p:cNvPr id="3" name="Content Placeholder 2"/>
          <p:cNvSpPr>
            <a:spLocks noGrp="1"/>
          </p:cNvSpPr>
          <p:nvPr>
            <p:ph idx="1"/>
          </p:nvPr>
        </p:nvSpPr>
        <p:spPr>
          <a:xfrm>
            <a:off x="457200" y="1143000"/>
            <a:ext cx="8229600" cy="4800600"/>
          </a:xfrm>
        </p:spPr>
        <p:txBody>
          <a:bodyPr/>
          <a:lstStyle/>
          <a:p>
            <a:r>
              <a:rPr lang="en-US" altLang="zh-CN" sz="2400" dirty="0" smtClean="0"/>
              <a:t>There are many experimental settings where each subject in the study is in both the treatment and control group. For example, in a matched pairs design, subjects are matched in pairs and different treatments are given to each subject in the pair. The outcomes are thereafter compared pair-wise. Alternatively, one can measure each subject twice, before and after a treatment. In either of these situations we cannot use two sample t tests since the independence assumption is not valid. Instead we need to use a paired t-test. This can be done using the option paired=TRUE.</a:t>
            </a:r>
          </a:p>
        </p:txBody>
      </p:sp>
    </p:spTree>
    <p:extLst>
      <p:ext uri="{BB962C8B-B14F-4D97-AF65-F5344CB8AC3E}">
        <p14:creationId xmlns:p14="http://schemas.microsoft.com/office/powerpoint/2010/main" val="42819355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lstStyle/>
          <a:p>
            <a:r>
              <a:rPr lang="en-US" sz="3200" dirty="0" smtClean="0"/>
              <a:t>Contd..</a:t>
            </a:r>
            <a:endParaRPr lang="en-US" sz="3200" dirty="0"/>
          </a:p>
        </p:txBody>
      </p:sp>
      <p:sp>
        <p:nvSpPr>
          <p:cNvPr id="3" name="Content Placeholder 2"/>
          <p:cNvSpPr>
            <a:spLocks noGrp="1"/>
          </p:cNvSpPr>
          <p:nvPr>
            <p:ph idx="1"/>
          </p:nvPr>
        </p:nvSpPr>
        <p:spPr>
          <a:xfrm>
            <a:off x="457200" y="1143000"/>
            <a:ext cx="8229600" cy="4800600"/>
          </a:xfrm>
        </p:spPr>
        <p:txBody>
          <a:bodyPr/>
          <a:lstStyle/>
          <a:p>
            <a:r>
              <a:rPr lang="en-US" altLang="zh-CN" sz="2400" dirty="0" smtClean="0"/>
              <a:t>A study was performed to test whether cars get better mileage on premium gas than on regular gas. Each of 10 cars was first filled with either regular or premium gas, decided by a coin toss, and the mileage for that tank was recorded. The mileage was recorded again for the same cars using the other kind of gasoline. We use a paired t-test to determine whether cars get significantly better mileage with premium gas.</a:t>
            </a:r>
          </a:p>
        </p:txBody>
      </p:sp>
    </p:spTree>
    <p:extLst>
      <p:ext uri="{BB962C8B-B14F-4D97-AF65-F5344CB8AC3E}">
        <p14:creationId xmlns:p14="http://schemas.microsoft.com/office/powerpoint/2010/main" val="3876018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lstStyle/>
          <a:p>
            <a:r>
              <a:rPr lang="en-US" sz="3200" dirty="0" smtClean="0"/>
              <a:t>Paired t test in R</a:t>
            </a:r>
            <a:endParaRPr lang="en-US" sz="3200" dirty="0"/>
          </a:p>
        </p:txBody>
      </p:sp>
      <p:pic>
        <p:nvPicPr>
          <p:cNvPr id="4" name="Picture 3"/>
          <p:cNvPicPr>
            <a:picLocks noChangeAspect="1"/>
          </p:cNvPicPr>
          <p:nvPr/>
        </p:nvPicPr>
        <p:blipFill>
          <a:blip r:embed="rId2"/>
          <a:stretch>
            <a:fillRect/>
          </a:stretch>
        </p:blipFill>
        <p:spPr>
          <a:xfrm>
            <a:off x="1188549" y="1447800"/>
            <a:ext cx="6766902" cy="2943225"/>
          </a:xfrm>
          <a:prstGeom prst="rect">
            <a:avLst/>
          </a:prstGeom>
        </p:spPr>
      </p:pic>
    </p:spTree>
    <p:extLst>
      <p:ext uri="{BB962C8B-B14F-4D97-AF65-F5344CB8AC3E}">
        <p14:creationId xmlns:p14="http://schemas.microsoft.com/office/powerpoint/2010/main" val="15330433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3846862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lstStyle/>
          <a:p>
            <a:r>
              <a:rPr lang="en-US" sz="3200" dirty="0"/>
              <a:t>Outline for today’s session</a:t>
            </a:r>
          </a:p>
        </p:txBody>
      </p:sp>
      <p:sp>
        <p:nvSpPr>
          <p:cNvPr id="3" name="Content Placeholder 2"/>
          <p:cNvSpPr>
            <a:spLocks noGrp="1"/>
          </p:cNvSpPr>
          <p:nvPr>
            <p:ph idx="1"/>
          </p:nvPr>
        </p:nvSpPr>
        <p:spPr>
          <a:xfrm>
            <a:off x="457200" y="1143000"/>
            <a:ext cx="8229600" cy="4800600"/>
          </a:xfrm>
        </p:spPr>
        <p:txBody>
          <a:bodyPr/>
          <a:lstStyle/>
          <a:p>
            <a:r>
              <a:rPr lang="en-US" sz="2400" dirty="0" smtClean="0"/>
              <a:t>Missing Data</a:t>
            </a:r>
          </a:p>
          <a:p>
            <a:r>
              <a:rPr lang="en-US" sz="2400" dirty="0" smtClean="0"/>
              <a:t>Hypothesis testing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lstStyle/>
          <a:p>
            <a:r>
              <a:rPr lang="en-US" sz="3200" dirty="0"/>
              <a:t>Outline for today’s session</a:t>
            </a:r>
          </a:p>
        </p:txBody>
      </p:sp>
      <p:sp>
        <p:nvSpPr>
          <p:cNvPr id="3" name="Content Placeholder 2"/>
          <p:cNvSpPr>
            <a:spLocks noGrp="1"/>
          </p:cNvSpPr>
          <p:nvPr>
            <p:ph idx="1"/>
          </p:nvPr>
        </p:nvSpPr>
        <p:spPr>
          <a:xfrm>
            <a:off x="457200" y="1143000"/>
            <a:ext cx="8229600" cy="4800600"/>
          </a:xfrm>
        </p:spPr>
        <p:txBody>
          <a:bodyPr/>
          <a:lstStyle/>
          <a:p>
            <a:r>
              <a:rPr lang="en-US" sz="2400" dirty="0" smtClean="0">
                <a:solidFill>
                  <a:srgbClr val="FF0000"/>
                </a:solidFill>
              </a:rPr>
              <a:t>Missing Data</a:t>
            </a:r>
          </a:p>
          <a:p>
            <a:r>
              <a:rPr lang="en-US" sz="2400" dirty="0" smtClean="0"/>
              <a:t>Hypothesis testing</a:t>
            </a:r>
          </a:p>
        </p:txBody>
      </p:sp>
    </p:spTree>
    <p:extLst>
      <p:ext uri="{BB962C8B-B14F-4D97-AF65-F5344CB8AC3E}">
        <p14:creationId xmlns:p14="http://schemas.microsoft.com/office/powerpoint/2010/main" val="1492981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lstStyle/>
          <a:p>
            <a:r>
              <a:rPr lang="en-US" sz="3200" dirty="0" smtClean="0"/>
              <a:t>Missing Data</a:t>
            </a:r>
            <a:endParaRPr lang="en-US" sz="3200" dirty="0"/>
          </a:p>
        </p:txBody>
      </p:sp>
      <p:sp>
        <p:nvSpPr>
          <p:cNvPr id="3" name="Content Placeholder 2"/>
          <p:cNvSpPr>
            <a:spLocks noGrp="1"/>
          </p:cNvSpPr>
          <p:nvPr>
            <p:ph idx="1"/>
          </p:nvPr>
        </p:nvSpPr>
        <p:spPr>
          <a:xfrm>
            <a:off x="457200" y="1143000"/>
            <a:ext cx="8229600" cy="4800600"/>
          </a:xfrm>
        </p:spPr>
        <p:txBody>
          <a:bodyPr/>
          <a:lstStyle/>
          <a:p>
            <a:r>
              <a:rPr lang="en-US" altLang="zh-CN" sz="2400" dirty="0" smtClean="0"/>
              <a:t>The </a:t>
            </a:r>
            <a:r>
              <a:rPr lang="en-US" altLang="zh-CN" sz="2400" dirty="0"/>
              <a:t>impact of missing data is a subject that most of us want to </a:t>
            </a:r>
            <a:r>
              <a:rPr lang="en-US" altLang="zh-CN" sz="2400" dirty="0" smtClean="0"/>
              <a:t>avoid.</a:t>
            </a:r>
          </a:p>
          <a:p>
            <a:r>
              <a:rPr lang="en-US" altLang="zh-CN" sz="2400" dirty="0" smtClean="0"/>
              <a:t>In </a:t>
            </a:r>
            <a:r>
              <a:rPr lang="en-US" altLang="zh-CN" sz="2400" dirty="0"/>
              <a:t>the real world, missing data are ubiquitous</a:t>
            </a:r>
            <a:r>
              <a:rPr lang="en-US" altLang="zh-CN" sz="2400" dirty="0" smtClean="0"/>
              <a:t>.</a:t>
            </a:r>
          </a:p>
          <a:p>
            <a:r>
              <a:rPr lang="en-US" altLang="zh-CN" sz="2400" dirty="0"/>
              <a:t>Statistical packages offer automatic handling of missing data using methods that may not be optimal. </a:t>
            </a:r>
          </a:p>
          <a:p>
            <a:r>
              <a:rPr lang="en-US" altLang="zh-CN" sz="2400" dirty="0"/>
              <a:t>Data can be missing for many reasons. </a:t>
            </a:r>
            <a:endParaRPr lang="en-US" altLang="zh-CN" sz="2400" dirty="0" smtClean="0"/>
          </a:p>
          <a:p>
            <a:pPr lvl="1"/>
            <a:r>
              <a:rPr lang="en-US" altLang="zh-CN" sz="2000" dirty="0"/>
              <a:t>Fail to complete a long questionnaire</a:t>
            </a:r>
          </a:p>
          <a:p>
            <a:pPr lvl="1"/>
            <a:r>
              <a:rPr lang="en-US" altLang="zh-CN" sz="2000" dirty="0"/>
              <a:t>Sometimes even be planned, e.g. to increase survey </a:t>
            </a:r>
            <a:r>
              <a:rPr lang="en-US" altLang="zh-CN" sz="2000" dirty="0" smtClean="0"/>
              <a:t>efficiency</a:t>
            </a:r>
            <a:endParaRPr lang="en-US" altLang="zh-CN" sz="2400" dirty="0" smtClean="0"/>
          </a:p>
          <a:p>
            <a:r>
              <a:rPr lang="en-US" altLang="zh-CN" sz="2400" dirty="0"/>
              <a:t>Unfortunately, most statistical </a:t>
            </a:r>
            <a:r>
              <a:rPr lang="en-US" altLang="zh-CN" sz="2400" dirty="0" smtClean="0"/>
              <a:t>methods in R </a:t>
            </a:r>
            <a:r>
              <a:rPr lang="en-US" altLang="zh-CN" sz="2400" dirty="0"/>
              <a:t>assume that you’re working with </a:t>
            </a:r>
            <a:r>
              <a:rPr lang="en-US" altLang="zh-CN" sz="2400" dirty="0" smtClean="0"/>
              <a:t>complete matrices</a:t>
            </a:r>
            <a:r>
              <a:rPr lang="en-US" altLang="zh-CN" sz="2400" dirty="0"/>
              <a:t>, vectors, and data frames</a:t>
            </a:r>
            <a:r>
              <a:rPr lang="en-US" altLang="zh-CN" sz="2400" dirty="0" smtClean="0"/>
              <a:t>.</a:t>
            </a:r>
          </a:p>
        </p:txBody>
      </p:sp>
    </p:spTree>
    <p:extLst>
      <p:ext uri="{BB962C8B-B14F-4D97-AF65-F5344CB8AC3E}">
        <p14:creationId xmlns:p14="http://schemas.microsoft.com/office/powerpoint/2010/main" val="172196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lstStyle/>
          <a:p>
            <a:r>
              <a:rPr lang="en-US" sz="3200" dirty="0" smtClean="0"/>
              <a:t>Sources and Impact of Missing Data</a:t>
            </a:r>
            <a:endParaRPr lang="en-US" sz="3200" dirty="0"/>
          </a:p>
        </p:txBody>
      </p:sp>
      <p:sp>
        <p:nvSpPr>
          <p:cNvPr id="3" name="Content Placeholder 2"/>
          <p:cNvSpPr>
            <a:spLocks noGrp="1"/>
          </p:cNvSpPr>
          <p:nvPr>
            <p:ph idx="1"/>
          </p:nvPr>
        </p:nvSpPr>
        <p:spPr>
          <a:xfrm>
            <a:off x="457200" y="1143000"/>
            <a:ext cx="8229600" cy="4800600"/>
          </a:xfrm>
        </p:spPr>
        <p:txBody>
          <a:bodyPr/>
          <a:lstStyle/>
          <a:p>
            <a:r>
              <a:rPr lang="en-US" altLang="zh-CN" sz="2400" dirty="0" smtClean="0"/>
              <a:t>What percentage of the data is missing?</a:t>
            </a:r>
          </a:p>
          <a:p>
            <a:r>
              <a:rPr lang="en-US" altLang="zh-CN" sz="2400" dirty="0" smtClean="0"/>
              <a:t>Is it concentrated in a few variables, or widely distributed?</a:t>
            </a:r>
          </a:p>
          <a:p>
            <a:r>
              <a:rPr lang="en-US" altLang="zh-CN" sz="2400" dirty="0" smtClean="0"/>
              <a:t>Does it appear to be random?</a:t>
            </a:r>
          </a:p>
          <a:p>
            <a:r>
              <a:rPr lang="en-US" altLang="zh-CN" sz="2400" dirty="0" smtClean="0"/>
              <a:t>Does the </a:t>
            </a:r>
            <a:r>
              <a:rPr lang="en-US" altLang="zh-CN" sz="2400" dirty="0" err="1" smtClean="0"/>
              <a:t>covariation</a:t>
            </a:r>
            <a:r>
              <a:rPr lang="en-US" altLang="zh-CN" sz="2400" dirty="0" smtClean="0"/>
              <a:t> of missing data with each other or with observed data suggest a possible mechanism that is producing the missing values?</a:t>
            </a:r>
          </a:p>
        </p:txBody>
      </p:sp>
    </p:spTree>
    <p:extLst>
      <p:ext uri="{BB962C8B-B14F-4D97-AF65-F5344CB8AC3E}">
        <p14:creationId xmlns:p14="http://schemas.microsoft.com/office/powerpoint/2010/main" val="2017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lstStyle/>
          <a:p>
            <a:r>
              <a:rPr lang="en-US" sz="3200" dirty="0" smtClean="0"/>
              <a:t>Example Dataset: boys</a:t>
            </a:r>
            <a:endParaRPr lang="en-US" sz="3200" dirty="0"/>
          </a:p>
        </p:txBody>
      </p:sp>
      <p:sp>
        <p:nvSpPr>
          <p:cNvPr id="3" name="Content Placeholder 2"/>
          <p:cNvSpPr>
            <a:spLocks noGrp="1"/>
          </p:cNvSpPr>
          <p:nvPr>
            <p:ph idx="1"/>
          </p:nvPr>
        </p:nvSpPr>
        <p:spPr>
          <a:xfrm>
            <a:off x="457200" y="1143000"/>
            <a:ext cx="8229600" cy="4800600"/>
          </a:xfrm>
        </p:spPr>
        <p:txBody>
          <a:bodyPr/>
          <a:lstStyle/>
          <a:p>
            <a:r>
              <a:rPr lang="en-US" altLang="zh-CN" sz="2400" dirty="0" smtClean="0"/>
              <a:t>Boys is a built-in dataset with missing values in R package “mice”. </a:t>
            </a:r>
          </a:p>
          <a:p>
            <a:r>
              <a:rPr lang="en-US" sz="2400" dirty="0"/>
              <a:t>Height, weight, head circumference and puberty of 748 Dutch boys</a:t>
            </a:r>
            <a:r>
              <a:rPr lang="en-US" sz="2400" dirty="0" smtClean="0"/>
              <a:t>.</a:t>
            </a:r>
            <a:endParaRPr lang="en-US" sz="2400" dirty="0"/>
          </a:p>
          <a:p>
            <a:pPr marL="0" indent="0">
              <a:buNone/>
            </a:pPr>
            <a:endParaRPr lang="en-US" sz="1800" dirty="0" smtClean="0"/>
          </a:p>
        </p:txBody>
      </p:sp>
      <p:pic>
        <p:nvPicPr>
          <p:cNvPr id="4" name="Picture 3"/>
          <p:cNvPicPr>
            <a:picLocks noChangeAspect="1"/>
          </p:cNvPicPr>
          <p:nvPr/>
        </p:nvPicPr>
        <p:blipFill>
          <a:blip r:embed="rId2"/>
          <a:stretch>
            <a:fillRect/>
          </a:stretch>
        </p:blipFill>
        <p:spPr>
          <a:xfrm>
            <a:off x="533400" y="2976562"/>
            <a:ext cx="3857625" cy="1133475"/>
          </a:xfrm>
          <a:prstGeom prst="rect">
            <a:avLst/>
          </a:prstGeom>
        </p:spPr>
      </p:pic>
      <p:pic>
        <p:nvPicPr>
          <p:cNvPr id="5" name="Picture 4"/>
          <p:cNvPicPr>
            <a:picLocks noChangeAspect="1"/>
          </p:cNvPicPr>
          <p:nvPr/>
        </p:nvPicPr>
        <p:blipFill>
          <a:blip r:embed="rId3"/>
          <a:stretch>
            <a:fillRect/>
          </a:stretch>
        </p:blipFill>
        <p:spPr>
          <a:xfrm>
            <a:off x="4724400" y="2976562"/>
            <a:ext cx="3629025" cy="1600200"/>
          </a:xfrm>
          <a:prstGeom prst="rect">
            <a:avLst/>
          </a:prstGeom>
        </p:spPr>
      </p:pic>
      <p:pic>
        <p:nvPicPr>
          <p:cNvPr id="6" name="Picture 5"/>
          <p:cNvPicPr>
            <a:picLocks noChangeAspect="1"/>
          </p:cNvPicPr>
          <p:nvPr/>
        </p:nvPicPr>
        <p:blipFill>
          <a:blip r:embed="rId4"/>
          <a:stretch>
            <a:fillRect/>
          </a:stretch>
        </p:blipFill>
        <p:spPr>
          <a:xfrm>
            <a:off x="529728" y="4648200"/>
            <a:ext cx="6486525" cy="1562100"/>
          </a:xfrm>
          <a:prstGeom prst="rect">
            <a:avLst/>
          </a:prstGeom>
        </p:spPr>
      </p:pic>
    </p:spTree>
    <p:extLst>
      <p:ext uri="{BB962C8B-B14F-4D97-AF65-F5344CB8AC3E}">
        <p14:creationId xmlns:p14="http://schemas.microsoft.com/office/powerpoint/2010/main" val="29280475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lstStyle/>
          <a:p>
            <a:r>
              <a:rPr lang="en-US" sz="3200" dirty="0" smtClean="0"/>
              <a:t>Methods for Handling Missing Data</a:t>
            </a:r>
            <a:endParaRPr lang="en-US" sz="3200" dirty="0"/>
          </a:p>
        </p:txBody>
      </p:sp>
      <p:sp>
        <p:nvSpPr>
          <p:cNvPr id="3" name="Content Placeholder 2"/>
          <p:cNvSpPr>
            <a:spLocks noGrp="1"/>
          </p:cNvSpPr>
          <p:nvPr>
            <p:ph idx="1"/>
          </p:nvPr>
        </p:nvSpPr>
        <p:spPr>
          <a:xfrm>
            <a:off x="457200" y="1143000"/>
            <a:ext cx="8229600" cy="4800600"/>
          </a:xfrm>
        </p:spPr>
        <p:txBody>
          <a:bodyPr/>
          <a:lstStyle/>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p:txBody>
      </p:sp>
      <p:pic>
        <p:nvPicPr>
          <p:cNvPr id="4" name="Picture 3"/>
          <p:cNvPicPr>
            <a:picLocks noChangeAspect="1"/>
          </p:cNvPicPr>
          <p:nvPr/>
        </p:nvPicPr>
        <p:blipFill>
          <a:blip r:embed="rId2"/>
          <a:stretch>
            <a:fillRect/>
          </a:stretch>
        </p:blipFill>
        <p:spPr>
          <a:xfrm>
            <a:off x="1371600" y="1752600"/>
            <a:ext cx="6400800" cy="3295650"/>
          </a:xfrm>
          <a:prstGeom prst="rect">
            <a:avLst/>
          </a:prstGeom>
        </p:spPr>
      </p:pic>
    </p:spTree>
    <p:extLst>
      <p:ext uri="{BB962C8B-B14F-4D97-AF65-F5344CB8AC3E}">
        <p14:creationId xmlns:p14="http://schemas.microsoft.com/office/powerpoint/2010/main" val="798403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lstStyle/>
          <a:p>
            <a:r>
              <a:rPr lang="en-US" sz="3200" dirty="0" smtClean="0"/>
              <a:t>Identify Missing Data</a:t>
            </a:r>
            <a:endParaRPr lang="en-US" sz="3200" dirty="0"/>
          </a:p>
        </p:txBody>
      </p:sp>
      <p:sp>
        <p:nvSpPr>
          <p:cNvPr id="3" name="Content Placeholder 2"/>
          <p:cNvSpPr>
            <a:spLocks noGrp="1"/>
          </p:cNvSpPr>
          <p:nvPr>
            <p:ph idx="1"/>
          </p:nvPr>
        </p:nvSpPr>
        <p:spPr>
          <a:xfrm>
            <a:off x="457200" y="1143000"/>
            <a:ext cx="8229600" cy="4800600"/>
          </a:xfrm>
        </p:spPr>
        <p:txBody>
          <a:bodyPr/>
          <a:lstStyle/>
          <a:p>
            <a:r>
              <a:rPr lang="en-US" altLang="zh-CN" sz="2400" dirty="0" smtClean="0"/>
              <a:t>NA (not available) = missing value</a:t>
            </a:r>
          </a:p>
          <a:p>
            <a:r>
              <a:rPr lang="en-US" altLang="zh-CN" sz="2400" dirty="0" err="1" smtClean="0"/>
              <a:t>NaN</a:t>
            </a:r>
            <a:r>
              <a:rPr lang="en-US" altLang="zh-CN" sz="2400" dirty="0" smtClean="0"/>
              <a:t> (not a number) = impossible value</a:t>
            </a:r>
          </a:p>
          <a:p>
            <a:r>
              <a:rPr lang="en-US" altLang="zh-CN" sz="2400" dirty="0" err="1" smtClean="0"/>
              <a:t>Inf</a:t>
            </a:r>
            <a:r>
              <a:rPr lang="en-US" altLang="zh-CN" sz="2400" dirty="0" smtClean="0"/>
              <a:t> / -</a:t>
            </a:r>
            <a:r>
              <a:rPr lang="en-US" altLang="zh-CN" sz="2400" dirty="0" err="1" smtClean="0"/>
              <a:t>Inf</a:t>
            </a:r>
            <a:r>
              <a:rPr lang="en-US" altLang="zh-CN" sz="2400" dirty="0" smtClean="0"/>
              <a:t> = positive infinity / negative infinity</a:t>
            </a:r>
          </a:p>
          <a:p>
            <a:r>
              <a:rPr lang="en-US" altLang="zh-CN" sz="2400" dirty="0" smtClean="0"/>
              <a:t>NA and </a:t>
            </a:r>
            <a:r>
              <a:rPr lang="en-US" altLang="zh-CN" sz="2400" dirty="0" err="1" smtClean="0"/>
              <a:t>NaN</a:t>
            </a:r>
            <a:r>
              <a:rPr lang="en-US" altLang="zh-CN" sz="2400" dirty="0" smtClean="0"/>
              <a:t> are treated as missing data, while </a:t>
            </a:r>
            <a:r>
              <a:rPr lang="en-US" altLang="zh-CN" sz="2400" dirty="0" err="1" smtClean="0"/>
              <a:t>Inf</a:t>
            </a:r>
            <a:r>
              <a:rPr lang="en-US" altLang="zh-CN" sz="2400" dirty="0" smtClean="0"/>
              <a:t>/-</a:t>
            </a:r>
            <a:r>
              <a:rPr lang="en-US" altLang="zh-CN" sz="2400" dirty="0" err="1" smtClean="0"/>
              <a:t>Inf</a:t>
            </a:r>
            <a:r>
              <a:rPr lang="en-US" altLang="zh-CN" sz="2400" dirty="0" smtClean="0"/>
              <a:t> are valid data.</a:t>
            </a:r>
          </a:p>
          <a:p>
            <a:pPr marL="0" indent="0">
              <a:buNone/>
            </a:pPr>
            <a:endParaRPr lang="en-US" altLang="zh-CN" sz="2400" dirty="0"/>
          </a:p>
        </p:txBody>
      </p:sp>
      <p:pic>
        <p:nvPicPr>
          <p:cNvPr id="4" name="Picture 3"/>
          <p:cNvPicPr>
            <a:picLocks noChangeAspect="1"/>
          </p:cNvPicPr>
          <p:nvPr/>
        </p:nvPicPr>
        <p:blipFill>
          <a:blip r:embed="rId2"/>
          <a:stretch>
            <a:fillRect/>
          </a:stretch>
        </p:blipFill>
        <p:spPr>
          <a:xfrm>
            <a:off x="1439193" y="3429000"/>
            <a:ext cx="6267450" cy="1371600"/>
          </a:xfrm>
          <a:prstGeom prst="rect">
            <a:avLst/>
          </a:prstGeom>
        </p:spPr>
      </p:pic>
    </p:spTree>
    <p:extLst>
      <p:ext uri="{BB962C8B-B14F-4D97-AF65-F5344CB8AC3E}">
        <p14:creationId xmlns:p14="http://schemas.microsoft.com/office/powerpoint/2010/main" val="648636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562</TotalTime>
  <Words>974</Words>
  <Application>Microsoft Macintosh PowerPoint</Application>
  <PresentationFormat>On-screen Show (4:3)</PresentationFormat>
  <Paragraphs>122</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ＭＳ Ｐゴシック</vt:lpstr>
      <vt:lpstr>宋体</vt:lpstr>
      <vt:lpstr>Office Theme</vt:lpstr>
      <vt:lpstr>Session 4: R for data analysis </vt:lpstr>
      <vt:lpstr>Outline for whole sessions by TA</vt:lpstr>
      <vt:lpstr>Outline for today’s session</vt:lpstr>
      <vt:lpstr>Outline for today’s session</vt:lpstr>
      <vt:lpstr>Missing Data</vt:lpstr>
      <vt:lpstr>Sources and Impact of Missing Data</vt:lpstr>
      <vt:lpstr>Example Dataset: boys</vt:lpstr>
      <vt:lpstr>Methods for Handling Missing Data</vt:lpstr>
      <vt:lpstr>Identify Missing Data</vt:lpstr>
      <vt:lpstr>Identify Missing Data</vt:lpstr>
      <vt:lpstr>Explore Missing Values Patterns</vt:lpstr>
      <vt:lpstr>Explore Missing Values Patterns</vt:lpstr>
      <vt:lpstr>Explore Missing Values Patterns</vt:lpstr>
      <vt:lpstr>Dealing with Incomplete Data</vt:lpstr>
      <vt:lpstr>Dealing with Incomplete Data</vt:lpstr>
      <vt:lpstr>Outline for today’s session</vt:lpstr>
      <vt:lpstr>Hypothesis Testing</vt:lpstr>
      <vt:lpstr>One sample t test</vt:lpstr>
      <vt:lpstr>Contd..</vt:lpstr>
      <vt:lpstr>One sample t test In R</vt:lpstr>
      <vt:lpstr>Two sample t tests</vt:lpstr>
      <vt:lpstr>Contd..</vt:lpstr>
      <vt:lpstr>Two samples t tests in R</vt:lpstr>
      <vt:lpstr>Paired t tests</vt:lpstr>
      <vt:lpstr>Contd..</vt:lpstr>
      <vt:lpstr>Paired t test in R</vt:lpstr>
      <vt:lpstr>Thank you</vt:lpstr>
    </vt:vector>
  </TitlesOfParts>
  <Company>University of Washington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Tricia Caparas</dc:creator>
  <cp:lastModifiedBy>Ning LI</cp:lastModifiedBy>
  <cp:revision>123</cp:revision>
  <dcterms:created xsi:type="dcterms:W3CDTF">2008-11-04T22:35:39Z</dcterms:created>
  <dcterms:modified xsi:type="dcterms:W3CDTF">2016-03-25T07:39:40Z</dcterms:modified>
</cp:coreProperties>
</file>