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66" r:id="rId4"/>
    <p:sldId id="268" r:id="rId5"/>
    <p:sldId id="269" r:id="rId6"/>
    <p:sldId id="270" r:id="rId7"/>
    <p:sldId id="272" r:id="rId8"/>
    <p:sldId id="271" r:id="rId9"/>
    <p:sldId id="273" r:id="rId10"/>
    <p:sldId id="281" r:id="rId11"/>
    <p:sldId id="285" r:id="rId12"/>
    <p:sldId id="282" r:id="rId13"/>
    <p:sldId id="286" r:id="rId14"/>
    <p:sldId id="283" r:id="rId15"/>
    <p:sldId id="290" r:id="rId16"/>
    <p:sldId id="289" r:id="rId17"/>
    <p:sldId id="288" r:id="rId18"/>
    <p:sldId id="287" r:id="rId19"/>
    <p:sldId id="291" r:id="rId20"/>
    <p:sldId id="294" r:id="rId21"/>
    <p:sldId id="293" r:id="rId22"/>
    <p:sldId id="292" r:id="rId23"/>
    <p:sldId id="296" r:id="rId24"/>
    <p:sldId id="298" r:id="rId25"/>
    <p:sldId id="299" r:id="rId26"/>
    <p:sldId id="295" r:id="rId27"/>
    <p:sldId id="297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16/3/26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3/26/16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1: 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 E 321 Spring 2016</a:t>
            </a:r>
          </a:p>
          <a:p>
            <a:r>
              <a:rPr lang="en-US" dirty="0" smtClean="0"/>
              <a:t>Ning Li(ningli30@uw.edu)</a:t>
            </a:r>
          </a:p>
          <a:p>
            <a:r>
              <a:rPr lang="en-US" dirty="0" smtClean="0"/>
              <a:t>Dr. Shuai Huang (shuaih@uw.edu)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Some useful tricks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Comment, </a:t>
            </a:r>
            <a:r>
              <a:rPr lang="en-US" sz="2400" dirty="0" smtClean="0">
                <a:solidFill>
                  <a:srgbClr val="0070C0"/>
                </a:solidFill>
              </a:rPr>
              <a:t>#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Code autocomplete, </a:t>
            </a:r>
            <a:r>
              <a:rPr lang="en-US" sz="2400" dirty="0" smtClean="0">
                <a:solidFill>
                  <a:srgbClr val="0070C0"/>
                </a:solidFill>
              </a:rPr>
              <a:t>[tab]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Check help document, </a:t>
            </a:r>
            <a:r>
              <a:rPr lang="en-US" sz="2400" dirty="0" smtClean="0">
                <a:solidFill>
                  <a:srgbClr val="0070C0"/>
                </a:solidFill>
              </a:rPr>
              <a:t>?name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0070C0"/>
                </a:solidFill>
              </a:rPr>
              <a:t>help(name)</a:t>
            </a:r>
          </a:p>
          <a:p>
            <a:pPr marL="457200" lvl="1" indent="0">
              <a:buNone/>
            </a:pPr>
            <a:r>
              <a:rPr lang="en-US" sz="2000" dirty="0" smtClean="0"/>
              <a:t>e.g.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7" y="1502884"/>
            <a:ext cx="57340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442129"/>
            <a:ext cx="72104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5122383"/>
            <a:ext cx="22288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4552097"/>
            <a:ext cx="3048000" cy="20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/>
              <a:t>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Vector: one dimension with same type data</a:t>
            </a:r>
          </a:p>
          <a:p>
            <a:r>
              <a:rPr lang="en-US" sz="2400" dirty="0" smtClean="0"/>
              <a:t>Matrix: two dimensions with same type data</a:t>
            </a:r>
          </a:p>
          <a:p>
            <a:r>
              <a:rPr lang="en-US" sz="2400" dirty="0" smtClean="0"/>
              <a:t>Array: more dimensions with same type data</a:t>
            </a:r>
          </a:p>
          <a:p>
            <a:r>
              <a:rPr lang="en-US" sz="2400" dirty="0" err="1" smtClean="0"/>
              <a:t>Data.frame</a:t>
            </a:r>
            <a:r>
              <a:rPr lang="en-US" sz="2400" dirty="0" smtClean="0"/>
              <a:t>: two dimensions with various type data</a:t>
            </a:r>
          </a:p>
          <a:p>
            <a:r>
              <a:rPr lang="en-US" sz="2400" dirty="0" smtClean="0"/>
              <a:t>List: can be any format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 check data type of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 variable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971800"/>
            <a:ext cx="462915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64482"/>
            <a:ext cx="1466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Import data files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Use R package build-in dataset, e.g.</a:t>
            </a:r>
          </a:p>
          <a:p>
            <a:endParaRPr lang="en-US" sz="2400" dirty="0" smtClean="0"/>
          </a:p>
          <a:p>
            <a:r>
              <a:rPr lang="en-US" sz="2400" dirty="0" smtClean="0"/>
              <a:t>Import data from your files</a:t>
            </a:r>
          </a:p>
          <a:p>
            <a:pPr lvl="1"/>
            <a:r>
              <a:rPr lang="en-US" sz="2000" dirty="0" smtClean="0"/>
              <a:t>csv (.csv), </a:t>
            </a:r>
            <a:r>
              <a:rPr lang="en-US" sz="2000" dirty="0" err="1" smtClean="0"/>
              <a:t>dat</a:t>
            </a:r>
            <a:r>
              <a:rPr lang="en-US" sz="2000" dirty="0" smtClean="0"/>
              <a:t> (.</a:t>
            </a:r>
            <a:r>
              <a:rPr lang="en-US" sz="2000" dirty="0" err="1" smtClean="0"/>
              <a:t>dat</a:t>
            </a:r>
            <a:r>
              <a:rPr lang="en-US" sz="2000" dirty="0" smtClean="0"/>
              <a:t>), txt (.txt)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61" y="2809874"/>
            <a:ext cx="443865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47" y="1571625"/>
            <a:ext cx="1085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Viewing data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mtcars</a:t>
            </a:r>
            <a:r>
              <a:rPr lang="en-US" sz="2400" dirty="0" smtClean="0"/>
              <a:t> data as example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612155"/>
            <a:ext cx="45339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679442"/>
            <a:ext cx="6362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Install R packages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is a lightweight statistical programming language, which is different from 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SAS and SPSS. It means it comes out with a few basic packages, and you have to install R packages if you want to do more.</a:t>
            </a:r>
          </a:p>
          <a:p>
            <a:pPr marL="0" indent="0">
              <a:buNone/>
            </a:pPr>
            <a:r>
              <a:rPr lang="en-US" sz="2400" dirty="0" smtClean="0"/>
              <a:t>e.g. R package ggplot2 is a beautiful plot tool.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22" y="3117850"/>
            <a:ext cx="6819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Use R packages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Two steps to use R packages after installation.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the R package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Call function implemented in the R package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057400"/>
            <a:ext cx="53911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962275"/>
            <a:ext cx="635317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26" y="3680394"/>
            <a:ext cx="5994546" cy="25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the help document of built-in dataset</a:t>
            </a:r>
            <a:r>
              <a:rPr lang="en-US" sz="2400" dirty="0"/>
              <a:t>, ‘</a:t>
            </a:r>
            <a:r>
              <a:rPr lang="en-US" sz="2400" dirty="0" err="1"/>
              <a:t>pistonrings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data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data type of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dimension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</a:t>
            </a:r>
            <a:r>
              <a:rPr lang="en-US" sz="2400" dirty="0"/>
              <a:t>variable names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first </a:t>
            </a:r>
            <a:r>
              <a:rPr lang="en-US" sz="2400" dirty="0"/>
              <a:t>8 rows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the value of row 5, col </a:t>
            </a:r>
            <a:r>
              <a:rPr lang="en-US" sz="2400" dirty="0"/>
              <a:t>2 in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Challenge: what is the mean value </a:t>
            </a:r>
            <a:r>
              <a:rPr lang="en-US" sz="2400" i="1" dirty="0"/>
              <a:t>of diameter in </a:t>
            </a:r>
            <a:r>
              <a:rPr lang="en-US" sz="2400" i="1" dirty="0" err="1" smtClean="0"/>
              <a:t>pistonrings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27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Basic statistical 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Mean</a:t>
            </a:r>
          </a:p>
          <a:p>
            <a:r>
              <a:rPr lang="en-US" sz="2400" dirty="0" smtClean="0"/>
              <a:t>Variance</a:t>
            </a:r>
          </a:p>
          <a:p>
            <a:r>
              <a:rPr lang="en-US" sz="2400" dirty="0" smtClean="0"/>
              <a:t>Standard deviation (how to validate </a:t>
            </a:r>
            <a:r>
              <a:rPr lang="en-US" sz="2400" dirty="0" err="1" smtClean="0"/>
              <a:t>sd</a:t>
            </a:r>
            <a:r>
              <a:rPr lang="en-US" sz="2400" dirty="0" smtClean="0"/>
              <a:t> with variance)</a:t>
            </a:r>
          </a:p>
          <a:p>
            <a:r>
              <a:rPr lang="en-US" sz="2400" dirty="0" smtClean="0"/>
              <a:t>Minimum, maximum</a:t>
            </a:r>
          </a:p>
          <a:p>
            <a:r>
              <a:rPr lang="en-US" sz="2400" dirty="0" smtClean="0"/>
              <a:t>Median</a:t>
            </a:r>
          </a:p>
          <a:p>
            <a:r>
              <a:rPr lang="en-US" sz="2400" dirty="0" smtClean="0"/>
              <a:t>Quantile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20" y="3733800"/>
            <a:ext cx="6048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‘summary()’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Gives a collection of basic statistics</a:t>
            </a:r>
          </a:p>
          <a:p>
            <a:r>
              <a:rPr lang="en-US" sz="2400" dirty="0" smtClean="0"/>
              <a:t>Can be used with many functions include	model fitting functions (ANOVA, regression model, cluster analysis)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667000"/>
            <a:ext cx="1971675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3200400"/>
            <a:ext cx="3857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2400" dirty="0" smtClean="0"/>
              <a:t>R for </a:t>
            </a:r>
            <a:r>
              <a:rPr lang="en-US" sz="2400" dirty="0" smtClean="0"/>
              <a:t>control chart I</a:t>
            </a:r>
            <a:endParaRPr lang="en-US" sz="2400" dirty="0" smtClean="0"/>
          </a:p>
          <a:p>
            <a:r>
              <a:rPr lang="en-US" sz="2400" dirty="0" smtClean="0"/>
              <a:t>Homework solution </a:t>
            </a:r>
            <a:r>
              <a:rPr lang="en-US" sz="2400" dirty="0" smtClean="0"/>
              <a:t>I</a:t>
            </a:r>
          </a:p>
          <a:p>
            <a:r>
              <a:rPr lang="en-US" sz="2400" dirty="0"/>
              <a:t>R for control chart </a:t>
            </a:r>
            <a:r>
              <a:rPr lang="en-US" sz="2400" dirty="0" smtClean="0"/>
              <a:t>II</a:t>
            </a:r>
            <a:endParaRPr lang="en-US" sz="2400" dirty="0" smtClean="0"/>
          </a:p>
          <a:p>
            <a:r>
              <a:rPr lang="en-US" sz="2400" dirty="0" smtClean="0"/>
              <a:t>Homework solution II</a:t>
            </a:r>
          </a:p>
          <a:p>
            <a:r>
              <a:rPr lang="en-US" sz="2400" dirty="0"/>
              <a:t>R for control chart </a:t>
            </a:r>
            <a:r>
              <a:rPr lang="en-US" sz="2400" dirty="0" smtClean="0"/>
              <a:t>III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‘table()’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can generate frequency tables using the table( ) function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05000"/>
            <a:ext cx="15240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976562"/>
            <a:ext cx="66294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Basic plotting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Introduce R package ggplot2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ggplot2 is </a:t>
            </a:r>
            <a:r>
              <a:rPr lang="en-US" sz="2400" dirty="0" smtClean="0"/>
              <a:t>an elegant </a:t>
            </a:r>
            <a:r>
              <a:rPr lang="en-US" sz="2400" dirty="0"/>
              <a:t>plotting system for </a:t>
            </a:r>
            <a:r>
              <a:rPr lang="en-US" sz="2400" dirty="0" smtClean="0"/>
              <a:t>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http</a:t>
            </a:r>
            <a:r>
              <a:rPr lang="en-US" sz="2400" dirty="0"/>
              <a:t>://ggplot2.org</a:t>
            </a:r>
            <a:r>
              <a:rPr lang="en-US" sz="2400" dirty="0" smtClean="0"/>
              <a:t>/</a:t>
            </a:r>
            <a:endParaRPr lang="en-US" sz="2400" dirty="0"/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69" y="2011670"/>
            <a:ext cx="5224062" cy="40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Scatter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326800"/>
            <a:ext cx="4185733" cy="280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981200"/>
            <a:ext cx="5372100" cy="762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95500" y="1726244"/>
            <a:ext cx="76200" cy="40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333" y="141553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data_name</a:t>
            </a:r>
            <a:r>
              <a:rPr lang="en-US" dirty="0" smtClean="0"/>
              <a:t>, 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1600200"/>
            <a:ext cx="152400" cy="532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118693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aes</a:t>
            </a:r>
            <a:r>
              <a:rPr lang="en-US" dirty="0" smtClean="0"/>
              <a:t>(x variable, y variable, others)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96000" y="1981200"/>
            <a:ext cx="76200" cy="151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706" y="167702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as.factor</a:t>
            </a:r>
            <a:r>
              <a:rPr lang="en-US" dirty="0" smtClean="0"/>
              <a:t>() convert to discrete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47800" y="23622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939534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geom_XXX</a:t>
            </a:r>
            <a:r>
              <a:rPr lang="en-US" dirty="0" smtClean="0"/>
              <a:t>, layout, e.g.</a:t>
            </a:r>
          </a:p>
          <a:p>
            <a:r>
              <a:rPr lang="en-US" dirty="0" err="1" smtClean="0"/>
              <a:t>geom_scatter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geom_boxplot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 …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76600" y="2667000"/>
            <a:ext cx="3048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0705" y="4495800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xlab</a:t>
            </a:r>
            <a:r>
              <a:rPr lang="en-US" dirty="0" smtClean="0"/>
              <a:t>: x axis title</a:t>
            </a:r>
          </a:p>
          <a:p>
            <a:r>
              <a:rPr lang="en-US" dirty="0" err="1" smtClean="0"/>
              <a:t>ylab</a:t>
            </a:r>
            <a:r>
              <a:rPr lang="en-US" dirty="0" smtClean="0"/>
              <a:t>: y axis title</a:t>
            </a:r>
          </a:p>
          <a:p>
            <a:r>
              <a:rPr lang="en-US" dirty="0" err="1" smtClean="0"/>
              <a:t>ggtitle</a:t>
            </a:r>
            <a:r>
              <a:rPr lang="en-US" dirty="0" smtClean="0"/>
              <a:t>: main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Boxplot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0" y="1752600"/>
            <a:ext cx="639127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33" y="2796285"/>
            <a:ext cx="5176333" cy="34712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33600" y="1600200"/>
            <a:ext cx="76200" cy="61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2797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layout, </a:t>
            </a:r>
            <a:r>
              <a:rPr lang="en-US" dirty="0" err="1" smtClean="0"/>
              <a:t>geom_jitter</a:t>
            </a:r>
            <a:r>
              <a:rPr lang="en-US" dirty="0" smtClean="0"/>
              <a:t>(), plot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Histogram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60" y="1295400"/>
            <a:ext cx="547687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33" y="2202170"/>
            <a:ext cx="5785933" cy="38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Plot the histogram and density for variable </a:t>
            </a:r>
            <a:r>
              <a:rPr lang="en-US" sz="2400" dirty="0"/>
              <a:t>‘diameter’ in dataset </a:t>
            </a:r>
            <a:r>
              <a:rPr lang="en-US" sz="2400" dirty="0" smtClean="0"/>
              <a:t>‘</a:t>
            </a:r>
            <a:r>
              <a:rPr lang="en-US" sz="2400" dirty="0" err="1" smtClean="0"/>
              <a:t>pistonrings</a:t>
            </a:r>
            <a:r>
              <a:rPr lang="en-US" sz="2400" dirty="0" smtClean="0"/>
              <a:t>’ in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r>
              <a:rPr lang="en-US" sz="2400" dirty="0" smtClean="0"/>
              <a:t>Add variable ‘trial’ to show the difference between two groups</a:t>
            </a:r>
          </a:p>
          <a:p>
            <a:r>
              <a:rPr lang="en-US" sz="2400" dirty="0" smtClean="0"/>
              <a:t>Add main title</a:t>
            </a:r>
          </a:p>
          <a:p>
            <a:r>
              <a:rPr lang="en-US" sz="2400" dirty="0" smtClean="0"/>
              <a:t>More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020200"/>
            <a:ext cx="4642933" cy="31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 you next TA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5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What is 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r>
              <a:rPr lang="en-US" sz="2400" dirty="0" smtClean="0"/>
              <a:t>Based on S language, written by Robert Gentleman and Ross </a:t>
            </a:r>
            <a:r>
              <a:rPr lang="en-US" sz="2400" dirty="0" err="1" smtClean="0"/>
              <a:t>Ihaka</a:t>
            </a:r>
            <a:r>
              <a:rPr lang="en-US" sz="2400" dirty="0"/>
              <a:t> </a:t>
            </a:r>
            <a:r>
              <a:rPr lang="en-US" sz="2400" dirty="0" smtClean="0"/>
              <a:t>(R&amp;R)</a:t>
            </a:r>
          </a:p>
          <a:p>
            <a:r>
              <a:rPr lang="en-US" sz="2400" dirty="0" smtClean="0"/>
              <a:t>Programming language for statistical computing &amp; graphics</a:t>
            </a:r>
          </a:p>
          <a:p>
            <a:r>
              <a:rPr lang="en-US" sz="2400" dirty="0" smtClean="0"/>
              <a:t>Open source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i="1" dirty="0"/>
              <a:t>http://machinelearningmastery.com/best-programming-language-for-machine-learning/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4806547" cy="3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68984"/>
          </a:xfrm>
        </p:spPr>
        <p:txBody>
          <a:bodyPr/>
          <a:lstStyle/>
          <a:p>
            <a:r>
              <a:rPr lang="en-US" sz="3200" dirty="0" smtClean="0"/>
              <a:t>R is free!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32" y="1050734"/>
            <a:ext cx="41148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environment is free.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http://cran.r-project.org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6275" y="1050734"/>
            <a:ext cx="411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 smtClean="0"/>
              <a:t>R IDE: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is free.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7" y="1952367"/>
            <a:ext cx="255270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01337"/>
            <a:ext cx="3124200" cy="1732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6408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ＭＳ Ｐゴシック" pitchFamily="-112" charset="-128"/>
              </a:rPr>
              <a:t>R packages are free</a:t>
            </a:r>
            <a:r>
              <a:rPr lang="en-US" sz="2400" dirty="0" smtClean="0">
                <a:latin typeface="+mn-lt"/>
                <a:cs typeface="ＭＳ Ｐゴシック" pitchFamily="-112" charset="-128"/>
              </a:rPr>
              <a:t>!</a:t>
            </a:r>
          </a:p>
          <a:p>
            <a:r>
              <a:rPr lang="en-US" sz="2400" dirty="0" smtClean="0">
                <a:latin typeface="+mn-lt"/>
                <a:cs typeface="ＭＳ Ｐゴシック" pitchFamily="-112" charset="-128"/>
              </a:rPr>
              <a:t>Get from</a:t>
            </a:r>
          </a:p>
          <a:p>
            <a:endParaRPr lang="en-US" sz="2400" dirty="0">
              <a:latin typeface="+mn-lt"/>
              <a:cs typeface="ＭＳ Ｐゴシック" pitchFamily="-11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08884"/>
            <a:ext cx="4093004" cy="19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Set up </a:t>
            </a:r>
            <a:r>
              <a:rPr lang="en-US" sz="3200" dirty="0" err="1" smtClean="0"/>
              <a:t>RStudio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5" y="1600200"/>
            <a:ext cx="8427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Set working directory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is where you want to save all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‘session’ -&gt; ‘Set Work Directory’ -&gt; ‘Choose Directory …’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Manually specify in R code</a:t>
            </a:r>
          </a:p>
          <a:p>
            <a:pPr marL="857250" lvl="1" indent="-457200"/>
            <a:r>
              <a:rPr lang="en-US" sz="2000" dirty="0"/>
              <a:t>In windows, </a:t>
            </a:r>
            <a:endParaRPr lang="en-US" sz="2000" dirty="0" smtClean="0"/>
          </a:p>
          <a:p>
            <a:pPr marL="857250" lvl="1" indent="-457200"/>
            <a:r>
              <a:rPr lang="en-US" sz="2000" dirty="0" smtClean="0"/>
              <a:t>In </a:t>
            </a:r>
            <a:r>
              <a:rPr lang="en-US" sz="2000" dirty="0"/>
              <a:t>mac or </a:t>
            </a:r>
            <a:r>
              <a:rPr lang="en-US" sz="2000" dirty="0" err="1"/>
              <a:t>linux</a:t>
            </a:r>
            <a:r>
              <a:rPr lang="en-US" sz="2000" dirty="0"/>
              <a:t>,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current </a:t>
            </a:r>
            <a:r>
              <a:rPr lang="en-US" sz="2400" dirty="0"/>
              <a:t>working directory, </a:t>
            </a:r>
            <a:endParaRPr lang="en-US" sz="2400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62200"/>
            <a:ext cx="4552950" cy="199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056511"/>
            <a:ext cx="2847975" cy="17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5428618"/>
            <a:ext cx="2019300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085" y="5848349"/>
            <a:ext cx="5619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714</Words>
  <Application>Microsoft Macintosh PowerPoint</Application>
  <PresentationFormat>On-screen Show (4:3)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ＭＳ Ｐゴシック</vt:lpstr>
      <vt:lpstr>宋体</vt:lpstr>
      <vt:lpstr>Office Theme</vt:lpstr>
      <vt:lpstr>Session 1: Introduction to R</vt:lpstr>
      <vt:lpstr>Outline for whole sessions by TA</vt:lpstr>
      <vt:lpstr>Outline for today’s session</vt:lpstr>
      <vt:lpstr>Outline for today’s session</vt:lpstr>
      <vt:lpstr>What is R?</vt:lpstr>
      <vt:lpstr>R is free!</vt:lpstr>
      <vt:lpstr>Outline for today’s session</vt:lpstr>
      <vt:lpstr>Set up RStudio</vt:lpstr>
      <vt:lpstr>Set working directory</vt:lpstr>
      <vt:lpstr>Some useful tricks</vt:lpstr>
      <vt:lpstr>R data structures</vt:lpstr>
      <vt:lpstr>Import data files</vt:lpstr>
      <vt:lpstr>Viewing data</vt:lpstr>
      <vt:lpstr>Install R packages</vt:lpstr>
      <vt:lpstr>Use R packages</vt:lpstr>
      <vt:lpstr>Exercise</vt:lpstr>
      <vt:lpstr>Outline for today’s session</vt:lpstr>
      <vt:lpstr>Basic statistical results</vt:lpstr>
      <vt:lpstr>Function ‘summary()’</vt:lpstr>
      <vt:lpstr>Function ‘table()’</vt:lpstr>
      <vt:lpstr>Outline for today’s session</vt:lpstr>
      <vt:lpstr>Introduce R package ggplot2</vt:lpstr>
      <vt:lpstr>Scatter plot</vt:lpstr>
      <vt:lpstr>Boxplot plot</vt:lpstr>
      <vt:lpstr>Histogram plot</vt:lpstr>
      <vt:lpstr>Exercise</vt:lpstr>
      <vt:lpstr>Thank you!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Ning LI</cp:lastModifiedBy>
  <cp:revision>137</cp:revision>
  <dcterms:created xsi:type="dcterms:W3CDTF">2008-11-04T22:35:39Z</dcterms:created>
  <dcterms:modified xsi:type="dcterms:W3CDTF">2016-03-27T04:21:12Z</dcterms:modified>
</cp:coreProperties>
</file>