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12" r:id="rId4"/>
    <p:sldId id="316" r:id="rId5"/>
    <p:sldId id="317" r:id="rId6"/>
    <p:sldId id="321" r:id="rId7"/>
    <p:sldId id="318" r:id="rId8"/>
    <p:sldId id="319" r:id="rId9"/>
    <p:sldId id="320" r:id="rId10"/>
    <p:sldId id="322" r:id="rId11"/>
    <p:sldId id="323" r:id="rId12"/>
    <p:sldId id="324" r:id="rId13"/>
    <p:sldId id="325" r:id="rId14"/>
    <p:sldId id="326" r:id="rId15"/>
    <p:sldId id="29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5/16/16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4:Homework and midterm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Homework 4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8088" y="1295400"/>
            <a:ext cx="72067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Homework 4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79318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Homework 4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5033" y="1295400"/>
            <a:ext cx="6493934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Homework 4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191" y="1752600"/>
            <a:ext cx="6835617" cy="36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Homework 4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925" y="1524000"/>
            <a:ext cx="6628150" cy="41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57300"/>
            <a:ext cx="6172200" cy="457200"/>
          </a:xfrm>
        </p:spPr>
        <p:txBody>
          <a:bodyPr/>
          <a:lstStyle/>
          <a:p>
            <a:r>
              <a:rPr lang="en-US" sz="3200" dirty="0"/>
              <a:t>Outline for whole sessions by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R</a:t>
            </a:r>
          </a:p>
          <a:p>
            <a:r>
              <a:rPr lang="en-US" sz="2400" dirty="0"/>
              <a:t>R for control chart I</a:t>
            </a:r>
          </a:p>
          <a:p>
            <a:r>
              <a:rPr lang="en-US" sz="2400" dirty="0"/>
              <a:t>Homework solution </a:t>
            </a:r>
            <a:r>
              <a:rPr lang="en-US" sz="2400" dirty="0" smtClean="0"/>
              <a:t>I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Homework </a:t>
            </a:r>
            <a:r>
              <a:rPr lang="en-US" sz="2400" dirty="0" smtClean="0">
                <a:solidFill>
                  <a:srgbClr val="FF0000"/>
                </a:solidFill>
              </a:rPr>
              <a:t>and exam solution II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 for control chart II</a:t>
            </a:r>
          </a:p>
          <a:p>
            <a:r>
              <a:rPr lang="en-US" sz="2400" dirty="0" smtClean="0"/>
              <a:t>R </a:t>
            </a:r>
            <a:r>
              <a:rPr lang="en-US" sz="2400" dirty="0"/>
              <a:t>for control chart III</a:t>
            </a:r>
          </a:p>
        </p:txBody>
      </p:sp>
    </p:spTree>
    <p:extLst>
      <p:ext uri="{BB962C8B-B14F-4D97-AF65-F5344CB8AC3E}">
        <p14:creationId xmlns:p14="http://schemas.microsoft.com/office/powerpoint/2010/main" val="2119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1581835"/>
            <a:ext cx="3976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Q1 part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Which one is Type I error?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4686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541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(a) Left     (b) Right</a:t>
            </a:r>
          </a:p>
        </p:txBody>
      </p:sp>
    </p:spTree>
    <p:extLst>
      <p:ext uri="{BB962C8B-B14F-4D97-AF65-F5344CB8AC3E}">
        <p14:creationId xmlns:p14="http://schemas.microsoft.com/office/powerpoint/2010/main" val="11844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1510099"/>
            <a:ext cx="4686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Question1 part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2156430"/>
            <a:ext cx="3949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1905000"/>
                <a:ext cx="5334000" cy="2426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Times New Roman" charset="0"/>
                    <a:ea typeface="Times New Roman" charset="0"/>
                  </a:rPr>
                  <a:t>Question 1 part 4)</a:t>
                </a: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Times New Roman" charset="0"/>
                  <a:ea typeface="Times New Roman" charset="0"/>
                </a:endParaRP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Times New Roman" charset="0"/>
                    <a:ea typeface="Times New Roman" charset="0"/>
                  </a:rPr>
                  <a:t>Suppose </a:t>
                </a:r>
                <a:r>
                  <a:rPr lang="en-US" dirty="0">
                    <a:latin typeface="Times New Roman" charset="0"/>
                    <a:ea typeface="Times New Roman" charset="0"/>
                  </a:rPr>
                  <a:t>we are testing the hypothesis</a:t>
                </a:r>
                <a:r>
                  <a:rPr lang="en-US" dirty="0" smtClean="0">
                    <a:latin typeface="Times New Roman" charset="0"/>
                    <a:ea typeface="Times New Roman" charset="0"/>
                  </a:rPr>
                  <a:t>:</a:t>
                </a: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Times New Roman" charset="0"/>
                  <a:ea typeface="Times New Roman" charset="0"/>
                </a:endParaRPr>
              </a:p>
              <a:p>
                <a:pPr marL="0" marR="0" indent="0" algn="ctr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</a:t>
                </a:r>
              </a:p>
              <a:p>
                <a:pPr marL="0" marR="0" indent="0" algn="ctr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  <a:latin typeface="Times New Roman" charset="0"/>
                    <a:ea typeface="Times New Roman" charset="0"/>
                  </a:rPr>
                  <a:t>,</a:t>
                </a:r>
              </a:p>
              <a:p>
                <a:pPr marL="0" marR="0" indent="0" algn="ctr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Times New Roman" charset="0"/>
                  <a:ea typeface="Times New Roman" charset="0"/>
                </a:endParaRP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 are known. Resources are limited, and the total sample size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. So the question is,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should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  <a:latin typeface="Times New Roman" charset="0"/>
                    <a:ea typeface="Times New Roman" charset="0"/>
                  </a:rPr>
                  <a:t>?</a:t>
                </a: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Times New Roman" charset="0"/>
                  <a:ea typeface="Times New Roman" charset="0"/>
                </a:endParaRPr>
              </a:p>
              <a:p>
                <a:pPr marL="0" marR="0" indent="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</a:p>
              <a:p>
                <a:pPr marL="228600" marR="0" indent="-228600" algn="just">
                  <a:lnSpc>
                    <a:spcPts val="13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dirty="0">
                    <a:effectLst/>
                    <a:latin typeface="Times New Roman" charset="0"/>
                    <a:ea typeface="Times New Roman" charset="0"/>
                  </a:rPr>
                  <a:t>(a) </a:t>
                </a:r>
                <a:r>
                  <a:rPr lang="fr-FR" dirty="0" err="1">
                    <a:effectLst/>
                    <a:latin typeface="Times New Roman" charset="0"/>
                    <a:ea typeface="Times New Roman" charset="0"/>
                  </a:rPr>
                  <a:t>Yes</a:t>
                </a:r>
                <a:r>
                  <a:rPr lang="fr-FR" dirty="0">
                    <a:effectLst/>
                    <a:latin typeface="Times New Roman" charset="0"/>
                    <a:ea typeface="Times New Roman" charset="0"/>
                  </a:rPr>
                  <a:t>     (b) No</a:t>
                </a:r>
                <a:endParaRPr lang="en-US" dirty="0">
                  <a:effectLst/>
                  <a:latin typeface="Times New Roman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05000"/>
                <a:ext cx="5334000" cy="2426305"/>
              </a:xfrm>
              <a:prstGeom prst="rect">
                <a:avLst/>
              </a:prstGeom>
              <a:blipFill rotWithShape="0">
                <a:blip r:embed="rId2"/>
                <a:stretch>
                  <a:fillRect l="-1029" t="-5025" r="-914" b="-3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676400"/>
                <a:ext cx="8077200" cy="346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  <a:r>
                  <a:rPr lang="en-US" dirty="0" smtClean="0">
                    <a:effectLst/>
                    <a:latin typeface="Times New Roman" charset="0"/>
                    <a:ea typeface="Times New Roman" charset="0"/>
                  </a:rPr>
                  <a:t>Question 3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charset="0"/>
                    <a:ea typeface="Times New Roman" charset="0"/>
                  </a:rPr>
                  <a:t>The </a:t>
                </a:r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thickness of a printed circuit board is an important quality parameter.  Data on board thickness (in inches) are collected for 25 samples of three boards each. Given that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=0.063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𝑆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=0.0005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=0.00092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=1.693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=0.888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=0.8862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.</a:t>
                </a:r>
              </a:p>
              <a:p>
                <a:pPr marL="342900" lvl="0" indent="-342900">
                  <a:buFont typeface="+mj-lt"/>
                  <a:buAutoNum type="alphaLcParenBoth"/>
                  <a:tabLst>
                    <a:tab pos="0" algn="l"/>
                  </a:tabLst>
                </a:pPr>
                <a:r>
                  <a:rPr lang="en-US" dirty="0">
                    <a:effectLst/>
                    <a:ea typeface="宋体" charset="-122"/>
                  </a:rPr>
                  <a:t>Set up x-bar and R control charts for </a:t>
                </a:r>
                <a:r>
                  <a:rPr lang="en-US" dirty="0">
                    <a:effectLst/>
                    <a:latin typeface="Times New Roman" charset="0"/>
                    <a:ea typeface="宋体" charset="-122"/>
                    <a:sym typeface="Symbol" charset="2"/>
                  </a:rPr>
                  <a:t></a:t>
                </a:r>
                <a:r>
                  <a:rPr lang="en-US" dirty="0">
                    <a:effectLst/>
                    <a:ea typeface="宋体" charset="-122"/>
                  </a:rPr>
                  <a:t>=0.0027.   (10 points)</a:t>
                </a:r>
              </a:p>
              <a:p>
                <a:pPr marL="342900" lvl="0" indent="-342900">
                  <a:buFont typeface="+mj-lt"/>
                  <a:buAutoNum type="alphaLcParenBoth"/>
                  <a:tabLst>
                    <a:tab pos="0" algn="l"/>
                  </a:tabLst>
                </a:pPr>
                <a:r>
                  <a:rPr lang="en-US" dirty="0">
                    <a:effectLst/>
                    <a:ea typeface="宋体" charset="-122"/>
                  </a:rPr>
                  <a:t>Set up x-bar and S control charts for </a:t>
                </a:r>
                <a:r>
                  <a:rPr lang="en-US" dirty="0">
                    <a:effectLst/>
                    <a:latin typeface="Times New Roman" charset="0"/>
                    <a:ea typeface="宋体" charset="-122"/>
                    <a:sym typeface="Symbol" charset="2"/>
                  </a:rPr>
                  <a:t></a:t>
                </a:r>
                <a:r>
                  <a:rPr lang="en-US" dirty="0">
                    <a:effectLst/>
                    <a:ea typeface="宋体" charset="-122"/>
                  </a:rPr>
                  <a:t>=0.0027.    (10 points)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077200" cy="3462486"/>
              </a:xfrm>
              <a:prstGeom prst="rect">
                <a:avLst/>
              </a:prstGeom>
              <a:blipFill rotWithShape="0">
                <a:blip r:embed="rId2"/>
                <a:stretch>
                  <a:fillRect l="-604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1443841"/>
                <a:ext cx="78486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Times New Roman" charset="0"/>
                    <a:ea typeface="Times New Roman" charset="0"/>
                  </a:rPr>
                  <a:t>Question 4</a:t>
                </a:r>
              </a:p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Times New Roman" charset="0"/>
                    <a:ea typeface="Times New Roman" charset="0"/>
                  </a:rPr>
                  <a:t>Suppose </a:t>
                </a:r>
                <a:r>
                  <a:rPr lang="en-US" dirty="0">
                    <a:latin typeface="Times New Roman" charset="0"/>
                    <a:ea typeface="Times New Roman" charset="0"/>
                  </a:rPr>
                  <a:t>that we wish to test the hypothesis</a:t>
                </a:r>
              </a:p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: 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𝜇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=15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</a:t>
                </a:r>
              </a:p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: 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𝜇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≠15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,</a:t>
                </a:r>
              </a:p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where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=9.0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. if the true mean is really 18, what sample size must be used to ensure that the probability of type II error is no greater than 0.10? assume that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=0.05</m:t>
                    </m:r>
                  </m:oMath>
                </a14:m>
                <a:r>
                  <a:rPr lang="en-US" dirty="0">
                    <a:effectLst/>
                    <a:latin typeface="Times New Roman" charset="0"/>
                    <a:ea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3841"/>
                <a:ext cx="78486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699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Midterm problem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077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charset="0"/>
                <a:ea typeface="Times New Roman" charset="0"/>
              </a:rPr>
              <a:t>Question 5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charset="0"/>
                <a:ea typeface="Times New Roman" charset="0"/>
              </a:rPr>
              <a:t>An </a:t>
            </a:r>
            <a:r>
              <a:rPr lang="en-US" dirty="0">
                <a:latin typeface="Times New Roman" charset="0"/>
                <a:ea typeface="Times New Roman" charset="0"/>
              </a:rPr>
              <a:t>x-bar chart with three-sigma limits has parameters as follows: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UCL = 104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CL = 100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LCL = 96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n = 5.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Suppose the process quality characteristic being controlled is normally distributed with a true mean of 98 and a standard deviation of 8. What is the probability that the control chart would exhibit lack of control by at least the third point plotted?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charset="0"/>
                <a:ea typeface="Times New Roman" charset="0"/>
              </a:rPr>
              <a:t> </a:t>
            </a:r>
            <a:endParaRPr lang="en-US" dirty="0">
              <a:latin typeface="Times New Roman" charset="0"/>
              <a:ea typeface="Times New Roman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charset="0"/>
                <a:ea typeface="Times New Roman" charset="0"/>
              </a:rPr>
              <a:t> 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142</Words>
  <Application>Microsoft Macintosh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 Math</vt:lpstr>
      <vt:lpstr>ＭＳ Ｐゴシック</vt:lpstr>
      <vt:lpstr>Symbol</vt:lpstr>
      <vt:lpstr>Times New Roman</vt:lpstr>
      <vt:lpstr>宋体</vt:lpstr>
      <vt:lpstr>Arial</vt:lpstr>
      <vt:lpstr>Office Theme</vt:lpstr>
      <vt:lpstr>Session 4:Homework and midterm solution</vt:lpstr>
      <vt:lpstr>Outline for whole sessions by TA</vt:lpstr>
      <vt:lpstr>Midterm problem</vt:lpstr>
      <vt:lpstr>Midterm problem</vt:lpstr>
      <vt:lpstr>Midterm problem</vt:lpstr>
      <vt:lpstr>Midterm problem</vt:lpstr>
      <vt:lpstr>Midterm problem</vt:lpstr>
      <vt:lpstr>Midterm problem</vt:lpstr>
      <vt:lpstr>Midterm problem</vt:lpstr>
      <vt:lpstr>Homework 4 problem</vt:lpstr>
      <vt:lpstr>Homework 4 problem</vt:lpstr>
      <vt:lpstr>Homework 4 problem</vt:lpstr>
      <vt:lpstr>Homework 4 problem</vt:lpstr>
      <vt:lpstr>Homework 4 problem</vt:lpstr>
      <vt:lpstr>Thank you.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175</cp:revision>
  <dcterms:created xsi:type="dcterms:W3CDTF">2008-11-04T22:35:39Z</dcterms:created>
  <dcterms:modified xsi:type="dcterms:W3CDTF">2016-05-16T19:11:22Z</dcterms:modified>
</cp:coreProperties>
</file>