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3" r:id="rId2"/>
    <p:sldId id="284" r:id="rId3"/>
    <p:sldId id="285" r:id="rId4"/>
    <p:sldId id="287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11" r:id="rId19"/>
    <p:sldId id="309" r:id="rId20"/>
    <p:sldId id="310" r:id="rId21"/>
    <p:sldId id="312" r:id="rId22"/>
    <p:sldId id="313" r:id="rId23"/>
    <p:sldId id="30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6"/>
    <p:restoredTop sz="94643"/>
  </p:normalViewPr>
  <p:slideViewPr>
    <p:cSldViewPr snapToGrid="0" snapToObjects="1">
      <p:cViewPr varScale="1">
        <p:scale>
          <a:sx n="81" d="100"/>
          <a:sy n="81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800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304800" y="254001"/>
            <a:ext cx="115824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800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6" name="Rectangle 8"/>
          <p:cNvSpPr/>
          <p:nvPr userDrawn="1"/>
        </p:nvSpPr>
        <p:spPr>
          <a:xfrm>
            <a:off x="596900" y="152400"/>
            <a:ext cx="44196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800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34" y="152400"/>
            <a:ext cx="428413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10"/>
          <p:cNvSpPr/>
          <p:nvPr userDrawn="1"/>
        </p:nvSpPr>
        <p:spPr>
          <a:xfrm flipV="1">
            <a:off x="10890252" y="6348414"/>
            <a:ext cx="781049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800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368" y="6348413"/>
            <a:ext cx="79163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52601"/>
            <a:ext cx="103632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08375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96900" y="5943601"/>
            <a:ext cx="28448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51E87A-DDEC-42F4-9632-946EC656CF91}" type="datetime1">
              <a:rPr lang="en-US" altLang="zh-CN"/>
              <a:pPr>
                <a:defRPr/>
              </a:pPr>
              <a:t>6/1/16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52900" y="5943601"/>
            <a:ext cx="38608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4900" y="5943601"/>
            <a:ext cx="28448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2FDFD7-2E38-45D5-910F-14E815A969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55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450B0-71A9-48E7-A0FC-E5035BB3B142}" type="datetime1">
              <a:rPr lang="en-US" altLang="zh-CN"/>
              <a:pPr>
                <a:defRPr/>
              </a:pPr>
              <a:t>6/1/16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F6A67-E81C-4A25-BE72-5EB6AC0E7E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56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33401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33401"/>
            <a:ext cx="8026400" cy="5410201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D1171-1D70-45CB-B4F8-2A80F9876899}" type="datetime1">
              <a:rPr lang="en-US" altLang="zh-CN"/>
              <a:pPr>
                <a:defRPr/>
              </a:pPr>
              <a:t>6/1/16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FAB7F-8008-47FB-BB3A-93E75FA99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81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304800" y="254001"/>
            <a:ext cx="115824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800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596900" y="152400"/>
            <a:ext cx="44196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800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pic>
        <p:nvPicPr>
          <p:cNvPr id="6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34" y="152400"/>
            <a:ext cx="428413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9"/>
          <p:cNvGrpSpPr>
            <a:grpSpLocks noChangeAspect="1"/>
          </p:cNvGrpSpPr>
          <p:nvPr userDrawn="1"/>
        </p:nvGrpSpPr>
        <p:grpSpPr bwMode="auto">
          <a:xfrm>
            <a:off x="10890251" y="6348413"/>
            <a:ext cx="793749" cy="400050"/>
            <a:chOff x="8045450" y="6222997"/>
            <a:chExt cx="745067" cy="500464"/>
          </a:xfrm>
        </p:grpSpPr>
        <p:sp>
          <p:nvSpPr>
            <p:cNvPr id="8" name="Trapezoid 10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1800">
                <a:solidFill>
                  <a:srgbClr val="FFFFFF"/>
                </a:solidFill>
                <a:ea typeface="ＭＳ Ｐゴシック" pitchFamily="-112" charset="-128"/>
              </a:endParaRPr>
            </a:p>
          </p:txBody>
        </p:sp>
        <p:pic>
          <p:nvPicPr>
            <p:cNvPr id="9" name="Picture 11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2AFCC0-70D8-44BA-92AD-A8A0A3B9C3A8}" type="datetime1">
              <a:rPr lang="en-US" altLang="zh-CN"/>
              <a:pPr>
                <a:defRPr/>
              </a:pPr>
              <a:t>6/1/16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D7EA6E-90F1-4385-AB63-590A6833C4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075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41BCD-BF39-4A48-8659-18C0DBA3B750}" type="datetime1">
              <a:rPr lang="en-US" altLang="zh-CN"/>
              <a:pPr>
                <a:defRPr/>
              </a:pPr>
              <a:t>6/1/16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31FBC-DC78-4A15-B045-8E405C370B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71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86AE7-5DF8-4811-B23E-815A81BE9888}" type="datetime1">
              <a:rPr lang="en-US" altLang="zh-CN"/>
              <a:pPr>
                <a:defRPr/>
              </a:pPr>
              <a:t>6/1/16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F5AFC-E00A-4BA8-80A8-0D26A651D3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132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1BAB8-C5D1-4A5A-B7DA-48F0734CC328}" type="datetime1">
              <a:rPr lang="en-US" altLang="zh-CN"/>
              <a:pPr>
                <a:defRPr/>
              </a:pPr>
              <a:t>6/1/16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D528C-8ECF-4909-B61E-4BC2BD4573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436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5E9A2-7F5E-414D-A303-18B66A822ED1}" type="datetime1">
              <a:rPr lang="en-US" altLang="zh-CN"/>
              <a:pPr>
                <a:defRPr/>
              </a:pPr>
              <a:t>6/1/16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B1F67-0041-4812-BAE8-93C32548C1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18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809EA-A164-4054-A2C8-51E16EEA6FB7}" type="datetime1">
              <a:rPr lang="en-US" altLang="zh-CN"/>
              <a:pPr>
                <a:defRPr/>
              </a:pPr>
              <a:t>6/1/16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7A746-C53F-40A2-BFA8-EFC9617FE8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956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33400"/>
            <a:ext cx="4011084" cy="1066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533401"/>
            <a:ext cx="6815667" cy="5410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76401"/>
            <a:ext cx="4011084" cy="42672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13FC0-C5A9-4372-98F8-BEF08AE2D65D}" type="datetime1">
              <a:rPr lang="en-US" altLang="zh-CN"/>
              <a:pPr>
                <a:defRPr/>
              </a:pPr>
              <a:t>6/1/16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7BFC4-7D1C-43CD-8125-E796AE11E2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015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6482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39592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214938"/>
            <a:ext cx="7315200" cy="728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24393-8B70-448C-8275-34FF638B375D}" type="datetime1">
              <a:rPr lang="en-US" altLang="zh-CN"/>
              <a:pPr>
                <a:defRPr/>
              </a:pPr>
              <a:t>6/1/16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8809E-C7FC-4025-9113-A1674C1A2E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354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533400"/>
            <a:ext cx="10972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76400"/>
            <a:ext cx="10972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6900" y="609600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F86B99D-275F-459B-8545-D992B4F7710F}" type="datetime1">
              <a:rPr lang="en-US" altLang="zh-CN" smtClean="0">
                <a:ea typeface="ＭＳ Ｐゴシック" pitchFamily="-112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6/1/16</a:t>
            </a:fld>
            <a:endParaRPr lang="en-US" altLang="zh-CN">
              <a:ea typeface="ＭＳ Ｐゴシック" pitchFamily="-112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2900" y="609600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ea typeface="ＭＳ Ｐゴシック" pitchFamily="-112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4900" y="609600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FF8E17EF-0A42-4345-A6DA-D22870EAD24B}" type="slidenum">
              <a:rPr lang="en-US" altLang="zh-CN" smtClean="0">
                <a:ea typeface="ＭＳ Ｐゴシック" pitchFamily="-112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545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 5: Quality Control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IND E 321</a:t>
            </a:r>
          </a:p>
          <a:p>
            <a:r>
              <a:rPr lang="en-US" dirty="0" smtClean="0"/>
              <a:t>Ning Li (ningli30@uw.edu) </a:t>
            </a:r>
          </a:p>
          <a:p>
            <a:r>
              <a:rPr lang="en-US" dirty="0" smtClean="0"/>
              <a:t>Dr</a:t>
            </a:r>
            <a:r>
              <a:rPr lang="en-US" dirty="0"/>
              <a:t>. Shuai Huang (shuaih@uw.edu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8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in class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chart</a:t>
                </a:r>
              </a:p>
              <a:p>
                <a:r>
                  <a:rPr lang="en-US" dirty="0"/>
                  <a:t>R chart</a:t>
                </a:r>
              </a:p>
              <a:p>
                <a:r>
                  <a:rPr lang="en-US" dirty="0"/>
                  <a:t>P chart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U </a:t>
                </a:r>
                <a:r>
                  <a:rPr lang="en-US" dirty="0">
                    <a:solidFill>
                      <a:srgbClr val="FF0000"/>
                    </a:solidFill>
                  </a:rPr>
                  <a:t>chart</a:t>
                </a:r>
              </a:p>
              <a:p>
                <a:r>
                  <a:rPr lang="en-US" dirty="0"/>
                  <a:t>CUSUM chart</a:t>
                </a:r>
              </a:p>
              <a:p>
                <a:r>
                  <a:rPr lang="en-US" dirty="0"/>
                  <a:t>EWMA </a:t>
                </a:r>
                <a:r>
                  <a:rPr lang="en-US" dirty="0" smtClean="0"/>
                  <a:t>chart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61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09801" y="685801"/>
            <a:ext cx="7385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ea typeface="ＭＳ Ｐゴシック" pitchFamily="-112" charset="-128"/>
              </a:rPr>
              <a:t>Set up a chart for the following data set. Use first 15 </a:t>
            </a:r>
            <a:br>
              <a:rPr lang="en-US" sz="2400" dirty="0">
                <a:solidFill>
                  <a:prstClr val="black"/>
                </a:solidFill>
                <a:latin typeface="Arial" charset="0"/>
                <a:ea typeface="ＭＳ Ｐゴシック" pitchFamily="-112" charset="-128"/>
              </a:rPr>
            </a:br>
            <a:r>
              <a:rPr lang="en-US" sz="2400" dirty="0">
                <a:solidFill>
                  <a:prstClr val="black"/>
                </a:solidFill>
                <a:latin typeface="Arial" charset="0"/>
                <a:ea typeface="ＭＳ Ｐゴシック" pitchFamily="-112" charset="-128"/>
              </a:rPr>
              <a:t>samples as calibration data, and remaining 5 as new</a:t>
            </a:r>
            <a:br>
              <a:rPr lang="en-US" sz="2400" dirty="0">
                <a:solidFill>
                  <a:prstClr val="black"/>
                </a:solidFill>
                <a:latin typeface="Arial" charset="0"/>
                <a:ea typeface="ＭＳ Ｐゴシック" pitchFamily="-112" charset="-128"/>
              </a:rPr>
            </a:br>
            <a:r>
              <a:rPr lang="en-US" sz="2400" dirty="0">
                <a:solidFill>
                  <a:prstClr val="black"/>
                </a:solidFill>
                <a:latin typeface="Arial" charset="0"/>
                <a:ea typeface="ＭＳ Ｐゴシック" pitchFamily="-112" charset="-128"/>
              </a:rPr>
              <a:t> samples to monitor.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pitchFamily="-112" charset="-128"/>
              </a:rPr>
              <a:t>Page 329</a:t>
            </a:r>
            <a:endParaRPr lang="en-US" sz="2400" dirty="0">
              <a:solidFill>
                <a:srgbClr val="FF0000"/>
              </a:solidFill>
              <a:latin typeface="Arial" charset="0"/>
              <a:ea typeface="ＭＳ Ｐゴシック" pitchFamily="-112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8" y="2590801"/>
            <a:ext cx="68675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QCC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chart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R chart</a:t>
                </a:r>
              </a:p>
              <a:p>
                <a:r>
                  <a:rPr lang="en-US" dirty="0" smtClean="0"/>
                  <a:t>P chart</a:t>
                </a:r>
              </a:p>
              <a:p>
                <a:r>
                  <a:rPr lang="en-US" dirty="0"/>
                  <a:t>U</a:t>
                </a:r>
                <a:r>
                  <a:rPr lang="en-US" dirty="0" smtClean="0"/>
                  <a:t> chart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CUSUM chart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EWMA chart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44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1" y="685800"/>
            <a:ext cx="2895383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0800" y="28956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0000"/>
                </a:solidFill>
                <a:latin typeface="Arial" charset="0"/>
                <a:ea typeface="ＭＳ Ｐゴシック" pitchFamily="-112" charset="-128"/>
              </a:rPr>
              <a:t>Page 335</a:t>
            </a:r>
            <a:endParaRPr lang="en-US" dirty="0">
              <a:solidFill>
                <a:srgbClr val="FF0000"/>
              </a:solidFill>
              <a:latin typeface="Arial" charset="0"/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59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 bar 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444" y="1524000"/>
            <a:ext cx="827511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CUSUM 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444" y="1524000"/>
            <a:ext cx="827511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3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EWMA 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1591937"/>
            <a:ext cx="828629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Question 9.13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312" y="1590102"/>
            <a:ext cx="8285377" cy="31575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43600" y="3168870"/>
                <a:ext cx="117455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charset="0"/>
                              <a:ea typeface="ＭＳ Ｐゴシック" pitchFamily="-112" charset="-128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ＭＳ Ｐゴシック" pitchFamily="-112" charset="-128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ＭＳ Ｐゴシック" pitchFamily="-112" charset="-128"/>
                        </a:rPr>
                        <m:t>=4.5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=2.79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=0.25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=8.01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Arial" charset="0"/>
                  <a:ea typeface="ＭＳ Ｐゴシック" pitchFamily="-112" charset="-128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168869"/>
                <a:ext cx="1123256" cy="12003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77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Question </a:t>
            </a:r>
            <a:r>
              <a:rPr lang="en-US" dirty="0" smtClean="0"/>
              <a:t>7.18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252"/>
          <a:stretch/>
        </p:blipFill>
        <p:spPr bwMode="auto">
          <a:xfrm>
            <a:off x="1418904" y="1908314"/>
            <a:ext cx="9782497" cy="929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08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Question </a:t>
            </a:r>
            <a:r>
              <a:rPr lang="en-US" dirty="0" smtClean="0"/>
              <a:t>7.18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418"/>
          <a:stretch/>
        </p:blipFill>
        <p:spPr bwMode="auto">
          <a:xfrm>
            <a:off x="1418904" y="1908313"/>
            <a:ext cx="9782497" cy="21866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079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8229600" cy="609600"/>
          </a:xfrm>
        </p:spPr>
        <p:txBody>
          <a:bodyPr/>
          <a:lstStyle/>
          <a:p>
            <a:r>
              <a:rPr lang="en-US" sz="3200" dirty="0"/>
              <a:t>Outline for whole sessions by 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Introduction to R</a:t>
            </a:r>
          </a:p>
          <a:p>
            <a:r>
              <a:rPr lang="en-US" sz="2400" dirty="0"/>
              <a:t>R for control chart I</a:t>
            </a:r>
          </a:p>
          <a:p>
            <a:r>
              <a:rPr lang="en-US" sz="2400" dirty="0"/>
              <a:t>Homework solution I</a:t>
            </a:r>
          </a:p>
          <a:p>
            <a:r>
              <a:rPr lang="en-US" sz="2400" dirty="0"/>
              <a:t>Homework and exam solution II</a:t>
            </a:r>
          </a:p>
          <a:p>
            <a:r>
              <a:rPr lang="en-US" sz="2400" dirty="0">
                <a:solidFill>
                  <a:srgbClr val="FF0000"/>
                </a:solidFill>
              </a:rPr>
              <a:t>R for control chart </a:t>
            </a:r>
            <a:r>
              <a:rPr lang="en-US" sz="2400" dirty="0" smtClean="0">
                <a:solidFill>
                  <a:srgbClr val="FF0000"/>
                </a:solidFill>
              </a:rPr>
              <a:t>II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25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Question </a:t>
            </a:r>
            <a:r>
              <a:rPr lang="en-US" dirty="0" smtClean="0"/>
              <a:t>7.18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" t="20626" r="-1473" b="29845"/>
          <a:stretch/>
        </p:blipFill>
        <p:spPr bwMode="auto">
          <a:xfrm>
            <a:off x="2453252" y="1600200"/>
            <a:ext cx="7636565" cy="41075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26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Question </a:t>
            </a:r>
            <a:r>
              <a:rPr lang="en-US" dirty="0" smtClean="0"/>
              <a:t>7.18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" t="71675" r="-29" b="3042"/>
          <a:stretch/>
        </p:blipFill>
        <p:spPr bwMode="auto">
          <a:xfrm>
            <a:off x="2365654" y="2065281"/>
            <a:ext cx="8827864" cy="2459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522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Question </a:t>
            </a:r>
            <a:r>
              <a:rPr lang="en-US" dirty="0" smtClean="0"/>
              <a:t>7.73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407" y="1733720"/>
            <a:ext cx="6876393" cy="484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697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Good luck in your finals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3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qcc</a:t>
            </a:r>
            <a:r>
              <a:rPr lang="en-US" dirty="0"/>
              <a:t>: </a:t>
            </a:r>
            <a:r>
              <a:rPr lang="en-US" sz="2000" dirty="0"/>
              <a:t>http://cran.r-project.org/web/packages/qcc/qcc.pdf</a:t>
            </a:r>
            <a:endParaRPr lang="en-US" dirty="0" smtClean="0"/>
          </a:p>
          <a:p>
            <a:r>
              <a:rPr lang="en-US" dirty="0" err="1" smtClean="0"/>
              <a:t>graphicsQC</a:t>
            </a:r>
            <a:r>
              <a:rPr lang="en-US" dirty="0" smtClean="0"/>
              <a:t>: </a:t>
            </a:r>
            <a:r>
              <a:rPr lang="en-US" sz="2000" dirty="0"/>
              <a:t>http://cran.r-project.org/web/packages/graphicsQC/graphicsQC.pdf</a:t>
            </a:r>
            <a:endParaRPr lang="en-US" dirty="0" smtClean="0"/>
          </a:p>
          <a:p>
            <a:r>
              <a:rPr lang="en-US" dirty="0"/>
              <a:t>IQCC: </a:t>
            </a:r>
            <a:r>
              <a:rPr lang="en-US" sz="2000" dirty="0"/>
              <a:t>http://cran.r-project.org/web/packages/IQCC/IQCC.pdf</a:t>
            </a:r>
            <a:endParaRPr lang="en-US" dirty="0" smtClean="0"/>
          </a:p>
          <a:p>
            <a:r>
              <a:rPr lang="en-US" dirty="0" err="1" smtClean="0"/>
              <a:t>qualityTools</a:t>
            </a:r>
            <a:r>
              <a:rPr lang="en-US" dirty="0"/>
              <a:t>: </a:t>
            </a:r>
            <a:r>
              <a:rPr lang="en-US" sz="2000" dirty="0"/>
              <a:t>http://cran.r-project.org/web/packages/qualityTools/qualityTools.pdf</a:t>
            </a:r>
            <a:endParaRPr lang="en-US" dirty="0" smtClean="0"/>
          </a:p>
          <a:p>
            <a:r>
              <a:rPr lang="en-US" dirty="0" err="1" smtClean="0"/>
              <a:t>SixSigma</a:t>
            </a:r>
            <a:r>
              <a:rPr lang="en-US" dirty="0"/>
              <a:t>: </a:t>
            </a:r>
            <a:r>
              <a:rPr lang="en-US" sz="2000" dirty="0"/>
              <a:t>http://cran.r-project.org/web/packages/SixSigma/SixSigma.pdf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010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QCC Examples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 smtClean="0"/>
                  <a:t> chart</a:t>
                </a:r>
              </a:p>
              <a:p>
                <a:r>
                  <a:rPr lang="en-US" dirty="0" smtClean="0"/>
                  <a:t>R chart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P chart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U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chart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CUSUM chart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EWMA chart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78"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91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QCC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chart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R chart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P chart</a:t>
                </a:r>
              </a:p>
              <a:p>
                <a:r>
                  <a:rPr lang="en-US" dirty="0"/>
                  <a:t>U</a:t>
                </a:r>
                <a:r>
                  <a:rPr lang="en-US" dirty="0" smtClean="0"/>
                  <a:t> chart</a:t>
                </a:r>
              </a:p>
              <a:p>
                <a:r>
                  <a:rPr lang="en-US" dirty="0" smtClean="0"/>
                  <a:t>CUSUM chart</a:t>
                </a:r>
              </a:p>
              <a:p>
                <a:r>
                  <a:rPr lang="en-US" dirty="0" smtClean="0"/>
                  <a:t>EWMA chart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2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8" y="685801"/>
            <a:ext cx="72866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2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066800"/>
            <a:ext cx="827511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3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762001"/>
            <a:ext cx="7315200" cy="294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5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new samples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444" y="1587347"/>
            <a:ext cx="827511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133</Words>
  <Application>Microsoft Macintosh PowerPoint</Application>
  <PresentationFormat>Widescreen</PresentationFormat>
  <Paragraphs>58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Cambria Math</vt:lpstr>
      <vt:lpstr>ＭＳ Ｐゴシック</vt:lpstr>
      <vt:lpstr>宋体</vt:lpstr>
      <vt:lpstr>Arial</vt:lpstr>
      <vt:lpstr>1_Office Theme</vt:lpstr>
      <vt:lpstr>Session 5: Quality Control in R</vt:lpstr>
      <vt:lpstr>Outline for whole sessions by TA</vt:lpstr>
      <vt:lpstr>R packages</vt:lpstr>
      <vt:lpstr>QCC Examples</vt:lpstr>
      <vt:lpstr>QCC Examples</vt:lpstr>
      <vt:lpstr>PowerPoint Presentation</vt:lpstr>
      <vt:lpstr>PowerPoint Presentation</vt:lpstr>
      <vt:lpstr>PowerPoint Presentation</vt:lpstr>
      <vt:lpstr>Monitor new samples</vt:lpstr>
      <vt:lpstr>Practice in class</vt:lpstr>
      <vt:lpstr>PowerPoint Presentation</vt:lpstr>
      <vt:lpstr>QCC Examples</vt:lpstr>
      <vt:lpstr>PowerPoint Presentation</vt:lpstr>
      <vt:lpstr>X bar chart</vt:lpstr>
      <vt:lpstr>CUSUM Chart</vt:lpstr>
      <vt:lpstr>EWMA Chart</vt:lpstr>
      <vt:lpstr>Homework Question 9.13</vt:lpstr>
      <vt:lpstr>Homework Question 7.18</vt:lpstr>
      <vt:lpstr>Homework Question 7.18</vt:lpstr>
      <vt:lpstr>Homework Question 7.18</vt:lpstr>
      <vt:lpstr>Homework Question 7.18</vt:lpstr>
      <vt:lpstr>Homework Question 7.73</vt:lpstr>
      <vt:lpstr>Good luck in your finals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5: Quality Control in R</dc:title>
  <dc:creator>Ning LI</dc:creator>
  <cp:lastModifiedBy>Ning LI</cp:lastModifiedBy>
  <cp:revision>6</cp:revision>
  <dcterms:created xsi:type="dcterms:W3CDTF">2016-06-01T17:05:23Z</dcterms:created>
  <dcterms:modified xsi:type="dcterms:W3CDTF">2016-06-01T18:58:39Z</dcterms:modified>
</cp:coreProperties>
</file>