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FD9"/>
    <a:srgbClr val="DED9FF"/>
    <a:srgbClr val="D9FBFF"/>
    <a:srgbClr val="FFF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8" autoAdjust="0"/>
    <p:restoredTop sz="94660"/>
  </p:normalViewPr>
  <p:slideViewPr>
    <p:cSldViewPr>
      <p:cViewPr varScale="1">
        <p:scale>
          <a:sx n="66" d="100"/>
          <a:sy n="66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914400">
              <a:lnSpc>
                <a:spcPts val="3600"/>
              </a:lnSpc>
              <a:spcBef>
                <a:spcPts val="600"/>
              </a:spcBef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6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500"/>
              </a:lnSpc>
              <a:defRPr sz="2800"/>
            </a:lvl1pPr>
            <a:lvl2pPr>
              <a:lnSpc>
                <a:spcPts val="3500"/>
              </a:lnSpc>
              <a:defRPr sz="2400"/>
            </a:lvl2pPr>
            <a:lvl3pPr>
              <a:lnSpc>
                <a:spcPts val="3500"/>
              </a:lnSpc>
              <a:defRPr sz="2000"/>
            </a:lvl3pPr>
            <a:lvl4pPr>
              <a:lnSpc>
                <a:spcPts val="3500"/>
              </a:lnSpc>
              <a:defRPr sz="1800"/>
            </a:lvl4pPr>
            <a:lvl5pPr>
              <a:lnSpc>
                <a:spcPts val="35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5292080" y="55657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面向对象程序案例教程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中国水利水电出版社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343610" y="55657"/>
            <a:ext cx="3148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zh-CN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章</a:t>
            </a:r>
            <a:r>
              <a:rPr lang="en-US" altLang="zh-CN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zh-CN" altLang="zh-CN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文件与输入输出流</a:t>
            </a:r>
            <a:endParaRPr lang="zh-CN" altLang="zh-CN" sz="1200" b="1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F:\&#25945;&#26448;\java&#38754;&#21521;&#23545;&#35937;&#31243;&#24207;&#26696;&#20363;&#25945;&#31243;\&#20070;&#31295;\JDK_API_1_6_zh_CN.CHM::/java/io/IOException.html" TargetMode="External"/><Relationship Id="rId2" Type="http://schemas.openxmlformats.org/officeDocument/2006/relationships/hyperlink" Target="mk:@MSITStore:F:\&#25945;&#26448;\java&#38754;&#21521;&#23545;&#35937;&#31243;&#24207;&#26696;&#20363;&#25945;&#31243;\&#20070;&#31295;\JDK_API_1_6_zh_CN.CHM::/java/io/OutputStream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mk:@MSITStore:F:\&#25945;&#26448;\java&#38754;&#21521;&#23545;&#35937;&#31243;&#24207;&#26696;&#20363;&#25945;&#31243;\&#20070;&#31295;\JDK_API_1_6_zh_CN.CHM::/java/io/InputStream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F:\&#25945;&#26448;\java&#38754;&#21521;&#23545;&#35937;&#31243;&#24207;&#26696;&#20363;&#25945;&#31243;\&#20070;&#31295;\JDK_API_1_6_zh_CN.CHM::/java/lang/String.html" TargetMode="External"/><Relationship Id="rId2" Type="http://schemas.openxmlformats.org/officeDocument/2006/relationships/hyperlink" Target="mk:@MSITStore:F:\&#25945;&#26448;\java&#38754;&#21521;&#23545;&#35937;&#31243;&#24207;&#26696;&#20363;&#25945;&#31243;\&#20070;&#31295;\JDK_API_1_6_zh_CN.CHM::/java/io/InputStream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mk:@MSITStore:F:\&#25945;&#26448;\java&#38754;&#21521;&#23545;&#35937;&#31243;&#24207;&#26696;&#20363;&#25945;&#31243;\&#20070;&#31295;\JDK_API_1_6_zh_CN.CHM::/java/nio/charset/Charset.html" TargetMode="External"/><Relationship Id="rId4" Type="http://schemas.openxmlformats.org/officeDocument/2006/relationships/hyperlink" Target="mk:@MSITStore:F:\&#25945;&#26448;\java&#38754;&#21521;&#23545;&#35937;&#31243;&#24207;&#26696;&#20363;&#25945;&#31243;\&#20070;&#31295;\JDK_API_1_6_zh_CN.CHM::/java/io/OutputStream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F:\&#25945;&#26448;\java&#38754;&#21521;&#23545;&#35937;&#31243;&#24207;&#26696;&#20363;&#25945;&#31243;\&#20070;&#31295;\JDK_API_1_6_zh_CN.CHM::/java/io/IOException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F:\&#25945;&#26448;\java&#38754;&#21521;&#23545;&#35937;&#31243;&#24207;&#26696;&#20363;&#25945;&#31243;\&#20070;&#31295;\JDK_API_1_6_zh_CN.CHM::/java/io/IOException.htm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F:\&#25945;&#26448;\java&#38754;&#21521;&#23545;&#35937;&#31243;&#24207;&#26696;&#20363;&#25945;&#31243;\&#20070;&#31295;\JDK_API_1_6_zh_CN.CHM::/java/io/FileNotFoundException.html" TargetMode="External"/><Relationship Id="rId2" Type="http://schemas.openxmlformats.org/officeDocument/2006/relationships/hyperlink" Target="mk:@MSITStore:F:\&#25945;&#26448;\java&#38754;&#21521;&#23545;&#35937;&#31243;&#24207;&#26696;&#20363;&#25945;&#31243;\&#20070;&#31295;\JDK_API_1_6_zh_CN.CHM::/java/lang/String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mk:@MSITStore:F:\&#25945;&#26448;\java&#38754;&#21521;&#23545;&#35937;&#31243;&#24207;&#26696;&#20363;&#25945;&#31243;\&#20070;&#31295;\JDK_API_1_6_zh_CN.CHM::/java/io/Fi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10</a:t>
            </a:r>
            <a:r>
              <a:rPr lang="zh-CN" altLang="zh-CN" dirty="0"/>
              <a:t>章</a:t>
            </a:r>
            <a:r>
              <a:rPr lang="en-US" altLang="zh-CN" dirty="0"/>
              <a:t>   </a:t>
            </a:r>
            <a:r>
              <a:rPr lang="zh-CN" altLang="zh-CN" dirty="0"/>
              <a:t>文件与输入输出流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14285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10.2  </a:t>
            </a:r>
            <a:r>
              <a:rPr lang="zh-CN" altLang="zh-CN" b="1" dirty="0"/>
              <a:t>字节流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2358032"/>
            <a:ext cx="8280920" cy="3951288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CN" altLang="zh-CN" sz="2400" dirty="0"/>
              <a:t>例</a:t>
            </a:r>
            <a:r>
              <a:rPr lang="en-US" altLang="zh-CN" sz="2400" dirty="0"/>
              <a:t>10.3 </a:t>
            </a:r>
            <a:r>
              <a:rPr lang="zh-CN" altLang="zh-CN" sz="2400" dirty="0"/>
              <a:t>编写一个类</a:t>
            </a:r>
            <a:r>
              <a:rPr lang="en-US" altLang="zh-CN" sz="2400" dirty="0" err="1"/>
              <a:t>FileCopy</a:t>
            </a:r>
            <a:r>
              <a:rPr lang="zh-CN" altLang="zh-CN" sz="2400" dirty="0"/>
              <a:t>，设计一个文件复制的方法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zh-CN" sz="2400" dirty="0"/>
              <a:t>例</a:t>
            </a:r>
            <a:r>
              <a:rPr lang="en-US" altLang="zh-CN" sz="2400" dirty="0"/>
              <a:t>10.4 </a:t>
            </a:r>
            <a:r>
              <a:rPr lang="zh-CN" altLang="zh-CN" sz="2400" dirty="0"/>
              <a:t>在例</a:t>
            </a:r>
            <a:r>
              <a:rPr lang="en-US" altLang="zh-CN" sz="2400" dirty="0"/>
              <a:t>10.3</a:t>
            </a:r>
            <a:r>
              <a:rPr lang="zh-CN" altLang="zh-CN" sz="2400" dirty="0"/>
              <a:t>的</a:t>
            </a:r>
            <a:r>
              <a:rPr lang="en-US" altLang="zh-CN" sz="2400" dirty="0" err="1"/>
              <a:t>FileCopy</a:t>
            </a:r>
            <a:r>
              <a:rPr lang="zh-CN" altLang="zh-CN" sz="2400" dirty="0"/>
              <a:t>类中，添加一个方法，实现将一个文件的内容追加到另一个文件的末尾。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zh-CN" altLang="zh-CN" sz="2400" dirty="0"/>
          </a:p>
          <a:p>
            <a:pPr marL="457200" lvl="1" indent="0">
              <a:lnSpc>
                <a:spcPct val="150000"/>
              </a:lnSpc>
              <a:buNone/>
            </a:pPr>
            <a:endParaRPr lang="zh-CN" altLang="zh-CN" sz="2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6807164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10.2.2  FileInputStream和FileOutputStream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240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10.2  </a:t>
            </a:r>
            <a:r>
              <a:rPr lang="zh-CN" altLang="zh-CN" b="1" dirty="0"/>
              <a:t>字节流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2358032"/>
            <a:ext cx="8280920" cy="3951288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en-US" altLang="zh-CN" dirty="0" err="1"/>
              <a:t>DataInputStream</a:t>
            </a:r>
            <a:r>
              <a:rPr lang="en-US" altLang="zh-CN" dirty="0"/>
              <a:t>(</a:t>
            </a:r>
            <a:r>
              <a:rPr lang="en-US" altLang="zh-CN" dirty="0" err="1"/>
              <a:t>InputStream</a:t>
            </a:r>
            <a:r>
              <a:rPr lang="en-US" altLang="zh-CN" dirty="0"/>
              <a:t> in) </a:t>
            </a:r>
            <a:endParaRPr lang="zh-CN" altLang="zh-CN" dirty="0"/>
          </a:p>
          <a:p>
            <a:pPr marL="457200" lvl="1" indent="0">
              <a:lnSpc>
                <a:spcPts val="3100"/>
              </a:lnSpc>
              <a:buNone/>
            </a:pPr>
            <a:r>
              <a:rPr lang="en-US" altLang="zh-CN" sz="2400" dirty="0" err="1"/>
              <a:t>readBoolean</a:t>
            </a:r>
            <a:r>
              <a:rPr lang="en-US" altLang="zh-CN" sz="2400" dirty="0" smtClean="0"/>
              <a:t>()</a:t>
            </a:r>
          </a:p>
          <a:p>
            <a:pPr marL="457200" lvl="1" indent="0">
              <a:lnSpc>
                <a:spcPts val="3100"/>
              </a:lnSpc>
              <a:buNone/>
            </a:pPr>
            <a:r>
              <a:rPr lang="en-US" altLang="zh-CN" sz="2400" dirty="0" err="1" smtClean="0"/>
              <a:t>readByte</a:t>
            </a:r>
            <a:r>
              <a:rPr lang="en-US" altLang="zh-CN" sz="2400" dirty="0"/>
              <a:t>() </a:t>
            </a:r>
            <a:endParaRPr lang="en-US" altLang="zh-CN" sz="2400" dirty="0" smtClean="0"/>
          </a:p>
          <a:p>
            <a:pPr marL="457200" lvl="1" indent="0">
              <a:lnSpc>
                <a:spcPts val="3100"/>
              </a:lnSpc>
              <a:buNone/>
            </a:pPr>
            <a:r>
              <a:rPr lang="en-US" altLang="zh-CN" sz="2400" dirty="0" err="1" smtClean="0"/>
              <a:t>readChar</a:t>
            </a:r>
            <a:r>
              <a:rPr lang="en-US" altLang="zh-CN" sz="2400" dirty="0" smtClean="0"/>
              <a:t>()</a:t>
            </a:r>
          </a:p>
          <a:p>
            <a:pPr marL="457200" lvl="1" indent="0">
              <a:lnSpc>
                <a:spcPts val="3100"/>
              </a:lnSpc>
              <a:buNone/>
            </a:pPr>
            <a:r>
              <a:rPr lang="en-US" altLang="zh-CN" sz="2400" dirty="0" err="1" smtClean="0"/>
              <a:t>readInt</a:t>
            </a:r>
            <a:r>
              <a:rPr lang="en-US" altLang="zh-CN" sz="2400" dirty="0" smtClean="0"/>
              <a:t>()</a:t>
            </a:r>
          </a:p>
          <a:p>
            <a:pPr marL="457200" lvl="1" indent="0">
              <a:lnSpc>
                <a:spcPts val="3100"/>
              </a:lnSpc>
              <a:buNone/>
            </a:pPr>
            <a:r>
              <a:rPr lang="en-US" altLang="zh-CN" sz="2400" dirty="0" err="1" smtClean="0"/>
              <a:t>readFloat</a:t>
            </a:r>
            <a:r>
              <a:rPr lang="en-US" altLang="zh-CN" sz="2400" dirty="0" smtClean="0"/>
              <a:t>()</a:t>
            </a:r>
          </a:p>
          <a:p>
            <a:pPr marL="457200" lvl="1" indent="0">
              <a:lnSpc>
                <a:spcPts val="3100"/>
              </a:lnSpc>
              <a:buNone/>
            </a:pPr>
            <a:r>
              <a:rPr lang="en-US" altLang="zh-CN" sz="2400" dirty="0" err="1" smtClean="0"/>
              <a:t>readDouble</a:t>
            </a:r>
            <a:r>
              <a:rPr lang="en-US" altLang="zh-CN" sz="2400" dirty="0" smtClean="0"/>
              <a:t>()</a:t>
            </a:r>
          </a:p>
          <a:p>
            <a:pPr marL="457200" lvl="1" indent="0">
              <a:lnSpc>
                <a:spcPts val="3100"/>
              </a:lnSpc>
              <a:buNone/>
            </a:pPr>
            <a:r>
              <a:rPr lang="en-US" altLang="zh-CN" sz="2400" dirty="0" err="1" smtClean="0"/>
              <a:t>readUTF</a:t>
            </a:r>
            <a:r>
              <a:rPr lang="en-US" altLang="zh-CN" sz="2400" dirty="0" smtClean="0"/>
              <a:t>()</a:t>
            </a:r>
            <a:endParaRPr lang="zh-CN" altLang="zh-CN" sz="2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7959292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10.2.3  DataInputStream</a:t>
            </a:r>
            <a:r>
              <a:rPr lang="zh-CN" altLang="zh-CN" sz="2800" dirty="0"/>
              <a:t>和</a:t>
            </a:r>
            <a:r>
              <a:rPr lang="x-none" altLang="zh-CN" sz="2800" dirty="0"/>
              <a:t>DataOutputStream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53265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10.2  </a:t>
            </a:r>
            <a:r>
              <a:rPr lang="zh-CN" altLang="zh-CN" b="1" dirty="0"/>
              <a:t>字节流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2358032"/>
            <a:ext cx="8280920" cy="395128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DataOutputStream</a:t>
            </a:r>
            <a:r>
              <a:rPr lang="en-US" altLang="zh-CN" dirty="0"/>
              <a:t>(</a:t>
            </a:r>
            <a:r>
              <a:rPr lang="en-US" altLang="zh-CN" dirty="0" err="1"/>
              <a:t>OutputStream</a:t>
            </a:r>
            <a:r>
              <a:rPr lang="en-US" altLang="zh-CN" dirty="0"/>
              <a:t> out)</a:t>
            </a:r>
            <a:endParaRPr lang="zh-CN" altLang="zh-CN" dirty="0"/>
          </a:p>
          <a:p>
            <a:pPr marL="457200" lvl="1" indent="0">
              <a:lnSpc>
                <a:spcPts val="3100"/>
              </a:lnSpc>
              <a:buNone/>
            </a:pPr>
            <a:r>
              <a:rPr lang="en-US" altLang="zh-CN" sz="2400" dirty="0" err="1"/>
              <a:t>writeBoolean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v</a:t>
            </a:r>
            <a:r>
              <a:rPr lang="en-US" altLang="zh-CN" sz="2400" dirty="0" smtClean="0"/>
              <a:t>)</a:t>
            </a:r>
          </a:p>
          <a:p>
            <a:pPr marL="457200" lvl="1" indent="0">
              <a:lnSpc>
                <a:spcPts val="3100"/>
              </a:lnSpc>
              <a:buNone/>
            </a:pPr>
            <a:r>
              <a:rPr lang="en-US" altLang="zh-CN" sz="2400" dirty="0" err="1" smtClean="0"/>
              <a:t>writeByte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v</a:t>
            </a:r>
            <a:r>
              <a:rPr lang="en-US" altLang="zh-CN" sz="2400" dirty="0" smtClean="0"/>
              <a:t>)</a:t>
            </a:r>
          </a:p>
          <a:p>
            <a:pPr marL="457200" lvl="1" indent="0">
              <a:lnSpc>
                <a:spcPts val="3100"/>
              </a:lnSpc>
              <a:buNone/>
            </a:pPr>
            <a:r>
              <a:rPr lang="en-US" altLang="zh-CN" sz="2400" dirty="0" err="1" smtClean="0"/>
              <a:t>writeChar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v</a:t>
            </a:r>
            <a:r>
              <a:rPr lang="en-US" altLang="zh-CN" sz="2400" dirty="0" smtClean="0"/>
              <a:t>)</a:t>
            </a:r>
          </a:p>
          <a:p>
            <a:pPr marL="457200" lvl="1" indent="0">
              <a:lnSpc>
                <a:spcPts val="3100"/>
              </a:lnSpc>
              <a:buNone/>
            </a:pPr>
            <a:r>
              <a:rPr lang="en-US" altLang="zh-CN" sz="2400" dirty="0" err="1" smtClean="0"/>
              <a:t>writeInt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v</a:t>
            </a:r>
            <a:r>
              <a:rPr lang="en-US" altLang="zh-CN" sz="2400" dirty="0" smtClean="0"/>
              <a:t>)</a:t>
            </a:r>
          </a:p>
          <a:p>
            <a:pPr marL="457200" lvl="1" indent="0">
              <a:lnSpc>
                <a:spcPts val="3100"/>
              </a:lnSpc>
              <a:buNone/>
            </a:pPr>
            <a:r>
              <a:rPr lang="en-US" altLang="zh-CN" sz="2400" dirty="0" err="1" smtClean="0"/>
              <a:t>writeFloat</a:t>
            </a:r>
            <a:r>
              <a:rPr lang="en-US" altLang="zh-CN" sz="2400" dirty="0" smtClean="0"/>
              <a:t>(float </a:t>
            </a:r>
            <a:r>
              <a:rPr lang="en-US" altLang="zh-CN" sz="2400" dirty="0"/>
              <a:t>v</a:t>
            </a:r>
            <a:r>
              <a:rPr lang="en-US" altLang="zh-CN" sz="2400" dirty="0" smtClean="0"/>
              <a:t>)</a:t>
            </a:r>
          </a:p>
          <a:p>
            <a:pPr marL="457200" lvl="1" indent="0">
              <a:lnSpc>
                <a:spcPts val="3100"/>
              </a:lnSpc>
              <a:buNone/>
            </a:pPr>
            <a:r>
              <a:rPr lang="en-US" altLang="zh-CN" sz="2400" dirty="0" err="1" smtClean="0"/>
              <a:t>writeDouble</a:t>
            </a:r>
            <a:r>
              <a:rPr lang="en-US" altLang="zh-CN" sz="2400" dirty="0" smtClean="0"/>
              <a:t>(double </a:t>
            </a:r>
            <a:r>
              <a:rPr lang="en-US" altLang="zh-CN" sz="2400" dirty="0"/>
              <a:t>v</a:t>
            </a:r>
            <a:r>
              <a:rPr lang="en-US" altLang="zh-CN" sz="2400" dirty="0" smtClean="0"/>
              <a:t>)</a:t>
            </a:r>
          </a:p>
          <a:p>
            <a:pPr marL="457200" lvl="1" indent="0">
              <a:lnSpc>
                <a:spcPts val="3100"/>
              </a:lnSpc>
              <a:buNone/>
            </a:pPr>
            <a:r>
              <a:rPr lang="en-US" altLang="zh-CN" sz="2400" dirty="0" err="1" smtClean="0"/>
              <a:t>writeUTF</a:t>
            </a:r>
            <a:r>
              <a:rPr lang="en-US" altLang="zh-CN" sz="2400" dirty="0" smtClean="0"/>
              <a:t>(String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</a:t>
            </a:r>
            <a:endParaRPr lang="zh-CN" altLang="zh-CN" sz="2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7959292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10.2.3  DataInputStream</a:t>
            </a:r>
            <a:r>
              <a:rPr lang="zh-CN" altLang="zh-CN" sz="2800" dirty="0"/>
              <a:t>和</a:t>
            </a:r>
            <a:r>
              <a:rPr lang="x-none" altLang="zh-CN" sz="2800" dirty="0"/>
              <a:t>DataOutputStream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114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10.2  </a:t>
            </a:r>
            <a:r>
              <a:rPr lang="zh-CN" altLang="zh-CN" b="1" dirty="0"/>
              <a:t>字节流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2358032"/>
            <a:ext cx="8280920" cy="3951288"/>
          </a:xfrm>
        </p:spPr>
        <p:txBody>
          <a:bodyPr>
            <a:normAutofit/>
          </a:bodyPr>
          <a:lstStyle/>
          <a:p>
            <a:pPr marL="0" indent="648000">
              <a:buNone/>
            </a:pPr>
            <a:r>
              <a:rPr lang="zh-CN" altLang="zh-CN" dirty="0"/>
              <a:t>例</a:t>
            </a:r>
            <a:r>
              <a:rPr lang="en-US" altLang="zh-CN" dirty="0"/>
              <a:t>10.5  </a:t>
            </a:r>
            <a:r>
              <a:rPr lang="zh-CN" altLang="zh-CN" dirty="0"/>
              <a:t>编写一个程序，向文件中写入各种类型的数据，然后再用另一个程序将这些数据读出来。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7959292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10.2.3  DataInputStream</a:t>
            </a:r>
            <a:r>
              <a:rPr lang="zh-CN" altLang="zh-CN" sz="2800" dirty="0"/>
              <a:t>和</a:t>
            </a:r>
            <a:r>
              <a:rPr lang="x-none" altLang="zh-CN" sz="2800" dirty="0"/>
              <a:t>DataOutputStream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497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10.2  </a:t>
            </a:r>
            <a:r>
              <a:rPr lang="zh-CN" altLang="zh-CN" b="1" dirty="0"/>
              <a:t>字节流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2358032"/>
            <a:ext cx="8280920" cy="3951288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l"/>
            </a:pPr>
            <a:r>
              <a:rPr lang="en-US" altLang="zh-CN" dirty="0"/>
              <a:t>public </a:t>
            </a:r>
            <a:r>
              <a:rPr lang="en-US" altLang="zh-CN" dirty="0" err="1"/>
              <a:t>ObjectOutputStream</a:t>
            </a:r>
            <a:r>
              <a:rPr lang="en-US" altLang="zh-CN" dirty="0"/>
              <a:t>(</a:t>
            </a:r>
            <a:r>
              <a:rPr lang="en-US" altLang="zh-CN" dirty="0" err="1">
                <a:hlinkClick r:id="rId2" action="ppaction://hlinkfile" tooltip="java.io 中的类"/>
              </a:rPr>
              <a:t>OutputStream</a:t>
            </a:r>
            <a:r>
              <a:rPr lang="en-US" altLang="zh-CN" dirty="0"/>
              <a:t> out) throws </a:t>
            </a:r>
            <a:r>
              <a:rPr lang="en-US" altLang="zh-CN" dirty="0" err="1">
                <a:hlinkClick r:id="rId3" action="ppaction://hlinkfile" tooltip="java.io 中的类"/>
              </a:rPr>
              <a:t>IOException</a:t>
            </a:r>
            <a:endParaRPr lang="zh-CN" altLang="zh-CN" dirty="0"/>
          </a:p>
          <a:p>
            <a:pPr lvl="1">
              <a:buFont typeface="Wingdings" pitchFamily="2" charset="2"/>
              <a:buChar char="l"/>
            </a:pPr>
            <a:r>
              <a:rPr lang="en-US" altLang="zh-CN" dirty="0"/>
              <a:t>public </a:t>
            </a:r>
            <a:r>
              <a:rPr lang="en-US" altLang="zh-CN" dirty="0" err="1"/>
              <a:t>ObjectInputStream</a:t>
            </a:r>
            <a:r>
              <a:rPr lang="en-US" altLang="zh-CN" dirty="0"/>
              <a:t>(</a:t>
            </a:r>
            <a:r>
              <a:rPr lang="en-US" altLang="zh-CN" dirty="0" err="1">
                <a:hlinkClick r:id="rId4" action="ppaction://hlinkfile" tooltip="java.io 中的类"/>
              </a:rPr>
              <a:t>InputStream</a:t>
            </a:r>
            <a:r>
              <a:rPr lang="en-US" altLang="zh-CN" dirty="0"/>
              <a:t> in) throws </a:t>
            </a:r>
            <a:r>
              <a:rPr lang="en-US" altLang="zh-CN" dirty="0" err="1">
                <a:hlinkClick r:id="rId3" action="ppaction://hlinkfile" tooltip="java.io 中的类"/>
              </a:rPr>
              <a:t>IOException</a:t>
            </a:r>
            <a:endParaRPr lang="zh-CN" altLang="zh-CN" dirty="0"/>
          </a:p>
          <a:p>
            <a:pPr marL="0" indent="648000">
              <a:buNone/>
            </a:pPr>
            <a:r>
              <a:rPr lang="en-US" altLang="zh-CN" dirty="0" err="1"/>
              <a:t>readObject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writeObject</a:t>
            </a:r>
            <a:r>
              <a:rPr lang="en-US" altLang="zh-CN" dirty="0" smtClean="0"/>
              <a:t>()</a:t>
            </a:r>
          </a:p>
          <a:p>
            <a:pPr marL="0" indent="648000">
              <a:buNone/>
            </a:pPr>
            <a:r>
              <a:rPr lang="zh-CN" altLang="en-US" dirty="0" smtClean="0"/>
              <a:t>序列化与反序列化</a:t>
            </a:r>
            <a:endParaRPr lang="en-US" altLang="zh-CN" dirty="0" smtClean="0"/>
          </a:p>
          <a:p>
            <a:pPr marL="0" indent="648000">
              <a:buNone/>
            </a:pPr>
            <a:r>
              <a:rPr lang="en-US" altLang="zh-CN" dirty="0" err="1" smtClean="0"/>
              <a:t>Serializable</a:t>
            </a:r>
            <a:r>
              <a:rPr lang="zh-CN" altLang="zh-CN" dirty="0"/>
              <a:t>（序列化）接口</a:t>
            </a:r>
            <a:endParaRPr lang="en-US" altLang="zh-CN" dirty="0"/>
          </a:p>
          <a:p>
            <a:pPr marL="0" indent="648000">
              <a:buNone/>
            </a:pPr>
            <a:endParaRPr lang="en-US" altLang="zh-CN" dirty="0"/>
          </a:p>
          <a:p>
            <a:pPr marL="0" indent="648000">
              <a:buNone/>
            </a:pPr>
            <a:r>
              <a:rPr lang="zh-CN" altLang="zh-CN" dirty="0"/>
              <a:t>例</a:t>
            </a:r>
            <a:r>
              <a:rPr lang="en-US" altLang="zh-CN" dirty="0"/>
              <a:t>10.6  </a:t>
            </a:r>
            <a:r>
              <a:rPr lang="zh-CN" altLang="zh-CN" dirty="0"/>
              <a:t>设计父类</a:t>
            </a:r>
            <a:r>
              <a:rPr lang="en-US" altLang="zh-CN" dirty="0"/>
              <a:t>Shape</a:t>
            </a:r>
            <a:r>
              <a:rPr lang="zh-CN" altLang="zh-CN" dirty="0"/>
              <a:t>及其子类</a:t>
            </a:r>
            <a:r>
              <a:rPr lang="en-US" altLang="zh-CN" dirty="0"/>
              <a:t>Circle</a:t>
            </a:r>
            <a:r>
              <a:rPr lang="zh-CN" altLang="zh-CN" dirty="0"/>
              <a:t>和</a:t>
            </a:r>
            <a:r>
              <a:rPr lang="en-US" altLang="zh-CN" dirty="0"/>
              <a:t>Rectangle</a:t>
            </a:r>
            <a:r>
              <a:rPr lang="zh-CN" altLang="zh-CN" dirty="0"/>
              <a:t>，将</a:t>
            </a:r>
            <a:r>
              <a:rPr lang="en-US" altLang="zh-CN" dirty="0"/>
              <a:t>Circle</a:t>
            </a:r>
            <a:r>
              <a:rPr lang="zh-CN" altLang="zh-CN" dirty="0"/>
              <a:t>对象和</a:t>
            </a:r>
            <a:r>
              <a:rPr lang="en-US" altLang="zh-CN" dirty="0"/>
              <a:t>Rectangle</a:t>
            </a:r>
            <a:r>
              <a:rPr lang="zh-CN" altLang="zh-CN" dirty="0"/>
              <a:t>对象输出到文件中，然后再从文件中将这些对象对出来，并输出到在控制台。</a:t>
            </a:r>
          </a:p>
          <a:p>
            <a:pPr marL="0" indent="648000">
              <a:buNone/>
            </a:pP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7959292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10.2.4  ObjectInputStream和ObjectOutputStream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9564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10.2  </a:t>
            </a:r>
            <a:r>
              <a:rPr lang="zh-CN" altLang="zh-CN" b="1" dirty="0"/>
              <a:t>字节流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2358032"/>
            <a:ext cx="8280920" cy="3951288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altLang="zh-CN" dirty="0" err="1"/>
              <a:t>ByteArrayInputStream</a:t>
            </a:r>
            <a:r>
              <a:rPr lang="zh-CN" altLang="zh-CN" dirty="0"/>
              <a:t>将一个字节数组当作流输入的来源，</a:t>
            </a:r>
            <a:r>
              <a:rPr lang="en-US" altLang="zh-CN" dirty="0" err="1"/>
              <a:t>ByteArrayOutputStream</a:t>
            </a:r>
            <a:r>
              <a:rPr lang="zh-CN" altLang="zh-CN" dirty="0"/>
              <a:t>将一个字节数组当作流输出目的地。</a:t>
            </a:r>
          </a:p>
          <a:p>
            <a:pPr marL="0" indent="648000">
              <a:lnSpc>
                <a:spcPts val="3600"/>
              </a:lnSpc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ByteArrayOutputStream</a:t>
            </a:r>
            <a:r>
              <a:rPr lang="en-US" altLang="zh-CN" dirty="0" smtClean="0"/>
              <a:t>()</a:t>
            </a:r>
          </a:p>
          <a:p>
            <a:pPr marL="0" indent="648000">
              <a:lnSpc>
                <a:spcPts val="3600"/>
              </a:lnSpc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ByteArrayOutputStream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dirty="0" smtClean="0"/>
              <a:t>)</a:t>
            </a:r>
          </a:p>
          <a:p>
            <a:pPr marL="0" indent="648000">
              <a:lnSpc>
                <a:spcPts val="3600"/>
              </a:lnSpc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ByteArrayInputStream</a:t>
            </a:r>
            <a:r>
              <a:rPr lang="en-US" altLang="zh-CN" dirty="0"/>
              <a:t>(byte[] </a:t>
            </a:r>
            <a:r>
              <a:rPr lang="en-US" altLang="zh-CN" dirty="0" err="1"/>
              <a:t>buf</a:t>
            </a:r>
            <a:r>
              <a:rPr lang="en-US" altLang="zh-CN" dirty="0" smtClean="0"/>
              <a:t>)</a:t>
            </a:r>
          </a:p>
          <a:p>
            <a:pPr marL="0" indent="648000">
              <a:lnSpc>
                <a:spcPts val="3600"/>
              </a:lnSpc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ByteArrayInputStream</a:t>
            </a:r>
            <a:r>
              <a:rPr lang="en-US" altLang="zh-CN" dirty="0"/>
              <a:t>(byte[] </a:t>
            </a:r>
            <a:r>
              <a:rPr lang="en-US" altLang="zh-CN" dirty="0" err="1"/>
              <a:t>buf,int</a:t>
            </a:r>
            <a:r>
              <a:rPr lang="en-US" altLang="zh-CN" dirty="0"/>
              <a:t> </a:t>
            </a:r>
            <a:r>
              <a:rPr lang="en-US" altLang="zh-CN" dirty="0" err="1"/>
              <a:t>offset,int</a:t>
            </a:r>
            <a:r>
              <a:rPr lang="en-US" altLang="zh-CN" dirty="0"/>
              <a:t> length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648000">
              <a:lnSpc>
                <a:spcPts val="3600"/>
              </a:lnSpc>
              <a:buNone/>
            </a:pP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319332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600" dirty="0"/>
              <a:t>10.2.5  ByteArrayInputStream和ByteArrayOutputStream</a:t>
            </a:r>
            <a:endParaRPr lang="zh-CN" altLang="zh-CN" sz="2600" dirty="0"/>
          </a:p>
        </p:txBody>
      </p:sp>
    </p:spTree>
    <p:extLst>
      <p:ext uri="{BB962C8B-B14F-4D97-AF65-F5344CB8AC3E}">
        <p14:creationId xmlns:p14="http://schemas.microsoft.com/office/powerpoint/2010/main" val="145575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10.2  </a:t>
            </a:r>
            <a:r>
              <a:rPr lang="zh-CN" altLang="zh-CN" b="1" dirty="0"/>
              <a:t>字节流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2358032"/>
            <a:ext cx="8280920" cy="3951288"/>
          </a:xfrm>
        </p:spPr>
        <p:txBody>
          <a:bodyPr>
            <a:normAutofit/>
          </a:bodyPr>
          <a:lstStyle/>
          <a:p>
            <a:pPr marL="0" indent="648000">
              <a:lnSpc>
                <a:spcPct val="150000"/>
              </a:lnSpc>
              <a:buNone/>
            </a:pPr>
            <a:r>
              <a:rPr lang="zh-CN" altLang="zh-CN" dirty="0"/>
              <a:t>例</a:t>
            </a:r>
            <a:r>
              <a:rPr lang="en-US" altLang="zh-CN" dirty="0"/>
              <a:t>10.7 </a:t>
            </a:r>
            <a:r>
              <a:rPr lang="zh-CN" altLang="zh-CN" dirty="0"/>
              <a:t>将一个字符串写到</a:t>
            </a:r>
            <a:r>
              <a:rPr lang="en-US" altLang="zh-CN" dirty="0" err="1"/>
              <a:t>ByteArrayOutputStream</a:t>
            </a:r>
            <a:r>
              <a:rPr lang="zh-CN" altLang="zh-CN" dirty="0"/>
              <a:t>的缓冲区中，然后利用</a:t>
            </a:r>
            <a:r>
              <a:rPr lang="en-US" altLang="zh-CN" dirty="0" err="1"/>
              <a:t>ByteArrayInputStream</a:t>
            </a:r>
            <a:r>
              <a:rPr lang="zh-CN" altLang="zh-CN" dirty="0"/>
              <a:t>将缓冲区中的内容读出来并显示到控制台，最后再将缓冲区的内容输出到磁盘文件中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0" indent="648000">
              <a:lnSpc>
                <a:spcPct val="150000"/>
              </a:lnSpc>
              <a:buNone/>
            </a:pP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319332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600" dirty="0"/>
              <a:t>10.2.5  ByteArrayInputStream和ByteArrayOutputStream</a:t>
            </a:r>
            <a:endParaRPr lang="zh-CN" altLang="zh-CN" sz="2600" dirty="0"/>
          </a:p>
        </p:txBody>
      </p:sp>
    </p:spTree>
    <p:extLst>
      <p:ext uri="{BB962C8B-B14F-4D97-AF65-F5344CB8AC3E}">
        <p14:creationId xmlns:p14="http://schemas.microsoft.com/office/powerpoint/2010/main" val="7070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10.3  </a:t>
            </a:r>
            <a:r>
              <a:rPr lang="zh-CN" altLang="zh-CN" b="1" dirty="0"/>
              <a:t>字符流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1700808"/>
            <a:ext cx="8280920" cy="1368152"/>
          </a:xfrm>
        </p:spPr>
        <p:txBody>
          <a:bodyPr>
            <a:normAutofit/>
          </a:bodyPr>
          <a:lstStyle/>
          <a:p>
            <a:pPr marL="0" indent="648000">
              <a:lnSpc>
                <a:spcPct val="150000"/>
              </a:lnSpc>
              <a:buNone/>
            </a:pPr>
            <a:r>
              <a:rPr lang="zh-CN" altLang="zh-CN" dirty="0"/>
              <a:t>字符流以字符为单位读写数据，通常用来处理文本数据，</a:t>
            </a:r>
            <a:r>
              <a:rPr lang="en-US" altLang="zh-CN" dirty="0"/>
              <a:t>Java</a:t>
            </a:r>
            <a:r>
              <a:rPr lang="zh-CN" altLang="zh-CN" dirty="0"/>
              <a:t>对字符的处理采用</a:t>
            </a:r>
            <a:r>
              <a:rPr lang="en-US" altLang="zh-CN" dirty="0"/>
              <a:t>Unicode</a:t>
            </a:r>
            <a:r>
              <a:rPr lang="zh-CN" altLang="zh-CN" dirty="0"/>
              <a:t>编码。 </a:t>
            </a:r>
          </a:p>
          <a:p>
            <a:pPr marL="0" indent="648000">
              <a:lnSpc>
                <a:spcPct val="150000"/>
              </a:lnSpc>
              <a:buNone/>
            </a:pPr>
            <a:endParaRPr lang="zh-CN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12953"/>
            <a:ext cx="6942667" cy="2347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4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10.3  </a:t>
            </a:r>
            <a:r>
              <a:rPr lang="zh-CN" altLang="zh-CN" b="1" dirty="0"/>
              <a:t>字符流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63" y="2280482"/>
            <a:ext cx="7691334" cy="31647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49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10.3  </a:t>
            </a:r>
            <a:r>
              <a:rPr lang="zh-CN" altLang="zh-CN" b="1" dirty="0"/>
              <a:t>字符流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2358032"/>
            <a:ext cx="8424936" cy="3951288"/>
          </a:xfrm>
        </p:spPr>
        <p:txBody>
          <a:bodyPr>
            <a:normAutofit/>
          </a:bodyPr>
          <a:lstStyle/>
          <a:p>
            <a:pPr marL="0" indent="612000">
              <a:lnSpc>
                <a:spcPts val="3600"/>
              </a:lnSpc>
              <a:buNone/>
            </a:pPr>
            <a:r>
              <a:rPr lang="x-none" altLang="zh-CN" dirty="0"/>
              <a:t>InputStreamReader</a:t>
            </a:r>
            <a:r>
              <a:rPr lang="zh-CN" altLang="zh-CN" dirty="0"/>
              <a:t>和</a:t>
            </a:r>
            <a:r>
              <a:rPr lang="x-none" altLang="zh-CN" dirty="0" smtClean="0"/>
              <a:t>OutputStreamWriter</a:t>
            </a:r>
            <a:r>
              <a:rPr lang="zh-CN" altLang="en-US" dirty="0"/>
              <a:t>实现</a:t>
            </a:r>
            <a:r>
              <a:rPr lang="zh-CN" altLang="en-US" dirty="0" smtClean="0"/>
              <a:t>了字节流与字符流之间的转换。</a:t>
            </a:r>
            <a:endParaRPr lang="en-US" altLang="zh-CN" dirty="0" smtClean="0"/>
          </a:p>
          <a:p>
            <a:pPr>
              <a:lnSpc>
                <a:spcPts val="3600"/>
              </a:lnSpc>
            </a:pPr>
            <a:r>
              <a:rPr lang="en-US" altLang="zh-CN" dirty="0" smtClean="0"/>
              <a:t>public </a:t>
            </a:r>
            <a:r>
              <a:rPr lang="en-US" altLang="zh-CN" dirty="0" err="1"/>
              <a:t>InputStreamReader</a:t>
            </a:r>
            <a:r>
              <a:rPr lang="en-US" altLang="zh-CN" dirty="0"/>
              <a:t>(</a:t>
            </a:r>
            <a:r>
              <a:rPr lang="en-US" altLang="zh-CN" dirty="0" err="1">
                <a:hlinkClick r:id="rId2" action="ppaction://hlinkfile" tooltip="java.io 中的类"/>
              </a:rPr>
              <a:t>InputStream</a:t>
            </a:r>
            <a:r>
              <a:rPr lang="en-US" altLang="zh-CN" dirty="0"/>
              <a:t> in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pPr>
              <a:lnSpc>
                <a:spcPts val="3600"/>
              </a:lnSpc>
            </a:pPr>
            <a:r>
              <a:rPr lang="en-US" altLang="zh-CN" dirty="0"/>
              <a:t>public </a:t>
            </a:r>
            <a:r>
              <a:rPr lang="en-US" altLang="zh-CN" dirty="0" err="1"/>
              <a:t>InputStreamReader</a:t>
            </a:r>
            <a:r>
              <a:rPr lang="en-US" altLang="zh-CN" dirty="0"/>
              <a:t>(</a:t>
            </a:r>
            <a:r>
              <a:rPr lang="en-US" altLang="zh-CN" dirty="0" err="1">
                <a:hlinkClick r:id="rId2" action="ppaction://hlinkfile" tooltip="java.io 中的类"/>
              </a:rPr>
              <a:t>InputStream</a:t>
            </a:r>
            <a:r>
              <a:rPr lang="en-US" altLang="zh-CN" dirty="0"/>
              <a:t> in, </a:t>
            </a:r>
            <a:r>
              <a:rPr lang="en-US" altLang="zh-CN" dirty="0">
                <a:hlinkClick r:id="rId3" action="ppaction://hlinkfile" tooltip="java.lang 中的类"/>
              </a:rPr>
              <a:t>String</a:t>
            </a:r>
            <a:r>
              <a:rPr lang="en-US" altLang="zh-CN" dirty="0"/>
              <a:t> </a:t>
            </a:r>
            <a:r>
              <a:rPr lang="en-US" altLang="zh-CN" dirty="0" err="1"/>
              <a:t>charsetName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pPr>
              <a:lnSpc>
                <a:spcPts val="3600"/>
              </a:lnSpc>
            </a:pPr>
            <a:r>
              <a:rPr lang="en-US" altLang="zh-CN" dirty="0"/>
              <a:t>public </a:t>
            </a:r>
            <a:r>
              <a:rPr lang="en-US" altLang="zh-CN" dirty="0" err="1"/>
              <a:t>OutputStreamWriter</a:t>
            </a:r>
            <a:r>
              <a:rPr lang="en-US" altLang="zh-CN" dirty="0"/>
              <a:t>(</a:t>
            </a:r>
            <a:r>
              <a:rPr lang="en-US" altLang="zh-CN" dirty="0" err="1">
                <a:hlinkClick r:id="rId4" action="ppaction://hlinkfile" tooltip="java.io 中的类"/>
              </a:rPr>
              <a:t>OutputStream</a:t>
            </a:r>
            <a:r>
              <a:rPr lang="en-US" altLang="zh-CN" dirty="0"/>
              <a:t> out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pPr>
              <a:lnSpc>
                <a:spcPts val="3600"/>
              </a:lnSpc>
            </a:pPr>
            <a:r>
              <a:rPr lang="en-US" altLang="zh-CN" dirty="0"/>
              <a:t>public </a:t>
            </a:r>
            <a:r>
              <a:rPr lang="en-US" altLang="zh-CN" dirty="0" err="1"/>
              <a:t>OutputStreamWriter</a:t>
            </a:r>
            <a:r>
              <a:rPr lang="en-US" altLang="zh-CN" dirty="0"/>
              <a:t>(</a:t>
            </a:r>
            <a:r>
              <a:rPr lang="en-US" altLang="zh-CN" dirty="0" err="1">
                <a:hlinkClick r:id="rId4" action="ppaction://hlinkfile" tooltip="java.io 中的类"/>
              </a:rPr>
              <a:t>OutputStream</a:t>
            </a:r>
            <a:r>
              <a:rPr lang="en-US" altLang="zh-CN" dirty="0"/>
              <a:t> out, </a:t>
            </a:r>
            <a:r>
              <a:rPr lang="en-US" altLang="zh-CN" dirty="0">
                <a:hlinkClick r:id="rId5" action="ppaction://hlinkfile" tooltip="java.nio.charset 中的类"/>
              </a:rPr>
              <a:t>Charset</a:t>
            </a:r>
            <a:r>
              <a:rPr lang="en-US" altLang="zh-CN" dirty="0"/>
              <a:t> </a:t>
            </a:r>
            <a:r>
              <a:rPr lang="en-US" altLang="zh-CN" dirty="0" err="1"/>
              <a:t>cs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pPr marL="0" indent="648000">
              <a:lnSpc>
                <a:spcPts val="3600"/>
              </a:lnSpc>
              <a:buNone/>
            </a:pP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319332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10.3.1  InputStreamReader</a:t>
            </a:r>
            <a:r>
              <a:rPr lang="zh-CN" altLang="zh-CN" sz="2800" dirty="0"/>
              <a:t>和</a:t>
            </a:r>
            <a:r>
              <a:rPr lang="x-none" altLang="zh-CN" sz="2800" dirty="0"/>
              <a:t>OutputStreamWriter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084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39552" y="1628800"/>
            <a:ext cx="7859216" cy="3447232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en-US" altLang="zh-CN" dirty="0"/>
              <a:t>java.io</a:t>
            </a:r>
            <a:r>
              <a:rPr lang="zh-CN" altLang="zh-CN" dirty="0" smtClean="0"/>
              <a:t>包</a:t>
            </a:r>
            <a:endParaRPr lang="en-US" altLang="zh-CN" dirty="0" smtClean="0"/>
          </a:p>
          <a:p>
            <a:pPr>
              <a:lnSpc>
                <a:spcPts val="3500"/>
              </a:lnSpc>
            </a:pPr>
            <a:r>
              <a:rPr lang="zh-CN" altLang="en-US" sz="2400" dirty="0" smtClean="0"/>
              <a:t>文件管理</a:t>
            </a:r>
            <a:endParaRPr lang="en-US" altLang="zh-CN" sz="2400" dirty="0" smtClean="0"/>
          </a:p>
          <a:p>
            <a:pPr>
              <a:lnSpc>
                <a:spcPts val="3500"/>
              </a:lnSpc>
            </a:pPr>
            <a:r>
              <a:rPr lang="zh-CN" altLang="en-US" dirty="0" smtClean="0"/>
              <a:t>字节流</a:t>
            </a:r>
            <a:endParaRPr lang="en-US" altLang="zh-CN" dirty="0" smtClean="0"/>
          </a:p>
          <a:p>
            <a:pPr>
              <a:lnSpc>
                <a:spcPts val="3500"/>
              </a:lnSpc>
            </a:pPr>
            <a:r>
              <a:rPr lang="zh-CN" altLang="en-US" sz="2400" dirty="0"/>
              <a:t>字符流</a:t>
            </a:r>
            <a:endParaRPr lang="en-US" altLang="zh-CN" sz="2400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8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10.3  </a:t>
            </a:r>
            <a:r>
              <a:rPr lang="zh-CN" altLang="zh-CN" b="1" dirty="0"/>
              <a:t>字符流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2358032"/>
            <a:ext cx="8424936" cy="3951288"/>
          </a:xfrm>
        </p:spPr>
        <p:txBody>
          <a:bodyPr>
            <a:normAutofit/>
          </a:bodyPr>
          <a:lstStyle/>
          <a:p>
            <a:pPr marL="0" indent="612000">
              <a:lnSpc>
                <a:spcPts val="3600"/>
              </a:lnSpc>
              <a:buNone/>
            </a:pPr>
            <a:r>
              <a:rPr lang="zh-CN" altLang="zh-CN" dirty="0"/>
              <a:t>例</a:t>
            </a:r>
            <a:r>
              <a:rPr lang="en-US" altLang="zh-CN" dirty="0"/>
              <a:t>10.8  </a:t>
            </a:r>
            <a:r>
              <a:rPr lang="zh-CN" altLang="zh-CN" dirty="0"/>
              <a:t>使用</a:t>
            </a:r>
            <a:r>
              <a:rPr lang="en-US" altLang="zh-CN" dirty="0" err="1"/>
              <a:t>OutputStreamWriter</a:t>
            </a:r>
            <a:r>
              <a:rPr lang="zh-CN" altLang="zh-CN" dirty="0"/>
              <a:t>将字符串写到文件中，然后再使用</a:t>
            </a:r>
            <a:r>
              <a:rPr lang="en-US" altLang="zh-CN" dirty="0" err="1"/>
              <a:t>InputStreamReader</a:t>
            </a:r>
            <a:r>
              <a:rPr lang="zh-CN" altLang="zh-CN" dirty="0"/>
              <a:t>将文件中的字符读出并显示到控制台。 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319332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10.3.1  InputStreamReader</a:t>
            </a:r>
            <a:r>
              <a:rPr lang="zh-CN" altLang="zh-CN" sz="2800" dirty="0"/>
              <a:t>和</a:t>
            </a:r>
            <a:r>
              <a:rPr lang="x-none" altLang="zh-CN" sz="2800" dirty="0"/>
              <a:t>OutputStreamWriter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391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10.3  </a:t>
            </a:r>
            <a:r>
              <a:rPr lang="zh-CN" altLang="zh-CN" b="1" dirty="0"/>
              <a:t>字符流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2358032"/>
            <a:ext cx="8424936" cy="3951288"/>
          </a:xfrm>
        </p:spPr>
        <p:txBody>
          <a:bodyPr>
            <a:normAutofit/>
          </a:bodyPr>
          <a:lstStyle/>
          <a:p>
            <a:pPr marL="0" indent="612000">
              <a:lnSpc>
                <a:spcPts val="3600"/>
              </a:lnSpc>
              <a:buNone/>
            </a:pPr>
            <a:r>
              <a:rPr lang="zh-CN" altLang="zh-CN" dirty="0"/>
              <a:t>例</a:t>
            </a:r>
            <a:r>
              <a:rPr lang="en-US" altLang="zh-CN" dirty="0"/>
              <a:t>10.9  </a:t>
            </a:r>
            <a:r>
              <a:rPr lang="zh-CN" altLang="zh-CN" dirty="0"/>
              <a:t>使用字符流复制文件。 </a:t>
            </a:r>
            <a:endParaRPr lang="en-US" altLang="zh-CN" dirty="0" smtClean="0"/>
          </a:p>
          <a:p>
            <a:pPr marL="0" indent="612000">
              <a:lnSpc>
                <a:spcPts val="3600"/>
              </a:lnSpc>
              <a:buNone/>
            </a:pPr>
            <a:r>
              <a:rPr lang="en-US" altLang="zh-CN" dirty="0" err="1" smtClean="0"/>
              <a:t>FileWriter</a:t>
            </a:r>
            <a:endParaRPr lang="en-US" altLang="zh-CN" dirty="0" smtClean="0"/>
          </a:p>
          <a:p>
            <a:pPr marL="0" indent="612000">
              <a:lnSpc>
                <a:spcPts val="3600"/>
              </a:lnSpc>
              <a:buNone/>
            </a:pPr>
            <a:r>
              <a:rPr lang="en-US" altLang="zh-CN" dirty="0" err="1" smtClean="0"/>
              <a:t>FileReader</a:t>
            </a:r>
            <a:r>
              <a:rPr lang="zh-CN" altLang="zh-CN" dirty="0" smtClean="0"/>
              <a:t> </a:t>
            </a:r>
            <a:endParaRPr lang="en-US" altLang="zh-CN" dirty="0" smtClean="0"/>
          </a:p>
          <a:p>
            <a:pPr marL="0" indent="612000">
              <a:lnSpc>
                <a:spcPts val="3600"/>
              </a:lnSpc>
              <a:buNone/>
            </a:pPr>
            <a:r>
              <a:rPr lang="en-US" altLang="zh-CN" dirty="0" err="1" smtClean="0"/>
              <a:t>BufferedReader</a:t>
            </a:r>
            <a:r>
              <a:rPr lang="en-US" altLang="zh-CN" dirty="0" smtClean="0"/>
              <a:t>--------</a:t>
            </a:r>
            <a:r>
              <a:rPr lang="en-US" altLang="zh-CN" dirty="0"/>
              <a:t> </a:t>
            </a:r>
            <a:r>
              <a:rPr lang="en-US" altLang="zh-CN" dirty="0" err="1"/>
              <a:t>readLine</a:t>
            </a:r>
            <a:r>
              <a:rPr lang="en-US" altLang="zh-CN" dirty="0"/>
              <a:t>()</a:t>
            </a:r>
            <a:endParaRPr lang="en-US" altLang="zh-CN" b="1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319332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10.3.2  </a:t>
            </a:r>
            <a:r>
              <a:rPr lang="zh-CN" altLang="zh-CN" sz="2800" dirty="0"/>
              <a:t>使用字符流实现文本文件的复制</a:t>
            </a:r>
          </a:p>
        </p:txBody>
      </p:sp>
    </p:spTree>
    <p:extLst>
      <p:ext uri="{BB962C8B-B14F-4D97-AF65-F5344CB8AC3E}">
        <p14:creationId xmlns:p14="http://schemas.microsoft.com/office/powerpoint/2010/main" val="40127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10.3  </a:t>
            </a:r>
            <a:r>
              <a:rPr lang="zh-CN" altLang="zh-CN" b="1" dirty="0"/>
              <a:t>字符流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2358032"/>
            <a:ext cx="8424936" cy="3951288"/>
          </a:xfrm>
        </p:spPr>
        <p:txBody>
          <a:bodyPr>
            <a:normAutofit/>
          </a:bodyPr>
          <a:lstStyle/>
          <a:p>
            <a:pPr marL="0" indent="612000">
              <a:lnSpc>
                <a:spcPts val="3600"/>
              </a:lnSpc>
              <a:buNone/>
            </a:pPr>
            <a:r>
              <a:rPr lang="zh-CN" altLang="zh-CN" dirty="0"/>
              <a:t>例</a:t>
            </a:r>
            <a:r>
              <a:rPr lang="en-US" altLang="zh-CN" dirty="0"/>
              <a:t>10.10  </a:t>
            </a:r>
            <a:r>
              <a:rPr lang="zh-CN" altLang="zh-CN" dirty="0"/>
              <a:t>使用</a:t>
            </a:r>
            <a:r>
              <a:rPr lang="en-US" altLang="zh-CN" dirty="0" err="1"/>
              <a:t>PrintWriter</a:t>
            </a:r>
            <a:r>
              <a:rPr lang="zh-CN" altLang="zh-CN" dirty="0"/>
              <a:t>向文本文件输出各种类型的数据</a:t>
            </a:r>
            <a:r>
              <a:rPr lang="zh-CN" altLang="zh-CN" dirty="0" smtClean="0"/>
              <a:t>。 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319332" cy="504055"/>
          </a:xfrm>
        </p:spPr>
        <p:txBody>
          <a:bodyPr lIns="108000" tIns="36000">
            <a:noAutofit/>
          </a:bodyPr>
          <a:lstStyle/>
          <a:p>
            <a:r>
              <a:rPr lang="en-US" altLang="zh-CN" sz="2800" dirty="0"/>
              <a:t>10.3.3  </a:t>
            </a:r>
            <a:r>
              <a:rPr lang="en-US" altLang="zh-CN" sz="2800" dirty="0" err="1"/>
              <a:t>PrintWriter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1316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  File</a:t>
            </a:r>
            <a:r>
              <a:rPr lang="zh-CN" altLang="zh-CN" dirty="0"/>
              <a:t>类与文件管理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10.1.1  File类</a:t>
            </a:r>
            <a:r>
              <a:rPr lang="zh-CN" altLang="zh-CN" sz="2800" dirty="0"/>
              <a:t>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430040"/>
            <a:ext cx="7859216" cy="3807272"/>
          </a:xfrm>
        </p:spPr>
        <p:txBody>
          <a:bodyPr>
            <a:normAutofit/>
          </a:bodyPr>
          <a:lstStyle/>
          <a:p>
            <a:pPr marL="0" indent="612000">
              <a:lnSpc>
                <a:spcPts val="3700"/>
              </a:lnSpc>
              <a:buNone/>
            </a:pPr>
            <a:r>
              <a:rPr lang="zh-CN" altLang="zh-CN" dirty="0"/>
              <a:t>例</a:t>
            </a:r>
            <a:r>
              <a:rPr lang="en-US" altLang="zh-CN" dirty="0"/>
              <a:t>10.1  </a:t>
            </a:r>
            <a:r>
              <a:rPr lang="zh-CN" altLang="zh-CN" dirty="0"/>
              <a:t>查找某个文件夹（包括子文件夹）下指定类型的文件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exists()</a:t>
            </a:r>
          </a:p>
          <a:p>
            <a:r>
              <a:rPr lang="en-US" altLang="zh-CN" dirty="0" err="1" smtClean="0"/>
              <a:t>isDirectory</a:t>
            </a:r>
            <a:r>
              <a:rPr lang="en-US" altLang="zh-CN" dirty="0" smtClean="0"/>
              <a:t>()</a:t>
            </a:r>
            <a:endParaRPr lang="zh-CN" altLang="zh-CN" dirty="0"/>
          </a:p>
          <a:p>
            <a:r>
              <a:rPr lang="en-US" altLang="zh-CN" dirty="0" err="1" smtClean="0"/>
              <a:t>listFiles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getPath</a:t>
            </a:r>
            <a:r>
              <a:rPr lang="en-US" altLang="zh-CN" dirty="0" smtClean="0"/>
              <a:t>()</a:t>
            </a:r>
            <a:endParaRPr lang="zh-CN" altLang="zh-CN" dirty="0"/>
          </a:p>
          <a:p>
            <a:r>
              <a:rPr lang="en-US" altLang="zh-CN" dirty="0" err="1" smtClean="0"/>
              <a:t>getName</a:t>
            </a:r>
            <a:r>
              <a:rPr lang="en-US" altLang="zh-CN" dirty="0" smtClean="0"/>
              <a:t>()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581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  File</a:t>
            </a:r>
            <a:r>
              <a:rPr lang="zh-CN" altLang="zh-CN" dirty="0"/>
              <a:t>类与文件管理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10.1.2  File</a:t>
            </a:r>
            <a:r>
              <a:rPr lang="zh-CN" altLang="zh-CN" sz="2800" dirty="0"/>
              <a:t>的常用方法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430040"/>
            <a:ext cx="7859216" cy="380727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createNewFile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/>
              <a:t>mkdir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mkdirs</a:t>
            </a:r>
            <a:r>
              <a:rPr lang="en-US" altLang="zh-CN" dirty="0" smtClean="0"/>
              <a:t>()</a:t>
            </a:r>
          </a:p>
          <a:p>
            <a:r>
              <a:rPr lang="en-US" altLang="zh-CN" dirty="0"/>
              <a:t>delete</a:t>
            </a:r>
            <a:r>
              <a:rPr lang="en-US" altLang="zh-CN" dirty="0" smtClean="0"/>
              <a:t>()</a:t>
            </a:r>
          </a:p>
          <a:p>
            <a:endParaRPr lang="en-US" altLang="zh-CN" dirty="0"/>
          </a:p>
          <a:p>
            <a:pPr marL="0" indent="457200">
              <a:lnSpc>
                <a:spcPts val="3500"/>
              </a:lnSpc>
              <a:buNone/>
            </a:pPr>
            <a:r>
              <a:rPr lang="zh-CN" altLang="zh-CN" dirty="0"/>
              <a:t>例</a:t>
            </a:r>
            <a:r>
              <a:rPr lang="en-US" altLang="zh-CN" dirty="0"/>
              <a:t>10.2  </a:t>
            </a:r>
            <a:r>
              <a:rPr lang="zh-CN" altLang="zh-CN" dirty="0"/>
              <a:t>在指定的文件夹中新建一个文件，如果文件夹不存在，则首先创建该文件夹。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489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10.2  </a:t>
            </a:r>
            <a:r>
              <a:rPr lang="zh-CN" altLang="zh-CN" b="1" dirty="0"/>
              <a:t>字节流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103308" cy="504055"/>
          </a:xfrm>
        </p:spPr>
        <p:txBody>
          <a:bodyPr lIns="108000" tIns="36000">
            <a:noAutofit/>
          </a:bodyPr>
          <a:lstStyle/>
          <a:p>
            <a:pPr indent="612000"/>
            <a:r>
              <a:rPr lang="zh-CN" altLang="zh-CN" b="0" dirty="0"/>
              <a:t>字节流是以字节为基本单位处理数据的。</a:t>
            </a:r>
          </a:p>
        </p:txBody>
      </p:sp>
      <p:pic>
        <p:nvPicPr>
          <p:cNvPr id="6" name="内容占位符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7164000" cy="313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24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10.2  </a:t>
            </a:r>
            <a:r>
              <a:rPr lang="zh-CN" altLang="zh-CN" b="1" dirty="0"/>
              <a:t>字节流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36912"/>
            <a:ext cx="7936001" cy="2272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25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10.2  </a:t>
            </a:r>
            <a:r>
              <a:rPr lang="zh-CN" altLang="zh-CN" b="1" dirty="0"/>
              <a:t>字节流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8003232" cy="2223096"/>
          </a:xfrm>
        </p:spPr>
        <p:txBody>
          <a:bodyPr/>
          <a:lstStyle/>
          <a:p>
            <a:pPr marL="0" indent="0">
              <a:buNone/>
            </a:pPr>
            <a:r>
              <a:rPr lang="x-none" altLang="zh-CN" dirty="0"/>
              <a:t>1.  InputStream</a:t>
            </a:r>
            <a:endParaRPr lang="zh-CN" altLang="zh-CN" dirty="0"/>
          </a:p>
          <a:p>
            <a:pPr lvl="1">
              <a:lnSpc>
                <a:spcPts val="3500"/>
              </a:lnSpc>
              <a:buFont typeface="Wingdings" pitchFamily="2" charset="2"/>
              <a:buChar char="l"/>
            </a:pPr>
            <a:r>
              <a:rPr lang="en-US" altLang="zh-CN" dirty="0"/>
              <a:t>public abstract </a:t>
            </a:r>
            <a:r>
              <a:rPr lang="en-US" altLang="zh-CN" dirty="0" err="1"/>
              <a:t>int</a:t>
            </a:r>
            <a:r>
              <a:rPr lang="en-US" altLang="zh-CN" dirty="0"/>
              <a:t> read() throws </a:t>
            </a:r>
            <a:r>
              <a:rPr lang="en-US" altLang="zh-CN" dirty="0" err="1">
                <a:hlinkClick r:id="rId2" action="ppaction://hlinkfile" tooltip="java.io 中的类"/>
              </a:rPr>
              <a:t>IOException</a:t>
            </a:r>
            <a:endParaRPr lang="zh-CN" altLang="zh-CN" dirty="0"/>
          </a:p>
          <a:p>
            <a:pPr lvl="1">
              <a:lnSpc>
                <a:spcPts val="3500"/>
              </a:lnSpc>
              <a:buFont typeface="Wingdings" pitchFamily="2" charset="2"/>
              <a:buChar char="l"/>
            </a:pPr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read(byte[] b) throws </a:t>
            </a:r>
            <a:r>
              <a:rPr lang="en-US" altLang="zh-CN" dirty="0" err="1">
                <a:hlinkClick r:id="rId2" action="ppaction://hlinkfile" tooltip="java.io 中的类"/>
              </a:rPr>
              <a:t>IOException</a:t>
            </a:r>
            <a:endParaRPr lang="zh-CN" altLang="zh-CN" dirty="0"/>
          </a:p>
          <a:p>
            <a:pPr lvl="1">
              <a:lnSpc>
                <a:spcPts val="3500"/>
              </a:lnSpc>
              <a:buFont typeface="Wingdings" pitchFamily="2" charset="2"/>
              <a:buChar char="l"/>
            </a:pPr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read(byte[] b, </a:t>
            </a:r>
            <a:r>
              <a:rPr lang="en-US" altLang="zh-CN" dirty="0" err="1"/>
              <a:t>int</a:t>
            </a:r>
            <a:r>
              <a:rPr lang="en-US" altLang="zh-CN" dirty="0"/>
              <a:t> off,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 throws </a:t>
            </a:r>
            <a:r>
              <a:rPr lang="en-US" altLang="zh-CN" dirty="0" err="1">
                <a:hlinkClick r:id="rId2" action="ppaction://hlinkfile" tooltip="java.io 中的类"/>
              </a:rPr>
              <a:t>IOException</a:t>
            </a:r>
            <a:endParaRPr lang="zh-CN" altLang="zh-CN" dirty="0"/>
          </a:p>
          <a:p>
            <a:pPr lvl="1">
              <a:lnSpc>
                <a:spcPts val="3500"/>
              </a:lnSpc>
              <a:buFont typeface="Wingdings" pitchFamily="2" charset="2"/>
              <a:buChar char="l"/>
            </a:pP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6807164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10.2.1  InputStream和OutputStream</a:t>
            </a:r>
            <a:endParaRPr lang="zh-CN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1259632" y="5373216"/>
            <a:ext cx="662473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907704" y="537321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483768" y="537321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059832" y="537321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563888" y="537321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139952" y="537321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16016" y="537321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292080" y="537321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796136" y="537321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300192" y="537321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876256" y="537321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059832" y="5373216"/>
            <a:ext cx="3240360" cy="576064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190905" y="4684493"/>
            <a:ext cx="1823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例   </a:t>
            </a:r>
            <a:r>
              <a:rPr lang="en-US" altLang="zh-CN" dirty="0" smtClean="0"/>
              <a:t>read( </a:t>
            </a:r>
            <a:r>
              <a:rPr lang="en-US" altLang="zh-CN" dirty="0"/>
              <a:t>b, </a:t>
            </a:r>
            <a:r>
              <a:rPr lang="en-US" altLang="zh-CN" dirty="0" smtClean="0"/>
              <a:t>3, 6) 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707904" y="4869159"/>
            <a:ext cx="1584176" cy="360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364088" y="4684493"/>
            <a:ext cx="223224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85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10.2  </a:t>
            </a:r>
            <a:r>
              <a:rPr lang="zh-CN" altLang="zh-CN" b="1" dirty="0"/>
              <a:t>字节流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8003232" cy="3951288"/>
          </a:xfrm>
        </p:spPr>
        <p:txBody>
          <a:bodyPr/>
          <a:lstStyle/>
          <a:p>
            <a:pPr marL="0" indent="0">
              <a:buNone/>
            </a:pPr>
            <a:r>
              <a:rPr lang="x-none" altLang="zh-CN" dirty="0"/>
              <a:t>2.  OutputStream</a:t>
            </a:r>
            <a:endParaRPr lang="zh-CN" altLang="zh-CN" dirty="0"/>
          </a:p>
          <a:p>
            <a:pPr lvl="1">
              <a:lnSpc>
                <a:spcPts val="3500"/>
              </a:lnSpc>
              <a:buFont typeface="Wingdings" pitchFamily="2" charset="2"/>
              <a:buChar char="l"/>
            </a:pPr>
            <a:r>
              <a:rPr lang="en-US" altLang="zh-CN" dirty="0"/>
              <a:t>public abstract void write(</a:t>
            </a:r>
            <a:r>
              <a:rPr lang="en-US" altLang="zh-CN" dirty="0" err="1"/>
              <a:t>int</a:t>
            </a:r>
            <a:r>
              <a:rPr lang="en-US" altLang="zh-CN" dirty="0"/>
              <a:t> b) throws </a:t>
            </a:r>
            <a:r>
              <a:rPr lang="en-US" altLang="zh-CN" dirty="0" err="1" smtClean="0">
                <a:hlinkClick r:id="rId2" action="ppaction://hlinkfile" tooltip="java.io 中的类"/>
              </a:rPr>
              <a:t>IOException</a:t>
            </a:r>
            <a:endParaRPr lang="zh-CN" altLang="zh-CN" dirty="0"/>
          </a:p>
          <a:p>
            <a:pPr lvl="1">
              <a:lnSpc>
                <a:spcPts val="3500"/>
              </a:lnSpc>
              <a:buFont typeface="Wingdings" pitchFamily="2" charset="2"/>
              <a:buChar char="l"/>
            </a:pPr>
            <a:r>
              <a:rPr lang="en-US" altLang="zh-CN" dirty="0"/>
              <a:t>public void write(byte[] b) throws 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hlinkClick r:id="rId2" action="ppaction://hlinkfile" tooltip="java.io 中的类"/>
              </a:rPr>
              <a:t>IOException</a:t>
            </a:r>
            <a:endParaRPr lang="zh-CN" altLang="zh-CN" dirty="0"/>
          </a:p>
          <a:p>
            <a:pPr lvl="1">
              <a:lnSpc>
                <a:spcPts val="3500"/>
              </a:lnSpc>
              <a:buFont typeface="Wingdings" pitchFamily="2" charset="2"/>
              <a:buChar char="l"/>
            </a:pPr>
            <a:r>
              <a:rPr lang="en-US" altLang="zh-CN" dirty="0"/>
              <a:t>public void write(byte[] b, </a:t>
            </a:r>
            <a:r>
              <a:rPr lang="en-US" altLang="zh-CN" dirty="0" err="1"/>
              <a:t>int</a:t>
            </a:r>
            <a:r>
              <a:rPr lang="en-US" altLang="zh-CN" dirty="0"/>
              <a:t> off,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 throws </a:t>
            </a:r>
            <a:r>
              <a:rPr lang="en-US" altLang="zh-CN" dirty="0" err="1" smtClean="0">
                <a:hlinkClick r:id="rId2" action="ppaction://hlinkfile" tooltip="java.io 中的类"/>
              </a:rPr>
              <a:t>IOException</a:t>
            </a:r>
            <a:endParaRPr lang="zh-CN" altLang="zh-CN" dirty="0"/>
          </a:p>
          <a:p>
            <a:pPr lvl="1">
              <a:lnSpc>
                <a:spcPts val="3500"/>
              </a:lnSpc>
              <a:buFont typeface="Wingdings" pitchFamily="2" charset="2"/>
              <a:buChar char="l"/>
            </a:pP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6807164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10.2.1  InputStream和OutputStream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9327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10.2  </a:t>
            </a:r>
            <a:r>
              <a:rPr lang="zh-CN" altLang="zh-CN" b="1" dirty="0"/>
              <a:t>字节流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2358032"/>
            <a:ext cx="8280920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zh-CN" dirty="0"/>
              <a:t>FileInputStream和</a:t>
            </a:r>
            <a:r>
              <a:rPr lang="x-none" altLang="zh-CN" dirty="0" smtClean="0"/>
              <a:t>FileOutputStream</a:t>
            </a:r>
            <a:r>
              <a:rPr lang="zh-CN" altLang="en-US" dirty="0" smtClean="0"/>
              <a:t>是文件输入输出流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/>
              <a:t>public </a:t>
            </a:r>
            <a:r>
              <a:rPr lang="en-US" altLang="zh-CN" dirty="0" err="1"/>
              <a:t>FileInputStream</a:t>
            </a:r>
            <a:r>
              <a:rPr lang="en-US" altLang="zh-CN" dirty="0"/>
              <a:t>(</a:t>
            </a:r>
            <a:r>
              <a:rPr lang="en-US" altLang="zh-CN" dirty="0">
                <a:hlinkClick r:id="rId2" action="ppaction://hlinkfile" tooltip="java.lang 中的类"/>
              </a:rPr>
              <a:t>String</a:t>
            </a:r>
            <a:r>
              <a:rPr lang="en-US" altLang="zh-CN" dirty="0"/>
              <a:t> name) throws </a:t>
            </a:r>
            <a:r>
              <a:rPr lang="en-US" altLang="zh-CN" dirty="0" err="1">
                <a:hlinkClick r:id="rId3" action="ppaction://hlinkfile" tooltip="java.io 中的类"/>
              </a:rPr>
              <a:t>FileNotFoundException</a:t>
            </a:r>
            <a:endParaRPr lang="zh-CN" altLang="zh-CN" dirty="0"/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/>
              <a:t>public </a:t>
            </a:r>
            <a:r>
              <a:rPr lang="en-US" altLang="zh-CN" dirty="0" err="1"/>
              <a:t>FileInputStream</a:t>
            </a:r>
            <a:r>
              <a:rPr lang="en-US" altLang="zh-CN" dirty="0"/>
              <a:t>(</a:t>
            </a:r>
            <a:r>
              <a:rPr lang="en-US" altLang="zh-CN" dirty="0">
                <a:hlinkClick r:id="rId4" action="ppaction://hlinkfile" tooltip="java.io 中的类"/>
              </a:rPr>
              <a:t>File</a:t>
            </a:r>
            <a:r>
              <a:rPr lang="en-US" altLang="zh-CN" dirty="0"/>
              <a:t> file) throws </a:t>
            </a:r>
            <a:r>
              <a:rPr lang="en-US" altLang="zh-CN" dirty="0" err="1">
                <a:hlinkClick r:id="rId3" action="ppaction://hlinkfile" tooltip="java.io 中的类"/>
              </a:rPr>
              <a:t>FileNotFoundException</a:t>
            </a:r>
            <a:endParaRPr lang="zh-CN" altLang="zh-CN" dirty="0"/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/>
              <a:t>public </a:t>
            </a:r>
            <a:r>
              <a:rPr lang="en-US" altLang="zh-CN" dirty="0" err="1"/>
              <a:t>FileOutputStream</a:t>
            </a:r>
            <a:r>
              <a:rPr lang="en-US" altLang="zh-CN" dirty="0"/>
              <a:t>(</a:t>
            </a:r>
            <a:r>
              <a:rPr lang="en-US" altLang="zh-CN" dirty="0">
                <a:hlinkClick r:id="rId2" action="ppaction://hlinkfile" tooltip="java.lang 中的类"/>
              </a:rPr>
              <a:t>String</a:t>
            </a:r>
            <a:r>
              <a:rPr lang="en-US" altLang="zh-CN" dirty="0"/>
              <a:t> name) throws </a:t>
            </a:r>
            <a:r>
              <a:rPr lang="en-US" altLang="zh-CN" dirty="0" err="1">
                <a:hlinkClick r:id="rId3" action="ppaction://hlinkfile" tooltip="java.io 中的类"/>
              </a:rPr>
              <a:t>FileNotFoundException</a:t>
            </a:r>
            <a:endParaRPr lang="zh-CN" altLang="zh-CN" dirty="0"/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/>
              <a:t>public </a:t>
            </a:r>
            <a:r>
              <a:rPr lang="en-US" altLang="zh-CN" dirty="0" err="1"/>
              <a:t>FileOutputStream</a:t>
            </a:r>
            <a:r>
              <a:rPr lang="en-US" altLang="zh-CN" dirty="0"/>
              <a:t>(</a:t>
            </a:r>
            <a:r>
              <a:rPr lang="en-US" altLang="zh-CN" dirty="0">
                <a:hlinkClick r:id="rId4" action="ppaction://hlinkfile" tooltip="java.io 中的类"/>
              </a:rPr>
              <a:t>File</a:t>
            </a:r>
            <a:r>
              <a:rPr lang="en-US" altLang="zh-CN" dirty="0"/>
              <a:t> file) throws </a:t>
            </a:r>
            <a:r>
              <a:rPr lang="en-US" altLang="zh-CN" dirty="0" err="1" smtClean="0">
                <a:hlinkClick r:id="rId3" action="ppaction://hlinkfile" tooltip="java.io 中的类"/>
              </a:rPr>
              <a:t>FileNotFoundException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zh-CN" dirty="0"/>
              <a:t>public </a:t>
            </a:r>
            <a:r>
              <a:rPr lang="en-US" altLang="zh-CN" dirty="0" err="1"/>
              <a:t>FileOutputStream</a:t>
            </a:r>
            <a:r>
              <a:rPr lang="en-US" altLang="zh-CN" dirty="0"/>
              <a:t>(</a:t>
            </a:r>
            <a:r>
              <a:rPr lang="en-US" altLang="zh-CN" dirty="0">
                <a:hlinkClick r:id="rId2" action="ppaction://hlinkfile" tooltip="java.lang 中的类"/>
              </a:rPr>
              <a:t>String</a:t>
            </a:r>
            <a:r>
              <a:rPr lang="en-US" altLang="zh-CN" dirty="0"/>
              <a:t> name, Boolean append) throws </a:t>
            </a:r>
            <a:r>
              <a:rPr lang="en-US" altLang="zh-CN" dirty="0" err="1">
                <a:hlinkClick r:id="rId3" action="ppaction://hlinkfile" tooltip="java.io 中的类"/>
              </a:rPr>
              <a:t>FileNotFoundException</a:t>
            </a:r>
            <a:endParaRPr lang="zh-CN" altLang="zh-CN" dirty="0"/>
          </a:p>
          <a:p>
            <a:pPr lvl="1">
              <a:buFont typeface="Wingdings" pitchFamily="2" charset="2"/>
              <a:buChar char="l"/>
            </a:pPr>
            <a:r>
              <a:rPr lang="en-US" altLang="zh-CN" dirty="0"/>
              <a:t>public </a:t>
            </a:r>
            <a:r>
              <a:rPr lang="en-US" altLang="zh-CN" dirty="0" err="1"/>
              <a:t>FileOutputStream</a:t>
            </a:r>
            <a:r>
              <a:rPr lang="en-US" altLang="zh-CN" dirty="0"/>
              <a:t>(</a:t>
            </a:r>
            <a:r>
              <a:rPr lang="en-US" altLang="zh-CN" dirty="0">
                <a:hlinkClick r:id="rId4" action="ppaction://hlinkfile" tooltip="java.io 中的类"/>
              </a:rPr>
              <a:t>File</a:t>
            </a:r>
            <a:r>
              <a:rPr lang="en-US" altLang="zh-CN" dirty="0"/>
              <a:t> </a:t>
            </a:r>
            <a:r>
              <a:rPr lang="en-US" altLang="zh-CN" dirty="0" err="1"/>
              <a:t>file</a:t>
            </a:r>
            <a:r>
              <a:rPr lang="en-US" altLang="zh-CN" dirty="0"/>
              <a:t>, Boolean append) throws </a:t>
            </a:r>
            <a:r>
              <a:rPr lang="en-US" altLang="zh-CN" dirty="0" err="1">
                <a:hlinkClick r:id="rId3" action="ppaction://hlinkfile" tooltip="java.io 中的类"/>
              </a:rPr>
              <a:t>FileNotFoundException</a:t>
            </a:r>
            <a:endParaRPr lang="zh-CN" altLang="zh-CN" dirty="0"/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6807164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10.2.2  FileInputStream和FileOutputStream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498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701</Words>
  <Application>Microsoft Office PowerPoint</Application>
  <PresentationFormat>全屏显示(4:3)</PresentationFormat>
  <Paragraphs>115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第10章   文件与输入输出流</vt:lpstr>
      <vt:lpstr>PowerPoint 演示文稿</vt:lpstr>
      <vt:lpstr>10.1   File类与文件管理</vt:lpstr>
      <vt:lpstr>10.1   File类与文件管理</vt:lpstr>
      <vt:lpstr>10.2  字节流</vt:lpstr>
      <vt:lpstr>10.2  字节流</vt:lpstr>
      <vt:lpstr>10.2  字节流</vt:lpstr>
      <vt:lpstr>10.2  字节流</vt:lpstr>
      <vt:lpstr>10.2  字节流</vt:lpstr>
      <vt:lpstr>10.2  字节流</vt:lpstr>
      <vt:lpstr>10.2  字节流</vt:lpstr>
      <vt:lpstr>10.2  字节流</vt:lpstr>
      <vt:lpstr>10.2  字节流</vt:lpstr>
      <vt:lpstr>10.2  字节流</vt:lpstr>
      <vt:lpstr>10.2  字节流</vt:lpstr>
      <vt:lpstr>10.2  字节流</vt:lpstr>
      <vt:lpstr>10.3  字符流</vt:lpstr>
      <vt:lpstr>10.3  字符流</vt:lpstr>
      <vt:lpstr>10.3  字符流</vt:lpstr>
      <vt:lpstr>10.3  字符流</vt:lpstr>
      <vt:lpstr>10.3  字符流</vt:lpstr>
      <vt:lpstr>10.3  字符流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yjy</dc:creator>
  <cp:lastModifiedBy>yjy</cp:lastModifiedBy>
  <cp:revision>141</cp:revision>
  <dcterms:created xsi:type="dcterms:W3CDTF">2017-12-10T23:26:31Z</dcterms:created>
  <dcterms:modified xsi:type="dcterms:W3CDTF">2018-04-06T12:08:45Z</dcterms:modified>
</cp:coreProperties>
</file>