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FD9"/>
    <a:srgbClr val="DED9FF"/>
    <a:srgbClr val="D9FBFF"/>
    <a:srgbClr val="FFF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660"/>
  </p:normalViewPr>
  <p:slideViewPr>
    <p:cSldViewPr>
      <p:cViewPr varScale="1">
        <p:scale>
          <a:sx n="66" d="100"/>
          <a:sy n="66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914400">
              <a:lnSpc>
                <a:spcPts val="3600"/>
              </a:lnSpc>
              <a:spcBef>
                <a:spcPts val="600"/>
              </a:spcBef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500"/>
              </a:lnSpc>
              <a:defRPr sz="2800"/>
            </a:lvl1pPr>
            <a:lvl2pPr>
              <a:lnSpc>
                <a:spcPts val="3500"/>
              </a:lnSpc>
              <a:defRPr sz="2400"/>
            </a:lvl2pPr>
            <a:lvl3pPr>
              <a:lnSpc>
                <a:spcPts val="3500"/>
              </a:lnSpc>
              <a:defRPr sz="2000"/>
            </a:lvl3pPr>
            <a:lvl4pPr>
              <a:lnSpc>
                <a:spcPts val="3500"/>
              </a:lnSpc>
              <a:defRPr sz="1800"/>
            </a:lvl4pPr>
            <a:lvl5pPr>
              <a:lnSpc>
                <a:spcPts val="35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292080" y="55657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面向对象程序案例教程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中国水利水电出版社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43610" y="55657"/>
            <a:ext cx="3148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200" b="1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第11章   </a:t>
            </a:r>
            <a:r>
              <a:rPr lang="zh-CN" altLang="zh-CN" sz="1200" b="1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数据库编程</a:t>
            </a:r>
            <a:endParaRPr lang="zh-CN" altLang="zh-CN" sz="1200" b="1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 b="1" dirty="0"/>
              <a:t>第11章   </a:t>
            </a:r>
            <a:r>
              <a:rPr lang="zh-CN" altLang="zh-CN" b="1" dirty="0"/>
              <a:t>数据库编程</a:t>
            </a:r>
          </a:p>
        </p:txBody>
      </p:sp>
    </p:spTree>
    <p:extLst>
      <p:ext uri="{BB962C8B-B14F-4D97-AF65-F5344CB8AC3E}">
        <p14:creationId xmlns:p14="http://schemas.microsoft.com/office/powerpoint/2010/main" val="1428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11.3   </a:t>
            </a:r>
            <a:r>
              <a:rPr lang="zh-CN" altLang="zh-CN" b="1" dirty="0"/>
              <a:t>数据库查询与更新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11.3.2   数据库</a:t>
            </a:r>
            <a:r>
              <a:rPr lang="zh-CN" altLang="zh-CN" sz="2800" dirty="0"/>
              <a:t>更新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34888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sz="2400" dirty="0"/>
              <a:t>1.  使用Statement更新数据</a:t>
            </a:r>
            <a:endParaRPr lang="zh-CN" altLang="zh-CN" sz="2400" dirty="0"/>
          </a:p>
          <a:p>
            <a:pPr indent="612000">
              <a:lnSpc>
                <a:spcPct val="1500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11.3  </a:t>
            </a:r>
            <a:r>
              <a:rPr lang="zh-CN" altLang="zh-CN" sz="2400" dirty="0"/>
              <a:t>向</a:t>
            </a:r>
            <a:r>
              <a:rPr lang="en-US" altLang="zh-CN" sz="2400" dirty="0"/>
              <a:t>Student</a:t>
            </a:r>
            <a:r>
              <a:rPr lang="zh-CN" altLang="zh-CN" sz="2400" dirty="0"/>
              <a:t>数据库的</a:t>
            </a:r>
            <a:r>
              <a:rPr lang="en-US" altLang="zh-CN" sz="2400" dirty="0" err="1"/>
              <a:t>StudentInfo</a:t>
            </a:r>
            <a:r>
              <a:rPr lang="zh-CN" altLang="zh-CN" sz="2400" dirty="0"/>
              <a:t>表中插入若干条记录，要求记录的内容是在程序运行时从键盘输入的，直到输入学号为</a:t>
            </a:r>
            <a:r>
              <a:rPr lang="en-US" altLang="zh-CN" sz="2400" dirty="0"/>
              <a:t>-1</a:t>
            </a:r>
            <a:r>
              <a:rPr lang="zh-CN" altLang="zh-CN" sz="2400" dirty="0"/>
              <a:t>时结束。</a:t>
            </a:r>
          </a:p>
          <a:p>
            <a:pPr indent="612000">
              <a:lnSpc>
                <a:spcPct val="150000"/>
              </a:lnSpc>
            </a:pPr>
            <a:r>
              <a:rPr lang="en-US" altLang="zh-CN" sz="2400" dirty="0"/>
              <a:t>Statement </a:t>
            </a:r>
            <a:r>
              <a:rPr lang="zh-CN" altLang="en-US" sz="2400" dirty="0" smtClean="0"/>
              <a:t>：</a:t>
            </a:r>
            <a:r>
              <a:rPr lang="en-US" altLang="zh-CN" sz="2400" dirty="0" err="1"/>
              <a:t>executeUpdate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049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11.3   </a:t>
            </a:r>
            <a:r>
              <a:rPr lang="zh-CN" altLang="zh-CN" b="1" dirty="0"/>
              <a:t>数据库查询与更新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11.3.2   数据库</a:t>
            </a:r>
            <a:r>
              <a:rPr lang="zh-CN" altLang="zh-CN" sz="2800" dirty="0"/>
              <a:t>更新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348880"/>
            <a:ext cx="756084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400" dirty="0"/>
              <a:t>2.  使用PreparedStatement更新数据</a:t>
            </a:r>
            <a:endParaRPr lang="zh-CN" altLang="zh-CN" sz="2400" dirty="0"/>
          </a:p>
          <a:p>
            <a:pPr indent="612000">
              <a:lnSpc>
                <a:spcPct val="1500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11.4  </a:t>
            </a:r>
            <a:r>
              <a:rPr lang="zh-CN" altLang="zh-CN" sz="2400" dirty="0"/>
              <a:t>使用</a:t>
            </a:r>
            <a:r>
              <a:rPr lang="en-US" altLang="zh-CN" sz="2400" dirty="0" err="1"/>
              <a:t>PreparedStatement</a:t>
            </a:r>
            <a:r>
              <a:rPr lang="zh-CN" altLang="zh-CN" sz="2400" dirty="0"/>
              <a:t>，向</a:t>
            </a:r>
            <a:r>
              <a:rPr lang="en-US" altLang="zh-CN" sz="2400" dirty="0"/>
              <a:t>Student</a:t>
            </a:r>
            <a:r>
              <a:rPr lang="zh-CN" altLang="zh-CN" sz="2400" dirty="0"/>
              <a:t>数据库的</a:t>
            </a:r>
            <a:r>
              <a:rPr lang="en-US" altLang="zh-CN" sz="2400" dirty="0" err="1"/>
              <a:t>StudentInfo</a:t>
            </a:r>
            <a:r>
              <a:rPr lang="zh-CN" altLang="zh-CN" sz="2400" dirty="0"/>
              <a:t>表中插入若干条记录，要求记录的内容是在程序运行时从键盘输入的，直到输入学号为</a:t>
            </a:r>
            <a:r>
              <a:rPr lang="en-US" altLang="zh-CN" sz="2400" dirty="0"/>
              <a:t>-1</a:t>
            </a:r>
            <a:r>
              <a:rPr lang="zh-CN" altLang="zh-CN" sz="2400" dirty="0"/>
              <a:t>时结束。</a:t>
            </a:r>
          </a:p>
          <a:p>
            <a:pPr indent="612000">
              <a:lnSpc>
                <a:spcPct val="150000"/>
              </a:lnSpc>
            </a:pPr>
            <a:r>
              <a:rPr lang="en-US" altLang="zh-CN" sz="2400" dirty="0"/>
              <a:t>Connection 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prepareStatement</a:t>
            </a:r>
            <a:r>
              <a:rPr lang="en-US" altLang="zh-CN" sz="2400" dirty="0" smtClean="0"/>
              <a:t>() </a:t>
            </a:r>
          </a:p>
          <a:p>
            <a:pPr indent="612000">
              <a:lnSpc>
                <a:spcPct val="150000"/>
              </a:lnSpc>
            </a:pPr>
            <a:r>
              <a:rPr lang="en-US" altLang="zh-CN" sz="2400" dirty="0" err="1" smtClean="0"/>
              <a:t>PreparedStatement</a:t>
            </a:r>
            <a:r>
              <a:rPr lang="en-US" altLang="zh-CN" sz="2400" dirty="0" smtClean="0"/>
              <a:t> : </a:t>
            </a:r>
            <a:r>
              <a:rPr lang="en-US" altLang="zh-CN" sz="2400" dirty="0" err="1" smtClean="0"/>
              <a:t>setXxx</a:t>
            </a:r>
            <a:r>
              <a:rPr lang="en-US" altLang="zh-CN" sz="2400" dirty="0" smtClean="0"/>
              <a:t>(),   </a:t>
            </a:r>
            <a:r>
              <a:rPr lang="en-US" altLang="zh-CN" sz="2400" dirty="0" err="1" smtClean="0"/>
              <a:t>executeUpdate</a:t>
            </a:r>
            <a:r>
              <a:rPr lang="en-US" altLang="zh-CN" sz="2400" dirty="0" smtClean="0"/>
              <a:t>()</a:t>
            </a:r>
          </a:p>
          <a:p>
            <a:pPr indent="612000">
              <a:lnSpc>
                <a:spcPct val="150000"/>
              </a:lnSpc>
            </a:pPr>
            <a:endParaRPr lang="en-US" altLang="zh-CN" sz="2400" dirty="0"/>
          </a:p>
          <a:p>
            <a:pPr indent="612000">
              <a:lnSpc>
                <a:spcPct val="150000"/>
              </a:lnSpc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474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11.4  </a:t>
            </a:r>
            <a:r>
              <a:rPr lang="zh-CN" altLang="zh-CN" b="1" dirty="0"/>
              <a:t>数据库的其他操作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11.4.1   ID自动增加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827584" y="2348880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/>
            <a:r>
              <a:rPr lang="zh-CN" altLang="zh-CN" sz="2400" dirty="0"/>
              <a:t>在实际应用中，有时需要某个表中的</a:t>
            </a:r>
            <a:r>
              <a:rPr lang="en-US" altLang="zh-CN" sz="2400" dirty="0"/>
              <a:t>id</a:t>
            </a:r>
            <a:r>
              <a:rPr lang="zh-CN" altLang="zh-CN" sz="2400" dirty="0"/>
              <a:t>是自动增加的，对于这样的字段，在创建表时要指定该字段具有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auto_increment</a:t>
            </a:r>
            <a:r>
              <a:rPr lang="zh-CN" altLang="zh-CN" sz="2400" dirty="0"/>
              <a:t>属性，可在程序中使用下面的语句创建表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indent="612000"/>
            <a:r>
              <a:rPr lang="zh-CN" altLang="zh-CN" sz="2400" dirty="0"/>
              <a:t>例</a:t>
            </a:r>
            <a:r>
              <a:rPr lang="en-US" altLang="zh-CN" sz="2400" dirty="0"/>
              <a:t>11.5  </a:t>
            </a:r>
            <a:r>
              <a:rPr lang="zh-CN" altLang="zh-CN" sz="2400" dirty="0"/>
              <a:t>在</a:t>
            </a:r>
            <a:r>
              <a:rPr lang="en-US" altLang="zh-CN" sz="2400" dirty="0"/>
              <a:t>Student</a:t>
            </a:r>
            <a:r>
              <a:rPr lang="zh-CN" altLang="zh-CN" sz="2400" dirty="0"/>
              <a:t>数据库中再增加一个表</a:t>
            </a:r>
            <a:r>
              <a:rPr lang="en-US" altLang="zh-CN" sz="2400" dirty="0"/>
              <a:t>student</a:t>
            </a:r>
            <a:r>
              <a:rPr lang="zh-CN" altLang="zh-CN" sz="2400" dirty="0"/>
              <a:t>，该表有两个字段，学号</a:t>
            </a:r>
            <a:r>
              <a:rPr lang="en-US" altLang="zh-CN" sz="2400" dirty="0" err="1"/>
              <a:t>stuid</a:t>
            </a:r>
            <a:r>
              <a:rPr lang="zh-CN" altLang="zh-CN" sz="2400" dirty="0"/>
              <a:t>为整型自动增加，姓名</a:t>
            </a:r>
            <a:r>
              <a:rPr lang="en-US" altLang="zh-CN" sz="2400" dirty="0"/>
              <a:t>name</a:t>
            </a:r>
            <a:r>
              <a:rPr lang="zh-CN" altLang="zh-CN" sz="2400" dirty="0"/>
              <a:t>为字符型。然后为</a:t>
            </a:r>
            <a:r>
              <a:rPr lang="en-US" altLang="zh-CN" sz="2400" dirty="0"/>
              <a:t>student</a:t>
            </a:r>
            <a:r>
              <a:rPr lang="zh-CN" altLang="zh-CN" sz="2400" dirty="0"/>
              <a:t>表增加两条记录。</a:t>
            </a:r>
          </a:p>
          <a:p>
            <a:pPr indent="612000"/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953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11.4  </a:t>
            </a:r>
            <a:r>
              <a:rPr lang="zh-CN" altLang="zh-CN" b="1" dirty="0"/>
              <a:t>数据库的其他操作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11.4.2   </a:t>
            </a:r>
            <a:r>
              <a:rPr lang="zh-CN" altLang="zh-CN" sz="2800" dirty="0"/>
              <a:t>创建可滚动可更新的记录集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2348880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Statement </a:t>
            </a:r>
            <a:r>
              <a:rPr lang="en-US" altLang="zh-CN" sz="2000" dirty="0" err="1"/>
              <a:t>con.createStatement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resultSetType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resultSetConcurrency</a:t>
            </a:r>
            <a:r>
              <a:rPr lang="en-US" altLang="zh-CN" sz="2000" dirty="0"/>
              <a:t>); 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b="1" dirty="0" err="1" smtClean="0"/>
              <a:t>resultSetType</a:t>
            </a:r>
            <a:r>
              <a:rPr lang="zh-CN" altLang="zh-CN" sz="2000" dirty="0" smtClean="0"/>
              <a:t>：</a:t>
            </a:r>
            <a:endParaRPr lang="zh-CN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ResultSet.TYPE_FORWARD_ONLY</a:t>
            </a:r>
            <a:r>
              <a:rPr lang="zh-CN" altLang="zh-CN" sz="2000" dirty="0"/>
              <a:t>，位置指针只能向前移动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ResultSet.TYPE_SCROLL_INSENSITIVE</a:t>
            </a:r>
            <a:r>
              <a:rPr lang="zh-CN" altLang="zh-CN" sz="2000" dirty="0"/>
              <a:t>，位置指针可前后移动，不反映数据库的变化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ResultSet.TYPE_SCROLL_SENSITIVE</a:t>
            </a:r>
            <a:r>
              <a:rPr lang="zh-CN" altLang="zh-CN" sz="2000" dirty="0"/>
              <a:t>，位置指针可前后移动，反映数据库的变化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 err="1" smtClean="0"/>
              <a:t>resultSetConcurrency</a:t>
            </a:r>
            <a:r>
              <a:rPr lang="zh-CN" altLang="zh-CN" sz="2000" dirty="0" smtClean="0"/>
              <a:t>：</a:t>
            </a:r>
            <a:endParaRPr lang="zh-CN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ResultSet.CONCUR_READ_ONLY</a:t>
            </a:r>
            <a:r>
              <a:rPr lang="zh-CN" altLang="zh-CN" sz="2000" dirty="0"/>
              <a:t>，不能进行数据更新操作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ResultSet.CONCUR_UPDATABLE</a:t>
            </a:r>
            <a:r>
              <a:rPr lang="zh-CN" altLang="zh-CN" sz="2000" dirty="0"/>
              <a:t>，可以进行数据更新操作</a:t>
            </a:r>
          </a:p>
        </p:txBody>
      </p:sp>
    </p:spTree>
    <p:extLst>
      <p:ext uri="{BB962C8B-B14F-4D97-AF65-F5344CB8AC3E}">
        <p14:creationId xmlns:p14="http://schemas.microsoft.com/office/powerpoint/2010/main" val="28720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11.4  </a:t>
            </a:r>
            <a:r>
              <a:rPr lang="zh-CN" altLang="zh-CN" b="1" dirty="0"/>
              <a:t>数据库的其他操作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11.4.2   </a:t>
            </a:r>
            <a:r>
              <a:rPr lang="zh-CN" altLang="zh-CN" sz="2800" dirty="0"/>
              <a:t>创建可滚动可更新的记录集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2348880"/>
            <a:ext cx="813690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b="1" dirty="0" err="1" smtClean="0"/>
              <a:t>ResultSet</a:t>
            </a:r>
            <a:endParaRPr lang="zh-CN" altLang="zh-CN" sz="2000" b="1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 absolute(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row);  </a:t>
            </a:r>
            <a:r>
              <a:rPr lang="zh-CN" altLang="zh-CN" sz="2000" dirty="0"/>
              <a:t>将位置指针移到记录集的某行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 first();  </a:t>
            </a:r>
            <a:r>
              <a:rPr lang="zh-CN" altLang="zh-CN" sz="2000" dirty="0"/>
              <a:t>将位置指针移到记录集的第一行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 previous();  </a:t>
            </a:r>
            <a:r>
              <a:rPr lang="zh-CN" altLang="zh-CN" sz="2000" dirty="0"/>
              <a:t>将位置指针移到记录集当前行的前一行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err="1"/>
              <a:t>boolean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next();  </a:t>
            </a:r>
            <a:r>
              <a:rPr lang="zh-CN" altLang="zh-CN" sz="2000" dirty="0"/>
              <a:t>将位置指针移到记录集当前行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后</a:t>
            </a:r>
            <a:r>
              <a:rPr lang="zh-CN" altLang="zh-CN" sz="2000" dirty="0" smtClean="0"/>
              <a:t>一行</a:t>
            </a:r>
            <a:endParaRPr lang="zh-CN" altLang="zh-CN" sz="20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last();  </a:t>
            </a:r>
            <a:r>
              <a:rPr lang="zh-CN" altLang="zh-CN" sz="2000" dirty="0"/>
              <a:t>将位置指针移到记录集的最后</a:t>
            </a:r>
            <a:r>
              <a:rPr lang="zh-CN" altLang="zh-CN" sz="2000" dirty="0" smtClean="0"/>
              <a:t>一行</a:t>
            </a:r>
            <a:endParaRPr lang="en-US" altLang="zh-CN" sz="20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000" dirty="0" err="1"/>
              <a:t>updateInt</a:t>
            </a:r>
            <a:r>
              <a:rPr lang="en-US" altLang="zh-CN" sz="2000" dirty="0"/>
              <a:t>()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updateString</a:t>
            </a:r>
            <a:r>
              <a:rPr lang="en-US" altLang="zh-CN" sz="2000" dirty="0"/>
              <a:t>()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updateDouble</a:t>
            </a:r>
            <a:r>
              <a:rPr lang="en-US" altLang="zh-CN" sz="2000" dirty="0"/>
              <a:t>()</a:t>
            </a:r>
            <a:r>
              <a:rPr lang="zh-CN" altLang="zh-CN" sz="2000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0302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11.4  </a:t>
            </a:r>
            <a:r>
              <a:rPr lang="zh-CN" altLang="zh-CN" b="1" dirty="0"/>
              <a:t>数据库的其他操作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11.4.2   </a:t>
            </a:r>
            <a:r>
              <a:rPr lang="zh-CN" altLang="zh-CN" sz="2800" dirty="0"/>
              <a:t>创建可滚动可更新的记录集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2348880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zh-CN" sz="2400" dirty="0"/>
              <a:t>例</a:t>
            </a:r>
            <a:r>
              <a:rPr lang="en-US" altLang="zh-CN" sz="2400" dirty="0"/>
              <a:t>11.6  </a:t>
            </a:r>
            <a:r>
              <a:rPr lang="zh-CN" altLang="zh-CN" sz="2400" dirty="0"/>
              <a:t>将</a:t>
            </a:r>
            <a:r>
              <a:rPr lang="en-US" altLang="zh-CN" sz="2400" dirty="0" err="1"/>
              <a:t>StudentInfo</a:t>
            </a:r>
            <a:r>
              <a:rPr lang="zh-CN" altLang="zh-CN" sz="2400" dirty="0"/>
              <a:t>表中的学生“</a:t>
            </a:r>
            <a:r>
              <a:rPr lang="en-US" altLang="zh-CN" sz="2400" dirty="0" err="1"/>
              <a:t>Lisi</a:t>
            </a:r>
            <a:r>
              <a:rPr lang="zh-CN" altLang="zh-CN" sz="2400" dirty="0"/>
              <a:t>”的年龄改为</a:t>
            </a:r>
            <a:r>
              <a:rPr lang="en-US" altLang="zh-CN" sz="2400" dirty="0"/>
              <a:t>30</a:t>
            </a:r>
            <a:r>
              <a:rPr lang="zh-CN" altLang="zh-CN" sz="2400" dirty="0"/>
              <a:t>，然后按从后向前的顺序输出所有记录。</a:t>
            </a:r>
          </a:p>
        </p:txBody>
      </p:sp>
    </p:spTree>
    <p:extLst>
      <p:ext uri="{BB962C8B-B14F-4D97-AF65-F5344CB8AC3E}">
        <p14:creationId xmlns:p14="http://schemas.microsoft.com/office/powerpoint/2010/main" val="41729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 Java</a:t>
            </a:r>
            <a:r>
              <a:rPr lang="zh-CN" altLang="zh-CN" dirty="0"/>
              <a:t>数据库编程概述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11.1.1  JDBC简介</a:t>
            </a:r>
            <a:endParaRPr lang="zh-CN" altLang="zh-CN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235430" cy="31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 Java</a:t>
            </a:r>
            <a:r>
              <a:rPr lang="zh-CN" altLang="zh-CN" dirty="0"/>
              <a:t>数据库编程概述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11.1.2  </a:t>
            </a:r>
            <a:r>
              <a:rPr lang="zh-CN" altLang="zh-CN" sz="2800" dirty="0"/>
              <a:t>数据库编程的基本过程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214016"/>
            <a:ext cx="7931224" cy="395128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zh-CN" dirty="0" smtClean="0"/>
              <a:t>准备工作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数据库）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下载</a:t>
            </a:r>
            <a:r>
              <a:rPr lang="zh-CN" altLang="zh-CN" dirty="0" smtClean="0"/>
              <a:t>数据库启动程序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Build Path</a:t>
            </a:r>
          </a:p>
          <a:p>
            <a:pPr marL="57150" indent="0">
              <a:buNone/>
            </a:pPr>
            <a:r>
              <a:rPr lang="x-none" altLang="zh-CN" dirty="0"/>
              <a:t>2. </a:t>
            </a:r>
            <a:r>
              <a:rPr lang="zh-CN" altLang="zh-CN" dirty="0"/>
              <a:t>编程步骤</a:t>
            </a:r>
            <a:r>
              <a:rPr lang="zh-CN" altLang="zh-CN" dirty="0" smtClean="0"/>
              <a:t>作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zh-CN" dirty="0"/>
              <a:t>加载</a:t>
            </a:r>
            <a:r>
              <a:rPr lang="en-US" altLang="zh-CN" dirty="0"/>
              <a:t>JDBC</a:t>
            </a:r>
            <a:r>
              <a:rPr lang="zh-CN" altLang="zh-CN" dirty="0" smtClean="0"/>
              <a:t>驱动程序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        </a:t>
            </a:r>
            <a:r>
              <a:rPr lang="en-US" altLang="zh-CN" dirty="0" err="1" smtClean="0"/>
              <a:t>Class.forName</a:t>
            </a:r>
            <a:r>
              <a:rPr lang="en-US" altLang="zh-CN" dirty="0" smtClean="0"/>
              <a:t>()</a:t>
            </a:r>
          </a:p>
          <a:p>
            <a:pPr lvl="1">
              <a:buFont typeface="Wingdings" pitchFamily="2" charset="2"/>
              <a:buChar char="l"/>
            </a:pPr>
            <a:r>
              <a:rPr lang="zh-CN" altLang="zh-CN" dirty="0"/>
              <a:t>创建数据库</a:t>
            </a:r>
            <a:r>
              <a:rPr lang="zh-CN" altLang="zh-CN" dirty="0" smtClean="0"/>
              <a:t>连接</a:t>
            </a:r>
            <a:r>
              <a:rPr lang="zh-CN" altLang="en-US" dirty="0" smtClean="0"/>
              <a:t>，              </a:t>
            </a:r>
            <a:r>
              <a:rPr lang="en-US" altLang="zh-CN" dirty="0" err="1" smtClean="0"/>
              <a:t>DriverManager.getConnnection</a:t>
            </a:r>
            <a:r>
              <a:rPr lang="en-US" altLang="zh-CN" dirty="0" smtClean="0"/>
              <a:t>(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zh-CN" dirty="0"/>
              <a:t>创建</a:t>
            </a:r>
            <a:r>
              <a:rPr lang="en-US" altLang="zh-CN" dirty="0"/>
              <a:t>Statement</a:t>
            </a:r>
            <a:r>
              <a:rPr lang="zh-CN" altLang="zh-CN" dirty="0"/>
              <a:t>或</a:t>
            </a:r>
            <a:r>
              <a:rPr lang="en-US" altLang="zh-CN" dirty="0" err="1" smtClean="0"/>
              <a:t>PreparedStatement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zh-CN" dirty="0"/>
              <a:t>执行</a:t>
            </a:r>
            <a:r>
              <a:rPr lang="en-US" altLang="zh-CN" dirty="0"/>
              <a:t>SQL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zh-CN" dirty="0"/>
              <a:t>处理查询</a:t>
            </a:r>
            <a:r>
              <a:rPr lang="zh-CN" altLang="zh-CN" dirty="0" smtClean="0"/>
              <a:t>结果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zh-CN" altLang="zh-CN" dirty="0"/>
              <a:t>关闭</a:t>
            </a:r>
            <a:r>
              <a:rPr lang="en-US" altLang="zh-CN" dirty="0"/>
              <a:t>JDBC</a:t>
            </a:r>
            <a:r>
              <a:rPr lang="zh-CN" altLang="zh-CN" dirty="0"/>
              <a:t>对象</a:t>
            </a:r>
          </a:p>
          <a:p>
            <a:pPr marL="5715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07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 Java</a:t>
            </a:r>
            <a:r>
              <a:rPr lang="zh-CN" altLang="zh-CN" dirty="0"/>
              <a:t>数据库编程概述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11.1.2  </a:t>
            </a:r>
            <a:r>
              <a:rPr lang="zh-CN" altLang="zh-CN" sz="2800" dirty="0"/>
              <a:t>数据库编程的基本过程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214016"/>
            <a:ext cx="8219256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  </a:t>
            </a:r>
            <a:r>
              <a:rPr lang="en-US" altLang="zh-CN" dirty="0" err="1" smtClean="0"/>
              <a:t>Class.forName</a:t>
            </a:r>
            <a:r>
              <a:rPr lang="en-US" altLang="zh-CN" dirty="0"/>
              <a:t>("</a:t>
            </a:r>
            <a:r>
              <a:rPr lang="en-US" altLang="zh-CN" dirty="0" err="1"/>
              <a:t>com.mysql.jdbc.Driver</a:t>
            </a:r>
            <a:r>
              <a:rPr lang="en-US" altLang="zh-CN" dirty="0"/>
              <a:t>")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 </a:t>
            </a:r>
            <a:r>
              <a:rPr lang="en-US" altLang="zh-CN" dirty="0" err="1" smtClean="0"/>
              <a:t>DriverManager.getConnnection</a:t>
            </a:r>
            <a:r>
              <a:rPr lang="en-US" altLang="zh-CN" dirty="0" smtClean="0"/>
              <a:t>(String </a:t>
            </a:r>
            <a:r>
              <a:rPr lang="en-US" altLang="zh-CN" dirty="0" err="1"/>
              <a:t>url</a:t>
            </a:r>
            <a:r>
              <a:rPr lang="en-US" altLang="zh-CN" dirty="0"/>
              <a:t> , String username, String password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: “</a:t>
            </a:r>
            <a:r>
              <a:rPr lang="zh-CN" altLang="zh-CN" dirty="0">
                <a:solidFill>
                  <a:srgbClr val="C00000"/>
                </a:solidFill>
              </a:rPr>
              <a:t>协议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0070C0"/>
                </a:solidFill>
              </a:rPr>
              <a:t>子协议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00B050"/>
                </a:solidFill>
              </a:rPr>
              <a:t>数据源</a:t>
            </a:r>
            <a:r>
              <a:rPr lang="zh-CN" altLang="zh-CN" dirty="0" smtClean="0">
                <a:solidFill>
                  <a:srgbClr val="00B050"/>
                </a:solidFill>
              </a:rPr>
              <a:t>标识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zh-CN" altLang="en-US" dirty="0" smtClean="0"/>
              <a:t>如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数据库：</a:t>
            </a:r>
            <a:r>
              <a:rPr lang="en-US" altLang="zh-CN" dirty="0" smtClean="0"/>
              <a:t>"</a:t>
            </a:r>
            <a:r>
              <a:rPr lang="en-US" altLang="zh-CN" dirty="0" err="1">
                <a:solidFill>
                  <a:srgbClr val="C00000"/>
                </a:solidFill>
              </a:rPr>
              <a:t>jdbc</a:t>
            </a:r>
            <a:r>
              <a:rPr lang="en-US" altLang="zh-CN" dirty="0" err="1"/>
              <a:t>:</a:t>
            </a:r>
            <a:r>
              <a:rPr lang="en-US" altLang="zh-CN" dirty="0" err="1">
                <a:solidFill>
                  <a:srgbClr val="0070C0"/>
                </a:solidFill>
              </a:rPr>
              <a:t>mysql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en-US" altLang="zh-CN" dirty="0" smtClean="0">
                <a:solidFill>
                  <a:srgbClr val="00B050"/>
                </a:solidFill>
              </a:rPr>
              <a:t>localhost:3306/student</a:t>
            </a:r>
            <a:r>
              <a:rPr lang="en-US" altLang="zh-CN" dirty="0" smtClean="0"/>
              <a:t>“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3.  Statement </a:t>
            </a:r>
            <a:r>
              <a:rPr lang="en-US" altLang="zh-CN" dirty="0" err="1"/>
              <a:t>stmt</a:t>
            </a:r>
            <a:r>
              <a:rPr lang="en-US" altLang="zh-CN" dirty="0"/>
              <a:t> = </a:t>
            </a:r>
            <a:r>
              <a:rPr lang="en-US" altLang="zh-CN" dirty="0" err="1"/>
              <a:t>con.createStatement</a:t>
            </a:r>
            <a:r>
              <a:rPr lang="en-US" altLang="zh-CN" dirty="0"/>
              <a:t>() 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PreparedStatemen</a:t>
            </a:r>
            <a:r>
              <a:rPr lang="en-US" altLang="zh-CN" dirty="0" smtClean="0"/>
              <a:t> </a:t>
            </a:r>
            <a:r>
              <a:rPr lang="en-US" altLang="zh-CN" dirty="0" err="1"/>
              <a:t>pstmt</a:t>
            </a:r>
            <a:r>
              <a:rPr lang="en-US" altLang="zh-CN" dirty="0"/>
              <a:t> = </a:t>
            </a:r>
            <a:r>
              <a:rPr lang="en-US" altLang="zh-CN" dirty="0" err="1"/>
              <a:t>con.prepareStatement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 ;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1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 Java</a:t>
            </a:r>
            <a:r>
              <a:rPr lang="zh-CN" altLang="zh-CN" dirty="0"/>
              <a:t>数据库编程概述</a:t>
            </a:r>
            <a:endParaRPr lang="zh-CN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5511019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11.1.2  </a:t>
            </a:r>
            <a:r>
              <a:rPr lang="zh-CN" altLang="zh-CN" sz="2800" dirty="0"/>
              <a:t>数据库编程的基本过程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214016"/>
            <a:ext cx="8219256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4.   </a:t>
            </a:r>
            <a:r>
              <a:rPr lang="en-US" altLang="zh-CN" dirty="0" err="1" smtClean="0"/>
              <a:t>executeQuery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executeUpdate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5.   </a:t>
            </a:r>
            <a:r>
              <a:rPr lang="en-US" altLang="zh-CN" dirty="0" err="1" smtClean="0"/>
              <a:t>ResultSet</a:t>
            </a:r>
            <a:r>
              <a:rPr lang="en-US" altLang="zh-CN" dirty="0" smtClean="0"/>
              <a:t>     next(),    </a:t>
            </a:r>
            <a:r>
              <a:rPr lang="en-US" altLang="zh-CN" dirty="0" err="1" smtClean="0"/>
              <a:t>getXXX</a:t>
            </a:r>
            <a:r>
              <a:rPr lang="en-US" altLang="zh-CN" dirty="0" smtClean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6.   close()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2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11.2   </a:t>
            </a:r>
            <a:r>
              <a:rPr lang="zh-CN" altLang="zh-CN" b="1" dirty="0"/>
              <a:t>创建数据库和数据表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en-US" altLang="zh-CN" sz="2800" dirty="0"/>
              <a:t>11.2.1   </a:t>
            </a:r>
            <a:r>
              <a:rPr lang="zh-CN" altLang="zh-CN" sz="2800" dirty="0"/>
              <a:t>数据库和表结构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214016"/>
            <a:ext cx="8219256" cy="56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数据库：</a:t>
            </a:r>
            <a:r>
              <a:rPr lang="en-US" altLang="zh-CN" dirty="0" smtClean="0"/>
              <a:t>Student       </a:t>
            </a:r>
            <a:r>
              <a:rPr lang="zh-CN" altLang="en-US" dirty="0" smtClean="0"/>
              <a:t>表： </a:t>
            </a:r>
            <a:r>
              <a:rPr lang="en-US" altLang="zh-CN" dirty="0" err="1" smtClean="0"/>
              <a:t>StudentInfo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StudentScore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09076"/>
              </p:ext>
            </p:extLst>
          </p:nvPr>
        </p:nvGraphicFramePr>
        <p:xfrm>
          <a:off x="827583" y="2996954"/>
          <a:ext cx="7488832" cy="2448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060"/>
                <a:gridCol w="1497943"/>
                <a:gridCol w="1497943"/>
                <a:gridCol w="1497943"/>
                <a:gridCol w="1497943"/>
              </a:tblGrid>
              <a:tr h="47961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字段名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类型（长度）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可否为空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是否主键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含义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9216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stuid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不可以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学号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9216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char(8)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不可以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不是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姓名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9216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char(6)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不可以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不是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班级号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92164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不可以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不是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年龄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11.2   </a:t>
            </a:r>
            <a:r>
              <a:rPr lang="zh-CN" altLang="zh-CN" b="1" dirty="0"/>
              <a:t>创建数据库和数据表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en-US" altLang="zh-CN" sz="2800" dirty="0"/>
              <a:t>11.2.1   </a:t>
            </a:r>
            <a:r>
              <a:rPr lang="zh-CN" altLang="zh-CN" sz="2800" dirty="0"/>
              <a:t>数据库和表结构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39553"/>
              </p:ext>
            </p:extLst>
          </p:nvPr>
        </p:nvGraphicFramePr>
        <p:xfrm>
          <a:off x="899590" y="2420887"/>
          <a:ext cx="7200800" cy="2376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480"/>
                <a:gridCol w="1440330"/>
                <a:gridCol w="1440330"/>
                <a:gridCol w="1440330"/>
                <a:gridCol w="1440330"/>
              </a:tblGrid>
              <a:tr h="582630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字段名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类型（长度）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可否为空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是否主键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含义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7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stuid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不可以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不是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学号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7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courseid  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不可以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不是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课程号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97878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score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不可以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不是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成绩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11.2   </a:t>
            </a:r>
            <a:r>
              <a:rPr lang="zh-CN" altLang="zh-CN" b="1" dirty="0"/>
              <a:t>创建数据库和数据表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11.2.2   </a:t>
            </a:r>
            <a:r>
              <a:rPr lang="zh-CN" altLang="zh-CN" sz="2800" dirty="0"/>
              <a:t>创建</a:t>
            </a:r>
            <a:r>
              <a:rPr lang="x-none" altLang="zh-CN" sz="2800" dirty="0"/>
              <a:t>数据库和表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827584" y="2348880"/>
            <a:ext cx="756084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ct val="1500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11.1   </a:t>
            </a:r>
            <a:r>
              <a:rPr lang="zh-CN" altLang="zh-CN" sz="2400" dirty="0"/>
              <a:t>建立数据库连接，并创建</a:t>
            </a:r>
            <a:r>
              <a:rPr lang="en-US" altLang="zh-CN" sz="2400" dirty="0"/>
              <a:t>Student</a:t>
            </a:r>
            <a:r>
              <a:rPr lang="zh-CN" altLang="zh-CN" sz="2400" dirty="0"/>
              <a:t>数据库及库中的两个表</a:t>
            </a:r>
            <a:r>
              <a:rPr lang="en-US" altLang="zh-CN" sz="2400" dirty="0" err="1"/>
              <a:t>StudentInfo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StudentScore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indent="612000">
              <a:lnSpc>
                <a:spcPct val="150000"/>
              </a:lnSpc>
            </a:pPr>
            <a:endParaRPr lang="en-US" altLang="zh-CN" sz="2400" dirty="0"/>
          </a:p>
          <a:p>
            <a:pPr indent="612000">
              <a:lnSpc>
                <a:spcPct val="150000"/>
              </a:lnSpc>
            </a:pPr>
            <a:r>
              <a:rPr lang="x-none" altLang="zh-CN" sz="2400" dirty="0"/>
              <a:t>1.  建立数据库连接</a:t>
            </a:r>
            <a:endParaRPr lang="zh-CN" altLang="zh-CN" sz="2400" dirty="0"/>
          </a:p>
          <a:p>
            <a:pPr indent="612000">
              <a:lnSpc>
                <a:spcPct val="150000"/>
              </a:lnSpc>
            </a:pPr>
            <a:r>
              <a:rPr lang="x-none" altLang="zh-CN" sz="2400" dirty="0"/>
              <a:t>2.  </a:t>
            </a:r>
            <a:r>
              <a:rPr lang="zh-CN" altLang="zh-CN" sz="2400" dirty="0"/>
              <a:t>创建数据库和表</a:t>
            </a:r>
          </a:p>
          <a:p>
            <a:pPr indent="612000">
              <a:lnSpc>
                <a:spcPct val="150000"/>
              </a:lnSpc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635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b="1" dirty="0"/>
              <a:t>11.3   </a:t>
            </a:r>
            <a:r>
              <a:rPr lang="zh-CN" altLang="zh-CN" b="1" dirty="0"/>
              <a:t>数据库查询与更新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501140" y="1628801"/>
            <a:ext cx="8175316" cy="504055"/>
          </a:xfrm>
        </p:spPr>
        <p:txBody>
          <a:bodyPr lIns="108000" tIns="36000">
            <a:noAutofit/>
          </a:bodyPr>
          <a:lstStyle/>
          <a:p>
            <a:r>
              <a:rPr lang="x-none" altLang="zh-CN" sz="2800" dirty="0"/>
              <a:t>11.3.1   数据库查询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827584" y="234888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>
              <a:lnSpc>
                <a:spcPct val="150000"/>
              </a:lnSpc>
            </a:pPr>
            <a:r>
              <a:rPr lang="zh-CN" altLang="zh-CN" sz="2400" dirty="0"/>
              <a:t>例</a:t>
            </a:r>
            <a:r>
              <a:rPr lang="en-US" altLang="zh-CN" sz="2400" dirty="0"/>
              <a:t>11.2  </a:t>
            </a:r>
            <a:r>
              <a:rPr lang="zh-CN" altLang="zh-CN" sz="2400" dirty="0"/>
              <a:t>查询</a:t>
            </a:r>
            <a:r>
              <a:rPr lang="en-US" altLang="zh-CN" sz="2400" dirty="0"/>
              <a:t>Student</a:t>
            </a:r>
            <a:r>
              <a:rPr lang="zh-CN" altLang="zh-CN" sz="2400" dirty="0"/>
              <a:t>数据库中</a:t>
            </a:r>
            <a:r>
              <a:rPr lang="en-US" altLang="zh-CN" sz="2400" dirty="0" err="1"/>
              <a:t>StudentInfo</a:t>
            </a:r>
            <a:r>
              <a:rPr lang="zh-CN" altLang="zh-CN" sz="2400" dirty="0"/>
              <a:t>表中的所有记录和</a:t>
            </a:r>
            <a:r>
              <a:rPr lang="en-US" altLang="zh-CN" sz="2400" dirty="0" err="1"/>
              <a:t>StudentScore</a:t>
            </a:r>
            <a:r>
              <a:rPr lang="zh-CN" altLang="zh-CN" sz="2400" dirty="0"/>
              <a:t>表中</a:t>
            </a:r>
            <a:r>
              <a:rPr lang="en-US" altLang="zh-CN" sz="2400" dirty="0" err="1"/>
              <a:t>Zhangsan</a:t>
            </a:r>
            <a:r>
              <a:rPr lang="zh-CN" altLang="zh-CN" sz="2400" dirty="0"/>
              <a:t>的成绩。</a:t>
            </a:r>
            <a:endParaRPr lang="en-US" altLang="zh-CN" sz="2400" dirty="0"/>
          </a:p>
          <a:p>
            <a:pPr indent="612000">
              <a:lnSpc>
                <a:spcPct val="150000"/>
              </a:lnSpc>
            </a:pPr>
            <a:r>
              <a:rPr lang="en-US" altLang="zh-CN" sz="2400" dirty="0" smtClean="0"/>
              <a:t>Connection</a:t>
            </a:r>
            <a:r>
              <a:rPr lang="zh-CN" altLang="en-US" sz="2400" dirty="0" smtClean="0"/>
              <a:t>：</a:t>
            </a:r>
            <a:r>
              <a:rPr lang="en-US" altLang="zh-CN" sz="2400" dirty="0" err="1"/>
              <a:t>createStatement</a:t>
            </a:r>
            <a:r>
              <a:rPr lang="en-US" altLang="zh-CN" sz="2400" dirty="0" smtClean="0"/>
              <a:t>()</a:t>
            </a:r>
          </a:p>
          <a:p>
            <a:pPr indent="612000">
              <a:lnSpc>
                <a:spcPct val="150000"/>
              </a:lnSpc>
            </a:pPr>
            <a:r>
              <a:rPr lang="en-US" altLang="zh-CN" sz="2400" dirty="0"/>
              <a:t>Statement 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executeQuery</a:t>
            </a:r>
            <a:r>
              <a:rPr lang="en-US" altLang="zh-CN" sz="2400" dirty="0" smtClean="0"/>
              <a:t>()</a:t>
            </a:r>
          </a:p>
          <a:p>
            <a:pPr indent="612000">
              <a:lnSpc>
                <a:spcPct val="150000"/>
              </a:lnSpc>
            </a:pPr>
            <a:r>
              <a:rPr lang="en-US" altLang="zh-CN" sz="2400" dirty="0" err="1"/>
              <a:t>ResultSet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next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getXxx</a:t>
            </a:r>
            <a:r>
              <a:rPr lang="en-US" altLang="zh-CN" sz="2400" dirty="0" smtClean="0"/>
              <a:t>()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471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758</Words>
  <Application>Microsoft Office PowerPoint</Application>
  <PresentationFormat>全屏显示(4:3)</PresentationFormat>
  <Paragraphs>130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第11章   数据库编程</vt:lpstr>
      <vt:lpstr>11.1   Java数据库编程概述</vt:lpstr>
      <vt:lpstr>11.1   Java数据库编程概述</vt:lpstr>
      <vt:lpstr>11.1   Java数据库编程概述</vt:lpstr>
      <vt:lpstr>11.1   Java数据库编程概述</vt:lpstr>
      <vt:lpstr>11.2   创建数据库和数据表</vt:lpstr>
      <vt:lpstr>11.2   创建数据库和数据表</vt:lpstr>
      <vt:lpstr>11.2   创建数据库和数据表</vt:lpstr>
      <vt:lpstr>11.3   数据库查询与更新</vt:lpstr>
      <vt:lpstr>11.3   数据库查询与更新</vt:lpstr>
      <vt:lpstr>11.3   数据库查询与更新</vt:lpstr>
      <vt:lpstr>11.4  数据库的其他操作</vt:lpstr>
      <vt:lpstr>11.4  数据库的其他操作</vt:lpstr>
      <vt:lpstr>11.4  数据库的其他操作</vt:lpstr>
      <vt:lpstr>11.4  数据库的其他操作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yjy</dc:creator>
  <cp:lastModifiedBy>yjy</cp:lastModifiedBy>
  <cp:revision>157</cp:revision>
  <dcterms:created xsi:type="dcterms:W3CDTF">2017-12-10T23:26:31Z</dcterms:created>
  <dcterms:modified xsi:type="dcterms:W3CDTF">2018-04-07T00:15:20Z</dcterms:modified>
</cp:coreProperties>
</file>