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6" r:id="rId23"/>
    <p:sldId id="295" r:id="rId24"/>
    <p:sldId id="297" r:id="rId25"/>
    <p:sldId id="298" r:id="rId26"/>
    <p:sldId id="299" r:id="rId27"/>
    <p:sldId id="300" r:id="rId28"/>
    <p:sldId id="301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FD9"/>
    <a:srgbClr val="DED9FF"/>
    <a:srgbClr val="D9FBFF"/>
    <a:srgbClr val="FFF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8" autoAdjust="0"/>
    <p:restoredTop sz="94660"/>
  </p:normalViewPr>
  <p:slideViewPr>
    <p:cSldViewPr>
      <p:cViewPr varScale="1">
        <p:scale>
          <a:sx n="66" d="100"/>
          <a:sy n="66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914400">
              <a:lnSpc>
                <a:spcPts val="3600"/>
              </a:lnSpc>
              <a:spcBef>
                <a:spcPts val="600"/>
              </a:spcBef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6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500"/>
              </a:lnSpc>
              <a:defRPr sz="2800"/>
            </a:lvl1pPr>
            <a:lvl2pPr>
              <a:lnSpc>
                <a:spcPts val="3500"/>
              </a:lnSpc>
              <a:defRPr sz="2400"/>
            </a:lvl2pPr>
            <a:lvl3pPr>
              <a:lnSpc>
                <a:spcPts val="3500"/>
              </a:lnSpc>
              <a:defRPr sz="2000"/>
            </a:lvl3pPr>
            <a:lvl4pPr>
              <a:lnSpc>
                <a:spcPts val="3500"/>
              </a:lnSpc>
              <a:defRPr sz="1800"/>
            </a:lvl4pPr>
            <a:lvl5pPr>
              <a:lnSpc>
                <a:spcPts val="35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5292080" y="55657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面向对象程序案例教程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中国水利水电出版社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348208" y="55657"/>
            <a:ext cx="2242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2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常用类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  常用类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5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  </a:t>
            </a:r>
            <a:r>
              <a:rPr lang="en-US" altLang="zh-CN" dirty="0" err="1" smtClean="0"/>
              <a:t>String</a:t>
            </a:r>
            <a:r>
              <a:rPr lang="en-US" altLang="zh-CN" dirty="0" err="1"/>
              <a:t>Buffer</a:t>
            </a:r>
            <a:r>
              <a:rPr lang="zh-CN" altLang="en-US" dirty="0" smtClean="0"/>
              <a:t>类</a:t>
            </a: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514773"/>
            <a:ext cx="7887284" cy="906115"/>
          </a:xfrm>
        </p:spPr>
        <p:txBody>
          <a:bodyPr anchor="t" anchorCtr="0">
            <a:normAutofit/>
          </a:bodyPr>
          <a:lstStyle/>
          <a:p>
            <a:r>
              <a:rPr lang="en-US" altLang="zh-CN" sz="2000" b="0" dirty="0" smtClean="0"/>
              <a:t> </a:t>
            </a:r>
            <a:r>
              <a:rPr lang="en-US" altLang="zh-CN" sz="2000" b="0" dirty="0" err="1" smtClean="0"/>
              <a:t>StringBuffer</a:t>
            </a:r>
            <a:r>
              <a:rPr lang="zh-CN" altLang="en-US" sz="2000" b="0" dirty="0" smtClean="0"/>
              <a:t>是字符串变量，是线程安全的</a:t>
            </a:r>
            <a:endParaRPr lang="en-US" altLang="zh-CN" sz="2000" b="0" dirty="0" smtClean="0"/>
          </a:p>
          <a:p>
            <a:r>
              <a:rPr lang="en-US" altLang="zh-CN" sz="2000" b="0" dirty="0" smtClean="0"/>
              <a:t> </a:t>
            </a:r>
            <a:r>
              <a:rPr lang="en-US" altLang="zh-CN" sz="2000" b="0" dirty="0" err="1" smtClean="0"/>
              <a:t>StringBuilder</a:t>
            </a:r>
            <a:r>
              <a:rPr lang="zh-CN" altLang="en-US" sz="2000" b="0" dirty="0"/>
              <a:t>是字符串变量</a:t>
            </a:r>
            <a:r>
              <a:rPr lang="zh-CN" altLang="en-US" sz="2000" b="0" dirty="0" smtClean="0"/>
              <a:t>，非线程</a:t>
            </a:r>
            <a:r>
              <a:rPr lang="zh-CN" altLang="en-US" sz="2000" b="0" dirty="0"/>
              <a:t>安全</a:t>
            </a:r>
            <a:r>
              <a:rPr lang="zh-CN" altLang="en-US" sz="2000" b="0" dirty="0" smtClean="0"/>
              <a:t>的</a:t>
            </a:r>
            <a:endParaRPr lang="en-US" altLang="zh-CN" sz="2000" b="0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611560" y="3182987"/>
            <a:ext cx="7715200" cy="30543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zh-CN" sz="2000" dirty="0" smtClean="0"/>
              <a:t>构造方</a:t>
            </a:r>
            <a:endParaRPr lang="en-US" altLang="zh-CN" sz="2000" dirty="0" smtClean="0"/>
          </a:p>
          <a:p>
            <a:r>
              <a:rPr lang="en-US" altLang="zh-CN" sz="2000" dirty="0" err="1" smtClean="0"/>
              <a:t>StringBuffer</a:t>
            </a:r>
            <a:r>
              <a:rPr lang="en-US" altLang="zh-CN" sz="2000" dirty="0" smtClean="0"/>
              <a:t>()</a:t>
            </a:r>
            <a:r>
              <a:rPr lang="zh-CN" altLang="zh-CN" sz="2000" dirty="0" smtClean="0"/>
              <a:t>：初始容量为</a:t>
            </a:r>
            <a:r>
              <a:rPr lang="en-US" altLang="zh-CN" sz="2000" dirty="0" smtClean="0"/>
              <a:t>16</a:t>
            </a:r>
            <a:r>
              <a:rPr lang="zh-CN" altLang="zh-CN" sz="2000" dirty="0" smtClean="0"/>
              <a:t>个字符。</a:t>
            </a:r>
          </a:p>
          <a:p>
            <a:r>
              <a:rPr lang="en-US" altLang="zh-CN" sz="2000" dirty="0" err="1" smtClean="0"/>
              <a:t>StringBuffer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CharSequence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seq</a:t>
            </a:r>
            <a:r>
              <a:rPr lang="en-US" altLang="zh-CN" sz="2000" dirty="0"/>
              <a:t>)</a:t>
            </a:r>
            <a:r>
              <a:rPr lang="zh-CN" altLang="zh-CN" sz="2000" dirty="0" smtClean="0"/>
              <a:t>：包含与</a:t>
            </a:r>
            <a:r>
              <a:rPr lang="zh-CN" altLang="en-US" sz="2000" dirty="0" smtClean="0"/>
              <a:t>指定</a:t>
            </a:r>
            <a:r>
              <a:rPr lang="zh-CN" altLang="zh-CN" sz="2000" dirty="0" smtClean="0"/>
              <a:t>的</a:t>
            </a:r>
            <a:r>
              <a:rPr lang="en-US" altLang="zh-CN" sz="2000" dirty="0" err="1"/>
              <a:t>CharSequence</a:t>
            </a:r>
            <a:r>
              <a:rPr lang="zh-CN" altLang="zh-CN" sz="2000" dirty="0"/>
              <a:t>相同的字符。</a:t>
            </a:r>
          </a:p>
          <a:p>
            <a:r>
              <a:rPr lang="en-US" altLang="zh-CN" sz="2000" dirty="0" err="1"/>
              <a:t>StringBuffer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capacity)</a:t>
            </a:r>
            <a:r>
              <a:rPr lang="zh-CN" altLang="zh-CN" sz="2000" dirty="0"/>
              <a:t>：构造一个不带字符，但</a:t>
            </a:r>
            <a:r>
              <a:rPr lang="zh-CN" altLang="zh-CN" sz="2000" dirty="0" smtClean="0"/>
              <a:t>具有</a:t>
            </a:r>
            <a:r>
              <a:rPr lang="zh-CN" altLang="en-US" sz="2000" dirty="0" smtClean="0"/>
              <a:t>指定</a:t>
            </a:r>
            <a:r>
              <a:rPr lang="zh-CN" altLang="zh-CN" sz="2000" dirty="0" smtClean="0"/>
              <a:t>初始</a:t>
            </a:r>
            <a:r>
              <a:rPr lang="zh-CN" altLang="zh-CN" sz="2000" dirty="0"/>
              <a:t>容量的字符串缓冲区。</a:t>
            </a:r>
          </a:p>
          <a:p>
            <a:r>
              <a:rPr lang="en-US" altLang="zh-CN" sz="2000" dirty="0" err="1"/>
              <a:t>StringBuffer</a:t>
            </a:r>
            <a:r>
              <a:rPr lang="en-US" altLang="zh-CN" sz="2000" dirty="0"/>
              <a:t>(String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</a:t>
            </a:r>
            <a:r>
              <a:rPr lang="zh-CN" altLang="zh-CN" sz="2000" dirty="0"/>
              <a:t>：构造一个字符串缓冲区，并将其内容初始化为指定的字符串内容</a:t>
            </a:r>
            <a:r>
              <a:rPr lang="zh-CN" altLang="zh-CN" sz="2000" dirty="0" smtClean="0"/>
              <a:t>。</a:t>
            </a:r>
            <a:endParaRPr lang="zh-CN" altLang="zh-C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909" y="2204864"/>
            <a:ext cx="4043555" cy="148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30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  </a:t>
            </a:r>
            <a:r>
              <a:rPr lang="en-US" altLang="zh-CN" dirty="0" err="1" smtClean="0"/>
              <a:t>String</a:t>
            </a:r>
            <a:r>
              <a:rPr lang="en-US" altLang="zh-CN" dirty="0" err="1"/>
              <a:t>Buffer</a:t>
            </a:r>
            <a:r>
              <a:rPr lang="zh-CN" altLang="en-US" dirty="0" smtClean="0"/>
              <a:t>类</a:t>
            </a:r>
            <a:endParaRPr lang="zh-CN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611560" y="1556792"/>
            <a:ext cx="7715200" cy="496855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zh-CN" sz="2000" b="1" dirty="0" smtClean="0"/>
              <a:t>构造方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dirty="0" smtClean="0"/>
              <a:t>例：</a:t>
            </a:r>
            <a:endParaRPr lang="en-US" altLang="zh-CN" sz="2000" dirty="0" smtClean="0"/>
          </a:p>
          <a:p>
            <a:pPr marL="800100" lvl="2" indent="0">
              <a:buNone/>
            </a:pPr>
            <a:r>
              <a:rPr lang="en-US" altLang="zh-CN" sz="2000" dirty="0"/>
              <a:t>//</a:t>
            </a:r>
            <a:r>
              <a:rPr lang="zh-CN" altLang="zh-CN" sz="2000" dirty="0"/>
              <a:t>初始化出的</a:t>
            </a:r>
            <a:r>
              <a:rPr lang="en-US" altLang="zh-CN" sz="2000" dirty="0" err="1"/>
              <a:t>StringBuffer</a:t>
            </a:r>
            <a:r>
              <a:rPr lang="zh-CN" altLang="zh-CN" sz="2000" dirty="0"/>
              <a:t>对象是一个空的对象。</a:t>
            </a:r>
          </a:p>
          <a:p>
            <a:pPr marL="800100" lvl="2" indent="0">
              <a:buNone/>
            </a:pPr>
            <a:r>
              <a:rPr lang="en-US" altLang="zh-CN" sz="2000" dirty="0" err="1"/>
              <a:t>StringBuffer</a:t>
            </a:r>
            <a:r>
              <a:rPr lang="en-US" altLang="zh-CN" sz="2000" dirty="0"/>
              <a:t> s = new </a:t>
            </a:r>
            <a:r>
              <a:rPr lang="en-US" altLang="zh-CN" sz="2000" dirty="0" err="1"/>
              <a:t>StringBuffer</a:t>
            </a:r>
            <a:r>
              <a:rPr lang="en-US" altLang="zh-CN" sz="2000" dirty="0"/>
              <a:t>()</a:t>
            </a:r>
            <a:r>
              <a:rPr lang="zh-CN" altLang="zh-CN" sz="2000" dirty="0"/>
              <a:t>； </a:t>
            </a:r>
          </a:p>
          <a:p>
            <a:pPr marL="800100" lvl="2" indent="0">
              <a:buNone/>
            </a:pPr>
            <a:r>
              <a:rPr lang="en-US" altLang="zh-CN" sz="2000" dirty="0"/>
              <a:t>//</a:t>
            </a:r>
            <a:r>
              <a:rPr lang="zh-CN" altLang="zh-CN" sz="2000" dirty="0"/>
              <a:t>初始化出的</a:t>
            </a:r>
            <a:r>
              <a:rPr lang="en-US" altLang="zh-CN" sz="2000" dirty="0" err="1"/>
              <a:t>StringBuffer</a:t>
            </a:r>
            <a:r>
              <a:rPr lang="zh-CN" altLang="zh-CN" sz="2000" dirty="0"/>
              <a:t>对象的内容就是字符串</a:t>
            </a:r>
            <a:r>
              <a:rPr lang="en-US" altLang="zh-CN" sz="2000" dirty="0"/>
              <a:t>”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”</a:t>
            </a:r>
            <a:r>
              <a:rPr lang="zh-CN" altLang="zh-CN" sz="2000" dirty="0"/>
              <a:t>。</a:t>
            </a:r>
          </a:p>
          <a:p>
            <a:pPr marL="800100" lvl="2" indent="0">
              <a:buNone/>
            </a:pPr>
            <a:r>
              <a:rPr lang="en-US" altLang="zh-CN" sz="2000" dirty="0" err="1"/>
              <a:t>StringBuffer</a:t>
            </a:r>
            <a:r>
              <a:rPr lang="en-US" altLang="zh-CN" sz="2000" dirty="0"/>
              <a:t> s = new </a:t>
            </a:r>
            <a:r>
              <a:rPr lang="en-US" altLang="zh-CN" sz="2000" dirty="0" err="1"/>
              <a:t>StringBuffer</a:t>
            </a:r>
            <a:r>
              <a:rPr lang="en-US" altLang="zh-CN" sz="2000" dirty="0"/>
              <a:t>(“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”)</a:t>
            </a:r>
            <a:r>
              <a:rPr lang="zh-CN" altLang="zh-CN" sz="2000" dirty="0"/>
              <a:t>； </a:t>
            </a:r>
          </a:p>
          <a:p>
            <a:pPr marL="800100" lvl="2" indent="0">
              <a:buNone/>
            </a:pPr>
            <a:r>
              <a:rPr lang="en-US" altLang="zh-CN" sz="2000" dirty="0" err="1"/>
              <a:t>StringBuffer</a:t>
            </a:r>
            <a:r>
              <a:rPr lang="zh-CN" altLang="zh-CN" sz="2000" dirty="0"/>
              <a:t>对象和</a:t>
            </a:r>
            <a:r>
              <a:rPr lang="en-US" altLang="zh-CN" sz="2000" dirty="0"/>
              <a:t>String</a:t>
            </a:r>
            <a:r>
              <a:rPr lang="zh-CN" altLang="zh-CN" sz="2000" dirty="0"/>
              <a:t>对象之间的互转的代码如下：</a:t>
            </a:r>
          </a:p>
          <a:p>
            <a:pPr marL="800100" lvl="2" indent="0">
              <a:buNone/>
            </a:pPr>
            <a:r>
              <a:rPr lang="en-US" altLang="zh-CN" sz="2000" dirty="0"/>
              <a:t>String s = “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”;</a:t>
            </a:r>
            <a:endParaRPr lang="zh-CN" altLang="zh-CN" sz="2000" dirty="0"/>
          </a:p>
          <a:p>
            <a:pPr marL="800100" lvl="2" indent="0">
              <a:buNone/>
            </a:pPr>
            <a:r>
              <a:rPr lang="en-US" altLang="zh-CN" sz="2000" dirty="0"/>
              <a:t>//String</a:t>
            </a:r>
            <a:r>
              <a:rPr lang="zh-CN" altLang="zh-CN" sz="2000" dirty="0"/>
              <a:t>转换为</a:t>
            </a:r>
            <a:r>
              <a:rPr lang="en-US" altLang="zh-CN" sz="2000" dirty="0" err="1"/>
              <a:t>StringBuffer</a:t>
            </a:r>
            <a:endParaRPr lang="zh-CN" altLang="zh-CN" sz="2000" dirty="0"/>
          </a:p>
          <a:p>
            <a:pPr marL="800100" lvl="2" indent="0">
              <a:buNone/>
            </a:pPr>
            <a:r>
              <a:rPr lang="en-US" altLang="zh-CN" sz="2000" dirty="0" err="1"/>
              <a:t>StringBuffer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ssb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StringBuffer</a:t>
            </a:r>
            <a:r>
              <a:rPr lang="en-US" altLang="zh-CN" sz="2000" dirty="0"/>
              <a:t>(s);</a:t>
            </a:r>
            <a:endParaRPr lang="zh-CN" altLang="zh-CN" sz="2000" dirty="0"/>
          </a:p>
          <a:p>
            <a:pPr marL="800100" lvl="2" indent="0">
              <a:buNone/>
            </a:pPr>
            <a:r>
              <a:rPr lang="en-US" altLang="zh-CN" sz="2000" dirty="0" err="1"/>
              <a:t>StringBuffer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sb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StringBuffer</a:t>
            </a:r>
            <a:r>
              <a:rPr lang="en-US" altLang="zh-CN" sz="2000" dirty="0"/>
              <a:t>(“123”);</a:t>
            </a:r>
            <a:endParaRPr lang="zh-CN" altLang="zh-CN" sz="2000" dirty="0"/>
          </a:p>
          <a:p>
            <a:pPr marL="800100" lvl="2" indent="0">
              <a:buNone/>
            </a:pPr>
            <a:r>
              <a:rPr lang="en-US" altLang="zh-CN" sz="2000" dirty="0"/>
              <a:t>//</a:t>
            </a:r>
            <a:r>
              <a:rPr lang="en-US" altLang="zh-CN" sz="2000" dirty="0" err="1"/>
              <a:t>StringBuffer</a:t>
            </a:r>
            <a:r>
              <a:rPr lang="zh-CN" altLang="zh-CN" sz="2000" dirty="0"/>
              <a:t>转换为</a:t>
            </a:r>
            <a:r>
              <a:rPr lang="en-US" altLang="zh-CN" sz="2000" dirty="0"/>
              <a:t>String</a:t>
            </a:r>
            <a:endParaRPr lang="zh-CN" altLang="zh-CN" sz="2000" dirty="0"/>
          </a:p>
          <a:p>
            <a:pPr marL="800100" lvl="2" indent="0">
              <a:buNone/>
            </a:pPr>
            <a:r>
              <a:rPr lang="en-US" altLang="zh-CN" sz="2000" dirty="0"/>
              <a:t>String sb2 = </a:t>
            </a:r>
            <a:r>
              <a:rPr lang="en-US" altLang="zh-CN" sz="2000" dirty="0" err="1"/>
              <a:t>sb.toString</a:t>
            </a:r>
            <a:r>
              <a:rPr lang="en-US" altLang="zh-CN" sz="2000" dirty="0"/>
              <a:t>();</a:t>
            </a:r>
            <a:endParaRPr lang="zh-CN" altLang="zh-CN" sz="2000" dirty="0"/>
          </a:p>
          <a:p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341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  </a:t>
            </a:r>
            <a:r>
              <a:rPr lang="en-US" altLang="zh-CN" dirty="0" err="1" smtClean="0"/>
              <a:t>String</a:t>
            </a:r>
            <a:r>
              <a:rPr lang="en-US" altLang="zh-CN" dirty="0" err="1"/>
              <a:t>Buffer</a:t>
            </a:r>
            <a:r>
              <a:rPr lang="zh-CN" altLang="en-US" dirty="0" smtClean="0"/>
              <a:t>类</a:t>
            </a:r>
            <a:endParaRPr lang="zh-CN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611560" y="1484784"/>
            <a:ext cx="7715200" cy="496855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200" b="1" dirty="0" smtClean="0"/>
              <a:t>2. append</a:t>
            </a:r>
            <a:r>
              <a:rPr lang="zh-CN" altLang="zh-CN" sz="2200" b="1" dirty="0" smtClean="0"/>
              <a:t>方</a:t>
            </a:r>
            <a:r>
              <a:rPr lang="zh-CN" altLang="en-US" sz="2200" b="1" dirty="0" smtClean="0"/>
              <a:t>法</a:t>
            </a:r>
            <a:endParaRPr lang="en-US" altLang="zh-CN" sz="2200" b="1" dirty="0" smtClean="0"/>
          </a:p>
          <a:p>
            <a:r>
              <a:rPr lang="en-US" altLang="zh-CN" sz="2000" dirty="0"/>
              <a:t>public </a:t>
            </a:r>
            <a:r>
              <a:rPr lang="en-US" altLang="zh-CN" sz="2000" dirty="0" err="1"/>
              <a:t>StringBuffer</a:t>
            </a:r>
            <a:r>
              <a:rPr lang="en-US" altLang="zh-CN" sz="2000" dirty="0"/>
              <a:t> append(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b)</a:t>
            </a:r>
            <a:endParaRPr lang="zh-CN" altLang="zh-CN" sz="2000" dirty="0"/>
          </a:p>
          <a:p>
            <a:r>
              <a:rPr lang="en-US" altLang="zh-CN" sz="2000" dirty="0"/>
              <a:t>public </a:t>
            </a:r>
            <a:r>
              <a:rPr lang="en-US" altLang="zh-CN" sz="2000" dirty="0" err="1"/>
              <a:t>StringBuffer</a:t>
            </a:r>
            <a:r>
              <a:rPr lang="en-US" altLang="zh-CN" sz="2000" dirty="0"/>
              <a:t> append(char c) </a:t>
            </a:r>
            <a:endParaRPr lang="en-US" altLang="zh-CN" sz="2000" dirty="0" smtClean="0"/>
          </a:p>
          <a:p>
            <a:r>
              <a:rPr lang="en-US" altLang="zh-CN" sz="2000" dirty="0"/>
              <a:t>public </a:t>
            </a:r>
            <a:r>
              <a:rPr lang="en-US" altLang="zh-CN" sz="2000" dirty="0" err="1"/>
              <a:t>StringBuffer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append(String 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) </a:t>
            </a:r>
            <a:endParaRPr lang="en-US" altLang="zh-CN" sz="2000" dirty="0"/>
          </a:p>
          <a:p>
            <a:r>
              <a:rPr lang="en-US" altLang="zh-CN" sz="2000" dirty="0" smtClean="0"/>
              <a:t>…………</a:t>
            </a:r>
          </a:p>
          <a:p>
            <a:pPr marL="0" indent="0">
              <a:buNone/>
            </a:pPr>
            <a:r>
              <a:rPr lang="zh-CN" altLang="en-US" sz="2000" dirty="0" smtClean="0"/>
              <a:t>例：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en-US" altLang="zh-CN" sz="1900" dirty="0" err="1"/>
              <a:t>StringBuffer</a:t>
            </a:r>
            <a:r>
              <a:rPr lang="en-US" altLang="zh-CN" sz="1900" dirty="0"/>
              <a:t> </a:t>
            </a:r>
            <a:r>
              <a:rPr lang="en-US" altLang="zh-CN" sz="1900" dirty="0" err="1"/>
              <a:t>sb</a:t>
            </a:r>
            <a:r>
              <a:rPr lang="en-US" altLang="zh-CN" sz="1900" dirty="0"/>
              <a:t> = new </a:t>
            </a:r>
            <a:r>
              <a:rPr lang="en-US" altLang="zh-CN" sz="1900" dirty="0" err="1"/>
              <a:t>StringBuffer</a:t>
            </a:r>
            <a:r>
              <a:rPr lang="en-US" altLang="zh-CN" sz="1900" dirty="0"/>
              <a:t>(“</a:t>
            </a:r>
            <a:r>
              <a:rPr lang="en-US" altLang="zh-CN" sz="1900" dirty="0" err="1"/>
              <a:t>abc</a:t>
            </a:r>
            <a:r>
              <a:rPr lang="en-US" altLang="zh-CN" sz="1900" dirty="0"/>
              <a:t>”);</a:t>
            </a:r>
            <a:endParaRPr lang="zh-CN" altLang="zh-CN" sz="1900" dirty="0"/>
          </a:p>
          <a:p>
            <a:pPr marL="400050" lvl="1" indent="0">
              <a:buNone/>
            </a:pPr>
            <a:r>
              <a:rPr lang="en-US" altLang="zh-CN" sz="1900" dirty="0" err="1" smtClean="0"/>
              <a:t>sb.append</a:t>
            </a:r>
            <a:r>
              <a:rPr lang="en-US" altLang="zh-CN" sz="1900" dirty="0" smtClean="0"/>
              <a:t>(true</a:t>
            </a:r>
            <a:r>
              <a:rPr lang="en-US" altLang="zh-CN" sz="1900" dirty="0"/>
              <a:t>);  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zh-CN" altLang="en-US" sz="2000" dirty="0" smtClean="0"/>
              <a:t>例：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en-US" altLang="zh-CN" sz="1900" dirty="0" err="1"/>
              <a:t>StringBuffer</a:t>
            </a:r>
            <a:r>
              <a:rPr lang="en-US" altLang="zh-CN" sz="1900" dirty="0"/>
              <a:t> </a:t>
            </a:r>
            <a:r>
              <a:rPr lang="en-US" altLang="zh-CN" sz="1900" dirty="0" err="1"/>
              <a:t>sb</a:t>
            </a:r>
            <a:r>
              <a:rPr lang="en-US" altLang="zh-CN" sz="1900" dirty="0"/>
              <a:t> = new </a:t>
            </a:r>
            <a:r>
              <a:rPr lang="en-US" altLang="zh-CN" sz="1900" dirty="0" err="1"/>
              <a:t>StringBuffer</a:t>
            </a:r>
            <a:r>
              <a:rPr lang="en-US" altLang="zh-CN" sz="1900" dirty="0"/>
              <a:t>();</a:t>
            </a:r>
            <a:endParaRPr lang="zh-CN" altLang="zh-CN" sz="1900" dirty="0"/>
          </a:p>
          <a:p>
            <a:pPr marL="400050" lvl="1" indent="0">
              <a:buNone/>
            </a:pPr>
            <a:r>
              <a:rPr lang="en-US" altLang="zh-CN" sz="1900" dirty="0"/>
              <a:t>String user = “test”;</a:t>
            </a:r>
            <a:endParaRPr lang="zh-CN" altLang="zh-CN" sz="1900" dirty="0"/>
          </a:p>
          <a:p>
            <a:pPr marL="400050" lvl="1" indent="0">
              <a:buNone/>
            </a:pPr>
            <a:r>
              <a:rPr lang="en-US" altLang="zh-CN" sz="1900" dirty="0"/>
              <a:t>String </a:t>
            </a:r>
            <a:r>
              <a:rPr lang="en-US" altLang="zh-CN" sz="1900" dirty="0" err="1"/>
              <a:t>pwd</a:t>
            </a:r>
            <a:r>
              <a:rPr lang="en-US" altLang="zh-CN" sz="1900" dirty="0"/>
              <a:t> = “123”;</a:t>
            </a:r>
            <a:endParaRPr lang="zh-CN" altLang="zh-CN" sz="1900" dirty="0"/>
          </a:p>
          <a:p>
            <a:pPr marL="400050" lvl="1" indent="0">
              <a:buNone/>
            </a:pPr>
            <a:r>
              <a:rPr lang="en-US" altLang="zh-CN" sz="1900" dirty="0" err="1"/>
              <a:t>sb.append</a:t>
            </a:r>
            <a:r>
              <a:rPr lang="en-US" altLang="zh-CN" sz="1900" dirty="0"/>
              <a:t>(</a:t>
            </a:r>
            <a:r>
              <a:rPr lang="zh-CN" altLang="zh-CN" sz="1900" dirty="0"/>
              <a:t>“</a:t>
            </a:r>
            <a:r>
              <a:rPr lang="en-US" altLang="zh-CN" sz="1900" dirty="0"/>
              <a:t>select * from </a:t>
            </a:r>
            <a:r>
              <a:rPr lang="en-US" altLang="zh-CN" sz="1900" dirty="0" err="1"/>
              <a:t>userInfo</a:t>
            </a:r>
            <a:r>
              <a:rPr lang="en-US" altLang="zh-CN" sz="1900" dirty="0"/>
              <a:t> where username=</a:t>
            </a:r>
            <a:r>
              <a:rPr lang="zh-CN" altLang="zh-CN" sz="1900" dirty="0"/>
              <a:t>“</a:t>
            </a:r>
            <a:r>
              <a:rPr lang="en-US" altLang="zh-CN" sz="1900" dirty="0"/>
              <a:t>)</a:t>
            </a:r>
            <a:endParaRPr lang="zh-CN" altLang="zh-CN" sz="1900" dirty="0"/>
          </a:p>
          <a:p>
            <a:pPr marL="1257300" lvl="3" indent="0">
              <a:buNone/>
            </a:pPr>
            <a:r>
              <a:rPr lang="en-US" altLang="zh-CN" sz="1900" dirty="0"/>
              <a:t>.append(user)</a:t>
            </a:r>
            <a:endParaRPr lang="zh-CN" altLang="zh-CN" sz="1900" dirty="0"/>
          </a:p>
          <a:p>
            <a:pPr marL="1257300" lvl="3" indent="0">
              <a:buNone/>
            </a:pPr>
            <a:r>
              <a:rPr lang="en-US" altLang="zh-CN" sz="1900" dirty="0"/>
              <a:t>.append(“ and </a:t>
            </a:r>
            <a:r>
              <a:rPr lang="en-US" altLang="zh-CN" sz="1900" dirty="0" err="1"/>
              <a:t>pwd</a:t>
            </a:r>
            <a:r>
              <a:rPr lang="en-US" altLang="zh-CN" sz="1900" dirty="0"/>
              <a:t>=”)</a:t>
            </a:r>
            <a:endParaRPr lang="zh-CN" altLang="zh-CN" sz="1900" dirty="0"/>
          </a:p>
          <a:p>
            <a:pPr marL="1257300" lvl="3" indent="0">
              <a:buNone/>
            </a:pPr>
            <a:r>
              <a:rPr lang="en-US" altLang="zh-CN" sz="1900" dirty="0"/>
              <a:t>.append(</a:t>
            </a:r>
            <a:r>
              <a:rPr lang="en-US" altLang="zh-CN" sz="1900" dirty="0" err="1"/>
              <a:t>pwd</a:t>
            </a:r>
            <a:r>
              <a:rPr lang="en-US" altLang="zh-CN" sz="1900" dirty="0" smtClean="0"/>
              <a:t>);</a:t>
            </a:r>
            <a:endParaRPr lang="zh-CN" altLang="zh-CN" sz="1900" dirty="0"/>
          </a:p>
        </p:txBody>
      </p:sp>
    </p:spTree>
    <p:extLst>
      <p:ext uri="{BB962C8B-B14F-4D97-AF65-F5344CB8AC3E}">
        <p14:creationId xmlns:p14="http://schemas.microsoft.com/office/powerpoint/2010/main" val="36386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  </a:t>
            </a:r>
            <a:r>
              <a:rPr lang="en-US" altLang="zh-CN" dirty="0" err="1" smtClean="0"/>
              <a:t>String</a:t>
            </a:r>
            <a:r>
              <a:rPr lang="en-US" altLang="zh-CN" dirty="0" err="1"/>
              <a:t>Buffer</a:t>
            </a:r>
            <a:r>
              <a:rPr lang="zh-CN" altLang="en-US" dirty="0" smtClean="0"/>
              <a:t>类</a:t>
            </a:r>
            <a:endParaRPr lang="zh-CN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611560" y="1484784"/>
            <a:ext cx="7715200" cy="496855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200" b="1" dirty="0" smtClean="0"/>
              <a:t>3.  insert</a:t>
            </a:r>
            <a:r>
              <a:rPr lang="zh-CN" altLang="zh-CN" sz="2200" b="1" dirty="0" smtClean="0"/>
              <a:t>方法</a:t>
            </a:r>
            <a:endParaRPr lang="en-US" altLang="zh-CN" sz="2200" b="1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public </a:t>
            </a:r>
            <a:r>
              <a:rPr lang="en-US" altLang="zh-CN" sz="2000" dirty="0" err="1"/>
              <a:t>StringBuffer</a:t>
            </a:r>
            <a:r>
              <a:rPr lang="en-US" altLang="zh-CN" sz="2000" dirty="0"/>
              <a:t> insert(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offset,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b)</a:t>
            </a:r>
          </a:p>
          <a:p>
            <a:r>
              <a:rPr lang="en-US" altLang="zh-CN" sz="2000" dirty="0"/>
              <a:t>public </a:t>
            </a:r>
            <a:r>
              <a:rPr lang="en-US" altLang="zh-CN" sz="2000" dirty="0" err="1"/>
              <a:t>StringBuffer</a:t>
            </a:r>
            <a:r>
              <a:rPr lang="en-US" altLang="zh-CN" sz="2000" dirty="0"/>
              <a:t> insert(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offset, </a:t>
            </a:r>
            <a:r>
              <a:rPr lang="en-US" altLang="zh-CN" sz="2000" dirty="0" smtClean="0"/>
              <a:t>String 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/>
              <a:t>public </a:t>
            </a:r>
            <a:r>
              <a:rPr lang="en-US" altLang="zh-CN" sz="2000" dirty="0" err="1"/>
              <a:t>StringBuffer</a:t>
            </a:r>
            <a:r>
              <a:rPr lang="en-US" altLang="zh-CN" sz="2000" dirty="0"/>
              <a:t> </a:t>
            </a:r>
            <a:r>
              <a:rPr lang="en-US" altLang="zh-CN" sz="2100" dirty="0"/>
              <a:t>insert(</a:t>
            </a:r>
            <a:r>
              <a:rPr lang="en-US" altLang="zh-CN" sz="2100" dirty="0" err="1"/>
              <a:t>int</a:t>
            </a:r>
            <a:r>
              <a:rPr lang="en-US" altLang="zh-CN" sz="2000" dirty="0"/>
              <a:t> index, char[] 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 offset,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 smtClean="0"/>
              <a:t>…………</a:t>
            </a:r>
          </a:p>
          <a:p>
            <a:pPr marL="0" indent="0">
              <a:buNone/>
            </a:pPr>
            <a:r>
              <a:rPr lang="zh-CN" altLang="en-US" sz="2000" dirty="0" smtClean="0"/>
              <a:t>例：</a:t>
            </a:r>
            <a:endParaRPr lang="en-US" altLang="zh-CN" sz="2000" dirty="0" smtClean="0"/>
          </a:p>
          <a:p>
            <a:pPr marL="800100" lvl="2" indent="0">
              <a:buNone/>
            </a:pPr>
            <a:r>
              <a:rPr lang="en-US" altLang="zh-CN" sz="2200" dirty="0" err="1"/>
              <a:t>StringBuffer</a:t>
            </a:r>
            <a:r>
              <a:rPr lang="en-US" altLang="zh-CN" sz="2200" dirty="0"/>
              <a:t> </a:t>
            </a:r>
            <a:r>
              <a:rPr lang="en-US" altLang="zh-CN" sz="2200" dirty="0" err="1"/>
              <a:t>sb</a:t>
            </a:r>
            <a:r>
              <a:rPr lang="en-US" altLang="zh-CN" sz="2200" dirty="0"/>
              <a:t> = new </a:t>
            </a:r>
            <a:r>
              <a:rPr lang="en-US" altLang="zh-CN" sz="2200" dirty="0" err="1"/>
              <a:t>StringBuffer</a:t>
            </a:r>
            <a:r>
              <a:rPr lang="en-US" altLang="zh-CN" sz="2200" dirty="0"/>
              <a:t>(“</a:t>
            </a:r>
            <a:r>
              <a:rPr lang="en-US" altLang="zh-CN" sz="2200" dirty="0" err="1"/>
              <a:t>TestString</a:t>
            </a:r>
            <a:r>
              <a:rPr lang="en-US" altLang="zh-CN" sz="2200" dirty="0"/>
              <a:t>”);</a:t>
            </a:r>
            <a:endParaRPr lang="zh-CN" altLang="zh-CN" sz="2200" dirty="0"/>
          </a:p>
          <a:p>
            <a:pPr marL="800100" lvl="2" indent="0">
              <a:buNone/>
            </a:pPr>
            <a:r>
              <a:rPr lang="en-US" altLang="zh-CN" sz="2200" dirty="0" err="1"/>
              <a:t>sb.insert</a:t>
            </a:r>
            <a:r>
              <a:rPr lang="en-US" altLang="zh-CN" sz="2200" dirty="0"/>
              <a:t>(4,false); //</a:t>
            </a:r>
            <a:r>
              <a:rPr lang="zh-CN" altLang="zh-CN" sz="2200" dirty="0"/>
              <a:t>对象</a:t>
            </a:r>
            <a:r>
              <a:rPr lang="en-US" altLang="zh-CN" sz="2200" dirty="0" err="1"/>
              <a:t>sb</a:t>
            </a:r>
            <a:r>
              <a:rPr lang="zh-CN" altLang="zh-CN" sz="2200" dirty="0"/>
              <a:t>的值是</a:t>
            </a:r>
            <a:r>
              <a:rPr lang="en-US" altLang="zh-CN" sz="2200" dirty="0"/>
              <a:t>”</a:t>
            </a:r>
            <a:r>
              <a:rPr lang="en-US" altLang="zh-CN" sz="2200" dirty="0" err="1"/>
              <a:t>TestfalseString</a:t>
            </a:r>
            <a:r>
              <a:rPr lang="en-US" altLang="zh-CN" sz="2200" dirty="0"/>
              <a:t>”</a:t>
            </a:r>
            <a:endParaRPr lang="zh-CN" altLang="zh-CN" sz="2200" dirty="0"/>
          </a:p>
          <a:p>
            <a:pPr marL="0" indent="0">
              <a:buNone/>
            </a:pPr>
            <a:r>
              <a:rPr lang="zh-CN" altLang="en-US" sz="2000" dirty="0" smtClean="0"/>
              <a:t>例：</a:t>
            </a:r>
            <a:endParaRPr lang="en-US" altLang="zh-CN" sz="2000" dirty="0" smtClean="0"/>
          </a:p>
          <a:p>
            <a:pPr marL="800100" lvl="2" indent="0">
              <a:buNone/>
            </a:pPr>
            <a:r>
              <a:rPr lang="en-US" altLang="zh-CN" sz="2000" b="1" dirty="0"/>
              <a:t>char[] b = {65,66,67,68,69,70,71,72,73};</a:t>
            </a:r>
          </a:p>
          <a:p>
            <a:pPr marL="800100" lvl="2" indent="0">
              <a:buNone/>
            </a:pPr>
            <a:r>
              <a:rPr lang="en-US" altLang="zh-CN" sz="2000" dirty="0" err="1"/>
              <a:t>StringBuffer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sb</a:t>
            </a:r>
            <a:r>
              <a:rPr lang="en-US" altLang="zh-CN" sz="2000" dirty="0"/>
              <a:t> = </a:t>
            </a:r>
            <a:r>
              <a:rPr lang="en-US" altLang="zh-CN" sz="2000" b="1" dirty="0"/>
              <a:t>new </a:t>
            </a:r>
            <a:r>
              <a:rPr lang="en-US" altLang="zh-CN" sz="2000" b="1" dirty="0" err="1"/>
              <a:t>StringBuffer</a:t>
            </a:r>
            <a:r>
              <a:rPr lang="en-US" altLang="zh-CN" sz="2000" b="1" dirty="0"/>
              <a:t>("1234567890");</a:t>
            </a:r>
          </a:p>
          <a:p>
            <a:pPr marL="800100" lvl="2" indent="0">
              <a:buNone/>
            </a:pPr>
            <a:r>
              <a:rPr lang="en-US" altLang="zh-CN" sz="2000" dirty="0" err="1"/>
              <a:t>sb.insert</a:t>
            </a:r>
            <a:r>
              <a:rPr lang="en-US" altLang="zh-CN" sz="2000" dirty="0"/>
              <a:t>(3, b,2,4);</a:t>
            </a:r>
          </a:p>
          <a:p>
            <a:pPr marL="800100" lvl="2" indent="0">
              <a:buNone/>
            </a:pPr>
            <a:r>
              <a:rPr lang="en-US" altLang="zh-CN" sz="2000" dirty="0" err="1"/>
              <a:t>System.</a:t>
            </a:r>
            <a:r>
              <a:rPr lang="en-US" altLang="zh-CN" sz="2000" i="1" dirty="0" err="1"/>
              <a:t>out.println</a:t>
            </a:r>
            <a:r>
              <a:rPr lang="en-US" altLang="zh-CN" sz="2000" i="1" dirty="0"/>
              <a:t>(</a:t>
            </a:r>
            <a:r>
              <a:rPr lang="en-US" altLang="zh-CN" sz="2000" i="1" dirty="0" err="1"/>
              <a:t>sb</a:t>
            </a:r>
            <a:r>
              <a:rPr lang="en-US" altLang="zh-CN" sz="2000" i="1" dirty="0" smtClean="0"/>
              <a:t>);    </a:t>
            </a:r>
            <a:r>
              <a:rPr lang="zh-CN" altLang="en-US" sz="2000" i="1" dirty="0"/>
              <a:t> </a:t>
            </a:r>
            <a:r>
              <a:rPr lang="zh-CN" altLang="en-US" sz="2000" i="1" dirty="0" smtClean="0"/>
              <a:t> </a:t>
            </a:r>
            <a:r>
              <a:rPr lang="en-US" altLang="zh-CN" sz="2000" i="1" dirty="0" smtClean="0"/>
              <a:t>//</a:t>
            </a:r>
            <a:r>
              <a:rPr lang="en-US" altLang="zh-CN" sz="2000" dirty="0"/>
              <a:t>123CDEF4567890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067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  </a:t>
            </a:r>
            <a:r>
              <a:rPr lang="en-US" altLang="zh-CN" dirty="0" err="1" smtClean="0"/>
              <a:t>String</a:t>
            </a:r>
            <a:r>
              <a:rPr lang="en-US" altLang="zh-CN" dirty="0" err="1"/>
              <a:t>Buffer</a:t>
            </a:r>
            <a:r>
              <a:rPr lang="zh-CN" altLang="en-US" dirty="0" smtClean="0"/>
              <a:t>类</a:t>
            </a:r>
            <a:endParaRPr lang="zh-CN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611560" y="1484784"/>
            <a:ext cx="7715200" cy="46085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200" b="1" dirty="0" smtClean="0"/>
              <a:t>4.  </a:t>
            </a:r>
            <a:r>
              <a:rPr lang="en-US" altLang="zh-CN" sz="2000" b="1" dirty="0" err="1" smtClean="0"/>
              <a:t>deleteCharAt</a:t>
            </a:r>
            <a:r>
              <a:rPr lang="zh-CN" altLang="en-US" sz="2000" b="1" dirty="0" smtClean="0"/>
              <a:t>和</a:t>
            </a:r>
            <a:r>
              <a:rPr lang="en-US" altLang="zh-CN" sz="2000" b="1" dirty="0"/>
              <a:t>delete</a:t>
            </a:r>
            <a:r>
              <a:rPr lang="zh-CN" altLang="zh-CN" sz="2200" b="1" dirty="0" smtClean="0"/>
              <a:t>方法</a:t>
            </a:r>
            <a:endParaRPr lang="en-US" altLang="zh-CN" sz="2200" b="1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public </a:t>
            </a:r>
            <a:r>
              <a:rPr lang="en-US" altLang="zh-CN" sz="2000" dirty="0" err="1"/>
              <a:t>StringBuffer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deleteCharAt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index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/>
              <a:t>public </a:t>
            </a:r>
            <a:r>
              <a:rPr lang="en-US" altLang="zh-CN" sz="2000" dirty="0" err="1"/>
              <a:t>StringBuffer</a:t>
            </a:r>
            <a:r>
              <a:rPr lang="en-US" altLang="zh-CN" sz="2000" dirty="0"/>
              <a:t> delete(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start,int</a:t>
            </a:r>
            <a:r>
              <a:rPr lang="en-US" altLang="zh-CN" sz="2000" dirty="0"/>
              <a:t> end)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例：</a:t>
            </a:r>
            <a:endParaRPr lang="en-US" altLang="zh-CN" sz="2000" dirty="0" smtClean="0"/>
          </a:p>
          <a:p>
            <a:pPr marL="800100" lvl="2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err="1"/>
              <a:t>StringBuffer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sb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StringBuffer</a:t>
            </a:r>
            <a:r>
              <a:rPr lang="en-US" altLang="zh-CN" sz="2000" dirty="0"/>
              <a:t>(“Test”);</a:t>
            </a:r>
            <a:endParaRPr lang="zh-CN" altLang="zh-CN" sz="2000" dirty="0"/>
          </a:p>
          <a:p>
            <a:pPr marL="800100" lvl="2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sb</a:t>
            </a:r>
            <a:r>
              <a:rPr lang="en-US" altLang="zh-CN" sz="2000" dirty="0"/>
              <a:t>. </a:t>
            </a:r>
            <a:r>
              <a:rPr lang="en-US" altLang="zh-CN" sz="2000" dirty="0" err="1"/>
              <a:t>deleteCharAt</a:t>
            </a:r>
            <a:r>
              <a:rPr lang="en-US" altLang="zh-CN" sz="2000" dirty="0"/>
              <a:t>(1);  //</a:t>
            </a:r>
            <a:r>
              <a:rPr lang="zh-CN" altLang="zh-CN" sz="2000" dirty="0"/>
              <a:t>对象</a:t>
            </a:r>
            <a:r>
              <a:rPr lang="en-US" altLang="zh-CN" sz="2000" dirty="0" err="1"/>
              <a:t>sb</a:t>
            </a:r>
            <a:r>
              <a:rPr lang="zh-CN" altLang="zh-CN" sz="2000" dirty="0"/>
              <a:t>的值变为”</a:t>
            </a:r>
            <a:r>
              <a:rPr lang="en-US" altLang="zh-CN" sz="2000" dirty="0" err="1"/>
              <a:t>Tst</a:t>
            </a:r>
            <a:r>
              <a:rPr lang="zh-CN" altLang="zh-CN" sz="2000" dirty="0"/>
              <a:t>”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例：</a:t>
            </a:r>
            <a:endParaRPr lang="en-US" altLang="zh-CN" sz="2000" dirty="0" smtClean="0"/>
          </a:p>
          <a:p>
            <a:pPr marL="800100" lvl="2" indent="0">
              <a:buNone/>
            </a:pPr>
            <a:r>
              <a:rPr lang="en-US" altLang="zh-CN" sz="2000" dirty="0" err="1" smtClean="0"/>
              <a:t>StringBuffer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sb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StringBuffer</a:t>
            </a:r>
            <a:r>
              <a:rPr lang="en-US" altLang="zh-CN" sz="2000" dirty="0"/>
              <a:t>(“</a:t>
            </a:r>
            <a:r>
              <a:rPr lang="en-US" altLang="zh-CN" sz="2000" dirty="0" err="1"/>
              <a:t>T</a:t>
            </a:r>
            <a:r>
              <a:rPr lang="en-US" altLang="zh-CN" sz="2000" b="1" dirty="0" err="1">
                <a:solidFill>
                  <a:srgbClr val="FF0000"/>
                </a:solidFill>
              </a:rPr>
              <a:t>est</a:t>
            </a:r>
            <a:r>
              <a:rPr lang="en-US" altLang="zh-CN" sz="2000" dirty="0" err="1"/>
              <a:t>String</a:t>
            </a:r>
            <a:r>
              <a:rPr lang="en-US" altLang="zh-CN" sz="2000" dirty="0"/>
              <a:t>”);</a:t>
            </a:r>
            <a:endParaRPr lang="zh-CN" altLang="zh-CN" sz="2000" dirty="0"/>
          </a:p>
          <a:p>
            <a:pPr marL="800100" lvl="2" indent="0">
              <a:buNone/>
            </a:pPr>
            <a:r>
              <a:rPr lang="en-US" altLang="zh-CN" sz="2000" dirty="0" smtClean="0"/>
              <a:t>sb</a:t>
            </a:r>
            <a:r>
              <a:rPr lang="en-US" altLang="zh-CN" sz="2000" dirty="0"/>
              <a:t>. delete (1,4); </a:t>
            </a:r>
            <a:r>
              <a:rPr lang="en-US" altLang="zh-CN" sz="2000" dirty="0" smtClean="0"/>
              <a:t> //</a:t>
            </a:r>
            <a:r>
              <a:rPr lang="zh-CN" altLang="zh-CN" sz="2000" dirty="0"/>
              <a:t>对象</a:t>
            </a:r>
            <a:r>
              <a:rPr lang="en-US" altLang="zh-CN" sz="2000" dirty="0" err="1"/>
              <a:t>sb</a:t>
            </a:r>
            <a:r>
              <a:rPr lang="zh-CN" altLang="zh-CN" sz="2000" dirty="0"/>
              <a:t>的值是”</a:t>
            </a:r>
            <a:r>
              <a:rPr lang="en-US" altLang="zh-CN" sz="2000" dirty="0" err="1"/>
              <a:t>TString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注意：包含</a:t>
            </a:r>
            <a:r>
              <a:rPr lang="en-US" altLang="zh-CN" sz="2000" dirty="0" smtClean="0"/>
              <a:t>start</a:t>
            </a:r>
            <a:r>
              <a:rPr lang="zh-CN" altLang="en-US" sz="2000" dirty="0" smtClean="0"/>
              <a:t>，不包含</a:t>
            </a:r>
            <a:r>
              <a:rPr lang="en-US" altLang="zh-CN" sz="2000" dirty="0" smtClean="0"/>
              <a:t>end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6904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  </a:t>
            </a:r>
            <a:r>
              <a:rPr lang="en-US" altLang="zh-CN" dirty="0" err="1" smtClean="0"/>
              <a:t>String</a:t>
            </a:r>
            <a:r>
              <a:rPr lang="en-US" altLang="zh-CN" dirty="0" err="1"/>
              <a:t>Buffer</a:t>
            </a:r>
            <a:r>
              <a:rPr lang="zh-CN" altLang="en-US" dirty="0" smtClean="0"/>
              <a:t>类</a:t>
            </a:r>
            <a:endParaRPr lang="zh-CN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611560" y="1484784"/>
            <a:ext cx="7715200" cy="21602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200" b="1" dirty="0" smtClean="0"/>
              <a:t>5.  </a:t>
            </a:r>
            <a:r>
              <a:rPr lang="en-US" altLang="zh-CN" sz="2000" b="1" dirty="0" smtClean="0"/>
              <a:t>reverse</a:t>
            </a:r>
            <a:r>
              <a:rPr lang="zh-CN" altLang="zh-CN" sz="2200" b="1" dirty="0" smtClean="0"/>
              <a:t>方法</a:t>
            </a:r>
            <a:endParaRPr lang="en-US" altLang="zh-CN" sz="2200" b="1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public </a:t>
            </a:r>
            <a:r>
              <a:rPr lang="en-US" altLang="zh-CN" sz="2000" dirty="0" err="1"/>
              <a:t>StringBuffer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reverse()</a:t>
            </a:r>
          </a:p>
          <a:p>
            <a:pPr marL="0" indent="0">
              <a:buNone/>
            </a:pPr>
            <a:r>
              <a:rPr lang="zh-CN" altLang="en-US" sz="2000" dirty="0" smtClean="0"/>
              <a:t>例：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en-US" altLang="zh-CN" dirty="0" err="1" smtClean="0"/>
              <a:t>StringBuffer</a:t>
            </a:r>
            <a:r>
              <a:rPr lang="en-US" altLang="zh-CN" dirty="0" smtClean="0"/>
              <a:t> </a:t>
            </a:r>
            <a:r>
              <a:rPr lang="en-US" altLang="zh-CN" dirty="0" err="1"/>
              <a:t>sb</a:t>
            </a:r>
            <a:r>
              <a:rPr lang="en-US" altLang="zh-CN" dirty="0"/>
              <a:t> = new </a:t>
            </a:r>
            <a:r>
              <a:rPr lang="en-US" altLang="zh-CN" dirty="0" err="1"/>
              <a:t>StringBuffer</a:t>
            </a:r>
            <a:r>
              <a:rPr lang="en-US" altLang="zh-CN" dirty="0"/>
              <a:t>(“</a:t>
            </a:r>
            <a:r>
              <a:rPr lang="en-US" altLang="zh-CN" dirty="0" err="1"/>
              <a:t>abc</a:t>
            </a:r>
            <a:r>
              <a:rPr lang="en-US" altLang="zh-CN" dirty="0"/>
              <a:t>”);</a:t>
            </a:r>
            <a:endParaRPr lang="zh-CN" altLang="zh-CN" dirty="0"/>
          </a:p>
          <a:p>
            <a:pPr marL="400050" lvl="1" indent="0">
              <a:buNone/>
            </a:pPr>
            <a:r>
              <a:rPr lang="en-US" altLang="zh-CN" dirty="0" err="1" smtClean="0"/>
              <a:t>sb.reverse</a:t>
            </a:r>
            <a:r>
              <a:rPr lang="en-US" altLang="zh-CN" dirty="0"/>
              <a:t>();  //</a:t>
            </a:r>
            <a:r>
              <a:rPr lang="zh-CN" altLang="zh-CN" dirty="0"/>
              <a:t>经过反转以后</a:t>
            </a:r>
            <a:r>
              <a:rPr lang="zh-CN" altLang="zh-CN" dirty="0" smtClean="0"/>
              <a:t>，</a:t>
            </a:r>
            <a:r>
              <a:rPr lang="en-US" altLang="zh-CN" dirty="0" err="1" smtClean="0"/>
              <a:t>sb</a:t>
            </a:r>
            <a:r>
              <a:rPr lang="zh-CN" altLang="zh-CN" dirty="0"/>
              <a:t>中的内容将变为”</a:t>
            </a:r>
            <a:r>
              <a:rPr lang="en-US" altLang="zh-CN" dirty="0" err="1"/>
              <a:t>cba</a:t>
            </a:r>
            <a:r>
              <a:rPr lang="zh-CN" altLang="zh-CN" dirty="0" smtClean="0"/>
              <a:t>”</a:t>
            </a:r>
            <a:endParaRPr lang="en-US" altLang="zh-CN" dirty="0"/>
          </a:p>
        </p:txBody>
      </p:sp>
      <p:sp>
        <p:nvSpPr>
          <p:cNvPr id="4" name="内容占位符 7"/>
          <p:cNvSpPr>
            <a:spLocks noGrp="1"/>
          </p:cNvSpPr>
          <p:nvPr>
            <p:ph sz="half" idx="2"/>
          </p:nvPr>
        </p:nvSpPr>
        <p:spPr>
          <a:xfrm>
            <a:off x="539552" y="3861048"/>
            <a:ext cx="7715200" cy="21602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200" b="1" dirty="0" smtClean="0"/>
              <a:t>6. </a:t>
            </a:r>
            <a:r>
              <a:rPr lang="en-US" altLang="zh-CN" sz="2000" dirty="0" err="1"/>
              <a:t>setCharAt</a:t>
            </a:r>
            <a:r>
              <a:rPr lang="zh-CN" altLang="zh-CN" sz="2200" b="1" dirty="0" smtClean="0"/>
              <a:t>方法</a:t>
            </a:r>
            <a:endParaRPr lang="en-US" altLang="zh-CN" sz="2200" b="1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public </a:t>
            </a:r>
            <a:r>
              <a:rPr lang="en-US" altLang="zh-CN" sz="2000" dirty="0" smtClean="0"/>
              <a:t> void  </a:t>
            </a:r>
            <a:r>
              <a:rPr lang="en-US" altLang="zh-CN" sz="2000" dirty="0" err="1" smtClean="0"/>
              <a:t>setCharAt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index, char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)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例：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en-US" altLang="zh-CN" dirty="0" err="1" smtClean="0"/>
              <a:t>StringBuffer</a:t>
            </a:r>
            <a:r>
              <a:rPr lang="en-US" altLang="zh-CN" dirty="0" smtClean="0"/>
              <a:t> </a:t>
            </a:r>
            <a:r>
              <a:rPr lang="en-US" altLang="zh-CN" dirty="0" err="1"/>
              <a:t>sb</a:t>
            </a:r>
            <a:r>
              <a:rPr lang="en-US" altLang="zh-CN" dirty="0"/>
              <a:t> = new </a:t>
            </a:r>
            <a:r>
              <a:rPr lang="en-US" altLang="zh-CN" dirty="0" err="1"/>
              <a:t>StringBuffer</a:t>
            </a:r>
            <a:r>
              <a:rPr lang="en-US" altLang="zh-CN" dirty="0"/>
              <a:t>(“</a:t>
            </a:r>
            <a:r>
              <a:rPr lang="en-US" altLang="zh-CN" dirty="0" err="1"/>
              <a:t>abc</a:t>
            </a:r>
            <a:r>
              <a:rPr lang="en-US" altLang="zh-CN" dirty="0"/>
              <a:t>”);</a:t>
            </a:r>
            <a:endParaRPr lang="zh-CN" altLang="zh-CN" dirty="0"/>
          </a:p>
          <a:p>
            <a:pPr marL="400050" lvl="1" indent="0">
              <a:buNone/>
            </a:pPr>
            <a:r>
              <a:rPr lang="en-US" altLang="zh-CN" dirty="0" err="1" smtClean="0"/>
              <a:t>sb.setCharAt</a:t>
            </a:r>
            <a:r>
              <a:rPr lang="en-US" altLang="zh-CN" dirty="0" smtClean="0"/>
              <a:t>(1</a:t>
            </a:r>
            <a:r>
              <a:rPr lang="en-US" altLang="zh-CN" dirty="0"/>
              <a:t>,</a:t>
            </a:r>
            <a:r>
              <a:rPr lang="zh-CN" altLang="zh-CN" dirty="0"/>
              <a:t>’</a:t>
            </a:r>
            <a:r>
              <a:rPr lang="en-US" altLang="zh-CN" dirty="0"/>
              <a:t>D</a:t>
            </a:r>
            <a:r>
              <a:rPr lang="zh-CN" altLang="zh-CN" dirty="0"/>
              <a:t>’</a:t>
            </a:r>
            <a:r>
              <a:rPr lang="en-US" altLang="zh-CN" dirty="0"/>
              <a:t>);  // </a:t>
            </a:r>
            <a:r>
              <a:rPr lang="zh-CN" altLang="zh-CN" dirty="0"/>
              <a:t>则对象</a:t>
            </a:r>
            <a:r>
              <a:rPr lang="en-US" altLang="zh-CN" dirty="0" err="1"/>
              <a:t>sb</a:t>
            </a:r>
            <a:r>
              <a:rPr lang="zh-CN" altLang="zh-CN" dirty="0"/>
              <a:t>的值将变成”</a:t>
            </a:r>
            <a:r>
              <a:rPr lang="en-US" altLang="zh-CN" dirty="0" err="1"/>
              <a:t>aDc</a:t>
            </a:r>
            <a:r>
              <a:rPr lang="zh-CN" altLang="zh-CN" dirty="0"/>
              <a:t>”</a:t>
            </a:r>
            <a:r>
              <a:rPr lang="en-US" altLang="zh-C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66098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  Date</a:t>
            </a:r>
            <a:r>
              <a:rPr lang="zh-CN" altLang="zh-CN" dirty="0"/>
              <a:t>类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611560" y="1484784"/>
            <a:ext cx="7715200" cy="2160240"/>
          </a:xfrm>
        </p:spPr>
        <p:txBody>
          <a:bodyPr>
            <a:normAutofit/>
          </a:bodyPr>
          <a:lstStyle/>
          <a:p>
            <a:pPr marL="0" indent="457200">
              <a:lnSpc>
                <a:spcPct val="150000"/>
              </a:lnSpc>
              <a:buNone/>
            </a:pPr>
            <a:r>
              <a:rPr lang="en-US" altLang="zh-CN" sz="2000" dirty="0"/>
              <a:t>Date</a:t>
            </a:r>
            <a:r>
              <a:rPr lang="zh-CN" altLang="zh-CN" sz="2000" dirty="0"/>
              <a:t>类</a:t>
            </a:r>
            <a:r>
              <a:rPr lang="zh-CN" altLang="zh-CN" sz="2000" dirty="0" smtClean="0"/>
              <a:t>是代表</a:t>
            </a:r>
            <a:r>
              <a:rPr lang="zh-CN" altLang="zh-CN" sz="2000" dirty="0"/>
              <a:t>时间的</a:t>
            </a:r>
            <a:r>
              <a:rPr lang="zh-CN" altLang="zh-CN" sz="2000" dirty="0" smtClean="0"/>
              <a:t>类</a:t>
            </a:r>
            <a:r>
              <a:rPr lang="zh-CN" altLang="en-US" sz="2000" dirty="0" smtClean="0"/>
              <a:t>，其中大部分方法已经过时，逐渐被</a:t>
            </a:r>
            <a:r>
              <a:rPr lang="en-US" altLang="zh-CN" sz="2000" dirty="0"/>
              <a:t>Calendar</a:t>
            </a:r>
            <a:r>
              <a:rPr lang="zh-CN" altLang="zh-CN" sz="2000" dirty="0" smtClean="0"/>
              <a:t>类</a:t>
            </a:r>
            <a:r>
              <a:rPr lang="zh-CN" altLang="en-US" sz="2000" dirty="0" smtClean="0"/>
              <a:t>代替。</a:t>
            </a:r>
            <a:endParaRPr lang="en-US" altLang="zh-CN" sz="2000" dirty="0"/>
          </a:p>
        </p:txBody>
      </p:sp>
      <p:sp>
        <p:nvSpPr>
          <p:cNvPr id="4" name="内容占位符 7"/>
          <p:cNvSpPr>
            <a:spLocks noGrp="1"/>
          </p:cNvSpPr>
          <p:nvPr>
            <p:ph sz="half" idx="2"/>
          </p:nvPr>
        </p:nvSpPr>
        <p:spPr>
          <a:xfrm>
            <a:off x="539552" y="2996952"/>
            <a:ext cx="7992888" cy="21602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200" b="1" dirty="0" smtClean="0"/>
              <a:t>1.  </a:t>
            </a:r>
            <a:r>
              <a:rPr lang="zh-CN" altLang="en-US" sz="2200" b="1" dirty="0" smtClean="0"/>
              <a:t>构造</a:t>
            </a:r>
            <a:r>
              <a:rPr lang="en-US" altLang="zh-CN" sz="2200" b="1" dirty="0" smtClean="0"/>
              <a:t>Date</a:t>
            </a:r>
            <a:r>
              <a:rPr lang="zh-CN" altLang="en-US" sz="2200" b="1" dirty="0" smtClean="0"/>
              <a:t>对象</a:t>
            </a:r>
            <a:endParaRPr lang="en-US" altLang="zh-CN" sz="2200" b="1" dirty="0" smtClean="0"/>
          </a:p>
          <a:p>
            <a:r>
              <a:rPr lang="en-US" altLang="zh-CN" sz="2000" dirty="0"/>
              <a:t>Date </a:t>
            </a:r>
            <a:r>
              <a:rPr lang="en-US" altLang="zh-CN" sz="2000" dirty="0" err="1"/>
              <a:t>date</a:t>
            </a:r>
            <a:r>
              <a:rPr lang="en-US" altLang="zh-CN" sz="2000" dirty="0"/>
              <a:t> = new Date(); </a:t>
            </a:r>
            <a:r>
              <a:rPr lang="en-US" altLang="zh-CN" sz="2000" dirty="0" smtClean="0"/>
              <a:t>  //</a:t>
            </a:r>
            <a:r>
              <a:rPr lang="zh-CN" altLang="en-US" sz="2000" dirty="0" smtClean="0"/>
              <a:t>当前日期</a:t>
            </a:r>
            <a:endParaRPr lang="zh-CN" altLang="zh-CN" sz="2000" dirty="0"/>
          </a:p>
          <a:p>
            <a:r>
              <a:rPr lang="en-US" altLang="zh-CN" sz="2000" dirty="0"/>
              <a:t>Date </a:t>
            </a:r>
            <a:r>
              <a:rPr lang="en-US" altLang="zh-CN" sz="2000" dirty="0" err="1"/>
              <a:t>date</a:t>
            </a:r>
            <a:r>
              <a:rPr lang="en-US" altLang="zh-CN" sz="2000" dirty="0"/>
              <a:t> = new Date(2018-1900,4-1,28</a:t>
            </a:r>
            <a:r>
              <a:rPr lang="en-US" altLang="zh-CN" sz="2000" dirty="0" smtClean="0"/>
              <a:t>);  //</a:t>
            </a:r>
            <a:r>
              <a:rPr lang="zh-CN" altLang="en-US" sz="2000" dirty="0" smtClean="0"/>
              <a:t>指定日期</a:t>
            </a:r>
            <a:r>
              <a:rPr lang="en-US" altLang="zh-CN" sz="2000" dirty="0"/>
              <a:t>2018</a:t>
            </a:r>
            <a:r>
              <a:rPr lang="zh-CN" altLang="zh-CN" sz="2000" dirty="0"/>
              <a:t>年</a:t>
            </a:r>
            <a:r>
              <a:rPr lang="en-US" altLang="zh-CN" sz="2000" dirty="0"/>
              <a:t>4</a:t>
            </a:r>
            <a:r>
              <a:rPr lang="zh-CN" altLang="zh-CN" sz="2000" dirty="0"/>
              <a:t>月</a:t>
            </a:r>
            <a:r>
              <a:rPr lang="en-US" altLang="zh-CN" sz="2000" dirty="0" smtClean="0"/>
              <a:t>28</a:t>
            </a:r>
            <a:r>
              <a:rPr lang="zh-CN" altLang="en-US" sz="2000" dirty="0" smtClean="0"/>
              <a:t>日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621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  Date</a:t>
            </a:r>
            <a:r>
              <a:rPr lang="zh-CN" altLang="zh-CN" dirty="0"/>
              <a:t>类</a:t>
            </a:r>
          </a:p>
        </p:txBody>
      </p:sp>
      <p:sp>
        <p:nvSpPr>
          <p:cNvPr id="4" name="内容占位符 7"/>
          <p:cNvSpPr>
            <a:spLocks noGrp="1"/>
          </p:cNvSpPr>
          <p:nvPr>
            <p:ph sz="half" idx="2"/>
          </p:nvPr>
        </p:nvSpPr>
        <p:spPr>
          <a:xfrm>
            <a:off x="467544" y="1700808"/>
            <a:ext cx="7992888" cy="21602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200" b="1" dirty="0" smtClean="0"/>
              <a:t>2.  </a:t>
            </a:r>
            <a:r>
              <a:rPr lang="zh-CN" altLang="en-US" sz="2200" b="1" dirty="0" smtClean="0"/>
              <a:t>获取</a:t>
            </a:r>
            <a:r>
              <a:rPr lang="en-US" altLang="zh-CN" sz="2200" b="1" dirty="0" smtClean="0"/>
              <a:t>Date</a:t>
            </a:r>
            <a:r>
              <a:rPr lang="zh-CN" altLang="en-US" sz="2200" b="1" dirty="0" smtClean="0"/>
              <a:t>的信息</a:t>
            </a:r>
            <a:endParaRPr lang="en-US" altLang="zh-CN" sz="22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使用</a:t>
            </a:r>
            <a:r>
              <a:rPr lang="en-US" altLang="zh-CN" sz="2000" dirty="0" smtClean="0"/>
              <a:t>Get</a:t>
            </a:r>
            <a:r>
              <a:rPr lang="zh-CN" altLang="en-US" sz="2000" dirty="0" smtClean="0"/>
              <a:t>方法，通过参数指定要获取什么信息。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 smtClean="0"/>
              <a:t>例</a:t>
            </a:r>
            <a:r>
              <a:rPr lang="en-US" altLang="zh-CN" sz="2000" b="1" dirty="0" smtClean="0"/>
              <a:t>6.4   </a:t>
            </a:r>
            <a:r>
              <a:rPr lang="zh-CN" altLang="zh-CN" sz="2000" b="1" dirty="0" smtClean="0"/>
              <a:t>获取</a:t>
            </a:r>
            <a:r>
              <a:rPr lang="en-US" altLang="zh-CN" sz="2000" b="1" dirty="0"/>
              <a:t>Date</a:t>
            </a:r>
            <a:r>
              <a:rPr lang="zh-CN" altLang="zh-CN" sz="2000" b="1" dirty="0"/>
              <a:t>对象中的信息</a:t>
            </a:r>
          </a:p>
        </p:txBody>
      </p:sp>
    </p:spTree>
    <p:extLst>
      <p:ext uri="{BB962C8B-B14F-4D97-AF65-F5344CB8AC3E}">
        <p14:creationId xmlns:p14="http://schemas.microsoft.com/office/powerpoint/2010/main" val="33569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   Calendar</a:t>
            </a:r>
            <a:r>
              <a:rPr lang="zh-CN" altLang="zh-CN" dirty="0"/>
              <a:t>类</a:t>
            </a:r>
          </a:p>
        </p:txBody>
      </p:sp>
      <p:sp>
        <p:nvSpPr>
          <p:cNvPr id="4" name="内容占位符 7"/>
          <p:cNvSpPr>
            <a:spLocks noGrp="1"/>
          </p:cNvSpPr>
          <p:nvPr>
            <p:ph sz="half" idx="2"/>
          </p:nvPr>
        </p:nvSpPr>
        <p:spPr>
          <a:xfrm>
            <a:off x="467544" y="1700808"/>
            <a:ext cx="7992888" cy="4752528"/>
          </a:xfrm>
        </p:spPr>
        <p:txBody>
          <a:bodyPr>
            <a:normAutofit/>
          </a:bodyPr>
          <a:lstStyle/>
          <a:p>
            <a:pPr marL="0" indent="457200">
              <a:lnSpc>
                <a:spcPct val="150000"/>
              </a:lnSpc>
              <a:buNone/>
            </a:pPr>
            <a:r>
              <a:rPr lang="en-US" altLang="zh-CN" sz="2000" dirty="0" err="1"/>
              <a:t>Calender</a:t>
            </a:r>
            <a:r>
              <a:rPr lang="zh-CN" altLang="zh-CN" sz="2000" dirty="0"/>
              <a:t>类是一个抽象类，在实际使用时实现特定的子类的对象，创建对象的过程对程序员来说是透明的，只需要使用</a:t>
            </a:r>
            <a:r>
              <a:rPr lang="en-US" altLang="zh-CN" sz="2000" dirty="0" err="1"/>
              <a:t>getInstance</a:t>
            </a:r>
            <a:r>
              <a:rPr lang="en-US" altLang="zh-CN" sz="2000" dirty="0"/>
              <a:t>()</a:t>
            </a:r>
            <a:r>
              <a:rPr lang="zh-CN" altLang="zh-CN" sz="2000" dirty="0"/>
              <a:t>方法创建即可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457200">
              <a:buNone/>
            </a:pP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1.  </a:t>
            </a:r>
            <a:r>
              <a:rPr lang="zh-CN" altLang="en-US" sz="2000" dirty="0" smtClean="0"/>
              <a:t>代表当前时间的</a:t>
            </a:r>
            <a:r>
              <a:rPr lang="en-US" altLang="zh-CN" sz="2000" dirty="0"/>
              <a:t>Calendar </a:t>
            </a:r>
            <a:r>
              <a:rPr lang="zh-CN" altLang="en-US" sz="2000" dirty="0" smtClean="0"/>
              <a:t>对象：</a:t>
            </a:r>
            <a:r>
              <a:rPr lang="en-US" altLang="zh-CN" sz="2000" dirty="0" smtClean="0"/>
              <a:t>Calendar c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Calendar.getInstance</a:t>
            </a:r>
            <a:r>
              <a:rPr lang="en-US" altLang="zh-CN" sz="2000" dirty="0"/>
              <a:t>(); </a:t>
            </a:r>
            <a:endParaRPr lang="en-US" altLang="zh-CN" sz="2000" dirty="0" smtClean="0"/>
          </a:p>
          <a:p>
            <a:pPr marL="457200" indent="-457200">
              <a:buAutoNum type="arabicPeriod" startAt="2"/>
            </a:pPr>
            <a:r>
              <a:rPr lang="zh-CN" altLang="en-US" sz="2000" dirty="0" smtClean="0"/>
              <a:t>设置</a:t>
            </a:r>
            <a:r>
              <a:rPr lang="en-US" altLang="zh-CN" sz="2000" dirty="0" smtClean="0"/>
              <a:t>Calendar </a:t>
            </a:r>
            <a:r>
              <a:rPr lang="zh-CN" altLang="en-US" sz="2000" dirty="0" smtClean="0"/>
              <a:t>对象的时间：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c.set</a:t>
            </a:r>
            <a:r>
              <a:rPr lang="en-US" altLang="zh-CN" sz="2000" dirty="0" smtClean="0"/>
              <a:t>(2018,8-1,28); //2018.8.28</a:t>
            </a:r>
          </a:p>
          <a:p>
            <a:pPr marL="457200" indent="-457200">
              <a:buAutoNum type="arabicPeriod" startAt="2"/>
            </a:pPr>
            <a:endParaRPr lang="en-US" altLang="zh-CN" sz="2000" dirty="0" smtClean="0"/>
          </a:p>
          <a:p>
            <a:pPr marL="0" lvl="1" indent="0">
              <a:buNone/>
            </a:pPr>
            <a:r>
              <a:rPr lang="en-US" altLang="zh-CN" sz="1800" dirty="0" smtClean="0"/>
              <a:t>set</a:t>
            </a:r>
            <a:r>
              <a:rPr lang="zh-CN" altLang="en-US" sz="1800" dirty="0" smtClean="0"/>
              <a:t>方法声明如下：</a:t>
            </a:r>
            <a:endParaRPr lang="en-US" altLang="zh-CN" sz="1800" dirty="0" smtClean="0"/>
          </a:p>
          <a:p>
            <a:pPr marL="857250" lvl="3" indent="0">
              <a:buNone/>
            </a:pPr>
            <a:r>
              <a:rPr lang="en-US" altLang="zh-CN" sz="2000" dirty="0" smtClean="0"/>
              <a:t>public </a:t>
            </a:r>
            <a:r>
              <a:rPr lang="en-US" altLang="zh-CN" sz="2000" dirty="0"/>
              <a:t>final void set(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year,int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month,int</a:t>
            </a:r>
            <a:r>
              <a:rPr lang="en-US" altLang="zh-CN" sz="2000" dirty="0"/>
              <a:t> date</a:t>
            </a:r>
            <a:r>
              <a:rPr lang="en-US" altLang="zh-CN" sz="2000" dirty="0" smtClean="0"/>
              <a:t>)</a:t>
            </a:r>
          </a:p>
          <a:p>
            <a:pPr marL="857250" lvl="3" indent="0">
              <a:buNone/>
            </a:pPr>
            <a:r>
              <a:rPr lang="zh-CN" altLang="en-US" sz="2000" dirty="0" smtClean="0"/>
              <a:t>其中</a:t>
            </a:r>
            <a:r>
              <a:rPr lang="en-US" altLang="zh-CN" sz="2000" dirty="0" smtClean="0"/>
              <a:t>month</a:t>
            </a:r>
            <a:r>
              <a:rPr lang="zh-CN" altLang="en-US" sz="2000" dirty="0" smtClean="0"/>
              <a:t>的取值范围是</a:t>
            </a:r>
            <a:r>
              <a:rPr lang="en-US" altLang="zh-CN" sz="2000" dirty="0" smtClean="0"/>
              <a:t>0---11.</a:t>
            </a:r>
            <a:endParaRPr lang="zh-CN" altLang="zh-CN" sz="2000" dirty="0"/>
          </a:p>
          <a:p>
            <a:pPr marL="457200" indent="-457200">
              <a:buAutoNum type="arabicPeriod" startAt="2"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890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   Calendar</a:t>
            </a:r>
            <a:r>
              <a:rPr lang="zh-CN" altLang="zh-CN" dirty="0"/>
              <a:t>类</a:t>
            </a:r>
          </a:p>
        </p:txBody>
      </p:sp>
      <p:sp>
        <p:nvSpPr>
          <p:cNvPr id="4" name="内容占位符 7"/>
          <p:cNvSpPr>
            <a:spLocks noGrp="1"/>
          </p:cNvSpPr>
          <p:nvPr>
            <p:ph sz="half" idx="2"/>
          </p:nvPr>
        </p:nvSpPr>
        <p:spPr>
          <a:xfrm>
            <a:off x="467544" y="1700808"/>
            <a:ext cx="7992888" cy="4752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000" dirty="0" smtClean="0"/>
              <a:t>另一个重载的</a:t>
            </a:r>
            <a:r>
              <a:rPr lang="en-US" altLang="zh-CN" sz="2000" dirty="0" smtClean="0"/>
              <a:t>set</a:t>
            </a:r>
            <a:r>
              <a:rPr lang="zh-CN" altLang="en-US" sz="2000" dirty="0" smtClean="0"/>
              <a:t>方法如下：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final void </a:t>
            </a:r>
            <a:r>
              <a:rPr lang="en-US" altLang="zh-CN" dirty="0" smtClean="0"/>
              <a:t>set(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field,int</a:t>
            </a:r>
            <a:r>
              <a:rPr lang="en-US" altLang="zh-CN" dirty="0"/>
              <a:t> value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sz="2000" dirty="0" smtClean="0"/>
              <a:t>参数取值：</a:t>
            </a:r>
            <a:endParaRPr lang="en-US" altLang="zh-CN" sz="2000" dirty="0" smtClean="0"/>
          </a:p>
          <a:p>
            <a:pPr marL="800100" lvl="2" indent="0">
              <a:buNone/>
            </a:pPr>
            <a:r>
              <a:rPr lang="en-US" altLang="zh-CN" sz="2000" dirty="0" err="1"/>
              <a:t>Calendar.YEAR</a:t>
            </a:r>
            <a:r>
              <a:rPr lang="en-US" altLang="zh-CN" sz="2000" dirty="0"/>
              <a:t>---</a:t>
            </a:r>
            <a:r>
              <a:rPr lang="zh-CN" altLang="zh-CN" sz="2000" dirty="0"/>
              <a:t>年份；</a:t>
            </a:r>
          </a:p>
          <a:p>
            <a:pPr marL="800100" lvl="2" indent="0">
              <a:buNone/>
            </a:pPr>
            <a:r>
              <a:rPr lang="en-US" altLang="zh-CN" sz="2000" dirty="0" err="1"/>
              <a:t>Calendar.MONTH</a:t>
            </a:r>
            <a:r>
              <a:rPr lang="en-US" altLang="zh-CN" sz="2000" dirty="0"/>
              <a:t>---</a:t>
            </a:r>
            <a:r>
              <a:rPr lang="zh-CN" altLang="zh-CN" sz="2000" dirty="0"/>
              <a:t>月份； </a:t>
            </a:r>
          </a:p>
          <a:p>
            <a:pPr marL="800100" lvl="2" indent="0">
              <a:buNone/>
            </a:pPr>
            <a:r>
              <a:rPr lang="en-US" altLang="zh-CN" sz="2000" dirty="0" err="1"/>
              <a:t>Calendar.DATE</a:t>
            </a:r>
            <a:r>
              <a:rPr lang="en-US" altLang="zh-CN" sz="2000" dirty="0"/>
              <a:t>---</a:t>
            </a:r>
            <a:r>
              <a:rPr lang="zh-CN" altLang="zh-CN" sz="2000" dirty="0"/>
              <a:t>日期</a:t>
            </a:r>
            <a:r>
              <a:rPr lang="en-US" altLang="zh-CN" sz="2000" dirty="0"/>
              <a:t>; </a:t>
            </a:r>
            <a:endParaRPr lang="zh-CN" altLang="zh-CN" sz="2000" dirty="0"/>
          </a:p>
          <a:p>
            <a:pPr marL="800100" lvl="2" indent="0">
              <a:buNone/>
            </a:pPr>
            <a:r>
              <a:rPr lang="en-US" altLang="zh-CN" sz="2000" dirty="0" err="1"/>
              <a:t>Calendar.DAY_OF_MONTH</a:t>
            </a:r>
            <a:r>
              <a:rPr lang="en-US" altLang="zh-CN" sz="2000" dirty="0"/>
              <a:t>---</a:t>
            </a:r>
            <a:r>
              <a:rPr lang="zh-CN" altLang="zh-CN" sz="2000" dirty="0" smtClean="0"/>
              <a:t>日期；</a:t>
            </a:r>
            <a:endParaRPr lang="zh-CN" altLang="zh-CN" sz="2000" dirty="0"/>
          </a:p>
          <a:p>
            <a:pPr marL="800100" lvl="2" indent="0">
              <a:buNone/>
            </a:pPr>
            <a:r>
              <a:rPr lang="en-US" altLang="zh-CN" sz="2000" dirty="0" err="1"/>
              <a:t>Calendar.HOUR</a:t>
            </a:r>
            <a:r>
              <a:rPr lang="en-US" altLang="zh-CN" sz="2000" dirty="0"/>
              <a:t>---12</a:t>
            </a:r>
            <a:r>
              <a:rPr lang="zh-CN" altLang="zh-CN" sz="2000" dirty="0"/>
              <a:t>小时制的小时数；</a:t>
            </a:r>
          </a:p>
          <a:p>
            <a:pPr marL="800100" lvl="2" indent="0">
              <a:buNone/>
            </a:pPr>
            <a:r>
              <a:rPr lang="en-US" altLang="zh-CN" sz="2000" dirty="0" err="1"/>
              <a:t>Calendar.HOUR_OF_DAY</a:t>
            </a:r>
            <a:r>
              <a:rPr lang="en-US" altLang="zh-CN" sz="2000" dirty="0"/>
              <a:t>---24</a:t>
            </a:r>
            <a:r>
              <a:rPr lang="zh-CN" altLang="zh-CN" sz="2000" dirty="0"/>
              <a:t>小时制的小时数；</a:t>
            </a:r>
          </a:p>
          <a:p>
            <a:pPr marL="800100" lvl="2" indent="0">
              <a:buNone/>
            </a:pPr>
            <a:r>
              <a:rPr lang="en-US" altLang="zh-CN" sz="2000" dirty="0" err="1"/>
              <a:t>Calendar.MINUTE</a:t>
            </a:r>
            <a:r>
              <a:rPr lang="en-US" altLang="zh-CN" sz="2000" dirty="0"/>
              <a:t>---</a:t>
            </a:r>
            <a:r>
              <a:rPr lang="zh-CN" altLang="zh-CN" sz="2000" dirty="0"/>
              <a:t>分钟；</a:t>
            </a:r>
          </a:p>
          <a:p>
            <a:pPr marL="800100" lvl="2" indent="0">
              <a:buNone/>
            </a:pPr>
            <a:r>
              <a:rPr lang="en-US" altLang="zh-CN" sz="2000" dirty="0" err="1"/>
              <a:t>Calendar.SECOND</a:t>
            </a:r>
            <a:r>
              <a:rPr lang="en-US" altLang="zh-CN" sz="2000" dirty="0"/>
              <a:t>---</a:t>
            </a:r>
            <a:r>
              <a:rPr lang="zh-CN" altLang="zh-CN" sz="2000" dirty="0"/>
              <a:t>秒；</a:t>
            </a:r>
          </a:p>
          <a:p>
            <a:pPr marL="800100" lvl="2" indent="0">
              <a:buNone/>
            </a:pPr>
            <a:r>
              <a:rPr lang="en-US" altLang="zh-CN" sz="2000" dirty="0" err="1"/>
              <a:t>Calendar.DAY_OF_WEEK</a:t>
            </a:r>
            <a:r>
              <a:rPr lang="en-US" altLang="zh-CN" sz="2000" dirty="0"/>
              <a:t>---</a:t>
            </a:r>
            <a:r>
              <a:rPr lang="zh-CN" altLang="zh-CN" sz="2000" dirty="0"/>
              <a:t>星期几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 smtClean="0"/>
              <a:t>3. </a:t>
            </a:r>
            <a:r>
              <a:rPr lang="zh-CN" altLang="zh-CN" sz="2000" b="1" dirty="0" smtClean="0"/>
              <a:t>例</a:t>
            </a:r>
            <a:r>
              <a:rPr lang="en-US" altLang="zh-CN" sz="2000" b="1" dirty="0"/>
              <a:t>6.5 </a:t>
            </a:r>
            <a:r>
              <a:rPr lang="en-US" altLang="zh-CN" sz="2000" b="1" dirty="0" smtClean="0"/>
              <a:t> </a:t>
            </a:r>
            <a:r>
              <a:rPr lang="zh-CN" altLang="zh-CN" sz="2000" b="1" dirty="0" smtClean="0"/>
              <a:t>获得</a:t>
            </a:r>
            <a:r>
              <a:rPr lang="en-US" altLang="zh-CN" sz="2000" b="1" dirty="0"/>
              <a:t>Calendar</a:t>
            </a:r>
            <a:r>
              <a:rPr lang="zh-CN" altLang="zh-CN" sz="2000" b="1" dirty="0"/>
              <a:t>类中的信息</a:t>
            </a:r>
          </a:p>
          <a:p>
            <a:pPr marL="0" indent="0">
              <a:buNone/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324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   </a:t>
            </a:r>
            <a:r>
              <a:rPr lang="en-US" altLang="zh-CN" dirty="0"/>
              <a:t>Java</a:t>
            </a:r>
            <a:r>
              <a:rPr lang="zh-CN" altLang="zh-CN" dirty="0"/>
              <a:t>常用包的介绍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412776"/>
            <a:ext cx="5294995" cy="762099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  </a:t>
            </a:r>
            <a:r>
              <a:rPr lang="en-US" altLang="zh-CN" dirty="0" err="1" smtClean="0"/>
              <a:t>java.lang</a:t>
            </a:r>
            <a:r>
              <a:rPr lang="zh-CN" altLang="zh-CN" dirty="0" smtClean="0"/>
              <a:t>包</a:t>
            </a:r>
            <a:r>
              <a:rPr lang="zh-CN" altLang="en-US" dirty="0" smtClean="0"/>
              <a:t>（被自动导入）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2792" cy="39512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Object</a:t>
            </a:r>
          </a:p>
          <a:p>
            <a:r>
              <a:rPr lang="en-US" altLang="zh-CN" dirty="0" smtClean="0"/>
              <a:t>String</a:t>
            </a:r>
          </a:p>
          <a:p>
            <a:r>
              <a:rPr lang="en-US" altLang="zh-CN" dirty="0" smtClean="0"/>
              <a:t>Boolean</a:t>
            </a:r>
          </a:p>
          <a:p>
            <a:r>
              <a:rPr lang="en-US" altLang="zh-CN" dirty="0" smtClean="0"/>
              <a:t>Character</a:t>
            </a:r>
          </a:p>
          <a:p>
            <a:r>
              <a:rPr lang="en-US" altLang="zh-CN" dirty="0" smtClean="0"/>
              <a:t>Byte</a:t>
            </a:r>
          </a:p>
          <a:p>
            <a:r>
              <a:rPr lang="en-US" altLang="zh-CN" dirty="0" smtClean="0"/>
              <a:t>Integer</a:t>
            </a:r>
          </a:p>
          <a:p>
            <a:r>
              <a:rPr lang="en-US" altLang="zh-CN" dirty="0" smtClean="0"/>
              <a:t>Short</a:t>
            </a:r>
          </a:p>
          <a:p>
            <a:r>
              <a:rPr lang="en-US" altLang="zh-CN" dirty="0" smtClean="0"/>
              <a:t>Long</a:t>
            </a:r>
          </a:p>
          <a:p>
            <a:r>
              <a:rPr lang="en-US" altLang="zh-CN" dirty="0" smtClean="0"/>
              <a:t>Float</a:t>
            </a:r>
          </a:p>
          <a:p>
            <a:r>
              <a:rPr lang="en-US" altLang="zh-CN" dirty="0" smtClean="0"/>
              <a:t>Double</a:t>
            </a:r>
            <a:endParaRPr lang="zh-CN" altLang="en-US" dirty="0"/>
          </a:p>
        </p:txBody>
      </p:sp>
      <p:sp>
        <p:nvSpPr>
          <p:cNvPr id="9" name="内容占位符 7"/>
          <p:cNvSpPr>
            <a:spLocks noGrp="1"/>
          </p:cNvSpPr>
          <p:nvPr>
            <p:ph sz="half" idx="2"/>
          </p:nvPr>
        </p:nvSpPr>
        <p:spPr>
          <a:xfrm>
            <a:off x="4355976" y="2214016"/>
            <a:ext cx="4042792" cy="27991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Class</a:t>
            </a:r>
            <a:endParaRPr lang="en-US" altLang="zh-CN" dirty="0" smtClean="0"/>
          </a:p>
          <a:p>
            <a:r>
              <a:rPr lang="en-US" altLang="zh-CN" dirty="0"/>
              <a:t>Math</a:t>
            </a:r>
            <a:endParaRPr lang="en-US" altLang="zh-CN" dirty="0" smtClean="0"/>
          </a:p>
          <a:p>
            <a:r>
              <a:rPr lang="en-US" altLang="zh-CN" dirty="0"/>
              <a:t>System</a:t>
            </a:r>
            <a:endParaRPr lang="en-US" altLang="zh-CN" dirty="0" smtClean="0"/>
          </a:p>
          <a:p>
            <a:r>
              <a:rPr lang="en-US" altLang="zh-CN" dirty="0"/>
              <a:t>Runtime</a:t>
            </a:r>
            <a:endParaRPr lang="en-US" altLang="zh-CN" dirty="0" smtClean="0"/>
          </a:p>
          <a:p>
            <a:r>
              <a:rPr lang="en-US" altLang="zh-CN" dirty="0"/>
              <a:t>Thread</a:t>
            </a:r>
            <a:endParaRPr lang="en-US" altLang="zh-CN" dirty="0" smtClean="0"/>
          </a:p>
          <a:p>
            <a:r>
              <a:rPr lang="en-US" altLang="zh-CN" dirty="0" err="1"/>
              <a:t>Throwable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0758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   Calendar</a:t>
            </a:r>
            <a:r>
              <a:rPr lang="zh-CN" altLang="zh-CN" dirty="0"/>
              <a:t>类</a:t>
            </a:r>
          </a:p>
        </p:txBody>
      </p:sp>
      <p:sp>
        <p:nvSpPr>
          <p:cNvPr id="4" name="内容占位符 7"/>
          <p:cNvSpPr>
            <a:spLocks noGrp="1"/>
          </p:cNvSpPr>
          <p:nvPr>
            <p:ph sz="half" idx="2"/>
          </p:nvPr>
        </p:nvSpPr>
        <p:spPr>
          <a:xfrm>
            <a:off x="467544" y="1700808"/>
            <a:ext cx="7992888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4</a:t>
            </a:r>
            <a:r>
              <a:rPr lang="zh-CN" altLang="zh-CN" sz="2000" b="1" dirty="0"/>
              <a:t>．其他</a:t>
            </a:r>
            <a:r>
              <a:rPr lang="zh-CN" altLang="zh-CN" sz="2000" b="1" dirty="0" smtClean="0"/>
              <a:t>方法</a:t>
            </a:r>
            <a:endParaRPr lang="en-US" altLang="zh-CN" sz="2000" b="1" dirty="0" smtClean="0"/>
          </a:p>
          <a:p>
            <a:pPr marL="400050" lvl="1" indent="0">
              <a:buNone/>
            </a:pPr>
            <a:r>
              <a:rPr lang="en-US" altLang="zh-CN" dirty="0"/>
              <a:t>public abstract void </a:t>
            </a:r>
            <a:r>
              <a:rPr lang="en-US" altLang="zh-CN" b="1" dirty="0"/>
              <a:t>add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field,int</a:t>
            </a:r>
            <a:r>
              <a:rPr lang="en-US" altLang="zh-CN" dirty="0"/>
              <a:t> amount)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sz="2000" dirty="0" smtClean="0"/>
              <a:t>例：</a:t>
            </a:r>
            <a:endParaRPr lang="en-US" altLang="zh-CN" sz="2000" dirty="0" smtClean="0"/>
          </a:p>
          <a:p>
            <a:pPr marL="800100" lvl="2" indent="0">
              <a:buNone/>
            </a:pPr>
            <a:r>
              <a:rPr lang="en-US" altLang="zh-CN" sz="2000" dirty="0"/>
              <a:t>Calendar c3 = </a:t>
            </a:r>
            <a:r>
              <a:rPr lang="en-US" altLang="zh-CN" sz="2000" dirty="0" err="1"/>
              <a:t>Calendar.getInstance</a:t>
            </a:r>
            <a:r>
              <a:rPr lang="en-US" altLang="zh-CN" sz="2000" dirty="0"/>
              <a:t>();</a:t>
            </a:r>
            <a:endParaRPr lang="zh-CN" altLang="zh-CN" sz="2000" dirty="0"/>
          </a:p>
          <a:p>
            <a:pPr marL="800100" lvl="2" indent="0">
              <a:buNone/>
            </a:pPr>
            <a:r>
              <a:rPr lang="en-US" altLang="zh-CN" sz="2000" dirty="0"/>
              <a:t>c3.add(Calendar.DATE,100);</a:t>
            </a:r>
            <a:endParaRPr lang="zh-CN" altLang="zh-CN" sz="2000" dirty="0"/>
          </a:p>
          <a:p>
            <a:pPr marL="800100" lvl="2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year = c3.get(</a:t>
            </a:r>
            <a:r>
              <a:rPr lang="en-US" altLang="zh-CN" sz="2000" dirty="0" err="1"/>
              <a:t>Calendar.YEAR</a:t>
            </a:r>
            <a:r>
              <a:rPr lang="en-US" altLang="zh-CN" sz="2000" dirty="0"/>
              <a:t>);</a:t>
            </a:r>
            <a:endParaRPr lang="zh-CN" altLang="zh-CN" sz="2000" dirty="0"/>
          </a:p>
          <a:p>
            <a:pPr marL="800100" lvl="2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month = c3.get(</a:t>
            </a:r>
            <a:r>
              <a:rPr lang="en-US" altLang="zh-CN" sz="2000" dirty="0" err="1"/>
              <a:t>Calendar.MONTH</a:t>
            </a:r>
            <a:r>
              <a:rPr lang="en-US" altLang="zh-CN" sz="2000" dirty="0" smtClean="0"/>
              <a:t>)+1;</a:t>
            </a:r>
            <a:endParaRPr lang="zh-CN" altLang="zh-CN" sz="2000" dirty="0"/>
          </a:p>
          <a:p>
            <a:pPr marL="800100" lvl="2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date = c3.get(</a:t>
            </a:r>
            <a:r>
              <a:rPr lang="en-US" altLang="zh-CN" sz="2000" dirty="0" err="1"/>
              <a:t>Calendar.DATE</a:t>
            </a:r>
            <a:r>
              <a:rPr lang="en-US" altLang="zh-CN" sz="2000" dirty="0"/>
              <a:t>);</a:t>
            </a:r>
            <a:endParaRPr lang="zh-CN" altLang="zh-CN" sz="2000" dirty="0"/>
          </a:p>
          <a:p>
            <a:pPr marL="800100" lvl="2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(year+"</a:t>
            </a:r>
            <a:r>
              <a:rPr lang="zh-CN" altLang="zh-CN" sz="2000" dirty="0"/>
              <a:t>年</a:t>
            </a:r>
            <a:r>
              <a:rPr lang="en-US" altLang="zh-CN" sz="2000" dirty="0"/>
              <a:t>"+month+"</a:t>
            </a:r>
            <a:r>
              <a:rPr lang="zh-CN" altLang="zh-CN" sz="2000" dirty="0"/>
              <a:t>月</a:t>
            </a:r>
            <a:r>
              <a:rPr lang="en-US" altLang="zh-CN" sz="2000" dirty="0"/>
              <a:t>"+date+"</a:t>
            </a:r>
            <a:r>
              <a:rPr lang="zh-CN" altLang="zh-CN" sz="2000" dirty="0"/>
              <a:t>日</a:t>
            </a:r>
            <a:r>
              <a:rPr lang="en-US" altLang="zh-CN" sz="2000" dirty="0"/>
              <a:t>");</a:t>
            </a:r>
            <a:endParaRPr lang="zh-CN" altLang="zh-CN" sz="2000" dirty="0"/>
          </a:p>
          <a:p>
            <a:pPr marL="800100" lvl="2" indent="0">
              <a:buNone/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012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   Calendar</a:t>
            </a:r>
            <a:r>
              <a:rPr lang="zh-CN" altLang="zh-CN" dirty="0"/>
              <a:t>类</a:t>
            </a:r>
          </a:p>
        </p:txBody>
      </p:sp>
      <p:sp>
        <p:nvSpPr>
          <p:cNvPr id="4" name="内容占位符 7"/>
          <p:cNvSpPr>
            <a:spLocks noGrp="1"/>
          </p:cNvSpPr>
          <p:nvPr>
            <p:ph sz="half" idx="2"/>
          </p:nvPr>
        </p:nvSpPr>
        <p:spPr>
          <a:xfrm>
            <a:off x="467544" y="1700808"/>
            <a:ext cx="7992888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4</a:t>
            </a:r>
            <a:r>
              <a:rPr lang="zh-CN" altLang="zh-CN" sz="2000" b="1" dirty="0"/>
              <a:t>．其他</a:t>
            </a:r>
            <a:r>
              <a:rPr lang="zh-CN" altLang="zh-CN" sz="2000" b="1" dirty="0" smtClean="0"/>
              <a:t>方法</a:t>
            </a:r>
            <a:endParaRPr lang="en-US" altLang="zh-CN" sz="2000" b="1" dirty="0" smtClean="0"/>
          </a:p>
          <a:p>
            <a:pPr marL="400050" lvl="1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b="1" dirty="0"/>
              <a:t>after</a:t>
            </a:r>
            <a:r>
              <a:rPr lang="en-US" altLang="zh-CN" dirty="0"/>
              <a:t>(Object when)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sz="2000" dirty="0" smtClean="0"/>
              <a:t>例：</a:t>
            </a:r>
            <a:endParaRPr lang="en-US" altLang="zh-CN" sz="2000" dirty="0" smtClean="0"/>
          </a:p>
          <a:p>
            <a:pPr marL="800100" lvl="2" indent="0">
              <a:buNone/>
            </a:pPr>
            <a:r>
              <a:rPr lang="en-US" altLang="zh-CN" sz="2000" dirty="0" err="1"/>
              <a:t>Calebdar</a:t>
            </a:r>
            <a:r>
              <a:rPr lang="en-US" altLang="zh-CN" sz="2000" dirty="0"/>
              <a:t> c4 = </a:t>
            </a:r>
            <a:r>
              <a:rPr lang="en-US" altLang="zh-CN" sz="2000" dirty="0" err="1"/>
              <a:t>Calendar.getInstance</a:t>
            </a:r>
            <a:r>
              <a:rPr lang="en-US" altLang="zh-CN" sz="2000" dirty="0"/>
              <a:t>(); </a:t>
            </a:r>
            <a:endParaRPr lang="zh-CN" altLang="zh-CN" sz="2000" dirty="0"/>
          </a:p>
          <a:p>
            <a:pPr marL="800100" lvl="2" indent="0">
              <a:buNone/>
            </a:pPr>
            <a:r>
              <a:rPr lang="en-US" altLang="zh-CN" sz="2000" dirty="0"/>
              <a:t>c4.set(2018,8-1,28);</a:t>
            </a:r>
            <a:endParaRPr lang="zh-CN" altLang="zh-CN" sz="2000" dirty="0"/>
          </a:p>
          <a:p>
            <a:pPr marL="800100" lvl="2" indent="0">
              <a:buNone/>
            </a:pPr>
            <a:r>
              <a:rPr lang="en-US" altLang="zh-CN" sz="2000" dirty="0"/>
              <a:t>Calendar c5 = </a:t>
            </a:r>
            <a:r>
              <a:rPr lang="en-US" altLang="zh-CN" sz="2000" dirty="0" err="1"/>
              <a:t>Calendar.getInstance</a:t>
            </a:r>
            <a:r>
              <a:rPr lang="en-US" altLang="zh-CN" sz="2000" dirty="0"/>
              <a:t>();</a:t>
            </a:r>
            <a:endParaRPr lang="zh-CN" altLang="zh-CN" sz="2000" dirty="0"/>
          </a:p>
          <a:p>
            <a:pPr marL="800100" lvl="2" indent="0">
              <a:buNone/>
            </a:pPr>
            <a:r>
              <a:rPr lang="en-US" altLang="zh-CN" sz="2000" dirty="0"/>
              <a:t>c5.set(2018,10-1,1);</a:t>
            </a:r>
            <a:endParaRPr lang="zh-CN" altLang="zh-CN" sz="2000" dirty="0"/>
          </a:p>
          <a:p>
            <a:pPr marL="800100" lvl="2" indent="0">
              <a:buNone/>
            </a:pPr>
            <a:r>
              <a:rPr lang="en-US" altLang="zh-CN" sz="2000" dirty="0" err="1"/>
              <a:t>boolean</a:t>
            </a:r>
            <a:r>
              <a:rPr lang="en-US" altLang="zh-CN" sz="2000" dirty="0"/>
              <a:t> b = c5.after(c4);</a:t>
            </a:r>
            <a:endParaRPr lang="zh-CN" altLang="zh-CN" sz="2000" dirty="0"/>
          </a:p>
          <a:p>
            <a:pPr marL="800100" lvl="2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(b);</a:t>
            </a:r>
            <a:endParaRPr lang="zh-CN" altLang="zh-CN" sz="2000" dirty="0"/>
          </a:p>
          <a:p>
            <a:pPr marL="800100" lvl="2" indent="0">
              <a:buNone/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2487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   Calendar</a:t>
            </a:r>
            <a:r>
              <a:rPr lang="zh-CN" altLang="zh-CN" dirty="0"/>
              <a:t>类</a:t>
            </a:r>
          </a:p>
        </p:txBody>
      </p:sp>
      <p:sp>
        <p:nvSpPr>
          <p:cNvPr id="4" name="内容占位符 7"/>
          <p:cNvSpPr>
            <a:spLocks noGrp="1"/>
          </p:cNvSpPr>
          <p:nvPr>
            <p:ph sz="half" idx="2"/>
          </p:nvPr>
        </p:nvSpPr>
        <p:spPr>
          <a:xfrm>
            <a:off x="467544" y="1700808"/>
            <a:ext cx="7992888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4</a:t>
            </a:r>
            <a:r>
              <a:rPr lang="zh-CN" altLang="zh-CN" sz="2000" b="1" dirty="0"/>
              <a:t>．其他</a:t>
            </a:r>
            <a:r>
              <a:rPr lang="zh-CN" altLang="zh-CN" sz="2000" b="1" dirty="0" smtClean="0"/>
              <a:t>方法</a:t>
            </a:r>
            <a:endParaRPr lang="en-US" altLang="zh-CN" sz="2000" b="1" dirty="0" smtClean="0"/>
          </a:p>
          <a:p>
            <a:pPr marL="400050" lvl="1" indent="0">
              <a:buNone/>
            </a:pPr>
            <a:r>
              <a:rPr lang="en-US" altLang="zh-CN" dirty="0"/>
              <a:t>Calendar</a:t>
            </a:r>
            <a:r>
              <a:rPr lang="zh-CN" altLang="zh-CN" dirty="0"/>
              <a:t>对象和相对时间之间的</a:t>
            </a:r>
            <a:r>
              <a:rPr lang="zh-CN" altLang="zh-CN" dirty="0" smtClean="0"/>
              <a:t>转换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sz="2000" dirty="0" smtClean="0"/>
              <a:t>例：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dirty="0"/>
              <a:t>Calendar c6 = </a:t>
            </a:r>
            <a:r>
              <a:rPr lang="en-US" altLang="zh-CN" dirty="0" err="1"/>
              <a:t>Calendar.getInstance</a:t>
            </a:r>
            <a:r>
              <a:rPr lang="en-US" altLang="zh-CN" dirty="0"/>
              <a:t>();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long t =1252785271098L;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//</a:t>
            </a:r>
            <a:r>
              <a:rPr lang="zh-CN" altLang="zh-CN" dirty="0"/>
              <a:t>将</a:t>
            </a:r>
            <a:r>
              <a:rPr lang="en-US" altLang="zh-CN" dirty="0"/>
              <a:t>Calendar</a:t>
            </a:r>
            <a:r>
              <a:rPr lang="zh-CN" altLang="zh-CN" dirty="0"/>
              <a:t>对象转换为相对时间</a:t>
            </a:r>
          </a:p>
          <a:p>
            <a:pPr marL="457200" lvl="1" indent="0">
              <a:buNone/>
            </a:pPr>
            <a:r>
              <a:rPr lang="en-US" altLang="zh-CN" dirty="0"/>
              <a:t>long t1 = c6.getTimeInMillis();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//</a:t>
            </a:r>
            <a:r>
              <a:rPr lang="zh-CN" altLang="zh-CN" dirty="0"/>
              <a:t>将相对时间转换成</a:t>
            </a:r>
            <a:r>
              <a:rPr lang="en-US" altLang="zh-CN" dirty="0"/>
              <a:t>Calendar</a:t>
            </a:r>
            <a:r>
              <a:rPr lang="zh-CN" altLang="zh-CN" dirty="0"/>
              <a:t>对象</a:t>
            </a:r>
          </a:p>
          <a:p>
            <a:pPr marL="457200" lvl="1" indent="0">
              <a:buNone/>
            </a:pPr>
            <a:r>
              <a:rPr lang="en-US" altLang="zh-CN" dirty="0"/>
              <a:t>Calendar c9 = </a:t>
            </a:r>
            <a:r>
              <a:rPr lang="en-US" altLang="zh-CN" dirty="0" err="1"/>
              <a:t>Calendar.getInstance</a:t>
            </a:r>
            <a:r>
              <a:rPr lang="en-US" altLang="zh-CN" dirty="0"/>
              <a:t>();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c9.setTimeInMillis(t1);</a:t>
            </a:r>
            <a:endParaRPr lang="zh-CN" altLang="zh-CN" dirty="0"/>
          </a:p>
          <a:p>
            <a:pPr marL="800100" lvl="2" indent="0">
              <a:buNone/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9520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   Calendar</a:t>
            </a:r>
            <a:r>
              <a:rPr lang="zh-CN" altLang="zh-CN" dirty="0"/>
              <a:t>类</a:t>
            </a:r>
          </a:p>
        </p:txBody>
      </p:sp>
      <p:sp>
        <p:nvSpPr>
          <p:cNvPr id="4" name="内容占位符 7"/>
          <p:cNvSpPr>
            <a:spLocks noGrp="1"/>
          </p:cNvSpPr>
          <p:nvPr>
            <p:ph sz="half" idx="2"/>
          </p:nvPr>
        </p:nvSpPr>
        <p:spPr>
          <a:xfrm>
            <a:off x="467544" y="1700808"/>
            <a:ext cx="7992888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4</a:t>
            </a:r>
            <a:r>
              <a:rPr lang="zh-CN" altLang="zh-CN" sz="2000" b="1" dirty="0"/>
              <a:t>．其他</a:t>
            </a:r>
            <a:r>
              <a:rPr lang="zh-CN" altLang="zh-CN" sz="2000" b="1" dirty="0" smtClean="0"/>
              <a:t>方法</a:t>
            </a: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zh-CN" sz="2000" b="1" dirty="0"/>
              <a:t>例</a:t>
            </a:r>
            <a:r>
              <a:rPr lang="en-US" altLang="zh-CN" sz="2000" b="1" dirty="0"/>
              <a:t>6.6 </a:t>
            </a:r>
            <a:r>
              <a:rPr lang="zh-CN" altLang="zh-CN" sz="2000" b="1" dirty="0"/>
              <a:t>计算两个日期之间的</a:t>
            </a:r>
            <a:r>
              <a:rPr lang="zh-CN" altLang="zh-CN" sz="2000" b="1" dirty="0" smtClean="0"/>
              <a:t>差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zh-CN" sz="2000" b="1" dirty="0"/>
              <a:t>例</a:t>
            </a:r>
            <a:r>
              <a:rPr lang="en-US" altLang="zh-CN" sz="2000" b="1" dirty="0"/>
              <a:t>6.7</a:t>
            </a:r>
            <a:r>
              <a:rPr lang="zh-CN" altLang="zh-CN" sz="2000" b="1" dirty="0"/>
              <a:t>输出当月的日历</a:t>
            </a:r>
          </a:p>
          <a:p>
            <a:pPr marL="0" indent="0">
              <a:buNone/>
            </a:pPr>
            <a:endParaRPr lang="zh-CN" altLang="zh-CN" sz="2000" b="1" dirty="0"/>
          </a:p>
          <a:p>
            <a:pPr marL="800100" lvl="2" indent="0">
              <a:buNone/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6719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6.6   </a:t>
            </a:r>
            <a:r>
              <a:rPr lang="en-US" altLang="zh-CN" b="1" dirty="0" err="1"/>
              <a:t>SimpleDateFormat</a:t>
            </a:r>
            <a:endParaRPr lang="zh-CN" altLang="zh-CN" b="1" dirty="0"/>
          </a:p>
        </p:txBody>
      </p:sp>
      <p:sp>
        <p:nvSpPr>
          <p:cNvPr id="4" name="内容占位符 7"/>
          <p:cNvSpPr>
            <a:spLocks noGrp="1"/>
          </p:cNvSpPr>
          <p:nvPr>
            <p:ph sz="half" idx="2"/>
          </p:nvPr>
        </p:nvSpPr>
        <p:spPr>
          <a:xfrm>
            <a:off x="467544" y="1268760"/>
            <a:ext cx="7992888" cy="2664296"/>
          </a:xfrm>
        </p:spPr>
        <p:txBody>
          <a:bodyPr>
            <a:normAutofit/>
          </a:bodyPr>
          <a:lstStyle/>
          <a:p>
            <a:pPr indent="457200">
              <a:lnSpc>
                <a:spcPct val="150000"/>
              </a:lnSpc>
              <a:buNone/>
            </a:pPr>
            <a:r>
              <a:rPr lang="en-US" altLang="zh-CN" sz="2000" dirty="0" err="1"/>
              <a:t>SimpleDateFormat</a:t>
            </a:r>
            <a:r>
              <a:rPr lang="en-US" altLang="zh-CN" sz="2000" dirty="0"/>
              <a:t> </a:t>
            </a:r>
            <a:r>
              <a:rPr lang="zh-CN" altLang="en-US" sz="2000" dirty="0"/>
              <a:t>是一</a:t>
            </a:r>
            <a:r>
              <a:rPr lang="zh-CN" altLang="en-US" sz="2000" dirty="0" smtClean="0"/>
              <a:t>个格式化</a:t>
            </a:r>
            <a:r>
              <a:rPr lang="zh-CN" altLang="en-US" sz="2000" dirty="0"/>
              <a:t>和解析日期的具体类。它允许进行格式化（日期 </a:t>
            </a:r>
            <a:r>
              <a:rPr lang="en-US" altLang="zh-CN" sz="2000" dirty="0"/>
              <a:t>-&gt; </a:t>
            </a:r>
            <a:r>
              <a:rPr lang="zh-CN" altLang="en-US" sz="2000" dirty="0"/>
              <a:t>文本）、解析（文本 </a:t>
            </a:r>
            <a:r>
              <a:rPr lang="en-US" altLang="zh-CN" sz="2000" dirty="0"/>
              <a:t>-&gt; </a:t>
            </a:r>
            <a:r>
              <a:rPr lang="zh-CN" altLang="en-US" sz="2000" dirty="0"/>
              <a:t>日期）和规范化。 </a:t>
            </a:r>
          </a:p>
          <a:p>
            <a:pPr marL="800100" lvl="2" indent="0">
              <a:lnSpc>
                <a:spcPct val="150000"/>
              </a:lnSpc>
              <a:buNone/>
            </a:pPr>
            <a:r>
              <a:rPr lang="zh-CN" altLang="zh-CN" sz="2000" dirty="0"/>
              <a:t>构造方法：</a:t>
            </a:r>
            <a:r>
              <a:rPr lang="en-US" altLang="zh-CN" sz="2000" dirty="0"/>
              <a:t>public </a:t>
            </a:r>
            <a:r>
              <a:rPr lang="en-US" altLang="zh-CN" sz="2000" dirty="0" err="1"/>
              <a:t>SimpleDateFormat</a:t>
            </a:r>
            <a:r>
              <a:rPr lang="en-US" altLang="zh-CN" sz="2000" dirty="0"/>
              <a:t>(String pattern)</a:t>
            </a:r>
            <a:endParaRPr lang="zh-CN" altLang="zh-CN" sz="2000" dirty="0"/>
          </a:p>
          <a:p>
            <a:pPr marL="800100" lvl="2" indent="0">
              <a:lnSpc>
                <a:spcPct val="150000"/>
              </a:lnSpc>
              <a:buNone/>
            </a:pPr>
            <a:r>
              <a:rPr lang="zh-CN" altLang="en-US" sz="2000" dirty="0" smtClean="0"/>
              <a:t>解析</a:t>
            </a:r>
            <a:r>
              <a:rPr lang="zh-CN" altLang="zh-CN" sz="2000" dirty="0" smtClean="0"/>
              <a:t>：</a:t>
            </a:r>
            <a:r>
              <a:rPr lang="en-US" altLang="zh-CN" sz="2000" dirty="0"/>
              <a:t>public Date parse(String source) throws </a:t>
            </a:r>
            <a:r>
              <a:rPr lang="en-US" altLang="zh-CN" sz="2000" dirty="0" err="1" smtClean="0"/>
              <a:t>ParseException</a:t>
            </a:r>
            <a:endParaRPr lang="zh-CN" altLang="zh-CN" sz="2000" dirty="0"/>
          </a:p>
          <a:p>
            <a:pPr marL="800100" lvl="2" indent="0">
              <a:lnSpc>
                <a:spcPct val="150000"/>
              </a:lnSpc>
              <a:buNone/>
            </a:pPr>
            <a:r>
              <a:rPr lang="zh-CN" altLang="zh-CN" sz="2000" dirty="0"/>
              <a:t>格式化：</a:t>
            </a:r>
            <a:r>
              <a:rPr lang="en-US" altLang="zh-CN" sz="2000" dirty="0"/>
              <a:t>public final String format(Date date</a:t>
            </a:r>
            <a:r>
              <a:rPr lang="en-US" altLang="zh-CN" sz="2000" dirty="0" smtClean="0"/>
              <a:t>)</a:t>
            </a:r>
            <a:endParaRPr lang="zh-CN" altLang="zh-CN" sz="2000" b="1" dirty="0"/>
          </a:p>
          <a:p>
            <a:pPr marL="1714500" lvl="4" indent="0">
              <a:lnSpc>
                <a:spcPct val="150000"/>
              </a:lnSpc>
              <a:buNone/>
            </a:pPr>
            <a:endParaRPr lang="zh-CN" altLang="zh-CN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139097"/>
              </p:ext>
            </p:extLst>
          </p:nvPr>
        </p:nvGraphicFramePr>
        <p:xfrm>
          <a:off x="1187624" y="3933054"/>
          <a:ext cx="7272808" cy="2681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6375"/>
                <a:gridCol w="6116433"/>
              </a:tblGrid>
              <a:tr h="51099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标记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03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Y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表示年，年份是四位数字，所以需要使用</a:t>
                      </a:r>
                      <a:r>
                        <a:rPr lang="en-US" sz="1600" kern="100">
                          <a:effectLst/>
                        </a:rPr>
                        <a:t>"yyyy"</a:t>
                      </a:r>
                      <a:r>
                        <a:rPr lang="zh-CN" sz="1600" kern="100">
                          <a:effectLst/>
                        </a:rPr>
                        <a:t>表示年。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03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表示月，月份是两位数字，所以需要使用“</a:t>
                      </a:r>
                      <a:r>
                        <a:rPr lang="en-US" sz="1600" kern="100">
                          <a:effectLst/>
                        </a:rPr>
                        <a:t>MM</a:t>
                      </a:r>
                      <a:r>
                        <a:rPr lang="zh-CN" sz="1600" kern="100">
                          <a:effectLst/>
                        </a:rPr>
                        <a:t>”表示月。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03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表示日，日是两位数字，所以需要使用“</a:t>
                      </a:r>
                      <a:r>
                        <a:rPr lang="en-US" sz="1600" kern="100">
                          <a:effectLst/>
                        </a:rPr>
                        <a:t>dd</a:t>
                      </a:r>
                      <a:r>
                        <a:rPr lang="zh-CN" sz="1600" kern="100">
                          <a:effectLst/>
                        </a:rPr>
                        <a:t>”表示日。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03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表示时，两位数字表示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03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表示分，两位数字“</a:t>
                      </a:r>
                      <a:r>
                        <a:rPr lang="en-US" sz="1600" kern="100">
                          <a:effectLst/>
                        </a:rPr>
                        <a:t>mm</a:t>
                      </a:r>
                      <a:r>
                        <a:rPr lang="zh-CN" sz="1600" kern="100">
                          <a:effectLst/>
                        </a:rPr>
                        <a:t>”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03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表示秒，两位数字“</a:t>
                      </a:r>
                      <a:r>
                        <a:rPr lang="en-US" sz="1600" kern="100">
                          <a:effectLst/>
                        </a:rPr>
                        <a:t>ss</a:t>
                      </a:r>
                      <a:r>
                        <a:rPr lang="zh-CN" sz="1600" kern="100">
                          <a:effectLst/>
                        </a:rPr>
                        <a:t>”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03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表示毫秒，三位数字“</a:t>
                      </a:r>
                      <a:r>
                        <a:rPr lang="en-US" sz="1600" kern="100" dirty="0">
                          <a:effectLst/>
                        </a:rPr>
                        <a:t>SSS</a:t>
                      </a:r>
                      <a:r>
                        <a:rPr lang="zh-CN" sz="1600" kern="100" dirty="0">
                          <a:effectLst/>
                        </a:rPr>
                        <a:t>”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6084168" y="2636912"/>
            <a:ext cx="1800200" cy="1224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8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6.6   </a:t>
            </a:r>
            <a:r>
              <a:rPr lang="en-US" altLang="zh-CN" b="1" dirty="0" err="1"/>
              <a:t>SimpleDateFormat</a:t>
            </a:r>
            <a:endParaRPr lang="zh-CN" altLang="zh-CN" b="1" dirty="0"/>
          </a:p>
        </p:txBody>
      </p:sp>
      <p:sp>
        <p:nvSpPr>
          <p:cNvPr id="4" name="内容占位符 7"/>
          <p:cNvSpPr>
            <a:spLocks noGrp="1"/>
          </p:cNvSpPr>
          <p:nvPr>
            <p:ph sz="half" idx="2"/>
          </p:nvPr>
        </p:nvSpPr>
        <p:spPr>
          <a:xfrm>
            <a:off x="467544" y="1700808"/>
            <a:ext cx="7992888" cy="2664296"/>
          </a:xfrm>
        </p:spPr>
        <p:txBody>
          <a:bodyPr>
            <a:normAutofit/>
          </a:bodyPr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 6.8 </a:t>
            </a:r>
            <a:r>
              <a:rPr lang="en-US" altLang="zh-CN" b="1" dirty="0" err="1"/>
              <a:t>SimpleDateFormat</a:t>
            </a:r>
            <a:r>
              <a:rPr lang="zh-CN" altLang="zh-CN" b="1" dirty="0"/>
              <a:t>类的格式设置</a:t>
            </a:r>
          </a:p>
        </p:txBody>
      </p:sp>
    </p:spTree>
    <p:extLst>
      <p:ext uri="{BB962C8B-B14F-4D97-AF65-F5344CB8AC3E}">
        <p14:creationId xmlns:p14="http://schemas.microsoft.com/office/powerpoint/2010/main" val="8217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6.7   </a:t>
            </a:r>
            <a:r>
              <a:rPr lang="en-US" altLang="zh-CN" b="1" dirty="0"/>
              <a:t>List</a:t>
            </a:r>
            <a:r>
              <a:rPr lang="zh-CN" altLang="zh-CN" b="1" dirty="0"/>
              <a:t>接口</a:t>
            </a:r>
          </a:p>
        </p:txBody>
      </p:sp>
      <p:pic>
        <p:nvPicPr>
          <p:cNvPr id="2050" name="Picture 2" descr="https://timgsa.baidu.com/timg?image&amp;quality=80&amp;size=b9999_10000&amp;sec=1532146662583&amp;di=d31f2d72273649667a635b5a1bf96372&amp;imgtype=0&amp;src=http%3A%2F%2Fhome.open-open.com%2Fattachment%2F201008%2F4%2F183_1280948458NNh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852" y="4077072"/>
            <a:ext cx="3736165" cy="236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椭圆 23"/>
          <p:cNvSpPr/>
          <p:nvPr/>
        </p:nvSpPr>
        <p:spPr>
          <a:xfrm>
            <a:off x="5220072" y="4293096"/>
            <a:ext cx="1706964" cy="1412399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467544" y="1588596"/>
            <a:ext cx="5151469" cy="2520280"/>
            <a:chOff x="913113" y="1700808"/>
            <a:chExt cx="5151469" cy="2520280"/>
          </a:xfrm>
        </p:grpSpPr>
        <p:sp>
          <p:nvSpPr>
            <p:cNvPr id="27" name="TextBox 26"/>
            <p:cNvSpPr txBox="1"/>
            <p:nvPr/>
          </p:nvSpPr>
          <p:spPr>
            <a:xfrm>
              <a:off x="3511464" y="1700808"/>
              <a:ext cx="12045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Collection</a:t>
              </a:r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13113" y="3839029"/>
              <a:ext cx="12045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/>
                <a:t>ArrayList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60031" y="2636912"/>
              <a:ext cx="12045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Set</a:t>
              </a:r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31345" y="2636912"/>
              <a:ext cx="12045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List</a:t>
              </a:r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31345" y="3851756"/>
              <a:ext cx="12045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/>
                <a:t>LinkedList</a:t>
              </a:r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51920" y="3851756"/>
              <a:ext cx="12045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Vector</a:t>
              </a:r>
              <a:endParaRPr lang="zh-CN" altLang="en-US" dirty="0"/>
            </a:p>
          </p:txBody>
        </p:sp>
        <p:cxnSp>
          <p:nvCxnSpPr>
            <p:cNvPr id="33" name="直接箭头连接符 32"/>
            <p:cNvCxnSpPr>
              <a:stCxn id="30" idx="0"/>
              <a:endCxn id="27" idx="2"/>
            </p:cNvCxnSpPr>
            <p:nvPr/>
          </p:nvCxnSpPr>
          <p:spPr>
            <a:xfrm flipV="1">
              <a:off x="3033621" y="2070140"/>
              <a:ext cx="1080119" cy="5667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9" idx="0"/>
              <a:endCxn id="27" idx="2"/>
            </p:cNvCxnSpPr>
            <p:nvPr/>
          </p:nvCxnSpPr>
          <p:spPr>
            <a:xfrm flipH="1" flipV="1">
              <a:off x="4113740" y="2070140"/>
              <a:ext cx="1348567" cy="5667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8" idx="0"/>
              <a:endCxn id="30" idx="2"/>
            </p:cNvCxnSpPr>
            <p:nvPr/>
          </p:nvCxnSpPr>
          <p:spPr>
            <a:xfrm flipV="1">
              <a:off x="1515389" y="3006244"/>
              <a:ext cx="1518232" cy="83278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1" idx="0"/>
              <a:endCxn id="30" idx="2"/>
            </p:cNvCxnSpPr>
            <p:nvPr/>
          </p:nvCxnSpPr>
          <p:spPr>
            <a:xfrm flipV="1">
              <a:off x="3033621" y="3006244"/>
              <a:ext cx="0" cy="84551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32" idx="0"/>
              <a:endCxn id="30" idx="2"/>
            </p:cNvCxnSpPr>
            <p:nvPr/>
          </p:nvCxnSpPr>
          <p:spPr>
            <a:xfrm flipH="1" flipV="1">
              <a:off x="3033621" y="3006244"/>
              <a:ext cx="1420575" cy="84551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8" name="直接箭头连接符 2047"/>
          <p:cNvCxnSpPr/>
          <p:nvPr/>
        </p:nvCxnSpPr>
        <p:spPr>
          <a:xfrm flipH="1" flipV="1">
            <a:off x="4860032" y="3316788"/>
            <a:ext cx="758982" cy="97630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4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6.7   </a:t>
            </a:r>
            <a:r>
              <a:rPr lang="en-US" altLang="zh-CN" b="1" dirty="0"/>
              <a:t>List</a:t>
            </a:r>
            <a:r>
              <a:rPr lang="zh-CN" altLang="zh-CN" b="1" dirty="0"/>
              <a:t>接口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1628800"/>
            <a:ext cx="799288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smtClean="0"/>
              <a:t>List</a:t>
            </a:r>
            <a:r>
              <a:rPr lang="zh-CN" altLang="en-US" sz="2000" dirty="0" smtClean="0"/>
              <a:t>接口的主要方法：</a:t>
            </a:r>
            <a:endParaRPr lang="en-US" altLang="zh-CN" sz="2000" dirty="0" smtClean="0"/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sz="2000" dirty="0"/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smtClean="0"/>
              <a:t>public </a:t>
            </a:r>
            <a:r>
              <a:rPr lang="en-US" altLang="zh-CN" sz="2000" dirty="0"/>
              <a:t>E get(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index</a:t>
            </a:r>
            <a:r>
              <a:rPr lang="en-US" altLang="zh-CN" sz="2000" dirty="0" smtClean="0"/>
              <a:t>)       </a:t>
            </a:r>
            <a:r>
              <a:rPr lang="zh-CN" altLang="zh-CN" sz="2000" dirty="0" smtClean="0"/>
              <a:t>根据</a:t>
            </a:r>
            <a:r>
              <a:rPr lang="zh-CN" altLang="zh-CN" sz="2000" dirty="0"/>
              <a:t>索引取得指定的元素内容</a:t>
            </a:r>
            <a:endParaRPr lang="zh-CN" altLang="zh-CN" sz="2000" dirty="0">
              <a:latin typeface="Times New Roman"/>
            </a:endParaRPr>
          </a:p>
          <a:p>
            <a:pPr indent="2698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/>
              <a:t>public E set(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index, E element</a:t>
            </a:r>
            <a:r>
              <a:rPr lang="en-US" altLang="zh-CN" sz="2000" dirty="0" smtClean="0"/>
              <a:t>)      </a:t>
            </a:r>
            <a:r>
              <a:rPr lang="zh-CN" altLang="zh-CN" sz="2000" dirty="0" smtClean="0"/>
              <a:t>修改</a:t>
            </a:r>
            <a:r>
              <a:rPr lang="zh-CN" altLang="zh-CN" sz="2000" dirty="0"/>
              <a:t>指定索引元素的内容</a:t>
            </a:r>
            <a:endParaRPr lang="zh-CN" altLang="zh-CN" sz="2000" dirty="0">
              <a:latin typeface="Times New Roman"/>
            </a:endParaRPr>
          </a:p>
          <a:p>
            <a:pPr indent="2698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/>
              <a:t>Public </a:t>
            </a:r>
            <a:r>
              <a:rPr lang="en-US" altLang="zh-CN" sz="2000" dirty="0" err="1"/>
              <a:t>ListIterator</a:t>
            </a:r>
            <a:r>
              <a:rPr lang="en-US" altLang="zh-CN" sz="2000" dirty="0"/>
              <a:t>&lt;E&gt; </a:t>
            </a:r>
            <a:r>
              <a:rPr lang="en-US" altLang="zh-CN" sz="2000" dirty="0" err="1"/>
              <a:t>listIterator</a:t>
            </a:r>
            <a:r>
              <a:rPr lang="en-US" altLang="zh-CN" sz="2000" dirty="0" smtClean="0"/>
              <a:t>()        </a:t>
            </a:r>
            <a:r>
              <a:rPr lang="zh-CN" altLang="zh-CN" sz="2000" dirty="0" smtClean="0"/>
              <a:t>为</a:t>
            </a:r>
            <a:r>
              <a:rPr lang="en-US" altLang="zh-CN" sz="2000" dirty="0" err="1"/>
              <a:t>ListIterator</a:t>
            </a:r>
            <a:r>
              <a:rPr lang="zh-CN" altLang="zh-CN" sz="2000" dirty="0"/>
              <a:t>接口</a:t>
            </a:r>
            <a:r>
              <a:rPr lang="zh-CN" altLang="zh-CN" sz="2000" dirty="0" smtClean="0"/>
              <a:t>实例化</a:t>
            </a:r>
            <a:endParaRPr lang="en-US" altLang="zh-CN" sz="2000" dirty="0" smtClean="0"/>
          </a:p>
          <a:p>
            <a:pPr indent="269875" algn="just">
              <a:lnSpc>
                <a:spcPct val="150000"/>
              </a:lnSpc>
              <a:spcAft>
                <a:spcPts val="0"/>
              </a:spcAft>
            </a:pPr>
            <a:endParaRPr lang="en-US" altLang="zh-CN" sz="2000" dirty="0">
              <a:latin typeface="Times New Roman"/>
            </a:endParaRPr>
          </a:p>
          <a:p>
            <a:pPr indent="269875" algn="just">
              <a:lnSpc>
                <a:spcPct val="150000"/>
              </a:lnSpc>
            </a:pPr>
            <a:r>
              <a:rPr lang="en-US" altLang="zh-CN" sz="2000" b="1" dirty="0" smtClean="0"/>
              <a:t>6.7.1  </a:t>
            </a:r>
            <a:r>
              <a:rPr lang="en-US" altLang="zh-CN" sz="2000" b="1" dirty="0" err="1" smtClean="0"/>
              <a:t>ArrayList</a:t>
            </a:r>
            <a:r>
              <a:rPr lang="zh-CN" altLang="zh-CN" sz="2000" b="1" dirty="0" smtClean="0"/>
              <a:t>类</a:t>
            </a:r>
            <a:r>
              <a:rPr lang="en-US" altLang="zh-CN" sz="2000" b="1" dirty="0" smtClean="0"/>
              <a:t> ------</a:t>
            </a:r>
            <a:r>
              <a:rPr lang="zh-CN" altLang="en-US" sz="2000" b="1" dirty="0"/>
              <a:t>数组链表</a:t>
            </a:r>
            <a:endParaRPr lang="zh-CN" altLang="zh-CN" sz="2000" b="1" dirty="0"/>
          </a:p>
          <a:p>
            <a:pPr indent="269875" algn="just">
              <a:lnSpc>
                <a:spcPct val="150000"/>
              </a:lnSpc>
            </a:pPr>
            <a:r>
              <a:rPr lang="zh-CN" altLang="zh-CN" sz="2000" b="1" dirty="0"/>
              <a:t>例</a:t>
            </a:r>
            <a:r>
              <a:rPr lang="en-US" altLang="zh-CN" sz="2000" b="1" dirty="0"/>
              <a:t>6.9 List</a:t>
            </a:r>
            <a:r>
              <a:rPr lang="zh-CN" altLang="zh-CN" sz="2000" b="1" dirty="0"/>
              <a:t>的基本使用</a:t>
            </a:r>
          </a:p>
          <a:p>
            <a:pPr indent="269875" algn="just">
              <a:lnSpc>
                <a:spcPct val="150000"/>
              </a:lnSpc>
            </a:pPr>
            <a:r>
              <a:rPr lang="zh-CN" altLang="zh-CN" sz="2000" b="1" dirty="0"/>
              <a:t>例</a:t>
            </a:r>
            <a:r>
              <a:rPr lang="en-US" altLang="zh-CN" sz="2000" b="1" dirty="0"/>
              <a:t>6.10</a:t>
            </a:r>
            <a:r>
              <a:rPr lang="zh-CN" altLang="zh-CN" sz="2000" b="1" dirty="0"/>
              <a:t>输出集合数据</a:t>
            </a:r>
          </a:p>
          <a:p>
            <a:pPr indent="269875" algn="just">
              <a:lnSpc>
                <a:spcPct val="150000"/>
              </a:lnSpc>
            </a:pPr>
            <a:r>
              <a:rPr lang="zh-CN" altLang="zh-CN" sz="2000" b="1" dirty="0"/>
              <a:t>例</a:t>
            </a:r>
            <a:r>
              <a:rPr lang="en-US" altLang="zh-CN" sz="2000" b="1" dirty="0"/>
              <a:t>6.11 List</a:t>
            </a:r>
            <a:r>
              <a:rPr lang="zh-CN" altLang="zh-CN" sz="2000" b="1" dirty="0"/>
              <a:t>接口中</a:t>
            </a:r>
            <a:r>
              <a:rPr lang="en-US" altLang="zh-CN" sz="2000" b="1" dirty="0"/>
              <a:t>contains()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remove()</a:t>
            </a:r>
            <a:r>
              <a:rPr lang="zh-CN" altLang="zh-CN" sz="2000" b="1" dirty="0"/>
              <a:t>方法的</a:t>
            </a:r>
            <a:r>
              <a:rPr lang="zh-CN" altLang="zh-CN" sz="2000" b="1" dirty="0" smtClean="0"/>
              <a:t>使用</a:t>
            </a:r>
            <a:endParaRPr lang="zh-CN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11254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6.7   </a:t>
            </a:r>
            <a:r>
              <a:rPr lang="en-US" altLang="zh-CN" b="1" dirty="0"/>
              <a:t>List</a:t>
            </a:r>
            <a:r>
              <a:rPr lang="zh-CN" altLang="zh-CN" b="1" dirty="0"/>
              <a:t>接口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1628800"/>
            <a:ext cx="79928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6.7.2 </a:t>
            </a:r>
            <a:r>
              <a:rPr lang="en-US" altLang="zh-CN" sz="2000" b="1" dirty="0"/>
              <a:t>Vector</a:t>
            </a:r>
            <a:r>
              <a:rPr lang="zh-CN" altLang="zh-CN" sz="2000" b="1" dirty="0" smtClean="0"/>
              <a:t>类</a:t>
            </a:r>
            <a:r>
              <a:rPr lang="en-US" altLang="zh-CN" sz="2000" b="1" dirty="0" smtClean="0"/>
              <a:t>    --------</a:t>
            </a:r>
            <a:r>
              <a:rPr lang="zh-CN" altLang="en-US" sz="2000" b="1" dirty="0" smtClean="0"/>
              <a:t>向量</a:t>
            </a:r>
            <a:endParaRPr lang="en-US" altLang="zh-CN" sz="2000" b="1" dirty="0" smtClean="0"/>
          </a:p>
          <a:p>
            <a:endParaRPr lang="zh-CN" altLang="zh-CN" sz="2000" b="1" dirty="0"/>
          </a:p>
          <a:p>
            <a:r>
              <a:rPr lang="en-US" altLang="zh-CN" sz="2000" dirty="0" smtClean="0"/>
              <a:t>     </a:t>
            </a:r>
            <a:r>
              <a:rPr lang="zh-CN" altLang="zh-CN" sz="2000" b="1" dirty="0" smtClean="0"/>
              <a:t>例</a:t>
            </a:r>
            <a:r>
              <a:rPr lang="en-US" altLang="zh-CN" sz="2000" b="1" dirty="0"/>
              <a:t>6.12 Vector</a:t>
            </a:r>
            <a:r>
              <a:rPr lang="zh-CN" altLang="zh-CN" sz="2000" b="1" dirty="0"/>
              <a:t>类的</a:t>
            </a:r>
            <a:r>
              <a:rPr lang="zh-CN" altLang="zh-CN" sz="2000" b="1" dirty="0" smtClean="0"/>
              <a:t>使用</a:t>
            </a:r>
            <a:endParaRPr lang="zh-CN" altLang="zh-CN" sz="2000" b="1" dirty="0"/>
          </a:p>
        </p:txBody>
      </p:sp>
      <p:sp>
        <p:nvSpPr>
          <p:cNvPr id="5" name="矩形 4"/>
          <p:cNvSpPr/>
          <p:nvPr/>
        </p:nvSpPr>
        <p:spPr>
          <a:xfrm>
            <a:off x="611560" y="3284984"/>
            <a:ext cx="79928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6.7.3  </a:t>
            </a:r>
            <a:r>
              <a:rPr lang="en-US" altLang="zh-CN" sz="2000" b="1" dirty="0" err="1" smtClean="0"/>
              <a:t>LinkList</a:t>
            </a:r>
            <a:r>
              <a:rPr lang="zh-CN" altLang="zh-CN" sz="2000" b="1" dirty="0" smtClean="0"/>
              <a:t>类</a:t>
            </a:r>
            <a:r>
              <a:rPr lang="en-US" altLang="zh-CN" sz="2000" b="1" dirty="0" smtClean="0"/>
              <a:t>--------</a:t>
            </a:r>
            <a:r>
              <a:rPr lang="zh-CN" altLang="en-US" sz="2000" b="1" dirty="0" smtClean="0"/>
              <a:t>链表</a:t>
            </a:r>
            <a:endParaRPr lang="zh-CN" altLang="zh-CN" sz="2000" b="1" dirty="0"/>
          </a:p>
          <a:p>
            <a:endParaRPr lang="zh-CN" altLang="zh-CN" sz="2000" b="1" dirty="0"/>
          </a:p>
          <a:p>
            <a:r>
              <a:rPr lang="zh-CN" altLang="zh-CN" sz="2000" b="1" dirty="0"/>
              <a:t>例</a:t>
            </a:r>
            <a:r>
              <a:rPr lang="en-US" altLang="zh-CN" sz="2000" b="1" dirty="0"/>
              <a:t> 6.13 </a:t>
            </a:r>
            <a:r>
              <a:rPr lang="en-US" altLang="zh-CN" sz="2000" b="1" dirty="0" err="1"/>
              <a:t>ArrayList</a:t>
            </a:r>
            <a:r>
              <a:rPr lang="zh-CN" altLang="zh-CN" sz="2000" b="1" dirty="0"/>
              <a:t>的添加、删除操作</a:t>
            </a:r>
          </a:p>
        </p:txBody>
      </p:sp>
    </p:spTree>
    <p:extLst>
      <p:ext uri="{BB962C8B-B14F-4D97-AF65-F5344CB8AC3E}">
        <p14:creationId xmlns:p14="http://schemas.microsoft.com/office/powerpoint/2010/main" val="129086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   </a:t>
            </a:r>
            <a:r>
              <a:rPr lang="en-US" altLang="zh-CN" dirty="0"/>
              <a:t>Java</a:t>
            </a:r>
            <a:r>
              <a:rPr lang="zh-CN" altLang="zh-CN" dirty="0"/>
              <a:t>常用包的介绍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484784"/>
            <a:ext cx="5294995" cy="690091"/>
          </a:xfrm>
        </p:spPr>
        <p:txBody>
          <a:bodyPr/>
          <a:lstStyle/>
          <a:p>
            <a:r>
              <a:rPr lang="en-US" altLang="zh-CN" dirty="0" smtClean="0"/>
              <a:t>2.  java.io</a:t>
            </a:r>
            <a:r>
              <a:rPr lang="zh-CN" altLang="zh-CN" dirty="0"/>
              <a:t>包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817240" y="2174875"/>
            <a:ext cx="4042792" cy="53404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有关输入输出的类与接口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idx="1"/>
          </p:nvPr>
        </p:nvSpPr>
        <p:spPr>
          <a:xfrm>
            <a:off x="511484" y="2924944"/>
            <a:ext cx="5294995" cy="690091"/>
          </a:xfrm>
        </p:spPr>
        <p:txBody>
          <a:bodyPr/>
          <a:lstStyle/>
          <a:p>
            <a:r>
              <a:rPr lang="en-US" altLang="zh-CN" dirty="0" smtClean="0"/>
              <a:t>3.  </a:t>
            </a:r>
            <a:r>
              <a:rPr lang="en-US" altLang="zh-CN" dirty="0" err="1" smtClean="0"/>
              <a:t>java.util</a:t>
            </a:r>
            <a:r>
              <a:rPr lang="zh-CN" altLang="zh-CN" dirty="0" smtClean="0"/>
              <a:t>包</a:t>
            </a:r>
            <a:endParaRPr lang="en-US" altLang="zh-CN" dirty="0"/>
          </a:p>
        </p:txBody>
      </p:sp>
      <p:sp>
        <p:nvSpPr>
          <p:cNvPr id="7" name="内容占位符 7"/>
          <p:cNvSpPr>
            <a:spLocks noGrp="1"/>
          </p:cNvSpPr>
          <p:nvPr>
            <p:ph sz="half" idx="2"/>
          </p:nvPr>
        </p:nvSpPr>
        <p:spPr>
          <a:xfrm>
            <a:off x="899592" y="3645024"/>
            <a:ext cx="5976664" cy="534045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日期</a:t>
            </a:r>
            <a:r>
              <a:rPr lang="zh-CN" altLang="en-US" dirty="0" smtClean="0"/>
              <a:t>、时间</a:t>
            </a:r>
            <a:r>
              <a:rPr lang="zh-CN" altLang="zh-CN" dirty="0" smtClean="0"/>
              <a:t>、向量、</a:t>
            </a:r>
            <a:r>
              <a:rPr lang="zh-CN" altLang="en-US" dirty="0" smtClean="0"/>
              <a:t>链表</a:t>
            </a:r>
            <a:r>
              <a:rPr lang="zh-CN" altLang="zh-CN" dirty="0" smtClean="0"/>
              <a:t>等</a:t>
            </a:r>
            <a:r>
              <a:rPr lang="zh-CN" altLang="en-US" dirty="0" smtClean="0"/>
              <a:t>类与接口</a:t>
            </a:r>
            <a:endParaRPr lang="zh-CN" altLang="en-US" dirty="0"/>
          </a:p>
        </p:txBody>
      </p:sp>
      <p:sp>
        <p:nvSpPr>
          <p:cNvPr id="10" name="文本占位符 4"/>
          <p:cNvSpPr>
            <a:spLocks noGrp="1"/>
          </p:cNvSpPr>
          <p:nvPr>
            <p:ph type="body" idx="1"/>
          </p:nvPr>
        </p:nvSpPr>
        <p:spPr>
          <a:xfrm>
            <a:off x="539552" y="4293096"/>
            <a:ext cx="5294995" cy="690091"/>
          </a:xfrm>
        </p:spPr>
        <p:txBody>
          <a:bodyPr/>
          <a:lstStyle/>
          <a:p>
            <a:r>
              <a:rPr lang="en-US" altLang="zh-CN" dirty="0" smtClean="0"/>
              <a:t>4.  </a:t>
            </a:r>
            <a:r>
              <a:rPr lang="en-US" altLang="zh-CN" dirty="0" err="1" smtClean="0"/>
              <a:t>java.swing</a:t>
            </a:r>
            <a:r>
              <a:rPr lang="zh-CN" altLang="zh-CN" dirty="0"/>
              <a:t>包和</a:t>
            </a:r>
            <a:r>
              <a:rPr lang="en-US" altLang="zh-CN" dirty="0" err="1"/>
              <a:t>java.awt</a:t>
            </a:r>
            <a:r>
              <a:rPr lang="zh-CN" altLang="zh-CN" dirty="0"/>
              <a:t>包</a:t>
            </a:r>
            <a:endParaRPr lang="en-US" altLang="zh-CN" dirty="0"/>
          </a:p>
        </p:txBody>
      </p:sp>
      <p:sp>
        <p:nvSpPr>
          <p:cNvPr id="11" name="内容占位符 7"/>
          <p:cNvSpPr>
            <a:spLocks noGrp="1"/>
          </p:cNvSpPr>
          <p:nvPr>
            <p:ph sz="half" idx="2"/>
          </p:nvPr>
        </p:nvSpPr>
        <p:spPr>
          <a:xfrm>
            <a:off x="971600" y="5127203"/>
            <a:ext cx="5976664" cy="534045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创建</a:t>
            </a:r>
            <a:r>
              <a:rPr lang="zh-CN" altLang="zh-CN" dirty="0"/>
              <a:t>图形用户</a:t>
            </a:r>
            <a:r>
              <a:rPr lang="zh-CN" altLang="zh-CN" dirty="0" smtClean="0"/>
              <a:t>界面</a:t>
            </a:r>
            <a:r>
              <a:rPr lang="zh-CN" altLang="en-US" dirty="0" smtClean="0"/>
              <a:t>所需要的</a:t>
            </a:r>
            <a:r>
              <a:rPr lang="zh-CN" altLang="zh-CN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83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   </a:t>
            </a:r>
            <a:r>
              <a:rPr lang="en-US" altLang="zh-CN" dirty="0"/>
              <a:t>Java</a:t>
            </a:r>
            <a:r>
              <a:rPr lang="zh-CN" altLang="zh-CN" dirty="0"/>
              <a:t>常用包的介绍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484784"/>
            <a:ext cx="5294995" cy="690091"/>
          </a:xfrm>
        </p:spPr>
        <p:txBody>
          <a:bodyPr/>
          <a:lstStyle/>
          <a:p>
            <a:r>
              <a:rPr lang="en-US" altLang="zh-CN" dirty="0" smtClean="0"/>
              <a:t>5.  java.net</a:t>
            </a:r>
            <a:r>
              <a:rPr lang="zh-CN" altLang="zh-CN" dirty="0"/>
              <a:t>包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817240" y="2174875"/>
            <a:ext cx="4042792" cy="53404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网络编程用到的类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idx="1"/>
          </p:nvPr>
        </p:nvSpPr>
        <p:spPr>
          <a:xfrm>
            <a:off x="511484" y="2924944"/>
            <a:ext cx="5294995" cy="690091"/>
          </a:xfrm>
        </p:spPr>
        <p:txBody>
          <a:bodyPr/>
          <a:lstStyle/>
          <a:p>
            <a:r>
              <a:rPr lang="en-US" altLang="zh-CN" dirty="0" smtClean="0"/>
              <a:t>6.  </a:t>
            </a:r>
            <a:r>
              <a:rPr lang="en-US" altLang="zh-CN" dirty="0" err="1" smtClean="0"/>
              <a:t>java.applet</a:t>
            </a:r>
            <a:r>
              <a:rPr lang="zh-CN" altLang="zh-CN" dirty="0"/>
              <a:t>包</a:t>
            </a:r>
            <a:endParaRPr lang="en-US" altLang="zh-CN" dirty="0"/>
          </a:p>
        </p:txBody>
      </p:sp>
      <p:sp>
        <p:nvSpPr>
          <p:cNvPr id="7" name="内容占位符 7"/>
          <p:cNvSpPr>
            <a:spLocks noGrp="1"/>
          </p:cNvSpPr>
          <p:nvPr>
            <p:ph sz="half" idx="2"/>
          </p:nvPr>
        </p:nvSpPr>
        <p:spPr>
          <a:xfrm>
            <a:off x="899592" y="3645024"/>
            <a:ext cx="5976664" cy="53404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创建小应用程序用到的类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68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  String</a:t>
            </a:r>
            <a:r>
              <a:rPr lang="zh-CN" altLang="en-US" dirty="0" smtClean="0"/>
              <a:t>类</a:t>
            </a: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196752"/>
            <a:ext cx="5294995" cy="690091"/>
          </a:xfrm>
        </p:spPr>
        <p:txBody>
          <a:bodyPr/>
          <a:lstStyle/>
          <a:p>
            <a:r>
              <a:rPr lang="en-US" altLang="zh-CN" dirty="0" smtClean="0"/>
              <a:t>1.  String</a:t>
            </a:r>
            <a:r>
              <a:rPr lang="zh-CN" altLang="en-US" dirty="0" smtClean="0"/>
              <a:t>是什么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817240" y="1886843"/>
            <a:ext cx="4042792" cy="53404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字符串常量</a:t>
            </a:r>
            <a:endParaRPr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idx="1"/>
          </p:nvPr>
        </p:nvSpPr>
        <p:spPr>
          <a:xfrm>
            <a:off x="511484" y="2276872"/>
            <a:ext cx="5294995" cy="690091"/>
          </a:xfrm>
        </p:spPr>
        <p:txBody>
          <a:bodyPr/>
          <a:lstStyle/>
          <a:p>
            <a:r>
              <a:rPr lang="en-US" altLang="zh-CN" dirty="0" smtClean="0"/>
              <a:t>2.  String</a:t>
            </a:r>
            <a:r>
              <a:rPr lang="zh-CN" altLang="en-US" dirty="0" smtClean="0"/>
              <a:t>的构造方法，如：</a:t>
            </a:r>
            <a:endParaRPr lang="en-US" altLang="zh-CN" dirty="0"/>
          </a:p>
        </p:txBody>
      </p:sp>
      <p:sp>
        <p:nvSpPr>
          <p:cNvPr id="7" name="内容占位符 7"/>
          <p:cNvSpPr>
            <a:spLocks noGrp="1"/>
          </p:cNvSpPr>
          <p:nvPr>
            <p:ph sz="half" idx="2"/>
          </p:nvPr>
        </p:nvSpPr>
        <p:spPr>
          <a:xfrm>
            <a:off x="899592" y="3140968"/>
            <a:ext cx="7488832" cy="3456384"/>
          </a:xfrm>
        </p:spPr>
        <p:txBody>
          <a:bodyPr>
            <a:normAutofit/>
          </a:bodyPr>
          <a:lstStyle/>
          <a:p>
            <a:r>
              <a:rPr lang="en-US" altLang="zh-CN" dirty="0"/>
              <a:t>String</a:t>
            </a:r>
            <a:r>
              <a:rPr lang="en-US" altLang="zh-CN" dirty="0" smtClean="0"/>
              <a:t>()</a:t>
            </a:r>
          </a:p>
          <a:p>
            <a:r>
              <a:rPr lang="en-US" altLang="zh-CN" dirty="0"/>
              <a:t>String(byte[] bytes)</a:t>
            </a:r>
            <a:endParaRPr lang="zh-CN" altLang="zh-CN" dirty="0"/>
          </a:p>
          <a:p>
            <a:r>
              <a:rPr lang="en-US" altLang="zh-CN" dirty="0"/>
              <a:t>String(byte[] bytes, Charset charset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String(byte[] bytes, </a:t>
            </a:r>
            <a:r>
              <a:rPr lang="en-US" altLang="zh-CN" dirty="0" err="1"/>
              <a:t>int</a:t>
            </a:r>
            <a:r>
              <a:rPr lang="en-US" altLang="zh-CN" dirty="0"/>
              <a:t> offset, </a:t>
            </a:r>
            <a:r>
              <a:rPr lang="en-US" altLang="zh-CN" dirty="0" err="1"/>
              <a:t>int</a:t>
            </a:r>
            <a:r>
              <a:rPr lang="en-US" altLang="zh-CN" dirty="0"/>
              <a:t> length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String(char[] value, </a:t>
            </a:r>
            <a:r>
              <a:rPr lang="en-US" altLang="zh-CN" dirty="0" err="1"/>
              <a:t>int</a:t>
            </a:r>
            <a:r>
              <a:rPr lang="en-US" altLang="zh-CN" dirty="0"/>
              <a:t> offset, </a:t>
            </a:r>
            <a:r>
              <a:rPr lang="en-US" altLang="zh-CN" dirty="0" err="1"/>
              <a:t>int</a:t>
            </a:r>
            <a:r>
              <a:rPr lang="en-US" altLang="zh-CN" dirty="0"/>
              <a:t> count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其中          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 </a:t>
            </a:r>
            <a:r>
              <a:rPr lang="zh-CN" altLang="en-US" dirty="0" smtClean="0"/>
              <a:t>第一</a:t>
            </a:r>
            <a:r>
              <a:rPr lang="zh-CN" altLang="en-US" dirty="0"/>
              <a:t>个 </a:t>
            </a:r>
            <a:r>
              <a:rPr lang="en-US" altLang="zh-CN" dirty="0"/>
              <a:t>byte </a:t>
            </a:r>
            <a:r>
              <a:rPr lang="zh-CN" altLang="en-US" dirty="0"/>
              <a:t>的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        </a:t>
            </a:r>
            <a:r>
              <a:rPr lang="en-US" altLang="zh-CN" dirty="0" smtClean="0"/>
              <a:t>length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byte </a:t>
            </a:r>
            <a:r>
              <a:rPr lang="zh-CN" altLang="en-US" dirty="0" smtClean="0"/>
              <a:t>个数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47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  String</a:t>
            </a:r>
            <a:r>
              <a:rPr lang="zh-CN" altLang="en-US" dirty="0" smtClean="0"/>
              <a:t>类</a:t>
            </a: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196752"/>
            <a:ext cx="5294995" cy="690091"/>
          </a:xfrm>
        </p:spPr>
        <p:txBody>
          <a:bodyPr/>
          <a:lstStyle/>
          <a:p>
            <a:r>
              <a:rPr lang="en-US" altLang="zh-CN" dirty="0" smtClean="0"/>
              <a:t>3.  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对象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817240" y="2246883"/>
            <a:ext cx="6779096" cy="334235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</a:t>
            </a:r>
            <a:r>
              <a:rPr lang="en-US" altLang="zh-CN" dirty="0"/>
              <a:t>="hello"</a:t>
            </a:r>
            <a:r>
              <a:rPr lang="zh-CN" altLang="zh-CN" dirty="0"/>
              <a:t>；</a:t>
            </a:r>
            <a:r>
              <a:rPr lang="en-US" altLang="zh-CN" dirty="0"/>
              <a:t>//</a:t>
            </a:r>
            <a:r>
              <a:rPr lang="zh-CN" altLang="zh-CN" dirty="0"/>
              <a:t>直接赋值的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r>
              <a:rPr lang="en-US" altLang="zh-CN" dirty="0"/>
              <a:t>String </a:t>
            </a:r>
            <a:r>
              <a:rPr lang="en-US" altLang="zh-CN" dirty="0" err="1"/>
              <a:t>str</a:t>
            </a:r>
            <a:r>
              <a:rPr lang="en-US" altLang="zh-CN" dirty="0"/>
              <a:t>=new String("hello")</a:t>
            </a:r>
            <a:r>
              <a:rPr lang="zh-CN" altLang="zh-CN" dirty="0"/>
              <a:t>；</a:t>
            </a:r>
            <a:r>
              <a:rPr lang="en-US" altLang="zh-CN" dirty="0"/>
              <a:t>//</a:t>
            </a:r>
            <a:r>
              <a:rPr lang="zh-CN" altLang="zh-CN" dirty="0"/>
              <a:t>实例化的方式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byte</a:t>
            </a:r>
            <a:r>
              <a:rPr lang="en-US" altLang="zh-CN" dirty="0"/>
              <a:t>[] b = {65,66,67,68,69,70,71,72,73};</a:t>
            </a:r>
          </a:p>
          <a:p>
            <a:pPr marL="0" indent="0">
              <a:buNone/>
            </a:pPr>
            <a:r>
              <a:rPr lang="en-US" altLang="zh-CN" dirty="0" smtClean="0"/>
              <a:t>	String </a:t>
            </a:r>
            <a:r>
              <a:rPr lang="en-US" altLang="zh-CN" dirty="0" err="1"/>
              <a:t>str</a:t>
            </a:r>
            <a:r>
              <a:rPr lang="en-US" altLang="zh-CN" dirty="0"/>
              <a:t> = new String(b,3,4);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zh-CN" altLang="en-US" dirty="0" smtClean="0"/>
              <a:t>输出为：</a:t>
            </a:r>
            <a:r>
              <a:rPr lang="en-US" altLang="zh-CN" dirty="0"/>
              <a:t>DEFG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693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  String</a:t>
            </a:r>
            <a:r>
              <a:rPr lang="zh-CN" altLang="en-US" dirty="0" smtClean="0"/>
              <a:t>类</a:t>
            </a: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196752"/>
            <a:ext cx="5294995" cy="690091"/>
          </a:xfrm>
        </p:spPr>
        <p:txBody>
          <a:bodyPr/>
          <a:lstStyle/>
          <a:p>
            <a:r>
              <a:rPr lang="en-US" altLang="zh-CN" dirty="0" smtClean="0"/>
              <a:t>4.  String</a:t>
            </a:r>
            <a:r>
              <a:rPr lang="zh-CN" altLang="zh-CN" dirty="0"/>
              <a:t>的常用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817240" y="2246883"/>
            <a:ext cx="7715200" cy="384641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/>
              <a:t>boolean</a:t>
            </a:r>
            <a:r>
              <a:rPr lang="en-US" altLang="zh-CN" sz="2000" dirty="0"/>
              <a:t> equals(Object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  <a:r>
              <a:rPr lang="zh-CN" altLang="zh-CN" sz="2000" dirty="0"/>
              <a:t>：比较字符串的内容是否相同。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equalsIgnoreCase</a:t>
            </a:r>
            <a:r>
              <a:rPr lang="en-US" altLang="zh-CN" sz="2000" dirty="0"/>
              <a:t>(String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</a:t>
            </a:r>
            <a:r>
              <a:rPr lang="zh-CN" altLang="zh-CN" sz="2000" dirty="0"/>
              <a:t>： 比较字符串的内容是否相同，忽略大小写。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startsWith</a:t>
            </a:r>
            <a:r>
              <a:rPr lang="en-US" altLang="zh-CN" sz="2000" dirty="0"/>
              <a:t>(String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</a:t>
            </a:r>
            <a:r>
              <a:rPr lang="zh-CN" altLang="zh-CN" sz="2000" dirty="0"/>
              <a:t>：判断字符串对象是否以指定的</a:t>
            </a:r>
            <a:r>
              <a:rPr lang="en-US" altLang="zh-CN" sz="2000" dirty="0" err="1"/>
              <a:t>str</a:t>
            </a:r>
            <a:r>
              <a:rPr lang="zh-CN" altLang="zh-CN" sz="2000" dirty="0"/>
              <a:t>开头。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endsWith</a:t>
            </a:r>
            <a:r>
              <a:rPr lang="en-US" altLang="zh-CN" sz="2000" dirty="0"/>
              <a:t>(String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</a:t>
            </a:r>
            <a:r>
              <a:rPr lang="zh-CN" altLang="zh-CN" sz="2000" dirty="0"/>
              <a:t>：判断字符串对象是否以指定的</a:t>
            </a:r>
            <a:r>
              <a:rPr lang="en-US" altLang="zh-CN" sz="2000" dirty="0" err="1"/>
              <a:t>str</a:t>
            </a:r>
            <a:r>
              <a:rPr lang="zh-CN" altLang="zh-CN" sz="2000" dirty="0"/>
              <a:t>结尾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b="1" dirty="0"/>
              <a:t>例</a:t>
            </a:r>
            <a:r>
              <a:rPr lang="en-US" altLang="zh-CN" sz="2000" b="1" dirty="0"/>
              <a:t>6.1  String</a:t>
            </a:r>
            <a:r>
              <a:rPr lang="zh-CN" altLang="zh-CN" sz="2000" b="1" dirty="0"/>
              <a:t>类判断方法的使用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59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  String</a:t>
            </a:r>
            <a:r>
              <a:rPr lang="zh-CN" altLang="en-US" dirty="0" smtClean="0"/>
              <a:t>类</a:t>
            </a: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196752"/>
            <a:ext cx="5294995" cy="690091"/>
          </a:xfrm>
        </p:spPr>
        <p:txBody>
          <a:bodyPr/>
          <a:lstStyle/>
          <a:p>
            <a:r>
              <a:rPr lang="en-US" altLang="zh-CN" dirty="0" smtClean="0"/>
              <a:t>4.  String</a:t>
            </a:r>
            <a:r>
              <a:rPr lang="zh-CN" altLang="zh-CN" dirty="0"/>
              <a:t>的常用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817240" y="2246883"/>
            <a:ext cx="7715200" cy="420645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length():</a:t>
            </a:r>
            <a:r>
              <a:rPr lang="zh-CN" altLang="zh-CN" sz="2000" dirty="0"/>
              <a:t>获取字符串的长度，其实也就是字符个数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char </a:t>
            </a:r>
            <a:r>
              <a:rPr lang="en-US" altLang="zh-CN" sz="2000" dirty="0" err="1"/>
              <a:t>charAt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index):</a:t>
            </a:r>
            <a:r>
              <a:rPr lang="zh-CN" altLang="zh-CN" sz="2000" dirty="0"/>
              <a:t>获取指定索引处的字符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indexOf</a:t>
            </a:r>
            <a:r>
              <a:rPr lang="en-US" altLang="zh-CN" sz="2000" dirty="0"/>
              <a:t>(String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):</a:t>
            </a:r>
            <a:r>
              <a:rPr lang="zh-CN" altLang="zh-CN" sz="2000" dirty="0"/>
              <a:t>获取</a:t>
            </a:r>
            <a:r>
              <a:rPr lang="en-US" altLang="zh-CN" sz="2000" dirty="0" err="1"/>
              <a:t>str</a:t>
            </a:r>
            <a:r>
              <a:rPr lang="zh-CN" altLang="zh-CN" sz="2000" dirty="0"/>
              <a:t>在字符串对象中第一次出现的索引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String substring(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start):</a:t>
            </a:r>
            <a:r>
              <a:rPr lang="zh-CN" altLang="zh-CN" sz="2000" dirty="0"/>
              <a:t>从</a:t>
            </a:r>
            <a:r>
              <a:rPr lang="en-US" altLang="zh-CN" sz="2000" dirty="0"/>
              <a:t>start</a:t>
            </a:r>
            <a:r>
              <a:rPr lang="zh-CN" altLang="zh-CN" sz="2000" dirty="0"/>
              <a:t>开始截取字符串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String substring(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start,int</a:t>
            </a:r>
            <a:r>
              <a:rPr lang="en-US" altLang="zh-CN" sz="2000" dirty="0"/>
              <a:t> end):</a:t>
            </a:r>
            <a:r>
              <a:rPr lang="zh-CN" altLang="zh-CN" sz="2000" dirty="0"/>
              <a:t>从</a:t>
            </a:r>
            <a:r>
              <a:rPr lang="en-US" altLang="zh-CN" sz="2000" dirty="0"/>
              <a:t>start</a:t>
            </a:r>
            <a:r>
              <a:rPr lang="zh-CN" altLang="zh-CN" sz="2000" dirty="0"/>
              <a:t>开始，到</a:t>
            </a:r>
            <a:r>
              <a:rPr lang="en-US" altLang="zh-CN" sz="2000" dirty="0"/>
              <a:t>end</a:t>
            </a:r>
            <a:r>
              <a:rPr lang="zh-CN" altLang="zh-CN" sz="2000" dirty="0"/>
              <a:t>结束截取字符串。包括</a:t>
            </a:r>
            <a:r>
              <a:rPr lang="en-US" altLang="zh-CN" sz="2000" dirty="0"/>
              <a:t>start</a:t>
            </a:r>
            <a:r>
              <a:rPr lang="zh-CN" altLang="zh-CN" sz="2000" dirty="0"/>
              <a:t>，不包括</a:t>
            </a:r>
            <a:r>
              <a:rPr lang="en-US" altLang="zh-CN" sz="2000" dirty="0"/>
              <a:t>end</a:t>
            </a:r>
            <a:endParaRPr lang="zh-CN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b="1" dirty="0" smtClean="0"/>
              <a:t>例</a:t>
            </a:r>
            <a:r>
              <a:rPr lang="en-US" altLang="zh-CN" sz="2000" b="1" dirty="0" smtClean="0"/>
              <a:t>6.2   String</a:t>
            </a:r>
            <a:r>
              <a:rPr lang="zh-CN" altLang="zh-CN" sz="2000" b="1" dirty="0" smtClean="0"/>
              <a:t>类</a:t>
            </a:r>
            <a:r>
              <a:rPr lang="zh-CN" altLang="zh-CN" sz="2000" b="1" dirty="0"/>
              <a:t>获取方法的使用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63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  String</a:t>
            </a:r>
            <a:r>
              <a:rPr lang="zh-CN" altLang="en-US" dirty="0" smtClean="0"/>
              <a:t>类</a:t>
            </a: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196752"/>
            <a:ext cx="5294995" cy="690091"/>
          </a:xfrm>
        </p:spPr>
        <p:txBody>
          <a:bodyPr/>
          <a:lstStyle/>
          <a:p>
            <a:r>
              <a:rPr lang="en-US" altLang="zh-CN" dirty="0" smtClean="0"/>
              <a:t>4.  String</a:t>
            </a:r>
            <a:r>
              <a:rPr lang="zh-CN" altLang="zh-CN" dirty="0"/>
              <a:t>的常用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817240" y="2246883"/>
            <a:ext cx="7715200" cy="36303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char[] </a:t>
            </a:r>
            <a:r>
              <a:rPr lang="en-US" altLang="zh-CN" sz="2000" dirty="0" err="1"/>
              <a:t>toCharArray</a:t>
            </a:r>
            <a:r>
              <a:rPr lang="en-US" altLang="zh-CN" sz="2000" dirty="0"/>
              <a:t>()</a:t>
            </a:r>
            <a:r>
              <a:rPr lang="zh-CN" altLang="zh-CN" sz="2000" dirty="0"/>
              <a:t>：把字符串转换为字符数组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toLowerCase</a:t>
            </a:r>
            <a:r>
              <a:rPr lang="en-US" altLang="zh-CN" sz="2000" dirty="0"/>
              <a:t>()</a:t>
            </a:r>
            <a:r>
              <a:rPr lang="zh-CN" altLang="zh-CN" sz="2000" dirty="0"/>
              <a:t>：把字符串转换为小写字符串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toUpperCase</a:t>
            </a:r>
            <a:r>
              <a:rPr lang="en-US" altLang="zh-CN" sz="2000" dirty="0"/>
              <a:t>()</a:t>
            </a:r>
            <a:r>
              <a:rPr lang="zh-CN" altLang="zh-CN" sz="2000" dirty="0"/>
              <a:t>：把字符串转换为大写字符串</a:t>
            </a:r>
            <a:r>
              <a:rPr lang="en-US" altLang="zh-CN" sz="2000" dirty="0"/>
              <a:t>   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</a:t>
            </a:r>
            <a:endParaRPr lang="zh-CN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/>
              <a:t>6.3 String</a:t>
            </a:r>
            <a:r>
              <a:rPr lang="zh-CN" altLang="zh-CN" sz="2000" b="1" dirty="0"/>
              <a:t>类中用于转换功能的方法</a:t>
            </a:r>
          </a:p>
        </p:txBody>
      </p:sp>
    </p:spTree>
    <p:extLst>
      <p:ext uri="{BB962C8B-B14F-4D97-AF65-F5344CB8AC3E}">
        <p14:creationId xmlns:p14="http://schemas.microsoft.com/office/powerpoint/2010/main" val="340618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1495</Words>
  <Application>Microsoft Office PowerPoint</Application>
  <PresentationFormat>全屏显示(4:3)</PresentationFormat>
  <Paragraphs>268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第6章   常用类</vt:lpstr>
      <vt:lpstr>6.1   Java常用包的介绍</vt:lpstr>
      <vt:lpstr>6.1   Java常用包的介绍</vt:lpstr>
      <vt:lpstr>6.1   Java常用包的介绍</vt:lpstr>
      <vt:lpstr>6.2   String类</vt:lpstr>
      <vt:lpstr>6.2   String类</vt:lpstr>
      <vt:lpstr>6.2   String类</vt:lpstr>
      <vt:lpstr>6.2   String类</vt:lpstr>
      <vt:lpstr>6.2   String类</vt:lpstr>
      <vt:lpstr>6.3   StringBuffer类</vt:lpstr>
      <vt:lpstr>6.3   StringBuffer类</vt:lpstr>
      <vt:lpstr>6.3   StringBuffer类</vt:lpstr>
      <vt:lpstr>6.3   StringBuffer类</vt:lpstr>
      <vt:lpstr>6.3   StringBuffer类</vt:lpstr>
      <vt:lpstr>6.3   StringBuffer类</vt:lpstr>
      <vt:lpstr>6.4   Date类</vt:lpstr>
      <vt:lpstr>6.4   Date类</vt:lpstr>
      <vt:lpstr>6.5   Calendar类</vt:lpstr>
      <vt:lpstr>6.5   Calendar类</vt:lpstr>
      <vt:lpstr>6.5   Calendar类</vt:lpstr>
      <vt:lpstr>6.5   Calendar类</vt:lpstr>
      <vt:lpstr>6.5   Calendar类</vt:lpstr>
      <vt:lpstr>6.5   Calendar类</vt:lpstr>
      <vt:lpstr>6.6   SimpleDateFormat</vt:lpstr>
      <vt:lpstr>6.6   SimpleDateFormat</vt:lpstr>
      <vt:lpstr>6.7   List接口</vt:lpstr>
      <vt:lpstr>6.7   List接口</vt:lpstr>
      <vt:lpstr>6.7   List接口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yjy</dc:creator>
  <cp:lastModifiedBy>1</cp:lastModifiedBy>
  <cp:revision>105</cp:revision>
  <dcterms:created xsi:type="dcterms:W3CDTF">2017-12-10T23:26:31Z</dcterms:created>
  <dcterms:modified xsi:type="dcterms:W3CDTF">2018-11-11T05:35:40Z</dcterms:modified>
</cp:coreProperties>
</file>