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8208" y="55657"/>
            <a:ext cx="224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异常处理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340768"/>
            <a:ext cx="39604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7.3.2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try-catch-finally</a:t>
            </a:r>
            <a:endParaRPr lang="zh-CN" altLang="zh-CN" sz="2000" b="1" dirty="0"/>
          </a:p>
          <a:p>
            <a:r>
              <a:rPr lang="en-US" altLang="zh-CN" sz="2000" dirty="0" smtClean="0"/>
              <a:t>try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语句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可能产生异常的语句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1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1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2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2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en-US" altLang="zh-CN" dirty="0"/>
          </a:p>
          <a:p>
            <a:r>
              <a:rPr lang="en-US" altLang="zh-CN" sz="2000" dirty="0" smtClean="0"/>
              <a:t>……</a:t>
            </a:r>
          </a:p>
          <a:p>
            <a:r>
              <a:rPr lang="en-US" altLang="zh-CN" sz="2000" dirty="0"/>
              <a:t>finally</a:t>
            </a:r>
            <a:endParaRPr lang="zh-CN" altLang="zh-CN" sz="2000" dirty="0"/>
          </a:p>
          <a:p>
            <a:r>
              <a:rPr lang="en-US" altLang="zh-CN" sz="2000" dirty="0"/>
              <a:t>{             //</a:t>
            </a:r>
            <a:r>
              <a:rPr lang="zh-CN" altLang="zh-CN" sz="2000" dirty="0"/>
              <a:t>执行清除工作的语句</a:t>
            </a:r>
          </a:p>
          <a:p>
            <a:r>
              <a:rPr lang="en-US" altLang="zh-CN" sz="2000" dirty="0"/>
              <a:t>…..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4032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不管有没有异常，</a:t>
            </a:r>
            <a:r>
              <a:rPr lang="en-US" altLang="zh-CN" sz="2000" dirty="0" smtClean="0"/>
              <a:t>finally</a:t>
            </a:r>
            <a:r>
              <a:rPr lang="zh-CN" altLang="en-US" sz="2000" dirty="0" smtClean="0"/>
              <a:t>中的代码总是要执行的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7.5 </a:t>
            </a:r>
            <a:r>
              <a:rPr lang="zh-CN" altLang="zh-CN" sz="2000" b="1" dirty="0"/>
              <a:t>打开一个文件流，读入两个字符串，转化为整数，并求其和。</a:t>
            </a:r>
          </a:p>
        </p:txBody>
      </p:sp>
    </p:spTree>
    <p:extLst>
      <p:ext uri="{BB962C8B-B14F-4D97-AF65-F5344CB8AC3E}">
        <p14:creationId xmlns:p14="http://schemas.microsoft.com/office/powerpoint/2010/main" val="1346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621249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7.3.3 try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catch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 finally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throw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throws</a:t>
            </a:r>
            <a:r>
              <a:rPr lang="zh-CN" altLang="zh-CN" sz="2000" b="1" dirty="0"/>
              <a:t>联合使用</a:t>
            </a:r>
          </a:p>
          <a:p>
            <a:endParaRPr lang="en-US" altLang="zh-CN" sz="2000" b="1" dirty="0"/>
          </a:p>
          <a:p>
            <a:r>
              <a:rPr lang="zh-CN" altLang="zh-CN" sz="2000" b="1" dirty="0"/>
              <a:t>例</a:t>
            </a:r>
            <a:r>
              <a:rPr lang="en-US" altLang="zh-CN" sz="2000" b="1" dirty="0"/>
              <a:t>7.6  try catch </a:t>
            </a:r>
            <a:r>
              <a:rPr lang="zh-CN" altLang="zh-CN" sz="2000" b="1" dirty="0"/>
              <a:t>综合运用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27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7.4   </a:t>
            </a:r>
            <a:r>
              <a:rPr lang="zh-CN" altLang="zh-CN" b="1" dirty="0"/>
              <a:t>自定义异常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693257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自定义异常一般可继承</a:t>
            </a:r>
            <a:r>
              <a:rPr lang="en-US" altLang="zh-CN" sz="2000" dirty="0" smtClean="0"/>
              <a:t>Exception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一般只需要写构造方法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7.7  </a:t>
            </a:r>
            <a:r>
              <a:rPr lang="zh-CN" altLang="zh-CN" sz="2000" b="1" dirty="0"/>
              <a:t>自定义异常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27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261530" y="2237166"/>
            <a:ext cx="3838862" cy="2520280"/>
            <a:chOff x="2965386" y="2060848"/>
            <a:chExt cx="3838862" cy="2520280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642449" y="2060848"/>
              <a:ext cx="2151530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/>
            <a:p>
              <a:pPr indent="20002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Object</a:t>
              </a:r>
              <a:endParaRPr lang="zh-CN" sz="2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965386" y="4184371"/>
              <a:ext cx="1678622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Error</a:t>
              </a:r>
              <a:endParaRPr lang="zh-CN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074820" y="4184114"/>
              <a:ext cx="1729428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Exception</a:t>
              </a:r>
              <a:endParaRPr lang="zh-CN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42449" y="3100549"/>
              <a:ext cx="2151530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Throwable</a:t>
              </a:r>
              <a:endParaRPr lang="zh-CN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718214" y="2457605"/>
              <a:ext cx="0" cy="64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0"/>
              <a:endCxn id="17" idx="2"/>
            </p:cNvCxnSpPr>
            <p:nvPr/>
          </p:nvCxnSpPr>
          <p:spPr>
            <a:xfrm flipV="1">
              <a:off x="3804697" y="3497306"/>
              <a:ext cx="913517" cy="687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0"/>
              <a:endCxn id="17" idx="2"/>
            </p:cNvCxnSpPr>
            <p:nvPr/>
          </p:nvCxnSpPr>
          <p:spPr>
            <a:xfrm flipH="1" flipV="1">
              <a:off x="4718214" y="3497306"/>
              <a:ext cx="1221320" cy="686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2169944"/>
            <a:ext cx="1872208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可抛出的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错误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7352" y="3933056"/>
            <a:ext cx="370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/>
              <a:t>检查</a:t>
            </a:r>
            <a:r>
              <a:rPr lang="zh-CN" altLang="zh-CN" sz="2000" dirty="0" smtClean="0"/>
              <a:t>异常</a:t>
            </a:r>
            <a:r>
              <a:rPr lang="zh-CN" altLang="en-US" sz="2000" dirty="0" smtClean="0"/>
              <a:t>（非运行</a:t>
            </a:r>
            <a:r>
              <a:rPr lang="zh-CN" altLang="en-US" sz="2000" dirty="0"/>
              <a:t>时异常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非</a:t>
            </a:r>
            <a:r>
              <a:rPr lang="zh-CN" altLang="zh-CN" sz="2000" dirty="0" smtClean="0"/>
              <a:t>检查异</a:t>
            </a:r>
            <a:r>
              <a:rPr lang="zh-CN" altLang="en-US" sz="2000" dirty="0" smtClean="0"/>
              <a:t>常（运行时异常）</a:t>
            </a:r>
            <a:endParaRPr lang="zh-CN" altLang="en-US" sz="2000" dirty="0"/>
          </a:p>
        </p:txBody>
      </p:sp>
      <p:grpSp>
        <p:nvGrpSpPr>
          <p:cNvPr id="13" name="画布 4"/>
          <p:cNvGrpSpPr/>
          <p:nvPr/>
        </p:nvGrpSpPr>
        <p:grpSpPr>
          <a:xfrm>
            <a:off x="2051720" y="188640"/>
            <a:ext cx="7488832" cy="6316141"/>
            <a:chOff x="0" y="0"/>
            <a:chExt cx="5590540" cy="656971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590540" cy="656971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66300" y="695960"/>
              <a:ext cx="2160270" cy="28702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166300" y="695960"/>
              <a:ext cx="2160270" cy="28702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405055" y="739088"/>
              <a:ext cx="158199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ClassNotFoundException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4410" y="22860"/>
              <a:ext cx="1440180" cy="38544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85728" y="66667"/>
              <a:ext cx="1028722" cy="295277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23624" y="114927"/>
              <a:ext cx="746721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166300" y="1152525"/>
              <a:ext cx="2160270" cy="24003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66300" y="1152525"/>
              <a:ext cx="2160270" cy="24003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529234" y="1171493"/>
              <a:ext cx="1386940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DataFormatException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166300" y="1512570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1166300" y="1512570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1475928" y="1555642"/>
              <a:ext cx="147070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IllegalAccessException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166300" y="194500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66300" y="194500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557682" y="1988045"/>
              <a:ext cx="134146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InterruptedException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1166300" y="2353310"/>
              <a:ext cx="2160270" cy="26416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166300" y="2353310"/>
              <a:ext cx="2160270" cy="26416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845365" y="2384894"/>
              <a:ext cx="887928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IOException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166300" y="271462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166300" y="271462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42498" y="2757611"/>
              <a:ext cx="120863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RuntimeException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2247070" y="3195320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247070" y="3195320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647048" y="3238274"/>
              <a:ext cx="132710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ArithmeticException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247070" y="6223635"/>
              <a:ext cx="2160270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247070" y="6223635"/>
              <a:ext cx="2160270" cy="288925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2732462" y="6267012"/>
              <a:ext cx="1193079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SecurityException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247070" y="357949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247070" y="357949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2619199" y="3622421"/>
              <a:ext cx="1371382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NullPointerException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2247070" y="3964940"/>
              <a:ext cx="2160270" cy="28702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247070" y="3964940"/>
              <a:ext cx="2160270" cy="28702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2454448" y="4007840"/>
              <a:ext cx="1629815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IllegalArgumentException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863751" y="2546561"/>
              <a:ext cx="1651685" cy="210819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2918900" y="4363403"/>
              <a:ext cx="1847356" cy="274002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2879423" y="4391987"/>
              <a:ext cx="1572423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NumberFormatException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2247070" y="4829810"/>
              <a:ext cx="2160270" cy="288290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2247070" y="4829810"/>
              <a:ext cx="2160270" cy="288290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>
              <a:off x="2344225" y="4872648"/>
              <a:ext cx="1804576" cy="213421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IndexOutOfBoundsException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1" name="Rectangle 44"/>
            <p:cNvSpPr>
              <a:spLocks noChangeArrowheads="1"/>
            </p:cNvSpPr>
            <p:nvPr/>
          </p:nvSpPr>
          <p:spPr bwMode="auto">
            <a:xfrm>
              <a:off x="2799520" y="5310505"/>
              <a:ext cx="1966737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2799521" y="5310505"/>
              <a:ext cx="1966736" cy="288925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645599" y="5353311"/>
              <a:ext cx="2150414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ArrayIndexOutOfBoundsException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 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2810950" y="5718810"/>
              <a:ext cx="2759710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2810950" y="5761585"/>
              <a:ext cx="1955306" cy="246149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2646039" y="5761586"/>
              <a:ext cx="2164774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StringIndexOutOfBoundsException 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734500" y="581025"/>
              <a:ext cx="431800" cy="2277110"/>
            </a:xfrm>
            <a:custGeom>
              <a:avLst/>
              <a:gdLst>
                <a:gd name="T0" fmla="*/ 0 w 680"/>
                <a:gd name="T1" fmla="*/ 0 h 3586"/>
                <a:gd name="T2" fmla="*/ 0 w 680"/>
                <a:gd name="T3" fmla="*/ 3586 h 3586"/>
                <a:gd name="T4" fmla="*/ 680 w 680"/>
                <a:gd name="T5" fmla="*/ 3586 h 3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0" h="3586">
                  <a:moveTo>
                    <a:pt x="0" y="0"/>
                  </a:moveTo>
                  <a:lnTo>
                    <a:pt x="0" y="3586"/>
                  </a:lnTo>
                  <a:lnTo>
                    <a:pt x="680" y="35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672270" y="408305"/>
              <a:ext cx="125730" cy="187960"/>
            </a:xfrm>
            <a:custGeom>
              <a:avLst/>
              <a:gdLst>
                <a:gd name="T0" fmla="*/ 0 w 198"/>
                <a:gd name="T1" fmla="*/ 296 h 296"/>
                <a:gd name="T2" fmla="*/ 98 w 198"/>
                <a:gd name="T3" fmla="*/ 0 h 296"/>
                <a:gd name="T4" fmla="*/ 198 w 198"/>
                <a:gd name="T5" fmla="*/ 296 h 296"/>
                <a:gd name="T6" fmla="*/ 0 w 198"/>
                <a:gd name="T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296">
                  <a:moveTo>
                    <a:pt x="0" y="296"/>
                  </a:moveTo>
                  <a:lnTo>
                    <a:pt x="98" y="0"/>
                  </a:lnTo>
                  <a:lnTo>
                    <a:pt x="198" y="296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cxnSp>
          <p:nvCxnSpPr>
            <p:cNvPr id="69" name="Line 52"/>
            <p:cNvCxnSpPr/>
            <p:nvPr/>
          </p:nvCxnSpPr>
          <p:spPr bwMode="auto">
            <a:xfrm>
              <a:off x="734500" y="839470"/>
              <a:ext cx="3848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53"/>
            <p:cNvCxnSpPr/>
            <p:nvPr/>
          </p:nvCxnSpPr>
          <p:spPr bwMode="auto">
            <a:xfrm>
              <a:off x="747200" y="1271905"/>
              <a:ext cx="419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54"/>
            <p:cNvCxnSpPr/>
            <p:nvPr/>
          </p:nvCxnSpPr>
          <p:spPr bwMode="auto">
            <a:xfrm>
              <a:off x="747200" y="1656080"/>
              <a:ext cx="419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55"/>
            <p:cNvCxnSpPr/>
            <p:nvPr/>
          </p:nvCxnSpPr>
          <p:spPr bwMode="auto">
            <a:xfrm flipV="1">
              <a:off x="735770" y="2089785"/>
              <a:ext cx="430530" cy="2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56"/>
            <p:cNvCxnSpPr/>
            <p:nvPr/>
          </p:nvCxnSpPr>
          <p:spPr bwMode="auto">
            <a:xfrm>
              <a:off x="734500" y="2485390"/>
              <a:ext cx="3848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1791140" y="3176270"/>
              <a:ext cx="455930" cy="3190875"/>
            </a:xfrm>
            <a:custGeom>
              <a:avLst/>
              <a:gdLst>
                <a:gd name="T0" fmla="*/ 0 w 718"/>
                <a:gd name="T1" fmla="*/ 0 h 5025"/>
                <a:gd name="T2" fmla="*/ 0 w 718"/>
                <a:gd name="T3" fmla="*/ 5025 h 5025"/>
                <a:gd name="T4" fmla="*/ 718 w 718"/>
                <a:gd name="T5" fmla="*/ 5025 h 5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8" h="5025">
                  <a:moveTo>
                    <a:pt x="0" y="0"/>
                  </a:moveTo>
                  <a:lnTo>
                    <a:pt x="0" y="5025"/>
                  </a:lnTo>
                  <a:lnTo>
                    <a:pt x="718" y="50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1727640" y="3002915"/>
              <a:ext cx="125730" cy="188595"/>
            </a:xfrm>
            <a:custGeom>
              <a:avLst/>
              <a:gdLst>
                <a:gd name="T0" fmla="*/ 0 w 198"/>
                <a:gd name="T1" fmla="*/ 297 h 297"/>
                <a:gd name="T2" fmla="*/ 100 w 198"/>
                <a:gd name="T3" fmla="*/ 0 h 297"/>
                <a:gd name="T4" fmla="*/ 198 w 198"/>
                <a:gd name="T5" fmla="*/ 297 h 297"/>
                <a:gd name="T6" fmla="*/ 0 w 198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297">
                  <a:moveTo>
                    <a:pt x="0" y="297"/>
                  </a:moveTo>
                  <a:lnTo>
                    <a:pt x="100" y="0"/>
                  </a:lnTo>
                  <a:lnTo>
                    <a:pt x="198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cxnSp>
          <p:nvCxnSpPr>
            <p:cNvPr id="76" name="Line 59"/>
            <p:cNvCxnSpPr/>
            <p:nvPr/>
          </p:nvCxnSpPr>
          <p:spPr bwMode="auto">
            <a:xfrm>
              <a:off x="1791140" y="3338830"/>
              <a:ext cx="4559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60"/>
            <p:cNvCxnSpPr/>
            <p:nvPr/>
          </p:nvCxnSpPr>
          <p:spPr bwMode="auto">
            <a:xfrm>
              <a:off x="1791140" y="3724275"/>
              <a:ext cx="4559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61"/>
            <p:cNvCxnSpPr/>
            <p:nvPr/>
          </p:nvCxnSpPr>
          <p:spPr bwMode="auto">
            <a:xfrm>
              <a:off x="1815270" y="4108450"/>
              <a:ext cx="407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606480" y="4396105"/>
              <a:ext cx="312420" cy="96520"/>
            </a:xfrm>
            <a:custGeom>
              <a:avLst/>
              <a:gdLst>
                <a:gd name="T0" fmla="*/ 0 w 492"/>
                <a:gd name="T1" fmla="*/ 0 h 152"/>
                <a:gd name="T2" fmla="*/ 0 w 492"/>
                <a:gd name="T3" fmla="*/ 152 h 152"/>
                <a:gd name="T4" fmla="*/ 492 w 49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2" h="152">
                  <a:moveTo>
                    <a:pt x="0" y="0"/>
                  </a:moveTo>
                  <a:lnTo>
                    <a:pt x="0" y="152"/>
                  </a:lnTo>
                  <a:lnTo>
                    <a:pt x="492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2544250" y="4300220"/>
              <a:ext cx="125730" cy="126365"/>
            </a:xfrm>
            <a:custGeom>
              <a:avLst/>
              <a:gdLst>
                <a:gd name="T0" fmla="*/ 98 w 198"/>
                <a:gd name="T1" fmla="*/ 0 h 199"/>
                <a:gd name="T2" fmla="*/ 198 w 198"/>
                <a:gd name="T3" fmla="*/ 199 h 199"/>
                <a:gd name="T4" fmla="*/ 174 w 198"/>
                <a:gd name="T5" fmla="*/ 189 h 199"/>
                <a:gd name="T6" fmla="*/ 150 w 198"/>
                <a:gd name="T7" fmla="*/ 183 h 199"/>
                <a:gd name="T8" fmla="*/ 124 w 198"/>
                <a:gd name="T9" fmla="*/ 177 h 199"/>
                <a:gd name="T10" fmla="*/ 98 w 198"/>
                <a:gd name="T11" fmla="*/ 177 h 199"/>
                <a:gd name="T12" fmla="*/ 74 w 198"/>
                <a:gd name="T13" fmla="*/ 177 h 199"/>
                <a:gd name="T14" fmla="*/ 48 w 198"/>
                <a:gd name="T15" fmla="*/ 183 h 199"/>
                <a:gd name="T16" fmla="*/ 24 w 198"/>
                <a:gd name="T17" fmla="*/ 189 h 199"/>
                <a:gd name="T18" fmla="*/ 0 w 198"/>
                <a:gd name="T19" fmla="*/ 199 h 199"/>
                <a:gd name="T20" fmla="*/ 0 w 198"/>
                <a:gd name="T21" fmla="*/ 199 h 199"/>
                <a:gd name="T22" fmla="*/ 98 w 198"/>
                <a:gd name="T23" fmla="*/ 0 h 199"/>
                <a:gd name="T24" fmla="*/ 98 w 198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98" y="199"/>
                  </a:lnTo>
                  <a:lnTo>
                    <a:pt x="174" y="189"/>
                  </a:lnTo>
                  <a:lnTo>
                    <a:pt x="150" y="183"/>
                  </a:lnTo>
                  <a:lnTo>
                    <a:pt x="124" y="177"/>
                  </a:lnTo>
                  <a:lnTo>
                    <a:pt x="98" y="177"/>
                  </a:lnTo>
                  <a:lnTo>
                    <a:pt x="74" y="177"/>
                  </a:lnTo>
                  <a:lnTo>
                    <a:pt x="48" y="183"/>
                  </a:lnTo>
                  <a:lnTo>
                    <a:pt x="24" y="18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2598860" y="5213985"/>
              <a:ext cx="212090" cy="649605"/>
            </a:xfrm>
            <a:custGeom>
              <a:avLst/>
              <a:gdLst>
                <a:gd name="T0" fmla="*/ 0 w 334"/>
                <a:gd name="T1" fmla="*/ 0 h 1023"/>
                <a:gd name="T2" fmla="*/ 0 w 334"/>
                <a:gd name="T3" fmla="*/ 1023 h 1023"/>
                <a:gd name="T4" fmla="*/ 334 w 334"/>
                <a:gd name="T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1023">
                  <a:moveTo>
                    <a:pt x="0" y="0"/>
                  </a:moveTo>
                  <a:lnTo>
                    <a:pt x="0" y="1023"/>
                  </a:lnTo>
                  <a:lnTo>
                    <a:pt x="334" y="10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2535360" y="5118100"/>
              <a:ext cx="127000" cy="126365"/>
            </a:xfrm>
            <a:custGeom>
              <a:avLst/>
              <a:gdLst>
                <a:gd name="T0" fmla="*/ 100 w 200"/>
                <a:gd name="T1" fmla="*/ 0 h 199"/>
                <a:gd name="T2" fmla="*/ 200 w 200"/>
                <a:gd name="T3" fmla="*/ 199 h 199"/>
                <a:gd name="T4" fmla="*/ 176 w 200"/>
                <a:gd name="T5" fmla="*/ 189 h 199"/>
                <a:gd name="T6" fmla="*/ 150 w 200"/>
                <a:gd name="T7" fmla="*/ 181 h 199"/>
                <a:gd name="T8" fmla="*/ 126 w 200"/>
                <a:gd name="T9" fmla="*/ 177 h 199"/>
                <a:gd name="T10" fmla="*/ 100 w 200"/>
                <a:gd name="T11" fmla="*/ 175 h 199"/>
                <a:gd name="T12" fmla="*/ 74 w 200"/>
                <a:gd name="T13" fmla="*/ 177 h 199"/>
                <a:gd name="T14" fmla="*/ 50 w 200"/>
                <a:gd name="T15" fmla="*/ 181 h 199"/>
                <a:gd name="T16" fmla="*/ 24 w 200"/>
                <a:gd name="T17" fmla="*/ 189 h 199"/>
                <a:gd name="T18" fmla="*/ 0 w 200"/>
                <a:gd name="T19" fmla="*/ 199 h 199"/>
                <a:gd name="T20" fmla="*/ 100 w 200"/>
                <a:gd name="T21" fmla="*/ 0 h 199"/>
                <a:gd name="T22" fmla="*/ 100 w 200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99">
                  <a:moveTo>
                    <a:pt x="100" y="0"/>
                  </a:moveTo>
                  <a:lnTo>
                    <a:pt x="200" y="199"/>
                  </a:lnTo>
                  <a:lnTo>
                    <a:pt x="176" y="189"/>
                  </a:lnTo>
                  <a:lnTo>
                    <a:pt x="150" y="181"/>
                  </a:lnTo>
                  <a:lnTo>
                    <a:pt x="126" y="177"/>
                  </a:lnTo>
                  <a:lnTo>
                    <a:pt x="100" y="175"/>
                  </a:lnTo>
                  <a:lnTo>
                    <a:pt x="74" y="177"/>
                  </a:lnTo>
                  <a:lnTo>
                    <a:pt x="50" y="181"/>
                  </a:lnTo>
                  <a:lnTo>
                    <a:pt x="24" y="189"/>
                  </a:lnTo>
                  <a:lnTo>
                    <a:pt x="0" y="199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2606480" y="5454015"/>
              <a:ext cx="193040" cy="96520"/>
            </a:xfrm>
            <a:custGeom>
              <a:avLst/>
              <a:gdLst>
                <a:gd name="T0" fmla="*/ 0 w 304"/>
                <a:gd name="T1" fmla="*/ 152 h 152"/>
                <a:gd name="T2" fmla="*/ 0 w 304"/>
                <a:gd name="T3" fmla="*/ 0 h 152"/>
                <a:gd name="T4" fmla="*/ 304 w 304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152">
                  <a:moveTo>
                    <a:pt x="0" y="152"/>
                  </a:moveTo>
                  <a:lnTo>
                    <a:pt x="0" y="0"/>
                  </a:lnTo>
                  <a:lnTo>
                    <a:pt x="30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3568" y="308716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必须处理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259632" y="3456498"/>
            <a:ext cx="0" cy="5852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5437923"/>
            <a:ext cx="1387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可以不处理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59632" y="4873220"/>
            <a:ext cx="0" cy="4621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62880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IOException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ArithmeticException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NullPointerException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IndexOutOfBoundsException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ClassCastException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IllegalArgumentException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的异常处理：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try—catch—finally</a:t>
            </a:r>
            <a:r>
              <a:rPr lang="zh-CN" altLang="en-US" sz="2000" dirty="0" smtClean="0"/>
              <a:t>结构处理异常，将程序的业务与异常处理分离，逻辑更清晰。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6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628800"/>
            <a:ext cx="76328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例如下面的代码在运行时，就会产生异常：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int</a:t>
            </a:r>
            <a:r>
              <a:rPr lang="en-US" altLang="zh-CN" sz="2000" dirty="0"/>
              <a:t>  a = 10;</a:t>
            </a:r>
          </a:p>
          <a:p>
            <a:pPr lvl="2"/>
            <a:r>
              <a:rPr lang="en-US" altLang="zh-CN" sz="2000" dirty="0" err="1"/>
              <a:t>int</a:t>
            </a:r>
            <a:r>
              <a:rPr lang="en-US" altLang="zh-CN" sz="2000" dirty="0"/>
              <a:t> b = 0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 = a/b;</a:t>
            </a:r>
            <a:endParaRPr lang="en-US" altLang="zh-CN" sz="2000" dirty="0"/>
          </a:p>
          <a:p>
            <a:pPr lvl="2"/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(c);</a:t>
            </a:r>
          </a:p>
          <a:p>
            <a:pPr lvl="2"/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程序结束</a:t>
            </a:r>
            <a:r>
              <a:rPr lang="en-US" altLang="zh-CN" sz="2000" dirty="0"/>
              <a:t>");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时产生异常，输出下列信息，程序结束：</a:t>
            </a:r>
            <a:endParaRPr lang="en-US" altLang="zh-CN" dirty="0" smtClean="0"/>
          </a:p>
          <a:p>
            <a:r>
              <a:rPr lang="en-US" altLang="zh-CN" dirty="0" smtClean="0"/>
              <a:t>Exception </a:t>
            </a:r>
            <a:r>
              <a:rPr lang="en-US" altLang="zh-CN" dirty="0"/>
              <a:t>in thread "main" </a:t>
            </a:r>
            <a:r>
              <a:rPr lang="en-US" altLang="zh-CN" u="sng" dirty="0" err="1"/>
              <a:t>java.lang.ArithmeticException</a:t>
            </a:r>
            <a:r>
              <a:rPr lang="en-US" altLang="zh-CN" u="sng" dirty="0"/>
              <a:t>: / by zero</a:t>
            </a:r>
          </a:p>
          <a:p>
            <a:r>
              <a:rPr lang="en-US" altLang="zh-CN" dirty="0"/>
              <a:t>at </a:t>
            </a:r>
            <a:r>
              <a:rPr lang="en-US" altLang="zh-CN" dirty="0" err="1"/>
              <a:t>test.Test.main</a:t>
            </a:r>
            <a:r>
              <a:rPr lang="en-US" altLang="zh-CN" dirty="0"/>
              <a:t>(</a:t>
            </a:r>
            <a:r>
              <a:rPr lang="en-US" altLang="zh-CN" u="sng" dirty="0"/>
              <a:t>Test.java:71)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7099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使用异常处理后的代码如下：</a:t>
            </a:r>
            <a:endParaRPr lang="en-US" altLang="zh-CN" sz="2000" dirty="0"/>
          </a:p>
          <a:p>
            <a:pPr lvl="1"/>
            <a:r>
              <a:rPr lang="en-US" altLang="zh-CN" dirty="0"/>
              <a:t>try{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 a = 10;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b = 0;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c = a/b;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(c);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除数为零，产生异常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程序结束</a:t>
            </a:r>
            <a:r>
              <a:rPr lang="en-US" altLang="zh-CN" dirty="0"/>
              <a:t>");</a:t>
            </a:r>
          </a:p>
          <a:p>
            <a:pPr lvl="2"/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运行结果如下：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除数为零，产生异常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程序结束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2240" y="1516839"/>
            <a:ext cx="1944216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将可能产生异常的代码放在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块中，使用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捕获异常，一旦抛出异常就会在后面的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中找到一个匹配的异常，进入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7.2   throw</a:t>
            </a:r>
            <a:r>
              <a:rPr lang="zh-CN" altLang="zh-CN" b="1" dirty="0"/>
              <a:t>和</a:t>
            </a:r>
            <a:r>
              <a:rPr lang="en-US" altLang="zh-CN" b="1" dirty="0" smtClean="0"/>
              <a:t>throws</a:t>
            </a:r>
            <a:r>
              <a:rPr lang="zh-CN" altLang="zh-CN" b="1" dirty="0" smtClean="0"/>
              <a:t>关键字</a:t>
            </a:r>
            <a:endParaRPr lang="zh-CN" altLang="zh-C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/>
              <a:t>7.2.1 throw</a:t>
            </a:r>
            <a:r>
              <a:rPr lang="zh-CN" altLang="zh-CN" sz="2000" b="1" dirty="0"/>
              <a:t>关键字</a:t>
            </a:r>
            <a:endParaRPr lang="en-US" altLang="zh-CN" sz="2000" b="1" dirty="0" smtClean="0"/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除了程序运行由于各种原因可产生异常，我们也可以主动使用</a:t>
            </a:r>
            <a:r>
              <a:rPr lang="en-US" altLang="zh-CN" sz="2000" dirty="0" smtClean="0"/>
              <a:t>throw</a:t>
            </a:r>
            <a:r>
              <a:rPr lang="zh-CN" altLang="zh-CN" sz="2000" dirty="0" smtClean="0"/>
              <a:t>关键字抛</a:t>
            </a:r>
            <a:r>
              <a:rPr lang="zh-CN" altLang="zh-CN" sz="2000" dirty="0"/>
              <a:t>出一个异常对象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457200">
              <a:lnSpc>
                <a:spcPct val="150000"/>
              </a:lnSpc>
            </a:pPr>
            <a:r>
              <a:rPr lang="zh-CN" altLang="zh-CN" b="1" dirty="0"/>
              <a:t>例如</a:t>
            </a:r>
            <a:r>
              <a:rPr lang="en-US" altLang="zh-CN" b="1" dirty="0"/>
              <a:t> 7.1 </a:t>
            </a:r>
            <a:r>
              <a:rPr lang="zh-CN" altLang="zh-CN" b="1" dirty="0"/>
              <a:t>抛出异常</a:t>
            </a:r>
          </a:p>
          <a:p>
            <a:pPr indent="45720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7.2   throw</a:t>
            </a:r>
            <a:r>
              <a:rPr lang="zh-CN" altLang="zh-CN" b="1" dirty="0"/>
              <a:t>和</a:t>
            </a:r>
            <a:r>
              <a:rPr lang="en-US" altLang="zh-CN" b="1" dirty="0" smtClean="0"/>
              <a:t>throws</a:t>
            </a:r>
            <a:r>
              <a:rPr lang="zh-CN" altLang="zh-CN" b="1" dirty="0" smtClean="0"/>
              <a:t>关键字</a:t>
            </a:r>
            <a:endParaRPr lang="zh-CN" altLang="zh-C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7.2.2  </a:t>
            </a:r>
            <a:r>
              <a:rPr lang="en-US" altLang="zh-CN" sz="2000" b="1" dirty="0"/>
              <a:t>throws </a:t>
            </a:r>
            <a:r>
              <a:rPr lang="zh-CN" altLang="zh-CN" sz="2000" b="1" dirty="0"/>
              <a:t>关键字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如果一个方法中会产生异常，二不想在方法中处理这个异常，可在方法声明时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throws</a:t>
            </a:r>
            <a:r>
              <a:rPr lang="zh-CN" altLang="zh-CN" sz="2000" dirty="0" smtClean="0"/>
              <a:t>关键字。</a:t>
            </a:r>
            <a:r>
              <a:rPr lang="zh-CN" altLang="en-US" sz="2000" dirty="0" smtClean="0"/>
              <a:t>表示这个方法会产生异常，要求调用他的方法处理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457200"/>
            <a:r>
              <a:rPr lang="zh-CN" altLang="zh-CN" sz="2000" b="1" dirty="0"/>
              <a:t>例</a:t>
            </a:r>
            <a:r>
              <a:rPr lang="en-US" altLang="zh-CN" sz="2000" b="1" dirty="0"/>
              <a:t>7.2 throws</a:t>
            </a:r>
            <a:r>
              <a:rPr lang="zh-CN" altLang="zh-CN" sz="2000" b="1" dirty="0"/>
              <a:t>关键字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7.3</a:t>
            </a:r>
            <a:r>
              <a:rPr lang="zh-CN" altLang="zh-CN" sz="2000" b="1" dirty="0"/>
              <a:t>主方法中使用</a:t>
            </a:r>
            <a:r>
              <a:rPr lang="en-US" altLang="zh-CN" sz="2000" b="1" dirty="0"/>
              <a:t>throws</a:t>
            </a:r>
            <a:r>
              <a:rPr lang="zh-CN" altLang="zh-CN" sz="2000" b="1" dirty="0"/>
              <a:t>抛出异常</a:t>
            </a:r>
          </a:p>
          <a:p>
            <a:pPr indent="45720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484784"/>
            <a:ext cx="3960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7.3.1 try - catch</a:t>
            </a:r>
            <a:r>
              <a:rPr lang="zh-CN" altLang="zh-CN" sz="2000" b="1" dirty="0"/>
              <a:t>语句</a:t>
            </a:r>
          </a:p>
          <a:p>
            <a:r>
              <a:rPr lang="en-US" altLang="zh-CN" sz="2000" dirty="0"/>
              <a:t>try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语句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可能产生异常的语句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1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1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2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2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en-US" altLang="zh-CN" dirty="0"/>
          </a:p>
          <a:p>
            <a:r>
              <a:rPr lang="en-US" altLang="zh-CN" sz="2000" dirty="0" smtClean="0"/>
              <a:t>……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匹配规则</a:t>
            </a:r>
            <a:endParaRPr lang="zh-CN" altLang="zh-CN" sz="2000" b="1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(1)</a:t>
            </a:r>
            <a:r>
              <a:rPr lang="zh-CN" altLang="zh-CN" sz="2000" dirty="0"/>
              <a:t>参数与产生的</a:t>
            </a:r>
            <a:r>
              <a:rPr lang="zh-CN" altLang="zh-CN" sz="2000" dirty="0" smtClean="0"/>
              <a:t>异常属于</a:t>
            </a:r>
            <a:r>
              <a:rPr lang="zh-CN" altLang="zh-CN" sz="2000" dirty="0"/>
              <a:t>一个类；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2)</a:t>
            </a:r>
            <a:r>
              <a:rPr lang="zh-CN" altLang="zh-CN" sz="2000" dirty="0"/>
              <a:t>参数是产生的异常的父类；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3)</a:t>
            </a:r>
            <a:r>
              <a:rPr lang="zh-CN" altLang="zh-CN" sz="2000" dirty="0"/>
              <a:t>参数是一个接口时，产生的异常实现了这一接口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7.4 </a:t>
            </a:r>
            <a:r>
              <a:rPr lang="en-US" altLang="zh-CN" sz="2000" b="1" dirty="0" smtClean="0"/>
              <a:t> try-catch</a:t>
            </a:r>
            <a:r>
              <a:rPr lang="zh-CN" altLang="zh-CN" sz="2000" b="1" dirty="0"/>
              <a:t>异常处理</a:t>
            </a:r>
            <a:r>
              <a:rPr lang="zh-CN" altLang="zh-CN" sz="2000" b="1" dirty="0" smtClean="0"/>
              <a:t>结构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742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582</Words>
  <Application>Microsoft Office PowerPoint</Application>
  <PresentationFormat>全屏显示(4:3)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第7章   异常处理</vt:lpstr>
      <vt:lpstr>7.1   Java异常基本概念</vt:lpstr>
      <vt:lpstr>PowerPoint 演示文稿</vt:lpstr>
      <vt:lpstr>7.1   Java异常基本概念</vt:lpstr>
      <vt:lpstr>7.1   Java异常基本概念</vt:lpstr>
      <vt:lpstr>7.1   Java异常基本概念</vt:lpstr>
      <vt:lpstr>7.2   throw和throws关键字</vt:lpstr>
      <vt:lpstr>7.2   throw和throws关键字</vt:lpstr>
      <vt:lpstr>7.3 try…catch…finally捕获异常</vt:lpstr>
      <vt:lpstr>7.3 try…catch…finally捕获异常</vt:lpstr>
      <vt:lpstr>7.3 try…catch…finally捕获异常</vt:lpstr>
      <vt:lpstr>7.4   自定义异常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yjy</cp:lastModifiedBy>
  <cp:revision>114</cp:revision>
  <dcterms:created xsi:type="dcterms:W3CDTF">2017-12-10T23:26:31Z</dcterms:created>
  <dcterms:modified xsi:type="dcterms:W3CDTF">2018-07-21T09:20:40Z</dcterms:modified>
</cp:coreProperties>
</file>