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82" r:id="rId4"/>
    <p:sldId id="414" r:id="rId5"/>
    <p:sldId id="383" r:id="rId6"/>
    <p:sldId id="399" r:id="rId7"/>
    <p:sldId id="400" r:id="rId8"/>
    <p:sldId id="415" r:id="rId9"/>
    <p:sldId id="401" r:id="rId10"/>
    <p:sldId id="403" r:id="rId11"/>
    <p:sldId id="404" r:id="rId12"/>
    <p:sldId id="416" r:id="rId13"/>
    <p:sldId id="405" r:id="rId14"/>
    <p:sldId id="406" r:id="rId15"/>
    <p:sldId id="407" r:id="rId16"/>
    <p:sldId id="417" r:id="rId17"/>
    <p:sldId id="408" r:id="rId18"/>
    <p:sldId id="409" r:id="rId19"/>
    <p:sldId id="410" r:id="rId20"/>
    <p:sldId id="411" r:id="rId21"/>
    <p:sldId id="412" r:id="rId22"/>
    <p:sldId id="41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F8A7-139C-414D-8BB8-D71C6214069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79AE-8FBF-4B3D-868E-330FE4946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y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02771E-4A62-4E7F-BC25-D9FC0524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620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5A2244F-D394-4FB5-8C26-EE3D90E43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0" y="75414"/>
            <a:ext cx="11947826" cy="67137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D963A4-3FB2-4B47-84DE-7FC192A7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571500" indent="-5715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4000" b="1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="" xmlns:a16="http://schemas.microsoft.com/office/drawing/2014/main" id="{75CAA36A-B882-46EA-937F-382C08CE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778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80F22E-65FD-4BCB-8B11-7F4C917C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76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D9CE637-3FD9-470B-8FF2-FD4646805A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1" y="369684"/>
            <a:ext cx="11755225" cy="4610337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487ED91-18B4-4778-BAAF-4B5C5F53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273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8221C4-D4CE-4F46-892C-CBB4FABF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56" y="1413988"/>
            <a:ext cx="77724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 继承与多态</a:t>
            </a:r>
          </a:p>
        </p:txBody>
      </p:sp>
    </p:spTree>
    <p:extLst>
      <p:ext uri="{BB962C8B-B14F-4D97-AF65-F5344CB8AC3E}">
        <p14:creationId xmlns:p14="http://schemas.microsoft.com/office/powerpoint/2010/main" val="10679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方法的重写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9193CE3F-2385-4671-BAE0-D0AA686622E6}"/>
              </a:ext>
            </a:extLst>
          </p:cNvPr>
          <p:cNvSpPr txBox="1">
            <a:spLocks/>
          </p:cNvSpPr>
          <p:nvPr/>
        </p:nvSpPr>
        <p:spPr>
          <a:xfrm>
            <a:off x="655164" y="1854434"/>
            <a:ext cx="8229600" cy="2636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buClr>
                <a:srgbClr val="C00000"/>
              </a:buClr>
              <a:buSzPct val="85000"/>
              <a:defRPr sz="2400">
                <a:solidFill>
                  <a:srgbClr val="002060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0" lvl="2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rgbClr val="002060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子类重写父类的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SzPct val="100000"/>
            </a:pPr>
            <a:r>
              <a:rPr lang="zh-CN" altLang="en-US" sz="2000" dirty="0" smtClean="0"/>
              <a:t>   子</a:t>
            </a:r>
            <a:r>
              <a:rPr lang="zh-CN" altLang="en-US" sz="2000" dirty="0"/>
              <a:t>类会把父类的属性</a:t>
            </a:r>
            <a:r>
              <a:rPr lang="en-US" altLang="zh-CN" sz="2000" dirty="0"/>
              <a:t>/</a:t>
            </a:r>
            <a:r>
              <a:rPr lang="zh-CN" altLang="en-US" sz="2000" dirty="0"/>
              <a:t>方法继承过来，有些方法不满足子类的</a:t>
            </a:r>
            <a:r>
              <a:rPr lang="zh-CN" altLang="en-US" sz="2000" dirty="0" smtClean="0"/>
              <a:t>需要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需要进行方法</a:t>
            </a:r>
            <a:r>
              <a:rPr lang="zh-CN" altLang="en-US" sz="2000" dirty="0">
                <a:solidFill>
                  <a:srgbClr val="C00000"/>
                </a:solidFill>
              </a:rPr>
              <a:t>重写</a:t>
            </a:r>
            <a:r>
              <a:rPr lang="en-US" altLang="zh-CN" sz="2000" dirty="0"/>
              <a:t>/</a:t>
            </a:r>
            <a:r>
              <a:rPr lang="zh-CN" altLang="en-US" sz="2000" dirty="0">
                <a:solidFill>
                  <a:srgbClr val="C00000"/>
                </a:solidFill>
              </a:rPr>
              <a:t>覆盖</a:t>
            </a:r>
            <a:r>
              <a:rPr lang="zh-CN" altLang="en-US" sz="2000" dirty="0"/>
              <a:t>。（</a:t>
            </a:r>
            <a:r>
              <a:rPr lang="en-US" altLang="zh-CN" sz="2000" dirty="0"/>
              <a:t>override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dirty="0"/>
          </a:p>
          <a:p>
            <a:pPr marL="342900" lvl="1" indent="-342900"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sz="2400" dirty="0">
                <a:solidFill>
                  <a:srgbClr val="002060"/>
                </a:solidFill>
              </a:rPr>
              <a:t>具有相同的名称、相同的返回值类型和相同的参数列表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sz="2400" dirty="0">
                <a:solidFill>
                  <a:srgbClr val="002060"/>
                </a:solidFill>
              </a:rPr>
              <a:t>使用</a:t>
            </a:r>
            <a:r>
              <a:rPr lang="en-US" altLang="zh-CN" sz="2400" dirty="0">
                <a:solidFill>
                  <a:srgbClr val="002060"/>
                </a:solidFill>
              </a:rPr>
              <a:t>super</a:t>
            </a:r>
            <a:r>
              <a:rPr lang="zh-CN" altLang="zh-CN" sz="2400" dirty="0">
                <a:solidFill>
                  <a:srgbClr val="002060"/>
                </a:solidFill>
              </a:rPr>
              <a:t>调用父类</a:t>
            </a:r>
            <a:r>
              <a:rPr lang="zh-CN" altLang="en-US" sz="2400" dirty="0">
                <a:solidFill>
                  <a:srgbClr val="002060"/>
                </a:solidFill>
              </a:rPr>
              <a:t>被重写</a:t>
            </a:r>
            <a:r>
              <a:rPr lang="zh-CN" altLang="zh-CN" sz="2400" dirty="0">
                <a:solidFill>
                  <a:srgbClr val="002060"/>
                </a:solidFill>
              </a:rPr>
              <a:t>的方法</a:t>
            </a:r>
            <a:r>
              <a:rPr lang="zh-CN" altLang="en-US" sz="2400" dirty="0">
                <a:solidFill>
                  <a:srgbClr val="002060"/>
                </a:solidFill>
              </a:rPr>
              <a:t>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lvl="1"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5.3】</a:t>
            </a:r>
            <a:r>
              <a:rPr lang="zh-CN" altLang="en-US" sz="2400" dirty="0">
                <a:solidFill>
                  <a:srgbClr val="002060"/>
                </a:solidFill>
              </a:rPr>
              <a:t>重写父类的方法</a:t>
            </a:r>
          </a:p>
        </p:txBody>
      </p:sp>
    </p:spTree>
    <p:extLst>
      <p:ext uri="{BB962C8B-B14F-4D97-AF65-F5344CB8AC3E}">
        <p14:creationId xmlns:p14="http://schemas.microsoft.com/office/powerpoint/2010/main" val="40668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方法的重写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="" xmlns:a16="http://schemas.microsoft.com/office/drawing/2014/main" id="{CDE01032-A36F-40A4-868A-89DB6E4A28A1}"/>
              </a:ext>
            </a:extLst>
          </p:cNvPr>
          <p:cNvSpPr txBox="1">
            <a:spLocks/>
          </p:cNvSpPr>
          <p:nvPr/>
        </p:nvSpPr>
        <p:spPr>
          <a:xfrm>
            <a:off x="1022808" y="1880710"/>
            <a:ext cx="9616778" cy="4011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方法重写的原则</a:t>
            </a:r>
            <a:endParaRPr lang="en-US" altLang="zh-CN" sz="2400" dirty="0"/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dirty="0">
                <a:solidFill>
                  <a:srgbClr val="002060"/>
                </a:solidFill>
              </a:rPr>
              <a:t>重写方法的返回类型、方法名称、参数列表必须与原方法的相同。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dirty="0">
                <a:solidFill>
                  <a:srgbClr val="002060"/>
                </a:solidFill>
              </a:rPr>
              <a:t>重写方法不能比原方法访问性差（即访问权限不允许缩小）。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dirty="0">
                <a:solidFill>
                  <a:srgbClr val="002060"/>
                </a:solidFill>
              </a:rPr>
              <a:t>重写方法不能比原方法抛出更多的异常（异常将在后面的章节介绍）。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dirty="0">
                <a:solidFill>
                  <a:srgbClr val="002060"/>
                </a:solidFill>
              </a:rPr>
              <a:t>被重写的方法不能是</a:t>
            </a:r>
            <a:r>
              <a:rPr lang="en-US" altLang="zh-CN" dirty="0">
                <a:solidFill>
                  <a:srgbClr val="002060"/>
                </a:solidFill>
              </a:rPr>
              <a:t>final</a:t>
            </a:r>
            <a:r>
              <a:rPr lang="zh-CN" altLang="zh-CN" dirty="0">
                <a:solidFill>
                  <a:srgbClr val="002060"/>
                </a:solidFill>
              </a:rPr>
              <a:t>类型，因为</a:t>
            </a:r>
            <a:r>
              <a:rPr lang="en-US" altLang="zh-CN" dirty="0">
                <a:solidFill>
                  <a:srgbClr val="002060"/>
                </a:solidFill>
              </a:rPr>
              <a:t>final</a:t>
            </a:r>
            <a:r>
              <a:rPr lang="zh-CN" altLang="zh-CN" dirty="0">
                <a:solidFill>
                  <a:srgbClr val="002060"/>
                </a:solidFill>
              </a:rPr>
              <a:t>修饰的方法是无法被重写的。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dirty="0">
                <a:solidFill>
                  <a:srgbClr val="002060"/>
                </a:solidFill>
              </a:rPr>
              <a:t>被重写的方法不能为</a:t>
            </a:r>
            <a:r>
              <a:rPr lang="en-US" altLang="zh-CN" dirty="0">
                <a:solidFill>
                  <a:srgbClr val="002060"/>
                </a:solidFill>
              </a:rPr>
              <a:t>private</a:t>
            </a:r>
            <a:r>
              <a:rPr lang="zh-CN" altLang="zh-CN" dirty="0">
                <a:solidFill>
                  <a:srgbClr val="002060"/>
                </a:solidFill>
              </a:rPr>
              <a:t>，否则在其子类中只是新定义了一个方法，并没有对其进行重写。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dirty="0">
                <a:solidFill>
                  <a:srgbClr val="002060"/>
                </a:solidFill>
              </a:rPr>
              <a:t>被重写的方法不能为</a:t>
            </a:r>
            <a:r>
              <a:rPr lang="en-US" altLang="zh-CN" dirty="0">
                <a:solidFill>
                  <a:srgbClr val="002060"/>
                </a:solidFill>
              </a:rPr>
              <a:t>static</a:t>
            </a:r>
            <a:r>
              <a:rPr lang="zh-CN" altLang="zh-CN" dirty="0">
                <a:solidFill>
                  <a:srgbClr val="00206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292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501" y="1846665"/>
            <a:ext cx="99938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说明：</a:t>
            </a:r>
            <a:r>
              <a:rPr lang="zh-CN" altLang="en-US" sz="2400" dirty="0">
                <a:solidFill>
                  <a:srgbClr val="002060"/>
                </a:solidFill>
              </a:rPr>
              <a:t>方法</a:t>
            </a:r>
            <a:r>
              <a:rPr lang="zh-CN" altLang="en-US" sz="2400" dirty="0" smtClean="0">
                <a:solidFill>
                  <a:srgbClr val="002060"/>
                </a:solidFill>
              </a:rPr>
              <a:t>重写直接</a:t>
            </a:r>
            <a:r>
              <a:rPr lang="zh-CN" altLang="en-US" sz="2400" dirty="0">
                <a:solidFill>
                  <a:srgbClr val="002060"/>
                </a:solidFill>
              </a:rPr>
              <a:t>照抄方法定义，修改方法体中的代码即可。</a:t>
            </a:r>
          </a:p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方法重写不改变父类对象的行为，改变的是子类对象的行为。</a:t>
            </a:r>
          </a:p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@Override </a:t>
            </a:r>
            <a:r>
              <a:rPr lang="zh-CN" altLang="en-US" sz="2400" dirty="0">
                <a:solidFill>
                  <a:srgbClr val="002060"/>
                </a:solidFill>
              </a:rPr>
              <a:t>标注下方的方法是重写方法。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方法的重写</a:t>
            </a:r>
          </a:p>
        </p:txBody>
      </p:sp>
    </p:spTree>
    <p:extLst>
      <p:ext uri="{BB962C8B-B14F-4D97-AF65-F5344CB8AC3E}">
        <p14:creationId xmlns:p14="http://schemas.microsoft.com/office/powerpoint/2010/main" val="3114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13B398F6-C3F5-40A8-A129-E18DBC109B9A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多态的实现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D49678E-5F15-4EE7-A53D-96462A6DD66D}"/>
              </a:ext>
            </a:extLst>
          </p:cNvPr>
          <p:cNvSpPr/>
          <p:nvPr/>
        </p:nvSpPr>
        <p:spPr>
          <a:xfrm>
            <a:off x="1007703" y="2426085"/>
            <a:ext cx="9724873" cy="321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</a:rPr>
              <a:t>同一操作（方法）作用于不同的对象，可以有不同的解释，产生不同的执行结果。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zh-CN" sz="2400" dirty="0">
                <a:solidFill>
                  <a:srgbClr val="002060"/>
                </a:solidFill>
              </a:rPr>
              <a:t>实现多态有三个条件</a:t>
            </a:r>
            <a:r>
              <a:rPr lang="zh-CN" altLang="en-US" sz="2400" dirty="0">
                <a:solidFill>
                  <a:srgbClr val="002060"/>
                </a:solidFill>
              </a:rPr>
              <a:t>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lnSpc>
                <a:spcPct val="150000"/>
              </a:lnSpc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sz="2400" dirty="0">
                <a:solidFill>
                  <a:srgbClr val="002060"/>
                </a:solidFill>
              </a:rPr>
              <a:t>继承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lnSpc>
                <a:spcPct val="150000"/>
              </a:lnSpc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sz="2400" dirty="0">
                <a:solidFill>
                  <a:srgbClr val="002060"/>
                </a:solidFill>
              </a:rPr>
              <a:t>重写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lnSpc>
                <a:spcPct val="150000"/>
              </a:lnSpc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zh-CN" sz="2400" dirty="0">
                <a:solidFill>
                  <a:srgbClr val="002060"/>
                </a:solidFill>
              </a:rPr>
              <a:t>向上</a:t>
            </a:r>
            <a:r>
              <a:rPr lang="zh-CN" altLang="zh-CN" sz="2400" dirty="0" smtClean="0">
                <a:solidFill>
                  <a:srgbClr val="002060"/>
                </a:solidFill>
              </a:rPr>
              <a:t>转型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zh-CN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5.4】</a:t>
            </a:r>
            <a:r>
              <a:rPr lang="zh-CN" altLang="zh-CN" sz="2400" dirty="0">
                <a:solidFill>
                  <a:srgbClr val="002060"/>
                </a:solidFill>
              </a:rPr>
              <a:t>实现多态</a:t>
            </a:r>
          </a:p>
        </p:txBody>
      </p:sp>
    </p:spTree>
    <p:extLst>
      <p:ext uri="{BB962C8B-B14F-4D97-AF65-F5344CB8AC3E}">
        <p14:creationId xmlns:p14="http://schemas.microsoft.com/office/powerpoint/2010/main" val="39605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13B398F6-C3F5-40A8-A129-E18DBC109B9A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多态的其他问题</a:t>
            </a:r>
            <a:endParaRPr lang="en-US" altLang="zh-CN" dirty="0"/>
          </a:p>
        </p:txBody>
      </p:sp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DFB883B4-B3CB-4FAC-ABC5-977226C160E3}"/>
              </a:ext>
            </a:extLst>
          </p:cNvPr>
          <p:cNvSpPr txBox="1">
            <a:spLocks/>
          </p:cNvSpPr>
          <p:nvPr/>
        </p:nvSpPr>
        <p:spPr>
          <a:xfrm>
            <a:off x="1098222" y="2450907"/>
            <a:ext cx="8229600" cy="3103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2060"/>
                </a:solidFill>
              </a:rPr>
              <a:t>动态</a:t>
            </a:r>
            <a:r>
              <a:rPr lang="zh-CN" altLang="zh-CN" sz="2800" dirty="0" smtClean="0">
                <a:solidFill>
                  <a:srgbClr val="002060"/>
                </a:solidFill>
              </a:rPr>
              <a:t>绑定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0" lvl="1">
              <a:spcBef>
                <a:spcPts val="1000"/>
              </a:spcBef>
              <a:buClr>
                <a:srgbClr val="C00000"/>
              </a:buClr>
              <a:buSzPct val="100000"/>
            </a:pP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zh-CN" altLang="zh-CN" sz="2800" dirty="0" smtClean="0">
                <a:solidFill>
                  <a:srgbClr val="002060"/>
                </a:solidFill>
              </a:rPr>
              <a:t>在</a:t>
            </a:r>
            <a:r>
              <a:rPr lang="zh-CN" altLang="zh-CN" sz="2800" dirty="0">
                <a:solidFill>
                  <a:srgbClr val="002060"/>
                </a:solidFill>
              </a:rPr>
              <a:t>运行时</a:t>
            </a:r>
            <a:r>
              <a:rPr lang="zh-CN" altLang="zh-CN" sz="2800" dirty="0" smtClean="0">
                <a:solidFill>
                  <a:srgbClr val="002060"/>
                </a:solidFill>
              </a:rPr>
              <a:t>才确定</a:t>
            </a:r>
            <a:r>
              <a:rPr lang="zh-CN" altLang="zh-CN" sz="2800" dirty="0">
                <a:solidFill>
                  <a:srgbClr val="002060"/>
                </a:solidFill>
              </a:rPr>
              <a:t>调用哪个重写方法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457200" lvl="2" indent="-457200"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lvl="1" indent="-4572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002060"/>
                </a:solidFill>
              </a:rPr>
              <a:t>向下</a:t>
            </a:r>
            <a:r>
              <a:rPr lang="zh-CN" altLang="zh-CN" sz="2800" dirty="0">
                <a:solidFill>
                  <a:srgbClr val="002060"/>
                </a:solidFill>
              </a:rPr>
              <a:t>转型与</a:t>
            </a:r>
            <a:r>
              <a:rPr lang="en-US" altLang="zh-CN" sz="2800" dirty="0" err="1">
                <a:solidFill>
                  <a:srgbClr val="002060"/>
                </a:solidFill>
              </a:rPr>
              <a:t>instanceof</a:t>
            </a:r>
            <a:r>
              <a:rPr lang="zh-CN" altLang="zh-CN" sz="2800" dirty="0">
                <a:solidFill>
                  <a:srgbClr val="002060"/>
                </a:solidFill>
              </a:rPr>
              <a:t>运算符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457200" lvl="2" indent="-457200"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en-US" sz="2800" dirty="0">
                <a:solidFill>
                  <a:srgbClr val="002060"/>
                </a:solidFill>
              </a:rPr>
              <a:t>将父类引用的子类对象再转回到子类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457200" lvl="2" indent="-457200"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zh-CN" altLang="en-US" sz="2800" dirty="0">
                <a:solidFill>
                  <a:srgbClr val="002060"/>
                </a:solidFill>
              </a:rPr>
              <a:t>对象 </a:t>
            </a:r>
            <a:r>
              <a:rPr lang="en-US" altLang="zh-CN" sz="2800" dirty="0" err="1">
                <a:solidFill>
                  <a:srgbClr val="002060"/>
                </a:solidFill>
              </a:rPr>
              <a:t>instanceof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类名            </a:t>
            </a:r>
            <a:r>
              <a:rPr lang="en-US" altLang="zh-CN" sz="2800" dirty="0">
                <a:solidFill>
                  <a:srgbClr val="002060"/>
                </a:solidFill>
              </a:rPr>
              <a:t>true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false</a:t>
            </a:r>
          </a:p>
          <a:p>
            <a:pPr marL="457200" lvl="2" indent="-457200"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</a:pPr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例</a:t>
            </a:r>
            <a:r>
              <a:rPr lang="en-US" altLang="zh-CN" sz="2800" dirty="0">
                <a:solidFill>
                  <a:srgbClr val="002060"/>
                </a:solidFill>
              </a:rPr>
              <a:t>5.5】</a:t>
            </a:r>
            <a:r>
              <a:rPr lang="zh-CN" altLang="en-US" sz="2800" dirty="0">
                <a:solidFill>
                  <a:srgbClr val="002060"/>
                </a:solidFill>
              </a:rPr>
              <a:t>向下转型</a:t>
            </a:r>
            <a:endParaRPr lang="zh-CN" altLang="zh-CN" sz="2800" dirty="0">
              <a:solidFill>
                <a:srgbClr val="00206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0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抽象类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7827ADD5-4C9B-4A4B-9A91-08B3A847B209}"/>
              </a:ext>
            </a:extLst>
          </p:cNvPr>
          <p:cNvSpPr txBox="1">
            <a:spLocks/>
          </p:cNvSpPr>
          <p:nvPr/>
        </p:nvSpPr>
        <p:spPr>
          <a:xfrm>
            <a:off x="589175" y="1628480"/>
            <a:ext cx="10044260" cy="35209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42900" lvl="1" indent="-3429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0100" lvl="3" indent="-342900">
              <a:lnSpc>
                <a:spcPct val="150000"/>
              </a:lnSpc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  <a:defRPr sz="2400">
                <a:solidFill>
                  <a:srgbClr val="002060"/>
                </a:solidFill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抽象方法：</a:t>
            </a:r>
            <a:endParaRPr lang="en-US" altLang="zh-CN" sz="2400" dirty="0"/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有些方法不好实现，可以定义为抽象的，抽象方法不需要实现。</a:t>
            </a:r>
            <a:endParaRPr lang="en-US" altLang="zh-CN" sz="2400" dirty="0" smtClean="0"/>
          </a:p>
          <a:p>
            <a:pPr>
              <a:buClr>
                <a:srgbClr val="C00000"/>
              </a:buClr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如：动物叫声</a:t>
            </a:r>
            <a:endParaRPr lang="en-US" altLang="zh-CN" sz="2400" dirty="0" smtClean="0"/>
          </a:p>
          <a:p>
            <a:pPr>
              <a:buClr>
                <a:srgbClr val="C00000"/>
              </a:buClr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抽象</a:t>
            </a:r>
            <a:r>
              <a:rPr lang="zh-CN" altLang="en-US" sz="2400" dirty="0"/>
              <a:t>就是解决这类问题的，关键字</a:t>
            </a:r>
            <a:r>
              <a:rPr lang="en-US" altLang="zh-CN" sz="2400" dirty="0"/>
              <a:t>abstract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 smtClean="0"/>
              <a:t>抽象方法</a:t>
            </a:r>
            <a:r>
              <a:rPr lang="zh-CN" altLang="en-US" sz="2400" dirty="0"/>
              <a:t>没有方法体，用分号结束</a:t>
            </a:r>
            <a:r>
              <a:rPr lang="zh-CN" altLang="en-US" sz="2400" dirty="0" smtClean="0"/>
              <a:t>。格式如下：</a:t>
            </a:r>
            <a:endParaRPr lang="en-US" altLang="zh-CN" sz="2400" dirty="0" smtClean="0"/>
          </a:p>
          <a:p>
            <a:pPr>
              <a:buClr>
                <a:srgbClr val="C00000"/>
              </a:buClr>
            </a:pPr>
            <a:r>
              <a:rPr lang="en-US" altLang="zh-CN" sz="2400" dirty="0" smtClean="0"/>
              <a:t>	</a:t>
            </a:r>
            <a:r>
              <a:rPr lang="en-US" altLang="zh-CN" sz="2400" u="sng" dirty="0" smtClean="0"/>
              <a:t>public </a:t>
            </a:r>
            <a:r>
              <a:rPr lang="en-US" altLang="zh-CN" sz="2400" u="sng" dirty="0">
                <a:solidFill>
                  <a:srgbClr val="C00000"/>
                </a:solidFill>
              </a:rPr>
              <a:t>abstract</a:t>
            </a:r>
            <a:r>
              <a:rPr lang="en-US" altLang="zh-CN" sz="2400" u="sng" dirty="0"/>
              <a:t> </a:t>
            </a:r>
            <a:r>
              <a:rPr lang="zh-CN" altLang="en-US" sz="2400" u="sng" dirty="0"/>
              <a:t>返回值类型 方法名（参数列表）；</a:t>
            </a:r>
            <a:r>
              <a:rPr lang="zh-CN" altLang="en-US" sz="2400" dirty="0"/>
              <a:t>	</a:t>
            </a:r>
            <a:endParaRPr lang="en-US" altLang="zh-CN" sz="2400" dirty="0" smtClean="0"/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zh-CN" altLang="en-US" sz="2400" dirty="0"/>
              <a:t>抽象方法是不可以被直接执行的，调用抽象方法时，一定是调用子类重写以后的（非抽象方法）方法。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30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抽象类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7827ADD5-4C9B-4A4B-9A91-08B3A847B209}"/>
              </a:ext>
            </a:extLst>
          </p:cNvPr>
          <p:cNvSpPr txBox="1">
            <a:spLocks/>
          </p:cNvSpPr>
          <p:nvPr/>
        </p:nvSpPr>
        <p:spPr>
          <a:xfrm>
            <a:off x="589175" y="1628480"/>
            <a:ext cx="10044260" cy="27279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42900" lvl="1" indent="-3429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0100" lvl="3" indent="-342900">
              <a:lnSpc>
                <a:spcPct val="150000"/>
              </a:lnSpc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  <a:defRPr sz="2400">
                <a:solidFill>
                  <a:srgbClr val="002060"/>
                </a:solidFill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 dirty="0"/>
              <a:t>抽象类是用</a:t>
            </a:r>
            <a:r>
              <a:rPr lang="en-US" altLang="zh-CN" sz="2400" dirty="0"/>
              <a:t>abstract</a:t>
            </a:r>
            <a:r>
              <a:rPr lang="zh-CN" altLang="en-US" sz="2400" dirty="0"/>
              <a:t>修饰的类。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abstract</a:t>
            </a:r>
            <a:r>
              <a:rPr lang="zh-CN" altLang="en-US" sz="2400" dirty="0" smtClean="0"/>
              <a:t>关键词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抽象类不能实例化</a:t>
            </a:r>
            <a:endParaRPr lang="en-US" altLang="zh-CN" sz="24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抽象</a:t>
            </a:r>
            <a:r>
              <a:rPr lang="zh-CN" altLang="en-US" sz="2400" dirty="0"/>
              <a:t>类必须有构造</a:t>
            </a:r>
            <a:r>
              <a:rPr lang="zh-CN" altLang="en-US" sz="2400" dirty="0" smtClean="0"/>
              <a:t>方法，抽象</a:t>
            </a:r>
            <a:r>
              <a:rPr lang="zh-CN" altLang="en-US" sz="2400" dirty="0"/>
              <a:t>类的构造方法是给子类</a:t>
            </a:r>
            <a:r>
              <a:rPr lang="en-US" altLang="zh-CN" sz="2400" dirty="0"/>
              <a:t>super()</a:t>
            </a:r>
            <a:r>
              <a:rPr lang="zh-CN" altLang="en-US" sz="2400" dirty="0"/>
              <a:t>用的。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作为</a:t>
            </a:r>
            <a:r>
              <a:rPr lang="zh-CN" altLang="en-US" sz="2400" dirty="0"/>
              <a:t>其他类的父</a:t>
            </a:r>
            <a:r>
              <a:rPr lang="zh-CN" altLang="en-US" sz="2400" dirty="0" smtClean="0"/>
              <a:t>类</a:t>
            </a:r>
            <a:endParaRPr lang="en-US" altLang="zh-CN" sz="24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5.6】</a:t>
            </a:r>
            <a:r>
              <a:rPr lang="zh-CN" altLang="en-US" sz="2400" dirty="0"/>
              <a:t>抽象类与他的子</a:t>
            </a:r>
            <a:r>
              <a:rPr lang="zh-CN" altLang="en-US" sz="2400" dirty="0" smtClean="0"/>
              <a:t>类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273071" y="4620204"/>
            <a:ext cx="867646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、含有抽象方法的类（包括继承过来的抽象方法）一定要声明为抽象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、抽象</a:t>
            </a:r>
            <a:r>
              <a:rPr lang="zh-CN" altLang="en-US" dirty="0"/>
              <a:t>类可以没有抽象方法，含有抽象方法的类一定是抽象类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抽象类中的方法如果不用</a:t>
            </a:r>
            <a:r>
              <a:rPr lang="en-US" altLang="zh-CN" dirty="0"/>
              <a:t>abstract</a:t>
            </a:r>
            <a:r>
              <a:rPr lang="zh-CN" altLang="en-US" dirty="0"/>
              <a:t>修饰，和普通方法一样，不是抽象方法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1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ea typeface="仿宋_GB2312" pitchFamily="49" charset="-122"/>
              </a:rPr>
              <a:t>Object</a:t>
            </a:r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4DD7B3BF-72AD-4177-97F2-85C6EA9C6DD8}"/>
              </a:ext>
            </a:extLst>
          </p:cNvPr>
          <p:cNvSpPr txBox="1">
            <a:spLocks/>
          </p:cNvSpPr>
          <p:nvPr/>
        </p:nvSpPr>
        <p:spPr>
          <a:xfrm>
            <a:off x="589174" y="1600200"/>
            <a:ext cx="10081967" cy="3773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Object</a:t>
            </a:r>
            <a:r>
              <a:rPr lang="zh-CN" altLang="zh-CN" sz="2400" dirty="0"/>
              <a:t>类是所有</a:t>
            </a:r>
            <a:r>
              <a:rPr lang="en-US" altLang="zh-CN" sz="2400" dirty="0"/>
              <a:t>Java</a:t>
            </a:r>
            <a:r>
              <a:rPr lang="zh-CN" altLang="zh-CN" sz="2400" dirty="0"/>
              <a:t>类的父类</a:t>
            </a:r>
            <a:r>
              <a:rPr lang="zh-CN" altLang="en-US" sz="2400" dirty="0"/>
              <a:t>，类中</a:t>
            </a:r>
            <a:r>
              <a:rPr lang="zh-CN" altLang="zh-CN" sz="2400" dirty="0"/>
              <a:t>定义了一些通用的</a:t>
            </a:r>
            <a:r>
              <a:rPr lang="zh-CN" altLang="zh-CN" sz="2400" b="1" dirty="0"/>
              <a:t>方法</a:t>
            </a:r>
            <a:r>
              <a:rPr lang="zh-CN" altLang="zh-CN" sz="2400" dirty="0"/>
              <a:t>，如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 </a:t>
            </a:r>
            <a:r>
              <a:rPr lang="zh-CN" altLang="zh-CN" sz="2400" dirty="0"/>
              <a:t>方法、</a:t>
            </a:r>
            <a:r>
              <a:rPr lang="en-US" altLang="zh-CN" sz="2400" dirty="0"/>
              <a:t>equals()</a:t>
            </a:r>
            <a:r>
              <a:rPr lang="zh-CN" altLang="zh-CN" sz="2400" dirty="0"/>
              <a:t>方法等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toString</a:t>
            </a:r>
            <a:r>
              <a:rPr lang="en-US" altLang="zh-CN" sz="2400" dirty="0"/>
              <a:t>() </a:t>
            </a:r>
            <a:r>
              <a:rPr lang="zh-CN" altLang="zh-CN" sz="2400" dirty="0"/>
              <a:t>方法</a:t>
            </a:r>
            <a:endParaRPr lang="en-US" altLang="zh-CN" sz="2400" dirty="0"/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"/>
            </a:pPr>
            <a:r>
              <a:rPr lang="zh-CN" altLang="zh-CN" sz="2200" dirty="0">
                <a:solidFill>
                  <a:srgbClr val="002060"/>
                </a:solidFill>
              </a:rPr>
              <a:t>返回一个字符串，该字符串由类名、 “</a:t>
            </a:r>
            <a:r>
              <a:rPr lang="en-US" altLang="zh-CN" sz="2200" dirty="0">
                <a:solidFill>
                  <a:srgbClr val="002060"/>
                </a:solidFill>
              </a:rPr>
              <a:t>@</a:t>
            </a:r>
            <a:r>
              <a:rPr lang="zh-CN" altLang="zh-CN" sz="2200" dirty="0">
                <a:solidFill>
                  <a:srgbClr val="002060"/>
                </a:solidFill>
              </a:rPr>
              <a:t>”和此对象哈希码的无符号十六进制表示组成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"/>
            </a:pPr>
            <a:r>
              <a:rPr lang="zh-CN" altLang="en-US" sz="2200" dirty="0">
                <a:solidFill>
                  <a:srgbClr val="002060"/>
                </a:solidFill>
              </a:rPr>
              <a:t>重写</a:t>
            </a:r>
            <a:r>
              <a:rPr lang="en-US" altLang="zh-CN" sz="2200" dirty="0" err="1">
                <a:solidFill>
                  <a:srgbClr val="002060"/>
                </a:solidFill>
              </a:rPr>
              <a:t>toString</a:t>
            </a:r>
            <a:r>
              <a:rPr lang="en-US" altLang="zh-CN" sz="2200" dirty="0">
                <a:solidFill>
                  <a:srgbClr val="002060"/>
                </a:solidFill>
              </a:rPr>
              <a:t>() </a:t>
            </a:r>
            <a:r>
              <a:rPr lang="zh-CN" altLang="zh-CN" sz="2200" dirty="0">
                <a:solidFill>
                  <a:srgbClr val="002060"/>
                </a:solidFill>
              </a:rPr>
              <a:t>方法</a:t>
            </a:r>
            <a:r>
              <a:rPr lang="zh-CN" altLang="en-US" sz="2200" dirty="0">
                <a:solidFill>
                  <a:srgbClr val="002060"/>
                </a:solidFill>
              </a:rPr>
              <a:t>，满足类的需求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zh-CN" sz="2200" dirty="0">
                <a:solidFill>
                  <a:srgbClr val="002060"/>
                </a:solidFill>
              </a:rPr>
              <a:t>【</a:t>
            </a:r>
            <a:r>
              <a:rPr lang="zh-CN" altLang="zh-CN" sz="2200" dirty="0">
                <a:solidFill>
                  <a:srgbClr val="002060"/>
                </a:solidFill>
              </a:rPr>
              <a:t>例</a:t>
            </a:r>
            <a:r>
              <a:rPr lang="en-US" altLang="zh-CN" sz="2200" dirty="0">
                <a:solidFill>
                  <a:srgbClr val="002060"/>
                </a:solidFill>
              </a:rPr>
              <a:t>5.7】</a:t>
            </a:r>
            <a:r>
              <a:rPr lang="zh-CN" altLang="en-US" sz="2200" dirty="0">
                <a:solidFill>
                  <a:srgbClr val="002060"/>
                </a:solidFill>
              </a:rPr>
              <a:t>重写</a:t>
            </a:r>
            <a:r>
              <a:rPr lang="en-US" altLang="zh-CN" sz="2200" dirty="0" err="1">
                <a:solidFill>
                  <a:srgbClr val="002060"/>
                </a:solidFill>
              </a:rPr>
              <a:t>toString</a:t>
            </a:r>
            <a:r>
              <a:rPr lang="en-US" altLang="zh-CN" sz="2200" dirty="0">
                <a:solidFill>
                  <a:srgbClr val="002060"/>
                </a:solidFill>
              </a:rPr>
              <a:t>() </a:t>
            </a:r>
            <a:r>
              <a:rPr lang="zh-CN" altLang="zh-CN" sz="2200" dirty="0">
                <a:solidFill>
                  <a:srgbClr val="002060"/>
                </a:solidFill>
              </a:rPr>
              <a:t>方法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87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ea typeface="仿宋_GB2312" pitchFamily="49" charset="-122"/>
              </a:rPr>
              <a:t>Object</a:t>
            </a:r>
            <a:r>
              <a:rPr lang="zh-CN" altLang="en-US" sz="3200" dirty="0">
                <a:ea typeface="仿宋_GB2312" pitchFamily="49" charset="-122"/>
              </a:rPr>
              <a:t>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2B7C820E-BE19-491D-8215-443CA3E54E47}"/>
              </a:ext>
            </a:extLst>
          </p:cNvPr>
          <p:cNvSpPr txBox="1">
            <a:spLocks/>
          </p:cNvSpPr>
          <p:nvPr/>
        </p:nvSpPr>
        <p:spPr>
          <a:xfrm>
            <a:off x="664593" y="1600201"/>
            <a:ext cx="9987695" cy="280211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756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2060"/>
                </a:solidFill>
              </a:defRPr>
            </a:lvl1pPr>
            <a:lvl2pPr marL="342900" lvl="1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等线" panose="02010600030101010101" pitchFamily="2" charset="-122"/>
              <a:buChar char="–"/>
              <a:defRPr sz="2400">
                <a:solidFill>
                  <a:srgbClr val="002060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equals() </a:t>
            </a:r>
            <a:r>
              <a:rPr lang="zh-CN" altLang="zh-CN" dirty="0"/>
              <a:t>方法</a:t>
            </a:r>
            <a:endParaRPr lang="en-US" altLang="zh-CN" dirty="0"/>
          </a:p>
          <a:p>
            <a:pPr marL="540000" lvl="1">
              <a:buSzPct val="100000"/>
              <a:buFont typeface="Wingdings" panose="05000000000000000000" pitchFamily="2" charset="2"/>
              <a:buChar char=""/>
            </a:pPr>
            <a:r>
              <a:rPr lang="zh-CN" altLang="en-US" dirty="0"/>
              <a:t>比较两个引用的是不是同一个对象</a:t>
            </a:r>
            <a:endParaRPr lang="en-US" altLang="zh-CN" dirty="0"/>
          </a:p>
          <a:p>
            <a:pPr marL="540000" lvl="1">
              <a:buSzPct val="100000"/>
              <a:buFont typeface="Wingdings" panose="05000000000000000000" pitchFamily="2" charset="2"/>
              <a:buChar char=""/>
            </a:pPr>
            <a:r>
              <a:rPr lang="zh-CN" altLang="zh-CN" dirty="0"/>
              <a:t>重写</a:t>
            </a:r>
            <a:r>
              <a:rPr lang="en-US" altLang="zh-CN" dirty="0"/>
              <a:t>equals()</a:t>
            </a:r>
            <a:r>
              <a:rPr lang="zh-CN" altLang="zh-CN" dirty="0"/>
              <a:t>方法</a:t>
            </a:r>
            <a:r>
              <a:rPr lang="zh-CN" altLang="en-US" dirty="0"/>
              <a:t>，</a:t>
            </a:r>
            <a:r>
              <a:rPr lang="zh-CN" altLang="zh-CN" dirty="0"/>
              <a:t>定义自己的比较规则</a:t>
            </a:r>
            <a:endParaRPr lang="en-US" altLang="zh-CN" dirty="0"/>
          </a:p>
          <a:p>
            <a:pPr marL="540000" lvl="1">
              <a:buSzPct val="100000"/>
              <a:buFont typeface="Wingdings" panose="05000000000000000000" pitchFamily="2" charset="2"/>
              <a:buChar char=""/>
            </a:pP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5.8】</a:t>
            </a:r>
            <a:r>
              <a:rPr lang="zh-CN" altLang="en-US" dirty="0"/>
              <a:t>比较“</a:t>
            </a:r>
            <a:r>
              <a:rPr lang="en-US" altLang="zh-CN" dirty="0"/>
              <a:t>==</a:t>
            </a:r>
            <a:r>
              <a:rPr lang="zh-CN" altLang="en-US" dirty="0"/>
              <a:t>”与</a:t>
            </a:r>
            <a:r>
              <a:rPr lang="en-US" altLang="zh-CN" dirty="0"/>
              <a:t>equals() </a:t>
            </a:r>
            <a:r>
              <a:rPr lang="zh-CN" altLang="zh-CN" dirty="0"/>
              <a:t>方法</a:t>
            </a:r>
            <a:endParaRPr lang="en-US" altLang="zh-CN" dirty="0"/>
          </a:p>
          <a:p>
            <a:pPr marL="540000" lvl="1">
              <a:buSzPct val="100000"/>
              <a:buFont typeface="Wingdings" panose="05000000000000000000" pitchFamily="2" charset="2"/>
              <a:buChar char=""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5.9】</a:t>
            </a:r>
            <a:r>
              <a:rPr lang="zh-CN" altLang="en-US" dirty="0"/>
              <a:t>重写</a:t>
            </a:r>
            <a:r>
              <a:rPr lang="en-US" altLang="zh-CN" dirty="0"/>
              <a:t>equals()</a:t>
            </a:r>
            <a:r>
              <a:rPr lang="zh-CN" altLang="zh-CN" dirty="0"/>
              <a:t>方法</a:t>
            </a:r>
            <a:r>
              <a:rPr lang="zh-CN" altLang="en-US" dirty="0"/>
              <a:t>，比较两个圆，两个矩形是否相同</a:t>
            </a:r>
            <a:endParaRPr lang="en-US" altLang="zh-CN" dirty="0"/>
          </a:p>
          <a:p>
            <a:pPr marL="540000" lvl="1">
              <a:buSzPct val="100000"/>
              <a:buFont typeface="Wingdings" panose="05000000000000000000" pitchFamily="2" charset="2"/>
              <a:buChar char=""/>
            </a:pPr>
            <a:r>
              <a:rPr lang="zh-CN" altLang="en-US" dirty="0"/>
              <a:t>改变例</a:t>
            </a:r>
            <a:r>
              <a:rPr lang="en-US" altLang="zh-CN" dirty="0"/>
              <a:t>5.9</a:t>
            </a:r>
            <a:r>
              <a:rPr lang="zh-CN" altLang="en-US" dirty="0"/>
              <a:t>的比较规则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9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接口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E399894D-6D7C-440A-B072-D8B0439F82E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1218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接</a:t>
            </a:r>
            <a:r>
              <a:rPr lang="zh-CN" altLang="zh-CN" sz="2400" dirty="0"/>
              <a:t>口的定义和实现</a:t>
            </a: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接口：</a:t>
            </a:r>
            <a:r>
              <a:rPr lang="zh-CN" altLang="zh-CN" sz="2200" dirty="0">
                <a:solidFill>
                  <a:srgbClr val="002060"/>
                </a:solidFill>
              </a:rPr>
              <a:t>常常代表一个角色</a:t>
            </a:r>
            <a:r>
              <a:rPr lang="zh-CN" altLang="en-US" sz="2200" dirty="0">
                <a:solidFill>
                  <a:srgbClr val="002060"/>
                </a:solidFill>
              </a:rPr>
              <a:t>，表现为一组方法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用</a:t>
            </a:r>
            <a:r>
              <a:rPr lang="en-US" altLang="zh-CN" sz="2200" dirty="0">
                <a:solidFill>
                  <a:srgbClr val="002060"/>
                </a:solidFill>
              </a:rPr>
              <a:t>interface</a:t>
            </a:r>
            <a:r>
              <a:rPr lang="zh-CN" altLang="en-US" sz="2200" dirty="0">
                <a:solidFill>
                  <a:srgbClr val="002060"/>
                </a:solidFill>
              </a:rPr>
              <a:t>关键词定于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一个类可以实现多个接口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接口可以多继承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接口中的方法都是抽象方法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接口不能实例化，没有构造方法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en-US" sz="2200" dirty="0">
                <a:solidFill>
                  <a:srgbClr val="002060"/>
                </a:solidFill>
              </a:rPr>
              <a:t>接口的应用变量可以引用实现接口的类的对象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"/>
            </a:pPr>
            <a:r>
              <a:rPr lang="zh-CN" altLang="zh-CN" sz="2200" dirty="0">
                <a:solidFill>
                  <a:srgbClr val="002060"/>
                </a:solidFill>
              </a:rPr>
              <a:t>例</a:t>
            </a:r>
            <a:r>
              <a:rPr lang="en-US" altLang="zh-CN" sz="2200" dirty="0">
                <a:solidFill>
                  <a:srgbClr val="002060"/>
                </a:solidFill>
              </a:rPr>
              <a:t>5.10   </a:t>
            </a:r>
            <a:r>
              <a:rPr lang="zh-CN" altLang="zh-CN" sz="2200" dirty="0">
                <a:solidFill>
                  <a:srgbClr val="002060"/>
                </a:solidFill>
              </a:rPr>
              <a:t>定义飞行接口</a:t>
            </a:r>
            <a:r>
              <a:rPr lang="en-US" altLang="zh-CN" sz="2200" dirty="0">
                <a:solidFill>
                  <a:srgbClr val="002060"/>
                </a:solidFill>
              </a:rPr>
              <a:t>Flyable</a:t>
            </a:r>
          </a:p>
        </p:txBody>
      </p:sp>
    </p:spTree>
    <p:extLst>
      <p:ext uri="{BB962C8B-B14F-4D97-AF65-F5344CB8AC3E}">
        <p14:creationId xmlns:p14="http://schemas.microsoft.com/office/powerpoint/2010/main" val="15384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02069B-485A-4F00-815C-F3AFF97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0E82096-FDBD-4529-AFA7-4101698AA6E0}"/>
              </a:ext>
            </a:extLst>
          </p:cNvPr>
          <p:cNvSpPr txBox="1">
            <a:spLocks/>
          </p:cNvSpPr>
          <p:nvPr/>
        </p:nvSpPr>
        <p:spPr>
          <a:xfrm>
            <a:off x="636310" y="1600200"/>
            <a:ext cx="8229600" cy="4536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继承的概念与实现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子类的构造过程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方法的重写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多态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抽象类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dirty="0"/>
              <a:t>Object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dirty="0"/>
              <a:t>接口</a:t>
            </a:r>
            <a:endParaRPr lang="en-US" altLang="zh-CN" sz="2400" dirty="0"/>
          </a:p>
          <a:p>
            <a:pPr marL="540000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dirty="0"/>
              <a:t>Java</a:t>
            </a:r>
            <a:r>
              <a:rPr lang="zh-CN" altLang="en-US" sz="2400" dirty="0"/>
              <a:t>垃圾回收机制</a:t>
            </a:r>
          </a:p>
        </p:txBody>
      </p:sp>
    </p:spTree>
    <p:extLst>
      <p:ext uri="{BB962C8B-B14F-4D97-AF65-F5344CB8AC3E}">
        <p14:creationId xmlns:p14="http://schemas.microsoft.com/office/powerpoint/2010/main" val="19918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接口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2F327DAC-A916-465F-A651-F8AB3DEB8F00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0195089" cy="3895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dirty="0"/>
              <a:t>Arrays</a:t>
            </a:r>
            <a:r>
              <a:rPr lang="zh-CN" altLang="zh-CN" sz="2400" dirty="0"/>
              <a:t>类与</a:t>
            </a:r>
            <a:r>
              <a:rPr lang="en-US" altLang="zh-CN" sz="2400" dirty="0"/>
              <a:t>Comparable</a:t>
            </a:r>
            <a:r>
              <a:rPr lang="zh-CN" altLang="zh-CN" sz="2400" dirty="0"/>
              <a:t>接口</a:t>
            </a:r>
            <a:endParaRPr lang="zh-CN" altLang="zh-CN" sz="2400" b="1" dirty="0"/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</a:rPr>
              <a:t>用</a:t>
            </a:r>
            <a:r>
              <a:rPr lang="en-US" altLang="zh-CN" sz="2400" dirty="0">
                <a:solidFill>
                  <a:srgbClr val="002060"/>
                </a:solidFill>
              </a:rPr>
              <a:t>Arrays</a:t>
            </a:r>
            <a:r>
              <a:rPr lang="zh-CN" altLang="zh-CN" sz="2400" dirty="0">
                <a:solidFill>
                  <a:srgbClr val="002060"/>
                </a:solidFill>
              </a:rPr>
              <a:t>类处理基本数据类型的数组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5.11】</a:t>
            </a:r>
            <a:r>
              <a:rPr lang="zh-CN" altLang="en-US" sz="2400" dirty="0">
                <a:solidFill>
                  <a:srgbClr val="002060"/>
                </a:solidFill>
              </a:rPr>
              <a:t>数组复制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5.12】</a:t>
            </a:r>
            <a:r>
              <a:rPr lang="zh-CN" altLang="en-US" sz="2400" dirty="0">
                <a:solidFill>
                  <a:srgbClr val="002060"/>
                </a:solidFill>
              </a:rPr>
              <a:t>数组排序，二分查找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2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</a:rPr>
              <a:t>用</a:t>
            </a:r>
            <a:r>
              <a:rPr lang="en-US" altLang="zh-CN" sz="2400" dirty="0">
                <a:solidFill>
                  <a:srgbClr val="002060"/>
                </a:solidFill>
              </a:rPr>
              <a:t>Arrays</a:t>
            </a:r>
            <a:r>
              <a:rPr lang="zh-CN" altLang="zh-CN" sz="2400" dirty="0">
                <a:solidFill>
                  <a:srgbClr val="002060"/>
                </a:solidFill>
              </a:rPr>
              <a:t>类处理对象数组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</a:rPr>
              <a:t>对象数组排序，要求相应的类必须实现</a:t>
            </a:r>
            <a:r>
              <a:rPr lang="en-US" altLang="zh-CN" sz="2400" dirty="0">
                <a:solidFill>
                  <a:srgbClr val="002060"/>
                </a:solidFill>
              </a:rPr>
              <a:t>Comparable</a:t>
            </a:r>
            <a:r>
              <a:rPr lang="zh-CN" altLang="zh-CN" sz="2400" dirty="0">
                <a:solidFill>
                  <a:srgbClr val="002060"/>
                </a:solidFill>
              </a:rPr>
              <a:t>接口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5.13】Student</a:t>
            </a:r>
            <a:r>
              <a:rPr lang="zh-CN" altLang="en-US" sz="2400" dirty="0">
                <a:solidFill>
                  <a:srgbClr val="002060"/>
                </a:solidFill>
              </a:rPr>
              <a:t>类</a:t>
            </a:r>
            <a:r>
              <a:rPr lang="zh-CN" altLang="zh-CN" sz="2400" dirty="0">
                <a:solidFill>
                  <a:srgbClr val="002060"/>
                </a:solidFill>
              </a:rPr>
              <a:t>实现</a:t>
            </a:r>
            <a:r>
              <a:rPr lang="en-US" altLang="zh-CN" sz="2400" dirty="0">
                <a:solidFill>
                  <a:srgbClr val="002060"/>
                </a:solidFill>
              </a:rPr>
              <a:t>Comparable</a:t>
            </a:r>
            <a:r>
              <a:rPr lang="zh-CN" altLang="zh-CN" sz="2400" dirty="0">
                <a:solidFill>
                  <a:srgbClr val="002060"/>
                </a:solidFill>
              </a:rPr>
              <a:t>接口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3" indent="-3429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5.14】</a:t>
            </a:r>
            <a:r>
              <a:rPr lang="zh-CN" altLang="en-US" sz="2400" dirty="0">
                <a:solidFill>
                  <a:srgbClr val="002060"/>
                </a:solidFill>
              </a:rPr>
              <a:t>使用比较器</a:t>
            </a:r>
            <a:r>
              <a:rPr lang="en-US" altLang="zh-CN" sz="2400" dirty="0">
                <a:solidFill>
                  <a:srgbClr val="002060"/>
                </a:solidFill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26156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垃圾回收机制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7DA8C25-1372-437E-BD63-81E46CE006A0}"/>
              </a:ext>
            </a:extLst>
          </p:cNvPr>
          <p:cNvSpPr/>
          <p:nvPr/>
        </p:nvSpPr>
        <p:spPr>
          <a:xfrm>
            <a:off x="625311" y="1810740"/>
            <a:ext cx="9697039" cy="20542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</a:rPr>
              <a:t>虚拟机利用空闲时间不定时地释放不再使用的内存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2060"/>
                </a:solidFill>
              </a:rPr>
              <a:t>System.gc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  <a:r>
              <a:rPr lang="zh-CN" altLang="en-US" sz="2400" dirty="0">
                <a:solidFill>
                  <a:srgbClr val="002060"/>
                </a:solidFill>
              </a:rPr>
              <a:t>方法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Object</a:t>
            </a:r>
            <a:r>
              <a:rPr lang="zh-CN" altLang="zh-CN" sz="2400" dirty="0">
                <a:solidFill>
                  <a:srgbClr val="002060"/>
                </a:solidFill>
              </a:rPr>
              <a:t>类的</a:t>
            </a:r>
            <a:r>
              <a:rPr lang="en-US" altLang="zh-CN" sz="2400" dirty="0">
                <a:solidFill>
                  <a:srgbClr val="002060"/>
                </a:solidFill>
              </a:rPr>
              <a:t>finalize()</a:t>
            </a:r>
            <a:r>
              <a:rPr lang="zh-CN" altLang="zh-CN" sz="2400" dirty="0">
                <a:solidFill>
                  <a:srgbClr val="002060"/>
                </a:solidFill>
              </a:rPr>
              <a:t>方法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5.15】finalize()</a:t>
            </a:r>
            <a:r>
              <a:rPr lang="zh-CN" altLang="zh-CN" sz="2400" dirty="0">
                <a:solidFill>
                  <a:srgbClr val="002060"/>
                </a:solidFill>
              </a:rPr>
              <a:t>方法</a:t>
            </a:r>
            <a:r>
              <a:rPr lang="zh-CN" altLang="en-US" sz="2400" dirty="0">
                <a:solidFill>
                  <a:srgbClr val="002060"/>
                </a:solidFill>
              </a:rPr>
              <a:t>的执行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7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1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继承的概念与实现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13B2FE3E-95B2-40C0-B32F-52CF151D5B2B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继承的概念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1B7DC4BF-FA41-4EFE-8059-20E879F9B60D}"/>
              </a:ext>
            </a:extLst>
          </p:cNvPr>
          <p:cNvSpPr txBox="1">
            <a:spLocks/>
          </p:cNvSpPr>
          <p:nvPr/>
        </p:nvSpPr>
        <p:spPr>
          <a:xfrm>
            <a:off x="670678" y="2249762"/>
            <a:ext cx="4040188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buClr>
                <a:srgbClr val="C00000"/>
              </a:buClr>
              <a:buSzPct val="85000"/>
              <a:defRPr sz="2400">
                <a:solidFill>
                  <a:srgbClr val="002060"/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继承是在原有类的基础上派生出新类，新类继承原有类的属性和方法，并可以增加新的属性和方法，称原有类为父类（也称为基类或超类），新的类为子类（也称为派生类）。</a:t>
            </a:r>
            <a:endParaRPr lang="en-US" altLang="zh-CN" dirty="0"/>
          </a:p>
        </p:txBody>
      </p:sp>
      <p:sp>
        <p:nvSpPr>
          <p:cNvPr id="8" name="内容占位符 6">
            <a:extLst>
              <a:ext uri="{FF2B5EF4-FFF2-40B4-BE49-F238E27FC236}">
                <a16:creationId xmlns="" xmlns:a16="http://schemas.microsoft.com/office/drawing/2014/main" id="{1C1E8E41-80EC-4ECC-8200-11EB1B20E468}"/>
              </a:ext>
            </a:extLst>
          </p:cNvPr>
          <p:cNvSpPr txBox="1">
            <a:spLocks/>
          </p:cNvSpPr>
          <p:nvPr/>
        </p:nvSpPr>
        <p:spPr>
          <a:xfrm>
            <a:off x="5460248" y="1767636"/>
            <a:ext cx="4041775" cy="964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>
                <a:solidFill>
                  <a:srgbClr val="002060"/>
                </a:solidFill>
              </a:rPr>
              <a:t>单继承、多继承</a:t>
            </a:r>
            <a:endParaRPr lang="en-US" altLang="zh-CN" sz="240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sz="2400">
                <a:solidFill>
                  <a:srgbClr val="002060"/>
                </a:solidFill>
              </a:rPr>
              <a:t>直接父类、间接父类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5562FB4-F1DB-4E41-8601-0736FB39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48" y="2874933"/>
            <a:ext cx="4413907" cy="24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继承的概念与实现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638013" y="1726486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Student{id, name, age}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Teacher{name, age, </a:t>
            </a:r>
            <a:r>
              <a:rPr lang="en-US" altLang="zh-CN" sz="2400" dirty="0" err="1">
                <a:solidFill>
                  <a:srgbClr val="002060"/>
                </a:solidFill>
              </a:rPr>
              <a:t>teachingage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761" y="2641878"/>
            <a:ext cx="1015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编程的基本原则：代码尽可能复用，即写一次，其他地方调用。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————</a:t>
            </a:r>
            <a:r>
              <a:rPr lang="zh-CN" altLang="en-US" sz="2400" dirty="0">
                <a:solidFill>
                  <a:srgbClr val="002060"/>
                </a:solidFill>
              </a:rPr>
              <a:t>继承可以实现代码的复用。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839491" y="3652217"/>
            <a:ext cx="8932189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zh-CN" altLang="en-US" sz="2000" dirty="0">
                <a:solidFill>
                  <a:srgbClr val="002060"/>
                </a:solidFill>
              </a:rPr>
              <a:t>把</a:t>
            </a:r>
            <a:r>
              <a:rPr lang="en-US" altLang="zh-CN" sz="2000" dirty="0">
                <a:solidFill>
                  <a:srgbClr val="002060"/>
                </a:solidFill>
              </a:rPr>
              <a:t>name</a:t>
            </a:r>
            <a:r>
              <a:rPr lang="zh-CN" altLang="en-US" sz="2000" dirty="0">
                <a:solidFill>
                  <a:srgbClr val="002060"/>
                </a:solidFill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</a:rPr>
              <a:t>age</a:t>
            </a:r>
            <a:r>
              <a:rPr lang="zh-CN" altLang="en-US" sz="2000" dirty="0">
                <a:solidFill>
                  <a:srgbClr val="002060"/>
                </a:solidFill>
              </a:rPr>
              <a:t>及相关代码（</a:t>
            </a:r>
            <a:r>
              <a:rPr lang="en-US" altLang="zh-CN" sz="2000" dirty="0">
                <a:solidFill>
                  <a:srgbClr val="002060"/>
                </a:solidFill>
              </a:rPr>
              <a:t>get/set</a:t>
            </a:r>
            <a:r>
              <a:rPr lang="zh-CN" altLang="en-US" sz="2000" dirty="0">
                <a:solidFill>
                  <a:srgbClr val="002060"/>
                </a:solidFill>
              </a:rPr>
              <a:t>方法</a:t>
            </a:r>
            <a:r>
              <a:rPr lang="en-US" altLang="zh-CN" sz="2000" dirty="0">
                <a:solidFill>
                  <a:srgbClr val="002060"/>
                </a:solidFill>
              </a:rPr>
              <a:t>/...</a:t>
            </a:r>
            <a:r>
              <a:rPr lang="zh-CN" altLang="en-US" sz="2000" dirty="0">
                <a:solidFill>
                  <a:srgbClr val="002060"/>
                </a:solidFill>
              </a:rPr>
              <a:t>）抽取出来，放入</a:t>
            </a:r>
            <a:r>
              <a:rPr lang="en-US" altLang="zh-CN" sz="2000" dirty="0">
                <a:solidFill>
                  <a:srgbClr val="002060"/>
                </a:solidFill>
              </a:rPr>
              <a:t>Person</a:t>
            </a:r>
            <a:r>
              <a:rPr lang="zh-CN" altLang="en-US" sz="2000" dirty="0">
                <a:solidFill>
                  <a:srgbClr val="002060"/>
                </a:solidFill>
              </a:rPr>
              <a:t>类中。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000" dirty="0">
                <a:solidFill>
                  <a:srgbClr val="002060"/>
                </a:solidFill>
              </a:rPr>
              <a:t>Student</a:t>
            </a:r>
            <a:r>
              <a:rPr lang="zh-CN" altLang="en-US" sz="2000" dirty="0">
                <a:solidFill>
                  <a:srgbClr val="002060"/>
                </a:solidFill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</a:rPr>
              <a:t>Teacher</a:t>
            </a:r>
            <a:r>
              <a:rPr lang="zh-CN" altLang="en-US" sz="2000" dirty="0">
                <a:solidFill>
                  <a:srgbClr val="002060"/>
                </a:solidFill>
              </a:rPr>
              <a:t>靠继承</a:t>
            </a:r>
            <a:r>
              <a:rPr lang="en-US" altLang="zh-CN" sz="2000" dirty="0" smtClean="0">
                <a:solidFill>
                  <a:srgbClr val="002060"/>
                </a:solidFill>
              </a:rPr>
              <a:t>Person</a:t>
            </a:r>
            <a:r>
              <a:rPr lang="zh-CN" altLang="en-US" sz="2000" dirty="0" smtClean="0">
                <a:solidFill>
                  <a:srgbClr val="002060"/>
                </a:solidFill>
              </a:rPr>
              <a:t>获得</a:t>
            </a:r>
            <a:r>
              <a:rPr lang="en-US" altLang="zh-CN" sz="2000" dirty="0">
                <a:solidFill>
                  <a:srgbClr val="002060"/>
                </a:solidFill>
              </a:rPr>
              <a:t>name</a:t>
            </a:r>
            <a:r>
              <a:rPr lang="zh-CN" altLang="en-US" sz="2000" dirty="0">
                <a:solidFill>
                  <a:srgbClr val="002060"/>
                </a:solidFill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</a:rPr>
              <a:t>age</a:t>
            </a:r>
            <a:r>
              <a:rPr lang="zh-CN" altLang="en-US" sz="2000" dirty="0">
                <a:solidFill>
                  <a:srgbClr val="002060"/>
                </a:solidFill>
              </a:rPr>
              <a:t>。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000" dirty="0" smtClean="0">
                <a:solidFill>
                  <a:srgbClr val="002060"/>
                </a:solidFill>
              </a:rPr>
              <a:t>Person{name</a:t>
            </a:r>
            <a:r>
              <a:rPr lang="en-US" altLang="zh-CN" sz="2000" dirty="0">
                <a:solidFill>
                  <a:srgbClr val="002060"/>
                </a:solidFill>
              </a:rPr>
              <a:t>, age}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000" dirty="0">
                <a:solidFill>
                  <a:srgbClr val="002060"/>
                </a:solidFill>
              </a:rPr>
              <a:t>Student{id} </a:t>
            </a:r>
            <a:r>
              <a:rPr lang="en-US" altLang="zh-CN" sz="2000" dirty="0" smtClean="0">
                <a:solidFill>
                  <a:srgbClr val="002060"/>
                </a:solidFill>
              </a:rPr>
              <a:t>	   </a:t>
            </a:r>
            <a:r>
              <a:rPr lang="zh-CN" altLang="en-US" sz="2000" dirty="0" smtClean="0">
                <a:solidFill>
                  <a:srgbClr val="002060"/>
                </a:solidFill>
              </a:rPr>
              <a:t>继承</a:t>
            </a:r>
            <a:r>
              <a:rPr lang="en-US" altLang="zh-CN" sz="2000" dirty="0">
                <a:solidFill>
                  <a:srgbClr val="002060"/>
                </a:solidFill>
              </a:rPr>
              <a:t>Person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000" dirty="0" smtClean="0">
                <a:solidFill>
                  <a:srgbClr val="002060"/>
                </a:solidFill>
              </a:rPr>
              <a:t>Teacher{</a:t>
            </a:r>
            <a:r>
              <a:rPr lang="en-US" altLang="zh-CN" sz="2000" dirty="0" err="1">
                <a:solidFill>
                  <a:srgbClr val="002060"/>
                </a:solidFill>
              </a:rPr>
              <a:t>teachingage</a:t>
            </a:r>
            <a:r>
              <a:rPr lang="en-US" altLang="zh-CN" sz="2000" dirty="0" smtClean="0">
                <a:solidFill>
                  <a:srgbClr val="002060"/>
                </a:solidFill>
              </a:rPr>
              <a:t>} </a:t>
            </a:r>
            <a:r>
              <a:rPr lang="zh-CN" altLang="en-US" sz="2000" dirty="0">
                <a:solidFill>
                  <a:srgbClr val="002060"/>
                </a:solidFill>
              </a:rPr>
              <a:t>继承</a:t>
            </a:r>
            <a:r>
              <a:rPr lang="en-US" altLang="zh-CN" sz="2000" dirty="0">
                <a:solidFill>
                  <a:srgbClr val="002060"/>
                </a:solidFill>
              </a:rPr>
              <a:t>Person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253" y="5461578"/>
            <a:ext cx="9629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不是有重复代码每的类就可以继承的。继承要求有逻辑关系</a:t>
            </a:r>
            <a:r>
              <a:rPr lang="zh-CN" altLang="en-US" sz="2400" dirty="0" smtClean="0">
                <a:solidFill>
                  <a:srgbClr val="002060"/>
                </a:solidFill>
              </a:rPr>
              <a:t>，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  </a:t>
            </a:r>
            <a:r>
              <a:rPr lang="zh-CN" altLang="en-US" sz="2400" dirty="0" smtClean="0">
                <a:solidFill>
                  <a:srgbClr val="002060"/>
                </a:solidFill>
              </a:rPr>
              <a:t>子</a:t>
            </a:r>
            <a:r>
              <a:rPr lang="zh-CN" altLang="en-US" sz="2400" dirty="0">
                <a:solidFill>
                  <a:srgbClr val="002060"/>
                </a:solidFill>
              </a:rPr>
              <a:t>类 </a:t>
            </a:r>
            <a:r>
              <a:rPr lang="en-US" altLang="zh-CN" sz="2400" dirty="0">
                <a:solidFill>
                  <a:srgbClr val="002060"/>
                </a:solidFill>
              </a:rPr>
              <a:t>is a </a:t>
            </a:r>
            <a:r>
              <a:rPr lang="zh-CN" altLang="en-US" sz="2400" dirty="0">
                <a:solidFill>
                  <a:srgbClr val="002060"/>
                </a:solidFill>
              </a:rPr>
              <a:t>父类。</a:t>
            </a:r>
          </a:p>
        </p:txBody>
      </p:sp>
    </p:spTree>
    <p:extLst>
      <p:ext uri="{BB962C8B-B14F-4D97-AF65-F5344CB8AC3E}">
        <p14:creationId xmlns:p14="http://schemas.microsoft.com/office/powerpoint/2010/main" val="22636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624EBB85-FFBB-41E1-8933-C15B6DE6DD7F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继承的实现</a:t>
            </a: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A19ED3AB-10F2-474B-875E-B24AF64EEEB4}"/>
              </a:ext>
            </a:extLst>
          </p:cNvPr>
          <p:cNvSpPr txBox="1">
            <a:spLocks/>
          </p:cNvSpPr>
          <p:nvPr/>
        </p:nvSpPr>
        <p:spPr>
          <a:xfrm>
            <a:off x="947394" y="2309930"/>
            <a:ext cx="9836870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buClr>
                <a:srgbClr val="C00000"/>
              </a:buClr>
              <a:buSzPct val="85000"/>
              <a:defRPr sz="2400">
                <a:solidFill>
                  <a:srgbClr val="002060"/>
                </a:solidFill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5.1】</a:t>
            </a:r>
            <a:r>
              <a:rPr lang="zh-CN" altLang="zh-CN" dirty="0"/>
              <a:t>定义点类</a:t>
            </a:r>
            <a:r>
              <a:rPr lang="en-US" altLang="zh-CN" dirty="0"/>
              <a:t>Point</a:t>
            </a:r>
            <a:r>
              <a:rPr lang="zh-CN" altLang="zh-CN" dirty="0"/>
              <a:t>，属性有</a:t>
            </a:r>
            <a:r>
              <a:rPr lang="en-US" altLang="zh-CN" dirty="0"/>
              <a:t>x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坐标；定义形状类</a:t>
            </a:r>
            <a:r>
              <a:rPr lang="en-US" altLang="zh-CN" dirty="0"/>
              <a:t>Shape</a:t>
            </a:r>
            <a:r>
              <a:rPr lang="zh-CN" altLang="zh-CN" dirty="0"/>
              <a:t>，属性有形状名，填充颜色，轮廓颜色；定义</a:t>
            </a:r>
            <a:r>
              <a:rPr lang="en-US" altLang="zh-CN" dirty="0"/>
              <a:t>Shape</a:t>
            </a:r>
            <a:r>
              <a:rPr lang="zh-CN" altLang="zh-CN" dirty="0"/>
              <a:t>类的两个子类</a:t>
            </a:r>
            <a:r>
              <a:rPr lang="en-US" altLang="zh-CN" dirty="0"/>
              <a:t>Rectangle</a:t>
            </a:r>
            <a:r>
              <a:rPr lang="zh-CN" altLang="zh-CN" dirty="0"/>
              <a:t>和</a:t>
            </a:r>
            <a:r>
              <a:rPr lang="en-US" altLang="zh-CN" dirty="0"/>
              <a:t>Circle</a:t>
            </a:r>
            <a:r>
              <a:rPr lang="zh-CN" altLang="zh-CN" dirty="0"/>
              <a:t>，</a:t>
            </a:r>
            <a:r>
              <a:rPr lang="en-US" altLang="zh-CN" dirty="0"/>
              <a:t>Rectangle</a:t>
            </a:r>
            <a:r>
              <a:rPr lang="zh-CN" altLang="zh-CN" dirty="0"/>
              <a:t>除了继承父类的属性外，再增加宽、高和左上角坐标等属性，</a:t>
            </a:r>
            <a:r>
              <a:rPr lang="en-US" altLang="zh-CN" dirty="0"/>
              <a:t>Circle</a:t>
            </a:r>
            <a:r>
              <a:rPr lang="zh-CN" altLang="zh-CN" dirty="0"/>
              <a:t>除了继承父类的属性外，再增加半径和圆心坐标属性。两个子类分别实现计算矩形和圆形的面积，编写</a:t>
            </a:r>
            <a:r>
              <a:rPr lang="en-US" altLang="zh-CN" dirty="0"/>
              <a:t>Test</a:t>
            </a:r>
            <a:r>
              <a:rPr lang="zh-CN" altLang="zh-CN" dirty="0"/>
              <a:t>类测试这几个类。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class </a:t>
            </a:r>
            <a:r>
              <a:rPr lang="zh-CN" altLang="zh-CN" dirty="0"/>
              <a:t>子类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extends</a:t>
            </a:r>
            <a:r>
              <a:rPr lang="en-US" altLang="zh-CN" dirty="0"/>
              <a:t> </a:t>
            </a:r>
            <a:r>
              <a:rPr lang="zh-CN" altLang="zh-CN" dirty="0"/>
              <a:t>父类</a:t>
            </a:r>
            <a:r>
              <a:rPr lang="en-US" altLang="zh-CN" dirty="0"/>
              <a:t> { }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BE24E095-79C1-430B-9CFB-48CA9A6E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继承的概念与实现</a:t>
            </a:r>
          </a:p>
        </p:txBody>
      </p:sp>
    </p:spTree>
    <p:extLst>
      <p:ext uri="{BB962C8B-B14F-4D97-AF65-F5344CB8AC3E}">
        <p14:creationId xmlns:p14="http://schemas.microsoft.com/office/powerpoint/2010/main" val="1668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Protected</a:t>
            </a:r>
            <a:r>
              <a:rPr lang="zh-CN" altLang="en-US" dirty="0"/>
              <a:t>权限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继承的概念与实现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273EFBE8-CC61-4944-951D-F30268D4226B}"/>
              </a:ext>
            </a:extLst>
          </p:cNvPr>
          <p:cNvSpPr txBox="1">
            <a:spLocks/>
          </p:cNvSpPr>
          <p:nvPr/>
        </p:nvSpPr>
        <p:spPr>
          <a:xfrm>
            <a:off x="1173637" y="2302986"/>
            <a:ext cx="8229600" cy="2252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buClr>
                <a:srgbClr val="C00000"/>
              </a:buClr>
              <a:buSzPct val="85000"/>
              <a:defRPr sz="2400">
                <a:solidFill>
                  <a:srgbClr val="002060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public</a:t>
            </a:r>
          </a:p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protected          </a:t>
            </a:r>
            <a:r>
              <a:rPr lang="zh-CN" altLang="en-US" sz="2400" dirty="0">
                <a:solidFill>
                  <a:srgbClr val="002060"/>
                </a:solidFill>
              </a:rPr>
              <a:t>同一个包中的类或子类可以访问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默认包访问权限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527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E3D9A264-4FEB-49D0-8C8C-27DEB5E6F0C7}"/>
              </a:ext>
            </a:extLst>
          </p:cNvPr>
          <p:cNvSpPr txBox="1">
            <a:spLocks/>
          </p:cNvSpPr>
          <p:nvPr/>
        </p:nvSpPr>
        <p:spPr>
          <a:xfrm>
            <a:off x="596066" y="1501082"/>
            <a:ext cx="8229600" cy="74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dirty="0"/>
              <a:t>Final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继承的概念与实现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273EFBE8-CC61-4944-951D-F30268D4226B}"/>
              </a:ext>
            </a:extLst>
          </p:cNvPr>
          <p:cNvSpPr txBox="1">
            <a:spLocks/>
          </p:cNvSpPr>
          <p:nvPr/>
        </p:nvSpPr>
        <p:spPr>
          <a:xfrm>
            <a:off x="1145357" y="2359547"/>
            <a:ext cx="8229600" cy="5900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buClr>
                <a:srgbClr val="C00000"/>
              </a:buClr>
              <a:buSzPct val="85000"/>
              <a:defRPr sz="2400">
                <a:solidFill>
                  <a:srgbClr val="002060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Final</a:t>
            </a:r>
            <a:r>
              <a:rPr lang="zh-CN" altLang="en-US" sz="2400" dirty="0">
                <a:solidFill>
                  <a:srgbClr val="002060"/>
                </a:solidFill>
              </a:rPr>
              <a:t>类不能被继承，即没有子类，也称为最终类。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64F7752-C642-48BA-B05E-6638401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继承的概念与实现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653512" y="1953182"/>
            <a:ext cx="10063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属性，</a:t>
            </a:r>
            <a:r>
              <a:rPr lang="zh-CN" altLang="en-US" sz="2400" dirty="0">
                <a:solidFill>
                  <a:srgbClr val="002060"/>
                </a:solidFill>
              </a:rPr>
              <a:t>包括私有</a:t>
            </a:r>
            <a:r>
              <a:rPr lang="zh-CN" altLang="en-US" sz="2400" dirty="0" smtClean="0">
                <a:solidFill>
                  <a:srgbClr val="002060"/>
                </a:solidFill>
              </a:rPr>
              <a:t>属性可以被继承；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方法可以被继承，</a:t>
            </a:r>
            <a:r>
              <a:rPr lang="zh-CN" altLang="en-US" sz="2400" dirty="0">
                <a:solidFill>
                  <a:srgbClr val="002060"/>
                </a:solidFill>
              </a:rPr>
              <a:t>不包括私有方法；</a:t>
            </a:r>
          </a:p>
          <a:p>
            <a:pPr marL="342900" indent="-342900">
              <a:buClr>
                <a:srgbClr val="C00000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构造不可以被继承，但一定会被子类调用</a:t>
            </a:r>
            <a:r>
              <a:rPr lang="zh-CN" altLang="en-US" sz="2400" dirty="0" smtClean="0">
                <a:solidFill>
                  <a:srgbClr val="002060"/>
                </a:solidFill>
              </a:rPr>
              <a:t>。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  <a:buSzPct val="85000"/>
            </a:pPr>
            <a:r>
              <a:rPr lang="en-US" altLang="zh-CN" sz="2400" dirty="0" smtClean="0">
                <a:solidFill>
                  <a:srgbClr val="002060"/>
                </a:solidFill>
              </a:rPr>
              <a:t>  </a:t>
            </a:r>
            <a:r>
              <a:rPr lang="zh-CN" altLang="en-US" sz="2400" dirty="0" smtClean="0">
                <a:solidFill>
                  <a:srgbClr val="002060"/>
                </a:solidFill>
              </a:rPr>
              <a:t>系统</a:t>
            </a:r>
            <a:r>
              <a:rPr lang="zh-CN" altLang="en-US" sz="2400" dirty="0">
                <a:solidFill>
                  <a:srgbClr val="002060"/>
                </a:solidFill>
              </a:rPr>
              <a:t>默认调用父类无参的构造，程序员可以指定调用父类的哪个构造。</a:t>
            </a:r>
          </a:p>
        </p:txBody>
      </p:sp>
    </p:spTree>
    <p:extLst>
      <p:ext uri="{BB962C8B-B14F-4D97-AF65-F5344CB8AC3E}">
        <p14:creationId xmlns:p14="http://schemas.microsoft.com/office/powerpoint/2010/main" val="18486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439F0D7-83BA-4933-8113-01BD8628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ea typeface="仿宋_GB2312" pitchFamily="49" charset="-122"/>
              </a:rPr>
              <a:t>子类的构造过程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FC286641-A852-4498-841C-1A1D08EEA1B9}"/>
              </a:ext>
            </a:extLst>
          </p:cNvPr>
          <p:cNvSpPr txBox="1">
            <a:spLocks/>
          </p:cNvSpPr>
          <p:nvPr/>
        </p:nvSpPr>
        <p:spPr>
          <a:xfrm>
            <a:off x="718615" y="1824087"/>
            <a:ext cx="8229600" cy="16049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85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先执行父类的构造方法，再执行子类的构造方法。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2060"/>
                </a:solidFill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5.2】  </a:t>
            </a:r>
          </a:p>
          <a:p>
            <a:pPr marL="0"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用</a:t>
            </a:r>
            <a:r>
              <a:rPr lang="en-US" altLang="zh-CN" sz="2400" dirty="0">
                <a:solidFill>
                  <a:srgbClr val="002060"/>
                </a:solidFill>
              </a:rPr>
              <a:t>super</a:t>
            </a:r>
            <a:r>
              <a:rPr lang="zh-CN" altLang="en-US" sz="2400" dirty="0">
                <a:solidFill>
                  <a:srgbClr val="002060"/>
                </a:solidFill>
              </a:rPr>
              <a:t>调用父类的构造方法。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5" id="{41FF1AB3-4042-4D6D-8632-85EAD2B430E2}" vid="{1CC569E7-988E-48A9-B6BF-C4DEB2FA71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moban22</Template>
  <TotalTime>1654</TotalTime>
  <Words>1246</Words>
  <Application>Microsoft Office PowerPoint</Application>
  <PresentationFormat>自定义</PresentationFormat>
  <Paragraphs>143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第5章   继承与多态</vt:lpstr>
      <vt:lpstr>主要内容</vt:lpstr>
      <vt:lpstr>继承的概念与实现</vt:lpstr>
      <vt:lpstr>继承的概念与实现</vt:lpstr>
      <vt:lpstr>继承的概念与实现</vt:lpstr>
      <vt:lpstr>继承的概念与实现</vt:lpstr>
      <vt:lpstr>继承的概念与实现</vt:lpstr>
      <vt:lpstr>继承的概念与实现</vt:lpstr>
      <vt:lpstr>子类的构造过程</vt:lpstr>
      <vt:lpstr>方法的重写</vt:lpstr>
      <vt:lpstr>方法的重写</vt:lpstr>
      <vt:lpstr>方法的重写</vt:lpstr>
      <vt:lpstr>多态</vt:lpstr>
      <vt:lpstr>多态</vt:lpstr>
      <vt:lpstr>抽象类</vt:lpstr>
      <vt:lpstr>抽象类</vt:lpstr>
      <vt:lpstr>Object类</vt:lpstr>
      <vt:lpstr>Object类</vt:lpstr>
      <vt:lpstr>接口</vt:lpstr>
      <vt:lpstr>接口</vt:lpstr>
      <vt:lpstr>垃圾回收机制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Java语言基础</dc:title>
  <dc:creator>yanting_2002@126.com</dc:creator>
  <cp:lastModifiedBy>1</cp:lastModifiedBy>
  <cp:revision>1073</cp:revision>
  <dcterms:created xsi:type="dcterms:W3CDTF">2018-09-07T05:30:41Z</dcterms:created>
  <dcterms:modified xsi:type="dcterms:W3CDTF">2018-11-03T06:57:02Z</dcterms:modified>
</cp:coreProperties>
</file>