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9" r:id="rId3"/>
    <p:sldId id="257" r:id="rId4"/>
    <p:sldId id="258" r:id="rId5"/>
    <p:sldId id="260" r:id="rId6"/>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79" d="100"/>
          <a:sy n="79" d="100"/>
        </p:scale>
        <p:origin x="2176"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BC9D9D-73F0-3445-9E23-DD77FF8AA5F6}" type="datetimeFigureOut">
              <a:rPr lang="en-US" smtClean="0"/>
              <a:t>10/10/22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64ED67-0D47-F048-9D22-668A9F81164B}" type="slidenum">
              <a:rPr lang="en-US" smtClean="0"/>
              <a:t>‹#›</a:t>
            </a:fld>
            <a:endParaRPr lang="en-US"/>
          </a:p>
        </p:txBody>
      </p:sp>
    </p:spTree>
    <p:extLst>
      <p:ext uri="{BB962C8B-B14F-4D97-AF65-F5344CB8AC3E}">
        <p14:creationId xmlns:p14="http://schemas.microsoft.com/office/powerpoint/2010/main" val="818182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BC9D9D-73F0-3445-9E23-DD77FF8AA5F6}" type="datetimeFigureOut">
              <a:rPr lang="en-US" smtClean="0"/>
              <a:t>10/10/22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64ED67-0D47-F048-9D22-668A9F81164B}" type="slidenum">
              <a:rPr lang="en-US" smtClean="0"/>
              <a:t>‹#›</a:t>
            </a:fld>
            <a:endParaRPr lang="en-US"/>
          </a:p>
        </p:txBody>
      </p:sp>
    </p:spTree>
    <p:extLst>
      <p:ext uri="{BB962C8B-B14F-4D97-AF65-F5344CB8AC3E}">
        <p14:creationId xmlns:p14="http://schemas.microsoft.com/office/powerpoint/2010/main" val="169767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BC9D9D-73F0-3445-9E23-DD77FF8AA5F6}" type="datetimeFigureOut">
              <a:rPr lang="en-US" smtClean="0"/>
              <a:t>10/10/22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64ED67-0D47-F048-9D22-668A9F81164B}" type="slidenum">
              <a:rPr lang="en-US" smtClean="0"/>
              <a:t>‹#›</a:t>
            </a:fld>
            <a:endParaRPr lang="en-US"/>
          </a:p>
        </p:txBody>
      </p:sp>
    </p:spTree>
    <p:extLst>
      <p:ext uri="{BB962C8B-B14F-4D97-AF65-F5344CB8AC3E}">
        <p14:creationId xmlns:p14="http://schemas.microsoft.com/office/powerpoint/2010/main" val="233226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BC9D9D-73F0-3445-9E23-DD77FF8AA5F6}" type="datetimeFigureOut">
              <a:rPr lang="en-US" smtClean="0"/>
              <a:t>10/10/22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64ED67-0D47-F048-9D22-668A9F81164B}" type="slidenum">
              <a:rPr lang="en-US" smtClean="0"/>
              <a:t>‹#›</a:t>
            </a:fld>
            <a:endParaRPr lang="en-US"/>
          </a:p>
        </p:txBody>
      </p:sp>
    </p:spTree>
    <p:extLst>
      <p:ext uri="{BB962C8B-B14F-4D97-AF65-F5344CB8AC3E}">
        <p14:creationId xmlns:p14="http://schemas.microsoft.com/office/powerpoint/2010/main" val="3242132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BC9D9D-73F0-3445-9E23-DD77FF8AA5F6}" type="datetimeFigureOut">
              <a:rPr lang="en-US" smtClean="0"/>
              <a:t>10/10/22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64ED67-0D47-F048-9D22-668A9F81164B}" type="slidenum">
              <a:rPr lang="en-US" smtClean="0"/>
              <a:t>‹#›</a:t>
            </a:fld>
            <a:endParaRPr lang="en-US"/>
          </a:p>
        </p:txBody>
      </p:sp>
    </p:spTree>
    <p:extLst>
      <p:ext uri="{BB962C8B-B14F-4D97-AF65-F5344CB8AC3E}">
        <p14:creationId xmlns:p14="http://schemas.microsoft.com/office/powerpoint/2010/main" val="841151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BC9D9D-73F0-3445-9E23-DD77FF8AA5F6}" type="datetimeFigureOut">
              <a:rPr lang="en-US" smtClean="0"/>
              <a:t>10/10/22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64ED67-0D47-F048-9D22-668A9F81164B}" type="slidenum">
              <a:rPr lang="en-US" smtClean="0"/>
              <a:t>‹#›</a:t>
            </a:fld>
            <a:endParaRPr lang="en-US"/>
          </a:p>
        </p:txBody>
      </p:sp>
    </p:spTree>
    <p:extLst>
      <p:ext uri="{BB962C8B-B14F-4D97-AF65-F5344CB8AC3E}">
        <p14:creationId xmlns:p14="http://schemas.microsoft.com/office/powerpoint/2010/main" val="86456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BC9D9D-73F0-3445-9E23-DD77FF8AA5F6}" type="datetimeFigureOut">
              <a:rPr lang="en-US" smtClean="0"/>
              <a:t>10/10/22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64ED67-0D47-F048-9D22-668A9F81164B}" type="slidenum">
              <a:rPr lang="en-US" smtClean="0"/>
              <a:t>‹#›</a:t>
            </a:fld>
            <a:endParaRPr lang="en-US"/>
          </a:p>
        </p:txBody>
      </p:sp>
    </p:spTree>
    <p:extLst>
      <p:ext uri="{BB962C8B-B14F-4D97-AF65-F5344CB8AC3E}">
        <p14:creationId xmlns:p14="http://schemas.microsoft.com/office/powerpoint/2010/main" val="2420656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BC9D9D-73F0-3445-9E23-DD77FF8AA5F6}" type="datetimeFigureOut">
              <a:rPr lang="en-US" smtClean="0"/>
              <a:t>10/10/22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64ED67-0D47-F048-9D22-668A9F81164B}" type="slidenum">
              <a:rPr lang="en-US" smtClean="0"/>
              <a:t>‹#›</a:t>
            </a:fld>
            <a:endParaRPr lang="en-US"/>
          </a:p>
        </p:txBody>
      </p:sp>
    </p:spTree>
    <p:extLst>
      <p:ext uri="{BB962C8B-B14F-4D97-AF65-F5344CB8AC3E}">
        <p14:creationId xmlns:p14="http://schemas.microsoft.com/office/powerpoint/2010/main" val="2190255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BC9D9D-73F0-3445-9E23-DD77FF8AA5F6}" type="datetimeFigureOut">
              <a:rPr lang="en-US" smtClean="0"/>
              <a:t>10/10/22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64ED67-0D47-F048-9D22-668A9F81164B}" type="slidenum">
              <a:rPr lang="en-US" smtClean="0"/>
              <a:t>‹#›</a:t>
            </a:fld>
            <a:endParaRPr lang="en-US"/>
          </a:p>
        </p:txBody>
      </p:sp>
    </p:spTree>
    <p:extLst>
      <p:ext uri="{BB962C8B-B14F-4D97-AF65-F5344CB8AC3E}">
        <p14:creationId xmlns:p14="http://schemas.microsoft.com/office/powerpoint/2010/main" val="3858572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17BC9D9D-73F0-3445-9E23-DD77FF8AA5F6}" type="datetimeFigureOut">
              <a:rPr lang="en-US" smtClean="0"/>
              <a:t>10/10/22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64ED67-0D47-F048-9D22-668A9F81164B}" type="slidenum">
              <a:rPr lang="en-US" smtClean="0"/>
              <a:t>‹#›</a:t>
            </a:fld>
            <a:endParaRPr lang="en-US"/>
          </a:p>
        </p:txBody>
      </p:sp>
    </p:spTree>
    <p:extLst>
      <p:ext uri="{BB962C8B-B14F-4D97-AF65-F5344CB8AC3E}">
        <p14:creationId xmlns:p14="http://schemas.microsoft.com/office/powerpoint/2010/main" val="220845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17BC9D9D-73F0-3445-9E23-DD77FF8AA5F6}" type="datetimeFigureOut">
              <a:rPr lang="en-US" smtClean="0"/>
              <a:t>10/10/22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64ED67-0D47-F048-9D22-668A9F81164B}" type="slidenum">
              <a:rPr lang="en-US" smtClean="0"/>
              <a:t>‹#›</a:t>
            </a:fld>
            <a:endParaRPr lang="en-US"/>
          </a:p>
        </p:txBody>
      </p:sp>
    </p:spTree>
    <p:extLst>
      <p:ext uri="{BB962C8B-B14F-4D97-AF65-F5344CB8AC3E}">
        <p14:creationId xmlns:p14="http://schemas.microsoft.com/office/powerpoint/2010/main" val="1027446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17BC9D9D-73F0-3445-9E23-DD77FF8AA5F6}" type="datetimeFigureOut">
              <a:rPr lang="en-US" smtClean="0"/>
              <a:t>10/10/22</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4664ED67-0D47-F048-9D22-668A9F81164B}" type="slidenum">
              <a:rPr lang="en-US" smtClean="0"/>
              <a:t>‹#›</a:t>
            </a:fld>
            <a:endParaRPr lang="en-US"/>
          </a:p>
        </p:txBody>
      </p:sp>
    </p:spTree>
    <p:extLst>
      <p:ext uri="{BB962C8B-B14F-4D97-AF65-F5344CB8AC3E}">
        <p14:creationId xmlns:p14="http://schemas.microsoft.com/office/powerpoint/2010/main" val="33677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FB2FA6-5EA1-AC43-8DA7-11592B36039C}"/>
              </a:ext>
            </a:extLst>
          </p:cNvPr>
          <p:cNvPicPr>
            <a:picLocks noChangeAspect="1"/>
          </p:cNvPicPr>
          <p:nvPr/>
        </p:nvPicPr>
        <p:blipFill>
          <a:blip r:embed="rId2"/>
          <a:stretch>
            <a:fillRect/>
          </a:stretch>
        </p:blipFill>
        <p:spPr>
          <a:xfrm>
            <a:off x="466806" y="287866"/>
            <a:ext cx="6187993" cy="728359"/>
          </a:xfrm>
          <a:prstGeom prst="rect">
            <a:avLst/>
          </a:prstGeom>
        </p:spPr>
      </p:pic>
      <p:pic>
        <p:nvPicPr>
          <p:cNvPr id="7" name="Picture 6">
            <a:extLst>
              <a:ext uri="{FF2B5EF4-FFF2-40B4-BE49-F238E27FC236}">
                <a16:creationId xmlns:a16="http://schemas.microsoft.com/office/drawing/2014/main" id="{8C0FD61E-FFE7-5D4B-9E12-BCA3682A2D3E}"/>
              </a:ext>
            </a:extLst>
          </p:cNvPr>
          <p:cNvPicPr>
            <a:picLocks noChangeAspect="1"/>
          </p:cNvPicPr>
          <p:nvPr/>
        </p:nvPicPr>
        <p:blipFill>
          <a:blip r:embed="rId3"/>
          <a:stretch>
            <a:fillRect/>
          </a:stretch>
        </p:blipFill>
        <p:spPr>
          <a:xfrm>
            <a:off x="1720850" y="1100892"/>
            <a:ext cx="4330700" cy="495300"/>
          </a:xfrm>
          <a:prstGeom prst="rect">
            <a:avLst/>
          </a:prstGeom>
        </p:spPr>
      </p:pic>
      <p:sp>
        <p:nvSpPr>
          <p:cNvPr id="8" name="TextBox 7">
            <a:extLst>
              <a:ext uri="{FF2B5EF4-FFF2-40B4-BE49-F238E27FC236}">
                <a16:creationId xmlns:a16="http://schemas.microsoft.com/office/drawing/2014/main" id="{1B2BB7C3-72E1-7849-BD31-882F4DF5509A}"/>
              </a:ext>
            </a:extLst>
          </p:cNvPr>
          <p:cNvSpPr txBox="1"/>
          <p:nvPr/>
        </p:nvSpPr>
        <p:spPr>
          <a:xfrm>
            <a:off x="208233" y="1592009"/>
            <a:ext cx="1664751" cy="369332"/>
          </a:xfrm>
          <a:prstGeom prst="rect">
            <a:avLst/>
          </a:prstGeom>
          <a:noFill/>
          <a:ln w="38100">
            <a:solidFill>
              <a:srgbClr val="FF0000"/>
            </a:solidFill>
          </a:ln>
        </p:spPr>
        <p:txBody>
          <a:bodyPr wrap="none" rtlCol="0">
            <a:spAutoFit/>
          </a:bodyPr>
          <a:lstStyle/>
          <a:p>
            <a:r>
              <a:rPr lang="en-US" dirty="0"/>
              <a:t>INTRODUCTION</a:t>
            </a:r>
          </a:p>
        </p:txBody>
      </p:sp>
      <p:sp>
        <p:nvSpPr>
          <p:cNvPr id="9" name="TextBox 8">
            <a:extLst>
              <a:ext uri="{FF2B5EF4-FFF2-40B4-BE49-F238E27FC236}">
                <a16:creationId xmlns:a16="http://schemas.microsoft.com/office/drawing/2014/main" id="{018DB906-CBA1-5443-B93B-94F33D3C575E}"/>
              </a:ext>
            </a:extLst>
          </p:cNvPr>
          <p:cNvSpPr txBox="1"/>
          <p:nvPr/>
        </p:nvSpPr>
        <p:spPr>
          <a:xfrm>
            <a:off x="6395076" y="1626464"/>
            <a:ext cx="923907" cy="369332"/>
          </a:xfrm>
          <a:prstGeom prst="rect">
            <a:avLst/>
          </a:prstGeom>
          <a:noFill/>
          <a:ln>
            <a:solidFill>
              <a:schemeClr val="accent1"/>
            </a:solidFill>
          </a:ln>
        </p:spPr>
        <p:txBody>
          <a:bodyPr wrap="none" rtlCol="0">
            <a:spAutoFit/>
          </a:bodyPr>
          <a:lstStyle/>
          <a:p>
            <a:r>
              <a:rPr lang="en-US" dirty="0"/>
              <a:t>SEARCH</a:t>
            </a:r>
          </a:p>
        </p:txBody>
      </p:sp>
      <p:sp>
        <p:nvSpPr>
          <p:cNvPr id="10" name="TextBox 9">
            <a:extLst>
              <a:ext uri="{FF2B5EF4-FFF2-40B4-BE49-F238E27FC236}">
                <a16:creationId xmlns:a16="http://schemas.microsoft.com/office/drawing/2014/main" id="{690D6F55-23F1-4542-BF41-21B10B327DD8}"/>
              </a:ext>
            </a:extLst>
          </p:cNvPr>
          <p:cNvSpPr txBox="1"/>
          <p:nvPr/>
        </p:nvSpPr>
        <p:spPr>
          <a:xfrm>
            <a:off x="3852043" y="1626464"/>
            <a:ext cx="2445028" cy="369332"/>
          </a:xfrm>
          <a:prstGeom prst="rect">
            <a:avLst/>
          </a:prstGeom>
          <a:noFill/>
          <a:ln>
            <a:solidFill>
              <a:schemeClr val="accent1"/>
            </a:solidFill>
          </a:ln>
        </p:spPr>
        <p:txBody>
          <a:bodyPr wrap="none" rtlCol="0">
            <a:spAutoFit/>
          </a:bodyPr>
          <a:lstStyle/>
          <a:p>
            <a:r>
              <a:rPr lang="en-US" dirty="0"/>
              <a:t>BROWSE BY TAXONOMY</a:t>
            </a:r>
          </a:p>
        </p:txBody>
      </p:sp>
      <p:sp>
        <p:nvSpPr>
          <p:cNvPr id="11" name="TextBox 10">
            <a:extLst>
              <a:ext uri="{FF2B5EF4-FFF2-40B4-BE49-F238E27FC236}">
                <a16:creationId xmlns:a16="http://schemas.microsoft.com/office/drawing/2014/main" id="{8263F68D-29B2-8E45-96BF-19BCEF1491E6}"/>
              </a:ext>
            </a:extLst>
          </p:cNvPr>
          <p:cNvSpPr txBox="1"/>
          <p:nvPr/>
        </p:nvSpPr>
        <p:spPr>
          <a:xfrm>
            <a:off x="1957841" y="1609866"/>
            <a:ext cx="1796197" cy="369332"/>
          </a:xfrm>
          <a:prstGeom prst="rect">
            <a:avLst/>
          </a:prstGeom>
          <a:noFill/>
          <a:ln>
            <a:solidFill>
              <a:schemeClr val="accent1"/>
            </a:solidFill>
          </a:ln>
        </p:spPr>
        <p:txBody>
          <a:bodyPr wrap="none" rtlCol="0">
            <a:spAutoFit/>
          </a:bodyPr>
          <a:lstStyle/>
          <a:p>
            <a:r>
              <a:rPr lang="en-US" dirty="0"/>
              <a:t>BROWSE BY TYPE</a:t>
            </a:r>
          </a:p>
        </p:txBody>
      </p:sp>
      <p:sp>
        <p:nvSpPr>
          <p:cNvPr id="12" name="TextBox 11">
            <a:extLst>
              <a:ext uri="{FF2B5EF4-FFF2-40B4-BE49-F238E27FC236}">
                <a16:creationId xmlns:a16="http://schemas.microsoft.com/office/drawing/2014/main" id="{AEBFB771-360C-5245-9E9B-53E8268D0789}"/>
              </a:ext>
            </a:extLst>
          </p:cNvPr>
          <p:cNvSpPr txBox="1"/>
          <p:nvPr/>
        </p:nvSpPr>
        <p:spPr>
          <a:xfrm>
            <a:off x="208234" y="2083126"/>
            <a:ext cx="7110750" cy="2031325"/>
          </a:xfrm>
          <a:prstGeom prst="rect">
            <a:avLst/>
          </a:prstGeom>
          <a:noFill/>
        </p:spPr>
        <p:txBody>
          <a:bodyPr wrap="square" rtlCol="0">
            <a:spAutoFit/>
          </a:bodyPr>
          <a:lstStyle/>
          <a:p>
            <a:r>
              <a:rPr lang="en-US" sz="1400" b="0" i="0" dirty="0">
                <a:effectLst/>
                <a:latin typeface="Lato" panose="020F0502020204030203" pitchFamily="34" charset="0"/>
              </a:rPr>
              <a:t>This collection of unusual specimen preparations, including freeze-dried displays of muscles, feet, tongues, and other anatomical parts, was created by </a:t>
            </a:r>
            <a:r>
              <a:rPr lang="en-US" sz="1400" b="0" i="0" u="sng" dirty="0">
                <a:effectLst/>
                <a:latin typeface="Lato" panose="020F0502020204030203" pitchFamily="34" charset="0"/>
              </a:rPr>
              <a:t>Milton Hildebrand</a:t>
            </a:r>
            <a:r>
              <a:rPr lang="en-US" sz="1400" b="0" i="0" dirty="0">
                <a:effectLst/>
                <a:latin typeface="Lato" panose="020F0502020204030203" pitchFamily="34" charset="0"/>
              </a:rPr>
              <a:t>, Professor Emeritus, University of California at Davis, and a former MVZ graduate student. Hildebrand developed and perfected most of the anatomical techniques used in his specimen preparations, and many items in the collection are cross-referenced to laboratory exercises in vertebrate functional morphology courses that he designed. These unique and often delicate anatomical preparations makes them especially valuable for teaching, but also prohibits their availability for loans. </a:t>
            </a:r>
            <a:r>
              <a:rPr lang="en-US" sz="1400" dirty="0">
                <a:latin typeface="Lato" panose="020F0502020204030203" pitchFamily="34" charset="0"/>
              </a:rPr>
              <a:t>Objects and models are organized by </a:t>
            </a:r>
            <a:r>
              <a:rPr lang="en-US" sz="1400" u="sng" dirty="0">
                <a:latin typeface="Lato" panose="020F0502020204030203" pitchFamily="34" charset="0"/>
              </a:rPr>
              <a:t>Type</a:t>
            </a:r>
            <a:r>
              <a:rPr lang="en-US" sz="1400" dirty="0">
                <a:latin typeface="Lato" panose="020F0502020204030203" pitchFamily="34" charset="0"/>
              </a:rPr>
              <a:t> and </a:t>
            </a:r>
            <a:r>
              <a:rPr lang="en-US" sz="1400" u="sng" dirty="0">
                <a:latin typeface="Lato" panose="020F0502020204030203" pitchFamily="34" charset="0"/>
              </a:rPr>
              <a:t>Taxonomy</a:t>
            </a:r>
            <a:r>
              <a:rPr lang="en-US" sz="1400" dirty="0">
                <a:latin typeface="Lato" panose="020F0502020204030203" pitchFamily="34" charset="0"/>
              </a:rPr>
              <a:t>. </a:t>
            </a:r>
            <a:endParaRPr lang="en-US" sz="1400" dirty="0"/>
          </a:p>
        </p:txBody>
      </p:sp>
      <p:pic>
        <p:nvPicPr>
          <p:cNvPr id="1026" name="Picture 2" descr="Hildebrand, Milton">
            <a:extLst>
              <a:ext uri="{FF2B5EF4-FFF2-40B4-BE49-F238E27FC236}">
                <a16:creationId xmlns:a16="http://schemas.microsoft.com/office/drawing/2014/main" id="{F0C611F6-2CAB-5E4C-8C28-C3D983E948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7772" y="4442363"/>
            <a:ext cx="1214053" cy="1477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675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FB2FA6-5EA1-AC43-8DA7-11592B36039C}"/>
              </a:ext>
            </a:extLst>
          </p:cNvPr>
          <p:cNvPicPr>
            <a:picLocks noChangeAspect="1"/>
          </p:cNvPicPr>
          <p:nvPr/>
        </p:nvPicPr>
        <p:blipFill>
          <a:blip r:embed="rId2"/>
          <a:stretch>
            <a:fillRect/>
          </a:stretch>
        </p:blipFill>
        <p:spPr>
          <a:xfrm>
            <a:off x="466806" y="287866"/>
            <a:ext cx="6187993" cy="728359"/>
          </a:xfrm>
          <a:prstGeom prst="rect">
            <a:avLst/>
          </a:prstGeom>
        </p:spPr>
      </p:pic>
      <p:pic>
        <p:nvPicPr>
          <p:cNvPr id="7" name="Picture 6">
            <a:extLst>
              <a:ext uri="{FF2B5EF4-FFF2-40B4-BE49-F238E27FC236}">
                <a16:creationId xmlns:a16="http://schemas.microsoft.com/office/drawing/2014/main" id="{8C0FD61E-FFE7-5D4B-9E12-BCA3682A2D3E}"/>
              </a:ext>
            </a:extLst>
          </p:cNvPr>
          <p:cNvPicPr>
            <a:picLocks noChangeAspect="1"/>
          </p:cNvPicPr>
          <p:nvPr/>
        </p:nvPicPr>
        <p:blipFill>
          <a:blip r:embed="rId3"/>
          <a:stretch>
            <a:fillRect/>
          </a:stretch>
        </p:blipFill>
        <p:spPr>
          <a:xfrm>
            <a:off x="1720850" y="1100892"/>
            <a:ext cx="4330700" cy="495300"/>
          </a:xfrm>
          <a:prstGeom prst="rect">
            <a:avLst/>
          </a:prstGeom>
        </p:spPr>
      </p:pic>
      <p:sp>
        <p:nvSpPr>
          <p:cNvPr id="8" name="TextBox 7">
            <a:extLst>
              <a:ext uri="{FF2B5EF4-FFF2-40B4-BE49-F238E27FC236}">
                <a16:creationId xmlns:a16="http://schemas.microsoft.com/office/drawing/2014/main" id="{1B2BB7C3-72E1-7849-BD31-882F4DF5509A}"/>
              </a:ext>
            </a:extLst>
          </p:cNvPr>
          <p:cNvSpPr txBox="1"/>
          <p:nvPr/>
        </p:nvSpPr>
        <p:spPr>
          <a:xfrm>
            <a:off x="208233" y="1592009"/>
            <a:ext cx="1664751" cy="369332"/>
          </a:xfrm>
          <a:prstGeom prst="rect">
            <a:avLst/>
          </a:prstGeom>
          <a:noFill/>
          <a:ln>
            <a:solidFill>
              <a:schemeClr val="accent1"/>
            </a:solidFill>
          </a:ln>
        </p:spPr>
        <p:txBody>
          <a:bodyPr wrap="none" rtlCol="0">
            <a:spAutoFit/>
          </a:bodyPr>
          <a:lstStyle/>
          <a:p>
            <a:r>
              <a:rPr lang="en-US" dirty="0"/>
              <a:t>INTRODUCTION</a:t>
            </a:r>
          </a:p>
        </p:txBody>
      </p:sp>
      <p:sp>
        <p:nvSpPr>
          <p:cNvPr id="9" name="TextBox 8">
            <a:extLst>
              <a:ext uri="{FF2B5EF4-FFF2-40B4-BE49-F238E27FC236}">
                <a16:creationId xmlns:a16="http://schemas.microsoft.com/office/drawing/2014/main" id="{018DB906-CBA1-5443-B93B-94F33D3C575E}"/>
              </a:ext>
            </a:extLst>
          </p:cNvPr>
          <p:cNvSpPr txBox="1"/>
          <p:nvPr/>
        </p:nvSpPr>
        <p:spPr>
          <a:xfrm>
            <a:off x="6395076" y="1626464"/>
            <a:ext cx="923907" cy="369332"/>
          </a:xfrm>
          <a:prstGeom prst="rect">
            <a:avLst/>
          </a:prstGeom>
          <a:noFill/>
          <a:ln>
            <a:solidFill>
              <a:schemeClr val="accent1"/>
            </a:solidFill>
          </a:ln>
        </p:spPr>
        <p:txBody>
          <a:bodyPr wrap="none" rtlCol="0">
            <a:spAutoFit/>
          </a:bodyPr>
          <a:lstStyle/>
          <a:p>
            <a:r>
              <a:rPr lang="en-US" dirty="0"/>
              <a:t>SEARCH</a:t>
            </a:r>
          </a:p>
        </p:txBody>
      </p:sp>
      <p:sp>
        <p:nvSpPr>
          <p:cNvPr id="10" name="TextBox 9">
            <a:extLst>
              <a:ext uri="{FF2B5EF4-FFF2-40B4-BE49-F238E27FC236}">
                <a16:creationId xmlns:a16="http://schemas.microsoft.com/office/drawing/2014/main" id="{690D6F55-23F1-4542-BF41-21B10B327DD8}"/>
              </a:ext>
            </a:extLst>
          </p:cNvPr>
          <p:cNvSpPr txBox="1"/>
          <p:nvPr/>
        </p:nvSpPr>
        <p:spPr>
          <a:xfrm>
            <a:off x="3852043" y="1626464"/>
            <a:ext cx="2445028" cy="369332"/>
          </a:xfrm>
          <a:prstGeom prst="rect">
            <a:avLst/>
          </a:prstGeom>
          <a:noFill/>
          <a:ln w="6350">
            <a:solidFill>
              <a:schemeClr val="accent1"/>
            </a:solidFill>
          </a:ln>
        </p:spPr>
        <p:txBody>
          <a:bodyPr wrap="none" rtlCol="0">
            <a:spAutoFit/>
          </a:bodyPr>
          <a:lstStyle/>
          <a:p>
            <a:r>
              <a:rPr lang="en-US" dirty="0"/>
              <a:t>BROWSE BY TAXONOMY</a:t>
            </a:r>
          </a:p>
        </p:txBody>
      </p:sp>
      <p:sp>
        <p:nvSpPr>
          <p:cNvPr id="11" name="TextBox 10">
            <a:extLst>
              <a:ext uri="{FF2B5EF4-FFF2-40B4-BE49-F238E27FC236}">
                <a16:creationId xmlns:a16="http://schemas.microsoft.com/office/drawing/2014/main" id="{8263F68D-29B2-8E45-96BF-19BCEF1491E6}"/>
              </a:ext>
            </a:extLst>
          </p:cNvPr>
          <p:cNvSpPr txBox="1"/>
          <p:nvPr/>
        </p:nvSpPr>
        <p:spPr>
          <a:xfrm>
            <a:off x="1957841" y="1609866"/>
            <a:ext cx="1796197" cy="369332"/>
          </a:xfrm>
          <a:prstGeom prst="rect">
            <a:avLst/>
          </a:prstGeom>
          <a:noFill/>
          <a:ln w="41275">
            <a:solidFill>
              <a:srgbClr val="FF0000"/>
            </a:solidFill>
          </a:ln>
        </p:spPr>
        <p:txBody>
          <a:bodyPr wrap="none" rtlCol="0">
            <a:spAutoFit/>
          </a:bodyPr>
          <a:lstStyle/>
          <a:p>
            <a:r>
              <a:rPr lang="en-US" dirty="0"/>
              <a:t>BROWSE BY TYPE</a:t>
            </a:r>
          </a:p>
        </p:txBody>
      </p:sp>
      <p:sp>
        <p:nvSpPr>
          <p:cNvPr id="2" name="TextBox 1">
            <a:extLst>
              <a:ext uri="{FF2B5EF4-FFF2-40B4-BE49-F238E27FC236}">
                <a16:creationId xmlns:a16="http://schemas.microsoft.com/office/drawing/2014/main" id="{ACE54AFD-0BA6-0242-90D0-BE81C342E00D}"/>
              </a:ext>
            </a:extLst>
          </p:cNvPr>
          <p:cNvSpPr txBox="1"/>
          <p:nvPr/>
        </p:nvSpPr>
        <p:spPr>
          <a:xfrm>
            <a:off x="835212" y="2644863"/>
            <a:ext cx="4418091" cy="369332"/>
          </a:xfrm>
          <a:prstGeom prst="rect">
            <a:avLst/>
          </a:prstGeom>
          <a:noFill/>
        </p:spPr>
        <p:txBody>
          <a:bodyPr wrap="square" rtlCol="0">
            <a:spAutoFit/>
          </a:bodyPr>
          <a:lstStyle/>
          <a:p>
            <a:r>
              <a:rPr lang="en-US" b="1" i="1" dirty="0">
                <a:solidFill>
                  <a:srgbClr val="000000"/>
                </a:solidFill>
                <a:effectLst/>
                <a:latin typeface="Arial" panose="020B0604020202020204" pitchFamily="34" charset="0"/>
              </a:rPr>
              <a:t> </a:t>
            </a:r>
            <a:r>
              <a:rPr lang="en-US" b="1" i="1" dirty="0" err="1">
                <a:solidFill>
                  <a:srgbClr val="000000"/>
                </a:solidFill>
                <a:effectLst/>
                <a:latin typeface="Arial" panose="020B0604020202020204" pitchFamily="34" charset="0"/>
              </a:rPr>
              <a:t>Phoca</a:t>
            </a:r>
            <a:r>
              <a:rPr lang="en-US" b="1" i="1" dirty="0">
                <a:solidFill>
                  <a:srgbClr val="000000"/>
                </a:solidFill>
                <a:effectLst/>
                <a:latin typeface="Arial" panose="020B0604020202020204" pitchFamily="34" charset="0"/>
              </a:rPr>
              <a:t> </a:t>
            </a:r>
            <a:r>
              <a:rPr lang="en-US" b="1" i="1" dirty="0" err="1">
                <a:solidFill>
                  <a:srgbClr val="000000"/>
                </a:solidFill>
                <a:effectLst/>
                <a:latin typeface="Arial" panose="020B0604020202020204" pitchFamily="34" charset="0"/>
              </a:rPr>
              <a:t>vitulina</a:t>
            </a:r>
            <a:endParaRPr lang="en-US" b="1" i="1" dirty="0">
              <a:solidFill>
                <a:srgbClr val="000000"/>
              </a:solidFill>
              <a:effectLst/>
              <a:latin typeface="Arial" panose="020B0604020202020204" pitchFamily="34" charset="0"/>
            </a:endParaRPr>
          </a:p>
        </p:txBody>
      </p:sp>
      <p:pic>
        <p:nvPicPr>
          <p:cNvPr id="4" name="Picture 3" descr="A picture containing several&#10;&#10;Description automatically generated">
            <a:extLst>
              <a:ext uri="{FF2B5EF4-FFF2-40B4-BE49-F238E27FC236}">
                <a16:creationId xmlns:a16="http://schemas.microsoft.com/office/drawing/2014/main" id="{32DEF3B8-40CD-D046-BEB9-664A36E43414}"/>
              </a:ext>
            </a:extLst>
          </p:cNvPr>
          <p:cNvPicPr>
            <a:picLocks noChangeAspect="1"/>
          </p:cNvPicPr>
          <p:nvPr/>
        </p:nvPicPr>
        <p:blipFill>
          <a:blip r:embed="rId4"/>
          <a:stretch>
            <a:fillRect/>
          </a:stretch>
        </p:blipFill>
        <p:spPr>
          <a:xfrm>
            <a:off x="968078" y="3027869"/>
            <a:ext cx="1254044" cy="687923"/>
          </a:xfrm>
          <a:prstGeom prst="rect">
            <a:avLst/>
          </a:prstGeom>
        </p:spPr>
      </p:pic>
      <p:sp>
        <p:nvSpPr>
          <p:cNvPr id="3" name="TextBox 2">
            <a:extLst>
              <a:ext uri="{FF2B5EF4-FFF2-40B4-BE49-F238E27FC236}">
                <a16:creationId xmlns:a16="http://schemas.microsoft.com/office/drawing/2014/main" id="{B943C5B6-61D5-DD4A-A709-D5FD90F7D477}"/>
              </a:ext>
            </a:extLst>
          </p:cNvPr>
          <p:cNvSpPr txBox="1"/>
          <p:nvPr/>
        </p:nvSpPr>
        <p:spPr>
          <a:xfrm>
            <a:off x="334978" y="2245259"/>
            <a:ext cx="2315955" cy="369332"/>
          </a:xfrm>
          <a:prstGeom prst="rect">
            <a:avLst/>
          </a:prstGeom>
          <a:noFill/>
        </p:spPr>
        <p:txBody>
          <a:bodyPr wrap="none" rtlCol="0">
            <a:spAutoFit/>
          </a:bodyPr>
          <a:lstStyle/>
          <a:p>
            <a:r>
              <a:rPr lang="en-US" dirty="0"/>
              <a:t>Forelimb Muscle Preps</a:t>
            </a:r>
          </a:p>
        </p:txBody>
      </p:sp>
      <p:sp>
        <p:nvSpPr>
          <p:cNvPr id="6" name="TextBox 5">
            <a:extLst>
              <a:ext uri="{FF2B5EF4-FFF2-40B4-BE49-F238E27FC236}">
                <a16:creationId xmlns:a16="http://schemas.microsoft.com/office/drawing/2014/main" id="{CD50039F-CF7F-9241-8F7C-15F91E19E0D0}"/>
              </a:ext>
            </a:extLst>
          </p:cNvPr>
          <p:cNvSpPr txBox="1"/>
          <p:nvPr/>
        </p:nvSpPr>
        <p:spPr>
          <a:xfrm>
            <a:off x="892892" y="3729466"/>
            <a:ext cx="2667910" cy="369332"/>
          </a:xfrm>
          <a:prstGeom prst="rect">
            <a:avLst/>
          </a:prstGeom>
          <a:noFill/>
        </p:spPr>
        <p:txBody>
          <a:bodyPr wrap="none" rtlCol="0">
            <a:spAutoFit/>
          </a:bodyPr>
          <a:lstStyle/>
          <a:p>
            <a:r>
              <a:rPr lang="en-US" b="1" i="1" dirty="0" err="1">
                <a:effectLst/>
              </a:rPr>
              <a:t>Geochelone</a:t>
            </a:r>
            <a:r>
              <a:rPr lang="en-US" b="1" i="1" dirty="0">
                <a:effectLst/>
              </a:rPr>
              <a:t> </a:t>
            </a:r>
            <a:r>
              <a:rPr lang="en-US" b="1" i="1" dirty="0" err="1">
                <a:effectLst/>
              </a:rPr>
              <a:t>elephantopus</a:t>
            </a:r>
            <a:endParaRPr lang="en-US" b="1" dirty="0"/>
          </a:p>
        </p:txBody>
      </p:sp>
      <p:pic>
        <p:nvPicPr>
          <p:cNvPr id="12" name="Picture 11">
            <a:extLst>
              <a:ext uri="{FF2B5EF4-FFF2-40B4-BE49-F238E27FC236}">
                <a16:creationId xmlns:a16="http://schemas.microsoft.com/office/drawing/2014/main" id="{4C32DA20-A276-3B4F-84DC-C3C67F329353}"/>
              </a:ext>
            </a:extLst>
          </p:cNvPr>
          <p:cNvPicPr>
            <a:picLocks noChangeAspect="1"/>
          </p:cNvPicPr>
          <p:nvPr/>
        </p:nvPicPr>
        <p:blipFill>
          <a:blip r:embed="rId5"/>
          <a:stretch>
            <a:fillRect/>
          </a:stretch>
        </p:blipFill>
        <p:spPr>
          <a:xfrm>
            <a:off x="968078" y="4098798"/>
            <a:ext cx="1254045" cy="894463"/>
          </a:xfrm>
          <a:prstGeom prst="rect">
            <a:avLst/>
          </a:prstGeom>
        </p:spPr>
      </p:pic>
    </p:spTree>
    <p:extLst>
      <p:ext uri="{BB962C8B-B14F-4D97-AF65-F5344CB8AC3E}">
        <p14:creationId xmlns:p14="http://schemas.microsoft.com/office/powerpoint/2010/main" val="4007479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FB2FA6-5EA1-AC43-8DA7-11592B36039C}"/>
              </a:ext>
            </a:extLst>
          </p:cNvPr>
          <p:cNvPicPr>
            <a:picLocks noChangeAspect="1"/>
          </p:cNvPicPr>
          <p:nvPr/>
        </p:nvPicPr>
        <p:blipFill>
          <a:blip r:embed="rId2"/>
          <a:stretch>
            <a:fillRect/>
          </a:stretch>
        </p:blipFill>
        <p:spPr>
          <a:xfrm>
            <a:off x="466806" y="287866"/>
            <a:ext cx="6187993" cy="728359"/>
          </a:xfrm>
          <a:prstGeom prst="rect">
            <a:avLst/>
          </a:prstGeom>
        </p:spPr>
      </p:pic>
      <p:pic>
        <p:nvPicPr>
          <p:cNvPr id="7" name="Picture 6">
            <a:extLst>
              <a:ext uri="{FF2B5EF4-FFF2-40B4-BE49-F238E27FC236}">
                <a16:creationId xmlns:a16="http://schemas.microsoft.com/office/drawing/2014/main" id="{8C0FD61E-FFE7-5D4B-9E12-BCA3682A2D3E}"/>
              </a:ext>
            </a:extLst>
          </p:cNvPr>
          <p:cNvPicPr>
            <a:picLocks noChangeAspect="1"/>
          </p:cNvPicPr>
          <p:nvPr/>
        </p:nvPicPr>
        <p:blipFill>
          <a:blip r:embed="rId3"/>
          <a:stretch>
            <a:fillRect/>
          </a:stretch>
        </p:blipFill>
        <p:spPr>
          <a:xfrm>
            <a:off x="1720850" y="1100892"/>
            <a:ext cx="4330700" cy="495300"/>
          </a:xfrm>
          <a:prstGeom prst="rect">
            <a:avLst/>
          </a:prstGeom>
        </p:spPr>
      </p:pic>
      <p:sp>
        <p:nvSpPr>
          <p:cNvPr id="8" name="TextBox 7">
            <a:extLst>
              <a:ext uri="{FF2B5EF4-FFF2-40B4-BE49-F238E27FC236}">
                <a16:creationId xmlns:a16="http://schemas.microsoft.com/office/drawing/2014/main" id="{1B2BB7C3-72E1-7849-BD31-882F4DF5509A}"/>
              </a:ext>
            </a:extLst>
          </p:cNvPr>
          <p:cNvSpPr txBox="1"/>
          <p:nvPr/>
        </p:nvSpPr>
        <p:spPr>
          <a:xfrm>
            <a:off x="208233" y="1592009"/>
            <a:ext cx="1664751" cy="369332"/>
          </a:xfrm>
          <a:prstGeom prst="rect">
            <a:avLst/>
          </a:prstGeom>
          <a:noFill/>
          <a:ln>
            <a:solidFill>
              <a:schemeClr val="accent1"/>
            </a:solidFill>
          </a:ln>
        </p:spPr>
        <p:txBody>
          <a:bodyPr wrap="none" rtlCol="0">
            <a:spAutoFit/>
          </a:bodyPr>
          <a:lstStyle/>
          <a:p>
            <a:r>
              <a:rPr lang="en-US" dirty="0"/>
              <a:t>INTRODUCTION</a:t>
            </a:r>
          </a:p>
        </p:txBody>
      </p:sp>
      <p:sp>
        <p:nvSpPr>
          <p:cNvPr id="9" name="TextBox 8">
            <a:extLst>
              <a:ext uri="{FF2B5EF4-FFF2-40B4-BE49-F238E27FC236}">
                <a16:creationId xmlns:a16="http://schemas.microsoft.com/office/drawing/2014/main" id="{018DB906-CBA1-5443-B93B-94F33D3C575E}"/>
              </a:ext>
            </a:extLst>
          </p:cNvPr>
          <p:cNvSpPr txBox="1"/>
          <p:nvPr/>
        </p:nvSpPr>
        <p:spPr>
          <a:xfrm>
            <a:off x="6395076" y="1626464"/>
            <a:ext cx="923907" cy="369332"/>
          </a:xfrm>
          <a:prstGeom prst="rect">
            <a:avLst/>
          </a:prstGeom>
          <a:noFill/>
          <a:ln>
            <a:solidFill>
              <a:schemeClr val="accent1"/>
            </a:solidFill>
          </a:ln>
        </p:spPr>
        <p:txBody>
          <a:bodyPr wrap="none" rtlCol="0">
            <a:spAutoFit/>
          </a:bodyPr>
          <a:lstStyle/>
          <a:p>
            <a:r>
              <a:rPr lang="en-US" dirty="0"/>
              <a:t>SEARCH</a:t>
            </a:r>
          </a:p>
        </p:txBody>
      </p:sp>
      <p:sp>
        <p:nvSpPr>
          <p:cNvPr id="10" name="TextBox 9">
            <a:extLst>
              <a:ext uri="{FF2B5EF4-FFF2-40B4-BE49-F238E27FC236}">
                <a16:creationId xmlns:a16="http://schemas.microsoft.com/office/drawing/2014/main" id="{690D6F55-23F1-4542-BF41-21B10B327DD8}"/>
              </a:ext>
            </a:extLst>
          </p:cNvPr>
          <p:cNvSpPr txBox="1"/>
          <p:nvPr/>
        </p:nvSpPr>
        <p:spPr>
          <a:xfrm>
            <a:off x="3852043" y="1626464"/>
            <a:ext cx="2445028" cy="369332"/>
          </a:xfrm>
          <a:prstGeom prst="rect">
            <a:avLst/>
          </a:prstGeom>
          <a:noFill/>
          <a:ln w="31750">
            <a:solidFill>
              <a:srgbClr val="FF0000"/>
            </a:solidFill>
          </a:ln>
        </p:spPr>
        <p:txBody>
          <a:bodyPr wrap="none" rtlCol="0">
            <a:spAutoFit/>
          </a:bodyPr>
          <a:lstStyle/>
          <a:p>
            <a:r>
              <a:rPr lang="en-US" dirty="0"/>
              <a:t>BROWSE BY TAXONOMY</a:t>
            </a:r>
          </a:p>
        </p:txBody>
      </p:sp>
      <p:sp>
        <p:nvSpPr>
          <p:cNvPr id="11" name="TextBox 10">
            <a:extLst>
              <a:ext uri="{FF2B5EF4-FFF2-40B4-BE49-F238E27FC236}">
                <a16:creationId xmlns:a16="http://schemas.microsoft.com/office/drawing/2014/main" id="{8263F68D-29B2-8E45-96BF-19BCEF1491E6}"/>
              </a:ext>
            </a:extLst>
          </p:cNvPr>
          <p:cNvSpPr txBox="1"/>
          <p:nvPr/>
        </p:nvSpPr>
        <p:spPr>
          <a:xfrm>
            <a:off x="1957841" y="1609866"/>
            <a:ext cx="1796197" cy="369332"/>
          </a:xfrm>
          <a:prstGeom prst="rect">
            <a:avLst/>
          </a:prstGeom>
          <a:noFill/>
          <a:ln>
            <a:solidFill>
              <a:schemeClr val="accent1"/>
            </a:solidFill>
          </a:ln>
        </p:spPr>
        <p:txBody>
          <a:bodyPr wrap="none" rtlCol="0">
            <a:spAutoFit/>
          </a:bodyPr>
          <a:lstStyle/>
          <a:p>
            <a:r>
              <a:rPr lang="en-US" dirty="0"/>
              <a:t>BROWSE BY TYPE</a:t>
            </a:r>
          </a:p>
        </p:txBody>
      </p:sp>
      <p:sp>
        <p:nvSpPr>
          <p:cNvPr id="2" name="TextBox 1">
            <a:extLst>
              <a:ext uri="{FF2B5EF4-FFF2-40B4-BE49-F238E27FC236}">
                <a16:creationId xmlns:a16="http://schemas.microsoft.com/office/drawing/2014/main" id="{ACE54AFD-0BA6-0242-90D0-BE81C342E00D}"/>
              </a:ext>
            </a:extLst>
          </p:cNvPr>
          <p:cNvSpPr txBox="1"/>
          <p:nvPr/>
        </p:nvSpPr>
        <p:spPr>
          <a:xfrm>
            <a:off x="353085" y="2209046"/>
            <a:ext cx="4549194" cy="3970318"/>
          </a:xfrm>
          <a:prstGeom prst="rect">
            <a:avLst/>
          </a:prstGeom>
          <a:noFill/>
        </p:spPr>
        <p:txBody>
          <a:bodyPr wrap="none" rtlCol="0">
            <a:spAutoFit/>
          </a:bodyPr>
          <a:lstStyle/>
          <a:p>
            <a:r>
              <a:rPr lang="en-US" dirty="0"/>
              <a:t>CARNIVORA</a:t>
            </a:r>
          </a:p>
          <a:p>
            <a:r>
              <a:rPr lang="en-US" dirty="0"/>
              <a:t>	PHOCIDAE</a:t>
            </a:r>
          </a:p>
          <a:p>
            <a:r>
              <a:rPr lang="en-US" dirty="0"/>
              <a:t>		</a:t>
            </a:r>
            <a:r>
              <a:rPr lang="en-US" b="1" i="1" dirty="0">
                <a:effectLst/>
              </a:rPr>
              <a:t> </a:t>
            </a:r>
            <a:r>
              <a:rPr lang="en-US" i="1" dirty="0" err="1">
                <a:effectLst/>
              </a:rPr>
              <a:t>Phoca</a:t>
            </a:r>
            <a:r>
              <a:rPr lang="en-US" i="1" dirty="0">
                <a:effectLst/>
              </a:rPr>
              <a:t> </a:t>
            </a:r>
            <a:r>
              <a:rPr lang="en-US" i="1" dirty="0" err="1">
                <a:effectLst/>
              </a:rPr>
              <a:t>vitulina</a:t>
            </a:r>
            <a:endParaRPr lang="en-US" i="1" dirty="0">
              <a:effectLst/>
            </a:endParaRPr>
          </a:p>
          <a:p>
            <a:r>
              <a:rPr lang="en-US" b="1" i="1" dirty="0"/>
              <a:t>			</a:t>
            </a:r>
            <a:r>
              <a:rPr lang="en-US" b="0" i="0" dirty="0">
                <a:effectLst/>
              </a:rPr>
              <a:t> FORELIMB BONE MUSCLE PREP</a:t>
            </a:r>
          </a:p>
          <a:p>
            <a:r>
              <a:rPr lang="en-US" dirty="0"/>
              <a:t>*</a:t>
            </a:r>
          </a:p>
          <a:p>
            <a:r>
              <a:rPr lang="en-US" dirty="0"/>
              <a:t>*</a:t>
            </a:r>
          </a:p>
          <a:p>
            <a:r>
              <a:rPr lang="en-US" dirty="0"/>
              <a:t>*</a:t>
            </a:r>
          </a:p>
          <a:p>
            <a:r>
              <a:rPr lang="en-US" dirty="0"/>
              <a:t>*</a:t>
            </a:r>
          </a:p>
          <a:p>
            <a:r>
              <a:rPr lang="en-US" b="0" i="0" dirty="0">
                <a:effectLst/>
              </a:rPr>
              <a:t>REPTILIA</a:t>
            </a:r>
          </a:p>
          <a:p>
            <a:r>
              <a:rPr lang="en-US" dirty="0"/>
              <a:t>	TESTUDINIDAE</a:t>
            </a:r>
          </a:p>
          <a:p>
            <a:r>
              <a:rPr lang="en-US" b="0" i="0" dirty="0">
                <a:effectLst/>
              </a:rPr>
              <a:t>		</a:t>
            </a:r>
            <a:r>
              <a:rPr lang="en-US" b="0" i="1" dirty="0" err="1">
                <a:effectLst/>
              </a:rPr>
              <a:t>Geochelone</a:t>
            </a:r>
            <a:r>
              <a:rPr lang="en-US" b="0" i="1" dirty="0">
                <a:effectLst/>
              </a:rPr>
              <a:t> </a:t>
            </a:r>
            <a:r>
              <a:rPr lang="en-US" b="0" i="1" dirty="0" err="1">
                <a:effectLst/>
              </a:rPr>
              <a:t>elephantopus</a:t>
            </a:r>
            <a:r>
              <a:rPr lang="en-US" b="0" i="1" dirty="0">
                <a:effectLst/>
              </a:rPr>
              <a:t> </a:t>
            </a:r>
          </a:p>
          <a:p>
            <a:r>
              <a:rPr lang="en-US" dirty="0"/>
              <a:t>			</a:t>
            </a:r>
            <a:r>
              <a:rPr lang="en-US" b="0" i="0" dirty="0">
                <a:effectLst/>
              </a:rPr>
              <a:t> FORELIMB BONE MUSCLE PREP</a:t>
            </a:r>
          </a:p>
          <a:p>
            <a:r>
              <a:rPr lang="en-US" dirty="0"/>
              <a:t>			</a:t>
            </a:r>
          </a:p>
          <a:p>
            <a:r>
              <a:rPr lang="en-US" dirty="0"/>
              <a:t>		</a:t>
            </a:r>
          </a:p>
        </p:txBody>
      </p:sp>
      <p:pic>
        <p:nvPicPr>
          <p:cNvPr id="12" name="Picture 11" descr="A picture containing several&#10;&#10;Description automatically generated">
            <a:extLst>
              <a:ext uri="{FF2B5EF4-FFF2-40B4-BE49-F238E27FC236}">
                <a16:creationId xmlns:a16="http://schemas.microsoft.com/office/drawing/2014/main" id="{D582CF4A-DB30-1446-BE0E-C035103F15DB}"/>
              </a:ext>
            </a:extLst>
          </p:cNvPr>
          <p:cNvPicPr>
            <a:picLocks noChangeAspect="1"/>
          </p:cNvPicPr>
          <p:nvPr/>
        </p:nvPicPr>
        <p:blipFill>
          <a:blip r:embed="rId4"/>
          <a:stretch>
            <a:fillRect/>
          </a:stretch>
        </p:blipFill>
        <p:spPr>
          <a:xfrm>
            <a:off x="5768054" y="2884417"/>
            <a:ext cx="1254044" cy="687923"/>
          </a:xfrm>
          <a:prstGeom prst="rect">
            <a:avLst/>
          </a:prstGeom>
        </p:spPr>
      </p:pic>
      <p:pic>
        <p:nvPicPr>
          <p:cNvPr id="4" name="Picture 3">
            <a:extLst>
              <a:ext uri="{FF2B5EF4-FFF2-40B4-BE49-F238E27FC236}">
                <a16:creationId xmlns:a16="http://schemas.microsoft.com/office/drawing/2014/main" id="{F9BC9105-3B4E-8743-9A90-066256A04AC9}"/>
              </a:ext>
            </a:extLst>
          </p:cNvPr>
          <p:cNvPicPr>
            <a:picLocks noChangeAspect="1"/>
          </p:cNvPicPr>
          <p:nvPr/>
        </p:nvPicPr>
        <p:blipFill>
          <a:blip r:embed="rId5"/>
          <a:stretch>
            <a:fillRect/>
          </a:stretch>
        </p:blipFill>
        <p:spPr>
          <a:xfrm>
            <a:off x="5874725" y="4892767"/>
            <a:ext cx="1254045" cy="894463"/>
          </a:xfrm>
          <a:prstGeom prst="rect">
            <a:avLst/>
          </a:prstGeom>
        </p:spPr>
      </p:pic>
    </p:spTree>
    <p:extLst>
      <p:ext uri="{BB962C8B-B14F-4D97-AF65-F5344CB8AC3E}">
        <p14:creationId xmlns:p14="http://schemas.microsoft.com/office/powerpoint/2010/main" val="2706450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FB2FA6-5EA1-AC43-8DA7-11592B36039C}"/>
              </a:ext>
            </a:extLst>
          </p:cNvPr>
          <p:cNvPicPr>
            <a:picLocks noChangeAspect="1"/>
          </p:cNvPicPr>
          <p:nvPr/>
        </p:nvPicPr>
        <p:blipFill>
          <a:blip r:embed="rId2"/>
          <a:stretch>
            <a:fillRect/>
          </a:stretch>
        </p:blipFill>
        <p:spPr>
          <a:xfrm>
            <a:off x="466806" y="287866"/>
            <a:ext cx="6187993" cy="728359"/>
          </a:xfrm>
          <a:prstGeom prst="rect">
            <a:avLst/>
          </a:prstGeom>
        </p:spPr>
      </p:pic>
      <p:pic>
        <p:nvPicPr>
          <p:cNvPr id="7" name="Picture 6">
            <a:extLst>
              <a:ext uri="{FF2B5EF4-FFF2-40B4-BE49-F238E27FC236}">
                <a16:creationId xmlns:a16="http://schemas.microsoft.com/office/drawing/2014/main" id="{8C0FD61E-FFE7-5D4B-9E12-BCA3682A2D3E}"/>
              </a:ext>
            </a:extLst>
          </p:cNvPr>
          <p:cNvPicPr>
            <a:picLocks noChangeAspect="1"/>
          </p:cNvPicPr>
          <p:nvPr/>
        </p:nvPicPr>
        <p:blipFill>
          <a:blip r:embed="rId3"/>
          <a:stretch>
            <a:fillRect/>
          </a:stretch>
        </p:blipFill>
        <p:spPr>
          <a:xfrm>
            <a:off x="1720850" y="1100892"/>
            <a:ext cx="4330700" cy="495300"/>
          </a:xfrm>
          <a:prstGeom prst="rect">
            <a:avLst/>
          </a:prstGeom>
        </p:spPr>
      </p:pic>
      <p:sp>
        <p:nvSpPr>
          <p:cNvPr id="8" name="TextBox 7">
            <a:extLst>
              <a:ext uri="{FF2B5EF4-FFF2-40B4-BE49-F238E27FC236}">
                <a16:creationId xmlns:a16="http://schemas.microsoft.com/office/drawing/2014/main" id="{1B2BB7C3-72E1-7849-BD31-882F4DF5509A}"/>
              </a:ext>
            </a:extLst>
          </p:cNvPr>
          <p:cNvSpPr txBox="1"/>
          <p:nvPr/>
        </p:nvSpPr>
        <p:spPr>
          <a:xfrm>
            <a:off x="208233" y="1592009"/>
            <a:ext cx="1664751" cy="369332"/>
          </a:xfrm>
          <a:prstGeom prst="rect">
            <a:avLst/>
          </a:prstGeom>
          <a:noFill/>
          <a:ln>
            <a:solidFill>
              <a:schemeClr val="accent1"/>
            </a:solidFill>
          </a:ln>
        </p:spPr>
        <p:txBody>
          <a:bodyPr wrap="none" rtlCol="0">
            <a:spAutoFit/>
          </a:bodyPr>
          <a:lstStyle/>
          <a:p>
            <a:r>
              <a:rPr lang="en-US" dirty="0"/>
              <a:t>INTRODUCTION</a:t>
            </a:r>
          </a:p>
        </p:txBody>
      </p:sp>
      <p:sp>
        <p:nvSpPr>
          <p:cNvPr id="9" name="TextBox 8">
            <a:extLst>
              <a:ext uri="{FF2B5EF4-FFF2-40B4-BE49-F238E27FC236}">
                <a16:creationId xmlns:a16="http://schemas.microsoft.com/office/drawing/2014/main" id="{018DB906-CBA1-5443-B93B-94F33D3C575E}"/>
              </a:ext>
            </a:extLst>
          </p:cNvPr>
          <p:cNvSpPr txBox="1"/>
          <p:nvPr/>
        </p:nvSpPr>
        <p:spPr>
          <a:xfrm>
            <a:off x="6395076" y="1626464"/>
            <a:ext cx="923907" cy="369332"/>
          </a:xfrm>
          <a:prstGeom prst="rect">
            <a:avLst/>
          </a:prstGeom>
          <a:noFill/>
          <a:ln>
            <a:solidFill>
              <a:schemeClr val="accent1"/>
            </a:solidFill>
          </a:ln>
        </p:spPr>
        <p:txBody>
          <a:bodyPr wrap="none" rtlCol="0">
            <a:spAutoFit/>
          </a:bodyPr>
          <a:lstStyle/>
          <a:p>
            <a:r>
              <a:rPr lang="en-US" dirty="0"/>
              <a:t>SEARCH</a:t>
            </a:r>
          </a:p>
        </p:txBody>
      </p:sp>
      <p:sp>
        <p:nvSpPr>
          <p:cNvPr id="10" name="TextBox 9">
            <a:extLst>
              <a:ext uri="{FF2B5EF4-FFF2-40B4-BE49-F238E27FC236}">
                <a16:creationId xmlns:a16="http://schemas.microsoft.com/office/drawing/2014/main" id="{690D6F55-23F1-4542-BF41-21B10B327DD8}"/>
              </a:ext>
            </a:extLst>
          </p:cNvPr>
          <p:cNvSpPr txBox="1"/>
          <p:nvPr/>
        </p:nvSpPr>
        <p:spPr>
          <a:xfrm>
            <a:off x="3852043" y="1626464"/>
            <a:ext cx="2445028" cy="369332"/>
          </a:xfrm>
          <a:prstGeom prst="rect">
            <a:avLst/>
          </a:prstGeom>
          <a:noFill/>
          <a:ln w="31750">
            <a:solidFill>
              <a:srgbClr val="FF0000"/>
            </a:solidFill>
          </a:ln>
        </p:spPr>
        <p:txBody>
          <a:bodyPr wrap="none" rtlCol="0">
            <a:spAutoFit/>
          </a:bodyPr>
          <a:lstStyle/>
          <a:p>
            <a:r>
              <a:rPr lang="en-US" dirty="0"/>
              <a:t>BROWSE BY TAXONOMY</a:t>
            </a:r>
          </a:p>
        </p:txBody>
      </p:sp>
      <p:sp>
        <p:nvSpPr>
          <p:cNvPr id="11" name="TextBox 10">
            <a:extLst>
              <a:ext uri="{FF2B5EF4-FFF2-40B4-BE49-F238E27FC236}">
                <a16:creationId xmlns:a16="http://schemas.microsoft.com/office/drawing/2014/main" id="{8263F68D-29B2-8E45-96BF-19BCEF1491E6}"/>
              </a:ext>
            </a:extLst>
          </p:cNvPr>
          <p:cNvSpPr txBox="1"/>
          <p:nvPr/>
        </p:nvSpPr>
        <p:spPr>
          <a:xfrm>
            <a:off x="1957841" y="1609866"/>
            <a:ext cx="1796197" cy="369332"/>
          </a:xfrm>
          <a:prstGeom prst="rect">
            <a:avLst/>
          </a:prstGeom>
          <a:noFill/>
          <a:ln>
            <a:solidFill>
              <a:schemeClr val="accent1"/>
            </a:solidFill>
          </a:ln>
        </p:spPr>
        <p:txBody>
          <a:bodyPr wrap="none" rtlCol="0">
            <a:spAutoFit/>
          </a:bodyPr>
          <a:lstStyle/>
          <a:p>
            <a:r>
              <a:rPr lang="en-US" dirty="0"/>
              <a:t>BROWSE BY TYPE</a:t>
            </a:r>
          </a:p>
        </p:txBody>
      </p:sp>
      <p:sp>
        <p:nvSpPr>
          <p:cNvPr id="2" name="TextBox 1">
            <a:extLst>
              <a:ext uri="{FF2B5EF4-FFF2-40B4-BE49-F238E27FC236}">
                <a16:creationId xmlns:a16="http://schemas.microsoft.com/office/drawing/2014/main" id="{ACE54AFD-0BA6-0242-90D0-BE81C342E00D}"/>
              </a:ext>
            </a:extLst>
          </p:cNvPr>
          <p:cNvSpPr txBox="1"/>
          <p:nvPr/>
        </p:nvSpPr>
        <p:spPr>
          <a:xfrm>
            <a:off x="353084" y="2209046"/>
            <a:ext cx="4418091" cy="646331"/>
          </a:xfrm>
          <a:prstGeom prst="rect">
            <a:avLst/>
          </a:prstGeom>
          <a:noFill/>
        </p:spPr>
        <p:txBody>
          <a:bodyPr wrap="square" rtlCol="0">
            <a:spAutoFit/>
          </a:bodyPr>
          <a:lstStyle/>
          <a:p>
            <a:r>
              <a:rPr lang="en-US" b="1" i="1" dirty="0">
                <a:solidFill>
                  <a:srgbClr val="000000"/>
                </a:solidFill>
                <a:effectLst/>
                <a:latin typeface="Arial" panose="020B0604020202020204" pitchFamily="34" charset="0"/>
              </a:rPr>
              <a:t> </a:t>
            </a:r>
            <a:r>
              <a:rPr lang="en-US" b="1" i="1" dirty="0" err="1">
                <a:solidFill>
                  <a:srgbClr val="000000"/>
                </a:solidFill>
                <a:effectLst/>
                <a:latin typeface="Arial" panose="020B0604020202020204" pitchFamily="34" charset="0"/>
              </a:rPr>
              <a:t>Phoca</a:t>
            </a:r>
            <a:r>
              <a:rPr lang="en-US" b="1" i="1" dirty="0">
                <a:solidFill>
                  <a:srgbClr val="000000"/>
                </a:solidFill>
                <a:effectLst/>
                <a:latin typeface="Arial" panose="020B0604020202020204" pitchFamily="34" charset="0"/>
              </a:rPr>
              <a:t> </a:t>
            </a:r>
            <a:r>
              <a:rPr lang="en-US" b="1" i="1" dirty="0" err="1">
                <a:solidFill>
                  <a:srgbClr val="000000"/>
                </a:solidFill>
                <a:effectLst/>
                <a:latin typeface="Arial" panose="020B0604020202020204" pitchFamily="34" charset="0"/>
              </a:rPr>
              <a:t>vitulina</a:t>
            </a:r>
            <a:endParaRPr lang="en-US" b="1" i="1" dirty="0">
              <a:solidFill>
                <a:srgbClr val="000000"/>
              </a:solidFill>
              <a:effectLst/>
              <a:latin typeface="Arial" panose="020B0604020202020204" pitchFamily="34" charset="0"/>
            </a:endParaRPr>
          </a:p>
          <a:p>
            <a:r>
              <a:rPr lang="en-US" b="1" i="1" dirty="0">
                <a:solidFill>
                  <a:srgbClr val="000000"/>
                </a:solidFill>
                <a:latin typeface="Arial" panose="020B0604020202020204" pitchFamily="34" charset="0"/>
              </a:rPr>
              <a:t>	</a:t>
            </a:r>
            <a:r>
              <a:rPr lang="en-US" b="0" i="0" dirty="0">
                <a:solidFill>
                  <a:srgbClr val="000000"/>
                </a:solidFill>
                <a:effectLst/>
                <a:latin typeface="Arial" panose="020B0604020202020204" pitchFamily="34" charset="0"/>
              </a:rPr>
              <a:t>FORELIMB BONE MUSCLE PREP </a:t>
            </a:r>
            <a:endParaRPr lang="en-US" dirty="0"/>
          </a:p>
        </p:txBody>
      </p:sp>
      <p:pic>
        <p:nvPicPr>
          <p:cNvPr id="4" name="Picture 3" descr="A picture containing several&#10;&#10;Description automatically generated">
            <a:extLst>
              <a:ext uri="{FF2B5EF4-FFF2-40B4-BE49-F238E27FC236}">
                <a16:creationId xmlns:a16="http://schemas.microsoft.com/office/drawing/2014/main" id="{32DEF3B8-40CD-D046-BEB9-664A36E43414}"/>
              </a:ext>
            </a:extLst>
          </p:cNvPr>
          <p:cNvPicPr>
            <a:picLocks noChangeAspect="1"/>
          </p:cNvPicPr>
          <p:nvPr/>
        </p:nvPicPr>
        <p:blipFill>
          <a:blip r:embed="rId4"/>
          <a:stretch>
            <a:fillRect/>
          </a:stretch>
        </p:blipFill>
        <p:spPr>
          <a:xfrm>
            <a:off x="466806" y="2893471"/>
            <a:ext cx="1254044" cy="687923"/>
          </a:xfrm>
          <a:prstGeom prst="rect">
            <a:avLst/>
          </a:prstGeom>
        </p:spPr>
      </p:pic>
    </p:spTree>
    <p:extLst>
      <p:ext uri="{BB962C8B-B14F-4D97-AF65-F5344CB8AC3E}">
        <p14:creationId xmlns:p14="http://schemas.microsoft.com/office/powerpoint/2010/main" val="2956249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FB2FA6-5EA1-AC43-8DA7-11592B36039C}"/>
              </a:ext>
            </a:extLst>
          </p:cNvPr>
          <p:cNvPicPr>
            <a:picLocks noChangeAspect="1"/>
          </p:cNvPicPr>
          <p:nvPr/>
        </p:nvPicPr>
        <p:blipFill>
          <a:blip r:embed="rId2"/>
          <a:stretch>
            <a:fillRect/>
          </a:stretch>
        </p:blipFill>
        <p:spPr>
          <a:xfrm>
            <a:off x="466806" y="287866"/>
            <a:ext cx="6187993" cy="728359"/>
          </a:xfrm>
          <a:prstGeom prst="rect">
            <a:avLst/>
          </a:prstGeom>
        </p:spPr>
      </p:pic>
      <p:pic>
        <p:nvPicPr>
          <p:cNvPr id="7" name="Picture 6">
            <a:extLst>
              <a:ext uri="{FF2B5EF4-FFF2-40B4-BE49-F238E27FC236}">
                <a16:creationId xmlns:a16="http://schemas.microsoft.com/office/drawing/2014/main" id="{8C0FD61E-FFE7-5D4B-9E12-BCA3682A2D3E}"/>
              </a:ext>
            </a:extLst>
          </p:cNvPr>
          <p:cNvPicPr>
            <a:picLocks noChangeAspect="1"/>
          </p:cNvPicPr>
          <p:nvPr/>
        </p:nvPicPr>
        <p:blipFill>
          <a:blip r:embed="rId3"/>
          <a:stretch>
            <a:fillRect/>
          </a:stretch>
        </p:blipFill>
        <p:spPr>
          <a:xfrm>
            <a:off x="1720850" y="1100892"/>
            <a:ext cx="4330700" cy="495300"/>
          </a:xfrm>
          <a:prstGeom prst="rect">
            <a:avLst/>
          </a:prstGeom>
        </p:spPr>
      </p:pic>
      <p:sp>
        <p:nvSpPr>
          <p:cNvPr id="8" name="TextBox 7">
            <a:extLst>
              <a:ext uri="{FF2B5EF4-FFF2-40B4-BE49-F238E27FC236}">
                <a16:creationId xmlns:a16="http://schemas.microsoft.com/office/drawing/2014/main" id="{1B2BB7C3-72E1-7849-BD31-882F4DF5509A}"/>
              </a:ext>
            </a:extLst>
          </p:cNvPr>
          <p:cNvSpPr txBox="1"/>
          <p:nvPr/>
        </p:nvSpPr>
        <p:spPr>
          <a:xfrm>
            <a:off x="208233" y="1592009"/>
            <a:ext cx="1664751" cy="369332"/>
          </a:xfrm>
          <a:prstGeom prst="rect">
            <a:avLst/>
          </a:prstGeom>
          <a:noFill/>
          <a:ln>
            <a:solidFill>
              <a:schemeClr val="accent1"/>
            </a:solidFill>
          </a:ln>
        </p:spPr>
        <p:txBody>
          <a:bodyPr wrap="none" rtlCol="0">
            <a:spAutoFit/>
          </a:bodyPr>
          <a:lstStyle/>
          <a:p>
            <a:r>
              <a:rPr lang="en-US" dirty="0"/>
              <a:t>INTRODUCTION</a:t>
            </a:r>
          </a:p>
        </p:txBody>
      </p:sp>
      <p:sp>
        <p:nvSpPr>
          <p:cNvPr id="9" name="TextBox 8">
            <a:extLst>
              <a:ext uri="{FF2B5EF4-FFF2-40B4-BE49-F238E27FC236}">
                <a16:creationId xmlns:a16="http://schemas.microsoft.com/office/drawing/2014/main" id="{018DB906-CBA1-5443-B93B-94F33D3C575E}"/>
              </a:ext>
            </a:extLst>
          </p:cNvPr>
          <p:cNvSpPr txBox="1"/>
          <p:nvPr/>
        </p:nvSpPr>
        <p:spPr>
          <a:xfrm>
            <a:off x="6395076" y="1626464"/>
            <a:ext cx="923907" cy="369332"/>
          </a:xfrm>
          <a:prstGeom prst="rect">
            <a:avLst/>
          </a:prstGeom>
          <a:noFill/>
          <a:ln>
            <a:solidFill>
              <a:schemeClr val="accent1"/>
            </a:solidFill>
          </a:ln>
        </p:spPr>
        <p:txBody>
          <a:bodyPr wrap="none" rtlCol="0">
            <a:spAutoFit/>
          </a:bodyPr>
          <a:lstStyle/>
          <a:p>
            <a:r>
              <a:rPr lang="en-US" dirty="0"/>
              <a:t>SEARCH</a:t>
            </a:r>
          </a:p>
        </p:txBody>
      </p:sp>
      <p:sp>
        <p:nvSpPr>
          <p:cNvPr id="10" name="TextBox 9">
            <a:extLst>
              <a:ext uri="{FF2B5EF4-FFF2-40B4-BE49-F238E27FC236}">
                <a16:creationId xmlns:a16="http://schemas.microsoft.com/office/drawing/2014/main" id="{690D6F55-23F1-4542-BF41-21B10B327DD8}"/>
              </a:ext>
            </a:extLst>
          </p:cNvPr>
          <p:cNvSpPr txBox="1"/>
          <p:nvPr/>
        </p:nvSpPr>
        <p:spPr>
          <a:xfrm>
            <a:off x="3852043" y="1626464"/>
            <a:ext cx="2445028" cy="369332"/>
          </a:xfrm>
          <a:prstGeom prst="rect">
            <a:avLst/>
          </a:prstGeom>
          <a:noFill/>
          <a:ln w="9525">
            <a:solidFill>
              <a:schemeClr val="accent1"/>
            </a:solidFill>
          </a:ln>
        </p:spPr>
        <p:txBody>
          <a:bodyPr wrap="none" rtlCol="0">
            <a:spAutoFit/>
          </a:bodyPr>
          <a:lstStyle/>
          <a:p>
            <a:r>
              <a:rPr lang="en-US" dirty="0"/>
              <a:t>BROWSE BY TAXONOMY</a:t>
            </a:r>
          </a:p>
        </p:txBody>
      </p:sp>
      <p:sp>
        <p:nvSpPr>
          <p:cNvPr id="11" name="TextBox 10">
            <a:extLst>
              <a:ext uri="{FF2B5EF4-FFF2-40B4-BE49-F238E27FC236}">
                <a16:creationId xmlns:a16="http://schemas.microsoft.com/office/drawing/2014/main" id="{8263F68D-29B2-8E45-96BF-19BCEF1491E6}"/>
              </a:ext>
            </a:extLst>
          </p:cNvPr>
          <p:cNvSpPr txBox="1"/>
          <p:nvPr/>
        </p:nvSpPr>
        <p:spPr>
          <a:xfrm>
            <a:off x="1957841" y="1609866"/>
            <a:ext cx="1796197" cy="369332"/>
          </a:xfrm>
          <a:prstGeom prst="rect">
            <a:avLst/>
          </a:prstGeom>
          <a:noFill/>
          <a:ln>
            <a:solidFill>
              <a:schemeClr val="accent1"/>
            </a:solidFill>
          </a:ln>
        </p:spPr>
        <p:txBody>
          <a:bodyPr wrap="none" rtlCol="0">
            <a:spAutoFit/>
          </a:bodyPr>
          <a:lstStyle/>
          <a:p>
            <a:r>
              <a:rPr lang="en-US" dirty="0"/>
              <a:t>BROWSE BY TYPE</a:t>
            </a:r>
          </a:p>
        </p:txBody>
      </p:sp>
      <p:sp>
        <p:nvSpPr>
          <p:cNvPr id="2" name="TextBox 1">
            <a:extLst>
              <a:ext uri="{FF2B5EF4-FFF2-40B4-BE49-F238E27FC236}">
                <a16:creationId xmlns:a16="http://schemas.microsoft.com/office/drawing/2014/main" id="{ACE54AFD-0BA6-0242-90D0-BE81C342E00D}"/>
              </a:ext>
            </a:extLst>
          </p:cNvPr>
          <p:cNvSpPr txBox="1"/>
          <p:nvPr/>
        </p:nvSpPr>
        <p:spPr>
          <a:xfrm>
            <a:off x="353084" y="2209046"/>
            <a:ext cx="4418091" cy="646331"/>
          </a:xfrm>
          <a:prstGeom prst="rect">
            <a:avLst/>
          </a:prstGeom>
          <a:noFill/>
        </p:spPr>
        <p:txBody>
          <a:bodyPr wrap="square" rtlCol="0">
            <a:spAutoFit/>
          </a:bodyPr>
          <a:lstStyle/>
          <a:p>
            <a:r>
              <a:rPr lang="en-US" b="1" i="1" dirty="0">
                <a:solidFill>
                  <a:srgbClr val="000000"/>
                </a:solidFill>
                <a:effectLst/>
                <a:latin typeface="Arial" panose="020B0604020202020204" pitchFamily="34" charset="0"/>
              </a:rPr>
              <a:t> </a:t>
            </a:r>
            <a:r>
              <a:rPr lang="en-US" b="1" i="1" dirty="0" err="1">
                <a:solidFill>
                  <a:srgbClr val="000000"/>
                </a:solidFill>
                <a:effectLst/>
                <a:latin typeface="Arial" panose="020B0604020202020204" pitchFamily="34" charset="0"/>
              </a:rPr>
              <a:t>Phoca</a:t>
            </a:r>
            <a:r>
              <a:rPr lang="en-US" b="1" i="1" dirty="0">
                <a:solidFill>
                  <a:srgbClr val="000000"/>
                </a:solidFill>
                <a:effectLst/>
                <a:latin typeface="Arial" panose="020B0604020202020204" pitchFamily="34" charset="0"/>
              </a:rPr>
              <a:t> </a:t>
            </a:r>
            <a:r>
              <a:rPr lang="en-US" b="1" i="1" dirty="0" err="1">
                <a:solidFill>
                  <a:srgbClr val="000000"/>
                </a:solidFill>
                <a:effectLst/>
                <a:latin typeface="Arial" panose="020B0604020202020204" pitchFamily="34" charset="0"/>
              </a:rPr>
              <a:t>vitulina</a:t>
            </a:r>
            <a:endParaRPr lang="en-US" b="1" i="1" dirty="0">
              <a:solidFill>
                <a:srgbClr val="000000"/>
              </a:solidFill>
              <a:effectLst/>
              <a:latin typeface="Arial" panose="020B0604020202020204" pitchFamily="34" charset="0"/>
            </a:endParaRPr>
          </a:p>
          <a:p>
            <a:r>
              <a:rPr lang="en-US" b="1" i="1" dirty="0">
                <a:solidFill>
                  <a:srgbClr val="000000"/>
                </a:solidFill>
                <a:latin typeface="Arial" panose="020B0604020202020204" pitchFamily="34" charset="0"/>
              </a:rPr>
              <a:t>	</a:t>
            </a:r>
            <a:r>
              <a:rPr lang="en-US" b="0" i="0" dirty="0">
                <a:solidFill>
                  <a:srgbClr val="000000"/>
                </a:solidFill>
                <a:effectLst/>
                <a:latin typeface="Arial" panose="020B0604020202020204" pitchFamily="34" charset="0"/>
              </a:rPr>
              <a:t>FORELIMB BONE MUSCLE PREP </a:t>
            </a:r>
            <a:endParaRPr lang="en-US" dirty="0"/>
          </a:p>
        </p:txBody>
      </p:sp>
      <p:pic>
        <p:nvPicPr>
          <p:cNvPr id="4" name="Picture 3" descr="A picture containing several&#10;&#10;Description automatically generated">
            <a:extLst>
              <a:ext uri="{FF2B5EF4-FFF2-40B4-BE49-F238E27FC236}">
                <a16:creationId xmlns:a16="http://schemas.microsoft.com/office/drawing/2014/main" id="{32DEF3B8-40CD-D046-BEB9-664A36E43414}"/>
              </a:ext>
            </a:extLst>
          </p:cNvPr>
          <p:cNvPicPr>
            <a:picLocks noChangeAspect="1"/>
          </p:cNvPicPr>
          <p:nvPr/>
        </p:nvPicPr>
        <p:blipFill>
          <a:blip r:embed="rId4"/>
          <a:stretch>
            <a:fillRect/>
          </a:stretch>
        </p:blipFill>
        <p:spPr>
          <a:xfrm>
            <a:off x="466806" y="2893471"/>
            <a:ext cx="6691320" cy="3670615"/>
          </a:xfrm>
          <a:prstGeom prst="rect">
            <a:avLst/>
          </a:prstGeom>
          <a:ln w="15875">
            <a:solidFill>
              <a:schemeClr val="tx1"/>
            </a:solidFill>
          </a:ln>
        </p:spPr>
      </p:pic>
      <p:sp>
        <p:nvSpPr>
          <p:cNvPr id="3" name="TextBox 2">
            <a:extLst>
              <a:ext uri="{FF2B5EF4-FFF2-40B4-BE49-F238E27FC236}">
                <a16:creationId xmlns:a16="http://schemas.microsoft.com/office/drawing/2014/main" id="{0D62342D-5CBF-3143-A9AC-A698DB59DC90}"/>
              </a:ext>
            </a:extLst>
          </p:cNvPr>
          <p:cNvSpPr txBox="1"/>
          <p:nvPr/>
        </p:nvSpPr>
        <p:spPr>
          <a:xfrm>
            <a:off x="466806" y="7021286"/>
            <a:ext cx="5643020" cy="369332"/>
          </a:xfrm>
          <a:prstGeom prst="rect">
            <a:avLst/>
          </a:prstGeom>
          <a:noFill/>
        </p:spPr>
        <p:txBody>
          <a:bodyPr wrap="none" rtlCol="0">
            <a:spAutoFit/>
          </a:bodyPr>
          <a:lstStyle/>
          <a:p>
            <a:r>
              <a:rPr lang="en-US" dirty="0"/>
              <a:t>Model view page. Navigation tools? Link out to </a:t>
            </a:r>
            <a:r>
              <a:rPr lang="en-US" dirty="0" err="1"/>
              <a:t>Sketchfab</a:t>
            </a:r>
            <a:r>
              <a:rPr lang="en-US" dirty="0"/>
              <a:t>?</a:t>
            </a:r>
          </a:p>
        </p:txBody>
      </p:sp>
    </p:spTree>
    <p:extLst>
      <p:ext uri="{BB962C8B-B14F-4D97-AF65-F5344CB8AC3E}">
        <p14:creationId xmlns:p14="http://schemas.microsoft.com/office/powerpoint/2010/main" val="25192537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14098</TotalTime>
  <Words>227</Words>
  <Application>Microsoft Macintosh PowerPoint</Application>
  <PresentationFormat>Custom</PresentationFormat>
  <Paragraphs>43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Lato</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J. CONROY</dc:creator>
  <cp:lastModifiedBy>Chris J. CONROY</cp:lastModifiedBy>
  <cp:revision>6</cp:revision>
  <dcterms:created xsi:type="dcterms:W3CDTF">2022-09-28T04:07:39Z</dcterms:created>
  <dcterms:modified xsi:type="dcterms:W3CDTF">2022-10-10T20:22:00Z</dcterms:modified>
</cp:coreProperties>
</file>