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33" Type="http://schemas.openxmlformats.org/officeDocument/2006/relationships/font" Target="fonts/MavenPro-bold.fntdata"/><Relationship Id="rId10" Type="http://schemas.openxmlformats.org/officeDocument/2006/relationships/slide" Target="slides/slide5.xml"/><Relationship Id="rId32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Course overview, course </a:t>
            </a:r>
            <a:r>
              <a:rPr lang="en"/>
              <a:t>information, course contents</a:t>
            </a:r>
            <a:r>
              <a:rPr lang="en"/>
              <a:t>, declare major, advise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1.jp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39.png"/><Relationship Id="rId9" Type="http://schemas.openxmlformats.org/officeDocument/2006/relationships/image" Target="../media/image18.jpg"/><Relationship Id="rId5" Type="http://schemas.openxmlformats.org/officeDocument/2006/relationships/image" Target="../media/image19.png"/><Relationship Id="rId6" Type="http://schemas.openxmlformats.org/officeDocument/2006/relationships/image" Target="../media/image17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Relationship Id="rId4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5.png"/><Relationship Id="rId10" Type="http://schemas.openxmlformats.org/officeDocument/2006/relationships/image" Target="../media/image38.png"/><Relationship Id="rId13" Type="http://schemas.openxmlformats.org/officeDocument/2006/relationships/image" Target="../media/image37.png"/><Relationship Id="rId1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9" Type="http://schemas.openxmlformats.org/officeDocument/2006/relationships/image" Target="../media/image15.jpg"/><Relationship Id="rId15" Type="http://schemas.openxmlformats.org/officeDocument/2006/relationships/image" Target="../media/image14.jpg"/><Relationship Id="rId14" Type="http://schemas.openxmlformats.org/officeDocument/2006/relationships/image" Target="../media/image40.png"/><Relationship Id="rId16" Type="http://schemas.openxmlformats.org/officeDocument/2006/relationships/image" Target="../media/image12.jpg"/><Relationship Id="rId5" Type="http://schemas.openxmlformats.org/officeDocument/2006/relationships/image" Target="../media/image9.jpg"/><Relationship Id="rId6" Type="http://schemas.openxmlformats.org/officeDocument/2006/relationships/image" Target="../media/image16.png"/><Relationship Id="rId7" Type="http://schemas.openxmlformats.org/officeDocument/2006/relationships/image" Target="../media/image25.png"/><Relationship Id="rId8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image" Target="../media/image24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23.jpg"/><Relationship Id="rId5" Type="http://schemas.openxmlformats.org/officeDocument/2006/relationships/image" Target="../media/image10.png"/><Relationship Id="rId6" Type="http://schemas.openxmlformats.org/officeDocument/2006/relationships/image" Target="../media/image28.png"/><Relationship Id="rId7" Type="http://schemas.openxmlformats.org/officeDocument/2006/relationships/image" Target="../media/image27.png"/><Relationship Id="rId8" Type="http://schemas.openxmlformats.org/officeDocument/2006/relationships/image" Target="../media/image2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1294900" y="589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CS MAJOR PATHWAY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278" name="Shape 278"/>
          <p:cNvSpPr txBox="1"/>
          <p:nvPr>
            <p:ph idx="4294967295" type="subTitle"/>
          </p:nvPr>
        </p:nvSpPr>
        <p:spPr>
          <a:xfrm>
            <a:off x="1294900" y="1825350"/>
            <a:ext cx="57168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CSC220 Final Project Presentation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&lt;Fanghui He, Yining Hua, Qiaqia Ji, Yanwan Zhu&gt;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043" y="3511950"/>
            <a:ext cx="1566107" cy="143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3775" y="3450275"/>
            <a:ext cx="1671802" cy="143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1937" y="3465305"/>
            <a:ext cx="1671801" cy="15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36662" y="3355650"/>
            <a:ext cx="1746976" cy="17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1312700" y="6074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</a:t>
            </a:r>
            <a:endParaRPr/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56775" y="1606750"/>
            <a:ext cx="4008900" cy="25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-"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Move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-"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Declare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-"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checkInfo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-"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updateClasses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-"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...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4572000" y="1236925"/>
            <a:ext cx="4008900" cy="3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leftKey, rightKey, upKey, downKey:</a:t>
            </a:r>
            <a:endParaRPr b="1"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For selecting keyboard control system: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“Left” or “A”, “Right” or “D”, “Up” or “W”, “Down” or “S”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Shape 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9525" y="2784875"/>
            <a:ext cx="2210925" cy="22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Shape 3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791" y="3199000"/>
            <a:ext cx="2273810" cy="1782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Shape 36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Professors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66" name="Shape 366"/>
          <p:cNvPicPr preferRelativeResize="0"/>
          <p:nvPr/>
        </p:nvPicPr>
        <p:blipFill rotWithShape="1">
          <a:blip r:embed="rId5">
            <a:alphaModFix/>
          </a:blip>
          <a:srcRect b="0" l="9469" r="0" t="3735"/>
          <a:stretch/>
        </p:blipFill>
        <p:spPr>
          <a:xfrm>
            <a:off x="1724925" y="1225850"/>
            <a:ext cx="1855425" cy="197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Shape 3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1338" y="546325"/>
            <a:ext cx="1855425" cy="191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Shape 368"/>
          <p:cNvPicPr preferRelativeResize="0"/>
          <p:nvPr/>
        </p:nvPicPr>
        <p:blipFill rotWithShape="1">
          <a:blip r:embed="rId7">
            <a:alphaModFix/>
          </a:blip>
          <a:srcRect b="1418" l="5814" r="2324" t="1418"/>
          <a:stretch/>
        </p:blipFill>
        <p:spPr>
          <a:xfrm>
            <a:off x="6491025" y="2876000"/>
            <a:ext cx="2130250" cy="214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Shape 36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46775" y="546313"/>
            <a:ext cx="1973149" cy="197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Shape 370"/>
          <p:cNvPicPr preferRelativeResize="0"/>
          <p:nvPr/>
        </p:nvPicPr>
        <p:blipFill rotWithShape="1">
          <a:blip r:embed="rId9">
            <a:alphaModFix/>
          </a:blip>
          <a:srcRect b="0" l="21278" r="20995" t="0"/>
          <a:stretch/>
        </p:blipFill>
        <p:spPr>
          <a:xfrm>
            <a:off x="3629425" y="3069650"/>
            <a:ext cx="1189365" cy="191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rofessor</a:t>
            </a:r>
            <a:endParaRPr/>
          </a:p>
        </p:txBody>
      </p:sp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8461"/>
            <a:ext cx="9143999" cy="2634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rofessor</a:t>
            </a:r>
            <a:endParaRPr/>
          </a:p>
        </p:txBody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Initialization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2413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    def __init__(self, name, px, py,image):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</a:t>
            </a:r>
            <a:endParaRPr/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24500" y="1597875"/>
            <a:ext cx="9028500" cy="1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def chatWith(self, mainCharacter):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     	Button(top, text = "Chat", command = self.chat)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Button(top, text = "Close", command=top.destroy)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Button(top, text = "Declare", command= lambda: self.declare(mainCharacter))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</a:t>
            </a:r>
            <a:endParaRPr/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Global </a:t>
            </a:r>
            <a:r>
              <a:rPr lang="en"/>
              <a:t>initialization -- replace the same professor variable for different professors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Computer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00" name="Shape 4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650138"/>
            <a:ext cx="2752026" cy="275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Shape 4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9500" y="1597887"/>
            <a:ext cx="2804300" cy="28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</a:t>
            </a:r>
            <a:endParaRPr/>
          </a:p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Initialization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def __init__(self, px, py)</a:t>
            </a: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: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	self.image = Image(Point(px,py), "computer1.gif")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        self.imageID = 'black'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        self.positionX = px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        self.positionY = py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</a:t>
            </a:r>
            <a:endParaRPr/>
          </a:p>
        </p:txBody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1157325" y="15660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Chat/Close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Check courses &amp; register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○"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Display course list for each semester (fixed, spring/fall, expected)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○"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Click to check course info (descriptions, prerequisites)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○"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Register (add course to schedule)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Check schedule &amp; practice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○"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Display schedule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○"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Click to practice sample problems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14" name="Shape 4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078" y="92500"/>
            <a:ext cx="4426196" cy="14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Shape 4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6275" y="2440675"/>
            <a:ext cx="1261550" cy="19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</a:t>
            </a:r>
            <a:endParaRPr/>
          </a:p>
        </p:txBody>
      </p:sp>
      <p:pic>
        <p:nvPicPr>
          <p:cNvPr id="421" name="Shape 4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825" y="156525"/>
            <a:ext cx="5018249" cy="30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Shape 4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225" y="2436325"/>
            <a:ext cx="4613499" cy="178265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Shape 423"/>
          <p:cNvSpPr/>
          <p:nvPr/>
        </p:nvSpPr>
        <p:spPr>
          <a:xfrm>
            <a:off x="8187975" y="1387925"/>
            <a:ext cx="293100" cy="179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 txBox="1"/>
          <p:nvPr/>
        </p:nvSpPr>
        <p:spPr>
          <a:xfrm>
            <a:off x="900600" y="1534250"/>
            <a:ext cx="44409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Sample spring course list and info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2397800" y="4232750"/>
            <a:ext cx="169500" cy="216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Introduction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1303800" y="1990050"/>
            <a:ext cx="7030500" cy="14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Didn’t have chance to attend the major presentation?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Get familiar with the CS major and have fun!</a:t>
            </a:r>
            <a:endParaRPr sz="1800"/>
          </a:p>
        </p:txBody>
      </p:sp>
      <p:sp>
        <p:nvSpPr>
          <p:cNvPr id="289" name="Shape 289"/>
          <p:cNvSpPr txBox="1"/>
          <p:nvPr/>
        </p:nvSpPr>
        <p:spPr>
          <a:xfrm>
            <a:off x="493425" y="3472650"/>
            <a:ext cx="8419200" cy="1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Our project is a </a:t>
            </a:r>
            <a:r>
              <a:rPr b="1" lang="en" sz="1800">
                <a:latin typeface="Georgia"/>
                <a:ea typeface="Georgia"/>
                <a:cs typeface="Georgia"/>
                <a:sym typeface="Georgia"/>
              </a:rPr>
              <a:t>game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that navigates the player through the life of a CS major.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One particular challenge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1303800" y="1990050"/>
            <a:ext cx="7030500" cy="1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Mac and Windows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to move between different scenes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Future work / regrets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1188150" y="1597875"/>
            <a:ext cx="6544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Improve the Computer class. 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 adivise( ) funtion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 GPA and graduate( ) when </a:t>
            </a:r>
            <a:r>
              <a:rPr lang="en" sz="1600"/>
              <a:t>semester</a:t>
            </a:r>
            <a:r>
              <a:rPr lang="en" sz="1600"/>
              <a:t> == “senior2”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 random events like </a:t>
            </a:r>
            <a:r>
              <a:rPr lang="en" sz="1600"/>
              <a:t>hackathon, datafest...</a:t>
            </a:r>
            <a:r>
              <a:rPr lang="en" sz="1600"/>
              <a:t> 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Allow interactions with the NPCs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Sound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x="2409550" y="21810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Thank You:)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43" name="Shape 443"/>
          <p:cNvPicPr preferRelativeResize="0"/>
          <p:nvPr/>
        </p:nvPicPr>
        <p:blipFill rotWithShape="1">
          <a:blip r:embed="rId3">
            <a:alphaModFix/>
          </a:blip>
          <a:srcRect b="0" l="18931" r="34735" t="0"/>
          <a:stretch/>
        </p:blipFill>
        <p:spPr>
          <a:xfrm>
            <a:off x="5701252" y="1957288"/>
            <a:ext cx="665172" cy="9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Choose It</a:t>
            </a:r>
            <a:endParaRPr/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97800" y="1797300"/>
            <a:ext cx="7748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Help students get familiar with the CS department and its course offerings 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We like pixel games!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Challenging, but doable.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301" name="Shape 301"/>
          <p:cNvPicPr preferRelativeResize="0"/>
          <p:nvPr/>
        </p:nvPicPr>
        <p:blipFill rotWithShape="1">
          <a:blip r:embed="rId3">
            <a:alphaModFix/>
          </a:blip>
          <a:srcRect b="0" l="0" r="0" t="7381"/>
          <a:stretch/>
        </p:blipFill>
        <p:spPr>
          <a:xfrm>
            <a:off x="444025" y="1597875"/>
            <a:ext cx="8653722" cy="256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Discussion of the implementation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Setting logic, images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Main character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Professor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Computer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Scene Logic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AutoNum type="arabicPeriod"/>
            </a:pPr>
            <a:r>
              <a:rPr b="1" lang="en" sz="1400">
                <a:latin typeface="Maven Pro"/>
                <a:ea typeface="Maven Pro"/>
                <a:cs typeface="Maven Pro"/>
                <a:sym typeface="Maven Pro"/>
              </a:rPr>
              <a:t>Shift of scenes on the same floor </a:t>
            </a:r>
            <a:endParaRPr b="1" sz="1400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AutoNum type="alphaLcPeriod"/>
            </a:pPr>
            <a:r>
              <a:rPr b="1" lang="en" sz="1400">
                <a:latin typeface="Maven Pro"/>
                <a:ea typeface="Maven Pro"/>
                <a:cs typeface="Maven Pro"/>
                <a:sym typeface="Maven Pro"/>
              </a:rPr>
              <a:t>Place an object on two ends and </a:t>
            </a:r>
            <a:r>
              <a:rPr b="1" lang="en" sz="1400">
                <a:latin typeface="Maven Pro"/>
                <a:ea typeface="Maven Pro"/>
                <a:cs typeface="Maven Pro"/>
                <a:sym typeface="Maven Pro"/>
              </a:rPr>
              <a:t>checkDistance(object , mainCharacter )</a:t>
            </a:r>
            <a:endParaRPr b="1" sz="1400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AutoNum type="arabicPeriod"/>
            </a:pPr>
            <a:r>
              <a:rPr b="1" lang="en" sz="1400">
                <a:latin typeface="Maven Pro"/>
                <a:ea typeface="Maven Pro"/>
                <a:cs typeface="Maven Pro"/>
                <a:sym typeface="Maven Pro"/>
              </a:rPr>
              <a:t>Shift between Floors (Staircase)</a:t>
            </a:r>
            <a:endParaRPr b="1" sz="1400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AutoNum type="alphaLcPeriod"/>
            </a:pPr>
            <a:r>
              <a:rPr b="1" lang="en" sz="1400">
                <a:latin typeface="Maven Pro"/>
                <a:ea typeface="Maven Pro"/>
                <a:cs typeface="Maven Pro"/>
                <a:sym typeface="Maven Pro"/>
              </a:rPr>
              <a:t>Staircase.mo</a:t>
            </a:r>
            <a:r>
              <a:rPr b="1" lang="en" sz="1400">
                <a:latin typeface="Maven Pro"/>
                <a:ea typeface="Maven Pro"/>
                <a:cs typeface="Maven Pro"/>
                <a:sym typeface="Maven Pro"/>
              </a:rPr>
              <a:t>veUp( )</a:t>
            </a:r>
            <a:endParaRPr b="1" sz="1400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AutoNum type="alphaLcPeriod"/>
            </a:pPr>
            <a:r>
              <a:rPr b="1" lang="en" sz="1400">
                <a:latin typeface="Maven Pro"/>
                <a:ea typeface="Maven Pro"/>
                <a:cs typeface="Maven Pro"/>
                <a:sym typeface="Maven Pro"/>
              </a:rPr>
              <a:t>Staircase.moveDown( )</a:t>
            </a:r>
            <a:endParaRPr b="1" sz="1400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AutoNum type="arabicPeriod"/>
            </a:pPr>
            <a:r>
              <a:rPr b="1" lang="en" sz="1400">
                <a:latin typeface="Maven Pro"/>
                <a:ea typeface="Maven Pro"/>
                <a:cs typeface="Maven Pro"/>
                <a:sym typeface="Maven Pro"/>
              </a:rPr>
              <a:t>Shift from the floors to offices &amp; from offices to floors</a:t>
            </a:r>
            <a:endParaRPr b="1" sz="1400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AutoNum type="arabicPeriod"/>
            </a:pPr>
            <a:r>
              <a:rPr b="1" lang="en" sz="1400">
                <a:latin typeface="Maven Pro"/>
                <a:ea typeface="Maven Pro"/>
                <a:cs typeface="Maven Pro"/>
                <a:sym typeface="Maven Pro"/>
              </a:rPr>
              <a:t>The “Scene” variable keeps track of scene shifts (If condition)</a:t>
            </a:r>
            <a:endParaRPr b="1" sz="14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498" y="2108723"/>
            <a:ext cx="926075" cy="92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Shape 3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3925" y="3315188"/>
            <a:ext cx="1040701" cy="9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 rotWithShape="1">
          <a:blip r:embed="rId5">
            <a:alphaModFix/>
          </a:blip>
          <a:srcRect b="0" l="0" r="0" t="12838"/>
          <a:stretch/>
        </p:blipFill>
        <p:spPr>
          <a:xfrm flipH="1">
            <a:off x="4115525" y="413461"/>
            <a:ext cx="1761650" cy="123833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Images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22" name="Shape 3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3062525" y="2271375"/>
            <a:ext cx="926075" cy="92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 rotWithShape="1">
          <a:blip r:embed="rId7">
            <a:alphaModFix/>
          </a:blip>
          <a:srcRect b="-1899" l="14164" r="3672" t="1900"/>
          <a:stretch/>
        </p:blipFill>
        <p:spPr>
          <a:xfrm>
            <a:off x="627250" y="1729400"/>
            <a:ext cx="1167300" cy="14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7160" y="3539325"/>
            <a:ext cx="727478" cy="7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 rotWithShape="1">
          <a:blip r:embed="rId9">
            <a:alphaModFix/>
          </a:blip>
          <a:srcRect b="0" l="0" r="0" t="12709"/>
          <a:stretch/>
        </p:blipFill>
        <p:spPr>
          <a:xfrm>
            <a:off x="1592500" y="3197450"/>
            <a:ext cx="1420750" cy="11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 rotWithShape="1">
          <a:blip r:embed="rId10">
            <a:alphaModFix/>
          </a:blip>
          <a:srcRect b="0" l="1980" r="0" t="47481"/>
          <a:stretch/>
        </p:blipFill>
        <p:spPr>
          <a:xfrm>
            <a:off x="4240125" y="2072126"/>
            <a:ext cx="1888801" cy="99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Shape 327"/>
          <p:cNvPicPr preferRelativeResize="0"/>
          <p:nvPr/>
        </p:nvPicPr>
        <p:blipFill rotWithShape="1">
          <a:blip r:embed="rId11">
            <a:alphaModFix/>
          </a:blip>
          <a:srcRect b="0" l="-2743" r="0" t="51976"/>
          <a:stretch/>
        </p:blipFill>
        <p:spPr>
          <a:xfrm>
            <a:off x="3112250" y="3491725"/>
            <a:ext cx="1926876" cy="8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Shape 328"/>
          <p:cNvPicPr preferRelativeResize="0"/>
          <p:nvPr/>
        </p:nvPicPr>
        <p:blipFill rotWithShape="1">
          <a:blip r:embed="rId12">
            <a:alphaModFix/>
          </a:blip>
          <a:srcRect b="-4734" l="-36481" r="0" t="10037"/>
          <a:stretch/>
        </p:blipFill>
        <p:spPr>
          <a:xfrm flipH="1">
            <a:off x="7247475" y="3045600"/>
            <a:ext cx="2404425" cy="142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/>
          <p:cNvPicPr preferRelativeResize="0"/>
          <p:nvPr/>
        </p:nvPicPr>
        <p:blipFill rotWithShape="1">
          <a:blip r:embed="rId13">
            <a:alphaModFix/>
          </a:blip>
          <a:srcRect b="0" l="18931" r="34735" t="0"/>
          <a:stretch/>
        </p:blipFill>
        <p:spPr>
          <a:xfrm>
            <a:off x="5315902" y="3440038"/>
            <a:ext cx="665172" cy="92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/>
          <p:cNvPicPr preferRelativeResize="0"/>
          <p:nvPr/>
        </p:nvPicPr>
        <p:blipFill rotWithShape="1">
          <a:blip r:embed="rId14">
            <a:alphaModFix/>
          </a:blip>
          <a:srcRect b="0" l="0" r="0" t="27881"/>
          <a:stretch/>
        </p:blipFill>
        <p:spPr>
          <a:xfrm>
            <a:off x="6265450" y="1966751"/>
            <a:ext cx="1604849" cy="115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Shape 331"/>
          <p:cNvPicPr preferRelativeResize="0"/>
          <p:nvPr/>
        </p:nvPicPr>
        <p:blipFill rotWithShape="1">
          <a:blip r:embed="rId15">
            <a:alphaModFix/>
          </a:blip>
          <a:srcRect b="-5150" l="-18400" r="18400" t="5150"/>
          <a:stretch/>
        </p:blipFill>
        <p:spPr>
          <a:xfrm>
            <a:off x="7192525" y="301358"/>
            <a:ext cx="1761640" cy="14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Shape 33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787488" y="231091"/>
            <a:ext cx="1761650" cy="1420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400" y="1809950"/>
            <a:ext cx="2300850" cy="23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Shape 3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Main Character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39" name="Shape 3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" y="1845250"/>
            <a:ext cx="2397500" cy="23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125" y="3572600"/>
            <a:ext cx="1943276" cy="194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62650" y="1845250"/>
            <a:ext cx="2230250" cy="22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05950" y="1845250"/>
            <a:ext cx="2230250" cy="22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62661" y="3496400"/>
            <a:ext cx="1943276" cy="194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54925" y="3496400"/>
            <a:ext cx="1943276" cy="194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70400" y="3496403"/>
            <a:ext cx="1943276" cy="194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haracter</a:t>
            </a:r>
            <a:endParaRPr/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1303800" y="1503900"/>
            <a:ext cx="70305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r>
              <a:rPr b="1" lang="en" sz="1400">
                <a:latin typeface="Maven Pro"/>
                <a:ea typeface="Maven Pro"/>
                <a:cs typeface="Maven Pro"/>
                <a:sym typeface="Maven Pro"/>
              </a:rPr>
              <a:t>def __init__(self, px, py):</a:t>
            </a:r>
            <a:br>
              <a:rPr b="1" lang="en" sz="1400">
                <a:latin typeface="Maven Pro"/>
                <a:ea typeface="Maven Pro"/>
                <a:cs typeface="Maven Pro"/>
                <a:sym typeface="Maven Pro"/>
              </a:rPr>
            </a:br>
            <a:r>
              <a:rPr b="1" lang="en" sz="1400">
                <a:latin typeface="Maven Pro"/>
                <a:ea typeface="Maven Pro"/>
                <a:cs typeface="Maven Pro"/>
                <a:sym typeface="Maven Pro"/>
              </a:rPr>
              <a:t>        self.image = Image( Point(px,py), "front.gif" )</a:t>
            </a:r>
            <a:br>
              <a:rPr b="1" lang="en" sz="1400">
                <a:latin typeface="Maven Pro"/>
                <a:ea typeface="Maven Pro"/>
                <a:cs typeface="Maven Pro"/>
                <a:sym typeface="Maven Pro"/>
              </a:rPr>
            </a:br>
            <a:r>
              <a:rPr b="1" lang="en" sz="1400">
                <a:latin typeface="Maven Pro"/>
                <a:ea typeface="Maven Pro"/>
                <a:cs typeface="Maven Pro"/>
                <a:sym typeface="Maven Pro"/>
              </a:rPr>
              <a:t>        self.imageID = 'front'</a:t>
            </a:r>
            <a:br>
              <a:rPr b="1" lang="en" sz="1400">
                <a:latin typeface="Maven Pro"/>
                <a:ea typeface="Maven Pro"/>
                <a:cs typeface="Maven Pro"/>
                <a:sym typeface="Maven Pro"/>
              </a:rPr>
            </a:br>
            <a:r>
              <a:rPr b="1" lang="en" sz="1400">
                <a:latin typeface="Maven Pro"/>
                <a:ea typeface="Maven Pro"/>
                <a:cs typeface="Maven Pro"/>
                <a:sym typeface="Maven Pro"/>
              </a:rPr>
              <a:t>        self.positionX = px</a:t>
            </a:r>
            <a:br>
              <a:rPr b="1" lang="en" sz="1400">
                <a:latin typeface="Maven Pro"/>
                <a:ea typeface="Maven Pro"/>
                <a:cs typeface="Maven Pro"/>
                <a:sym typeface="Maven Pro"/>
              </a:rPr>
            </a:br>
            <a:r>
              <a:rPr b="1" lang="en" sz="1400">
                <a:latin typeface="Maven Pro"/>
                <a:ea typeface="Maven Pro"/>
                <a:cs typeface="Maven Pro"/>
                <a:sym typeface="Maven Pro"/>
              </a:rPr>
              <a:t>        self.positionY = py</a:t>
            </a:r>
            <a:br>
              <a:rPr b="1" lang="en" sz="1400">
                <a:latin typeface="Maven Pro"/>
                <a:ea typeface="Maven Pro"/>
                <a:cs typeface="Maven Pro"/>
                <a:sym typeface="Maven Pro"/>
              </a:rPr>
            </a:br>
            <a:r>
              <a:rPr b="1" lang="en" sz="1400">
                <a:latin typeface="Maven Pro"/>
                <a:ea typeface="Maven Pro"/>
                <a:cs typeface="Maven Pro"/>
                <a:sym typeface="Maven Pro"/>
              </a:rPr>
              <a:t>        self.year = 'first year'</a:t>
            </a:r>
            <a:br>
              <a:rPr b="1" lang="en" sz="1400">
                <a:latin typeface="Maven Pro"/>
                <a:ea typeface="Maven Pro"/>
                <a:cs typeface="Maven Pro"/>
                <a:sym typeface="Maven Pro"/>
              </a:rPr>
            </a:br>
            <a:r>
              <a:rPr b="1" lang="en" sz="1400">
                <a:latin typeface="Maven Pro"/>
                <a:ea typeface="Maven Pro"/>
                <a:cs typeface="Maven Pro"/>
                <a:sym typeface="Maven Pro"/>
              </a:rPr>
              <a:t>        self.classes = []</a:t>
            </a:r>
            <a:br>
              <a:rPr b="1" lang="en" sz="1400">
                <a:latin typeface="Maven Pro"/>
                <a:ea typeface="Maven Pro"/>
                <a:cs typeface="Maven Pro"/>
                <a:sym typeface="Maven Pro"/>
              </a:rPr>
            </a:br>
            <a:r>
              <a:rPr b="1" lang="en" sz="1400">
                <a:latin typeface="Maven Pro"/>
                <a:ea typeface="Maven Pro"/>
                <a:cs typeface="Maven Pro"/>
                <a:sym typeface="Maven Pro"/>
              </a:rPr>
              <a:t>        self.major = False</a:t>
            </a:r>
            <a:endParaRPr b="1" sz="14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