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90" r:id="rId6"/>
    <p:sldId id="298" r:id="rId7"/>
    <p:sldId id="299" r:id="rId8"/>
    <p:sldId id="292" r:id="rId9"/>
    <p:sldId id="301" r:id="rId10"/>
    <p:sldId id="302" r:id="rId11"/>
    <p:sldId id="261" r:id="rId12"/>
    <p:sldId id="294" r:id="rId13"/>
    <p:sldId id="266" r:id="rId14"/>
    <p:sldId id="296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1D4865"/>
    <a:srgbClr val="1D4971"/>
    <a:srgbClr val="51B3CD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>
        <p:scale>
          <a:sx n="117" d="100"/>
          <a:sy n="117" d="100"/>
        </p:scale>
        <p:origin x="920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8" d="100"/>
        <a:sy n="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120876" y="156558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4200" b="1" dirty="0">
                <a:solidFill>
                  <a:srgbClr val="1B4367"/>
                </a:solidFill>
                <a:cs typeface="+mn-ea"/>
                <a:sym typeface="+mn-lt"/>
              </a:rPr>
              <a:t>毕业论文开题报告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21025" y="2280920"/>
            <a:ext cx="6150610" cy="56070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latinLnBrk="0" hangingPunct="0"/>
            <a:r>
              <a:rPr lang="zh-CN" altLang="en-US" sz="3200" dirty="0">
                <a:solidFill>
                  <a:srgbClr val="1B4367"/>
                </a:solidFill>
                <a:cs typeface="+mn-ea"/>
                <a:sym typeface="+mn-lt"/>
              </a:rPr>
              <a:t>大宗货运场景下的运力供需预测</a:t>
            </a:r>
            <a:endParaRPr lang="en-US" altLang="zh-CN" sz="32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157044"/>
            <a:ext cx="3287885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拟采用的研究方法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658099" y="1709888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订单数量预测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70" name="TextBox 1210"/>
          <p:cNvSpPr/>
          <p:nvPr/>
        </p:nvSpPr>
        <p:spPr>
          <a:xfrm>
            <a:off x="709386" y="849889"/>
            <a:ext cx="2446824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dirty="0"/>
              <a:t>货物</a:t>
            </a:r>
            <a:r>
              <a:rPr lang="zh-CN" altLang="zh-CN" sz="2000" dirty="0"/>
              <a:t>的时空分布预测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4395671" y="1912024"/>
            <a:ext cx="427732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800" dirty="0"/>
              <a:t>构建网络，采用</a:t>
            </a:r>
            <a:r>
              <a:rPr lang="zh-CN" altLang="zh-CN" sz="1800" dirty="0"/>
              <a:t>路径约束</a:t>
            </a:r>
            <a:r>
              <a:rPr lang="en-IE" altLang="zh-CN" sz="1800" dirty="0" err="1"/>
              <a:t>DeepWalk</a:t>
            </a:r>
            <a:r>
              <a:rPr lang="zh-CN" altLang="zh-CN" sz="1800" dirty="0"/>
              <a:t>模型 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3" name="文本框 8"/>
          <p:cNvSpPr txBox="1"/>
          <p:nvPr/>
        </p:nvSpPr>
        <p:spPr>
          <a:xfrm>
            <a:off x="4479901" y="3553346"/>
            <a:ext cx="410886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800" dirty="0"/>
              <a:t>根据历史数据采用核密度估计方法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>
            <a:off x="658099" y="3337902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29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空间分布预测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3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685635" y="163233"/>
            <a:ext cx="291258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研究计划安排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1536124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12-1.15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3028681" y="2322161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1.16-2.15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4516300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2.16-3.0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997423" y="2322161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3.1—4.23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2360036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852593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连接符 18"/>
          <p:cNvCxnSpPr>
            <a:cxnSpLocks noChangeShapeType="1"/>
          </p:cNvCxnSpPr>
          <p:nvPr/>
        </p:nvCxnSpPr>
        <p:spPr bwMode="auto">
          <a:xfrm>
            <a:off x="5339022" y="2936524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820144" y="204593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1210"/>
          <p:cNvSpPr/>
          <p:nvPr/>
        </p:nvSpPr>
        <p:spPr>
          <a:xfrm>
            <a:off x="637016" y="3279829"/>
            <a:ext cx="3472746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zh-CN" sz="2000" dirty="0"/>
              <a:t>前期方法调研和数据清洗处理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44" name="文本框 8"/>
          <p:cNvSpPr txBox="1"/>
          <p:nvPr/>
        </p:nvSpPr>
        <p:spPr>
          <a:xfrm>
            <a:off x="2654970" y="1719166"/>
            <a:ext cx="2073556" cy="274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zh-CN" sz="2000" dirty="0"/>
              <a:t>主要算法实现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8"/>
          <p:cNvSpPr txBox="1"/>
          <p:nvPr/>
        </p:nvSpPr>
        <p:spPr>
          <a:xfrm>
            <a:off x="4109762" y="3272034"/>
            <a:ext cx="3238579" cy="684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zh-CN" sz="2000" dirty="0"/>
              <a:t>论文研究方法完善、创新点研究和论文初稿撰写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文本框 8"/>
          <p:cNvSpPr txBox="1"/>
          <p:nvPr/>
        </p:nvSpPr>
        <p:spPr>
          <a:xfrm>
            <a:off x="5713524" y="1616639"/>
            <a:ext cx="2701781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中期答辩和完善论文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  <a:endParaRPr lang="en-US" altLang="zh-CN" sz="66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感谢聆听</a:t>
            </a:r>
            <a:endParaRPr lang="zh-CN" altLang="en-US" sz="3000" dirty="0">
              <a:solidFill>
                <a:srgbClr val="1B4367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选题背景与意义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  <a:endParaRPr lang="zh-CN" altLang="en-US" sz="4400" b="1" spc="-225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研究内容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问题与挑战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研究方法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5135755" y="4222269"/>
            <a:ext cx="478533" cy="393570"/>
            <a:chOff x="5640108" y="966369"/>
            <a:chExt cx="476097" cy="391567"/>
          </a:xfrm>
        </p:grpSpPr>
        <p:sp>
          <p:nvSpPr>
            <p:cNvPr id="22" name="椭圆 21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05</a:t>
              </a:r>
              <a:endParaRPr lang="en-US" altLang="zh-CN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文本框 10"/>
          <p:cNvSpPr txBox="1"/>
          <p:nvPr/>
        </p:nvSpPr>
        <p:spPr>
          <a:xfrm>
            <a:off x="5614288" y="4226606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研究计划安排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/>
          <p:nvPr/>
        </p:nvSpPr>
        <p:spPr>
          <a:xfrm>
            <a:off x="1613478" y="94628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9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2040204020203" pitchFamily="34" charset="-122"/>
                <a:ea typeface="微软雅黑" panose="020B0502040204020203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9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9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9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9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9pPr>
          </a:lstStyle>
          <a:p>
            <a:r>
              <a:rPr lang="zh-CN" altLang="en-US" sz="20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网约车等的城市路网场景</a:t>
            </a:r>
            <a:endParaRPr lang="zh-CN" altLang="en-US" sz="20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Text Placeholder 8"/>
          <p:cNvSpPr txBox="1"/>
          <p:nvPr/>
        </p:nvSpPr>
        <p:spPr>
          <a:xfrm>
            <a:off x="1613478" y="1971761"/>
            <a:ext cx="3145718" cy="1051614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9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2040204020203" pitchFamily="34" charset="-122"/>
                <a:ea typeface="微软雅黑" panose="020B0502040204020203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9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9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9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9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9pPr>
          </a:lstStyle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特定城市内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多起点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接乘任务信息已知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司机再次成为可用运力的时间间隔短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文本框 15"/>
          <p:cNvSpPr txBox="1"/>
          <p:nvPr/>
        </p:nvSpPr>
        <p:spPr>
          <a:xfrm>
            <a:off x="642949" y="179278"/>
            <a:ext cx="3230538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52510" y="1377604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0" name="Text Placeholder 2"/>
          <p:cNvSpPr txBox="1"/>
          <p:nvPr/>
        </p:nvSpPr>
        <p:spPr>
          <a:xfrm>
            <a:off x="5450215" y="946289"/>
            <a:ext cx="2351873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 panose="020B0604020202090204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2040204020203" pitchFamily="34" charset="-122"/>
                <a:ea typeface="微软雅黑" panose="020B0502040204020203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9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9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9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9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9pPr>
          </a:lstStyle>
          <a:p>
            <a:r>
              <a:rPr lang="zh-CN" altLang="en-US" sz="20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大型货车运输场景</a:t>
            </a:r>
            <a:endParaRPr lang="zh-CN" altLang="en-US" sz="2000" b="1" dirty="0">
              <a:solidFill>
                <a:srgbClr val="1B43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1979831"/>
            <a:ext cx="2933764" cy="1043544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 panose="020B0604020202090204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anose="020B0502040204020203" pitchFamily="34" charset="-122"/>
                <a:ea typeface="微软雅黑" panose="020B0502040204020203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 panose="020B0604020202090204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 panose="020B0604020202090204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 panose="020B0604020202090204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 panose="020B0604020202090204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 panose="020B0604020202090204"/>
              <a:buChar char="•"/>
              <a:defRPr sz="2000"/>
            </a:lvl9pPr>
          </a:lstStyle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跨城市跨省市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单一起点</a:t>
            </a:r>
            <a:endParaRPr lang="en-US" altLang="zh-CN" sz="1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返程信息未知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buFont typeface="Arial" panose="020B0604020202090204" pitchFamily="34" charset="0"/>
              <a:buChar char="•"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司机再次成为可用运力的时间间隔长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572000" y="1361466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15"/>
          <p:cNvSpPr txBox="1"/>
          <p:nvPr/>
        </p:nvSpPr>
        <p:spPr>
          <a:xfrm>
            <a:off x="642949" y="179279"/>
            <a:ext cx="3229804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选题背景与意义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272" y="935441"/>
            <a:ext cx="5276526" cy="3759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679475" y="880996"/>
            <a:ext cx="3110369" cy="274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2000" kern="0" dirty="0">
                <a:cs typeface="+mn-ea"/>
                <a:sym typeface="+mn-lt"/>
              </a:rPr>
              <a:t>运力供给预测</a:t>
            </a:r>
            <a:endParaRPr lang="en-US" altLang="zh-CN" sz="2000" kern="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4737" y="1192064"/>
            <a:ext cx="5002628" cy="200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司机到达钢厂时间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 基于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上一次运输的出发时间、流向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上次运输后成为可用运力的时间间隔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司机本次运输流向</a:t>
            </a:r>
            <a:r>
              <a:rPr lang="zh-CN" altLang="zh-CN" dirty="0"/>
              <a:t> 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</a:t>
            </a:r>
            <a:r>
              <a:rPr lang="zh-CN" altLang="en-US" sz="1600" kern="0" dirty="0">
                <a:cs typeface="+mn-ea"/>
                <a:sym typeface="+mn-lt"/>
              </a:rPr>
              <a:t>基于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历史运输流向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15"/>
          <p:cNvSpPr txBox="1"/>
          <p:nvPr/>
        </p:nvSpPr>
        <p:spPr>
          <a:xfrm>
            <a:off x="679475" y="157279"/>
            <a:ext cx="2261711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研究内容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79475" y="3356847"/>
            <a:ext cx="2496026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运力需求预测</a:t>
            </a:r>
            <a:endParaRPr lang="zh-CN" altLang="en-US" sz="105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254737" y="389317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预测给定流向待发货物数量和运力需求</a:t>
            </a:r>
            <a:endParaRPr lang="zh-CN" altLang="en-US" sz="18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4" name="TextBox 13"/>
          <p:cNvSpPr txBox="1"/>
          <p:nvPr/>
        </p:nvSpPr>
        <p:spPr>
          <a:xfrm>
            <a:off x="691350" y="858634"/>
            <a:ext cx="8452650" cy="43667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运输完成时间预测的不确定性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       </a:t>
            </a:r>
            <a:r>
              <a:rPr lang="zh-CN" altLang="en-US" sz="1600" dirty="0"/>
              <a:t>由于运输距离远、运输时间长，存在长时间的停留行为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由于不同的司机运输习惯以及停留的时间地点不同，增加了运输过程中的不确定性</a:t>
            </a:r>
            <a:endParaRPr lang="zh-CN" altLang="en-US" sz="16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400" kern="100" dirty="0">
                <a:latin typeface="+mn-ea"/>
                <a:cs typeface="Times New Roman" panose="02020603050405020304" pitchFamily="18" charset="0"/>
              </a:rPr>
              <a:t>返程时间预测</a:t>
            </a: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网约车等城市路网场景：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运输任务之间间隔时间短，司机的状态转移通常在临近区域之间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       大宗物流场景：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司机寻找返程货过程中不确定性较大，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返程货的运输信息未知。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1600" dirty="0"/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en-US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24" name="文本框 15"/>
          <p:cNvSpPr txBox="1"/>
          <p:nvPr/>
        </p:nvSpPr>
        <p:spPr>
          <a:xfrm>
            <a:off x="691350" y="108729"/>
            <a:ext cx="2261711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问题与挑战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15"/>
          <p:cNvSpPr txBox="1"/>
          <p:nvPr/>
        </p:nvSpPr>
        <p:spPr>
          <a:xfrm>
            <a:off x="691350" y="108729"/>
            <a:ext cx="2261711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问题与挑战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62" y="838805"/>
            <a:ext cx="6312075" cy="3987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157044"/>
            <a:ext cx="3287885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解决方案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774478" y="914052"/>
            <a:ext cx="1677382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sz="2000" dirty="0">
                <a:sym typeface="+mn-lt"/>
              </a:rPr>
              <a:t>针对研究挑战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3892766" y="1567628"/>
            <a:ext cx="4892005" cy="1491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dirty="0"/>
              <a:t>重点考虑</a:t>
            </a:r>
            <a:r>
              <a:rPr lang="zh-CN" altLang="en-US" sz="1800" b="1" dirty="0">
                <a:solidFill>
                  <a:srgbClr val="1B4367"/>
                </a:solidFill>
              </a:rPr>
              <a:t>司机偏好</a:t>
            </a:r>
            <a:r>
              <a:rPr lang="zh-CN" altLang="en-US" sz="1800" dirty="0"/>
              <a:t>（运输习惯、停留时间、停留次数等）以及</a:t>
            </a:r>
            <a:r>
              <a:rPr lang="zh-CN" altLang="en-US" sz="1800" b="1" dirty="0">
                <a:solidFill>
                  <a:srgbClr val="1B4367"/>
                </a:solidFill>
              </a:rPr>
              <a:t>客户偏好</a:t>
            </a:r>
            <a:r>
              <a:rPr lang="zh-CN" altLang="en-US" sz="1800" dirty="0"/>
              <a:t>（客户收货习惯、收货时间等）</a:t>
            </a:r>
            <a:endParaRPr lang="en-US" altLang="zh-CN" sz="1800" dirty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27"/>
          <p:cNvGrpSpPr/>
          <p:nvPr/>
        </p:nvGrpSpPr>
        <p:grpSpPr bwMode="auto">
          <a:xfrm>
            <a:off x="658099" y="1709888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14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任务完成时间预测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5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658099" y="3151164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17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返程时间预测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18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892766" y="332895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800" dirty="0"/>
              <a:t>使用聚类算法挖掘不同司机之间的</a:t>
            </a:r>
            <a:r>
              <a:rPr lang="zh-CN" altLang="en-US" sz="1800" b="1" dirty="0">
                <a:solidFill>
                  <a:srgbClr val="1B4367"/>
                </a:solidFill>
              </a:rPr>
              <a:t>运输模式的相似性</a:t>
            </a:r>
            <a:endParaRPr lang="zh-CN" altLang="en-US" sz="1800" b="1" dirty="0">
              <a:solidFill>
                <a:srgbClr val="1B436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157044"/>
            <a:ext cx="3287885" cy="500137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800" b="1" dirty="0">
                <a:solidFill>
                  <a:srgbClr val="1B4367"/>
                </a:solidFill>
                <a:cs typeface="+mn-ea"/>
                <a:sym typeface="+mn-lt"/>
              </a:rPr>
              <a:t>拟采用的研究方法</a:t>
            </a:r>
            <a:endParaRPr lang="zh-CN" altLang="en-US" sz="28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grpSp>
        <p:nvGrpSpPr>
          <p:cNvPr id="48" name="组合 27"/>
          <p:cNvGrpSpPr/>
          <p:nvPr/>
        </p:nvGrpSpPr>
        <p:grpSpPr bwMode="auto">
          <a:xfrm>
            <a:off x="658099" y="1709888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49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时间分布预测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5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  <p:sp>
        <p:nvSpPr>
          <p:cNvPr id="70" name="TextBox 1210"/>
          <p:cNvSpPr/>
          <p:nvPr/>
        </p:nvSpPr>
        <p:spPr>
          <a:xfrm>
            <a:off x="709386" y="849889"/>
            <a:ext cx="2446825" cy="377026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zh-CN" sz="2000" dirty="0"/>
              <a:t>司机的时空分布预测</a:t>
            </a:r>
            <a:endParaRPr lang="zh-CN" altLang="en-US" sz="20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71" name="文本框 8"/>
          <p:cNvSpPr txBox="1"/>
          <p:nvPr/>
        </p:nvSpPr>
        <p:spPr>
          <a:xfrm>
            <a:off x="3773131" y="1709888"/>
            <a:ext cx="5358483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zh-CN" sz="1800" dirty="0"/>
              <a:t>基于司机过往的运货记录</a:t>
            </a:r>
            <a:r>
              <a:rPr lang="zh-CN" altLang="en-US" sz="1800" dirty="0"/>
              <a:t>，应用</a:t>
            </a:r>
            <a:r>
              <a:rPr lang="zh-CN" altLang="zh-CN" sz="1800" dirty="0"/>
              <a:t>频繁模式挖掘</a:t>
            </a:r>
            <a:r>
              <a:rPr lang="zh-CN" altLang="en-US" sz="1800" dirty="0"/>
              <a:t>，得到</a:t>
            </a:r>
            <a:r>
              <a:rPr lang="zh-CN" altLang="zh-CN" sz="1800" dirty="0"/>
              <a:t>司机的空闲时间分布 </a:t>
            </a:r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73" name="文本框 8"/>
          <p:cNvSpPr txBox="1"/>
          <p:nvPr/>
        </p:nvSpPr>
        <p:spPr>
          <a:xfrm>
            <a:off x="3773131" y="3626732"/>
            <a:ext cx="5230854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zh-CN" sz="1800" dirty="0"/>
              <a:t>基于时空的循环神经网络预测未来司机在其</a:t>
            </a:r>
            <a:r>
              <a:rPr lang="zh-CN" altLang="zh-CN" sz="1800" b="1" dirty="0">
                <a:solidFill>
                  <a:srgbClr val="1B4367"/>
                </a:solidFill>
              </a:rPr>
              <a:t>空闲时间的起始位置 </a:t>
            </a:r>
            <a:endParaRPr lang="en-US" altLang="zh-CN" sz="1800" b="1" dirty="0">
              <a:solidFill>
                <a:srgbClr val="1B4367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zh-CN" sz="1800" dirty="0"/>
              <a:t>基于混合模型进行</a:t>
            </a:r>
            <a:r>
              <a:rPr lang="zh-CN" altLang="zh-CN" sz="1800" b="1" dirty="0">
                <a:solidFill>
                  <a:srgbClr val="1B4367"/>
                </a:solidFill>
              </a:rPr>
              <a:t>路径预测 </a:t>
            </a:r>
            <a:endParaRPr lang="en-US" altLang="zh-CN" sz="1800" b="1" dirty="0">
              <a:solidFill>
                <a:srgbClr val="1B4367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 bwMode="auto">
          <a:xfrm>
            <a:off x="658099" y="3626732"/>
            <a:ext cx="2816085" cy="777139"/>
            <a:chOff x="0" y="203617"/>
            <a:chExt cx="3773265" cy="1074434"/>
          </a:xfrm>
          <a:solidFill>
            <a:srgbClr val="1B4367"/>
          </a:solidFill>
        </p:grpSpPr>
        <p:sp>
          <p:nvSpPr>
            <p:cNvPr id="29" name="任意多边形 14"/>
            <p:cNvSpPr/>
            <p:nvPr/>
          </p:nvSpPr>
          <p:spPr bwMode="auto">
            <a:xfrm>
              <a:off x="315054" y="203617"/>
              <a:ext cx="3458211" cy="1074434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</a:ln>
          </p:spPr>
          <p:txBody>
            <a:bodyPr vert="horz" lIns="481462" tIns="239269" rIns="478992" bIns="239269" anchor="ctr"/>
            <a:lstStyle/>
            <a:p>
              <a:pPr marL="0" lvl="1" defTabSz="633095" eaLnBrk="1" hangingPunct="1">
                <a:lnSpc>
                  <a:spcPct val="90000"/>
                </a:lnSpc>
                <a:spcAft>
                  <a:spcPct val="15000"/>
                </a:spcAft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空间分布预测</a:t>
              </a:r>
              <a:endParaRPr lang="zh-CN" altLang="en-US" sz="20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  <p:sp>
          <p:nvSpPr>
            <p:cNvPr id="30" name="任意多边形 15"/>
            <p:cNvSpPr/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 dirty="0">
                  <a:solidFill>
                    <a:schemeClr val="bg1"/>
                  </a:solidFill>
                  <a:latin typeface="微软雅黑" panose="020B0502040204020203" pitchFamily="34" charset="-122"/>
                  <a:ea typeface="微软雅黑" panose="020B0502040204020203" pitchFamily="34" charset="-122"/>
                </a:rPr>
                <a:t>02</a:t>
              </a:r>
              <a:endParaRPr lang="zh-CN" altLang="en-US" sz="2100" dirty="0">
                <a:solidFill>
                  <a:schemeClr val="bg1"/>
                </a:solidFill>
                <a:latin typeface="微软雅黑" panose="020B0502040204020203" pitchFamily="34" charset="-122"/>
                <a:ea typeface="微软雅黑" panose="020B0502040204020203" pitchFamily="34" charset="-12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WPS 演示</Application>
  <PresentationFormat>全屏显示(16:9)</PresentationFormat>
  <Paragraphs>151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方正书宋_GBK</vt:lpstr>
      <vt:lpstr>Wingdings</vt:lpstr>
      <vt:lpstr>Arial</vt:lpstr>
      <vt:lpstr>微软雅黑</vt:lpstr>
      <vt:lpstr>Roboto condensed</vt:lpstr>
      <vt:lpstr>Thonburi</vt:lpstr>
      <vt:lpstr>Times New Roman</vt:lpstr>
      <vt:lpstr>宋体</vt:lpstr>
      <vt:lpstr>Arial Unicode MS</vt:lpstr>
      <vt:lpstr>Calibri</vt:lpstr>
      <vt:lpstr>Helvetica Neue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wangwenqing</cp:lastModifiedBy>
  <cp:revision>80</cp:revision>
  <dcterms:created xsi:type="dcterms:W3CDTF">2022-05-21T07:09:00Z</dcterms:created>
  <dcterms:modified xsi:type="dcterms:W3CDTF">2022-05-21T07:09:00Z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