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6">
  <p:sldMasterIdLst>
    <p:sldMasterId id="2147483648" r:id="rId1"/>
  </p:sldMasterIdLst>
  <p:notesMasterIdLst>
    <p:notesMasterId r:id="rId28"/>
  </p:notesMasterIdLst>
  <p:sldIdLst>
    <p:sldId id="259" r:id="rId2"/>
    <p:sldId id="265" r:id="rId3"/>
    <p:sldId id="266" r:id="rId4"/>
    <p:sldId id="274" r:id="rId5"/>
    <p:sldId id="268" r:id="rId6"/>
    <p:sldId id="277" r:id="rId7"/>
    <p:sldId id="269" r:id="rId8"/>
    <p:sldId id="298" r:id="rId9"/>
    <p:sldId id="317" r:id="rId10"/>
    <p:sldId id="297" r:id="rId11"/>
    <p:sldId id="278" r:id="rId12"/>
    <p:sldId id="328" r:id="rId13"/>
    <p:sldId id="301" r:id="rId14"/>
    <p:sldId id="280" r:id="rId15"/>
    <p:sldId id="281" r:id="rId16"/>
    <p:sldId id="318" r:id="rId17"/>
    <p:sldId id="329" r:id="rId18"/>
    <p:sldId id="330" r:id="rId19"/>
    <p:sldId id="331" r:id="rId20"/>
    <p:sldId id="320" r:id="rId21"/>
    <p:sldId id="321" r:id="rId22"/>
    <p:sldId id="322" r:id="rId23"/>
    <p:sldId id="323" r:id="rId24"/>
    <p:sldId id="324" r:id="rId25"/>
    <p:sldId id="319" r:id="rId26"/>
    <p:sldId id="272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梁 新宁" initials="梁" lastIdx="1" clrIdx="0">
    <p:extLst>
      <p:ext uri="{19B8F6BF-5375-455C-9EA6-DF929625EA0E}">
        <p15:presenceInfo xmlns:p15="http://schemas.microsoft.com/office/powerpoint/2012/main" userId="76608e5a06437e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72" d="100"/>
          <a:sy n="72" d="100"/>
        </p:scale>
        <p:origin x="60" y="576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27298-6CB9-4ACB-BB12-7F75F06D4BB4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869FB-3FC2-4617-8655-B1CA3DFD2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2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99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7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51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508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831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51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8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993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730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484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18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63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192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48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895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1218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6656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95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1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5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78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60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26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66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9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0151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49233" y="2940272"/>
            <a:ext cx="4493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/>
              <a:t>好哥哥商城系统</a:t>
            </a:r>
            <a:endParaRPr lang="en-US" altLang="zh-CN" sz="4800" b="1" dirty="0"/>
          </a:p>
        </p:txBody>
      </p:sp>
      <p:sp>
        <p:nvSpPr>
          <p:cNvPr id="13" name="矩形 12"/>
          <p:cNvSpPr/>
          <p:nvPr/>
        </p:nvSpPr>
        <p:spPr>
          <a:xfrm>
            <a:off x="4772563" y="3932161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答辩人：梁新宁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1B27F8-0304-4305-875B-B120A47E3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531" y="607774"/>
            <a:ext cx="2170938" cy="21709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2063FF1-D5F1-4CF4-A82C-62EBE717A612}"/>
              </a:ext>
            </a:extLst>
          </p:cNvPr>
          <p:cNvSpPr txBox="1"/>
          <p:nvPr/>
        </p:nvSpPr>
        <p:spPr>
          <a:xfrm>
            <a:off x="4615942" y="537804"/>
            <a:ext cx="300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用户</a:t>
            </a:r>
            <a:r>
              <a:rPr lang="zh-CN" altLang="zh-CN" b="1" dirty="0"/>
              <a:t>表</a:t>
            </a:r>
            <a:r>
              <a:rPr lang="en-US" altLang="zh-CN" b="1" dirty="0"/>
              <a:t>user</a:t>
            </a:r>
            <a:endParaRPr lang="zh-CN" altLang="zh-CN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4195F9-F0C2-4F38-B6C9-737C9FD3812A}"/>
              </a:ext>
            </a:extLst>
          </p:cNvPr>
          <p:cNvSpPr txBox="1"/>
          <p:nvPr/>
        </p:nvSpPr>
        <p:spPr>
          <a:xfrm>
            <a:off x="4702412" y="2283363"/>
            <a:ext cx="300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角色</a:t>
            </a:r>
            <a:r>
              <a:rPr lang="zh-CN" altLang="zh-CN" b="1" dirty="0"/>
              <a:t>表</a:t>
            </a:r>
            <a:r>
              <a:rPr lang="en-US" altLang="zh-CN" b="1" dirty="0" err="1"/>
              <a:t>jiaose</a:t>
            </a:r>
            <a:endParaRPr lang="zh-CN" altLang="zh-CN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DA0E04-EAA0-48A3-B248-F4F9A97E38F1}"/>
              </a:ext>
            </a:extLst>
          </p:cNvPr>
          <p:cNvSpPr txBox="1"/>
          <p:nvPr/>
        </p:nvSpPr>
        <p:spPr>
          <a:xfrm>
            <a:off x="4702411" y="3597875"/>
            <a:ext cx="300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商品</a:t>
            </a:r>
            <a:r>
              <a:rPr lang="zh-CN" altLang="zh-CN" b="1" dirty="0"/>
              <a:t>表</a:t>
            </a:r>
            <a:r>
              <a:rPr lang="en-US" altLang="zh-CN" b="1" dirty="0"/>
              <a:t>goods</a:t>
            </a:r>
            <a:endParaRPr lang="zh-CN" altLang="zh-CN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D710C5-0A62-4F53-B5E4-A5D51C486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412" y="899032"/>
            <a:ext cx="5561905" cy="13809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254B0CF-D771-49F0-A3BB-8A4FD2203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412" y="2694112"/>
            <a:ext cx="5495238" cy="7904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7CE9710-B5AA-4416-8F72-8C21570B8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411" y="4115362"/>
            <a:ext cx="5438095" cy="1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C6CC44BF-D6BA-4666-806A-A49369EAA76B}"/>
              </a:ext>
            </a:extLst>
          </p:cNvPr>
          <p:cNvSpPr txBox="1"/>
          <p:nvPr/>
        </p:nvSpPr>
        <p:spPr>
          <a:xfrm>
            <a:off x="4572000" y="320789"/>
            <a:ext cx="4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购物车</a:t>
            </a:r>
            <a:r>
              <a:rPr lang="zh-CN" altLang="zh-CN" b="1" dirty="0"/>
              <a:t>表</a:t>
            </a:r>
            <a:r>
              <a:rPr lang="en-US" altLang="zh-CN" b="1" dirty="0" err="1"/>
              <a:t>shopcar</a:t>
            </a:r>
            <a:endParaRPr lang="zh-CN" altLang="zh-CN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D20CF4-5ABD-4059-8FA1-D4D12273F91E}"/>
              </a:ext>
            </a:extLst>
          </p:cNvPr>
          <p:cNvSpPr txBox="1"/>
          <p:nvPr/>
        </p:nvSpPr>
        <p:spPr>
          <a:xfrm>
            <a:off x="4572000" y="2125833"/>
            <a:ext cx="4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进货</a:t>
            </a:r>
            <a:r>
              <a:rPr lang="zh-CN" altLang="zh-CN" b="1" dirty="0"/>
              <a:t>表</a:t>
            </a:r>
            <a:r>
              <a:rPr lang="en-US" altLang="zh-CN" b="1" dirty="0" err="1"/>
              <a:t>dingdan</a:t>
            </a:r>
            <a:endParaRPr lang="zh-CN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1AD172-A4A9-4871-A58F-B0898793E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14" y="765614"/>
            <a:ext cx="5942857" cy="11619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0564F35-B499-47C0-9A4B-8CF06E730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614714"/>
            <a:ext cx="5419048" cy="16285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C6CC44BF-D6BA-4666-806A-A49369EAA76B}"/>
              </a:ext>
            </a:extLst>
          </p:cNvPr>
          <p:cNvSpPr txBox="1"/>
          <p:nvPr/>
        </p:nvSpPr>
        <p:spPr>
          <a:xfrm>
            <a:off x="4572000" y="320789"/>
            <a:ext cx="4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订单</a:t>
            </a:r>
            <a:r>
              <a:rPr lang="zh-CN" altLang="zh-CN" b="1" dirty="0"/>
              <a:t>表</a:t>
            </a:r>
            <a:r>
              <a:rPr lang="en-US" altLang="zh-CN" b="1" dirty="0"/>
              <a:t>sale</a:t>
            </a:r>
            <a:endParaRPr lang="zh-CN" altLang="zh-CN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D20CF4-5ABD-4059-8FA1-D4D12273F91E}"/>
              </a:ext>
            </a:extLst>
          </p:cNvPr>
          <p:cNvSpPr txBox="1"/>
          <p:nvPr/>
        </p:nvSpPr>
        <p:spPr>
          <a:xfrm>
            <a:off x="4569826" y="2341561"/>
            <a:ext cx="4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订单详情</a:t>
            </a:r>
            <a:r>
              <a:rPr lang="zh-CN" altLang="zh-CN" b="1" dirty="0"/>
              <a:t>表</a:t>
            </a:r>
            <a:r>
              <a:rPr lang="en-US" altLang="zh-CN" b="1" dirty="0" err="1"/>
              <a:t>saleDetails</a:t>
            </a:r>
            <a:endParaRPr lang="zh-CN" altLang="zh-CN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EC6423-F938-4F88-8C4F-17A327A96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90121"/>
            <a:ext cx="5876190" cy="15904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0C3B35-24C5-4E3A-A98F-20096A37C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826" y="2771857"/>
            <a:ext cx="5409524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5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kumimoji="1" lang="zh-CN" altLang="en-US" sz="6000" b="1" dirty="0">
                <a:ea typeface="微软雅黑" panose="020B0503020204020204" charset="-122"/>
              </a:rPr>
              <a:t>界面展示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学校名称：广西民族大学相思湖学院</a:t>
            </a:r>
          </a:p>
        </p:txBody>
      </p:sp>
    </p:spTree>
    <p:extLst>
      <p:ext uri="{BB962C8B-B14F-4D97-AF65-F5344CB8AC3E}">
        <p14:creationId xmlns:p14="http://schemas.microsoft.com/office/powerpoint/2010/main" val="133827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C1FE19BD-DB81-4F25-A0A3-90C48D7BC3D3}"/>
              </a:ext>
            </a:extLst>
          </p:cNvPr>
          <p:cNvSpPr txBox="1"/>
          <p:nvPr/>
        </p:nvSpPr>
        <p:spPr>
          <a:xfrm>
            <a:off x="4240387" y="728674"/>
            <a:ext cx="476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登录</a:t>
            </a:r>
            <a:r>
              <a:rPr lang="en-US" altLang="zh-CN" dirty="0"/>
              <a:t>/</a:t>
            </a:r>
            <a:r>
              <a:rPr lang="zh-CN" altLang="en-US" dirty="0"/>
              <a:t>注册界面</a:t>
            </a:r>
            <a:endParaRPr lang="en-US" altLang="zh-CN" dirty="0"/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登录成功后根据账号信息的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jiaoseid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进入购物界面或管理界面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767FC1-DE64-4A0F-A536-0887B9481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71" y="1652004"/>
            <a:ext cx="3542857" cy="2800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E1363F-B7EF-4E8B-B45B-0A6F94B5E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3561" y="2223453"/>
            <a:ext cx="2180952" cy="36857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A19583-67F9-4503-A2B2-615E19B25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711" y="1870506"/>
            <a:ext cx="3943263" cy="33460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1F8FACF-8E8E-4DE1-81B9-CC69CEE2476B}"/>
              </a:ext>
            </a:extLst>
          </p:cNvPr>
          <p:cNvSpPr txBox="1"/>
          <p:nvPr/>
        </p:nvSpPr>
        <p:spPr>
          <a:xfrm>
            <a:off x="434272" y="374585"/>
            <a:ext cx="680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购物界面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游客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用户未登录 可以进行商品的浏览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用户可以进行 直接购买 购物车购买 操作购物车，购物订单，收货地址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696F0D-89F9-4FB8-B86C-B36410DE0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45" y="1599905"/>
            <a:ext cx="6457858" cy="49291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C2F7457-480D-4FD2-AA46-6E849C844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609952"/>
            <a:ext cx="1800000" cy="1819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1F8FACF-8E8E-4DE1-81B9-CC69CEE2476B}"/>
              </a:ext>
            </a:extLst>
          </p:cNvPr>
          <p:cNvSpPr txBox="1"/>
          <p:nvPr/>
        </p:nvSpPr>
        <p:spPr>
          <a:xfrm>
            <a:off x="434272" y="676575"/>
            <a:ext cx="454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购物车 和 商品详情</a:t>
            </a:r>
            <a:endParaRPr lang="en-US" altLang="zh-CN" dirty="0"/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34B918-7E62-4898-82D5-919C6C0EE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51" y="1236196"/>
            <a:ext cx="4246404" cy="28380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F62D84-DE1D-4BA4-A4D1-F20089F75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832" y="2404241"/>
            <a:ext cx="5170636" cy="372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1F8FACF-8E8E-4DE1-81B9-CC69CEE2476B}"/>
              </a:ext>
            </a:extLst>
          </p:cNvPr>
          <p:cNvSpPr txBox="1"/>
          <p:nvPr/>
        </p:nvSpPr>
        <p:spPr>
          <a:xfrm>
            <a:off x="434272" y="676575"/>
            <a:ext cx="454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收货地址的查看和操作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D2CE0B-BDE2-46FA-8E93-34DD573CE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22" y="1203563"/>
            <a:ext cx="4489300" cy="28875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102D54-BB80-4C04-8395-772EA2A95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260" y="2073165"/>
            <a:ext cx="4491559" cy="370477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196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1F8FACF-8E8E-4DE1-81B9-CC69CEE2476B}"/>
              </a:ext>
            </a:extLst>
          </p:cNvPr>
          <p:cNvSpPr txBox="1"/>
          <p:nvPr/>
        </p:nvSpPr>
        <p:spPr>
          <a:xfrm>
            <a:off x="576161" y="676575"/>
            <a:ext cx="454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直接购买和购物车结账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88EAFE-7671-47A4-81D0-DF2B11FC5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73" y="1495225"/>
            <a:ext cx="4334008" cy="33684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A08D60-A998-464A-803B-2A1460225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828" y="2587473"/>
            <a:ext cx="5590476" cy="22761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982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1F8FACF-8E8E-4DE1-81B9-CC69CEE2476B}"/>
              </a:ext>
            </a:extLst>
          </p:cNvPr>
          <p:cNvSpPr txBox="1"/>
          <p:nvPr/>
        </p:nvSpPr>
        <p:spPr>
          <a:xfrm>
            <a:off x="576161" y="676575"/>
            <a:ext cx="454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用户操作订单和查看订单详情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CACD9B-2EE9-4EF8-BDFB-52DE467E1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55" y="1180217"/>
            <a:ext cx="3310985" cy="50012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0CCECC-CA32-401F-A3EC-69865ABF5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751" y="1926769"/>
            <a:ext cx="4866053" cy="425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8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821579" y="1477550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>
                <a:latin typeface="+mj-lt"/>
              </a:rPr>
              <a:t>目录</a:t>
            </a:r>
            <a:endParaRPr lang="en-US" altLang="zh-CN" sz="6000" dirty="0">
              <a:latin typeface="+mj-lt"/>
            </a:endParaRPr>
          </a:p>
          <a:p>
            <a:pPr algn="ctr"/>
            <a:r>
              <a:rPr lang="en-US" altLang="zh-CN" sz="2400" dirty="0">
                <a:latin typeface="+mj-lt"/>
              </a:rPr>
              <a:t>CONTENT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389442" y="4464795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98842" y="4460212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32920" y="4460212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52512" y="4460212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814886" y="4460212"/>
            <a:ext cx="122127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SIX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44142" y="4000038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974483" y="399545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开发环境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821579" y="399545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kumimoji="1" lang="zh-CN" altLang="en-US" sz="2800" b="1" dirty="0">
                <a:latin typeface="+mj-lt"/>
                <a:ea typeface="微软雅黑" panose="020B0503020204020204" charset="-122"/>
              </a:rPr>
              <a:t>数据设计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683953" y="399545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界面展示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546327" y="396775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功能展示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324553" y="4940079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072703" y="493549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935077" y="493549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797451" y="493549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659825" y="493549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0" y="60523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学校名称：广西民族大学相思湖学院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1F8FACF-8E8E-4DE1-81B9-CC69CEE2476B}"/>
              </a:ext>
            </a:extLst>
          </p:cNvPr>
          <p:cNvSpPr txBox="1"/>
          <p:nvPr/>
        </p:nvSpPr>
        <p:spPr>
          <a:xfrm>
            <a:off x="434272" y="676575"/>
            <a:ext cx="454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后台管理界面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ACE353-0C97-4DA9-B1C8-5398E60D5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03" y="1045907"/>
            <a:ext cx="9835923" cy="540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1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1F8FACF-8E8E-4DE1-81B9-CC69CEE2476B}"/>
              </a:ext>
            </a:extLst>
          </p:cNvPr>
          <p:cNvSpPr txBox="1"/>
          <p:nvPr/>
        </p:nvSpPr>
        <p:spPr>
          <a:xfrm>
            <a:off x="434271" y="500470"/>
            <a:ext cx="8039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后台管理界面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–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商品管理 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按照角色的不同 店员只能查看和修改商品、添加商品和商品上下架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店长和管理员还可以删除商品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CD9129-4354-4C33-B630-69664208F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71" y="1423800"/>
            <a:ext cx="10885714" cy="22666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18E50A-453B-45DA-BCF5-8A82CC222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71" y="3892348"/>
            <a:ext cx="11114286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8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1F8FACF-8E8E-4DE1-81B9-CC69CEE2476B}"/>
              </a:ext>
            </a:extLst>
          </p:cNvPr>
          <p:cNvSpPr txBox="1"/>
          <p:nvPr/>
        </p:nvSpPr>
        <p:spPr>
          <a:xfrm>
            <a:off x="434271" y="500470"/>
            <a:ext cx="8039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后台管理界面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–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订单管理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只有店长和管理员可以进入订单界面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1D7592-6209-475E-A0DC-ADFE0ED99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71" y="1365787"/>
            <a:ext cx="10933333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3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1F8FACF-8E8E-4DE1-81B9-CC69CEE2476B}"/>
              </a:ext>
            </a:extLst>
          </p:cNvPr>
          <p:cNvSpPr txBox="1"/>
          <p:nvPr/>
        </p:nvSpPr>
        <p:spPr>
          <a:xfrm>
            <a:off x="434271" y="500470"/>
            <a:ext cx="8039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后台管理界面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–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销售记录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记录来自用户的订单信息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E8428E-A28F-4D0B-9236-83243C4B5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293" y="1146801"/>
            <a:ext cx="8511617" cy="5493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826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1F8FACF-8E8E-4DE1-81B9-CC69CEE2476B}"/>
              </a:ext>
            </a:extLst>
          </p:cNvPr>
          <p:cNvSpPr txBox="1"/>
          <p:nvPr/>
        </p:nvSpPr>
        <p:spPr>
          <a:xfrm>
            <a:off x="434271" y="500470"/>
            <a:ext cx="8039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后台管理界面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–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查看系统用户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只有管理员才能查看并进行权限的修改或是用户的删除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03E226-8B13-48EC-98C3-0D82F833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3" y="1146801"/>
            <a:ext cx="9657326" cy="533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6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1F8FACF-8E8E-4DE1-81B9-CC69CEE2476B}"/>
              </a:ext>
            </a:extLst>
          </p:cNvPr>
          <p:cNvSpPr txBox="1"/>
          <p:nvPr/>
        </p:nvSpPr>
        <p:spPr>
          <a:xfrm>
            <a:off x="434272" y="1070858"/>
            <a:ext cx="5661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存在的细节问题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购物车结算后商品还存在购物车里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遇到的困难 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数据的导出没能实现 连表查询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489A8D-CCF8-40BA-BB55-5E7E215E6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457" y="2345698"/>
            <a:ext cx="7889815" cy="392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01217" y="2705725"/>
            <a:ext cx="244169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800" b="1" dirty="0"/>
              <a:t>谢谢</a:t>
            </a:r>
            <a:endParaRPr lang="en-US" altLang="zh-CN" sz="8800" b="1" dirty="0"/>
          </a:p>
        </p:txBody>
      </p:sp>
      <p:sp>
        <p:nvSpPr>
          <p:cNvPr id="7" name="矩形 6"/>
          <p:cNvSpPr/>
          <p:nvPr/>
        </p:nvSpPr>
        <p:spPr>
          <a:xfrm>
            <a:off x="0" y="60523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学校名称：广西民族大学相思湖学院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59384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学校名称：广西民族大学相思湖学院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439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ONE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选题背景</a:t>
            </a:r>
          </a:p>
        </p:txBody>
      </p:sp>
      <p:sp>
        <p:nvSpPr>
          <p:cNvPr id="5" name="矩形 4"/>
          <p:cNvSpPr/>
          <p:nvPr/>
        </p:nvSpPr>
        <p:spPr>
          <a:xfrm>
            <a:off x="950374" y="1373200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/>
              <a:t>时代的进步</a:t>
            </a:r>
            <a:endParaRPr lang="en-US" altLang="zh-CN" sz="4400" dirty="0"/>
          </a:p>
        </p:txBody>
      </p:sp>
      <p:sp>
        <p:nvSpPr>
          <p:cNvPr id="7" name="矩形 6"/>
          <p:cNvSpPr/>
          <p:nvPr/>
        </p:nvSpPr>
        <p:spPr>
          <a:xfrm>
            <a:off x="870844" y="2292211"/>
            <a:ext cx="65503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b="0" i="0" dirty="0">
                <a:effectLst/>
                <a:latin typeface="arial" panose="020B0604020202020204" pitchFamily="34" charset="0"/>
              </a:rPr>
              <a:t>中国光大银行携手支付宝、财付通、中国银联、中国移动等公司，正式发布在业内建成首个开放式网络缴费业务平台。 　　以支付宝为例，只要拥有一张可以网上支付的银行卡，就可以在各大平台支付费用或是网络购物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fontAlgn="base"/>
            <a:endParaRPr lang="en-US" altLang="zh-CN" dirty="0">
              <a:latin typeface="arial" panose="020B0604020202020204" pitchFamily="34" charset="0"/>
            </a:endParaRPr>
          </a:p>
          <a:p>
            <a:pPr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据悉，今年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11.11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，京东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11.11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全球热爱季累计下单金额突破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2715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亿元，创近年来最高增速。今年的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2715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亿元，较去年京东双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累计下单金额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2044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亿元增长超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32%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b="1" dirty="0">
                <a:ea typeface="微软雅黑" panose="020B0503020204020204" charset="-122"/>
              </a:rPr>
              <a:t>开发环境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学校名称：广西民族大学相思湖学院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495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TWO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开发环境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719854" y="1368423"/>
            <a:ext cx="2534710" cy="2534710"/>
          </a:xfrm>
          <a:prstGeom prst="ellipse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16528" y="4069607"/>
            <a:ext cx="3313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开发工具</a:t>
            </a:r>
            <a:r>
              <a:rPr lang="en-US" altLang="zh-CN" sz="1400" b="1" dirty="0"/>
              <a:t>-</a:t>
            </a:r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eclipse visual Studio Code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400" b="1" dirty="0"/>
          </a:p>
        </p:txBody>
      </p:sp>
      <p:sp>
        <p:nvSpPr>
          <p:cNvPr id="9" name="矩形 8"/>
          <p:cNvSpPr/>
          <p:nvPr/>
        </p:nvSpPr>
        <p:spPr>
          <a:xfrm>
            <a:off x="1016528" y="4399960"/>
            <a:ext cx="2796466" cy="513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b="1" i="0" dirty="0">
                <a:solidFill>
                  <a:srgbClr val="333333"/>
                </a:solidFill>
                <a:effectLst/>
                <a:latin typeface="-apple-system"/>
              </a:rPr>
              <a:t>Eclipse</a:t>
            </a:r>
            <a:r>
              <a:rPr lang="zh-CN" altLang="en-US" sz="1100" b="0" i="0" dirty="0">
                <a:solidFill>
                  <a:srgbClr val="333333"/>
                </a:solidFill>
                <a:effectLst/>
                <a:latin typeface="-apple-system"/>
              </a:rPr>
              <a:t>是著名的跨平台的自由集成开发环境（</a:t>
            </a:r>
            <a:r>
              <a:rPr lang="en-US" altLang="zh-CN" sz="1100" b="0" i="0" dirty="0">
                <a:solidFill>
                  <a:srgbClr val="333333"/>
                </a:solidFill>
                <a:effectLst/>
                <a:latin typeface="-apple-system"/>
              </a:rPr>
              <a:t>IDE</a:t>
            </a:r>
            <a:r>
              <a:rPr lang="zh-CN" altLang="en-US" sz="1100" b="0" i="0" dirty="0">
                <a:solidFill>
                  <a:srgbClr val="333333"/>
                </a:solidFill>
                <a:effectLst/>
                <a:latin typeface="-apple-system"/>
              </a:rPr>
              <a:t>）</a:t>
            </a:r>
            <a:r>
              <a:rPr lang="zh-CN" altLang="en-US" sz="1100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为工具开发提供了更好的灵活性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65533" y="4023440"/>
            <a:ext cx="1559145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CN" b="1" dirty="0"/>
              <a:t>SSM  tomcat</a:t>
            </a:r>
            <a:endParaRPr lang="zh-CN" altLang="en-US" sz="1400" b="1" dirty="0"/>
          </a:p>
        </p:txBody>
      </p:sp>
      <p:sp>
        <p:nvSpPr>
          <p:cNvPr id="11" name="矩形 10"/>
          <p:cNvSpPr/>
          <p:nvPr/>
        </p:nvSpPr>
        <p:spPr>
          <a:xfrm>
            <a:off x="4765533" y="4417998"/>
            <a:ext cx="2594406" cy="951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100" b="0" i="0" dirty="0">
                <a:solidFill>
                  <a:srgbClr val="4D4D4D"/>
                </a:solidFill>
                <a:effectLst/>
                <a:latin typeface="-apple-system"/>
              </a:rPr>
              <a:t>JDBC</a:t>
            </a:r>
            <a:r>
              <a:rPr lang="zh-CN" altLang="en-US" sz="1100" b="0" i="0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-US" altLang="zh-CN" sz="1100" b="0" i="0" dirty="0">
                <a:solidFill>
                  <a:srgbClr val="4D4D4D"/>
                </a:solidFill>
                <a:effectLst/>
                <a:latin typeface="-apple-system"/>
              </a:rPr>
              <a:t>Java Data Base </a:t>
            </a:r>
            <a:r>
              <a:rPr lang="en-US" altLang="zh-CN" sz="1100" b="0" i="0" dirty="0" err="1">
                <a:solidFill>
                  <a:srgbClr val="4D4D4D"/>
                </a:solidFill>
                <a:effectLst/>
                <a:latin typeface="-apple-system"/>
              </a:rPr>
              <a:t>Connectivity,java</a:t>
            </a:r>
            <a:r>
              <a:rPr lang="zh-CN" altLang="en-US" sz="1100" b="0" i="0" dirty="0">
                <a:solidFill>
                  <a:srgbClr val="4D4D4D"/>
                </a:solidFill>
                <a:effectLst/>
                <a:latin typeface="-apple-system"/>
              </a:rPr>
              <a:t>数据库连接）是一种用于执行</a:t>
            </a:r>
            <a:r>
              <a:rPr lang="en-US" altLang="zh-CN" sz="1100" b="0" i="0" dirty="0">
                <a:solidFill>
                  <a:srgbClr val="4D4D4D"/>
                </a:solidFill>
                <a:effectLst/>
                <a:latin typeface="-apple-system"/>
              </a:rPr>
              <a:t>SQL</a:t>
            </a:r>
            <a:r>
              <a:rPr lang="zh-CN" altLang="en-US" sz="1100" b="0" i="0" dirty="0">
                <a:solidFill>
                  <a:srgbClr val="4D4D4D"/>
                </a:solidFill>
                <a:effectLst/>
                <a:latin typeface="-apple-system"/>
              </a:rPr>
              <a:t>语句的</a:t>
            </a:r>
            <a:r>
              <a:rPr lang="en-US" altLang="zh-CN" sz="1100" b="0" i="0" dirty="0">
                <a:solidFill>
                  <a:srgbClr val="4D4D4D"/>
                </a:solidFill>
                <a:effectLst/>
                <a:latin typeface="-apple-system"/>
              </a:rPr>
              <a:t>Java API</a:t>
            </a:r>
            <a:r>
              <a:rPr lang="zh-CN" altLang="en-US" sz="1100" b="0" i="0" dirty="0">
                <a:solidFill>
                  <a:srgbClr val="4D4D4D"/>
                </a:solidFill>
                <a:effectLst/>
                <a:latin typeface="-apple-system"/>
              </a:rPr>
              <a:t>，可以为多种关系数据库提供统一访问，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86367" y="4300072"/>
            <a:ext cx="2594406" cy="1391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1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JDK</a:t>
            </a: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 1.8.0_77</a:t>
            </a:r>
          </a:p>
          <a:p>
            <a:pPr lvl="0" algn="ctr">
              <a:lnSpc>
                <a:spcPct val="130000"/>
              </a:lnSpc>
            </a:pPr>
            <a:r>
              <a:rPr lang="en-US" altLang="zh-CN" sz="11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Mysq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:  5.5.42</a:t>
            </a:r>
          </a:p>
          <a:p>
            <a:pPr algn="ctr">
              <a:lnSpc>
                <a:spcPct val="130000"/>
              </a:lnSpc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tomcat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:  9.0</a:t>
            </a:r>
          </a:p>
          <a:p>
            <a:pPr algn="ctr">
              <a:lnSpc>
                <a:spcPct val="130000"/>
              </a:lnSpc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jQuery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:  3.4.1.min</a:t>
            </a:r>
          </a:p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样式框架：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bootstrap</a:t>
            </a:r>
          </a:p>
          <a:p>
            <a:pPr lvl="0" algn="ctr">
              <a:lnSpc>
                <a:spcPct val="130000"/>
              </a:lnSpc>
            </a:pP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3" name="Group 32"/>
          <p:cNvGrpSpPr>
            <a:grpSpLocks noChangeAspect="1"/>
          </p:cNvGrpSpPr>
          <p:nvPr/>
        </p:nvGrpSpPr>
        <p:grpSpPr bwMode="auto">
          <a:xfrm>
            <a:off x="9565129" y="2329751"/>
            <a:ext cx="907980" cy="644666"/>
            <a:chOff x="4354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EE219B81-17C1-4EB8-BB18-56329CEDC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42" y="1748921"/>
            <a:ext cx="4818149" cy="177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查看源图像">
            <a:extLst>
              <a:ext uri="{FF2B5EF4-FFF2-40B4-BE49-F238E27FC236}">
                <a16:creationId xmlns:a16="http://schemas.microsoft.com/office/drawing/2014/main" id="{21F2A3C5-0B93-4180-BCEF-31881419D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92" y="1851881"/>
            <a:ext cx="2554572" cy="191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kumimoji="1" lang="zh-CN" altLang="en-US" sz="6000" b="1" dirty="0">
                <a:ea typeface="微软雅黑" panose="020B0503020204020204" charset="-122"/>
              </a:rPr>
              <a:t>数据设计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B182401-0B77-47F9-B9AD-0281D2F7A6DB}"/>
              </a:ext>
            </a:extLst>
          </p:cNvPr>
          <p:cNvSpPr txBox="1"/>
          <p:nvPr/>
        </p:nvSpPr>
        <p:spPr>
          <a:xfrm>
            <a:off x="3865770" y="330810"/>
            <a:ext cx="262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</a:t>
            </a:r>
            <a:r>
              <a:rPr lang="zh-CN" altLang="en-US" dirty="0"/>
              <a:t>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062AC7-6E5B-4D26-B7B3-580C94BE0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576" y="727864"/>
            <a:ext cx="9013937" cy="606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7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B182401-0B77-47F9-B9AD-0281D2F7A6DB}"/>
              </a:ext>
            </a:extLst>
          </p:cNvPr>
          <p:cNvSpPr txBox="1"/>
          <p:nvPr/>
        </p:nvSpPr>
        <p:spPr>
          <a:xfrm>
            <a:off x="3800250" y="682882"/>
            <a:ext cx="262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C6D5FA-584D-485F-B1F7-F9C679CE7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94" y="320155"/>
            <a:ext cx="6008399" cy="621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2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 (26)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885</TotalTime>
  <Words>499</Words>
  <Application>Microsoft Office PowerPoint</Application>
  <PresentationFormat>宽屏</PresentationFormat>
  <Paragraphs>102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-apple-system</vt:lpstr>
      <vt:lpstr>Microsoft Yahei</vt:lpstr>
      <vt:lpstr>Microsoft Yahei</vt:lpstr>
      <vt:lpstr>Arial</vt:lpstr>
      <vt:lpstr>Arial</vt:lpstr>
      <vt:lpstr>Calibri</vt:lpstr>
      <vt:lpstr>Helvetica</vt:lpstr>
      <vt:lpstr>Segoe UI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梁 新宁</cp:lastModifiedBy>
  <cp:revision>164</cp:revision>
  <dcterms:created xsi:type="dcterms:W3CDTF">2015-08-18T02:51:00Z</dcterms:created>
  <dcterms:modified xsi:type="dcterms:W3CDTF">2021-01-28T02:15:22Z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