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77" r:id="rId4"/>
    <p:sldId id="279" r:id="rId5"/>
    <p:sldId id="278" r:id="rId6"/>
    <p:sldId id="298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899"/>
    <p:restoredTop sz="92676"/>
  </p:normalViewPr>
  <p:slideViewPr>
    <p:cSldViewPr snapToGrid="0" snapToObjects="1">
      <p:cViewPr varScale="1">
        <p:scale>
          <a:sx n="119" d="100"/>
          <a:sy n="119" d="100"/>
        </p:scale>
        <p:origin x="8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3FC73E-3D2A-144C-99B9-0EC45AA9F915}" type="datetimeFigureOut">
              <a:rPr kumimoji="1" lang="zh-CN" altLang="en-US" smtClean="0"/>
              <a:t>2018/4/8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83EC2B-2A32-894C-A1AE-737BFA4474A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776413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83EC2B-2A32-894C-A1AE-737BFA4474AA}" type="slidenum">
              <a:rPr kumimoji="1" lang="zh-CN" altLang="en-US" smtClean="0"/>
              <a:t>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201307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83EC2B-2A32-894C-A1AE-737BFA4474AA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950725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83EC2B-2A32-894C-A1AE-737BFA4474AA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33024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 t="-14000" b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730B92F2-D567-AE4B-B21D-CB201812D635}" type="datetime1">
              <a:rPr kumimoji="1" lang="zh-CN" altLang="en-US" smtClean="0"/>
              <a:t>2018/4/8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DA46F03C-9B41-7541-AF2C-DE762A28233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781902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94F44-0F93-B14A-B64F-C1BBD9A84E46}" type="datetime1">
              <a:rPr kumimoji="1" lang="zh-CN" altLang="en-US" smtClean="0"/>
              <a:t>2018/4/8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6F03C-9B41-7541-AF2C-DE762A28233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90355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5CE65-0BAC-0743-8C2B-92F8B94F2B1C}" type="datetime1">
              <a:rPr kumimoji="1" lang="zh-CN" altLang="en-US" smtClean="0"/>
              <a:t>2018/4/8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6F03C-9B41-7541-AF2C-DE762A28233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25668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465935"/>
            <a:ext cx="2743200" cy="33193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45BD14C-4357-5B4E-9A9D-F68CDAF5DD63}" type="datetime1">
              <a:rPr kumimoji="1" lang="zh-CN" altLang="en-US" smtClean="0"/>
              <a:t>2018/4/8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465935"/>
            <a:ext cx="4114800" cy="33193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465935"/>
            <a:ext cx="2743200" cy="33193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A46F03C-9B41-7541-AF2C-DE762A28233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01971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5BB96-8B4E-F449-ABE1-D3ED0371A4CE}" type="datetime1">
              <a:rPr kumimoji="1" lang="zh-CN" altLang="en-US" smtClean="0"/>
              <a:t>2018/4/8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6F03C-9B41-7541-AF2C-DE762A28233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89261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33719-2F21-374F-BC99-09CAA6EA01A3}" type="datetime1">
              <a:rPr kumimoji="1" lang="zh-CN" altLang="en-US" smtClean="0"/>
              <a:t>2018/4/8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6F03C-9B41-7541-AF2C-DE762A28233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97504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56042-3B95-6D4D-B68A-FFCD21F92124}" type="datetime1">
              <a:rPr kumimoji="1" lang="zh-CN" altLang="en-US" smtClean="0"/>
              <a:t>2018/4/8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6F03C-9B41-7541-AF2C-DE762A28233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519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FA86C-3A6C-DF40-9D40-1DB121CDA1F0}" type="datetime1">
              <a:rPr kumimoji="1" lang="zh-CN" altLang="en-US" smtClean="0"/>
              <a:t>2018/4/8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6F03C-9B41-7541-AF2C-DE762A28233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14165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77A9E-3A41-2942-88D7-70CEA87958DB}" type="datetime1">
              <a:rPr kumimoji="1" lang="zh-CN" altLang="en-US" smtClean="0"/>
              <a:t>2018/4/8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6F03C-9B41-7541-AF2C-DE762A28233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73522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73CB-967C-0145-8A55-3F2538C43515}" type="datetime1">
              <a:rPr kumimoji="1" lang="zh-CN" altLang="en-US" smtClean="0"/>
              <a:t>2018/4/8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6F03C-9B41-7541-AF2C-DE762A28233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91189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6E6C7-6778-114A-AA31-238F375712C3}" type="datetime1">
              <a:rPr kumimoji="1" lang="zh-CN" altLang="en-US" smtClean="0"/>
              <a:t>2018/4/8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6F03C-9B41-7541-AF2C-DE762A28233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4097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41834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61150196-3E28-9C4F-A1D5-C9E1648213B1}" type="datetime1">
              <a:rPr kumimoji="1" lang="zh-CN" altLang="en-US" smtClean="0"/>
              <a:t>2018/4/8</a:t>
            </a:fld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41834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DA46F03C-9B41-7541-AF2C-DE762A28233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7747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latin typeface="Arial" charset="0"/>
                <a:ea typeface="Arial" charset="0"/>
                <a:cs typeface="Arial" charset="0"/>
              </a:rPr>
              <a:t>Track 1</a:t>
            </a:r>
            <a:br>
              <a:rPr lang="en-US" altLang="zh-CN" b="1" dirty="0">
                <a:latin typeface="Arial" charset="0"/>
                <a:ea typeface="Arial" charset="0"/>
                <a:cs typeface="Arial" charset="0"/>
              </a:rPr>
            </a:br>
            <a:r>
              <a:rPr lang="en-US" altLang="zh-CN" b="1" dirty="0">
                <a:latin typeface="Arial" charset="0"/>
                <a:ea typeface="Arial" charset="0"/>
                <a:cs typeface="Arial" charset="0"/>
              </a:rPr>
              <a:t>Bio-ID Assignment</a:t>
            </a:r>
            <a:endParaRPr kumimoji="1" lang="zh-CN" alt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4407876"/>
            <a:ext cx="9144000" cy="849923"/>
          </a:xfrm>
        </p:spPr>
        <p:txBody>
          <a:bodyPr>
            <a:normAutofit/>
          </a:bodyPr>
          <a:lstStyle/>
          <a:p>
            <a:r>
              <a:rPr lang="en-US" altLang="zh-CN" dirty="0" err="1" smtClean="0">
                <a:latin typeface="Arial" charset="0"/>
                <a:ea typeface="Arial" charset="0"/>
                <a:cs typeface="Arial" charset="0"/>
              </a:rPr>
              <a:t>BioCreative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6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20713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Track 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Bio-ID </a:t>
            </a:r>
            <a:r>
              <a:rPr kumimoji="1" lang="en-US" altLang="zh-CN" dirty="0"/>
              <a:t>Assignment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Bio-id</a:t>
            </a:r>
            <a:r>
              <a:rPr lang="zh-CN" altLang="en-US" dirty="0" smtClean="0"/>
              <a:t>任务</a:t>
            </a:r>
            <a:endParaRPr lang="en-US" altLang="zh-CN" dirty="0"/>
          </a:p>
          <a:p>
            <a:pPr lvl="1"/>
            <a:r>
              <a:rPr lang="zh-CN" altLang="en-US" sz="2800" dirty="0" smtClean="0"/>
              <a:t>进行实体 </a:t>
            </a:r>
            <a:r>
              <a:rPr lang="en-US" altLang="zh-CN" sz="2800" dirty="0" smtClean="0"/>
              <a:t>(7</a:t>
            </a:r>
            <a:r>
              <a:rPr lang="zh-CN" altLang="en-US" sz="2800" dirty="0" smtClean="0"/>
              <a:t>种</a:t>
            </a:r>
            <a:r>
              <a:rPr lang="en-US" altLang="zh-CN" sz="2800" dirty="0" smtClean="0"/>
              <a:t>)</a:t>
            </a:r>
            <a:r>
              <a:rPr lang="zh-CN" altLang="en-US" sz="2800" dirty="0" smtClean="0"/>
              <a:t> 类型和</a:t>
            </a:r>
            <a:r>
              <a:rPr lang="en-US" altLang="zh-CN" sz="2800" dirty="0" smtClean="0"/>
              <a:t>ID</a:t>
            </a:r>
            <a:r>
              <a:rPr lang="zh-CN" altLang="en-US" sz="2800" dirty="0" smtClean="0"/>
              <a:t>的标注</a:t>
            </a:r>
            <a:endParaRPr lang="en-US" altLang="zh-CN" sz="2800" dirty="0" smtClean="0"/>
          </a:p>
          <a:p>
            <a:pPr lvl="2"/>
            <a:r>
              <a:rPr kumimoji="1" lang="en-US" altLang="zh-CN" sz="2800" dirty="0" smtClean="0"/>
              <a:t>Organisms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and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species, </a:t>
            </a:r>
          </a:p>
          <a:p>
            <a:pPr lvl="2"/>
            <a:r>
              <a:rPr kumimoji="1" lang="en-US" altLang="zh-CN" sz="2800" dirty="0" smtClean="0"/>
              <a:t>Genes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and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proteins, </a:t>
            </a:r>
          </a:p>
          <a:p>
            <a:pPr lvl="2"/>
            <a:r>
              <a:rPr kumimoji="1" lang="en-US" altLang="zh-CN" sz="2800" dirty="0" smtClean="0"/>
              <a:t>miRNA</a:t>
            </a:r>
            <a:r>
              <a:rPr kumimoji="1" lang="en-US" altLang="zh-CN" sz="2800" dirty="0"/>
              <a:t>, </a:t>
            </a:r>
            <a:endParaRPr kumimoji="1" lang="en-US" altLang="zh-CN" sz="2800" dirty="0" smtClean="0"/>
          </a:p>
          <a:p>
            <a:pPr lvl="2"/>
            <a:r>
              <a:rPr kumimoji="1" lang="en-US" altLang="zh-CN" sz="2800" dirty="0" smtClean="0"/>
              <a:t>small </a:t>
            </a:r>
            <a:r>
              <a:rPr kumimoji="1" lang="en-US" altLang="zh-CN" sz="2800" dirty="0"/>
              <a:t>molecules,</a:t>
            </a:r>
          </a:p>
          <a:p>
            <a:pPr lvl="2"/>
            <a:r>
              <a:rPr kumimoji="1" lang="en-US" altLang="zh-CN" sz="2800" dirty="0"/>
              <a:t>cellular components, </a:t>
            </a:r>
            <a:endParaRPr kumimoji="1" lang="en-US" altLang="zh-CN" sz="2800" dirty="0" smtClean="0"/>
          </a:p>
          <a:p>
            <a:pPr lvl="2"/>
            <a:r>
              <a:rPr kumimoji="1" lang="en-US" altLang="zh-CN" sz="2800" dirty="0" smtClean="0"/>
              <a:t>cell </a:t>
            </a:r>
            <a:r>
              <a:rPr kumimoji="1" lang="en-US" altLang="zh-CN" sz="2800" dirty="0"/>
              <a:t>types and cell lines, </a:t>
            </a:r>
            <a:endParaRPr kumimoji="1" lang="en-US" altLang="zh-CN" sz="2800" dirty="0" smtClean="0"/>
          </a:p>
          <a:p>
            <a:pPr lvl="2"/>
            <a:r>
              <a:rPr kumimoji="1" lang="en-US" altLang="zh-CN" sz="2800" dirty="0" smtClean="0"/>
              <a:t>tissues and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organs</a:t>
            </a:r>
            <a:r>
              <a:rPr kumimoji="1" lang="en-US" altLang="zh-CN" sz="2800" dirty="0"/>
              <a:t>. </a:t>
            </a:r>
            <a:endParaRPr kumimoji="1" lang="zh-CN" altLang="en-US" sz="28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6F03C-9B41-7541-AF2C-DE762A282338}" type="slidenum">
              <a:rPr kumimoji="1" lang="zh-CN" altLang="en-US" smtClean="0"/>
              <a:t>1</a:t>
            </a:fld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F6118-7577-C64B-9D43-94D0DFC8F2BC}" type="datetime1">
              <a:rPr kumimoji="1" lang="zh-CN" altLang="en-US" smtClean="0"/>
              <a:t>2018/4/8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87973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命名实体识别</a:t>
            </a:r>
            <a:r>
              <a:rPr kumimoji="1" lang="en-US" altLang="zh-CN" dirty="0" smtClean="0"/>
              <a:t>NER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BLSTM-BLSTM-CRF</a:t>
            </a:r>
          </a:p>
          <a:p>
            <a:pPr lvl="1"/>
            <a:r>
              <a:rPr kumimoji="1" lang="zh-CN" altLang="en-US" dirty="0" smtClean="0"/>
              <a:t>预训练</a:t>
            </a:r>
            <a:r>
              <a:rPr kumimoji="1" lang="en-US" altLang="zh-CN" dirty="0" smtClean="0"/>
              <a:t>200</a:t>
            </a:r>
            <a:r>
              <a:rPr kumimoji="1" lang="zh-CN" altLang="en-US" dirty="0" smtClean="0"/>
              <a:t>维词向量（</a:t>
            </a:r>
            <a:r>
              <a:rPr kumimoji="1" lang="en-US" altLang="zh-CN" dirty="0" smtClean="0"/>
              <a:t>PubMed</a:t>
            </a:r>
            <a:r>
              <a:rPr kumimoji="1" lang="zh-CN" altLang="en-US" dirty="0" smtClean="0"/>
              <a:t> </a:t>
            </a:r>
            <a:r>
              <a:rPr kumimoji="1" lang="en-US" altLang="zh-CN" dirty="0"/>
              <a:t>abstracts </a:t>
            </a:r>
            <a:r>
              <a:rPr kumimoji="1" lang="en-US" altLang="zh-CN" dirty="0" smtClean="0"/>
              <a:t>+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full-text </a:t>
            </a:r>
            <a:r>
              <a:rPr kumimoji="1" lang="en-US" altLang="zh-CN" dirty="0"/>
              <a:t>from PubMed </a:t>
            </a:r>
            <a:r>
              <a:rPr kumimoji="1" lang="en-US" altLang="zh-CN" dirty="0" smtClean="0"/>
              <a:t>Central</a:t>
            </a:r>
            <a:r>
              <a:rPr kumimoji="1" lang="zh-CN" altLang="en-US" dirty="0" smtClean="0"/>
              <a:t>）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随机初始化</a:t>
            </a:r>
            <a:r>
              <a:rPr kumimoji="1" lang="en-US" altLang="zh-CN" dirty="0" smtClean="0"/>
              <a:t>25</a:t>
            </a:r>
            <a:r>
              <a:rPr kumimoji="1" lang="zh-CN" altLang="en-US" dirty="0" smtClean="0"/>
              <a:t>维字符向量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The </a:t>
            </a:r>
            <a:r>
              <a:rPr kumimoji="1" lang="en-US" altLang="zh-CN" dirty="0"/>
              <a:t>final word representation is then input into </a:t>
            </a: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dropout </a:t>
            </a:r>
            <a:r>
              <a:rPr kumimoji="1" lang="en-US" altLang="zh-CN" dirty="0"/>
              <a:t>layer, </a:t>
            </a:r>
            <a:r>
              <a:rPr kumimoji="1" lang="en-US" altLang="zh-CN" dirty="0" smtClean="0"/>
              <a:t>where </a:t>
            </a:r>
            <a:r>
              <a:rPr kumimoji="1" lang="en-US" altLang="zh-CN" dirty="0"/>
              <a:t>half of the values from the </a:t>
            </a:r>
            <a:r>
              <a:rPr kumimoji="1" lang="en-US" altLang="zh-CN" dirty="0" smtClean="0"/>
              <a:t>word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representation </a:t>
            </a:r>
            <a:r>
              <a:rPr kumimoji="1" lang="en-US" altLang="zh-CN" dirty="0"/>
              <a:t>are dropped in training</a:t>
            </a:r>
            <a:r>
              <a:rPr kumimoji="1" lang="en-US" altLang="zh-CN" dirty="0" smtClean="0"/>
              <a:t>.</a:t>
            </a:r>
          </a:p>
          <a:p>
            <a:pPr lvl="1"/>
            <a:r>
              <a:rPr kumimoji="1" lang="en-US" altLang="zh-CN" dirty="0" smtClean="0"/>
              <a:t>25 unique </a:t>
            </a:r>
            <a:r>
              <a:rPr kumimoji="1" lang="en-US" altLang="zh-CN" dirty="0"/>
              <a:t>NER tags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（</a:t>
            </a:r>
            <a:r>
              <a:rPr kumimoji="1" lang="en-US" altLang="zh-CN" dirty="0" smtClean="0"/>
              <a:t>4</a:t>
            </a:r>
            <a:r>
              <a:rPr kumimoji="1" lang="zh-CN" altLang="en-US" dirty="0" smtClean="0"/>
              <a:t>*</a:t>
            </a:r>
            <a:r>
              <a:rPr kumimoji="1" lang="en-US" altLang="zh-CN" dirty="0" smtClean="0"/>
              <a:t>6+1=25</a:t>
            </a:r>
            <a:r>
              <a:rPr kumimoji="1" lang="zh-CN" altLang="en-US" dirty="0" smtClean="0"/>
              <a:t>）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BLSTM</a:t>
            </a:r>
            <a:r>
              <a:rPr kumimoji="1" lang="zh-CN" altLang="en-US" dirty="0" smtClean="0"/>
              <a:t>隐层</a:t>
            </a:r>
            <a:r>
              <a:rPr kumimoji="1" lang="en-US" altLang="zh-CN" dirty="0" smtClean="0"/>
              <a:t>200</a:t>
            </a:r>
            <a:r>
              <a:rPr kumimoji="1" lang="zh-CN" altLang="en-US" dirty="0" smtClean="0"/>
              <a:t>维</a:t>
            </a:r>
            <a:endParaRPr kumimoji="1" lang="en-US" altLang="zh-CN" dirty="0" smtClean="0"/>
          </a:p>
          <a:p>
            <a:pPr lvl="1"/>
            <a:r>
              <a:rPr kumimoji="1" lang="en-US" altLang="zh-CN" dirty="0" err="1" smtClean="0"/>
              <a:t>RMSProp</a:t>
            </a:r>
            <a:r>
              <a:rPr kumimoji="1" lang="en-US" altLang="zh-CN" dirty="0" smtClean="0"/>
              <a:t>(0.001</a:t>
            </a:r>
            <a:r>
              <a:rPr kumimoji="1" lang="en-US" altLang="zh-CN" dirty="0" smtClean="0"/>
              <a:t>)</a:t>
            </a:r>
          </a:p>
          <a:p>
            <a:pPr lvl="1"/>
            <a:r>
              <a:rPr kumimoji="1" lang="en-US" altLang="zh-CN" dirty="0" err="1" smtClean="0"/>
              <a:t>relu</a:t>
            </a:r>
            <a:endParaRPr kumimoji="1" lang="en-US" altLang="zh-CN" dirty="0" smtClean="0"/>
          </a:p>
          <a:p>
            <a:pPr lvl="1"/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BD14C-4357-5B4E-9A9D-F68CDAF5DD63}" type="datetime1">
              <a:rPr kumimoji="1" lang="zh-CN" altLang="en-US" smtClean="0"/>
              <a:t>2018/4/8</a:t>
            </a:fld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6F03C-9B41-7541-AF2C-DE762A282338}" type="slidenum">
              <a:rPr kumimoji="1" lang="zh-CN" altLang="en-US" smtClean="0"/>
              <a:pPr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97265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命名实体识别</a:t>
            </a:r>
            <a:r>
              <a:rPr kumimoji="1" lang="en-US" altLang="zh-CN" dirty="0" smtClean="0"/>
              <a:t>NER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BD14C-4357-5B4E-9A9D-F68CDAF5DD63}" type="datetime1">
              <a:rPr kumimoji="1" lang="zh-CN" altLang="en-US" smtClean="0"/>
              <a:t>2018/4/8</a:t>
            </a:fld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6F03C-9B41-7541-AF2C-DE762A282338}" type="slidenum">
              <a:rPr kumimoji="1" lang="zh-CN" altLang="en-US" smtClean="0"/>
              <a:pPr/>
              <a:t>3</a:t>
            </a:fld>
            <a:endParaRPr kumimoji="1" lang="zh-CN" altLang="en-US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76055" y="1406801"/>
            <a:ext cx="6182738" cy="4770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49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实体链接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b="1" dirty="0"/>
              <a:t>简单词典匹配方法查找</a:t>
            </a:r>
            <a:r>
              <a:rPr lang="zh-CN" altLang="en-US" b="1" dirty="0" smtClean="0"/>
              <a:t>实体</a:t>
            </a:r>
            <a:endParaRPr lang="en-US" altLang="zh-CN" b="1" dirty="0" smtClean="0"/>
          </a:p>
          <a:p>
            <a:r>
              <a:rPr kumimoji="1" lang="zh-CN" altLang="en-US" dirty="0" smtClean="0"/>
              <a:t>词典</a:t>
            </a:r>
            <a:r>
              <a:rPr kumimoji="1" lang="zh-CN" altLang="en-US" dirty="0" smtClean="0"/>
              <a:t>（</a:t>
            </a:r>
            <a:r>
              <a:rPr kumimoji="1" lang="en-US" altLang="zh-CN" dirty="0" err="1" smtClean="0"/>
              <a:t>annotations.csv</a:t>
            </a:r>
            <a:r>
              <a:rPr kumimoji="1" lang="zh-CN" altLang="en-US" dirty="0" smtClean="0"/>
              <a:t>）：</a:t>
            </a:r>
            <a:r>
              <a:rPr lang="en-US" altLang="zh-CN" dirty="0" smtClean="0"/>
              <a:t> </a:t>
            </a:r>
            <a:r>
              <a:rPr lang="en-US" altLang="zh-CN" dirty="0"/>
              <a:t>A listing of all the annotations in the 570 paper training set in table </a:t>
            </a:r>
            <a:r>
              <a:rPr lang="en-US" altLang="zh-CN" dirty="0" smtClean="0"/>
              <a:t>format.</a:t>
            </a:r>
          </a:p>
          <a:p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If</a:t>
            </a:r>
            <a:r>
              <a:rPr lang="en-US" altLang="zh-CN" dirty="0"/>
              <a:t>:</a:t>
            </a:r>
            <a:r>
              <a:rPr lang="zh-CN" altLang="en-US" dirty="0" smtClean="0"/>
              <a:t> 标注实体在词典</a:t>
            </a:r>
            <a:r>
              <a:rPr lang="zh-CN" altLang="en-US" dirty="0" smtClean="0"/>
              <a:t>中（树搜索），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则</a:t>
            </a:r>
            <a:r>
              <a:rPr lang="zh-CN" altLang="en-US" dirty="0" smtClean="0"/>
              <a:t>找到对应</a:t>
            </a:r>
            <a:r>
              <a:rPr lang="en-US" altLang="zh-CN" dirty="0" smtClean="0"/>
              <a:t>ID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 err="1" smtClean="0"/>
              <a:t>Elif</a:t>
            </a:r>
            <a:r>
              <a:rPr lang="en-US" altLang="zh-CN" dirty="0" smtClean="0"/>
              <a:t>:</a:t>
            </a:r>
            <a:r>
              <a:rPr lang="zh-CN" altLang="en-US" dirty="0" smtClean="0"/>
              <a:t> 通过知识库</a:t>
            </a:r>
            <a:r>
              <a:rPr lang="en-US" altLang="zh-CN" dirty="0" smtClean="0"/>
              <a:t>API</a:t>
            </a:r>
            <a:r>
              <a:rPr lang="zh-CN" altLang="en-US" dirty="0" smtClean="0"/>
              <a:t>查找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Else:</a:t>
            </a:r>
            <a:r>
              <a:rPr lang="zh-CN" altLang="en-US" dirty="0" smtClean="0"/>
              <a:t> 仅标注实体类型（无</a:t>
            </a:r>
            <a:r>
              <a:rPr lang="en-US" altLang="zh-CN" dirty="0" smtClean="0"/>
              <a:t>ID</a:t>
            </a:r>
            <a:r>
              <a:rPr lang="zh-CN" altLang="en-US" dirty="0" smtClean="0"/>
              <a:t>）</a:t>
            </a:r>
            <a:r>
              <a:rPr lang="en-US" altLang="zh-CN" dirty="0"/>
              <a:t/>
            </a:r>
            <a:br>
              <a:rPr lang="en-US" altLang="zh-CN" dirty="0"/>
            </a:b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BD14C-4357-5B4E-9A9D-F68CDAF5DD63}" type="datetime1">
              <a:rPr kumimoji="1" lang="zh-CN" altLang="en-US" smtClean="0"/>
              <a:t>2018/4/8</a:t>
            </a:fld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6F03C-9B41-7541-AF2C-DE762A282338}" type="slidenum">
              <a:rPr kumimoji="1" lang="zh-CN" altLang="en-US" smtClean="0"/>
              <a:pPr/>
              <a:t>4</a:t>
            </a:fld>
            <a:endParaRPr kumimoji="1"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0328" y="3855862"/>
            <a:ext cx="5071672" cy="2456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971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实体链接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zh-CN" altLang="en-US" dirty="0" smtClean="0"/>
              <a:t>计算相似度方法</a:t>
            </a:r>
            <a:endParaRPr kumimoji="1"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kumimoji="1" lang="en-US" altLang="zh-CN" dirty="0" err="1" smtClean="0"/>
              <a:t>AutoExtend</a:t>
            </a:r>
            <a:r>
              <a:rPr kumimoji="1" lang="zh-CN" altLang="en-US" dirty="0" smtClean="0"/>
              <a:t>方法得到实体表示</a:t>
            </a:r>
            <a:endParaRPr kumimoji="1" lang="en-US" altLang="zh-CN" dirty="0" smtClean="0"/>
          </a:p>
          <a:p>
            <a:pPr lvl="1"/>
            <a:r>
              <a:rPr lang="zh-CN" altLang="en-US" dirty="0" smtClean="0"/>
              <a:t>利用</a:t>
            </a:r>
            <a:r>
              <a:rPr lang="en-US" altLang="zh-CN" dirty="0" smtClean="0"/>
              <a:t>PubMed</a:t>
            </a:r>
            <a:r>
              <a:rPr lang="zh-CN" altLang="en-US" dirty="0" smtClean="0"/>
              <a:t>免费资源，</a:t>
            </a:r>
            <a:r>
              <a:rPr lang="en-US" altLang="zh-CN" dirty="0" smtClean="0"/>
              <a:t>w2v</a:t>
            </a:r>
            <a:r>
              <a:rPr lang="zh-CN" altLang="en-US" dirty="0" smtClean="0"/>
              <a:t>训练词向量；</a:t>
            </a:r>
            <a:endParaRPr kumimoji="1" lang="en-US" altLang="zh-CN" dirty="0" smtClean="0"/>
          </a:p>
          <a:p>
            <a:pPr lvl="1"/>
            <a:r>
              <a:rPr lang="zh-CN" altLang="en-US" dirty="0"/>
              <a:t>利用词典中的概念描述文本和上述获得的词</a:t>
            </a:r>
            <a:r>
              <a:rPr lang="zh-CN" altLang="en-US" dirty="0" smtClean="0"/>
              <a:t>向量，采用 </a:t>
            </a:r>
            <a:r>
              <a:rPr lang="en-US" altLang="zh-CN" dirty="0"/>
              <a:t>CNN </a:t>
            </a:r>
            <a:r>
              <a:rPr lang="zh-CN" altLang="en-US" dirty="0" smtClean="0"/>
              <a:t>模型学习</a:t>
            </a:r>
            <a:r>
              <a:rPr lang="zh-CN" altLang="en-US" dirty="0"/>
              <a:t>初始实体</a:t>
            </a:r>
            <a:r>
              <a:rPr lang="zh-CN" altLang="en-US" dirty="0" smtClean="0"/>
              <a:t>表示；</a:t>
            </a:r>
            <a:endParaRPr lang="en-US" altLang="zh-CN" dirty="0" smtClean="0"/>
          </a:p>
          <a:p>
            <a:pPr lvl="1"/>
            <a:r>
              <a:rPr lang="zh-CN" altLang="en-US" dirty="0"/>
              <a:t>通过将词编码成同义词集再解码回词本身的方式 </a:t>
            </a:r>
            <a:r>
              <a:rPr lang="en-US" altLang="zh-CN" dirty="0"/>
              <a:t>word-</a:t>
            </a:r>
            <a:r>
              <a:rPr lang="en-US" altLang="zh-CN" dirty="0" err="1"/>
              <a:t>synset</a:t>
            </a:r>
            <a:r>
              <a:rPr lang="en-US" altLang="zh-CN" dirty="0"/>
              <a:t>-word </a:t>
            </a:r>
            <a:r>
              <a:rPr lang="zh-CN" altLang="en-US" dirty="0"/>
              <a:t>，利用自动编码机模型学习实体表示</a:t>
            </a:r>
            <a:r>
              <a:rPr lang="zh-CN" altLang="en-US" dirty="0" smtClean="0"/>
              <a:t>。同时利用词典</a:t>
            </a:r>
            <a:r>
              <a:rPr lang="zh-CN" altLang="en-US" dirty="0"/>
              <a:t>的同一实体多种变体、不同实体同名、实体类型、上下位词</a:t>
            </a:r>
            <a:r>
              <a:rPr lang="zh-CN" altLang="en-US" dirty="0" smtClean="0"/>
              <a:t>等相关性信息。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kumimoji="1" lang="zh-CN" altLang="en-US" dirty="0" smtClean="0"/>
              <a:t>计算 </a:t>
            </a:r>
            <a:r>
              <a:rPr kumimoji="1" lang="en-US" altLang="zh-CN" dirty="0" smtClean="0"/>
              <a:t>entity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mention</a:t>
            </a:r>
            <a:r>
              <a:rPr kumimoji="1" lang="zh-CN" altLang="en-US" dirty="0" smtClean="0"/>
              <a:t> 与实体表示的相似度，取得分最高的</a:t>
            </a:r>
            <a:r>
              <a:rPr kumimoji="1" lang="en-US" altLang="zh-CN" dirty="0" smtClean="0"/>
              <a:t>ID</a:t>
            </a:r>
            <a:r>
              <a:rPr kumimoji="1" lang="zh-CN" altLang="en-US" dirty="0" smtClean="0"/>
              <a:t>；</a:t>
            </a:r>
            <a:endParaRPr kumimoji="1"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kumimoji="1" lang="zh-CN" altLang="en-US" dirty="0" smtClean="0"/>
              <a:t>若实体对应多个</a:t>
            </a:r>
            <a:r>
              <a:rPr kumimoji="1" lang="en-US" altLang="zh-CN" dirty="0" smtClean="0"/>
              <a:t>ID</a:t>
            </a:r>
            <a:r>
              <a:rPr kumimoji="1" lang="zh-CN" altLang="en-US" dirty="0" smtClean="0"/>
              <a:t>，利用实体所在的 </a:t>
            </a:r>
            <a:r>
              <a:rPr kumimoji="1" lang="en-US" altLang="zh-CN" dirty="0" smtClean="0"/>
              <a:t>context </a:t>
            </a:r>
            <a:r>
              <a:rPr kumimoji="1" lang="zh-CN" altLang="en-US" smtClean="0"/>
              <a:t>进行消歧</a:t>
            </a:r>
            <a:endParaRPr kumimoji="1" lang="en-US" alt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6F03C-9B41-7541-AF2C-DE762A282338}" type="slidenum">
              <a:rPr kumimoji="1" lang="zh-CN" altLang="en-US" smtClean="0"/>
              <a:t>5</a:t>
            </a:fld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F6118-7577-C64B-9D43-94D0DFC8F2BC}" type="datetime1">
              <a:rPr kumimoji="1" lang="zh-CN" altLang="en-US" smtClean="0"/>
              <a:t>2018/4/8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78996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3016</TotalTime>
  <Words>295</Words>
  <Application>Microsoft Macintosh PowerPoint</Application>
  <PresentationFormat>宽屏</PresentationFormat>
  <Paragraphs>50</Paragraphs>
  <Slides>6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DengXian</vt:lpstr>
      <vt:lpstr>黑体</vt:lpstr>
      <vt:lpstr>Arial</vt:lpstr>
      <vt:lpstr>Office 主题</vt:lpstr>
      <vt:lpstr>Track 1 Bio-ID Assignment</vt:lpstr>
      <vt:lpstr>Track 1 Bio-ID Assignment</vt:lpstr>
      <vt:lpstr>命名实体识别NER</vt:lpstr>
      <vt:lpstr>命名实体识别NER</vt:lpstr>
      <vt:lpstr>实体链接</vt:lpstr>
      <vt:lpstr>实体链接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Chinese Hedge Scope Detection Based on Phrase Semantic Representation </dc:title>
  <dc:creator>Microsoft Office 用户</dc:creator>
  <cp:lastModifiedBy>宁时贤</cp:lastModifiedBy>
  <cp:revision>108</cp:revision>
  <dcterms:created xsi:type="dcterms:W3CDTF">2017-11-16T06:18:40Z</dcterms:created>
  <dcterms:modified xsi:type="dcterms:W3CDTF">2018-04-08T12:27:56Z</dcterms:modified>
</cp:coreProperties>
</file>