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311" r:id="rId2"/>
    <p:sldId id="317" r:id="rId3"/>
    <p:sldId id="256" r:id="rId4"/>
    <p:sldId id="257" r:id="rId5"/>
    <p:sldId id="299" r:id="rId6"/>
    <p:sldId id="278" r:id="rId7"/>
    <p:sldId id="322" r:id="rId8"/>
    <p:sldId id="300" r:id="rId9"/>
    <p:sldId id="302" r:id="rId10"/>
    <p:sldId id="319" r:id="rId11"/>
    <p:sldId id="303" r:id="rId12"/>
    <p:sldId id="316" r:id="rId13"/>
    <p:sldId id="321" r:id="rId14"/>
    <p:sldId id="31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2663"/>
  </p:normalViewPr>
  <p:slideViewPr>
    <p:cSldViewPr snapToGrid="0" snapToObjects="1">
      <p:cViewPr varScale="1">
        <p:scale>
          <a:sx n="65" d="100"/>
          <a:sy n="65" d="100"/>
        </p:scale>
        <p:origin x="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FC73E-3D2A-144C-99B9-0EC45AA9F915}" type="datetimeFigureOut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3EC2B-2A32-894C-A1AE-737BFA447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641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3EC2B-2A32-894C-A1AE-737BFA4474AA}" type="slidenum">
              <a:rPr kumimoji="1" lang="zh-CN" altLang="en-US" smtClean="0"/>
              <a:t>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2926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3EC2B-2A32-894C-A1AE-737BFA4474A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0130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3EC2B-2A32-894C-A1AE-737BFA4474A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072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3EC2B-2A32-894C-A1AE-737BFA4474A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7180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3EC2B-2A32-894C-A1AE-737BFA4474A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59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30B92F2-D567-AE4B-B21D-CB201812D635}" type="datetime1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A46F03C-9B41-7541-AF2C-DE762A28233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8190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4F44-0F93-B14A-B64F-C1BBD9A84E46}" type="datetime1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35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CE65-0BAC-0743-8C2B-92F8B94F2B1C}" type="datetime1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66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465935"/>
            <a:ext cx="2743200" cy="3319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5BD14C-4357-5B4E-9A9D-F68CDAF5DD63}" type="datetime1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65935"/>
            <a:ext cx="4114800" cy="3319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65935"/>
            <a:ext cx="2743200" cy="3319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46F03C-9B41-7541-AF2C-DE762A28233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97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BB96-8B4E-F449-ABE1-D3ED0371A4CE}" type="datetime1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926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3719-2F21-374F-BC99-09CAA6EA01A3}" type="datetime1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750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6042-3B95-6D4D-B68A-FFCD21F92124}" type="datetime1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51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A86C-3A6C-DF40-9D40-1DB121CDA1F0}" type="datetime1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416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A9E-3A41-2942-88D7-70CEA87958DB}" type="datetime1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52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73CB-967C-0145-8A55-3F2538C43515}" type="datetime1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118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E6C7-6778-114A-AA31-238F375712C3}" type="datetime1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09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183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1150196-3E28-9C4F-A1D5-C9E1648213B1}" type="datetime1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183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A46F03C-9B41-7541-AF2C-DE762A28233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74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.nlplab.org/" TargetMode="Externa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niprot.org/help/a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Track 1</a:t>
            </a:r>
            <a:br>
              <a:rPr lang="en-US" altLang="zh-CN" b="1" dirty="0">
                <a:latin typeface="Arial" charset="0"/>
                <a:ea typeface="Arial" charset="0"/>
                <a:cs typeface="Arial" charset="0"/>
              </a:rPr>
            </a:br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Bio-ID Assignment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07876"/>
            <a:ext cx="9144000" cy="849923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Arial" charset="0"/>
                <a:ea typeface="Arial" charset="0"/>
                <a:cs typeface="Arial" charset="0"/>
              </a:rPr>
              <a:t>BioCreative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760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Named Entity </a:t>
            </a:r>
            <a:r>
              <a:rPr kumimoji="1" lang="en-US" altLang="zh-CN" dirty="0" smtClean="0"/>
              <a:t>Normalization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Fuzzy</a:t>
            </a:r>
            <a:r>
              <a:rPr lang="zh-CN" altLang="en-US" dirty="0"/>
              <a:t> </a:t>
            </a:r>
            <a:r>
              <a:rPr lang="en-US" altLang="zh-CN" dirty="0" err="1" smtClean="0"/>
              <a:t>matchin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将识别的实体提及和正确实体，转换为向量表示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利用</a:t>
            </a:r>
            <a:r>
              <a:rPr lang="en-US" altLang="zh-CN" dirty="0" err="1" smtClean="0"/>
              <a:t>Simstring</a:t>
            </a:r>
            <a:r>
              <a:rPr lang="zh-CN" altLang="en-US" dirty="0" smtClean="0"/>
              <a:t>工具，计算它们之间的</a:t>
            </a:r>
            <a:r>
              <a:rPr lang="en-US" altLang="zh-CN" dirty="0" smtClean="0"/>
              <a:t>cosine</a:t>
            </a:r>
            <a:r>
              <a:rPr lang="zh-CN" altLang="en-US" dirty="0" smtClean="0"/>
              <a:t>相似度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检索取得 </a:t>
            </a:r>
            <a:r>
              <a:rPr lang="en-US" altLang="zh-CN" dirty="0" smtClean="0"/>
              <a:t>highest cosine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similarity</a:t>
            </a:r>
            <a:r>
              <a:rPr lang="zh-CN" altLang="en-US" dirty="0" smtClean="0"/>
              <a:t> 的正确实体，获得对应</a:t>
            </a:r>
            <a:r>
              <a:rPr lang="en-US" altLang="zh-CN" dirty="0" smtClean="0"/>
              <a:t>ID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CN" dirty="0"/>
          </a:p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匹配</a:t>
            </a:r>
            <a:r>
              <a:rPr lang="zh-CN" altLang="en-US" dirty="0"/>
              <a:t>时，</a:t>
            </a:r>
            <a:r>
              <a:rPr kumimoji="1" lang="zh-CN" altLang="en-US" dirty="0" smtClean="0"/>
              <a:t>所有</a:t>
            </a:r>
            <a:r>
              <a:rPr kumimoji="1" lang="zh-CN" altLang="en-US" dirty="0"/>
              <a:t>标注实体</a:t>
            </a:r>
            <a:r>
              <a:rPr kumimoji="1" lang="zh-CN" altLang="en-US" dirty="0" smtClean="0"/>
              <a:t>和正确实体</a:t>
            </a:r>
            <a:r>
              <a:rPr kumimoji="1" lang="zh-CN" altLang="en-US" dirty="0"/>
              <a:t>，均去除标点符号和小写</a:t>
            </a:r>
            <a:endParaRPr kumimoji="1"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D14C-4357-5B4E-9A9D-F68CDAF5DD63}" type="datetime1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630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Named Entity </a:t>
            </a:r>
            <a:r>
              <a:rPr kumimoji="1" lang="en-US" altLang="zh-CN" dirty="0" smtClean="0"/>
              <a:t>Disambiguation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由于蛋白质的特点和大量缩写的存在，部分实体进行链接后，会得到多个对应的 </a:t>
            </a:r>
            <a:r>
              <a:rPr lang="en-US" altLang="zh-CN" dirty="0" smtClean="0"/>
              <a:t>ID</a:t>
            </a:r>
            <a:r>
              <a:rPr lang="zh-CN" altLang="en-US" dirty="0" smtClean="0"/>
              <a:t> ，需要进行消歧操作。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AutoExtend</a:t>
            </a:r>
            <a:r>
              <a:rPr kumimoji="1" lang="zh-CN" altLang="en-US" dirty="0" smtClean="0"/>
              <a:t>方法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利用实体所在的 </a:t>
            </a:r>
            <a:r>
              <a:rPr kumimoji="1" lang="en-US" altLang="zh-CN" dirty="0"/>
              <a:t>context </a:t>
            </a:r>
            <a:r>
              <a:rPr kumimoji="1" lang="zh-CN" altLang="en-US" dirty="0"/>
              <a:t>进行消</a:t>
            </a:r>
            <a:r>
              <a:rPr kumimoji="1" lang="zh-CN" altLang="en-US" dirty="0" smtClean="0"/>
              <a:t>歧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首先，计算实体</a:t>
            </a:r>
            <a:r>
              <a:rPr lang="zh-CN" altLang="en-US" dirty="0" smtClean="0"/>
              <a:t>所在句子的</a:t>
            </a:r>
            <a:r>
              <a:rPr lang="zh-CN" altLang="en-US" dirty="0" smtClean="0">
                <a:solidFill>
                  <a:srgbClr val="FF0000"/>
                </a:solidFill>
              </a:rPr>
              <a:t>质心</a:t>
            </a:r>
            <a:r>
              <a:rPr lang="zh-CN" altLang="en-US" dirty="0" smtClean="0"/>
              <a:t> （通过对句子</a:t>
            </a:r>
            <a:r>
              <a:rPr lang="zh-CN" altLang="en-US" dirty="0"/>
              <a:t>中的所有词</a:t>
            </a:r>
            <a:r>
              <a:rPr lang="zh-CN" altLang="en-US" dirty="0" smtClean="0"/>
              <a:t>向量进行求和（</a:t>
            </a:r>
            <a:r>
              <a:rPr lang="zh-CN" altLang="en-US" dirty="0"/>
              <a:t>除了停用词</a:t>
            </a:r>
            <a:r>
              <a:rPr lang="zh-CN" altLang="en-US" dirty="0" smtClean="0"/>
              <a:t>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然后，计算质心与实体每个歧义的</a:t>
            </a:r>
            <a:r>
              <a:rPr lang="en-US" altLang="zh-CN" dirty="0" smtClean="0"/>
              <a:t>cosine</a:t>
            </a:r>
            <a:r>
              <a:rPr lang="zh-CN" altLang="en-US" dirty="0" smtClean="0"/>
              <a:t>相似度；其中歧义是实体所在的同义词集向量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D14C-4357-5B4E-9A9D-F68CDAF5DD63}" type="datetime1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7707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Entity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representation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/>
              <a:t>计算相似度方法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err="1" smtClean="0"/>
              <a:t>AutoExtend</a:t>
            </a:r>
            <a:r>
              <a:rPr kumimoji="1" lang="zh-CN" altLang="en-US" dirty="0" smtClean="0"/>
              <a:t>方法得到实体表示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PubMed</a:t>
            </a:r>
            <a:r>
              <a:rPr lang="zh-CN" altLang="en-US" dirty="0" smtClean="0"/>
              <a:t>免费资源，</a:t>
            </a:r>
            <a:r>
              <a:rPr lang="en-US" altLang="zh-CN" dirty="0" smtClean="0"/>
              <a:t>w2v</a:t>
            </a:r>
            <a:r>
              <a:rPr lang="zh-CN" altLang="en-US" dirty="0" smtClean="0"/>
              <a:t>训练词向量；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利用词典中的概念描述文本和上述获得的词</a:t>
            </a:r>
            <a:r>
              <a:rPr lang="zh-CN" altLang="en-US" dirty="0" smtClean="0"/>
              <a:t>向量，采用 </a:t>
            </a:r>
            <a:r>
              <a:rPr lang="en-US" altLang="zh-CN" dirty="0"/>
              <a:t>CNN </a:t>
            </a:r>
            <a:r>
              <a:rPr lang="zh-CN" altLang="en-US" dirty="0" smtClean="0"/>
              <a:t>模型学习</a:t>
            </a:r>
            <a:r>
              <a:rPr lang="zh-CN" altLang="en-US" dirty="0"/>
              <a:t>初始实体</a:t>
            </a:r>
            <a:r>
              <a:rPr lang="zh-CN" altLang="en-US" dirty="0" smtClean="0"/>
              <a:t>表示；</a:t>
            </a:r>
            <a:endParaRPr lang="en-US" altLang="zh-CN" dirty="0" smtClean="0"/>
          </a:p>
          <a:p>
            <a:pPr lvl="1"/>
            <a:r>
              <a:rPr lang="zh-CN" altLang="en-US" dirty="0"/>
              <a:t>通过将词编码成同义词集再解码回词本身的方式 </a:t>
            </a:r>
            <a:r>
              <a:rPr lang="en-US" altLang="zh-CN" dirty="0"/>
              <a:t>word-</a:t>
            </a:r>
            <a:r>
              <a:rPr lang="en-US" altLang="zh-CN" dirty="0" err="1"/>
              <a:t>synset</a:t>
            </a:r>
            <a:r>
              <a:rPr lang="en-US" altLang="zh-CN" dirty="0"/>
              <a:t>-word </a:t>
            </a:r>
            <a:r>
              <a:rPr lang="zh-CN" altLang="en-US" dirty="0"/>
              <a:t>，利用自动编码机模型学习实体表示</a:t>
            </a:r>
            <a:r>
              <a:rPr lang="zh-CN" altLang="en-US" dirty="0" smtClean="0"/>
              <a:t>。同时利用词典</a:t>
            </a:r>
            <a:r>
              <a:rPr lang="zh-CN" altLang="en-US" dirty="0"/>
              <a:t>的同一实体多种变体、不同实体同名、实体类型、上下位词</a:t>
            </a:r>
            <a:r>
              <a:rPr lang="zh-CN" altLang="en-US" dirty="0" smtClean="0"/>
              <a:t>等相关性信息。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计算 </a:t>
            </a:r>
            <a:r>
              <a:rPr kumimoji="1" lang="en-US" altLang="zh-CN" dirty="0" smtClean="0"/>
              <a:t>entity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mention</a:t>
            </a:r>
            <a:r>
              <a:rPr kumimoji="1" lang="zh-CN" altLang="en-US" dirty="0" smtClean="0"/>
              <a:t> 与实体表示的相似度，取得分最高的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若实体对应多个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，利用实体所在的 </a:t>
            </a:r>
            <a:r>
              <a:rPr kumimoji="1" lang="en-US" altLang="zh-CN" dirty="0" smtClean="0"/>
              <a:t>context </a:t>
            </a:r>
            <a:r>
              <a:rPr kumimoji="1" lang="zh-CN" altLang="en-US" smtClean="0"/>
              <a:t>进行消歧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6118-7577-C64B-9D43-94D0DFC8F2BC}" type="datetime1">
              <a:rPr kumimoji="1" lang="zh-CN" altLang="en-US" smtClean="0"/>
              <a:t>2018/4/18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02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实验结果报告</a:t>
            </a:r>
            <a:endParaRPr kumimoji="1" lang="en-US" altLang="zh-CN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en-US" altLang="zh-CN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0478-1647-174B-AEAB-6A84943B15F0}" type="datetime1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25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NER</a:t>
            </a:r>
            <a:r>
              <a:rPr kumimoji="1" lang="zh-CN" altLang="en-US" dirty="0" smtClean="0"/>
              <a:t>任务实验结果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D14C-4357-5B4E-9A9D-F68CDAF5DD63}" type="datetime1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749407"/>
              </p:ext>
            </p:extLst>
          </p:nvPr>
        </p:nvGraphicFramePr>
        <p:xfrm>
          <a:off x="0" y="1979660"/>
          <a:ext cx="121920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826"/>
                <a:gridCol w="666974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803733"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/>
                        <a:t>Entity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Type</a:t>
                      </a:r>
                      <a:endParaRPr lang="zh-CN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dirty="0" smtClean="0"/>
                        <a:t>Strict span match</a:t>
                      </a:r>
                    </a:p>
                    <a:p>
                      <a:r>
                        <a:rPr lang="en-US" altLang="zh-CN" sz="1400" dirty="0" smtClean="0"/>
                        <a:t>for all annotations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dirty="0" smtClean="0"/>
                        <a:t>Strict span match</a:t>
                      </a:r>
                    </a:p>
                    <a:p>
                      <a:r>
                        <a:rPr lang="en-US" altLang="zh-CN" sz="1400" dirty="0" smtClean="0"/>
                        <a:t>for norm.</a:t>
                      </a:r>
                    </a:p>
                    <a:p>
                      <a:r>
                        <a:rPr lang="en-US" altLang="zh-CN" sz="1400" dirty="0" smtClean="0"/>
                        <a:t>annotations only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dirty="0" smtClean="0"/>
                        <a:t>Span overlap match</a:t>
                      </a:r>
                    </a:p>
                    <a:p>
                      <a:r>
                        <a:rPr lang="en-US" altLang="zh-CN" sz="1400" dirty="0" smtClean="0"/>
                        <a:t>for all annotations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dirty="0" smtClean="0"/>
                        <a:t>Span overlap match</a:t>
                      </a:r>
                    </a:p>
                    <a:p>
                      <a:r>
                        <a:rPr lang="en-US" altLang="zh-CN" sz="1400" dirty="0" smtClean="0"/>
                        <a:t>for norm.</a:t>
                      </a:r>
                    </a:p>
                    <a:p>
                      <a:r>
                        <a:rPr lang="en-US" altLang="zh-CN" sz="1400" dirty="0" smtClean="0"/>
                        <a:t>annotations only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dirty="0" smtClean="0"/>
                        <a:t>Micro-averaged</a:t>
                      </a:r>
                    </a:p>
                    <a:p>
                      <a:r>
                        <a:rPr lang="en-US" altLang="zh-CN" sz="1400" dirty="0" smtClean="0"/>
                        <a:t>scores for</a:t>
                      </a:r>
                    </a:p>
                    <a:p>
                      <a:r>
                        <a:rPr lang="en-US" altLang="zh-CN" sz="1400" dirty="0" smtClean="0"/>
                        <a:t>normalized IDs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dirty="0" smtClean="0"/>
                        <a:t>Macro-averaged</a:t>
                      </a:r>
                    </a:p>
                    <a:p>
                      <a:r>
                        <a:rPr lang="en-US" altLang="zh-CN" sz="1400" dirty="0" smtClean="0"/>
                        <a:t>scores across</a:t>
                      </a:r>
                    </a:p>
                    <a:p>
                      <a:r>
                        <a:rPr lang="en-US" altLang="zh-CN" sz="1400" dirty="0" smtClean="0"/>
                        <a:t>captions for</a:t>
                      </a:r>
                    </a:p>
                    <a:p>
                      <a:r>
                        <a:rPr lang="en-US" altLang="zh-CN" sz="1400" dirty="0" smtClean="0"/>
                        <a:t>normalized IDs</a:t>
                      </a:r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sz="1400" dirty="0" smtClean="0"/>
                        <a:t>P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altLang="zh-CN" sz="1400" dirty="0" smtClean="0"/>
                        <a:t>R 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400" dirty="0" smtClean="0"/>
                        <a:t>F1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altLang="zh-CN" sz="1400" dirty="0" smtClean="0"/>
                        <a:t>P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altLang="zh-CN" sz="1400" dirty="0" smtClean="0"/>
                        <a:t>R 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400" dirty="0" smtClean="0"/>
                        <a:t>F1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altLang="zh-CN" sz="1400" dirty="0" smtClean="0"/>
                        <a:t>P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altLang="zh-CN" sz="1400" dirty="0" smtClean="0"/>
                        <a:t>R 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400" dirty="0" smtClean="0"/>
                        <a:t>F1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altLang="zh-CN" sz="1400" dirty="0" smtClean="0"/>
                        <a:t>P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altLang="zh-CN" sz="1400" dirty="0" smtClean="0"/>
                        <a:t>R 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400" dirty="0" smtClean="0"/>
                        <a:t>F1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altLang="zh-CN" sz="1400" dirty="0" smtClean="0"/>
                        <a:t>P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altLang="zh-CN" sz="1400" dirty="0" smtClean="0"/>
                        <a:t>R 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400" dirty="0" smtClean="0"/>
                        <a:t>F1</a:t>
                      </a:r>
                      <a:endParaRPr lang="zh-CN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altLang="zh-CN" sz="1400" dirty="0" smtClean="0"/>
                        <a:t>P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altLang="zh-CN" sz="1400" dirty="0" smtClean="0"/>
                        <a:t>R 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400" dirty="0" smtClean="0"/>
                        <a:t>F1</a:t>
                      </a:r>
                      <a:endParaRPr lang="zh-CN" altLang="en-US" sz="1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Gene/Protein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400" dirty="0" smtClean="0"/>
                        <a:t>0.072755418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400" dirty="0" smtClean="0"/>
                        <a:t>0.06440432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400" dirty="0" smtClean="0"/>
                        <a:t>0.068325637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400" dirty="0" smtClean="0"/>
                        <a:t>0.076671512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400" dirty="0" smtClean="0"/>
                        <a:t>0.067962207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400" dirty="0" smtClean="0"/>
                        <a:t>0.072054639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altLang="zh-CN" sz="1400" dirty="0" smtClean="0"/>
                        <a:t>0.47322892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altLang="zh-CN" sz="1400" dirty="0" smtClean="0"/>
                        <a:t>0.418910205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altLang="zh-CN" sz="1400" dirty="0" smtClean="0"/>
                        <a:t>0.44441594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400" dirty="0" smtClean="0"/>
                        <a:t>0.452277132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400" dirty="0" smtClean="0"/>
                        <a:t>0.400901868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400" dirty="0" smtClean="0"/>
                        <a:t>0.425042686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400" dirty="0" smtClean="0"/>
                        <a:t>0.625420309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400" dirty="0" smtClean="0"/>
                        <a:t>0.562273277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400" dirty="0" smtClean="0"/>
                        <a:t>0.592168099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400" dirty="0" smtClean="0"/>
                        <a:t>0.667918548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400" dirty="0" smtClean="0"/>
                        <a:t>0.571286502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altLang="zh-CN" sz="1400" dirty="0" smtClean="0"/>
                        <a:t>0.556237801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Organism/Species 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4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语料统计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0478-1647-174B-AEAB-6A84943B15F0}" type="datetime1">
              <a:rPr kumimoji="1" lang="zh-CN" altLang="en-US" smtClean="0"/>
              <a:t>2018/4/18</a:t>
            </a:fld>
            <a:endParaRPr kumimoji="1"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735016" y="2303283"/>
          <a:ext cx="8883894" cy="211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649"/>
                <a:gridCol w="1480649"/>
                <a:gridCol w="1480649"/>
                <a:gridCol w="1480649"/>
                <a:gridCol w="1480649"/>
                <a:gridCol w="1480649"/>
              </a:tblGrid>
              <a:tr h="83850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图片的描述文本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图片数量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附带的全文数量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期刊个数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标注实体数量</a:t>
                      </a:r>
                      <a:endParaRPr lang="zh-CN" altLang="en-US" dirty="0"/>
                    </a:p>
                  </a:txBody>
                  <a:tcPr/>
                </a:tc>
              </a:tr>
              <a:tr h="58666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training data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13,573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3,658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102,717</a:t>
                      </a:r>
                      <a:endParaRPr lang="zh-CN" altLang="en-US" dirty="0"/>
                    </a:p>
                  </a:txBody>
                  <a:tcPr/>
                </a:tc>
              </a:tr>
              <a:tr h="48804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test data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4,310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1,154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30,286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91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latin typeface="Arial" charset="0"/>
                <a:ea typeface="Arial" charset="0"/>
                <a:cs typeface="Arial" charset="0"/>
              </a:rPr>
              <a:t>Bio-ID Assignment</a:t>
            </a:r>
            <a:br>
              <a:rPr lang="en-US" altLang="zh-CN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altLang="zh-CN" b="1" dirty="0" err="1" smtClean="0">
                <a:latin typeface="Arial" charset="0"/>
                <a:ea typeface="Arial" charset="0"/>
                <a:cs typeface="Arial" charset="0"/>
              </a:rPr>
              <a:t>Experienment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07876"/>
            <a:ext cx="9144000" cy="849923"/>
          </a:xfrm>
        </p:spPr>
        <p:txBody>
          <a:bodyPr>
            <a:normAutofit/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071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Track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Bio-ID </a:t>
            </a:r>
            <a:r>
              <a:rPr kumimoji="1" lang="en-US" altLang="zh-CN" dirty="0"/>
              <a:t>Assignment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Genes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proteins</a:t>
            </a:r>
          </a:p>
          <a:p>
            <a:r>
              <a:rPr kumimoji="1" lang="en-US" altLang="zh-CN" sz="2800" dirty="0" err="1" smtClean="0"/>
              <a:t>Uniprot</a:t>
            </a:r>
            <a:endParaRPr kumimoji="1" lang="zh-CN" altLang="en-US" sz="2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6118-7577-C64B-9D43-94D0DFC8F2BC}" type="datetime1">
              <a:rPr kumimoji="1" lang="zh-CN" altLang="en-US" smtClean="0"/>
              <a:t>2018/4/18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79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语料预处理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* </a:t>
            </a:r>
            <a:r>
              <a:rPr lang="en-US" altLang="zh-CN" dirty="0" smtClean="0"/>
              <a:t>split </a:t>
            </a:r>
            <a:r>
              <a:rPr lang="en-US" altLang="zh-CN" dirty="0"/>
              <a:t>the documents into sentences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further </a:t>
            </a:r>
            <a:r>
              <a:rPr lang="en-US" altLang="zh-CN" dirty="0"/>
              <a:t>tokenize and part-of-speech (POS) tag </a:t>
            </a:r>
            <a:r>
              <a:rPr lang="en-US" altLang="zh-CN" dirty="0" smtClean="0"/>
              <a:t>them</a:t>
            </a:r>
            <a:r>
              <a:rPr lang="zh-CN" altLang="en-US" dirty="0" smtClean="0"/>
              <a:t> </a:t>
            </a:r>
            <a:r>
              <a:rPr lang="en-US" altLang="zh-CN" dirty="0"/>
              <a:t>GENIA sentence splitter [8</a:t>
            </a:r>
            <a:r>
              <a:rPr lang="en-US" altLang="zh-CN" dirty="0" smtClean="0"/>
              <a:t>]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/>
              <a:t>GENIA </a:t>
            </a:r>
            <a:r>
              <a:rPr lang="en-US" altLang="zh-CN" dirty="0" smtClean="0"/>
              <a:t>Tagger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tool.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 smtClean="0"/>
              <a:t>* </a:t>
            </a:r>
            <a:r>
              <a:rPr lang="en-US" altLang="zh-CN" dirty="0" smtClean="0"/>
              <a:t>combine miRNA 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 </a:t>
            </a:r>
            <a:r>
              <a:rPr lang="en-US" altLang="zh-CN" dirty="0"/>
              <a:t>with Protein annotations. Hence, the total entity </a:t>
            </a:r>
            <a:r>
              <a:rPr lang="en-US" altLang="zh-CN" dirty="0" smtClean="0"/>
              <a:t>counts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 58476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Protein.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randomly partition the training data into a training and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development </a:t>
            </a:r>
            <a:r>
              <a:rPr lang="en-US" altLang="zh-CN" dirty="0"/>
              <a:t>set, containing 455 and 115 </a:t>
            </a:r>
            <a:r>
              <a:rPr lang="en-US" altLang="zh-CN" dirty="0" smtClean="0"/>
              <a:t>documents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respectively.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 smtClean="0"/>
              <a:t>未</a:t>
            </a:r>
            <a:r>
              <a:rPr lang="zh-CN" altLang="en-US" dirty="0"/>
              <a:t>登录词均统一</a:t>
            </a:r>
            <a:r>
              <a:rPr lang="zh-CN" altLang="en-US" dirty="0" smtClean="0"/>
              <a:t>表示，</a:t>
            </a:r>
            <a:r>
              <a:rPr kumimoji="1" lang="zh-CN" altLang="en-US" dirty="0" smtClean="0"/>
              <a:t>向量随机初始化大小：</a:t>
            </a:r>
            <a:r>
              <a:rPr kumimoji="1" lang="en-US" altLang="zh-CN" dirty="0" smtClean="0"/>
              <a:t>[</a:t>
            </a:r>
            <a:r>
              <a:rPr lang="mr-IN" altLang="zh-CN" dirty="0"/>
              <a:t>-0.1, </a:t>
            </a:r>
            <a:r>
              <a:rPr lang="mr-IN" altLang="zh-CN" dirty="0" smtClean="0"/>
              <a:t>0.1</a:t>
            </a:r>
            <a:r>
              <a:rPr kumimoji="1" lang="en-US" altLang="zh-CN" dirty="0" smtClean="0"/>
              <a:t>]</a:t>
            </a:r>
            <a:br>
              <a:rPr kumimoji="1" lang="en-US" altLang="zh-CN" dirty="0" smtClean="0"/>
            </a:br>
            <a:r>
              <a:rPr lang="zh-CN" altLang="en-US" dirty="0"/>
              <a:t>未</a:t>
            </a:r>
            <a:r>
              <a:rPr lang="zh-CN" altLang="en-US" dirty="0" smtClean="0"/>
              <a:t>登录字符用‘</a:t>
            </a:r>
            <a:r>
              <a:rPr lang="en-US" altLang="zh-CN" dirty="0" smtClean="0"/>
              <a:t>-</a:t>
            </a:r>
            <a:r>
              <a:rPr lang="zh-CN" altLang="en-US" dirty="0" smtClean="0"/>
              <a:t>’替换？</a:t>
            </a:r>
            <a:r>
              <a:rPr lang="en-US" altLang="zh-CN" dirty="0"/>
              <a:t>[</a:t>
            </a:r>
            <a:r>
              <a:rPr lang="en-US" altLang="zh-CN" dirty="0" err="1" smtClean="0"/>
              <a:t>Kaewphan</a:t>
            </a:r>
            <a:r>
              <a:rPr lang="zh-CN" altLang="en-US" dirty="0" smtClean="0"/>
              <a:t> </a:t>
            </a:r>
            <a:r>
              <a:rPr lang="en-US" altLang="zh-CN" smtClean="0"/>
              <a:t>et</a:t>
            </a:r>
            <a:r>
              <a:rPr lang="zh-CN" altLang="en-US" smtClean="0"/>
              <a:t> </a:t>
            </a:r>
            <a:r>
              <a:rPr lang="en-US" altLang="zh-CN" smtClean="0"/>
              <a:t>al.]</a:t>
            </a:r>
            <a:endParaRPr lang="en-US" altLang="zh-CN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 smtClean="0"/>
              <a:t>输入特征：词、字符、大小写特征</a:t>
            </a:r>
            <a:endParaRPr kumimoji="1"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endParaRPr kumimoji="1"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D14C-4357-5B4E-9A9D-F68CDAF5DD63}" type="datetime1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104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语料预处理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2428" y="1825625"/>
            <a:ext cx="111449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reducing </a:t>
            </a:r>
            <a:r>
              <a:rPr kumimoji="1" lang="en-US" altLang="zh-CN" dirty="0">
                <a:solidFill>
                  <a:schemeClr val="accent6"/>
                </a:solidFill>
              </a:rPr>
              <a:t>SDS-PAGE</a:t>
            </a:r>
            <a:r>
              <a:rPr kumimoji="1" lang="en-US" altLang="zh-CN" dirty="0"/>
              <a:t> (12</a:t>
            </a:r>
            <a:r>
              <a:rPr kumimoji="1" lang="en-US" altLang="zh-CN" dirty="0" smtClean="0"/>
              <a:t>%) </a:t>
            </a:r>
            <a:r>
              <a:rPr kumimoji="1" lang="en-US" altLang="zh-CN" dirty="0"/>
              <a:t>and silver staining (lanes 5 and 6</a:t>
            </a:r>
            <a:r>
              <a:rPr kumimoji="1" lang="en-US" altLang="zh-CN" dirty="0" smtClean="0"/>
              <a:t>).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			B-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SDS-PAGE</a:t>
            </a:r>
            <a:r>
              <a:rPr kumimoji="1" lang="en-US" altLang="zh-CN" dirty="0" smtClean="0"/>
              <a:t>-I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reducing </a:t>
            </a:r>
            <a:r>
              <a:rPr kumimoji="1" lang="en-US" altLang="zh-CN" dirty="0" smtClean="0"/>
              <a:t>B-</a:t>
            </a:r>
            <a:r>
              <a:rPr kumimoji="1" lang="en-US" altLang="zh-CN" dirty="0" smtClean="0">
                <a:solidFill>
                  <a:schemeClr val="accent6"/>
                </a:solidFill>
              </a:rPr>
              <a:t>SDS-PAGE</a:t>
            </a:r>
            <a:r>
              <a:rPr kumimoji="1" lang="en-US" altLang="zh-CN" dirty="0" smtClean="0"/>
              <a:t>-I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) </a:t>
            </a:r>
            <a:r>
              <a:rPr kumimoji="1" lang="en-US" altLang="zh-CN" dirty="0"/>
              <a:t>and silver staining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lanes </a:t>
            </a:r>
            <a:r>
              <a:rPr kumimoji="1" lang="en-US" altLang="zh-CN" dirty="0"/>
              <a:t>5 and 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.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	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D14C-4357-5B4E-9A9D-F68CDAF5DD63}" type="datetime1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  <p:sp>
        <p:nvSpPr>
          <p:cNvPr id="14" name="下箭头 13" descr="dfdf " title="dfdf"/>
          <p:cNvSpPr/>
          <p:nvPr/>
        </p:nvSpPr>
        <p:spPr>
          <a:xfrm>
            <a:off x="4927002" y="2388198"/>
            <a:ext cx="484094" cy="44106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830186" y="3872751"/>
            <a:ext cx="430306" cy="4518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335795" y="3885301"/>
            <a:ext cx="399829" cy="4518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897472" y="3908609"/>
            <a:ext cx="203500" cy="4518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1362767" y="3908609"/>
            <a:ext cx="203500" cy="4518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411096" y="2419749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实体标记 </a:t>
            </a:r>
            <a:r>
              <a:rPr kumimoji="1" lang="en-US" altLang="zh-CN" dirty="0" smtClean="0"/>
              <a:t>B-xxx-</a:t>
            </a:r>
            <a:endParaRPr kumimoji="1" lang="zh-CN" altLang="en-US" dirty="0"/>
          </a:p>
        </p:txBody>
      </p:sp>
      <p:sp>
        <p:nvSpPr>
          <p:cNvPr id="22" name="下箭头 21" descr="dfdf " title="dfdf"/>
          <p:cNvSpPr/>
          <p:nvPr/>
        </p:nvSpPr>
        <p:spPr>
          <a:xfrm>
            <a:off x="4918040" y="3414818"/>
            <a:ext cx="484094" cy="44106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402134" y="3446369"/>
            <a:ext cx="160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GENIA tagger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052944" y="1830307"/>
            <a:ext cx="970878" cy="4518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34617" y="1840343"/>
            <a:ext cx="2529392" cy="4518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下箭头 30" descr="dfdf " title="dfdf"/>
          <p:cNvSpPr/>
          <p:nvPr/>
        </p:nvSpPr>
        <p:spPr>
          <a:xfrm>
            <a:off x="4927002" y="4500892"/>
            <a:ext cx="484094" cy="44106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411096" y="4532443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抽取</a:t>
            </a:r>
            <a:r>
              <a:rPr lang="en-US" altLang="zh-CN" dirty="0" smtClean="0"/>
              <a:t>BIO</a:t>
            </a:r>
            <a:r>
              <a:rPr lang="zh-CN" altLang="en-US" dirty="0"/>
              <a:t>标记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665588" y="745121"/>
            <a:ext cx="2738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需要对 </a:t>
            </a:r>
            <a:r>
              <a:rPr kumimoji="1" lang="en-US" altLang="zh-CN" sz="2400" dirty="0" smtClean="0"/>
              <a:t>‘-’</a:t>
            </a:r>
            <a:r>
              <a:rPr kumimoji="1" lang="zh-CN" altLang="en-US" sz="2400" dirty="0" smtClean="0"/>
              <a:t> 进行切分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497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命名实体识别</a:t>
            </a:r>
            <a:r>
              <a:rPr kumimoji="1" lang="en-US" altLang="zh-CN" dirty="0" smtClean="0"/>
              <a:t>NER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9102"/>
            <a:ext cx="10515600" cy="4627862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en-US" altLang="zh-CN" dirty="0" smtClean="0"/>
              <a:t>BLSTM-BLSTM-CRF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 smtClean="0"/>
              <a:t>预训练 </a:t>
            </a:r>
            <a:r>
              <a:rPr kumimoji="1" lang="en-US" altLang="zh-CN" dirty="0" smtClean="0">
                <a:solidFill>
                  <a:srgbClr val="FF0000"/>
                </a:solidFill>
              </a:rPr>
              <a:t>200</a:t>
            </a:r>
            <a:r>
              <a:rPr kumimoji="1" lang="zh-CN" altLang="en-US" dirty="0" smtClean="0"/>
              <a:t> 维词向量</a:t>
            </a:r>
            <a:r>
              <a:rPr kumimoji="1" lang="en-US" altLang="zh-CN" dirty="0"/>
              <a:t>[</a:t>
            </a:r>
            <a:r>
              <a:rPr kumimoji="1" lang="en-US" altLang="zh-CN" dirty="0">
                <a:hlinkClick r:id="rId2"/>
              </a:rPr>
              <a:t>8</a:t>
            </a:r>
            <a:r>
              <a:rPr kumimoji="1" lang="en-US" altLang="zh-CN" dirty="0"/>
              <a:t>] </a:t>
            </a:r>
            <a:endParaRPr kumimoji="1" lang="en-US" altLang="zh-CN" dirty="0" smtClean="0"/>
          </a:p>
          <a:p>
            <a:pPr lvl="1">
              <a:lnSpc>
                <a:spcPct val="120000"/>
              </a:lnSpc>
            </a:pPr>
            <a:r>
              <a:rPr kumimoji="1" lang="en-US" altLang="zh-CN" dirty="0"/>
              <a:t>word </a:t>
            </a:r>
            <a:r>
              <a:rPr kumimoji="1" lang="en-US" altLang="zh-CN" dirty="0" err="1" smtClean="0"/>
              <a:t>embeddings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pretrained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on a combination of all abstracts from PubMed,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full-text </a:t>
            </a:r>
            <a:r>
              <a:rPr kumimoji="1" lang="en-US" altLang="zh-CN" dirty="0"/>
              <a:t>from PubMed </a:t>
            </a:r>
            <a:r>
              <a:rPr kumimoji="1" lang="en-US" altLang="zh-CN" dirty="0" smtClean="0"/>
              <a:t>Central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and a Wikipedia dump</a:t>
            </a:r>
            <a:endParaRPr kumimoji="1" lang="en-US" altLang="zh-CN" dirty="0" smtClean="0"/>
          </a:p>
          <a:p>
            <a:pPr>
              <a:lnSpc>
                <a:spcPct val="120000"/>
              </a:lnSpc>
            </a:pPr>
            <a:r>
              <a:rPr kumimoji="1" lang="en-US" altLang="zh-CN" dirty="0" smtClean="0">
                <a:solidFill>
                  <a:srgbClr val="FF0000"/>
                </a:solidFill>
              </a:rPr>
              <a:t>25</a:t>
            </a:r>
            <a:r>
              <a:rPr kumimoji="1" lang="zh-CN" altLang="en-US" dirty="0" smtClean="0"/>
              <a:t> 维字符向量</a:t>
            </a:r>
            <a:endParaRPr kumimoji="1" lang="en-US" altLang="zh-CN" dirty="0"/>
          </a:p>
          <a:p>
            <a:pPr lvl="1">
              <a:lnSpc>
                <a:spcPct val="120000"/>
              </a:lnSpc>
            </a:pPr>
            <a:r>
              <a:rPr kumimoji="1" lang="zh-CN" altLang="en-US" dirty="0"/>
              <a:t>随机初始化</a:t>
            </a:r>
            <a:endParaRPr kumimoji="1" lang="en-US" altLang="zh-CN" dirty="0" smtClean="0"/>
          </a:p>
          <a:p>
            <a:pPr>
              <a:lnSpc>
                <a:spcPct val="120000"/>
              </a:lnSpc>
            </a:pPr>
            <a:r>
              <a:rPr kumimoji="1" lang="zh-CN" altLang="en-US" dirty="0" smtClean="0"/>
              <a:t>词向量和字符向量拼接后，输入到 </a:t>
            </a:r>
            <a:r>
              <a:rPr kumimoji="1" lang="en-US" altLang="zh-CN" dirty="0" smtClean="0"/>
              <a:t>Dropout(0.5)</a:t>
            </a:r>
            <a:r>
              <a:rPr kumimoji="1" lang="zh-CN" altLang="en-US" dirty="0" smtClean="0"/>
              <a:t> 层</a:t>
            </a:r>
            <a:endParaRPr kumimoji="1" lang="en-US" altLang="zh-CN" dirty="0" smtClean="0"/>
          </a:p>
          <a:p>
            <a:pPr>
              <a:lnSpc>
                <a:spcPct val="120000"/>
              </a:lnSpc>
            </a:pPr>
            <a:r>
              <a:rPr kumimoji="1" lang="en-US" altLang="zh-CN" dirty="0" smtClean="0"/>
              <a:t>BLSTM</a:t>
            </a:r>
            <a:r>
              <a:rPr kumimoji="1" lang="zh-CN" altLang="en-US" dirty="0" smtClean="0"/>
              <a:t>隐层 </a:t>
            </a:r>
            <a:r>
              <a:rPr kumimoji="1" lang="en-US" altLang="zh-CN" dirty="0" smtClean="0">
                <a:solidFill>
                  <a:srgbClr val="FF0000"/>
                </a:solidFill>
              </a:rPr>
              <a:t>200</a:t>
            </a:r>
            <a:r>
              <a:rPr kumimoji="1" lang="zh-CN" altLang="en-US" dirty="0" smtClean="0"/>
              <a:t> 维</a:t>
            </a:r>
            <a:endParaRPr kumimoji="1" lang="en-US" altLang="zh-CN" dirty="0" smtClean="0"/>
          </a:p>
          <a:p>
            <a:pPr marL="228600" lvl="1">
              <a:lnSpc>
                <a:spcPct val="120000"/>
              </a:lnSpc>
              <a:spcBef>
                <a:spcPts val="1000"/>
              </a:spcBef>
            </a:pPr>
            <a:r>
              <a:rPr kumimoji="1" lang="en-US" altLang="zh-CN" dirty="0" err="1" smtClean="0"/>
              <a:t>RMSProp</a:t>
            </a:r>
            <a:r>
              <a:rPr kumimoji="1" lang="en-US" altLang="zh-CN" dirty="0" smtClean="0"/>
              <a:t>(0.001)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SGD(0.01)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 smtClean="0"/>
              <a:t>隐层的激活函数选择：</a:t>
            </a:r>
            <a:r>
              <a:rPr kumimoji="1" lang="en-US" altLang="zh-CN" dirty="0" err="1" smtClean="0"/>
              <a:t>Tanh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sigmoid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 smtClean="0"/>
              <a:t>输出 </a:t>
            </a:r>
            <a:r>
              <a:rPr kumimoji="1" lang="en-US" altLang="zh-CN" dirty="0" smtClean="0">
                <a:solidFill>
                  <a:srgbClr val="FF0000"/>
                </a:solidFill>
              </a:rPr>
              <a:t>25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unique NER tags.</a:t>
            </a:r>
            <a:r>
              <a:rPr kumimoji="1" lang="zh-CN" altLang="en-US" dirty="0"/>
              <a:t>（</a:t>
            </a:r>
            <a:r>
              <a:rPr kumimoji="1" lang="en-US" altLang="zh-CN" dirty="0"/>
              <a:t>4</a:t>
            </a:r>
            <a:r>
              <a:rPr kumimoji="1" lang="zh-CN" altLang="en-US" dirty="0"/>
              <a:t>*</a:t>
            </a:r>
            <a:r>
              <a:rPr kumimoji="1" lang="en-US" altLang="zh-CN" dirty="0"/>
              <a:t>6+1=25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D14C-4357-5B4E-9A9D-F68CDAF5DD63}" type="datetime1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  <p:pic>
        <p:nvPicPr>
          <p:cNvPr id="6" name="内容占位符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354" y="3276442"/>
            <a:ext cx="3759446" cy="290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91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aseline="30000" dirty="0" smtClean="0"/>
              <a:t>*</a:t>
            </a:r>
            <a:r>
              <a:rPr lang="zh-CN" altLang="en-US" dirty="0" smtClean="0"/>
              <a:t>后</a:t>
            </a:r>
            <a:r>
              <a:rPr lang="zh-CN" altLang="en-US" dirty="0"/>
              <a:t>处理（</a:t>
            </a:r>
            <a:r>
              <a:rPr lang="en-US" altLang="zh-CN" dirty="0"/>
              <a:t>Refinement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删除标注实体的开头和结尾处的如下符号 </a:t>
            </a:r>
            <a:r>
              <a:rPr kumimoji="1" lang="mr-IN" altLang="zh-CN" dirty="0"/>
              <a:t>"!\"#$%'()*+,-./:;&lt;=&gt;?@[\\]^_`{|}~”</a:t>
            </a:r>
            <a:endParaRPr kumimoji="1"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收集</a:t>
            </a:r>
            <a:r>
              <a:rPr lang="zh-CN" altLang="en-US" dirty="0"/>
              <a:t>所有识别出的实体提及（</a:t>
            </a:r>
            <a:r>
              <a:rPr lang="en-US" altLang="zh-CN" dirty="0"/>
              <a:t>chemical mentions</a:t>
            </a:r>
            <a:r>
              <a:rPr lang="zh-CN" altLang="en-US" dirty="0"/>
              <a:t>），然后利用最大子长匹配算法来检查是否实体提及有丢失词</a:t>
            </a:r>
            <a:r>
              <a:rPr lang="zh-CN" altLang="en-US" dirty="0" smtClean="0"/>
              <a:t>。</a:t>
            </a:r>
            <a:endParaRPr lang="en-US" altLang="zh-CN" smtClean="0"/>
          </a:p>
          <a:p>
            <a:endParaRPr lang="zh-CN" altLang="en-US" dirty="0"/>
          </a:p>
          <a:p>
            <a:r>
              <a:rPr lang="zh-CN" altLang="en-US" dirty="0"/>
              <a:t>如果词典匹配的实体提及与先前识别出的实体提及重叠，那么后者（匹配的实体提及）将被确定为化学名称。</a:t>
            </a:r>
            <a:endParaRPr lang="zh-CN" altLang="en-US" dirty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6118-7577-C64B-9D43-94D0DFC8F2BC}" type="datetime1">
              <a:rPr kumimoji="1" lang="zh-CN" altLang="en-US" smtClean="0"/>
              <a:t>2018/4/18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83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Named Entity </a:t>
            </a:r>
            <a:r>
              <a:rPr kumimoji="1" lang="en-US" altLang="zh-CN" dirty="0" smtClean="0"/>
              <a:t>Normalization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词典精确</a:t>
            </a:r>
            <a:r>
              <a:rPr lang="zh-CN" altLang="en-US" dirty="0"/>
              <a:t>匹配（树</a:t>
            </a:r>
            <a:r>
              <a:rPr lang="zh-CN" altLang="en-US" dirty="0" smtClean="0"/>
              <a:t>搜索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kumimoji="1" lang="zh-CN" altLang="en-US" dirty="0"/>
              <a:t>所有标注实体和识别实体，均去除标点符号和</a:t>
            </a:r>
            <a:r>
              <a:rPr kumimoji="1" lang="zh-CN" altLang="en-US" dirty="0" smtClean="0"/>
              <a:t>小写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removes common words, such as protein,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 and RNA, and Organism from Protein</a:t>
            </a:r>
            <a:endParaRPr lang="en-US" altLang="zh-CN" dirty="0" smtClean="0"/>
          </a:p>
          <a:p>
            <a:pPr lvl="1"/>
            <a:r>
              <a:rPr kumimoji="1" lang="zh-CN" altLang="en-US" dirty="0" smtClean="0"/>
              <a:t>从 </a:t>
            </a:r>
            <a:r>
              <a:rPr kumimoji="1" lang="en-US" altLang="zh-CN" dirty="0" err="1" smtClean="0"/>
              <a:t>annotations.csv</a:t>
            </a:r>
            <a:r>
              <a:rPr kumimoji="1" lang="zh-CN" altLang="en-US" dirty="0" smtClean="0"/>
              <a:t> 中抽取 </a:t>
            </a:r>
            <a:r>
              <a:rPr lang="en-US" altLang="zh-CN" dirty="0"/>
              <a:t>Contextual </a:t>
            </a:r>
            <a:r>
              <a:rPr lang="en-US" altLang="zh-CN" dirty="0" smtClean="0"/>
              <a:t>dictionary</a:t>
            </a:r>
          </a:p>
          <a:p>
            <a:pPr lvl="1"/>
            <a:r>
              <a:rPr lang="zh-CN" altLang="en-US" dirty="0" smtClean="0"/>
              <a:t>简单字符匹配</a:t>
            </a:r>
            <a:endParaRPr lang="en-US" altLang="zh-CN" dirty="0" smtClean="0"/>
          </a:p>
          <a:p>
            <a:pPr lvl="1"/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the entity to the known identifier that shares the most</a:t>
            </a:r>
            <a:r>
              <a:rPr lang="zh-CN" altLang="en-US" dirty="0"/>
              <a:t> </a:t>
            </a:r>
            <a:r>
              <a:rPr lang="en-US" altLang="zh-CN" dirty="0"/>
              <a:t>contextual words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通过知识库</a:t>
            </a:r>
            <a:r>
              <a:rPr lang="en-US" altLang="zh-CN" dirty="0" smtClean="0"/>
              <a:t> </a:t>
            </a:r>
            <a:r>
              <a:rPr lang="en-US" altLang="zh-CN" dirty="0">
                <a:hlinkClick r:id="rId2"/>
              </a:rPr>
              <a:t>UniProt official</a:t>
            </a:r>
            <a:r>
              <a:rPr lang="zh-CN" altLang="en-US" dirty="0">
                <a:hlinkClick r:id="rId2"/>
              </a:rPr>
              <a:t> </a:t>
            </a:r>
            <a:r>
              <a:rPr lang="en-US" altLang="zh-CN" dirty="0">
                <a:hlinkClick r:id="rId2"/>
              </a:rPr>
              <a:t>API</a:t>
            </a:r>
            <a:r>
              <a:rPr lang="zh-CN" altLang="en-US" dirty="0"/>
              <a:t> </a:t>
            </a:r>
            <a:r>
              <a:rPr lang="zh-CN" altLang="en-US" dirty="0" smtClean="0"/>
              <a:t>查找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将返回的结果添加至 </a:t>
            </a:r>
            <a:r>
              <a:rPr lang="en-US" altLang="zh-CN" dirty="0"/>
              <a:t>Contextual </a:t>
            </a:r>
            <a:r>
              <a:rPr lang="en-US" altLang="zh-CN" dirty="0" smtClean="0"/>
              <a:t>dictionary</a:t>
            </a:r>
          </a:p>
          <a:p>
            <a:pPr lvl="1"/>
            <a:r>
              <a:rPr kumimoji="1" lang="zh-CN" altLang="en-US" dirty="0" smtClean="0"/>
              <a:t>取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 </a:t>
            </a:r>
            <a:r>
              <a:rPr kumimoji="1" lang="zh-CN" altLang="en-US" dirty="0" smtClean="0"/>
              <a:t>匹配的第一个</a:t>
            </a:r>
            <a:r>
              <a:rPr lang="zh-CN" altLang="en-US" dirty="0"/>
              <a:t>结果作为实体 </a:t>
            </a:r>
            <a:r>
              <a:rPr lang="en-US" altLang="zh-CN" dirty="0"/>
              <a:t>ID</a:t>
            </a:r>
          </a:p>
          <a:p>
            <a:pPr lvl="1"/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模糊匹配</a:t>
            </a:r>
            <a:r>
              <a:rPr lang="en-US" altLang="zh-CN" dirty="0" smtClean="0"/>
              <a:t>/</a:t>
            </a:r>
            <a:r>
              <a:rPr lang="zh-CN" altLang="en-US" dirty="0"/>
              <a:t>仅标注其实体类型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Fuzzy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matching </a:t>
            </a:r>
            <a:r>
              <a:rPr lang="en-US" altLang="zh-CN" dirty="0"/>
              <a:t>and rule-based </a:t>
            </a:r>
            <a:r>
              <a:rPr lang="en-US" altLang="zh-CN" dirty="0" smtClean="0"/>
              <a:t>system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D14C-4357-5B4E-9A9D-F68CDAF5DD63}" type="datetime1">
              <a:rPr kumimoji="1" lang="zh-CN" altLang="en-US" smtClean="0"/>
              <a:t>2018/4/18</a:t>
            </a:fld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469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3586</TotalTime>
  <Words>814</Words>
  <Application>Microsoft Macintosh PowerPoint</Application>
  <PresentationFormat>宽屏</PresentationFormat>
  <Paragraphs>182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DengXian</vt:lpstr>
      <vt:lpstr>Mangal</vt:lpstr>
      <vt:lpstr>黑体</vt:lpstr>
      <vt:lpstr>Arial</vt:lpstr>
      <vt:lpstr>Office 主题</vt:lpstr>
      <vt:lpstr>Track 1 Bio-ID Assignment</vt:lpstr>
      <vt:lpstr>语料统计</vt:lpstr>
      <vt:lpstr>Bio-ID Assignment Experienment</vt:lpstr>
      <vt:lpstr>Track 1 Bio-ID Assignment</vt:lpstr>
      <vt:lpstr>语料预处理</vt:lpstr>
      <vt:lpstr>语料预处理</vt:lpstr>
      <vt:lpstr>命名实体识别NER</vt:lpstr>
      <vt:lpstr>*后处理（Refinement）</vt:lpstr>
      <vt:lpstr>Named Entity Normalization</vt:lpstr>
      <vt:lpstr>Named Entity Normalization</vt:lpstr>
      <vt:lpstr>Named Entity Disambiguation</vt:lpstr>
      <vt:lpstr>Entity representation</vt:lpstr>
      <vt:lpstr>实验结果报告</vt:lpstr>
      <vt:lpstr>NER任务实验结果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Chinese Hedge Scope Detection Based on Phrase Semantic Representation </dc:title>
  <dc:creator>Microsoft Office 用户</dc:creator>
  <cp:lastModifiedBy>宁时贤</cp:lastModifiedBy>
  <cp:revision>181</cp:revision>
  <dcterms:created xsi:type="dcterms:W3CDTF">2017-11-16T06:18:40Z</dcterms:created>
  <dcterms:modified xsi:type="dcterms:W3CDTF">2018-04-18T09:58:32Z</dcterms:modified>
</cp:coreProperties>
</file>