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0" r:id="rId2"/>
    <p:sldId id="281" r:id="rId3"/>
    <p:sldId id="284" r:id="rId4"/>
    <p:sldId id="285" r:id="rId5"/>
    <p:sldId id="278" r:id="rId6"/>
    <p:sldId id="276" r:id="rId7"/>
    <p:sldId id="283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 people" id="{C928C6DD-A8B0-4EDF-9A2A-EB8EEBB6A25F}">
          <p14:sldIdLst/>
        </p14:section>
        <p14:section name="3 people" id="{EDAB0C94-83D3-419B-9162-21705C3C41E5}">
          <p14:sldIdLst>
            <p14:sldId id="280"/>
            <p14:sldId id="281"/>
            <p14:sldId id="284"/>
          </p14:sldIdLst>
        </p14:section>
        <p14:section name="事后问卷" id="{0499FBAD-2A55-4D91-81F3-64A201EA6DB0}">
          <p14:sldIdLst>
            <p14:sldId id="285"/>
          </p14:sldIdLst>
        </p14:section>
        <p14:section name="insert pictures" id="{0987D39C-2E96-485A-8C68-510B317FB800}">
          <p14:sldIdLst>
            <p14:sldId id="278"/>
            <p14:sldId id="276"/>
            <p14:sldId id="283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ya" initials="c" lastIdx="1" clrIdx="0">
    <p:extLst>
      <p:ext uri="{19B8F6BF-5375-455C-9EA6-DF929625EA0E}">
        <p15:presenceInfo xmlns:p15="http://schemas.microsoft.com/office/powerpoint/2012/main" userId="chen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3AC0"/>
    <a:srgbClr val="FFA500"/>
    <a:srgbClr val="FF7F24"/>
    <a:srgbClr val="FFA54F"/>
    <a:srgbClr val="FFC125"/>
    <a:srgbClr val="0000CD"/>
    <a:srgbClr val="404040"/>
    <a:srgbClr val="9F9F9F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7" autoAdjust="0"/>
    <p:restoredTop sz="88392" autoAdjust="0"/>
  </p:normalViewPr>
  <p:slideViewPr>
    <p:cSldViewPr snapToGrid="0">
      <p:cViewPr varScale="1">
        <p:scale>
          <a:sx n="76" d="100"/>
          <a:sy n="76" d="100"/>
        </p:scale>
        <p:origin x="13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46B5F-B17E-4A11-A9CD-A10C644EC78D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4DBA-04C0-4AE0-9391-D985D3AC6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角色说明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14DBA-04C0-4AE0-9391-D985D3AC67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075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规则定义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14DBA-04C0-4AE0-9391-D985D3AC67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305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14DBA-04C0-4AE0-9391-D985D3AC67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497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09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CC06A-0AC1-4315-A5FD-8946556D5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E5A20A-94E0-4C96-B0A4-8E6830224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79A06-F733-401C-A5E4-5ACC2432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68DB0-109D-400C-97A3-CC8EEFBA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103B8-0BF8-4C84-8C36-744F9379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3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7C2D9-3482-435A-AACD-C526691E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EB2CE-B2E5-490B-967C-0E8BFCD3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C7E54-8774-4AB2-9A68-60A871FA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903A1-2814-45EB-8611-29A9C49D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B252E-A31F-4976-82E3-5F5951E9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A9DD42-3B0E-4B82-B32C-9D74531C2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718577-E25C-461E-B4AA-F77EC0BC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10A9E-4F1C-48B6-A755-F580D211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EBC4E-5168-4A3A-B676-91171146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14F8E-5F96-4449-9C2B-432986A2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86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9E66D-1AE7-4125-B4E6-2FFFFD59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5BA84-CA13-4B40-9D04-B06CF178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5DE7D-8C0B-4400-9B63-E7C10939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EF4DD-5DA3-453F-B0E3-1A625C5C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60B32-4CBD-435E-8B20-20BE8421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78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8179B-949A-4B52-98A6-FFC66741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FD073-DFD5-46E3-8B81-9A424831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67006-72B0-444E-B757-CCB47865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4EA45-1CC8-49DB-9EF4-2E01D0BE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5434E-67F9-4B3D-ABC9-62430921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9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60198-7EBE-4C8E-8986-17CAAF6F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F5C84-9AEC-49CF-9331-F17A4D1BB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EA136-4868-4A87-890A-4D7A6895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73E1D-37FA-4D1A-BEB9-3013EE17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67846-8039-4624-A609-F4F1CB0F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EAB0E-94C4-4795-A862-FBF3A305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8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D460C-1A58-4A08-AAB4-2237C6E7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2BA16-4FC8-443B-92C0-9CEE764AD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B92E91-4E70-41DC-BCCF-C047D347B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590062-3611-4548-8862-5673BBF30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0B84A5-9C0B-4EC9-A0C9-E41EB3FE9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01BCB-3527-4C74-9F9E-4E68A6F7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34BF90-1888-4699-833E-D4001E9A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9104B9-28E1-4A7E-BA65-2246B3D2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0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013B-B110-4291-A6D8-2810349B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C85123-8C87-4DD7-A664-E851FBF5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0D1577-FAD1-469D-BB53-778A35D4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9F4ED2-258A-4AA0-8BA5-3E08B8B4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7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C0098-9BE1-4E66-B0E6-9E925CB6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BA9B0-C161-4205-BD72-61CFBF0D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763AD1-A024-43ED-BD30-7E7B9C39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4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41D84-BA68-4DDE-8555-5409E753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0B171-F183-46AA-A58D-505EA64D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D9F4B-BECC-4BC4-B61B-9E3EEBDEA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B0414-A1FA-465B-894C-5918A0F2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76C15F-7D1D-485A-81CD-632F54D1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56E1F-2CF4-4D40-A9A5-0B911BC8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A8531-2410-430D-AF36-C3C0956A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28F34D-96DE-42C4-87E8-BD47E8097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01841-A255-46A0-9E04-9E23D3C3B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F2EEA5-A84B-4303-8DCE-0E31998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05C79-4669-4D36-A4C6-333F3142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804C26-1664-4151-8844-62FEA27A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1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9FA562-70D7-4CE3-AA37-352EE0D8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D338C-B1AD-4DA5-9795-C00E74A9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39356-AAD6-4A49-9CF4-C2787DDD4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D5CB-9E91-4D8B-8A6F-E7E64CE5E759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61070-FF71-4FA5-8637-61E34E7B8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3A0FD-7B21-4D34-9DF1-0CA0D9369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3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3761" y="291072"/>
            <a:ext cx="11508839" cy="191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您好，欢迎参与“赏金猎人”游戏！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在本游戏中，两名玩家将同时扮演“赏金猎人”（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玩家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：红色小球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玩家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：蓝色小球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玩家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：绿色小球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），你们的任务是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尽可能多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地在规定时间内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抓捕屏幕中逃跑的“小偷”（</a:t>
            </a:r>
            <a:r>
              <a:rPr lang="zh-CN" altLang="en-US" sz="2000" dirty="0">
                <a:solidFill>
                  <a:srgbClr val="FFA5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A5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色小球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sz="2000" dirty="0">
                <a:solidFill>
                  <a:srgbClr val="873A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紫色小球， </a:t>
            </a:r>
            <a:r>
              <a:rPr lang="zh-CN" altLang="en-US" sz="20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颜色随机分配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9086755-C680-45CB-8D7D-67A32954AF9B}"/>
              </a:ext>
            </a:extLst>
          </p:cNvPr>
          <p:cNvGrpSpPr/>
          <p:nvPr/>
        </p:nvGrpSpPr>
        <p:grpSpPr>
          <a:xfrm>
            <a:off x="3707585" y="1820407"/>
            <a:ext cx="4768912" cy="4772160"/>
            <a:chOff x="5055136" y="1794768"/>
            <a:chExt cx="4768912" cy="4772160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6DA0D35-F9ED-43F4-A24F-4625BF4DBD34}"/>
                </a:ext>
              </a:extLst>
            </p:cNvPr>
            <p:cNvGrpSpPr/>
            <p:nvPr/>
          </p:nvGrpSpPr>
          <p:grpSpPr>
            <a:xfrm>
              <a:off x="5055136" y="1794768"/>
              <a:ext cx="4768912" cy="4772160"/>
              <a:chOff x="3750055" y="1650006"/>
              <a:chExt cx="5040000" cy="5043433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3C8A41C-5F42-48BD-97FB-9908A02038F8}"/>
                  </a:ext>
                </a:extLst>
              </p:cNvPr>
              <p:cNvSpPr/>
              <p:nvPr/>
            </p:nvSpPr>
            <p:spPr>
              <a:xfrm>
                <a:off x="3750055" y="1653439"/>
                <a:ext cx="5040000" cy="50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6A1A71DB-CCFF-46C0-876C-31A54E1E0EB5}"/>
                  </a:ext>
                </a:extLst>
              </p:cNvPr>
              <p:cNvGrpSpPr/>
              <p:nvPr/>
            </p:nvGrpSpPr>
            <p:grpSpPr>
              <a:xfrm>
                <a:off x="4153490" y="2056874"/>
                <a:ext cx="4233130" cy="4233131"/>
                <a:chOff x="3533447" y="1779270"/>
                <a:chExt cx="3291401" cy="3318711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0B043D4D-433E-4948-8A1D-948858D8CF9C}"/>
                    </a:ext>
                  </a:extLst>
                </p:cNvPr>
                <p:cNvSpPr/>
                <p:nvPr/>
              </p:nvSpPr>
              <p:spPr>
                <a:xfrm>
                  <a:off x="3533447" y="1779270"/>
                  <a:ext cx="3291401" cy="331871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66086F7F-60B8-4A83-97AB-FA74605F968A}"/>
                    </a:ext>
                  </a:extLst>
                </p:cNvPr>
                <p:cNvSpPr/>
                <p:nvPr/>
              </p:nvSpPr>
              <p:spPr>
                <a:xfrm>
                  <a:off x="3898231" y="2569945"/>
                  <a:ext cx="173256" cy="173256"/>
                </a:xfrm>
                <a:prstGeom prst="ellipse">
                  <a:avLst/>
                </a:prstGeom>
                <a:solidFill>
                  <a:srgbClr val="FFA500"/>
                </a:solidFill>
                <a:ln>
                  <a:solidFill>
                    <a:srgbClr val="FFA5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DC100545-0C66-42DA-A5CD-3C36ED6E7C8D}"/>
                    </a:ext>
                  </a:extLst>
                </p:cNvPr>
                <p:cNvSpPr/>
                <p:nvPr/>
              </p:nvSpPr>
              <p:spPr>
                <a:xfrm>
                  <a:off x="6081562" y="3049604"/>
                  <a:ext cx="173256" cy="173256"/>
                </a:xfrm>
                <a:prstGeom prst="ellipse">
                  <a:avLst/>
                </a:prstGeom>
                <a:solidFill>
                  <a:srgbClr val="873AC0"/>
                </a:solidFill>
                <a:ln>
                  <a:solidFill>
                    <a:srgbClr val="873AC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8AB024DF-FD6F-4DEC-A1A6-A76E5D25F6AB}"/>
                    </a:ext>
                  </a:extLst>
                </p:cNvPr>
                <p:cNvSpPr/>
                <p:nvPr/>
              </p:nvSpPr>
              <p:spPr>
                <a:xfrm>
                  <a:off x="5005891" y="4676273"/>
                  <a:ext cx="173256" cy="173256"/>
                </a:xfrm>
                <a:prstGeom prst="ellipse">
                  <a:avLst/>
                </a:prstGeom>
                <a:solidFill>
                  <a:srgbClr val="FFA500"/>
                </a:solidFill>
                <a:ln>
                  <a:solidFill>
                    <a:srgbClr val="FFA5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85281FF0-F85C-498D-AA10-9F8265AB568F}"/>
                    </a:ext>
                  </a:extLst>
                </p:cNvPr>
                <p:cNvSpPr/>
                <p:nvPr/>
              </p:nvSpPr>
              <p:spPr>
                <a:xfrm>
                  <a:off x="5134040" y="3525254"/>
                  <a:ext cx="173256" cy="17325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80A792D0-7DC2-4A65-AE32-FF35A391FB25}"/>
                    </a:ext>
                  </a:extLst>
                </p:cNvPr>
                <p:cNvSpPr/>
                <p:nvPr/>
              </p:nvSpPr>
              <p:spPr>
                <a:xfrm>
                  <a:off x="5975684" y="3792354"/>
                  <a:ext cx="173256" cy="173256"/>
                </a:xfrm>
                <a:prstGeom prst="ellipse">
                  <a:avLst/>
                </a:prstGeom>
                <a:solidFill>
                  <a:srgbClr val="0000CD"/>
                </a:solidFill>
                <a:ln>
                  <a:solidFill>
                    <a:srgbClr val="0000CD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cxnSp>
            <p:nvCxnSpPr>
              <p:cNvPr id="17" name="连接符: 曲线 16">
                <a:extLst>
                  <a:ext uri="{FF2B5EF4-FFF2-40B4-BE49-F238E27FC236}">
                    <a16:creationId xmlns:a16="http://schemas.microsoft.com/office/drawing/2014/main" id="{1BA0408C-C56D-4BA3-8343-CCB94E0EE64C}"/>
                  </a:ext>
                </a:extLst>
              </p:cNvPr>
              <p:cNvCxnSpPr>
                <a:cxnSpLocks/>
                <a:stCxn id="7" idx="7"/>
              </p:cNvCxnSpPr>
              <p:nvPr/>
            </p:nvCxnSpPr>
            <p:spPr>
              <a:xfrm rot="5400000" flipH="1" flipV="1">
                <a:off x="7770754" y="3189024"/>
                <a:ext cx="370679" cy="670460"/>
              </a:xfrm>
              <a:prstGeom prst="curvedConnector2">
                <a:avLst/>
              </a:prstGeom>
              <a:solidFill>
                <a:srgbClr val="873AC0"/>
              </a:solidFill>
              <a:ln>
                <a:solidFill>
                  <a:srgbClr val="873AC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连接符: 曲线 20">
                <a:extLst>
                  <a:ext uri="{FF2B5EF4-FFF2-40B4-BE49-F238E27FC236}">
                    <a16:creationId xmlns:a16="http://schemas.microsoft.com/office/drawing/2014/main" id="{61449E04-70B9-4021-8B8D-F2C8170F9C67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rot="16200000" flipV="1">
                <a:off x="4285859" y="2728352"/>
                <a:ext cx="335521" cy="403317"/>
              </a:xfrm>
              <a:prstGeom prst="curvedConnector2">
                <a:avLst/>
              </a:prstGeom>
              <a:ln>
                <a:solidFill>
                  <a:srgbClr val="FFA5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连接符: 曲线 27">
                <a:extLst>
                  <a:ext uri="{FF2B5EF4-FFF2-40B4-BE49-F238E27FC236}">
                    <a16:creationId xmlns:a16="http://schemas.microsoft.com/office/drawing/2014/main" id="{211A2E74-9904-4451-AF5C-1A6D7177562E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rot="16200000" flipV="1">
                <a:off x="5740777" y="5445383"/>
                <a:ext cx="305686" cy="372479"/>
              </a:xfrm>
              <a:prstGeom prst="curvedConnector2">
                <a:avLst/>
              </a:prstGeom>
              <a:ln>
                <a:solidFill>
                  <a:srgbClr val="FFA5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24925E5-3D70-446F-A302-0C3CCD84CC96}"/>
                  </a:ext>
                </a:extLst>
              </p:cNvPr>
              <p:cNvSpPr txBox="1"/>
              <p:nvPr/>
            </p:nvSpPr>
            <p:spPr>
              <a:xfrm>
                <a:off x="4074570" y="1650006"/>
                <a:ext cx="13189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Time: 15s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3F5A9F8-B6B0-4EAA-A614-89F82548397C}"/>
                  </a:ext>
                </a:extLst>
              </p:cNvPr>
              <p:cNvSpPr txBox="1"/>
              <p:nvPr/>
            </p:nvSpPr>
            <p:spPr>
              <a:xfrm>
                <a:off x="6682274" y="1655198"/>
                <a:ext cx="18251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FF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Total Score: 0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04D1C9A-BCFB-4096-853F-64B1847D993C}"/>
                </a:ext>
              </a:extLst>
            </p:cNvPr>
            <p:cNvSpPr/>
            <p:nvPr/>
          </p:nvSpPr>
          <p:spPr>
            <a:xfrm>
              <a:off x="5557362" y="3512111"/>
              <a:ext cx="210842" cy="20910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260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45132" y="27082"/>
            <a:ext cx="7052555" cy="679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每轮游戏时间为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30s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，屏幕左上方显示该轮游戏剩余时间。</a:t>
            </a:r>
          </a:p>
          <a:p>
            <a:pPr marL="285750" lvl="0" indent="-285750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每轮游戏中，屏幕上会出现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若干个颜色不一的小偷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，当任一玩家扮演的赏金猎人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碰到任意一个小偷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时，即视为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碰到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一次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被碰到小偷瞬间闪白光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lvl="0" indent="-285750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如果在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0.5s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的时间内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，某位小偷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持续性地处于被赏金猎人们碰到的状态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（如，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0.1s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号碰到，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0.2s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号碰到，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0.2s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号碰到），则视为该小偷被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抓捕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一次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被抓捕小偷外围有红圈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无论是碰到还是抓到某个小偷后，该小偷会继续在屏幕内跑动，可以对其进行多次追捕，直到该轮游戏时间截止。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20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顶端将显示当前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总得分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，计算规则为（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任意颜色小偷均适用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lnSpc>
                <a:spcPct val="180000"/>
              </a:lnSpc>
              <a:spcBef>
                <a:spcPts val="200"/>
              </a:spcBef>
              <a:defRPr/>
            </a:pPr>
            <a:r>
              <a:rPr lang="en-US" altLang="zh-CN" b="1" dirty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b="1" u="sng" dirty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每</a:t>
            </a:r>
            <a:r>
              <a:rPr lang="zh-CN" altLang="en-US" b="1" u="sng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碰</a:t>
            </a:r>
            <a:r>
              <a:rPr lang="zh-CN" altLang="en-US" b="1" u="sng" dirty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到一次小偷，加</a:t>
            </a:r>
            <a:r>
              <a:rPr lang="en-US" altLang="zh-CN" b="1" u="sng" dirty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0.1</a:t>
            </a:r>
            <a:r>
              <a:rPr lang="zh-CN" altLang="en-US" b="1" u="sng" dirty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分；</a:t>
            </a:r>
            <a:r>
              <a:rPr kumimoji="0" lang="zh-CN" alt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每</a:t>
            </a:r>
            <a:r>
              <a:rPr kumimoji="0" lang="zh-CN" alt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抓</a:t>
            </a:r>
            <a:r>
              <a:rPr kumimoji="0" lang="zh-CN" alt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到一次小偷，加</a:t>
            </a:r>
            <a:r>
              <a:rPr kumimoji="0" lang="en-US" altLang="zh-CN" sz="1800" b="1" i="0" u="sng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分。</a:t>
            </a:r>
            <a:endParaRPr kumimoji="0" lang="en-US" altLang="zh-CN" sz="1800" b="1" i="0" u="sng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最终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三人实验报酬一致，与总分挂钩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。具体计算规则为：</a:t>
            </a:r>
            <a:endParaRPr lang="en-US" altLang="zh-CN" dirty="0">
              <a:solidFill>
                <a:prstClr val="white">
                  <a:lumMod val="9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分，得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元。最低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元，最高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元。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17A059A-3423-4FAC-B3AF-CA9047F40EF2}"/>
              </a:ext>
            </a:extLst>
          </p:cNvPr>
          <p:cNvGrpSpPr/>
          <p:nvPr/>
        </p:nvGrpSpPr>
        <p:grpSpPr>
          <a:xfrm>
            <a:off x="92433" y="1070906"/>
            <a:ext cx="4712977" cy="4716187"/>
            <a:chOff x="3576000" y="203170"/>
            <a:chExt cx="5040000" cy="504343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C06D308-6271-466C-92E5-F6199629F923}"/>
                </a:ext>
              </a:extLst>
            </p:cNvPr>
            <p:cNvSpPr/>
            <p:nvPr/>
          </p:nvSpPr>
          <p:spPr>
            <a:xfrm>
              <a:off x="3576000" y="206603"/>
              <a:ext cx="5040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939802B7-C297-4A78-8871-C1120CA9E84F}"/>
                </a:ext>
              </a:extLst>
            </p:cNvPr>
            <p:cNvGrpSpPr/>
            <p:nvPr/>
          </p:nvGrpSpPr>
          <p:grpSpPr>
            <a:xfrm>
              <a:off x="3979435" y="610038"/>
              <a:ext cx="4233130" cy="4233131"/>
              <a:chOff x="3533447" y="1779270"/>
              <a:chExt cx="3291401" cy="3318711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C1DEBEE-EA46-4C40-818E-7BA990E69438}"/>
                  </a:ext>
                </a:extLst>
              </p:cNvPr>
              <p:cNvSpPr/>
              <p:nvPr/>
            </p:nvSpPr>
            <p:spPr>
              <a:xfrm>
                <a:off x="3533447" y="1779270"/>
                <a:ext cx="3291401" cy="33187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87BD0FCE-BE35-402E-8FA3-7E4C4DF4FDFF}"/>
                  </a:ext>
                </a:extLst>
              </p:cNvPr>
              <p:cNvSpPr/>
              <p:nvPr/>
            </p:nvSpPr>
            <p:spPr>
              <a:xfrm>
                <a:off x="3898231" y="2569945"/>
                <a:ext cx="173256" cy="17325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5A0211D-3881-40B1-9B9A-3175DBDA6542}"/>
                  </a:ext>
                </a:extLst>
              </p:cNvPr>
              <p:cNvSpPr/>
              <p:nvPr/>
            </p:nvSpPr>
            <p:spPr>
              <a:xfrm>
                <a:off x="6081562" y="3049604"/>
                <a:ext cx="173256" cy="173256"/>
              </a:xfrm>
              <a:prstGeom prst="ellipse">
                <a:avLst/>
              </a:prstGeom>
              <a:solidFill>
                <a:srgbClr val="873AC0"/>
              </a:solidFill>
              <a:ln>
                <a:solidFill>
                  <a:srgbClr val="873AC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08A833E-CA70-4CBC-8F95-3DE15FD19948}"/>
                  </a:ext>
                </a:extLst>
              </p:cNvPr>
              <p:cNvSpPr/>
              <p:nvPr/>
            </p:nvSpPr>
            <p:spPr>
              <a:xfrm>
                <a:off x="5005891" y="4676273"/>
                <a:ext cx="173256" cy="17325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A8BB97F1-FD42-4599-B72E-19FEDC19ACCF}"/>
                  </a:ext>
                </a:extLst>
              </p:cNvPr>
              <p:cNvSpPr/>
              <p:nvPr/>
            </p:nvSpPr>
            <p:spPr>
              <a:xfrm>
                <a:off x="5134040" y="3525254"/>
                <a:ext cx="173256" cy="1732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82626319-AA26-4955-A94C-15CA1727E2EE}"/>
                  </a:ext>
                </a:extLst>
              </p:cNvPr>
              <p:cNvSpPr/>
              <p:nvPr/>
            </p:nvSpPr>
            <p:spPr>
              <a:xfrm>
                <a:off x="6187441" y="3202272"/>
                <a:ext cx="173256" cy="173256"/>
              </a:xfrm>
              <a:prstGeom prst="ellipse">
                <a:avLst/>
              </a:prstGeom>
              <a:solidFill>
                <a:srgbClr val="0000CD"/>
              </a:solidFill>
              <a:ln>
                <a:solidFill>
                  <a:srgbClr val="0000CD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68" name="连接符: 曲线 67">
                <a:extLst>
                  <a:ext uri="{FF2B5EF4-FFF2-40B4-BE49-F238E27FC236}">
                    <a16:creationId xmlns:a16="http://schemas.microsoft.com/office/drawing/2014/main" id="{686405EB-6DDD-40E4-BD30-FF14938B0645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>
              <a:xfrm rot="5400000" flipH="1" flipV="1">
                <a:off x="5446979" y="2909921"/>
                <a:ext cx="389022" cy="841644"/>
              </a:xfrm>
              <a:prstGeom prst="curved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连接符: 曲线 54">
              <a:extLst>
                <a:ext uri="{FF2B5EF4-FFF2-40B4-BE49-F238E27FC236}">
                  <a16:creationId xmlns:a16="http://schemas.microsoft.com/office/drawing/2014/main" id="{FE2C92BF-C81F-425D-8743-A435357C0727}"/>
                </a:ext>
              </a:extLst>
            </p:cNvPr>
            <p:cNvCxnSpPr>
              <a:cxnSpLocks/>
              <a:stCxn id="63" idx="7"/>
            </p:cNvCxnSpPr>
            <p:nvPr/>
          </p:nvCxnSpPr>
          <p:spPr>
            <a:xfrm rot="5400000" flipH="1" flipV="1">
              <a:off x="7596699" y="1742188"/>
              <a:ext cx="370679" cy="670460"/>
            </a:xfrm>
            <a:prstGeom prst="curvedConnector2">
              <a:avLst/>
            </a:prstGeom>
            <a:solidFill>
              <a:srgbClr val="873AC0"/>
            </a:solidFill>
            <a:ln>
              <a:solidFill>
                <a:srgbClr val="873AC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连接符: 曲线 55">
              <a:extLst>
                <a:ext uri="{FF2B5EF4-FFF2-40B4-BE49-F238E27FC236}">
                  <a16:creationId xmlns:a16="http://schemas.microsoft.com/office/drawing/2014/main" id="{2C6C7483-52FF-41FE-9150-51D52888C97B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 rot="16200000" flipV="1">
              <a:off x="4204064" y="1373777"/>
              <a:ext cx="238695" cy="315622"/>
            </a:xfrm>
            <a:prstGeom prst="curvedConnector2">
              <a:avLst/>
            </a:prstGeom>
            <a:solidFill>
              <a:srgbClr val="FFC000"/>
            </a:solidFill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连接符: 曲线 57">
              <a:extLst>
                <a:ext uri="{FF2B5EF4-FFF2-40B4-BE49-F238E27FC236}">
                  <a16:creationId xmlns:a16="http://schemas.microsoft.com/office/drawing/2014/main" id="{6213B31A-DF10-49BE-B754-CD01915F5418}"/>
                </a:ext>
              </a:extLst>
            </p:cNvPr>
            <p:cNvCxnSpPr>
              <a:cxnSpLocks/>
              <a:stCxn id="65" idx="1"/>
            </p:cNvCxnSpPr>
            <p:nvPr/>
          </p:nvCxnSpPr>
          <p:spPr>
            <a:xfrm rot="16200000" flipV="1">
              <a:off x="5508487" y="3940313"/>
              <a:ext cx="354910" cy="439724"/>
            </a:xfrm>
            <a:prstGeom prst="curvedConnector2">
              <a:avLst/>
            </a:prstGeom>
            <a:solidFill>
              <a:srgbClr val="FFC000"/>
            </a:solidFill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469B7F3-B6F7-40EB-B968-11E43D9658FB}"/>
                </a:ext>
              </a:extLst>
            </p:cNvPr>
            <p:cNvSpPr txBox="1"/>
            <p:nvPr/>
          </p:nvSpPr>
          <p:spPr>
            <a:xfrm>
              <a:off x="3900516" y="203170"/>
              <a:ext cx="1318977" cy="417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Time: 7s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6F9E336-869D-47E6-85A4-ADDFEEF016C0}"/>
                </a:ext>
              </a:extLst>
            </p:cNvPr>
            <p:cNvSpPr txBox="1"/>
            <p:nvPr/>
          </p:nvSpPr>
          <p:spPr>
            <a:xfrm>
              <a:off x="6404750" y="208361"/>
              <a:ext cx="2072528" cy="39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Total Score: 10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0" name="椭圆 19">
            <a:extLst>
              <a:ext uri="{FF2B5EF4-FFF2-40B4-BE49-F238E27FC236}">
                <a16:creationId xmlns:a16="http://schemas.microsoft.com/office/drawing/2014/main" id="{BD514CDC-356F-4474-B104-8E06EEAE033A}"/>
              </a:ext>
            </a:extLst>
          </p:cNvPr>
          <p:cNvSpPr/>
          <p:nvPr/>
        </p:nvSpPr>
        <p:spPr>
          <a:xfrm>
            <a:off x="2926985" y="2646147"/>
            <a:ext cx="210842" cy="20910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86BC0D5F-E9FB-42EC-BFC4-D2BA929B58DA}"/>
              </a:ext>
            </a:extLst>
          </p:cNvPr>
          <p:cNvCxnSpPr>
            <a:cxnSpLocks/>
            <a:stCxn id="20" idx="6"/>
            <a:endCxn id="63" idx="1"/>
          </p:cNvCxnSpPr>
          <p:nvPr/>
        </p:nvCxnSpPr>
        <p:spPr>
          <a:xfrm>
            <a:off x="3137827" y="2750701"/>
            <a:ext cx="426914" cy="246154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79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291072"/>
            <a:ext cx="12191999" cy="2020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zh-CN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最开始时有</a:t>
            </a:r>
            <a:r>
              <a:rPr lang="en-US" altLang="zh-CN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次的练习轮次，期间得分不计入最后得分。</a:t>
            </a:r>
            <a:endParaRPr lang="en-US" altLang="zh-CN" sz="2000" dirty="0">
              <a:solidFill>
                <a:prstClr val="white">
                  <a:lumMod val="9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zh-CN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熟悉环境和游戏过程，包括熟悉自己所控制的颜色、小偷的不同状态（未碰到、碰到、被抓）等；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2.</a:t>
            </a:r>
            <a:r>
              <a:rPr lang="zh-CN" altLang="en-US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实验全程（包括练习和正式游戏轮次）</a:t>
            </a:r>
            <a:r>
              <a:rPr lang="en-US" altLang="zh-CN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个人之间请勿交流</a:t>
            </a:r>
            <a:r>
              <a:rPr lang="en-US" altLang="zh-CN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有任何疑问请在主试在场时提出</a:t>
            </a:r>
            <a:r>
              <a:rPr lang="en-US" altLang="zh-CN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E450416-BB4D-4765-A303-299DC29D18FA}"/>
              </a:ext>
            </a:extLst>
          </p:cNvPr>
          <p:cNvGrpSpPr/>
          <p:nvPr/>
        </p:nvGrpSpPr>
        <p:grpSpPr>
          <a:xfrm>
            <a:off x="3873839" y="2536284"/>
            <a:ext cx="4047002" cy="4019797"/>
            <a:chOff x="5055136" y="1794768"/>
            <a:chExt cx="4768912" cy="4772160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6DA0D35-F9ED-43F4-A24F-4625BF4DBD34}"/>
                </a:ext>
              </a:extLst>
            </p:cNvPr>
            <p:cNvGrpSpPr/>
            <p:nvPr/>
          </p:nvGrpSpPr>
          <p:grpSpPr>
            <a:xfrm>
              <a:off x="5055136" y="1794768"/>
              <a:ext cx="4768912" cy="4772160"/>
              <a:chOff x="3750055" y="1650006"/>
              <a:chExt cx="5040000" cy="5043433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3C8A41C-5F42-48BD-97FB-9908A02038F8}"/>
                  </a:ext>
                </a:extLst>
              </p:cNvPr>
              <p:cNvSpPr/>
              <p:nvPr/>
            </p:nvSpPr>
            <p:spPr>
              <a:xfrm>
                <a:off x="3750055" y="1653439"/>
                <a:ext cx="5040000" cy="50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6A1A71DB-CCFF-46C0-876C-31A54E1E0EB5}"/>
                  </a:ext>
                </a:extLst>
              </p:cNvPr>
              <p:cNvGrpSpPr/>
              <p:nvPr/>
            </p:nvGrpSpPr>
            <p:grpSpPr>
              <a:xfrm>
                <a:off x="4153490" y="2056874"/>
                <a:ext cx="4233130" cy="4233131"/>
                <a:chOff x="3533447" y="1779270"/>
                <a:chExt cx="3291401" cy="3318711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0B043D4D-433E-4948-8A1D-948858D8CF9C}"/>
                    </a:ext>
                  </a:extLst>
                </p:cNvPr>
                <p:cNvSpPr/>
                <p:nvPr/>
              </p:nvSpPr>
              <p:spPr>
                <a:xfrm>
                  <a:off x="3533447" y="1779270"/>
                  <a:ext cx="3291401" cy="331871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66086F7F-60B8-4A83-97AB-FA74605F968A}"/>
                    </a:ext>
                  </a:extLst>
                </p:cNvPr>
                <p:cNvSpPr/>
                <p:nvPr/>
              </p:nvSpPr>
              <p:spPr>
                <a:xfrm>
                  <a:off x="3898231" y="2569945"/>
                  <a:ext cx="173256" cy="173256"/>
                </a:xfrm>
                <a:prstGeom prst="ellipse">
                  <a:avLst/>
                </a:prstGeom>
                <a:solidFill>
                  <a:srgbClr val="FFA500"/>
                </a:solidFill>
                <a:ln>
                  <a:solidFill>
                    <a:srgbClr val="FFA5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DC100545-0C66-42DA-A5CD-3C36ED6E7C8D}"/>
                    </a:ext>
                  </a:extLst>
                </p:cNvPr>
                <p:cNvSpPr/>
                <p:nvPr/>
              </p:nvSpPr>
              <p:spPr>
                <a:xfrm>
                  <a:off x="6081562" y="3049604"/>
                  <a:ext cx="173256" cy="173256"/>
                </a:xfrm>
                <a:prstGeom prst="ellipse">
                  <a:avLst/>
                </a:prstGeom>
                <a:solidFill>
                  <a:srgbClr val="873AC0"/>
                </a:solidFill>
                <a:ln>
                  <a:solidFill>
                    <a:srgbClr val="873AC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8AB024DF-FD6F-4DEC-A1A6-A76E5D25F6AB}"/>
                    </a:ext>
                  </a:extLst>
                </p:cNvPr>
                <p:cNvSpPr/>
                <p:nvPr/>
              </p:nvSpPr>
              <p:spPr>
                <a:xfrm>
                  <a:off x="5005891" y="4676273"/>
                  <a:ext cx="173256" cy="173256"/>
                </a:xfrm>
                <a:prstGeom prst="ellipse">
                  <a:avLst/>
                </a:prstGeom>
                <a:solidFill>
                  <a:srgbClr val="FFA500"/>
                </a:solidFill>
                <a:ln>
                  <a:solidFill>
                    <a:srgbClr val="FFA5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85281FF0-F85C-498D-AA10-9F8265AB568F}"/>
                    </a:ext>
                  </a:extLst>
                </p:cNvPr>
                <p:cNvSpPr/>
                <p:nvPr/>
              </p:nvSpPr>
              <p:spPr>
                <a:xfrm>
                  <a:off x="5134040" y="3525254"/>
                  <a:ext cx="173256" cy="17325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80A792D0-7DC2-4A65-AE32-FF35A391FB25}"/>
                    </a:ext>
                  </a:extLst>
                </p:cNvPr>
                <p:cNvSpPr/>
                <p:nvPr/>
              </p:nvSpPr>
              <p:spPr>
                <a:xfrm>
                  <a:off x="5975684" y="3792354"/>
                  <a:ext cx="173256" cy="173256"/>
                </a:xfrm>
                <a:prstGeom prst="ellipse">
                  <a:avLst/>
                </a:prstGeom>
                <a:solidFill>
                  <a:srgbClr val="0000CD"/>
                </a:solidFill>
                <a:ln>
                  <a:solidFill>
                    <a:srgbClr val="0000CD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cxnSp>
            <p:nvCxnSpPr>
              <p:cNvPr id="17" name="连接符: 曲线 16">
                <a:extLst>
                  <a:ext uri="{FF2B5EF4-FFF2-40B4-BE49-F238E27FC236}">
                    <a16:creationId xmlns:a16="http://schemas.microsoft.com/office/drawing/2014/main" id="{1BA0408C-C56D-4BA3-8343-CCB94E0EE64C}"/>
                  </a:ext>
                </a:extLst>
              </p:cNvPr>
              <p:cNvCxnSpPr>
                <a:cxnSpLocks/>
                <a:stCxn id="7" idx="7"/>
              </p:cNvCxnSpPr>
              <p:nvPr/>
            </p:nvCxnSpPr>
            <p:spPr>
              <a:xfrm rot="5400000" flipH="1" flipV="1">
                <a:off x="7770754" y="3189024"/>
                <a:ext cx="370679" cy="670460"/>
              </a:xfrm>
              <a:prstGeom prst="curvedConnector2">
                <a:avLst/>
              </a:prstGeom>
              <a:solidFill>
                <a:srgbClr val="873AC0"/>
              </a:solidFill>
              <a:ln>
                <a:solidFill>
                  <a:srgbClr val="873AC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连接符: 曲线 20">
                <a:extLst>
                  <a:ext uri="{FF2B5EF4-FFF2-40B4-BE49-F238E27FC236}">
                    <a16:creationId xmlns:a16="http://schemas.microsoft.com/office/drawing/2014/main" id="{61449E04-70B9-4021-8B8D-F2C8170F9C67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rot="16200000" flipV="1">
                <a:off x="4285859" y="2728352"/>
                <a:ext cx="335521" cy="403317"/>
              </a:xfrm>
              <a:prstGeom prst="curvedConnector2">
                <a:avLst/>
              </a:prstGeom>
              <a:ln>
                <a:solidFill>
                  <a:srgbClr val="FFA5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连接符: 曲线 27">
                <a:extLst>
                  <a:ext uri="{FF2B5EF4-FFF2-40B4-BE49-F238E27FC236}">
                    <a16:creationId xmlns:a16="http://schemas.microsoft.com/office/drawing/2014/main" id="{211A2E74-9904-4451-AF5C-1A6D7177562E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rot="16200000" flipV="1">
                <a:off x="5740777" y="5445383"/>
                <a:ext cx="305686" cy="372479"/>
              </a:xfrm>
              <a:prstGeom prst="curvedConnector2">
                <a:avLst/>
              </a:prstGeom>
              <a:ln>
                <a:solidFill>
                  <a:srgbClr val="FFA5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24925E5-3D70-446F-A302-0C3CCD84CC96}"/>
                  </a:ext>
                </a:extLst>
              </p:cNvPr>
              <p:cNvSpPr txBox="1"/>
              <p:nvPr/>
            </p:nvSpPr>
            <p:spPr>
              <a:xfrm>
                <a:off x="4074570" y="1650006"/>
                <a:ext cx="1318977" cy="386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Time: 15s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3F5A9F8-B6B0-4EAA-A614-89F82548397C}"/>
                  </a:ext>
                </a:extLst>
              </p:cNvPr>
              <p:cNvSpPr txBox="1"/>
              <p:nvPr/>
            </p:nvSpPr>
            <p:spPr>
              <a:xfrm>
                <a:off x="6682274" y="1655198"/>
                <a:ext cx="1825122" cy="386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FF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Total Score: 0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04D1C9A-BCFB-4096-853F-64B1847D993C}"/>
                </a:ext>
              </a:extLst>
            </p:cNvPr>
            <p:cNvSpPr/>
            <p:nvPr/>
          </p:nvSpPr>
          <p:spPr>
            <a:xfrm>
              <a:off x="5557362" y="3512111"/>
              <a:ext cx="210842" cy="20910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7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82450D-4AA2-41A1-8191-65DB62FFF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478" y="1245672"/>
            <a:ext cx="4366656" cy="436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2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5FBF930-8A74-40D9-AA59-86728125EDD6}"/>
              </a:ext>
            </a:extLst>
          </p:cNvPr>
          <p:cNvGrpSpPr/>
          <p:nvPr/>
        </p:nvGrpSpPr>
        <p:grpSpPr>
          <a:xfrm>
            <a:off x="1500336" y="363070"/>
            <a:ext cx="8767482" cy="6131859"/>
            <a:chOff x="1500336" y="363070"/>
            <a:chExt cx="8767482" cy="6131859"/>
          </a:xfrm>
        </p:grpSpPr>
        <p:sp>
          <p:nvSpPr>
            <p:cNvPr id="4" name="矩形 3"/>
            <p:cNvSpPr/>
            <p:nvPr/>
          </p:nvSpPr>
          <p:spPr>
            <a:xfrm>
              <a:off x="1500336" y="363070"/>
              <a:ext cx="8767482" cy="61318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643766" y="711558"/>
              <a:ext cx="8624052" cy="5110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您好，欢迎参与“赏金猎人”游戏！</a:t>
              </a: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游戏即将开始，您可以通过操纵游戏手柄左上角的摇杆来控制赏金猎人的移动</a:t>
              </a: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再次提醒：</a:t>
              </a: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）尽可能多地在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规定时间内（</a:t>
              </a:r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30s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抓捕小偷（</a:t>
              </a:r>
              <a:r>
                <a:rPr lang="zh-CN" altLang="en-US" b="1" dirty="0">
                  <a:solidFill>
                    <a:srgbClr val="FFA5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黄色小球</a:t>
              </a:r>
              <a:r>
                <a:rPr lang="zh-CN" altLang="en-US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或</a:t>
              </a:r>
              <a:r>
                <a:rPr lang="zh-CN" altLang="en-US" b="1" dirty="0">
                  <a:solidFill>
                    <a:srgbClr val="873A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紫色小球</a:t>
              </a: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）以获得高分</a:t>
              </a: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30s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倒计时结束后，</a:t>
              </a: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游戏界面刷新，玩家的位置也会刷新</a:t>
              </a: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）实验报酬和最终总分数相关</a:t>
              </a:r>
            </a:p>
            <a:p>
              <a:pPr algn="ctr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明确自己的任务后，请按下</a:t>
              </a:r>
              <a:r>
                <a:rPr lang="en-US" altLang="zh-CN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键。</a:t>
              </a:r>
              <a:endPara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ct val="15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等待各玩家确认后游戏开始。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F2B02E8-9C41-47D6-907D-91E2787EDDD9}"/>
                </a:ext>
              </a:extLst>
            </p:cNvPr>
            <p:cNvGrpSpPr/>
            <p:nvPr/>
          </p:nvGrpSpPr>
          <p:grpSpPr>
            <a:xfrm>
              <a:off x="4652185" y="1651508"/>
              <a:ext cx="2251866" cy="1823211"/>
              <a:chOff x="5353225" y="1737433"/>
              <a:chExt cx="2251866" cy="1823211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53225" y="1737433"/>
                <a:ext cx="2251866" cy="1823211"/>
              </a:xfrm>
              <a:prstGeom prst="rect">
                <a:avLst/>
              </a:prstGeom>
            </p:spPr>
          </p:pic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C9F31F1E-724C-4821-B3C3-5B5D255452E7}"/>
                  </a:ext>
                </a:extLst>
              </p:cNvPr>
              <p:cNvSpPr/>
              <p:nvPr/>
            </p:nvSpPr>
            <p:spPr>
              <a:xfrm>
                <a:off x="7064841" y="2457685"/>
                <a:ext cx="160855" cy="160855"/>
              </a:xfrm>
              <a:prstGeom prst="ellipse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accent6">
                        <a:lumMod val="75000"/>
                      </a:schemeClr>
                    </a:solidFill>
                  </a:rPr>
                  <a:t>A</a:t>
                </a:r>
                <a:endParaRPr lang="zh-CN" altLang="en-US" sz="11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15864A80-F4CD-45E0-9577-F1ED6F131CD2}"/>
                  </a:ext>
                </a:extLst>
              </p:cNvPr>
              <p:cNvSpPr/>
              <p:nvPr/>
            </p:nvSpPr>
            <p:spPr>
              <a:xfrm>
                <a:off x="6889581" y="2288171"/>
                <a:ext cx="175260" cy="175260"/>
              </a:xfrm>
              <a:prstGeom prst="ellipse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accent1">
                        <a:lumMod val="75000"/>
                      </a:schemeClr>
                    </a:solidFill>
                  </a:rPr>
                  <a:t>X</a:t>
                </a:r>
                <a:endParaRPr lang="zh-CN" altLang="en-US" sz="11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4887508" y="1944886"/>
              <a:ext cx="647394" cy="59815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46DD7B19-044E-4E77-BEFC-170FCAF55F50}"/>
                </a:ext>
              </a:extLst>
            </p:cNvPr>
            <p:cNvGrpSpPr/>
            <p:nvPr/>
          </p:nvGrpSpPr>
          <p:grpSpPr>
            <a:xfrm>
              <a:off x="7712648" y="5108977"/>
              <a:ext cx="1346201" cy="1089944"/>
              <a:chOff x="5353225" y="1737433"/>
              <a:chExt cx="2251866" cy="1823211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B8F80D19-AFE6-4EC4-B9FA-3823250DD8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53225" y="1737433"/>
                <a:ext cx="2251866" cy="1823211"/>
              </a:xfrm>
              <a:prstGeom prst="rect">
                <a:avLst/>
              </a:prstGeom>
            </p:spPr>
          </p:pic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B3E8E41F-BE7B-4C0F-BFB9-305A60C40FEE}"/>
                  </a:ext>
                </a:extLst>
              </p:cNvPr>
              <p:cNvSpPr/>
              <p:nvPr/>
            </p:nvSpPr>
            <p:spPr>
              <a:xfrm>
                <a:off x="7064841" y="2457685"/>
                <a:ext cx="160855" cy="160855"/>
              </a:xfrm>
              <a:prstGeom prst="ellipse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b="1" dirty="0">
                    <a:solidFill>
                      <a:schemeClr val="accent6">
                        <a:lumMod val="75000"/>
                      </a:schemeClr>
                    </a:solidFill>
                  </a:rPr>
                  <a:t>A</a:t>
                </a:r>
                <a:endParaRPr lang="zh-CN" altLang="en-US" sz="7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C3090250-0A4B-4C6E-B035-011B99D9F993}"/>
                  </a:ext>
                </a:extLst>
              </p:cNvPr>
              <p:cNvSpPr/>
              <p:nvPr/>
            </p:nvSpPr>
            <p:spPr>
              <a:xfrm>
                <a:off x="6889581" y="2288171"/>
                <a:ext cx="175260" cy="175260"/>
              </a:xfrm>
              <a:prstGeom prst="ellipse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b="1" dirty="0">
                    <a:solidFill>
                      <a:schemeClr val="accent1">
                        <a:lumMod val="75000"/>
                      </a:schemeClr>
                    </a:solidFill>
                  </a:rPr>
                  <a:t>X</a:t>
                </a:r>
                <a:endParaRPr lang="zh-CN" altLang="en-US" sz="12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3AC1C80-FC39-4E56-B8A1-99229B28D6A1}"/>
                </a:ext>
              </a:extLst>
            </p:cNvPr>
            <p:cNvSpPr/>
            <p:nvPr/>
          </p:nvSpPr>
          <p:spPr>
            <a:xfrm>
              <a:off x="8704386" y="5515832"/>
              <a:ext cx="159149" cy="1470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5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7392" y="363070"/>
            <a:ext cx="6705999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0" lvl="4" algn="ctr">
              <a:lnSpc>
                <a:spcPct val="150000"/>
              </a:lnSpc>
            </a:pP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4" algn="ctr">
              <a:lnSpc>
                <a:spcPct val="150000"/>
              </a:lnSpc>
            </a:pP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4" algn="ctr"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请休息片刻，</a:t>
            </a:r>
          </a:p>
          <a:p>
            <a:pPr marL="0" lvl="4" algn="ctr"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休息好后请按手柄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键，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4" algn="ctr"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等待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各玩家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确认后游戏继续。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F38F176-AFB8-485F-AD93-AAA92E0E6BD1}"/>
              </a:ext>
            </a:extLst>
          </p:cNvPr>
          <p:cNvGrpSpPr/>
          <p:nvPr/>
        </p:nvGrpSpPr>
        <p:grpSpPr>
          <a:xfrm>
            <a:off x="4275622" y="3947287"/>
            <a:ext cx="2251866" cy="1823211"/>
            <a:chOff x="5353225" y="1737433"/>
            <a:chExt cx="2251866" cy="182321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0D5060C-460E-4C97-B60C-6BFD04212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225" y="1737433"/>
              <a:ext cx="2251866" cy="1823211"/>
            </a:xfrm>
            <a:prstGeom prst="rect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D67328D-6701-440F-9DDB-66291E14A295}"/>
                </a:ext>
              </a:extLst>
            </p:cNvPr>
            <p:cNvSpPr/>
            <p:nvPr/>
          </p:nvSpPr>
          <p:spPr>
            <a:xfrm>
              <a:off x="7064841" y="2457685"/>
              <a:ext cx="160855" cy="16085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endParaRPr lang="zh-CN" altLang="en-US" sz="1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3BE4DD2-C928-43D4-AAA7-BC6E9547EA55}"/>
                </a:ext>
              </a:extLst>
            </p:cNvPr>
            <p:cNvSpPr/>
            <p:nvPr/>
          </p:nvSpPr>
          <p:spPr>
            <a:xfrm>
              <a:off x="6889581" y="2288171"/>
              <a:ext cx="175260" cy="17526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zh-CN" altLang="en-US" sz="11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596FE044-186A-4F5C-92AB-F45DEAB6B90F}"/>
              </a:ext>
            </a:extLst>
          </p:cNvPr>
          <p:cNvSpPr/>
          <p:nvPr/>
        </p:nvSpPr>
        <p:spPr>
          <a:xfrm>
            <a:off x="5928733" y="4605938"/>
            <a:ext cx="263788" cy="25295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56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B89807C-4504-498D-BE0F-0EEE675BD8D4}"/>
              </a:ext>
            </a:extLst>
          </p:cNvPr>
          <p:cNvGrpSpPr/>
          <p:nvPr/>
        </p:nvGrpSpPr>
        <p:grpSpPr>
          <a:xfrm>
            <a:off x="2177392" y="363070"/>
            <a:ext cx="6705999" cy="6131859"/>
            <a:chOff x="2177392" y="363070"/>
            <a:chExt cx="6705999" cy="6131859"/>
          </a:xfrm>
        </p:grpSpPr>
        <p:sp>
          <p:nvSpPr>
            <p:cNvPr id="4" name="矩形 3"/>
            <p:cNvSpPr/>
            <p:nvPr/>
          </p:nvSpPr>
          <p:spPr>
            <a:xfrm>
              <a:off x="2177392" y="363070"/>
              <a:ext cx="6705999" cy="61318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lvl="4" algn="ctr">
                <a:lnSpc>
                  <a:spcPct val="150000"/>
                </a:lnSpc>
              </a:pPr>
              <a:endPara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lvl="4" algn="ctr">
                <a:lnSpc>
                  <a:spcPct val="150000"/>
                </a:lnSpc>
              </a:pPr>
              <a:endPara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lvl="4" algn="ctr">
                <a:lnSpc>
                  <a:spcPct val="150000"/>
                </a:lnSpc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练习结束，</a:t>
              </a:r>
            </a:p>
            <a:p>
              <a:pPr marL="0" lvl="4" algn="ctr">
                <a:lnSpc>
                  <a:spcPct val="150000"/>
                </a:lnSpc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休息好后请按手柄</a:t>
              </a: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键，</a:t>
              </a:r>
            </a:p>
            <a:p>
              <a:pPr marL="0" lvl="4" algn="ctr">
                <a:lnSpc>
                  <a:spcPct val="150000"/>
                </a:lnSpc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等待</a:t>
              </a:r>
              <a:r>
                <a:rPr lang="zh-CN" altLang="en-US" sz="2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各玩家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确认后开始</a:t>
              </a:r>
              <a:r>
                <a:rPr lang="zh-CN" altLang="en-US" sz="2800" b="1" i="1" u="sng" dirty="0">
                  <a:latin typeface="黑体" panose="02010609060101010101" pitchFamily="49" charset="-122"/>
                  <a:ea typeface="黑体" panose="02010609060101010101" pitchFamily="49" charset="-122"/>
                </a:rPr>
                <a:t>正式游戏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F38F176-AFB8-485F-AD93-AAA92E0E6BD1}"/>
                </a:ext>
              </a:extLst>
            </p:cNvPr>
            <p:cNvGrpSpPr/>
            <p:nvPr/>
          </p:nvGrpSpPr>
          <p:grpSpPr>
            <a:xfrm>
              <a:off x="4275622" y="3947287"/>
              <a:ext cx="2251866" cy="1823211"/>
              <a:chOff x="5353225" y="1737433"/>
              <a:chExt cx="2251866" cy="1823211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40D5060C-460E-4C97-B60C-6BFD042127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53225" y="1737433"/>
                <a:ext cx="2251866" cy="1823211"/>
              </a:xfrm>
              <a:prstGeom prst="rect">
                <a:avLst/>
              </a:prstGeom>
            </p:spPr>
          </p:pic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ED67328D-6701-440F-9DDB-66291E14A295}"/>
                  </a:ext>
                </a:extLst>
              </p:cNvPr>
              <p:cNvSpPr/>
              <p:nvPr/>
            </p:nvSpPr>
            <p:spPr>
              <a:xfrm>
                <a:off x="7064841" y="2457685"/>
                <a:ext cx="160855" cy="160855"/>
              </a:xfrm>
              <a:prstGeom prst="ellipse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accent6">
                        <a:lumMod val="75000"/>
                      </a:schemeClr>
                    </a:solidFill>
                  </a:rPr>
                  <a:t>A</a:t>
                </a:r>
                <a:endParaRPr lang="zh-CN" altLang="en-US" sz="11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63BE4DD2-C928-43D4-AAA7-BC6E9547EA55}"/>
                  </a:ext>
                </a:extLst>
              </p:cNvPr>
              <p:cNvSpPr/>
              <p:nvPr/>
            </p:nvSpPr>
            <p:spPr>
              <a:xfrm>
                <a:off x="6889581" y="2288171"/>
                <a:ext cx="175260" cy="175260"/>
              </a:xfrm>
              <a:prstGeom prst="ellipse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accent1">
                        <a:lumMod val="75000"/>
                      </a:schemeClr>
                    </a:solidFill>
                  </a:rPr>
                  <a:t>X</a:t>
                </a:r>
                <a:endParaRPr lang="zh-CN" altLang="en-US" sz="11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596FE044-186A-4F5C-92AB-F45DEAB6B90F}"/>
              </a:ext>
            </a:extLst>
          </p:cNvPr>
          <p:cNvSpPr/>
          <p:nvPr/>
        </p:nvSpPr>
        <p:spPr>
          <a:xfrm>
            <a:off x="5928733" y="4605938"/>
            <a:ext cx="263788" cy="25295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127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7506" y="416859"/>
            <a:ext cx="8767482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6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实验结束，</a:t>
            </a:r>
            <a:endParaRPr lang="en-US" altLang="zh-CN" sz="5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6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请联系主试。</a:t>
            </a:r>
          </a:p>
        </p:txBody>
      </p:sp>
    </p:spTree>
    <p:extLst>
      <p:ext uri="{BB962C8B-B14F-4D97-AF65-F5344CB8AC3E}">
        <p14:creationId xmlns:p14="http://schemas.microsoft.com/office/powerpoint/2010/main" val="85699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9077</TotalTime>
  <Words>441</Words>
  <Application>Microsoft Office PowerPoint</Application>
  <PresentationFormat>宽屏</PresentationFormat>
  <Paragraphs>57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chenya</dc:creator>
  <cp:lastModifiedBy>think</cp:lastModifiedBy>
  <cp:revision>154</cp:revision>
  <dcterms:created xsi:type="dcterms:W3CDTF">2018-12-24T02:23:55Z</dcterms:created>
  <dcterms:modified xsi:type="dcterms:W3CDTF">2022-11-15T16:05:13Z</dcterms:modified>
</cp:coreProperties>
</file>