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8" autoAdjust="0"/>
  </p:normalViewPr>
  <p:slideViewPr>
    <p:cSldViewPr>
      <p:cViewPr varScale="1">
        <p:scale>
          <a:sx n="71" d="100"/>
          <a:sy n="71" d="100"/>
        </p:scale>
        <p:origin x="48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AA7C-C38F-4A16-AABB-52F97623E4CF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05F0-2F1C-4056-A734-FB3F5D3232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1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205F0-2F1C-4056-A734-FB3F5D3232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0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9603" y="2860061"/>
            <a:ext cx="1416186" cy="2134443"/>
            <a:chOff x="10875798" y="14104834"/>
            <a:chExt cx="3372712" cy="4612596"/>
          </a:xfrm>
        </p:grpSpPr>
        <p:sp>
          <p:nvSpPr>
            <p:cNvPr id="3" name="椭圆 2"/>
            <p:cNvSpPr/>
            <p:nvPr/>
          </p:nvSpPr>
          <p:spPr>
            <a:xfrm>
              <a:off x="10875798" y="15048060"/>
              <a:ext cx="468000" cy="468000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1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2360833" y="15053710"/>
              <a:ext cx="468000" cy="46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1242547" y="17199137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/>
            </a:p>
          </p:txBody>
        </p:sp>
        <p:sp>
          <p:nvSpPr>
            <p:cNvPr id="6" name="椭圆 5"/>
            <p:cNvSpPr/>
            <p:nvPr/>
          </p:nvSpPr>
          <p:spPr>
            <a:xfrm>
              <a:off x="13038010" y="16094340"/>
              <a:ext cx="442182" cy="471747"/>
            </a:xfrm>
            <a:prstGeom prst="ellipse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5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772869" y="16183517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/>
            </a:p>
          </p:txBody>
        </p:sp>
        <p:sp>
          <p:nvSpPr>
            <p:cNvPr id="8" name="椭圆 7"/>
            <p:cNvSpPr/>
            <p:nvPr/>
          </p:nvSpPr>
          <p:spPr>
            <a:xfrm>
              <a:off x="12327046" y="17199137"/>
              <a:ext cx="442182" cy="471747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4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80510" y="15047206"/>
              <a:ext cx="468000" cy="468000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6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66986" y="14104834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/>
            </a:p>
          </p:txBody>
        </p:sp>
        <p:cxnSp>
          <p:nvCxnSpPr>
            <p:cNvPr id="11" name="直接箭头连接符 10"/>
            <p:cNvCxnSpPr>
              <a:stCxn id="10" idx="4"/>
              <a:endCxn id="3" idx="0"/>
            </p:cNvCxnSpPr>
            <p:nvPr/>
          </p:nvCxnSpPr>
          <p:spPr>
            <a:xfrm flipH="1">
              <a:off x="11109798" y="14576581"/>
              <a:ext cx="1478279" cy="4714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4"/>
              <a:endCxn id="5" idx="0"/>
            </p:cNvCxnSpPr>
            <p:nvPr/>
          </p:nvCxnSpPr>
          <p:spPr>
            <a:xfrm flipH="1">
              <a:off x="11463638" y="16655264"/>
              <a:ext cx="530322" cy="543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4"/>
              <a:endCxn id="4" idx="0"/>
            </p:cNvCxnSpPr>
            <p:nvPr/>
          </p:nvCxnSpPr>
          <p:spPr>
            <a:xfrm>
              <a:off x="12588077" y="14576581"/>
              <a:ext cx="6756" cy="4771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4"/>
              <a:endCxn id="9" idx="0"/>
            </p:cNvCxnSpPr>
            <p:nvPr/>
          </p:nvCxnSpPr>
          <p:spPr>
            <a:xfrm>
              <a:off x="12588077" y="14576581"/>
              <a:ext cx="1426433" cy="470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4"/>
              <a:endCxn id="8" idx="0"/>
            </p:cNvCxnSpPr>
            <p:nvPr/>
          </p:nvCxnSpPr>
          <p:spPr>
            <a:xfrm>
              <a:off x="11993960" y="16655264"/>
              <a:ext cx="554177" cy="543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0"/>
            </p:cNvCxnSpPr>
            <p:nvPr/>
          </p:nvCxnSpPr>
          <p:spPr>
            <a:xfrm>
              <a:off x="12593696" y="15535941"/>
              <a:ext cx="665405" cy="558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4"/>
              <a:endCxn id="7" idx="0"/>
            </p:cNvCxnSpPr>
            <p:nvPr/>
          </p:nvCxnSpPr>
          <p:spPr>
            <a:xfrm flipH="1">
              <a:off x="11993960" y="15521710"/>
              <a:ext cx="600873" cy="6618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1612557" y="18249430"/>
              <a:ext cx="468000" cy="46800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3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5" idx="4"/>
              <a:endCxn id="18" idx="0"/>
            </p:cNvCxnSpPr>
            <p:nvPr/>
          </p:nvCxnSpPr>
          <p:spPr>
            <a:xfrm>
              <a:off x="11463638" y="17670884"/>
              <a:ext cx="382919" cy="578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0881338" y="18240047"/>
              <a:ext cx="468000" cy="4680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2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5" idx="4"/>
              <a:endCxn id="20" idx="0"/>
            </p:cNvCxnSpPr>
            <p:nvPr/>
          </p:nvCxnSpPr>
          <p:spPr>
            <a:xfrm flipH="1">
              <a:off x="11115338" y="17670884"/>
              <a:ext cx="348300" cy="569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314648" y="2816865"/>
            <a:ext cx="1405345" cy="1669254"/>
            <a:chOff x="15832056" y="14081974"/>
            <a:chExt cx="3346894" cy="3607309"/>
          </a:xfrm>
        </p:grpSpPr>
        <p:sp>
          <p:nvSpPr>
            <p:cNvPr id="27" name="椭圆 26"/>
            <p:cNvSpPr/>
            <p:nvPr/>
          </p:nvSpPr>
          <p:spPr>
            <a:xfrm>
              <a:off x="15832056" y="15158681"/>
              <a:ext cx="442182" cy="471747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1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7779933" y="15158681"/>
              <a:ext cx="442182" cy="471747"/>
            </a:xfrm>
            <a:prstGeom prst="ellipse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5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6800017" y="15158682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/>
            </a:p>
          </p:txBody>
        </p:sp>
        <p:sp>
          <p:nvSpPr>
            <p:cNvPr id="30" name="椭圆 29"/>
            <p:cNvSpPr/>
            <p:nvPr/>
          </p:nvSpPr>
          <p:spPr>
            <a:xfrm>
              <a:off x="16502609" y="16165976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7173162" y="16164586"/>
              <a:ext cx="442182" cy="471747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4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6826983" y="17217536"/>
              <a:ext cx="442182" cy="471747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3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8736768" y="15157827"/>
              <a:ext cx="442182" cy="471747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6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7290392" y="14081974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/>
            </a:p>
          </p:txBody>
        </p:sp>
        <p:cxnSp>
          <p:nvCxnSpPr>
            <p:cNvPr id="35" name="直接箭头连接符 34"/>
            <p:cNvCxnSpPr>
              <a:stCxn id="34" idx="4"/>
              <a:endCxn id="27" idx="0"/>
            </p:cNvCxnSpPr>
            <p:nvPr/>
          </p:nvCxnSpPr>
          <p:spPr>
            <a:xfrm flipH="1">
              <a:off x="16053147" y="14553721"/>
              <a:ext cx="1458336" cy="604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4" idx="4"/>
              <a:endCxn id="29" idx="0"/>
            </p:cNvCxnSpPr>
            <p:nvPr/>
          </p:nvCxnSpPr>
          <p:spPr>
            <a:xfrm flipH="1">
              <a:off x="17021108" y="14553721"/>
              <a:ext cx="490375" cy="6049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4" idx="4"/>
              <a:endCxn id="28" idx="0"/>
            </p:cNvCxnSpPr>
            <p:nvPr/>
          </p:nvCxnSpPr>
          <p:spPr>
            <a:xfrm>
              <a:off x="17511483" y="14553721"/>
              <a:ext cx="489541" cy="604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4" idx="4"/>
              <a:endCxn id="33" idx="0"/>
            </p:cNvCxnSpPr>
            <p:nvPr/>
          </p:nvCxnSpPr>
          <p:spPr>
            <a:xfrm>
              <a:off x="17511483" y="14553721"/>
              <a:ext cx="1446376" cy="6041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4"/>
              <a:endCxn id="32" idx="0"/>
            </p:cNvCxnSpPr>
            <p:nvPr/>
          </p:nvCxnSpPr>
          <p:spPr>
            <a:xfrm>
              <a:off x="16723700" y="16637723"/>
              <a:ext cx="324374" cy="579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9" idx="4"/>
              <a:endCxn id="30" idx="0"/>
            </p:cNvCxnSpPr>
            <p:nvPr/>
          </p:nvCxnSpPr>
          <p:spPr>
            <a:xfrm flipH="1">
              <a:off x="16723700" y="15630429"/>
              <a:ext cx="297408" cy="5355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4"/>
              <a:endCxn id="31" idx="0"/>
            </p:cNvCxnSpPr>
            <p:nvPr/>
          </p:nvCxnSpPr>
          <p:spPr>
            <a:xfrm>
              <a:off x="17021108" y="15630429"/>
              <a:ext cx="373145" cy="5341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16193378" y="17217536"/>
              <a:ext cx="442182" cy="471747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2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0" idx="4"/>
              <a:endCxn id="42" idx="0"/>
            </p:cNvCxnSpPr>
            <p:nvPr/>
          </p:nvCxnSpPr>
          <p:spPr>
            <a:xfrm flipH="1">
              <a:off x="16414469" y="16637723"/>
              <a:ext cx="309231" cy="579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999163" y="2899994"/>
            <a:ext cx="1353920" cy="2090167"/>
            <a:chOff x="6415951" y="14144511"/>
            <a:chExt cx="3224426" cy="4516917"/>
          </a:xfrm>
        </p:grpSpPr>
        <p:sp>
          <p:nvSpPr>
            <p:cNvPr id="48" name="椭圆 47"/>
            <p:cNvSpPr/>
            <p:nvPr/>
          </p:nvSpPr>
          <p:spPr>
            <a:xfrm>
              <a:off x="7036347" y="15135821"/>
              <a:ext cx="468000" cy="46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7480126" y="18193428"/>
              <a:ext cx="468000" cy="46800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3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169076" y="17168600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415951" y="16156902"/>
              <a:ext cx="442182" cy="471747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1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727035" y="16156902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/>
            </a:p>
          </p:txBody>
        </p:sp>
        <p:sp>
          <p:nvSpPr>
            <p:cNvPr id="53" name="椭圆 52"/>
            <p:cNvSpPr/>
            <p:nvPr/>
          </p:nvSpPr>
          <p:spPr>
            <a:xfrm>
              <a:off x="8237587" y="17168600"/>
              <a:ext cx="442182" cy="471747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4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751305" y="15149318"/>
              <a:ext cx="468000" cy="468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7920131" y="14144511"/>
              <a:ext cx="442182" cy="47174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9" dirty="0"/>
            </a:p>
          </p:txBody>
        </p:sp>
        <p:cxnSp>
          <p:nvCxnSpPr>
            <p:cNvPr id="56" name="直接箭头连接符 55"/>
            <p:cNvCxnSpPr>
              <a:stCxn id="55" idx="4"/>
              <a:endCxn id="48" idx="0"/>
            </p:cNvCxnSpPr>
            <p:nvPr/>
          </p:nvCxnSpPr>
          <p:spPr>
            <a:xfrm flipH="1">
              <a:off x="7270347" y="14616258"/>
              <a:ext cx="870875" cy="5195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endCxn id="50" idx="0"/>
            </p:cNvCxnSpPr>
            <p:nvPr/>
          </p:nvCxnSpPr>
          <p:spPr>
            <a:xfrm flipH="1">
              <a:off x="7390167" y="16637890"/>
              <a:ext cx="558582" cy="5307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0" idx="4"/>
              <a:endCxn id="49" idx="0"/>
            </p:cNvCxnSpPr>
            <p:nvPr/>
          </p:nvCxnSpPr>
          <p:spPr>
            <a:xfrm>
              <a:off x="7390167" y="17640347"/>
              <a:ext cx="323959" cy="553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5" idx="4"/>
              <a:endCxn id="54" idx="0"/>
            </p:cNvCxnSpPr>
            <p:nvPr/>
          </p:nvCxnSpPr>
          <p:spPr>
            <a:xfrm>
              <a:off x="8141222" y="14616258"/>
              <a:ext cx="844083" cy="533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2" idx="4"/>
              <a:endCxn id="53" idx="0"/>
            </p:cNvCxnSpPr>
            <p:nvPr/>
          </p:nvCxnSpPr>
          <p:spPr>
            <a:xfrm>
              <a:off x="7948126" y="16628649"/>
              <a:ext cx="510552" cy="539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8" idx="4"/>
              <a:endCxn id="51" idx="0"/>
            </p:cNvCxnSpPr>
            <p:nvPr/>
          </p:nvCxnSpPr>
          <p:spPr>
            <a:xfrm flipH="1">
              <a:off x="6637042" y="15603821"/>
              <a:ext cx="633305" cy="553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8" idx="4"/>
              <a:endCxn id="52" idx="0"/>
            </p:cNvCxnSpPr>
            <p:nvPr/>
          </p:nvCxnSpPr>
          <p:spPr>
            <a:xfrm>
              <a:off x="7270347" y="15603821"/>
              <a:ext cx="677779" cy="553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6748907" y="18184045"/>
              <a:ext cx="468000" cy="4680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2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箭头连接符 63"/>
            <p:cNvCxnSpPr>
              <a:stCxn id="50" idx="4"/>
              <a:endCxn id="63" idx="0"/>
            </p:cNvCxnSpPr>
            <p:nvPr/>
          </p:nvCxnSpPr>
          <p:spPr>
            <a:xfrm flipH="1">
              <a:off x="6982907" y="17640347"/>
              <a:ext cx="407260" cy="543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9172377" y="16162400"/>
              <a:ext cx="468000" cy="468000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6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54" idx="4"/>
              <a:endCxn id="65" idx="0"/>
            </p:cNvCxnSpPr>
            <p:nvPr/>
          </p:nvCxnSpPr>
          <p:spPr>
            <a:xfrm>
              <a:off x="8985305" y="15617318"/>
              <a:ext cx="421072" cy="5450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8441158" y="16153017"/>
              <a:ext cx="468000" cy="468000"/>
            </a:xfrm>
            <a:prstGeom prst="ellipse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46" dirty="0">
                  <a:solidFill>
                    <a:schemeClr val="tx1"/>
                  </a:solidFill>
                </a:rPr>
                <a:t>5</a:t>
              </a:r>
              <a:endParaRPr lang="zh-CN" altLang="en-US" sz="1846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箭头连接符 67"/>
            <p:cNvCxnSpPr>
              <a:stCxn id="54" idx="4"/>
              <a:endCxn id="67" idx="0"/>
            </p:cNvCxnSpPr>
            <p:nvPr/>
          </p:nvCxnSpPr>
          <p:spPr>
            <a:xfrm flipH="1">
              <a:off x="8675158" y="15617318"/>
              <a:ext cx="310147" cy="535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444016" y="2915331"/>
            <a:ext cx="106278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2" dirty="0"/>
              <a:t>……</a:t>
            </a:r>
            <a:endParaRPr lang="zh-CN" altLang="en-US" sz="1662" dirty="0"/>
          </a:p>
        </p:txBody>
      </p:sp>
      <p:grpSp>
        <p:nvGrpSpPr>
          <p:cNvPr id="75" name="组合 74"/>
          <p:cNvGrpSpPr/>
          <p:nvPr/>
        </p:nvGrpSpPr>
        <p:grpSpPr>
          <a:xfrm>
            <a:off x="682731" y="669774"/>
            <a:ext cx="2660352" cy="1936088"/>
            <a:chOff x="4064932" y="7795543"/>
            <a:chExt cx="4840306" cy="3367365"/>
          </a:xfrm>
        </p:grpSpPr>
        <p:grpSp>
          <p:nvGrpSpPr>
            <p:cNvPr id="76" name="组合 75"/>
            <p:cNvGrpSpPr/>
            <p:nvPr/>
          </p:nvGrpSpPr>
          <p:grpSpPr>
            <a:xfrm>
              <a:off x="4064932" y="7795543"/>
              <a:ext cx="4840306" cy="3367365"/>
              <a:chOff x="1458035" y="6061110"/>
              <a:chExt cx="11498147" cy="10100929"/>
            </a:xfrm>
          </p:grpSpPr>
          <p:sp>
            <p:nvSpPr>
              <p:cNvPr id="83" name="矩形 82"/>
              <p:cNvSpPr/>
              <p:nvPr/>
            </p:nvSpPr>
            <p:spPr>
              <a:xfrm rot="5400000">
                <a:off x="3652797" y="10168063"/>
                <a:ext cx="10090062" cy="189786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8"/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1458035" y="6061110"/>
                <a:ext cx="11498147" cy="10100929"/>
                <a:chOff x="1458035" y="6061110"/>
                <a:chExt cx="11498147" cy="10100929"/>
              </a:xfrm>
            </p:grpSpPr>
            <p:grpSp>
              <p:nvGrpSpPr>
                <p:cNvPr id="85" name="组合 84"/>
                <p:cNvGrpSpPr/>
                <p:nvPr/>
              </p:nvGrpSpPr>
              <p:grpSpPr>
                <a:xfrm rot="5400000">
                  <a:off x="3466147" y="6672003"/>
                  <a:ext cx="10090084" cy="8889987"/>
                  <a:chOff x="653992" y="4091171"/>
                  <a:chExt cx="10090084" cy="8889987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656166" y="4091171"/>
                    <a:ext cx="10087898" cy="3309422"/>
                  </a:xfrm>
                  <a:prstGeom prst="rect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8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653992" y="9298459"/>
                    <a:ext cx="5952252" cy="3682699"/>
                  </a:xfrm>
                  <a:prstGeom prst="rect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8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6606236" y="9298460"/>
                    <a:ext cx="4137840" cy="3679321"/>
                  </a:xfrm>
                  <a:prstGeom prst="rect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8"/>
                  </a:p>
                </p:txBody>
              </p:sp>
            </p:grpSp>
            <p:sp>
              <p:nvSpPr>
                <p:cNvPr id="86" name="矩形 85"/>
                <p:cNvSpPr/>
                <p:nvPr/>
              </p:nvSpPr>
              <p:spPr>
                <a:xfrm rot="5400000">
                  <a:off x="-2294729" y="9813874"/>
                  <a:ext cx="10100920" cy="2595392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8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 rot="5400000">
                  <a:off x="4120310" y="8366036"/>
                  <a:ext cx="5952243" cy="1364090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8"/>
                </a:p>
              </p:txBody>
            </p:sp>
          </p:grpSp>
        </p:grpSp>
        <p:sp>
          <p:nvSpPr>
            <p:cNvPr id="77" name="椭圆 76"/>
            <p:cNvSpPr/>
            <p:nvPr/>
          </p:nvSpPr>
          <p:spPr>
            <a:xfrm>
              <a:off x="5491793" y="8440230"/>
              <a:ext cx="442448" cy="471746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15" dirty="0">
                  <a:solidFill>
                    <a:schemeClr val="tx1"/>
                  </a:solidFill>
                </a:rPr>
                <a:t>2</a:t>
              </a:r>
              <a:endParaRPr lang="zh-CN" altLang="en-US" sz="2215" dirty="0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461827" y="9158841"/>
              <a:ext cx="442448" cy="471746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15" dirty="0">
                  <a:solidFill>
                    <a:schemeClr val="tx1"/>
                  </a:solidFill>
                </a:rPr>
                <a:t>1</a:t>
              </a:r>
              <a:endParaRPr lang="zh-CN" altLang="en-US" sz="2215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6214576" y="8423783"/>
              <a:ext cx="442448" cy="47174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15" dirty="0">
                  <a:solidFill>
                    <a:schemeClr val="tx1"/>
                  </a:solidFill>
                </a:rPr>
                <a:t>3</a:t>
              </a:r>
              <a:endParaRPr lang="zh-CN" altLang="en-US" sz="2215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759234" y="10039237"/>
              <a:ext cx="442448" cy="471746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15" dirty="0">
                  <a:solidFill>
                    <a:schemeClr val="tx1"/>
                  </a:solidFill>
                </a:rPr>
                <a:t>4</a:t>
              </a:r>
              <a:endParaRPr lang="zh-CN" altLang="en-US" sz="2215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6900204" y="9141062"/>
              <a:ext cx="442448" cy="471746"/>
            </a:xfrm>
            <a:prstGeom prst="ellipse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15" dirty="0">
                  <a:solidFill>
                    <a:schemeClr val="tx1"/>
                  </a:solidFill>
                </a:rPr>
                <a:t>5</a:t>
              </a:r>
              <a:endParaRPr lang="zh-CN" altLang="en-US" sz="2215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017466" y="9141062"/>
              <a:ext cx="442448" cy="471746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15" dirty="0">
                  <a:solidFill>
                    <a:schemeClr val="tx1"/>
                  </a:solidFill>
                </a:rPr>
                <a:t>6</a:t>
              </a:r>
              <a:endParaRPr lang="zh-CN" altLang="en-US" sz="2215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3665476" y="1055039"/>
            <a:ext cx="4529400" cy="85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2" b="1" u="sng" dirty="0"/>
              <a:t>说明</a:t>
            </a:r>
            <a:r>
              <a:rPr lang="zh-CN" altLang="en-US" sz="1662" dirty="0"/>
              <a:t>：左图为被切割成</a:t>
            </a:r>
            <a:r>
              <a:rPr lang="en-US" altLang="zh-CN" sz="1662" dirty="0"/>
              <a:t>6</a:t>
            </a:r>
            <a:r>
              <a:rPr lang="zh-CN" altLang="en-US" sz="1662" dirty="0"/>
              <a:t>块的长方形，该长方形切割图有</a:t>
            </a:r>
            <a:r>
              <a:rPr lang="zh-CN" altLang="en-US" sz="1662" b="1" i="1" u="sng" dirty="0">
                <a:solidFill>
                  <a:srgbClr val="FF0000"/>
                </a:solidFill>
              </a:rPr>
              <a:t>几十</a:t>
            </a:r>
            <a:r>
              <a:rPr lang="zh-CN" altLang="en-US" sz="1662" b="1" i="1" u="sng" dirty="0">
                <a:solidFill>
                  <a:srgbClr val="FF0000"/>
                </a:solidFill>
              </a:rPr>
              <a:t>种</a:t>
            </a:r>
            <a:r>
              <a:rPr lang="zh-CN" altLang="en-US" sz="1662" dirty="0"/>
              <a:t>组合结构的方式，如下图所示</a:t>
            </a:r>
            <a:r>
              <a:rPr lang="en-US" altLang="zh-CN" sz="1662" dirty="0"/>
              <a:t>(</a:t>
            </a:r>
            <a:r>
              <a:rPr lang="zh-CN" altLang="en-US" sz="1662" dirty="0"/>
              <a:t>只展示其中三种，还有诸多可能未展示</a:t>
            </a:r>
            <a:r>
              <a:rPr lang="en-US" altLang="zh-CN" sz="1662" dirty="0"/>
              <a:t>)</a:t>
            </a:r>
            <a:endParaRPr lang="zh-CN" altLang="en-US" sz="1662" dirty="0"/>
          </a:p>
        </p:txBody>
      </p:sp>
      <p:sp>
        <p:nvSpPr>
          <p:cNvPr id="92" name="文本框 91"/>
          <p:cNvSpPr txBox="1"/>
          <p:nvPr/>
        </p:nvSpPr>
        <p:spPr>
          <a:xfrm>
            <a:off x="2176276" y="5253537"/>
            <a:ext cx="4960853" cy="1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2" b="1" u="sng" dirty="0" smtClean="0"/>
              <a:t>人与机器的共同任务</a:t>
            </a:r>
            <a:r>
              <a:rPr lang="zh-CN" altLang="en-US" sz="1662" dirty="0"/>
              <a:t>：请对你拿到</a:t>
            </a:r>
            <a:r>
              <a:rPr lang="zh-CN" altLang="en-US" sz="1662" dirty="0" smtClean="0"/>
              <a:t>的长方形</a:t>
            </a:r>
            <a:r>
              <a:rPr lang="zh-CN" altLang="en-US" sz="1662" dirty="0"/>
              <a:t>，画出你认为</a:t>
            </a:r>
            <a:r>
              <a:rPr lang="zh-CN" altLang="en-US" sz="1662" b="1" i="1" u="sng" dirty="0">
                <a:solidFill>
                  <a:srgbClr val="FF0000"/>
                </a:solidFill>
              </a:rPr>
              <a:t>最合理</a:t>
            </a:r>
            <a:r>
              <a:rPr lang="zh-CN" altLang="en-US" sz="1662" dirty="0"/>
              <a:t>的一种结构方式</a:t>
            </a:r>
            <a:r>
              <a:rPr lang="en-US" altLang="zh-CN" sz="1662" dirty="0"/>
              <a:t>(</a:t>
            </a:r>
            <a:r>
              <a:rPr lang="zh-CN" altLang="en-US" sz="1662" dirty="0"/>
              <a:t>只</a:t>
            </a:r>
            <a:r>
              <a:rPr lang="zh-CN" altLang="en-US" sz="1662" dirty="0"/>
              <a:t>需</a:t>
            </a:r>
            <a:r>
              <a:rPr lang="zh-CN" altLang="en-US" sz="1662" dirty="0"/>
              <a:t>要画出你认为最好的</a:t>
            </a:r>
            <a:r>
              <a:rPr lang="zh-CN" altLang="en-US" sz="1662" b="1" i="1" u="sng" dirty="0">
                <a:solidFill>
                  <a:srgbClr val="FF0000"/>
                </a:solidFill>
              </a:rPr>
              <a:t>一种组合</a:t>
            </a:r>
            <a:r>
              <a:rPr lang="en-US" altLang="zh-CN" sz="1662" dirty="0"/>
              <a:t>)</a:t>
            </a:r>
            <a:r>
              <a:rPr lang="zh-CN" altLang="en-US" sz="1662" dirty="0"/>
              <a:t>，以上图的案例方式标注</a:t>
            </a:r>
            <a:r>
              <a:rPr lang="en-US" altLang="zh-CN" sz="1662" dirty="0"/>
              <a:t>(</a:t>
            </a:r>
            <a:r>
              <a:rPr lang="zh-CN" altLang="en-US" sz="1662" dirty="0"/>
              <a:t>同时，在结构图的</a:t>
            </a:r>
            <a:r>
              <a:rPr lang="zh-CN" altLang="en-US" sz="1662" i="1" u="sng" dirty="0">
                <a:solidFill>
                  <a:srgbClr val="FF0000"/>
                </a:solidFill>
              </a:rPr>
              <a:t>最底端</a:t>
            </a:r>
            <a:r>
              <a:rPr lang="zh-CN" altLang="en-US" sz="1662" dirty="0"/>
              <a:t>和原长方形</a:t>
            </a:r>
            <a:r>
              <a:rPr lang="zh-CN" altLang="en-US" sz="1662" i="1" u="sng" dirty="0">
                <a:solidFill>
                  <a:srgbClr val="FF0000"/>
                </a:solidFill>
              </a:rPr>
              <a:t>小块</a:t>
            </a:r>
            <a:r>
              <a:rPr lang="zh-CN" altLang="en-US" sz="1662" dirty="0"/>
              <a:t>中标注好</a:t>
            </a:r>
            <a:r>
              <a:rPr lang="zh-CN" altLang="en-US" sz="1662" i="1" u="sng" dirty="0">
                <a:solidFill>
                  <a:srgbClr val="FF0000"/>
                </a:solidFill>
              </a:rPr>
              <a:t>数字序号</a:t>
            </a:r>
            <a:r>
              <a:rPr lang="zh-CN" altLang="en-US" sz="1662" dirty="0"/>
              <a:t>，以进行对应</a:t>
            </a:r>
            <a:r>
              <a:rPr lang="en-US" altLang="zh-CN" sz="1662" dirty="0"/>
              <a:t>)</a:t>
            </a:r>
            <a:endParaRPr lang="zh-CN" altLang="en-US" sz="1662" dirty="0"/>
          </a:p>
        </p:txBody>
      </p:sp>
    </p:spTree>
    <p:extLst>
      <p:ext uri="{BB962C8B-B14F-4D97-AF65-F5344CB8AC3E}">
        <p14:creationId xmlns:p14="http://schemas.microsoft.com/office/powerpoint/2010/main" val="24291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7290" y="285728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实验时，屏幕中央</a:t>
            </a:r>
            <a:r>
              <a:rPr lang="zh-CN" altLang="en-US" dirty="0" smtClean="0"/>
              <a:t>呈现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张图片</a:t>
            </a:r>
            <a:r>
              <a:rPr lang="zh-CN" altLang="en-US" dirty="0" smtClean="0"/>
              <a:t>及其</a:t>
            </a:r>
            <a:r>
              <a:rPr lang="zh-CN" altLang="en-US" dirty="0" smtClean="0">
                <a:solidFill>
                  <a:srgbClr val="FF0000"/>
                </a:solidFill>
              </a:rPr>
              <a:t>结构图，</a:t>
            </a:r>
            <a:r>
              <a:rPr lang="zh-CN" altLang="en-US" dirty="0" smtClean="0"/>
              <a:t>该结构图可能由</a:t>
            </a:r>
            <a:r>
              <a:rPr lang="zh-CN" altLang="en-US" dirty="0" smtClean="0">
                <a:solidFill>
                  <a:srgbClr val="FF0000"/>
                </a:solidFill>
              </a:rPr>
              <a:t>人</a:t>
            </a:r>
            <a:r>
              <a:rPr lang="zh-CN" altLang="en-US" dirty="0" smtClean="0"/>
              <a:t>作出，也可能由</a:t>
            </a:r>
            <a:r>
              <a:rPr lang="zh-CN" altLang="en-US" dirty="0" smtClean="0">
                <a:solidFill>
                  <a:srgbClr val="FF0000"/>
                </a:solidFill>
              </a:rPr>
              <a:t>机器</a:t>
            </a:r>
            <a:r>
              <a:rPr lang="zh-CN" altLang="en-US" dirty="0" smtClean="0"/>
              <a:t>作出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你认为，是人作出的按</a:t>
            </a:r>
            <a:r>
              <a:rPr lang="en-US" altLang="zh-CN" dirty="0" smtClean="0">
                <a:solidFill>
                  <a:srgbClr val="FF0000"/>
                </a:solidFill>
              </a:rPr>
              <a:t>【F】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zh-CN" altLang="en-US" dirty="0" smtClean="0">
                <a:solidFill>
                  <a:srgbClr val="FF0000"/>
                </a:solidFill>
              </a:rPr>
              <a:t>，是机器作出的按</a:t>
            </a:r>
            <a:r>
              <a:rPr lang="en-US" altLang="zh-CN" dirty="0" smtClean="0">
                <a:solidFill>
                  <a:srgbClr val="FF0000"/>
                </a:solidFill>
              </a:rPr>
              <a:t>【J】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请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秒内</a:t>
            </a:r>
            <a:r>
              <a:rPr lang="zh-CN" altLang="en-US" dirty="0" smtClean="0"/>
              <a:t>按键，否则无效</a:t>
            </a:r>
            <a:r>
              <a:rPr lang="zh-CN" altLang="en-US" dirty="0" smtClean="0"/>
              <a:t>！你有充足时间考虑。</a:t>
            </a:r>
            <a:endParaRPr lang="en-US" altLang="zh-CN" dirty="0" smtClean="0"/>
          </a:p>
          <a:p>
            <a:r>
              <a:rPr lang="zh-CN" altLang="en-US" dirty="0" smtClean="0"/>
              <a:t>每次请只按一次键，不要多次按键 ！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实验过程中有任何问题请与主试联系！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24879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流程图：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42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指导语：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87429"/>
            <a:ext cx="4950470" cy="3756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228</Words>
  <Application>Microsoft Office PowerPoint</Application>
  <PresentationFormat>全屏显示(4:3)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Edward Coen</cp:lastModifiedBy>
  <cp:revision>26</cp:revision>
  <dcterms:created xsi:type="dcterms:W3CDTF">2015-04-22T08:46:47Z</dcterms:created>
  <dcterms:modified xsi:type="dcterms:W3CDTF">2017-11-29T19:49:02Z</dcterms:modified>
</cp:coreProperties>
</file>