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zh-CN"/>
    </a:defPPr>
    <a:lvl1pPr marL="0" algn="l" defTabSz="8000704" rtl="0" eaLnBrk="1" latinLnBrk="0" hangingPunct="1">
      <a:defRPr sz="15753" kern="1200">
        <a:solidFill>
          <a:schemeClr val="tx1"/>
        </a:solidFill>
        <a:latin typeface="+mn-lt"/>
        <a:ea typeface="+mn-ea"/>
        <a:cs typeface="+mn-cs"/>
      </a:defRPr>
    </a:lvl1pPr>
    <a:lvl2pPr marL="4000356" algn="l" defTabSz="8000704" rtl="0" eaLnBrk="1" latinLnBrk="0" hangingPunct="1">
      <a:defRPr sz="15753" kern="1200">
        <a:solidFill>
          <a:schemeClr val="tx1"/>
        </a:solidFill>
        <a:latin typeface="+mn-lt"/>
        <a:ea typeface="+mn-ea"/>
        <a:cs typeface="+mn-cs"/>
      </a:defRPr>
    </a:lvl2pPr>
    <a:lvl3pPr marL="8000704" algn="l" defTabSz="8000704" rtl="0" eaLnBrk="1" latinLnBrk="0" hangingPunct="1">
      <a:defRPr sz="15753" kern="1200">
        <a:solidFill>
          <a:schemeClr val="tx1"/>
        </a:solidFill>
        <a:latin typeface="+mn-lt"/>
        <a:ea typeface="+mn-ea"/>
        <a:cs typeface="+mn-cs"/>
      </a:defRPr>
    </a:lvl3pPr>
    <a:lvl4pPr marL="12001076" algn="l" defTabSz="8000704" rtl="0" eaLnBrk="1" latinLnBrk="0" hangingPunct="1">
      <a:defRPr sz="15753" kern="1200">
        <a:solidFill>
          <a:schemeClr val="tx1"/>
        </a:solidFill>
        <a:latin typeface="+mn-lt"/>
        <a:ea typeface="+mn-ea"/>
        <a:cs typeface="+mn-cs"/>
      </a:defRPr>
    </a:lvl4pPr>
    <a:lvl5pPr marL="16001432" algn="l" defTabSz="8000704" rtl="0" eaLnBrk="1" latinLnBrk="0" hangingPunct="1">
      <a:defRPr sz="15753" kern="1200">
        <a:solidFill>
          <a:schemeClr val="tx1"/>
        </a:solidFill>
        <a:latin typeface="+mn-lt"/>
        <a:ea typeface="+mn-ea"/>
        <a:cs typeface="+mn-cs"/>
      </a:defRPr>
    </a:lvl5pPr>
    <a:lvl6pPr marL="20001788" algn="l" defTabSz="8000704" rtl="0" eaLnBrk="1" latinLnBrk="0" hangingPunct="1">
      <a:defRPr sz="15753" kern="1200">
        <a:solidFill>
          <a:schemeClr val="tx1"/>
        </a:solidFill>
        <a:latin typeface="+mn-lt"/>
        <a:ea typeface="+mn-ea"/>
        <a:cs typeface="+mn-cs"/>
      </a:defRPr>
    </a:lvl6pPr>
    <a:lvl7pPr marL="24002144" algn="l" defTabSz="8000704" rtl="0" eaLnBrk="1" latinLnBrk="0" hangingPunct="1">
      <a:defRPr sz="15753" kern="1200">
        <a:solidFill>
          <a:schemeClr val="tx1"/>
        </a:solidFill>
        <a:latin typeface="+mn-lt"/>
        <a:ea typeface="+mn-ea"/>
        <a:cs typeface="+mn-cs"/>
      </a:defRPr>
    </a:lvl7pPr>
    <a:lvl8pPr marL="28002516" algn="l" defTabSz="8000704" rtl="0" eaLnBrk="1" latinLnBrk="0" hangingPunct="1">
      <a:defRPr sz="15753" kern="1200">
        <a:solidFill>
          <a:schemeClr val="tx1"/>
        </a:solidFill>
        <a:latin typeface="+mn-lt"/>
        <a:ea typeface="+mn-ea"/>
        <a:cs typeface="+mn-cs"/>
      </a:defRPr>
    </a:lvl8pPr>
    <a:lvl9pPr marL="32002864" algn="l" defTabSz="8000704" rtl="0" eaLnBrk="1" latinLnBrk="0" hangingPunct="1">
      <a:defRPr sz="157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6" autoAdjust="0"/>
    <p:restoredTop sz="94660"/>
  </p:normalViewPr>
  <p:slideViewPr>
    <p:cSldViewPr snapToGrid="0">
      <p:cViewPr varScale="1">
        <p:scale>
          <a:sx n="89" d="100"/>
          <a:sy n="89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8F77-E9E0-4B0F-90C6-9F4342E76118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2C4A-ADAE-476F-9F57-1C4C6994E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408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8F77-E9E0-4B0F-90C6-9F4342E76118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2C4A-ADAE-476F-9F57-1C4C6994E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01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8F77-E9E0-4B0F-90C6-9F4342E76118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2C4A-ADAE-476F-9F57-1C4C6994E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46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8F77-E9E0-4B0F-90C6-9F4342E76118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2C4A-ADAE-476F-9F57-1C4C6994E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62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8F77-E9E0-4B0F-90C6-9F4342E76118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2C4A-ADAE-476F-9F57-1C4C6994E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387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8F77-E9E0-4B0F-90C6-9F4342E76118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2C4A-ADAE-476F-9F57-1C4C6994E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980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8F77-E9E0-4B0F-90C6-9F4342E76118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2C4A-ADAE-476F-9F57-1C4C6994E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22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8F77-E9E0-4B0F-90C6-9F4342E76118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2C4A-ADAE-476F-9F57-1C4C6994E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23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8F77-E9E0-4B0F-90C6-9F4342E76118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2C4A-ADAE-476F-9F57-1C4C6994E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52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8F77-E9E0-4B0F-90C6-9F4342E76118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2C4A-ADAE-476F-9F57-1C4C6994E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862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8F77-E9E0-4B0F-90C6-9F4342E76118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2C4A-ADAE-476F-9F57-1C4C6994E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83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E8F77-E9E0-4B0F-90C6-9F4342E76118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F2C4A-ADAE-476F-9F57-1C4C6994E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28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0936" y="0"/>
            <a:ext cx="3692105" cy="19150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08099" y="6135115"/>
            <a:ext cx="5292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最后，请用按键回答</a:t>
            </a:r>
            <a:endParaRPr lang="en-US" altLang="zh-CN" sz="2000" dirty="0" smtClean="0"/>
          </a:p>
          <a:p>
            <a:pPr algn="ctr"/>
            <a:r>
              <a:rPr lang="zh-CN" altLang="en-US" sz="2000" b="1" i="1" u="sng" dirty="0" smtClean="0"/>
              <a:t>切分方案由谁作出？</a:t>
            </a:r>
            <a:r>
              <a:rPr lang="en-US" altLang="zh-CN" sz="2000" b="1" i="1" u="sng" dirty="0" smtClean="0"/>
              <a:t>F-</a:t>
            </a:r>
            <a:r>
              <a:rPr lang="zh-CN" altLang="en-US" sz="2000" b="1" i="1" u="sng" dirty="0" smtClean="0"/>
              <a:t>人                  </a:t>
            </a:r>
            <a:r>
              <a:rPr lang="en-US" altLang="zh-CN" sz="2000" b="1" i="1" u="sng" dirty="0" smtClean="0"/>
              <a:t>J-</a:t>
            </a:r>
            <a:r>
              <a:rPr lang="zh-CN" altLang="en-US" sz="2000" b="1" i="1" u="sng" dirty="0" smtClean="0"/>
              <a:t>机器</a:t>
            </a:r>
            <a:endParaRPr lang="zh-CN" altLang="en-US" sz="2000" b="1" i="1" u="sng" dirty="0"/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1923691" y="0"/>
            <a:ext cx="8626" cy="19150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370935" y="2219864"/>
            <a:ext cx="3692105" cy="1915064"/>
            <a:chOff x="370935" y="2219864"/>
            <a:chExt cx="3692105" cy="1915064"/>
          </a:xfrm>
        </p:grpSpPr>
        <p:sp>
          <p:nvSpPr>
            <p:cNvPr id="7" name="矩形 6"/>
            <p:cNvSpPr/>
            <p:nvPr/>
          </p:nvSpPr>
          <p:spPr>
            <a:xfrm>
              <a:off x="370935" y="2219864"/>
              <a:ext cx="3692105" cy="191506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1915065" y="2219864"/>
              <a:ext cx="8626" cy="191506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1915066" y="2895600"/>
              <a:ext cx="2143662" cy="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944880" y="2219864"/>
              <a:ext cx="7621" cy="1915064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366623" y="4381266"/>
            <a:ext cx="3692105" cy="1915064"/>
            <a:chOff x="370935" y="2219864"/>
            <a:chExt cx="3692105" cy="1915064"/>
          </a:xfrm>
        </p:grpSpPr>
        <p:sp>
          <p:nvSpPr>
            <p:cNvPr id="27" name="矩形 26"/>
            <p:cNvSpPr/>
            <p:nvPr/>
          </p:nvSpPr>
          <p:spPr>
            <a:xfrm>
              <a:off x="370935" y="2219864"/>
              <a:ext cx="3692105" cy="191506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1915065" y="2219864"/>
              <a:ext cx="8626" cy="191506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1915066" y="2895600"/>
              <a:ext cx="2143662" cy="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V="1">
              <a:off x="944880" y="2219864"/>
              <a:ext cx="7621" cy="1915064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1" name="直接连接符 30"/>
          <p:cNvCxnSpPr/>
          <p:nvPr/>
        </p:nvCxnSpPr>
        <p:spPr>
          <a:xfrm>
            <a:off x="936256" y="5374255"/>
            <a:ext cx="968531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1932317" y="5725064"/>
            <a:ext cx="2130723" cy="7675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408099" y="511039"/>
            <a:ext cx="5287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FF0000"/>
                </a:solidFill>
              </a:rPr>
              <a:t>第一次</a:t>
            </a:r>
            <a:r>
              <a:rPr lang="zh-CN" altLang="en-US" sz="2000" dirty="0" smtClean="0"/>
              <a:t>，该方案将图片分成左右两部分</a:t>
            </a:r>
            <a:endParaRPr lang="en-US" altLang="zh-CN" sz="2000" dirty="0" smtClean="0"/>
          </a:p>
          <a:p>
            <a:pPr algn="ctr"/>
            <a:r>
              <a:rPr lang="en-US" altLang="zh-CN" sz="2000" dirty="0" smtClean="0"/>
              <a:t>(</a:t>
            </a:r>
            <a:r>
              <a:rPr lang="zh-CN" altLang="en-US" sz="2000" dirty="0" smtClean="0"/>
              <a:t>具体比例如图所示</a:t>
            </a:r>
            <a:r>
              <a:rPr lang="en-US" altLang="zh-CN" sz="2000" dirty="0" smtClean="0"/>
              <a:t>)</a:t>
            </a:r>
            <a:endParaRPr lang="zh-CN" altLang="en-US" sz="2000" dirty="0"/>
          </a:p>
        </p:txBody>
      </p:sp>
      <p:sp>
        <p:nvSpPr>
          <p:cNvPr id="38" name="文本框 37"/>
          <p:cNvSpPr txBox="1"/>
          <p:nvPr/>
        </p:nvSpPr>
        <p:spPr>
          <a:xfrm>
            <a:off x="4408099" y="2515676"/>
            <a:ext cx="52879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FFC000"/>
                </a:solidFill>
              </a:rPr>
              <a:t>第二</a:t>
            </a:r>
            <a:r>
              <a:rPr lang="zh-CN" altLang="en-US" sz="2000" dirty="0" smtClean="0">
                <a:solidFill>
                  <a:srgbClr val="FFC000"/>
                </a:solidFill>
              </a:rPr>
              <a:t>次</a:t>
            </a:r>
            <a:r>
              <a:rPr lang="zh-CN" altLang="en-US" sz="2000" dirty="0" smtClean="0"/>
              <a:t>在</a:t>
            </a:r>
            <a:r>
              <a:rPr lang="zh-CN" altLang="en-US" sz="2000" dirty="0" smtClean="0">
                <a:solidFill>
                  <a:srgbClr val="FF0000"/>
                </a:solidFill>
              </a:rPr>
              <a:t>第一次</a:t>
            </a:r>
            <a:r>
              <a:rPr lang="zh-CN" altLang="en-US" sz="2000" dirty="0" smtClean="0"/>
              <a:t>基础上，该方案</a:t>
            </a:r>
            <a:r>
              <a:rPr lang="zh-CN" altLang="en-US" sz="2000" dirty="0">
                <a:solidFill>
                  <a:srgbClr val="FFC000"/>
                </a:solidFill>
              </a:rPr>
              <a:t>同时</a:t>
            </a:r>
            <a:r>
              <a:rPr lang="zh-CN" altLang="en-US" sz="2000" dirty="0" smtClean="0"/>
              <a:t>将</a:t>
            </a:r>
            <a:endParaRPr lang="en-US" altLang="zh-CN" sz="2000" dirty="0" smtClean="0"/>
          </a:p>
          <a:p>
            <a:pPr algn="ctr"/>
            <a:r>
              <a:rPr lang="en-US" altLang="zh-CN" sz="2000" dirty="0" smtClean="0"/>
              <a:t>1</a:t>
            </a:r>
            <a:r>
              <a:rPr lang="zh-CN" altLang="en-US" sz="2000" dirty="0" smtClean="0"/>
              <a:t>、左边的图片分成左右两部分</a:t>
            </a:r>
            <a:endParaRPr lang="en-US" altLang="zh-CN" sz="2000" dirty="0" smtClean="0"/>
          </a:p>
          <a:p>
            <a:pPr algn="ctr"/>
            <a:r>
              <a:rPr lang="en-US" altLang="zh-CN" sz="2000" dirty="0" smtClean="0"/>
              <a:t>2</a:t>
            </a:r>
            <a:r>
              <a:rPr lang="zh-CN" altLang="en-US" sz="2000" dirty="0" smtClean="0"/>
              <a:t>、右边的部分分成上下两部分</a:t>
            </a:r>
            <a:endParaRPr lang="en-US" altLang="zh-CN" sz="2000" dirty="0" smtClean="0"/>
          </a:p>
          <a:p>
            <a:pPr algn="ctr"/>
            <a:r>
              <a:rPr lang="en-US" altLang="zh-CN" sz="2000" dirty="0"/>
              <a:t>(</a:t>
            </a:r>
            <a:r>
              <a:rPr lang="zh-CN" altLang="en-US" sz="2000" dirty="0"/>
              <a:t>具体比例如图所</a:t>
            </a:r>
            <a:r>
              <a:rPr lang="zh-CN" altLang="en-US" sz="2000" dirty="0" smtClean="0"/>
              <a:t>示</a:t>
            </a:r>
            <a:r>
              <a:rPr lang="en-US" altLang="zh-CN" sz="2000" dirty="0"/>
              <a:t>)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4408099" y="4518898"/>
            <a:ext cx="52879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B050"/>
                </a:solidFill>
              </a:rPr>
              <a:t>第</a:t>
            </a:r>
            <a:r>
              <a:rPr lang="zh-CN" altLang="en-US" sz="2000" dirty="0">
                <a:solidFill>
                  <a:srgbClr val="00B050"/>
                </a:solidFill>
              </a:rPr>
              <a:t>三</a:t>
            </a:r>
            <a:r>
              <a:rPr lang="zh-CN" altLang="en-US" sz="2000" dirty="0" smtClean="0">
                <a:solidFill>
                  <a:srgbClr val="00B050"/>
                </a:solidFill>
              </a:rPr>
              <a:t>次</a:t>
            </a:r>
            <a:r>
              <a:rPr lang="zh-CN" altLang="en-US" sz="2000" dirty="0" smtClean="0"/>
              <a:t>在</a:t>
            </a:r>
            <a:r>
              <a:rPr lang="zh-CN" altLang="en-US" sz="2000" dirty="0" smtClean="0">
                <a:solidFill>
                  <a:srgbClr val="FFC000"/>
                </a:solidFill>
              </a:rPr>
              <a:t>第二次</a:t>
            </a:r>
            <a:r>
              <a:rPr lang="zh-CN" altLang="en-US" sz="2000" dirty="0"/>
              <a:t>基础上</a:t>
            </a:r>
            <a:r>
              <a:rPr lang="zh-CN" altLang="en-US" sz="2000" dirty="0" smtClean="0"/>
              <a:t>，该方案</a:t>
            </a:r>
            <a:r>
              <a:rPr lang="zh-CN" altLang="en-US" sz="2000" dirty="0">
                <a:solidFill>
                  <a:srgbClr val="00B050"/>
                </a:solidFill>
              </a:rPr>
              <a:t>同时</a:t>
            </a:r>
            <a:r>
              <a:rPr lang="zh-CN" altLang="en-US" sz="2000" dirty="0" smtClean="0"/>
              <a:t>将</a:t>
            </a:r>
            <a:endParaRPr lang="en-US" altLang="zh-CN" sz="2000" dirty="0" smtClean="0"/>
          </a:p>
          <a:p>
            <a:pPr algn="ctr"/>
            <a:r>
              <a:rPr lang="en-US" altLang="zh-CN" sz="2000" dirty="0" smtClean="0"/>
              <a:t>1</a:t>
            </a:r>
            <a:r>
              <a:rPr lang="zh-CN" altLang="en-US" sz="2000" dirty="0" smtClean="0"/>
              <a:t>、左半边的右边部分</a:t>
            </a:r>
            <a:r>
              <a:rPr lang="en-US" altLang="zh-CN" sz="2000" dirty="0" smtClean="0"/>
              <a:t>(X</a:t>
            </a:r>
            <a:r>
              <a:rPr lang="zh-CN" altLang="en-US" sz="2000" dirty="0" smtClean="0"/>
              <a:t>表示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分成上下两部分</a:t>
            </a:r>
            <a:endParaRPr lang="en-US" altLang="zh-CN" sz="2000" dirty="0" smtClean="0"/>
          </a:p>
          <a:p>
            <a:pPr algn="ctr"/>
            <a:r>
              <a:rPr lang="en-US" altLang="zh-CN" sz="2000" dirty="0" smtClean="0"/>
              <a:t>2</a:t>
            </a:r>
            <a:r>
              <a:rPr lang="zh-CN" altLang="en-US" sz="2000" dirty="0" smtClean="0"/>
              <a:t>、右办边的下边部</a:t>
            </a:r>
            <a:r>
              <a:rPr lang="zh-CN" altLang="en-US" sz="2000" dirty="0"/>
              <a:t>分</a:t>
            </a:r>
            <a:r>
              <a:rPr lang="en-US" altLang="zh-CN" sz="2000" dirty="0" smtClean="0"/>
              <a:t>(Y</a:t>
            </a:r>
            <a:r>
              <a:rPr lang="zh-CN" altLang="en-US" sz="2000" dirty="0" smtClean="0"/>
              <a:t>表示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分成上下两部分</a:t>
            </a:r>
            <a:endParaRPr lang="en-US" altLang="zh-CN" sz="2000" dirty="0" smtClean="0"/>
          </a:p>
          <a:p>
            <a:pPr algn="ctr"/>
            <a:r>
              <a:rPr lang="en-US" altLang="zh-CN" sz="2000" dirty="0"/>
              <a:t>(</a:t>
            </a:r>
            <a:r>
              <a:rPr lang="zh-CN" altLang="en-US" sz="2000" dirty="0"/>
              <a:t>具体比例如图所</a:t>
            </a:r>
            <a:r>
              <a:rPr lang="zh-CN" altLang="en-US" sz="2000" dirty="0" smtClean="0"/>
              <a:t>示</a:t>
            </a:r>
            <a:r>
              <a:rPr lang="en-US" altLang="zh-CN" sz="2000" dirty="0"/>
              <a:t>)</a:t>
            </a:r>
          </a:p>
        </p:txBody>
      </p:sp>
      <p:sp>
        <p:nvSpPr>
          <p:cNvPr id="40" name="椭圆 39"/>
          <p:cNvSpPr/>
          <p:nvPr/>
        </p:nvSpPr>
        <p:spPr>
          <a:xfrm>
            <a:off x="1202239" y="4910353"/>
            <a:ext cx="631165" cy="668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X</a:t>
            </a:r>
            <a:endParaRPr lang="zh-CN" altLang="en-US" sz="1600" dirty="0"/>
          </a:p>
        </p:txBody>
      </p:sp>
      <p:sp>
        <p:nvSpPr>
          <p:cNvPr id="41" name="椭圆 40"/>
          <p:cNvSpPr/>
          <p:nvPr/>
        </p:nvSpPr>
        <p:spPr>
          <a:xfrm>
            <a:off x="2682095" y="5351272"/>
            <a:ext cx="631165" cy="668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Y</a:t>
            </a:r>
            <a:endParaRPr lang="zh-CN" altLang="en-US" sz="1600" dirty="0"/>
          </a:p>
        </p:txBody>
      </p:sp>
      <p:sp>
        <p:nvSpPr>
          <p:cNvPr id="42" name="文本框 41"/>
          <p:cNvSpPr txBox="1"/>
          <p:nvPr/>
        </p:nvSpPr>
        <p:spPr>
          <a:xfrm>
            <a:off x="523335" y="6448730"/>
            <a:ext cx="3692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切分方案由谁作出？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F-</a:t>
            </a:r>
            <a:r>
              <a:rPr lang="zh-CN" altLang="en-US" sz="1200" dirty="0" smtClean="0"/>
              <a:t>人                  </a:t>
            </a:r>
            <a:r>
              <a:rPr lang="en-US" altLang="zh-CN" sz="1200" dirty="0" smtClean="0"/>
              <a:t>J-</a:t>
            </a:r>
            <a:r>
              <a:rPr lang="zh-CN" altLang="en-US" sz="1200" dirty="0" smtClean="0"/>
              <a:t>机器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5192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12475" y="1727016"/>
            <a:ext cx="87040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该实验中，所有切分方案都是有层次有组织的。</a:t>
            </a:r>
            <a:endParaRPr lang="en-US" altLang="zh-CN" sz="2000" dirty="0" smtClean="0"/>
          </a:p>
          <a:p>
            <a:pPr algn="ctr"/>
            <a:r>
              <a:rPr lang="zh-CN" altLang="en-US" sz="2000" b="1" i="1" u="sng" dirty="0" smtClean="0"/>
              <a:t>后续的切分必须在原先切分好的部分内选择。</a:t>
            </a:r>
            <a:endParaRPr lang="en-US" altLang="zh-CN" sz="2000" b="1" i="1" u="sng" dirty="0" smtClean="0"/>
          </a:p>
          <a:p>
            <a:pPr algn="ctr"/>
            <a:r>
              <a:rPr lang="zh-CN" altLang="en-US" sz="2000" b="1" i="1" u="sng" dirty="0" smtClean="0"/>
              <a:t>即第二层必须在第一层切分结果上进行，以此类推</a:t>
            </a:r>
            <a:endParaRPr lang="en-US" altLang="zh-CN" sz="2000" b="1" i="1" u="sng" dirty="0" smtClean="0"/>
          </a:p>
          <a:p>
            <a:pPr algn="ctr"/>
            <a:endParaRPr lang="en-US" altLang="zh-CN" sz="2000" b="1" i="1" u="sng" dirty="0"/>
          </a:p>
          <a:p>
            <a:pPr algn="ctr"/>
            <a:endParaRPr lang="en-US" altLang="zh-CN" sz="2000" b="1" i="1" u="sng" dirty="0" smtClean="0"/>
          </a:p>
          <a:p>
            <a:pPr algn="ctr"/>
            <a:r>
              <a:rPr lang="zh-CN" altLang="en-US" sz="2000" dirty="0" smtClean="0">
                <a:solidFill>
                  <a:srgbClr val="FF0000"/>
                </a:solidFill>
              </a:rPr>
              <a:t>第一层用红色表示</a:t>
            </a:r>
            <a:r>
              <a:rPr lang="zh-CN" altLang="en-US" sz="2000" dirty="0" smtClean="0"/>
              <a:t>，</a:t>
            </a:r>
            <a:r>
              <a:rPr lang="zh-CN" altLang="en-US" sz="2000" dirty="0" smtClean="0">
                <a:solidFill>
                  <a:srgbClr val="FFC000"/>
                </a:solidFill>
              </a:rPr>
              <a:t>第二层用黄色表示</a:t>
            </a:r>
            <a:r>
              <a:rPr lang="zh-CN" altLang="en-US" sz="2000" dirty="0" smtClean="0"/>
              <a:t>，</a:t>
            </a:r>
            <a:r>
              <a:rPr lang="zh-CN" altLang="en-US" sz="2000" dirty="0" smtClean="0">
                <a:solidFill>
                  <a:srgbClr val="00B050"/>
                </a:solidFill>
              </a:rPr>
              <a:t>第三层用绿色表示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pPr algn="ctr"/>
            <a:r>
              <a:rPr lang="zh-CN" altLang="en-US" sz="2000" dirty="0" smtClean="0">
                <a:solidFill>
                  <a:srgbClr val="0070C0"/>
                </a:solidFill>
              </a:rPr>
              <a:t>第四层用蓝色表示</a:t>
            </a:r>
            <a:r>
              <a:rPr lang="zh-CN" altLang="en-US" sz="2000" dirty="0" smtClean="0"/>
              <a:t>，</a:t>
            </a:r>
            <a:r>
              <a:rPr lang="zh-CN" altLang="en-US" sz="2000" dirty="0" smtClean="0">
                <a:solidFill>
                  <a:srgbClr val="7030A0"/>
                </a:solidFill>
              </a:rPr>
              <a:t>第五层用紫色表示</a:t>
            </a:r>
            <a:endParaRPr lang="en-US" altLang="zh-CN" sz="2000" dirty="0" smtClean="0">
              <a:solidFill>
                <a:srgbClr val="7030A0"/>
              </a:solidFill>
            </a:endParaRPr>
          </a:p>
          <a:p>
            <a:pPr algn="ctr"/>
            <a:r>
              <a:rPr lang="zh-CN" altLang="en-US" sz="2000" b="1" i="1" u="sng" dirty="0" smtClean="0"/>
              <a:t>每个方案最多五层，最少一层，数量不确定</a:t>
            </a:r>
            <a:endParaRPr lang="en-US" altLang="zh-CN" sz="2000" b="1" i="1" u="sng" dirty="0" smtClean="0"/>
          </a:p>
          <a:p>
            <a:pPr algn="ctr"/>
            <a:r>
              <a:rPr lang="zh-CN" altLang="en-US" sz="2000" b="1" i="1" u="sng" dirty="0" smtClean="0"/>
              <a:t>（每层切分可以做出</a:t>
            </a:r>
            <a:r>
              <a:rPr lang="en-US" altLang="zh-CN" sz="2000" b="1" i="1" u="sng" dirty="0" smtClean="0"/>
              <a:t>1</a:t>
            </a:r>
            <a:r>
              <a:rPr lang="zh-CN" altLang="en-US" sz="2000" b="1" i="1" u="sng" dirty="0" smtClean="0"/>
              <a:t>条线或者多条线）</a:t>
            </a:r>
            <a:endParaRPr lang="zh-CN" altLang="en-US" sz="2000" b="1" i="1" u="sng" dirty="0"/>
          </a:p>
        </p:txBody>
      </p:sp>
    </p:spTree>
    <p:extLst>
      <p:ext uri="{BB962C8B-B14F-4D97-AF65-F5344CB8AC3E}">
        <p14:creationId xmlns:p14="http://schemas.microsoft.com/office/powerpoint/2010/main" val="325422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228</Words>
  <Application>Microsoft Office PowerPoint</Application>
  <PresentationFormat>A4 纸张(210x297 毫米)</PresentationFormat>
  <Paragraphs>25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Edward Coen</dc:creator>
  <cp:lastModifiedBy>Edward Coen</cp:lastModifiedBy>
  <cp:revision>7</cp:revision>
  <dcterms:created xsi:type="dcterms:W3CDTF">2018-03-09T15:33:04Z</dcterms:created>
  <dcterms:modified xsi:type="dcterms:W3CDTF">2018-03-09T16:19:33Z</dcterms:modified>
</cp:coreProperties>
</file>