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21374100" cy="15113000"/>
  <p:notesSz cx="6858000" cy="9144000"/>
  <p:embeddedFontLst>
    <p:embeddedFont>
      <p:font typeface="Anton" charset="1" panose="00000500000000000000"/>
      <p:regular r:id="rId7"/>
    </p:embeddedFont>
    <p:embeddedFont>
      <p:font typeface="Glacial Indifference Bold" charset="1" panose="00000800000000000000"/>
      <p:regular r:id="rId8"/>
    </p:embeddedFont>
    <p:embeddedFont>
      <p:font typeface="Glacial Indifference" charset="1" panose="00000000000000000000"/>
      <p:regular r:id="rId9"/>
    </p:embeddedFont>
    <p:embeddedFont>
      <p:font typeface="Kollektif" charset="1" panose="020B0604020101010102"/>
      <p:regular r:id="rId10"/>
    </p:embeddedFont>
    <p:embeddedFont>
      <p:font typeface="Kollektif Bold" charset="1" panose="020B0604020101010102"/>
      <p:regular r:id="rId11"/>
    </p:embeddedFont>
    <p:embeddedFont>
      <p:font typeface="Glacial Indifference Italics" charset="1" panose="000000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DDDDD"/>
        </a:solidFill>
      </p:bgPr>
    </p:bg>
    <p:spTree>
      <p:nvGrpSpPr>
        <p:cNvPr id="1" name=""/>
        <p:cNvGrpSpPr/>
        <p:nvPr/>
      </p:nvGrpSpPr>
      <p:grpSpPr>
        <a:xfrm>
          <a:off x="0" y="0"/>
          <a:ext cx="0" cy="0"/>
          <a:chOff x="0" y="0"/>
          <a:chExt cx="0" cy="0"/>
        </a:xfrm>
      </p:grpSpPr>
      <p:sp>
        <p:nvSpPr>
          <p:cNvPr name="AutoShape 2" id="2"/>
          <p:cNvSpPr/>
          <p:nvPr/>
        </p:nvSpPr>
        <p:spPr>
          <a:xfrm rot="0">
            <a:off x="10698563" y="5768229"/>
            <a:ext cx="4568208" cy="4159543"/>
          </a:xfrm>
          <a:prstGeom prst="rect">
            <a:avLst/>
          </a:prstGeom>
          <a:solidFill>
            <a:srgbClr val="FFFFFF"/>
          </a:solidFill>
        </p:spPr>
      </p:sp>
      <p:sp>
        <p:nvSpPr>
          <p:cNvPr name="AutoShape 3" id="3"/>
          <p:cNvSpPr/>
          <p:nvPr/>
        </p:nvSpPr>
        <p:spPr>
          <a:xfrm rot="0">
            <a:off x="1562146" y="5768229"/>
            <a:ext cx="18259709" cy="0"/>
          </a:xfrm>
          <a:prstGeom prst="line">
            <a:avLst/>
          </a:prstGeom>
          <a:ln cap="rnd" w="9525">
            <a:solidFill>
              <a:srgbClr val="000000"/>
            </a:solidFill>
            <a:prstDash val="solid"/>
            <a:headEnd type="none" len="sm" w="sm"/>
            <a:tailEnd type="none" len="sm" w="sm"/>
          </a:ln>
        </p:spPr>
      </p:sp>
      <p:sp>
        <p:nvSpPr>
          <p:cNvPr name="AutoShape 4" id="4"/>
          <p:cNvSpPr/>
          <p:nvPr/>
        </p:nvSpPr>
        <p:spPr>
          <a:xfrm rot="0">
            <a:off x="1562146" y="9940000"/>
            <a:ext cx="9123292" cy="4159543"/>
          </a:xfrm>
          <a:prstGeom prst="rect">
            <a:avLst/>
          </a:prstGeom>
          <a:solidFill>
            <a:srgbClr val="FFFFFF"/>
          </a:solidFill>
        </p:spPr>
      </p:sp>
      <p:sp>
        <p:nvSpPr>
          <p:cNvPr name="TextBox 5" id="5"/>
          <p:cNvSpPr txBox="true"/>
          <p:nvPr/>
        </p:nvSpPr>
        <p:spPr>
          <a:xfrm rot="0">
            <a:off x="1828879" y="10205051"/>
            <a:ext cx="1319883" cy="1210859"/>
          </a:xfrm>
          <a:prstGeom prst="rect">
            <a:avLst/>
          </a:prstGeom>
        </p:spPr>
        <p:txBody>
          <a:bodyPr anchor="t" rtlCol="false" tIns="0" lIns="0" bIns="0" rIns="0">
            <a:spAutoFit/>
          </a:bodyPr>
          <a:lstStyle/>
          <a:p>
            <a:pPr algn="l" marL="0" indent="0" lvl="0">
              <a:lnSpc>
                <a:spcPts val="9151"/>
              </a:lnSpc>
            </a:pPr>
            <a:r>
              <a:rPr lang="en-US" sz="9151">
                <a:solidFill>
                  <a:srgbClr val="000000"/>
                </a:solidFill>
                <a:latin typeface="Anton"/>
                <a:ea typeface="Anton"/>
                <a:cs typeface="Anton"/>
                <a:sym typeface="Anton"/>
              </a:rPr>
              <a:t>04</a:t>
            </a:r>
          </a:p>
        </p:txBody>
      </p:sp>
      <p:sp>
        <p:nvSpPr>
          <p:cNvPr name="AutoShape 6" id="6"/>
          <p:cNvSpPr/>
          <p:nvPr/>
        </p:nvSpPr>
        <p:spPr>
          <a:xfrm rot="0">
            <a:off x="1555583" y="9940000"/>
            <a:ext cx="18259709" cy="0"/>
          </a:xfrm>
          <a:prstGeom prst="line">
            <a:avLst/>
          </a:prstGeom>
          <a:ln cap="rnd" w="9525">
            <a:solidFill>
              <a:srgbClr val="000000"/>
            </a:solidFill>
            <a:prstDash val="solid"/>
            <a:headEnd type="none" len="sm" w="sm"/>
            <a:tailEnd type="none" len="sm" w="sm"/>
          </a:ln>
        </p:spPr>
      </p:sp>
      <p:sp>
        <p:nvSpPr>
          <p:cNvPr name="AutoShape 7" id="7"/>
          <p:cNvSpPr/>
          <p:nvPr/>
        </p:nvSpPr>
        <p:spPr>
          <a:xfrm rot="0">
            <a:off x="15253646" y="9953125"/>
            <a:ext cx="4568208" cy="4159543"/>
          </a:xfrm>
          <a:prstGeom prst="rect">
            <a:avLst/>
          </a:prstGeom>
          <a:solidFill>
            <a:srgbClr val="FFFFFF"/>
          </a:solidFill>
        </p:spPr>
      </p:sp>
      <p:sp>
        <p:nvSpPr>
          <p:cNvPr name="AutoShape 8" id="8"/>
          <p:cNvSpPr/>
          <p:nvPr/>
        </p:nvSpPr>
        <p:spPr>
          <a:xfrm rot="0">
            <a:off x="1562146" y="14099543"/>
            <a:ext cx="18259709" cy="0"/>
          </a:xfrm>
          <a:prstGeom prst="line">
            <a:avLst/>
          </a:prstGeom>
          <a:ln cap="rnd" w="9525">
            <a:solidFill>
              <a:srgbClr val="000000"/>
            </a:solidFill>
            <a:prstDash val="solid"/>
            <a:headEnd type="none" len="sm" w="sm"/>
            <a:tailEnd type="none" len="sm" w="sm"/>
          </a:ln>
        </p:spPr>
      </p:sp>
      <p:sp>
        <p:nvSpPr>
          <p:cNvPr name="AutoShape 9" id="9"/>
          <p:cNvSpPr/>
          <p:nvPr/>
        </p:nvSpPr>
        <p:spPr>
          <a:xfrm rot="-5400000">
            <a:off x="6513218" y="9927324"/>
            <a:ext cx="8357565" cy="0"/>
          </a:xfrm>
          <a:prstGeom prst="line">
            <a:avLst/>
          </a:prstGeom>
          <a:ln cap="rnd" w="9525">
            <a:solidFill>
              <a:srgbClr val="000000"/>
            </a:solidFill>
            <a:prstDash val="solid"/>
            <a:headEnd type="none" len="sm" w="sm"/>
            <a:tailEnd type="none" len="sm" w="sm"/>
          </a:ln>
        </p:spPr>
      </p:sp>
      <p:sp>
        <p:nvSpPr>
          <p:cNvPr name="AutoShape 10" id="10"/>
          <p:cNvSpPr/>
          <p:nvPr/>
        </p:nvSpPr>
        <p:spPr>
          <a:xfrm rot="-5400000">
            <a:off x="4037457" y="7834875"/>
            <a:ext cx="4172668" cy="0"/>
          </a:xfrm>
          <a:prstGeom prst="line">
            <a:avLst/>
          </a:prstGeom>
          <a:ln cap="rnd" w="9525">
            <a:solidFill>
              <a:srgbClr val="000000"/>
            </a:solidFill>
            <a:prstDash val="solid"/>
            <a:headEnd type="none" len="sm" w="sm"/>
            <a:tailEnd type="none" len="sm" w="sm"/>
          </a:ln>
        </p:spPr>
      </p:sp>
      <p:sp>
        <p:nvSpPr>
          <p:cNvPr name="AutoShape 11" id="11"/>
          <p:cNvSpPr/>
          <p:nvPr/>
        </p:nvSpPr>
        <p:spPr>
          <a:xfrm rot="-5400000">
            <a:off x="11094551" y="9940449"/>
            <a:ext cx="8331315" cy="0"/>
          </a:xfrm>
          <a:prstGeom prst="line">
            <a:avLst/>
          </a:prstGeom>
          <a:ln cap="rnd" w="9525">
            <a:solidFill>
              <a:srgbClr val="000000"/>
            </a:solidFill>
            <a:prstDash val="solid"/>
            <a:headEnd type="none" len="sm" w="sm"/>
            <a:tailEnd type="none" len="sm" w="sm"/>
          </a:ln>
        </p:spPr>
      </p:sp>
      <p:pic>
        <p:nvPicPr>
          <p:cNvPr name="Picture 12" id="12"/>
          <p:cNvPicPr>
            <a:picLocks noChangeAspect="true"/>
          </p:cNvPicPr>
          <p:nvPr/>
        </p:nvPicPr>
        <p:blipFill>
          <a:blip r:embed="rId2"/>
          <a:stretch>
            <a:fillRect/>
          </a:stretch>
        </p:blipFill>
        <p:spPr>
          <a:xfrm rot="0">
            <a:off x="6168567" y="11469277"/>
            <a:ext cx="2629085" cy="1970805"/>
          </a:xfrm>
          <a:prstGeom prst="rect">
            <a:avLst/>
          </a:prstGeom>
        </p:spPr>
      </p:pic>
      <p:pic>
        <p:nvPicPr>
          <p:cNvPr name="Picture 13" id="13"/>
          <p:cNvPicPr>
            <a:picLocks noChangeAspect="true"/>
          </p:cNvPicPr>
          <p:nvPr/>
        </p:nvPicPr>
        <p:blipFill>
          <a:blip r:embed="rId3"/>
          <a:stretch>
            <a:fillRect/>
          </a:stretch>
        </p:blipFill>
        <p:spPr>
          <a:xfrm rot="0">
            <a:off x="8768319" y="11531357"/>
            <a:ext cx="1809109" cy="1835120"/>
          </a:xfrm>
          <a:prstGeom prst="rect">
            <a:avLst/>
          </a:prstGeom>
        </p:spPr>
      </p:pic>
      <p:grpSp>
        <p:nvGrpSpPr>
          <p:cNvPr name="Group 14" id="14"/>
          <p:cNvGrpSpPr/>
          <p:nvPr/>
        </p:nvGrpSpPr>
        <p:grpSpPr>
          <a:xfrm rot="0">
            <a:off x="10913994" y="12861685"/>
            <a:ext cx="3994994" cy="951306"/>
            <a:chOff x="0" y="0"/>
            <a:chExt cx="5326659" cy="1268408"/>
          </a:xfrm>
        </p:grpSpPr>
        <p:grpSp>
          <p:nvGrpSpPr>
            <p:cNvPr name="Group 15" id="15"/>
            <p:cNvGrpSpPr/>
            <p:nvPr/>
          </p:nvGrpSpPr>
          <p:grpSpPr>
            <a:xfrm rot="0">
              <a:off x="0" y="0"/>
              <a:ext cx="5326659" cy="1268408"/>
              <a:chOff x="0" y="0"/>
              <a:chExt cx="11568388" cy="2754717"/>
            </a:xfrm>
          </p:grpSpPr>
          <p:sp>
            <p:nvSpPr>
              <p:cNvPr name="Freeform 16" id="16"/>
              <p:cNvSpPr/>
              <p:nvPr/>
            </p:nvSpPr>
            <p:spPr>
              <a:xfrm flipH="false" flipV="false" rot="0">
                <a:off x="0" y="0"/>
                <a:ext cx="11568388" cy="2754717"/>
              </a:xfrm>
              <a:custGeom>
                <a:avLst/>
                <a:gdLst/>
                <a:ahLst/>
                <a:cxnLst/>
                <a:rect r="r" b="b" t="t" l="l"/>
                <a:pathLst>
                  <a:path h="2754717" w="11568388">
                    <a:moveTo>
                      <a:pt x="11343598" y="342900"/>
                    </a:moveTo>
                    <a:lnTo>
                      <a:pt x="11343598" y="251460"/>
                    </a:lnTo>
                    <a:lnTo>
                      <a:pt x="11568388" y="251460"/>
                    </a:lnTo>
                    <a:lnTo>
                      <a:pt x="11568388" y="226060"/>
                    </a:lnTo>
                    <a:lnTo>
                      <a:pt x="11343598" y="226060"/>
                    </a:lnTo>
                    <a:lnTo>
                      <a:pt x="11343598" y="0"/>
                    </a:lnTo>
                    <a:lnTo>
                      <a:pt x="11318198" y="0"/>
                    </a:lnTo>
                    <a:lnTo>
                      <a:pt x="11318198" y="226060"/>
                    </a:lnTo>
                    <a:lnTo>
                      <a:pt x="251460" y="226060"/>
                    </a:lnTo>
                    <a:lnTo>
                      <a:pt x="251460" y="0"/>
                    </a:lnTo>
                    <a:lnTo>
                      <a:pt x="226060" y="0"/>
                    </a:lnTo>
                    <a:lnTo>
                      <a:pt x="226060" y="226060"/>
                    </a:lnTo>
                    <a:lnTo>
                      <a:pt x="0" y="226060"/>
                    </a:lnTo>
                    <a:lnTo>
                      <a:pt x="0" y="251460"/>
                    </a:lnTo>
                    <a:lnTo>
                      <a:pt x="226060" y="251460"/>
                    </a:lnTo>
                    <a:lnTo>
                      <a:pt x="226060" y="2503257"/>
                    </a:lnTo>
                    <a:lnTo>
                      <a:pt x="0" y="2503257"/>
                    </a:lnTo>
                    <a:lnTo>
                      <a:pt x="0" y="2528657"/>
                    </a:lnTo>
                    <a:lnTo>
                      <a:pt x="226060" y="2528657"/>
                    </a:lnTo>
                    <a:lnTo>
                      <a:pt x="226060" y="2754717"/>
                    </a:lnTo>
                    <a:lnTo>
                      <a:pt x="251460" y="2754717"/>
                    </a:lnTo>
                    <a:lnTo>
                      <a:pt x="251460" y="2528657"/>
                    </a:lnTo>
                    <a:lnTo>
                      <a:pt x="11318198" y="2528657"/>
                    </a:lnTo>
                    <a:lnTo>
                      <a:pt x="11318198" y="2754717"/>
                    </a:lnTo>
                    <a:lnTo>
                      <a:pt x="11343598" y="2754717"/>
                    </a:lnTo>
                    <a:lnTo>
                      <a:pt x="11343598" y="2528657"/>
                    </a:lnTo>
                    <a:lnTo>
                      <a:pt x="11568388" y="2528657"/>
                    </a:lnTo>
                    <a:lnTo>
                      <a:pt x="11568388" y="2503257"/>
                    </a:lnTo>
                    <a:lnTo>
                      <a:pt x="11343598" y="2503257"/>
                    </a:lnTo>
                    <a:lnTo>
                      <a:pt x="11343598" y="342900"/>
                    </a:lnTo>
                    <a:close/>
                    <a:moveTo>
                      <a:pt x="11318198" y="342900"/>
                    </a:moveTo>
                    <a:lnTo>
                      <a:pt x="11318198" y="2503257"/>
                    </a:lnTo>
                    <a:lnTo>
                      <a:pt x="251460" y="2503257"/>
                    </a:lnTo>
                    <a:lnTo>
                      <a:pt x="251460" y="251460"/>
                    </a:lnTo>
                    <a:lnTo>
                      <a:pt x="11318198" y="251460"/>
                    </a:lnTo>
                    <a:lnTo>
                      <a:pt x="11318198" y="342900"/>
                    </a:lnTo>
                    <a:close/>
                  </a:path>
                </a:pathLst>
              </a:custGeom>
              <a:solidFill>
                <a:srgbClr val="000000"/>
              </a:solidFill>
            </p:spPr>
          </p:sp>
        </p:grpSp>
        <p:sp>
          <p:nvSpPr>
            <p:cNvPr name="TextBox 17" id="17"/>
            <p:cNvSpPr txBox="true"/>
            <p:nvPr/>
          </p:nvSpPr>
          <p:spPr>
            <a:xfrm rot="0">
              <a:off x="746137" y="183868"/>
              <a:ext cx="3834384" cy="308561"/>
            </a:xfrm>
            <a:prstGeom prst="rect">
              <a:avLst/>
            </a:prstGeom>
          </p:spPr>
          <p:txBody>
            <a:bodyPr anchor="t" rtlCol="false" tIns="0" lIns="0" bIns="0" rIns="0">
              <a:spAutoFit/>
            </a:bodyPr>
            <a:lstStyle/>
            <a:p>
              <a:pPr algn="ctr" marL="0" indent="0" lvl="0">
                <a:lnSpc>
                  <a:spcPts val="1929"/>
                </a:lnSpc>
                <a:spcBef>
                  <a:spcPct val="0"/>
                </a:spcBef>
              </a:pPr>
              <a:r>
                <a:rPr lang="en-US" b="true" sz="1378" u="none">
                  <a:solidFill>
                    <a:srgbClr val="000000"/>
                  </a:solidFill>
                  <a:latin typeface="Glacial Indifference Bold"/>
                  <a:ea typeface="Glacial Indifference Bold"/>
                  <a:cs typeface="Glacial Indifference Bold"/>
                  <a:sym typeface="Glacial Indifference Bold"/>
                </a:rPr>
                <a:t>IMPORTANT!</a:t>
              </a:r>
            </a:p>
          </p:txBody>
        </p:sp>
        <p:sp>
          <p:nvSpPr>
            <p:cNvPr name="TextBox 18" id="18"/>
            <p:cNvSpPr txBox="true"/>
            <p:nvPr/>
          </p:nvSpPr>
          <p:spPr>
            <a:xfrm rot="0">
              <a:off x="295382" y="498651"/>
              <a:ext cx="4735895" cy="549982"/>
            </a:xfrm>
            <a:prstGeom prst="rect">
              <a:avLst/>
            </a:prstGeom>
          </p:spPr>
          <p:txBody>
            <a:bodyPr anchor="t" rtlCol="false" tIns="0" lIns="0" bIns="0" rIns="0">
              <a:spAutoFit/>
            </a:bodyPr>
            <a:lstStyle/>
            <a:p>
              <a:pPr algn="ctr" marL="0" indent="0" lvl="0">
                <a:lnSpc>
                  <a:spcPts val="1653"/>
                </a:lnSpc>
              </a:pPr>
              <a:r>
                <a:rPr lang="en-US" sz="1377" u="none">
                  <a:solidFill>
                    <a:srgbClr val="000000"/>
                  </a:solidFill>
                  <a:latin typeface="Glacial Indifference"/>
                  <a:ea typeface="Glacial Indifference"/>
                  <a:cs typeface="Glacial Indifference"/>
                  <a:sym typeface="Glacial Indifference"/>
                </a:rPr>
                <a:t>Avoid using too much technical detail or using excessive jargon when presenting them.</a:t>
              </a:r>
            </a:p>
          </p:txBody>
        </p:sp>
      </p:grpSp>
      <p:sp>
        <p:nvSpPr>
          <p:cNvPr name="TextBox 19" id="19"/>
          <p:cNvSpPr txBox="true"/>
          <p:nvPr/>
        </p:nvSpPr>
        <p:spPr>
          <a:xfrm rot="0">
            <a:off x="15522103" y="6022405"/>
            <a:ext cx="1306532" cy="1214032"/>
          </a:xfrm>
          <a:prstGeom prst="rect">
            <a:avLst/>
          </a:prstGeom>
        </p:spPr>
        <p:txBody>
          <a:bodyPr anchor="t" rtlCol="false" tIns="0" lIns="0" bIns="0" rIns="0">
            <a:spAutoFit/>
          </a:bodyPr>
          <a:lstStyle/>
          <a:p>
            <a:pPr algn="l" marL="0" indent="0" lvl="0">
              <a:lnSpc>
                <a:spcPts val="9128"/>
              </a:lnSpc>
              <a:spcBef>
                <a:spcPct val="0"/>
              </a:spcBef>
            </a:pPr>
            <a:r>
              <a:rPr lang="en-US" sz="9128" u="none">
                <a:solidFill>
                  <a:srgbClr val="000000"/>
                </a:solidFill>
                <a:latin typeface="Anton"/>
                <a:ea typeface="Anton"/>
                <a:cs typeface="Anton"/>
                <a:sym typeface="Anton"/>
              </a:rPr>
              <a:t>03</a:t>
            </a:r>
          </a:p>
        </p:txBody>
      </p:sp>
      <p:sp>
        <p:nvSpPr>
          <p:cNvPr name="TextBox 20" id="20"/>
          <p:cNvSpPr txBox="true"/>
          <p:nvPr/>
        </p:nvSpPr>
        <p:spPr>
          <a:xfrm rot="0">
            <a:off x="6353630" y="6031930"/>
            <a:ext cx="1129479" cy="2370234"/>
          </a:xfrm>
          <a:prstGeom prst="rect">
            <a:avLst/>
          </a:prstGeom>
        </p:spPr>
        <p:txBody>
          <a:bodyPr anchor="t" rtlCol="false" tIns="0" lIns="0" bIns="0" rIns="0">
            <a:spAutoFit/>
          </a:bodyPr>
          <a:lstStyle/>
          <a:p>
            <a:pPr algn="l" marL="0" indent="0" lvl="0">
              <a:lnSpc>
                <a:spcPts val="9151"/>
              </a:lnSpc>
            </a:pPr>
            <a:r>
              <a:rPr lang="en-US" sz="9151">
                <a:solidFill>
                  <a:srgbClr val="000000"/>
                </a:solidFill>
                <a:latin typeface="Anton"/>
                <a:ea typeface="Anton"/>
                <a:cs typeface="Anton"/>
                <a:sym typeface="Anton"/>
              </a:rPr>
              <a:t>01</a:t>
            </a:r>
          </a:p>
        </p:txBody>
      </p:sp>
      <p:sp>
        <p:nvSpPr>
          <p:cNvPr name="TextBox 21" id="21"/>
          <p:cNvSpPr txBox="true"/>
          <p:nvPr/>
        </p:nvSpPr>
        <p:spPr>
          <a:xfrm rot="0">
            <a:off x="10931999" y="10195526"/>
            <a:ext cx="1337412" cy="1214032"/>
          </a:xfrm>
          <a:prstGeom prst="rect">
            <a:avLst/>
          </a:prstGeom>
        </p:spPr>
        <p:txBody>
          <a:bodyPr anchor="t" rtlCol="false" tIns="0" lIns="0" bIns="0" rIns="0">
            <a:spAutoFit/>
          </a:bodyPr>
          <a:lstStyle/>
          <a:p>
            <a:pPr algn="l" marL="0" indent="0" lvl="0">
              <a:lnSpc>
                <a:spcPts val="9128"/>
              </a:lnSpc>
              <a:spcBef>
                <a:spcPct val="0"/>
              </a:spcBef>
            </a:pPr>
            <a:r>
              <a:rPr lang="en-US" sz="9128">
                <a:solidFill>
                  <a:srgbClr val="000000"/>
                </a:solidFill>
                <a:latin typeface="Anton"/>
                <a:ea typeface="Anton"/>
                <a:cs typeface="Anton"/>
                <a:sym typeface="Anton"/>
              </a:rPr>
              <a:t>05</a:t>
            </a:r>
          </a:p>
        </p:txBody>
      </p:sp>
      <p:sp>
        <p:nvSpPr>
          <p:cNvPr name="TextBox 22" id="22"/>
          <p:cNvSpPr txBox="true"/>
          <p:nvPr/>
        </p:nvSpPr>
        <p:spPr>
          <a:xfrm rot="0">
            <a:off x="10931999" y="6022405"/>
            <a:ext cx="1337412" cy="1214032"/>
          </a:xfrm>
          <a:prstGeom prst="rect">
            <a:avLst/>
          </a:prstGeom>
        </p:spPr>
        <p:txBody>
          <a:bodyPr anchor="t" rtlCol="false" tIns="0" lIns="0" bIns="0" rIns="0">
            <a:spAutoFit/>
          </a:bodyPr>
          <a:lstStyle/>
          <a:p>
            <a:pPr algn="l" marL="0" indent="0" lvl="0">
              <a:lnSpc>
                <a:spcPts val="9128"/>
              </a:lnSpc>
              <a:spcBef>
                <a:spcPct val="0"/>
              </a:spcBef>
            </a:pPr>
            <a:r>
              <a:rPr lang="en-US" sz="9128" u="none">
                <a:solidFill>
                  <a:srgbClr val="000000"/>
                </a:solidFill>
                <a:latin typeface="Anton"/>
                <a:ea typeface="Anton"/>
                <a:cs typeface="Anton"/>
                <a:sym typeface="Anton"/>
              </a:rPr>
              <a:t>02</a:t>
            </a:r>
          </a:p>
        </p:txBody>
      </p:sp>
      <p:sp>
        <p:nvSpPr>
          <p:cNvPr name="TextBox 23" id="23"/>
          <p:cNvSpPr txBox="true"/>
          <p:nvPr/>
        </p:nvSpPr>
        <p:spPr>
          <a:xfrm rot="0">
            <a:off x="15522103" y="10195526"/>
            <a:ext cx="1306532" cy="1214032"/>
          </a:xfrm>
          <a:prstGeom prst="rect">
            <a:avLst/>
          </a:prstGeom>
        </p:spPr>
        <p:txBody>
          <a:bodyPr anchor="t" rtlCol="false" tIns="0" lIns="0" bIns="0" rIns="0">
            <a:spAutoFit/>
          </a:bodyPr>
          <a:lstStyle/>
          <a:p>
            <a:pPr algn="l" marL="0" indent="0" lvl="0">
              <a:lnSpc>
                <a:spcPts val="9128"/>
              </a:lnSpc>
              <a:spcBef>
                <a:spcPct val="0"/>
              </a:spcBef>
            </a:pPr>
            <a:r>
              <a:rPr lang="en-US" sz="9128">
                <a:solidFill>
                  <a:srgbClr val="000000"/>
                </a:solidFill>
                <a:latin typeface="Anton"/>
                <a:ea typeface="Anton"/>
                <a:cs typeface="Anton"/>
                <a:sym typeface="Anton"/>
              </a:rPr>
              <a:t>06</a:t>
            </a:r>
          </a:p>
        </p:txBody>
      </p:sp>
      <p:sp>
        <p:nvSpPr>
          <p:cNvPr name="TextBox 24" id="24"/>
          <p:cNvSpPr txBox="true"/>
          <p:nvPr/>
        </p:nvSpPr>
        <p:spPr>
          <a:xfrm rot="0">
            <a:off x="1562146" y="1029931"/>
            <a:ext cx="10707266" cy="6966880"/>
          </a:xfrm>
          <a:prstGeom prst="rect">
            <a:avLst/>
          </a:prstGeom>
        </p:spPr>
        <p:txBody>
          <a:bodyPr anchor="t" rtlCol="false" tIns="0" lIns="0" bIns="0" rIns="0">
            <a:spAutoFit/>
          </a:bodyPr>
          <a:lstStyle/>
          <a:p>
            <a:pPr algn="l">
              <a:lnSpc>
                <a:spcPts val="10877"/>
              </a:lnSpc>
            </a:pPr>
            <a:r>
              <a:rPr lang="en-US" sz="10877">
                <a:solidFill>
                  <a:srgbClr val="000000"/>
                </a:solidFill>
                <a:latin typeface="Anton"/>
                <a:ea typeface="Anton"/>
                <a:cs typeface="Anton"/>
                <a:sym typeface="Anton"/>
              </a:rPr>
              <a:t>HOW TO MAKE A RESEARCH POSTER: A GUIDE FOR STUDENTS</a:t>
            </a:r>
          </a:p>
        </p:txBody>
      </p:sp>
      <p:sp>
        <p:nvSpPr>
          <p:cNvPr name="TextBox 25" id="25"/>
          <p:cNvSpPr txBox="true"/>
          <p:nvPr/>
        </p:nvSpPr>
        <p:spPr>
          <a:xfrm rot="0">
            <a:off x="1562146" y="5988423"/>
            <a:ext cx="4207623" cy="2542450"/>
          </a:xfrm>
          <a:prstGeom prst="rect">
            <a:avLst/>
          </a:prstGeom>
        </p:spPr>
        <p:txBody>
          <a:bodyPr anchor="t" rtlCol="false" tIns="0" lIns="0" bIns="0" rIns="0">
            <a:spAutoFit/>
          </a:bodyPr>
          <a:lstStyle/>
          <a:p>
            <a:pPr algn="l">
              <a:lnSpc>
                <a:spcPts val="2866"/>
              </a:lnSpc>
            </a:pPr>
            <a:r>
              <a:rPr lang="en-US" sz="2204">
                <a:solidFill>
                  <a:srgbClr val="000000"/>
                </a:solidFill>
                <a:latin typeface="Kollektif"/>
                <a:ea typeface="Kollektif"/>
                <a:cs typeface="Kollektif"/>
                <a:sym typeface="Kollektif"/>
              </a:rPr>
              <a:t>Many technologies and breakthroughs would not be possible without research. It is important to keep members of the community informed about the latest updates. One way to do that is through research posters.</a:t>
            </a:r>
          </a:p>
        </p:txBody>
      </p:sp>
      <p:grpSp>
        <p:nvGrpSpPr>
          <p:cNvPr name="Group 26" id="26"/>
          <p:cNvGrpSpPr/>
          <p:nvPr/>
        </p:nvGrpSpPr>
        <p:grpSpPr>
          <a:xfrm rot="0">
            <a:off x="16982318" y="990646"/>
            <a:ext cx="2839536" cy="931000"/>
            <a:chOff x="0" y="0"/>
            <a:chExt cx="3786048" cy="1241333"/>
          </a:xfrm>
        </p:grpSpPr>
        <p:sp>
          <p:nvSpPr>
            <p:cNvPr name="TextBox 27" id="27"/>
            <p:cNvSpPr txBox="true"/>
            <p:nvPr/>
          </p:nvSpPr>
          <p:spPr>
            <a:xfrm rot="0">
              <a:off x="0" y="223425"/>
              <a:ext cx="3786048" cy="761242"/>
            </a:xfrm>
            <a:prstGeom prst="rect">
              <a:avLst/>
            </a:prstGeom>
          </p:spPr>
          <p:txBody>
            <a:bodyPr anchor="t" rtlCol="false" tIns="0" lIns="0" bIns="0" rIns="0">
              <a:spAutoFit/>
            </a:bodyPr>
            <a:lstStyle/>
            <a:p>
              <a:pPr algn="l" marL="0" indent="0" lvl="0">
                <a:lnSpc>
                  <a:spcPts val="1543"/>
                </a:lnSpc>
                <a:spcBef>
                  <a:spcPct val="0"/>
                </a:spcBef>
              </a:pPr>
              <a:r>
                <a:rPr lang="en-US" sz="1102">
                  <a:solidFill>
                    <a:srgbClr val="000000"/>
                  </a:solidFill>
                  <a:latin typeface="Kollektif"/>
                  <a:ea typeface="Kollektif"/>
                  <a:cs typeface="Kollektif"/>
                  <a:sym typeface="Kollektif"/>
                </a:rPr>
                <a:t>We're also proud of the institutions that we are with and support our research. Let's let them know by adding their names and logos here.</a:t>
              </a:r>
            </a:p>
          </p:txBody>
        </p:sp>
        <p:sp>
          <p:nvSpPr>
            <p:cNvPr name="TextBox 28" id="28"/>
            <p:cNvSpPr txBox="true"/>
            <p:nvPr/>
          </p:nvSpPr>
          <p:spPr>
            <a:xfrm rot="0">
              <a:off x="0" y="-28575"/>
              <a:ext cx="3786048" cy="278242"/>
            </a:xfrm>
            <a:prstGeom prst="rect">
              <a:avLst/>
            </a:prstGeom>
          </p:spPr>
          <p:txBody>
            <a:bodyPr anchor="t" rtlCol="false" tIns="0" lIns="0" bIns="0" rIns="0">
              <a:spAutoFit/>
            </a:bodyPr>
            <a:lstStyle/>
            <a:p>
              <a:pPr algn="l" marL="0" indent="0" lvl="0">
                <a:lnSpc>
                  <a:spcPts val="1736"/>
                </a:lnSpc>
                <a:spcBef>
                  <a:spcPct val="0"/>
                </a:spcBef>
              </a:pPr>
              <a:r>
                <a:rPr lang="en-US" b="true" sz="1240">
                  <a:solidFill>
                    <a:srgbClr val="000000"/>
                  </a:solidFill>
                  <a:latin typeface="Kollektif Bold"/>
                  <a:ea typeface="Kollektif Bold"/>
                  <a:cs typeface="Kollektif Bold"/>
                  <a:sym typeface="Kollektif Bold"/>
                </a:rPr>
                <a:t>Affiliations</a:t>
              </a:r>
            </a:p>
          </p:txBody>
        </p:sp>
      </p:grpSp>
      <p:grpSp>
        <p:nvGrpSpPr>
          <p:cNvPr name="Group 29" id="29"/>
          <p:cNvGrpSpPr/>
          <p:nvPr/>
        </p:nvGrpSpPr>
        <p:grpSpPr>
          <a:xfrm rot="0">
            <a:off x="13932782" y="990646"/>
            <a:ext cx="2742363" cy="929250"/>
            <a:chOff x="0" y="0"/>
            <a:chExt cx="3656484" cy="1239000"/>
          </a:xfrm>
        </p:grpSpPr>
        <p:sp>
          <p:nvSpPr>
            <p:cNvPr name="TextBox 30" id="30"/>
            <p:cNvSpPr txBox="true"/>
            <p:nvPr/>
          </p:nvSpPr>
          <p:spPr>
            <a:xfrm rot="0">
              <a:off x="0" y="221092"/>
              <a:ext cx="3656484" cy="1017908"/>
            </a:xfrm>
            <a:prstGeom prst="rect">
              <a:avLst/>
            </a:prstGeom>
          </p:spPr>
          <p:txBody>
            <a:bodyPr anchor="t" rtlCol="false" tIns="0" lIns="0" bIns="0" rIns="0">
              <a:spAutoFit/>
            </a:bodyPr>
            <a:lstStyle/>
            <a:p>
              <a:pPr algn="l" marL="0" indent="0" lvl="0">
                <a:lnSpc>
                  <a:spcPts val="1543"/>
                </a:lnSpc>
                <a:spcBef>
                  <a:spcPct val="0"/>
                </a:spcBef>
              </a:pPr>
              <a:r>
                <a:rPr lang="en-US" sz="1102">
                  <a:solidFill>
                    <a:srgbClr val="000000"/>
                  </a:solidFill>
                  <a:latin typeface="Kollektif"/>
                  <a:ea typeface="Kollektif"/>
                  <a:cs typeface="Kollektif"/>
                  <a:sym typeface="Kollektif"/>
                </a:rPr>
                <a:t>Be proud of your work! Add the names of the people involved in this study. Don't forget to include titles and honorifics. We're proud of those too.</a:t>
              </a:r>
            </a:p>
          </p:txBody>
        </p:sp>
        <p:sp>
          <p:nvSpPr>
            <p:cNvPr name="TextBox 31" id="31"/>
            <p:cNvSpPr txBox="true"/>
            <p:nvPr/>
          </p:nvSpPr>
          <p:spPr>
            <a:xfrm rot="0">
              <a:off x="0" y="-28575"/>
              <a:ext cx="3656484" cy="278242"/>
            </a:xfrm>
            <a:prstGeom prst="rect">
              <a:avLst/>
            </a:prstGeom>
          </p:spPr>
          <p:txBody>
            <a:bodyPr anchor="t" rtlCol="false" tIns="0" lIns="0" bIns="0" rIns="0">
              <a:spAutoFit/>
            </a:bodyPr>
            <a:lstStyle/>
            <a:p>
              <a:pPr algn="l" marL="0" indent="0" lvl="0">
                <a:lnSpc>
                  <a:spcPts val="1736"/>
                </a:lnSpc>
                <a:spcBef>
                  <a:spcPct val="0"/>
                </a:spcBef>
              </a:pPr>
              <a:r>
                <a:rPr lang="en-US" b="true" sz="1240">
                  <a:solidFill>
                    <a:srgbClr val="000000"/>
                  </a:solidFill>
                  <a:latin typeface="Kollektif Bold"/>
                  <a:ea typeface="Kollektif Bold"/>
                  <a:cs typeface="Kollektif Bold"/>
                  <a:sym typeface="Kollektif Bold"/>
                </a:rPr>
                <a:t>Authors</a:t>
              </a:r>
            </a:p>
          </p:txBody>
        </p:sp>
      </p:grpSp>
      <p:sp>
        <p:nvSpPr>
          <p:cNvPr name="TextBox 32" id="32"/>
          <p:cNvSpPr txBox="true"/>
          <p:nvPr/>
        </p:nvSpPr>
        <p:spPr>
          <a:xfrm rot="0">
            <a:off x="1828879" y="11702167"/>
            <a:ext cx="4079978" cy="1542763"/>
          </a:xfrm>
          <a:prstGeom prst="rect">
            <a:avLst/>
          </a:prstGeom>
        </p:spPr>
        <p:txBody>
          <a:bodyPr anchor="t" rtlCol="false" tIns="0" lIns="0" bIns="0" rIns="0">
            <a:spAutoFit/>
          </a:bodyPr>
          <a:lstStyle/>
          <a:p>
            <a:pPr algn="l" marL="0" indent="0" lvl="0">
              <a:lnSpc>
                <a:spcPts val="1746"/>
              </a:lnSpc>
              <a:spcBef>
                <a:spcPct val="0"/>
              </a:spcBef>
            </a:pPr>
            <a:r>
              <a:rPr lang="en-US" sz="1343" u="none">
                <a:solidFill>
                  <a:srgbClr val="000000"/>
                </a:solidFill>
                <a:latin typeface="Kollektif"/>
                <a:ea typeface="Kollektif"/>
                <a:cs typeface="Kollektif"/>
                <a:sym typeface="Kollektif"/>
              </a:rPr>
              <a:t>Expand on your findings by discussing what methods were used to analyze your data. It can get technical so keep it simple and direct to the point. Use bullets for emphasis. Include key graphs, tables, illustrations, and other images that support the study and show a visual analysis of the data. Make sure they are large enough to be seen from a distance but not clutter the poster.</a:t>
            </a:r>
          </a:p>
        </p:txBody>
      </p:sp>
      <p:sp>
        <p:nvSpPr>
          <p:cNvPr name="TextBox 33" id="33"/>
          <p:cNvSpPr txBox="true"/>
          <p:nvPr/>
        </p:nvSpPr>
        <p:spPr>
          <a:xfrm rot="0">
            <a:off x="3148762" y="10109044"/>
            <a:ext cx="3542623" cy="529067"/>
          </a:xfrm>
          <a:prstGeom prst="rect">
            <a:avLst/>
          </a:prstGeom>
        </p:spPr>
        <p:txBody>
          <a:bodyPr anchor="t" rtlCol="false" tIns="0" lIns="0" bIns="0" rIns="0">
            <a:spAutoFit/>
          </a:bodyPr>
          <a:lstStyle/>
          <a:p>
            <a:pPr algn="l" marL="0" indent="0" lvl="0">
              <a:lnSpc>
                <a:spcPts val="4372"/>
              </a:lnSpc>
              <a:spcBef>
                <a:spcPct val="0"/>
              </a:spcBef>
            </a:pPr>
            <a:r>
              <a:rPr lang="en-US" sz="3123" u="none">
                <a:solidFill>
                  <a:srgbClr val="000000"/>
                </a:solidFill>
                <a:latin typeface="Anton"/>
                <a:ea typeface="Anton"/>
                <a:cs typeface="Anton"/>
                <a:sym typeface="Anton"/>
              </a:rPr>
              <a:t>ANALYSIS</a:t>
            </a:r>
          </a:p>
        </p:txBody>
      </p:sp>
      <p:sp>
        <p:nvSpPr>
          <p:cNvPr name="TextBox 34" id="34"/>
          <p:cNvSpPr txBox="true"/>
          <p:nvPr/>
        </p:nvSpPr>
        <p:spPr>
          <a:xfrm rot="0">
            <a:off x="10931999" y="11702167"/>
            <a:ext cx="3976990" cy="886513"/>
          </a:xfrm>
          <a:prstGeom prst="rect">
            <a:avLst/>
          </a:prstGeom>
        </p:spPr>
        <p:txBody>
          <a:bodyPr anchor="t" rtlCol="false" tIns="0" lIns="0" bIns="0" rIns="0">
            <a:spAutoFit/>
          </a:bodyPr>
          <a:lstStyle/>
          <a:p>
            <a:pPr algn="l" marL="0" indent="0" lvl="0">
              <a:lnSpc>
                <a:spcPts val="1746"/>
              </a:lnSpc>
              <a:spcBef>
                <a:spcPct val="0"/>
              </a:spcBef>
            </a:pPr>
            <a:r>
              <a:rPr lang="en-US" sz="1343" u="none">
                <a:solidFill>
                  <a:srgbClr val="000000"/>
                </a:solidFill>
                <a:latin typeface="Kollektif"/>
                <a:ea typeface="Kollektif"/>
                <a:cs typeface="Kollektif"/>
                <a:sym typeface="Kollektif"/>
              </a:rPr>
              <a:t>Results show the outcome of the research and should answer the question or hypothesis stated in the introduction. State what you've found from your study. You can also list your findings in bullets.</a:t>
            </a:r>
          </a:p>
        </p:txBody>
      </p:sp>
      <p:sp>
        <p:nvSpPr>
          <p:cNvPr name="TextBox 35" id="35"/>
          <p:cNvSpPr txBox="true"/>
          <p:nvPr/>
        </p:nvSpPr>
        <p:spPr>
          <a:xfrm rot="0">
            <a:off x="12299313" y="10232869"/>
            <a:ext cx="2205211" cy="790533"/>
          </a:xfrm>
          <a:prstGeom prst="rect">
            <a:avLst/>
          </a:prstGeom>
        </p:spPr>
        <p:txBody>
          <a:bodyPr anchor="t" rtlCol="false" tIns="0" lIns="0" bIns="0" rIns="0">
            <a:spAutoFit/>
          </a:bodyPr>
          <a:lstStyle/>
          <a:p>
            <a:pPr algn="l" marL="0" indent="0" lvl="0">
              <a:lnSpc>
                <a:spcPts val="3088"/>
              </a:lnSpc>
            </a:pPr>
            <a:r>
              <a:rPr lang="en-US" sz="3088">
                <a:solidFill>
                  <a:srgbClr val="000000"/>
                </a:solidFill>
                <a:latin typeface="Anton"/>
                <a:ea typeface="Anton"/>
                <a:cs typeface="Anton"/>
                <a:sym typeface="Anton"/>
              </a:rPr>
              <a:t>RESULTS/ FINDINGS</a:t>
            </a:r>
          </a:p>
        </p:txBody>
      </p:sp>
      <p:sp>
        <p:nvSpPr>
          <p:cNvPr name="TextBox 36" id="36"/>
          <p:cNvSpPr txBox="true"/>
          <p:nvPr/>
        </p:nvSpPr>
        <p:spPr>
          <a:xfrm rot="0">
            <a:off x="15522103" y="11702167"/>
            <a:ext cx="4037856" cy="1324013"/>
          </a:xfrm>
          <a:prstGeom prst="rect">
            <a:avLst/>
          </a:prstGeom>
        </p:spPr>
        <p:txBody>
          <a:bodyPr anchor="t" rtlCol="false" tIns="0" lIns="0" bIns="0" rIns="0">
            <a:spAutoFit/>
          </a:bodyPr>
          <a:lstStyle/>
          <a:p>
            <a:pPr algn="l" marL="0" indent="0" lvl="0">
              <a:lnSpc>
                <a:spcPts val="1746"/>
              </a:lnSpc>
              <a:spcBef>
                <a:spcPct val="0"/>
              </a:spcBef>
            </a:pPr>
            <a:r>
              <a:rPr lang="en-US" sz="1343" u="none">
                <a:solidFill>
                  <a:srgbClr val="000000"/>
                </a:solidFill>
                <a:latin typeface="Kollektif"/>
                <a:ea typeface="Kollektif"/>
                <a:cs typeface="Kollektif"/>
                <a:sym typeface="Kollektif"/>
              </a:rPr>
              <a:t>Summarize your study and let the viewers know two to three key findings. You can also add a description of each that can give them an idea of what comes next. This section can also include any implications of the study, and if there are any actions or recommendations for future study.</a:t>
            </a:r>
          </a:p>
        </p:txBody>
      </p:sp>
      <p:sp>
        <p:nvSpPr>
          <p:cNvPr name="TextBox 37" id="37"/>
          <p:cNvSpPr txBox="true"/>
          <p:nvPr/>
        </p:nvSpPr>
        <p:spPr>
          <a:xfrm rot="0">
            <a:off x="16875840" y="10109044"/>
            <a:ext cx="2466034" cy="1080317"/>
          </a:xfrm>
          <a:prstGeom prst="rect">
            <a:avLst/>
          </a:prstGeom>
        </p:spPr>
        <p:txBody>
          <a:bodyPr anchor="t" rtlCol="false" tIns="0" lIns="0" bIns="0" rIns="0">
            <a:spAutoFit/>
          </a:bodyPr>
          <a:lstStyle/>
          <a:p>
            <a:pPr algn="l" marL="0" indent="0" lvl="0">
              <a:lnSpc>
                <a:spcPts val="4372"/>
              </a:lnSpc>
              <a:spcBef>
                <a:spcPct val="0"/>
              </a:spcBef>
            </a:pPr>
            <a:r>
              <a:rPr lang="en-US" sz="3123">
                <a:solidFill>
                  <a:srgbClr val="000000"/>
                </a:solidFill>
                <a:latin typeface="Anton"/>
                <a:ea typeface="Anton"/>
                <a:cs typeface="Anton"/>
                <a:sym typeface="Anton"/>
              </a:rPr>
              <a:t>CONCLUSION</a:t>
            </a:r>
          </a:p>
        </p:txBody>
      </p:sp>
      <p:sp>
        <p:nvSpPr>
          <p:cNvPr name="TextBox 38" id="38"/>
          <p:cNvSpPr txBox="true"/>
          <p:nvPr/>
        </p:nvSpPr>
        <p:spPr>
          <a:xfrm rot="0">
            <a:off x="6353630" y="7482639"/>
            <a:ext cx="4076475" cy="1185133"/>
          </a:xfrm>
          <a:prstGeom prst="rect">
            <a:avLst/>
          </a:prstGeom>
        </p:spPr>
        <p:txBody>
          <a:bodyPr anchor="t" rtlCol="false" tIns="0" lIns="0" bIns="0" rIns="0">
            <a:spAutoFit/>
          </a:bodyPr>
          <a:lstStyle/>
          <a:p>
            <a:pPr algn="l" marL="0" indent="0" lvl="0">
              <a:lnSpc>
                <a:spcPts val="1552"/>
              </a:lnSpc>
            </a:pPr>
            <a:r>
              <a:rPr lang="en-US" sz="1194">
                <a:solidFill>
                  <a:srgbClr val="000000"/>
                </a:solidFill>
                <a:latin typeface="Kollektif"/>
                <a:ea typeface="Kollektif"/>
                <a:cs typeface="Kollektif"/>
                <a:sym typeface="Kollektif"/>
              </a:rPr>
              <a:t>Posters are popular method of presenting research findings in a concise and visually pleasing manner. They are commonly used in conferences and meetings. Start by introducing the subject of your research and/or your hypothesis. What are the questions about this topic that you want to answer? What new things can it contribute to the existing literature?</a:t>
            </a:r>
          </a:p>
        </p:txBody>
      </p:sp>
      <p:sp>
        <p:nvSpPr>
          <p:cNvPr name="TextBox 39" id="39"/>
          <p:cNvSpPr txBox="true"/>
          <p:nvPr/>
        </p:nvSpPr>
        <p:spPr>
          <a:xfrm rot="0">
            <a:off x="7510465" y="6042173"/>
            <a:ext cx="2524327" cy="790533"/>
          </a:xfrm>
          <a:prstGeom prst="rect">
            <a:avLst/>
          </a:prstGeom>
        </p:spPr>
        <p:txBody>
          <a:bodyPr anchor="t" rtlCol="false" tIns="0" lIns="0" bIns="0" rIns="0">
            <a:spAutoFit/>
          </a:bodyPr>
          <a:lstStyle/>
          <a:p>
            <a:pPr algn="l" marL="0" indent="0" lvl="0">
              <a:lnSpc>
                <a:spcPts val="3088"/>
              </a:lnSpc>
              <a:spcBef>
                <a:spcPct val="0"/>
              </a:spcBef>
            </a:pPr>
            <a:r>
              <a:rPr lang="en-US" sz="3088" u="none">
                <a:solidFill>
                  <a:srgbClr val="000000"/>
                </a:solidFill>
                <a:latin typeface="Anton"/>
                <a:ea typeface="Anton"/>
                <a:cs typeface="Anton"/>
                <a:sym typeface="Anton"/>
              </a:rPr>
              <a:t>INTRODUCTION</a:t>
            </a:r>
          </a:p>
        </p:txBody>
      </p:sp>
      <p:sp>
        <p:nvSpPr>
          <p:cNvPr name="TextBox 40" id="40"/>
          <p:cNvSpPr txBox="true"/>
          <p:nvPr/>
        </p:nvSpPr>
        <p:spPr>
          <a:xfrm rot="0">
            <a:off x="10931999" y="7482639"/>
            <a:ext cx="4072877" cy="397633"/>
          </a:xfrm>
          <a:prstGeom prst="rect">
            <a:avLst/>
          </a:prstGeom>
        </p:spPr>
        <p:txBody>
          <a:bodyPr anchor="t" rtlCol="false" tIns="0" lIns="0" bIns="0" rIns="0">
            <a:spAutoFit/>
          </a:bodyPr>
          <a:lstStyle/>
          <a:p>
            <a:pPr algn="l" marL="0" indent="0" lvl="0">
              <a:lnSpc>
                <a:spcPts val="1552"/>
              </a:lnSpc>
              <a:spcBef>
                <a:spcPct val="0"/>
              </a:spcBef>
            </a:pPr>
            <a:r>
              <a:rPr lang="en-US" sz="1194" u="none">
                <a:solidFill>
                  <a:srgbClr val="000000"/>
                </a:solidFill>
                <a:latin typeface="Kollektif"/>
                <a:ea typeface="Kollektif"/>
                <a:cs typeface="Kollektif"/>
                <a:sym typeface="Kollektif"/>
              </a:rPr>
              <a:t>It is important for your readers to know what you want to achieve with your research. State this as clear as possible.</a:t>
            </a:r>
          </a:p>
        </p:txBody>
      </p:sp>
      <p:sp>
        <p:nvSpPr>
          <p:cNvPr name="TextBox 41" id="41"/>
          <p:cNvSpPr txBox="true"/>
          <p:nvPr/>
        </p:nvSpPr>
        <p:spPr>
          <a:xfrm rot="0">
            <a:off x="12269411" y="6042173"/>
            <a:ext cx="2327119" cy="401158"/>
          </a:xfrm>
          <a:prstGeom prst="rect">
            <a:avLst/>
          </a:prstGeom>
        </p:spPr>
        <p:txBody>
          <a:bodyPr anchor="t" rtlCol="false" tIns="0" lIns="0" bIns="0" rIns="0">
            <a:spAutoFit/>
          </a:bodyPr>
          <a:lstStyle/>
          <a:p>
            <a:pPr algn="l" marL="0" indent="0" lvl="0">
              <a:lnSpc>
                <a:spcPts val="3088"/>
              </a:lnSpc>
              <a:spcBef>
                <a:spcPct val="0"/>
              </a:spcBef>
            </a:pPr>
            <a:r>
              <a:rPr lang="en-US" sz="3088" u="none">
                <a:solidFill>
                  <a:srgbClr val="000000"/>
                </a:solidFill>
                <a:latin typeface="Anton"/>
                <a:ea typeface="Anton"/>
                <a:cs typeface="Anton"/>
                <a:sym typeface="Anton"/>
              </a:rPr>
              <a:t>OBJECTIVE</a:t>
            </a:r>
          </a:p>
        </p:txBody>
      </p:sp>
      <p:sp>
        <p:nvSpPr>
          <p:cNvPr name="TextBox 42" id="42"/>
          <p:cNvSpPr txBox="true"/>
          <p:nvPr/>
        </p:nvSpPr>
        <p:spPr>
          <a:xfrm rot="0">
            <a:off x="15522103" y="7482639"/>
            <a:ext cx="4037856" cy="2312571"/>
          </a:xfrm>
          <a:prstGeom prst="rect">
            <a:avLst/>
          </a:prstGeom>
        </p:spPr>
        <p:txBody>
          <a:bodyPr anchor="t" rtlCol="false" tIns="0" lIns="0" bIns="0" rIns="0">
            <a:spAutoFit/>
          </a:bodyPr>
          <a:lstStyle/>
          <a:p>
            <a:pPr algn="l" marL="0" indent="0" lvl="0">
              <a:lnSpc>
                <a:spcPts val="1686"/>
              </a:lnSpc>
              <a:spcBef>
                <a:spcPct val="0"/>
              </a:spcBef>
            </a:pPr>
            <a:r>
              <a:rPr lang="en-US" sz="1297" u="none">
                <a:solidFill>
                  <a:srgbClr val="000000"/>
                </a:solidFill>
                <a:latin typeface="Kollektif"/>
                <a:ea typeface="Kollektif"/>
                <a:cs typeface="Kollektif"/>
                <a:sym typeface="Kollektif"/>
              </a:rPr>
              <a:t>Let people know how you did your study. Methods can vary depending on the subject or results you want to see. These methods can include: </a:t>
            </a:r>
          </a:p>
          <a:p>
            <a:pPr algn="l" marL="0" indent="0" lvl="0">
              <a:lnSpc>
                <a:spcPts val="1686"/>
              </a:lnSpc>
              <a:spcBef>
                <a:spcPct val="0"/>
              </a:spcBef>
            </a:pPr>
          </a:p>
          <a:p>
            <a:pPr algn="l" marL="0" indent="0" lvl="0">
              <a:lnSpc>
                <a:spcPts val="1686"/>
              </a:lnSpc>
              <a:spcBef>
                <a:spcPct val="0"/>
              </a:spcBef>
            </a:pPr>
            <a:r>
              <a:rPr lang="en-US" sz="1297" u="none">
                <a:solidFill>
                  <a:srgbClr val="000000"/>
                </a:solidFill>
                <a:latin typeface="Kollektif"/>
                <a:ea typeface="Kollektif"/>
                <a:cs typeface="Kollektif"/>
                <a:sym typeface="Kollektif"/>
              </a:rPr>
              <a:t>Interviews</a:t>
            </a:r>
          </a:p>
          <a:p>
            <a:pPr algn="l" marL="0" indent="0" lvl="0">
              <a:lnSpc>
                <a:spcPts val="1686"/>
              </a:lnSpc>
              <a:spcBef>
                <a:spcPct val="0"/>
              </a:spcBef>
            </a:pPr>
            <a:r>
              <a:rPr lang="en-US" sz="1297" u="none">
                <a:solidFill>
                  <a:srgbClr val="000000"/>
                </a:solidFill>
                <a:latin typeface="Kollektif"/>
                <a:ea typeface="Kollektif"/>
                <a:cs typeface="Kollektif"/>
                <a:sym typeface="Kollektif"/>
              </a:rPr>
              <a:t>Surveys</a:t>
            </a:r>
          </a:p>
          <a:p>
            <a:pPr algn="l" marL="0" indent="0" lvl="0">
              <a:lnSpc>
                <a:spcPts val="1686"/>
              </a:lnSpc>
              <a:spcBef>
                <a:spcPct val="0"/>
              </a:spcBef>
            </a:pPr>
            <a:r>
              <a:rPr lang="en-US" sz="1297" u="none">
                <a:solidFill>
                  <a:srgbClr val="000000"/>
                </a:solidFill>
                <a:latin typeface="Kollektif"/>
                <a:ea typeface="Kollektif"/>
                <a:cs typeface="Kollektif"/>
                <a:sym typeface="Kollektif"/>
              </a:rPr>
              <a:t>Comparison studies</a:t>
            </a:r>
          </a:p>
          <a:p>
            <a:pPr algn="l" marL="0" indent="0" lvl="0">
              <a:lnSpc>
                <a:spcPts val="1686"/>
              </a:lnSpc>
              <a:spcBef>
                <a:spcPct val="0"/>
              </a:spcBef>
            </a:pPr>
            <a:r>
              <a:rPr lang="en-US" sz="1297" u="none">
                <a:solidFill>
                  <a:srgbClr val="000000"/>
                </a:solidFill>
                <a:latin typeface="Kollektif"/>
                <a:ea typeface="Kollektif"/>
                <a:cs typeface="Kollektif"/>
                <a:sym typeface="Kollektif"/>
              </a:rPr>
              <a:t>Experiments</a:t>
            </a:r>
          </a:p>
          <a:p>
            <a:pPr algn="l" marL="0" indent="0" lvl="0">
              <a:lnSpc>
                <a:spcPts val="1686"/>
              </a:lnSpc>
              <a:spcBef>
                <a:spcPct val="0"/>
              </a:spcBef>
            </a:pPr>
          </a:p>
          <a:p>
            <a:pPr algn="l" marL="0" indent="0" lvl="0">
              <a:lnSpc>
                <a:spcPts val="1686"/>
              </a:lnSpc>
              <a:spcBef>
                <a:spcPct val="0"/>
              </a:spcBef>
            </a:pPr>
            <a:r>
              <a:rPr lang="en-US" sz="1297" u="none">
                <a:solidFill>
                  <a:srgbClr val="000000"/>
                </a:solidFill>
                <a:latin typeface="Kollektif"/>
                <a:ea typeface="Kollektif"/>
                <a:cs typeface="Kollektif"/>
                <a:sym typeface="Kollektif"/>
              </a:rPr>
              <a:t>You can also show studies of existing literature that were used as references.</a:t>
            </a:r>
          </a:p>
        </p:txBody>
      </p:sp>
      <p:sp>
        <p:nvSpPr>
          <p:cNvPr name="TextBox 43" id="43"/>
          <p:cNvSpPr txBox="true"/>
          <p:nvPr/>
        </p:nvSpPr>
        <p:spPr>
          <a:xfrm rot="0">
            <a:off x="16875840" y="6042173"/>
            <a:ext cx="2466034" cy="790533"/>
          </a:xfrm>
          <a:prstGeom prst="rect">
            <a:avLst/>
          </a:prstGeom>
        </p:spPr>
        <p:txBody>
          <a:bodyPr anchor="t" rtlCol="false" tIns="0" lIns="0" bIns="0" rIns="0">
            <a:spAutoFit/>
          </a:bodyPr>
          <a:lstStyle/>
          <a:p>
            <a:pPr algn="l" marL="0" indent="0" lvl="0">
              <a:lnSpc>
                <a:spcPts val="3088"/>
              </a:lnSpc>
              <a:spcBef>
                <a:spcPct val="0"/>
              </a:spcBef>
            </a:pPr>
            <a:r>
              <a:rPr lang="en-US" sz="3088" u="none">
                <a:solidFill>
                  <a:srgbClr val="000000"/>
                </a:solidFill>
                <a:latin typeface="Anton"/>
                <a:ea typeface="Anton"/>
                <a:cs typeface="Anton"/>
                <a:sym typeface="Anton"/>
              </a:rPr>
              <a:t>METHODOLOGY</a:t>
            </a:r>
          </a:p>
        </p:txBody>
      </p:sp>
      <p:sp>
        <p:nvSpPr>
          <p:cNvPr name="TextBox 44" id="44"/>
          <p:cNvSpPr txBox="true"/>
          <p:nvPr/>
        </p:nvSpPr>
        <p:spPr>
          <a:xfrm rot="0">
            <a:off x="6713672" y="13382358"/>
            <a:ext cx="3388447" cy="146508"/>
          </a:xfrm>
          <a:prstGeom prst="rect">
            <a:avLst/>
          </a:prstGeom>
        </p:spPr>
        <p:txBody>
          <a:bodyPr anchor="t" rtlCol="false" tIns="0" lIns="0" bIns="0" rIns="0">
            <a:spAutoFit/>
          </a:bodyPr>
          <a:lstStyle/>
          <a:p>
            <a:pPr algn="ctr" marL="0" indent="0" lvl="0">
              <a:lnSpc>
                <a:spcPts val="1173"/>
              </a:lnSpc>
              <a:spcBef>
                <a:spcPct val="0"/>
              </a:spcBef>
            </a:pPr>
            <a:r>
              <a:rPr lang="en-US" sz="838" i="true">
                <a:solidFill>
                  <a:srgbClr val="000000"/>
                </a:solidFill>
                <a:latin typeface="Glacial Indifference Italics"/>
                <a:ea typeface="Glacial Indifference Italics"/>
                <a:cs typeface="Glacial Indifference Italics"/>
                <a:sym typeface="Glacial Indifference Italics"/>
              </a:rPr>
              <a:t>Graphs are great in helping make numbers easier to understand.</a:t>
            </a:r>
          </a:p>
        </p:txBody>
      </p:sp>
      <p:grpSp>
        <p:nvGrpSpPr>
          <p:cNvPr name="Group 45" id="45"/>
          <p:cNvGrpSpPr/>
          <p:nvPr/>
        </p:nvGrpSpPr>
        <p:grpSpPr>
          <a:xfrm rot="0">
            <a:off x="13932782" y="4550304"/>
            <a:ext cx="5791707" cy="454417"/>
            <a:chOff x="0" y="0"/>
            <a:chExt cx="7722275" cy="605889"/>
          </a:xfrm>
        </p:grpSpPr>
        <p:sp>
          <p:nvSpPr>
            <p:cNvPr name="TextBox 46" id="46"/>
            <p:cNvSpPr txBox="true"/>
            <p:nvPr/>
          </p:nvSpPr>
          <p:spPr>
            <a:xfrm rot="0">
              <a:off x="0" y="176758"/>
              <a:ext cx="7722275" cy="429131"/>
            </a:xfrm>
            <a:prstGeom prst="rect">
              <a:avLst/>
            </a:prstGeom>
          </p:spPr>
          <p:txBody>
            <a:bodyPr anchor="t" rtlCol="false" tIns="0" lIns="0" bIns="0" rIns="0">
              <a:spAutoFit/>
            </a:bodyPr>
            <a:lstStyle/>
            <a:p>
              <a:pPr algn="l" marL="0" indent="0" lvl="0">
                <a:lnSpc>
                  <a:spcPts val="1286"/>
                </a:lnSpc>
                <a:spcBef>
                  <a:spcPct val="0"/>
                </a:spcBef>
              </a:pPr>
              <a:r>
                <a:rPr lang="en-US" sz="918">
                  <a:solidFill>
                    <a:srgbClr val="000000"/>
                  </a:solidFill>
                  <a:latin typeface="Kollektif"/>
                  <a:ea typeface="Kollektif"/>
                  <a:cs typeface="Kollektif"/>
                  <a:sym typeface="Kollektif"/>
                </a:rPr>
                <a:t>Research is often built on something that is already out there. Cite key references that you looked at while conducting your study.</a:t>
              </a:r>
            </a:p>
          </p:txBody>
        </p:sp>
        <p:sp>
          <p:nvSpPr>
            <p:cNvPr name="TextBox 47" id="47"/>
            <p:cNvSpPr txBox="true"/>
            <p:nvPr/>
          </p:nvSpPr>
          <p:spPr>
            <a:xfrm rot="0">
              <a:off x="0" y="-29742"/>
              <a:ext cx="7722275" cy="213297"/>
            </a:xfrm>
            <a:prstGeom prst="rect">
              <a:avLst/>
            </a:prstGeom>
          </p:spPr>
          <p:txBody>
            <a:bodyPr anchor="t" rtlCol="false" tIns="0" lIns="0" bIns="0" rIns="0">
              <a:spAutoFit/>
            </a:bodyPr>
            <a:lstStyle/>
            <a:p>
              <a:pPr algn="l" marL="0" indent="0" lvl="0">
                <a:lnSpc>
                  <a:spcPts val="1286"/>
                </a:lnSpc>
                <a:spcBef>
                  <a:spcPct val="0"/>
                </a:spcBef>
              </a:pPr>
              <a:r>
                <a:rPr lang="en-US" b="true" sz="918">
                  <a:solidFill>
                    <a:srgbClr val="000000"/>
                  </a:solidFill>
                  <a:latin typeface="Kollektif Bold"/>
                  <a:ea typeface="Kollektif Bold"/>
                  <a:cs typeface="Kollektif Bold"/>
                  <a:sym typeface="Kollektif Bold"/>
                </a:rPr>
                <a:t>Related literature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DAGp6o7lRFk</dc:identifier>
  <dcterms:modified xsi:type="dcterms:W3CDTF">2011-08-01T06:04:30Z</dcterms:modified>
  <cp:revision>1</cp:revision>
  <dc:title>Gray and Black Monochromatic Simplicity Landscape University Research Poster</dc:title>
</cp:coreProperties>
</file>