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21374100" cy="15113000"/>
  <p:notesSz cx="6858000" cy="9144000"/>
  <p:embeddedFontLst>
    <p:embeddedFont>
      <p:font typeface="Muli Ultra-Bold Italics" charset="1" panose="00000900000000000000"/>
      <p:regular r:id="rId7"/>
    </p:embeddedFont>
    <p:embeddedFont>
      <p:font typeface="Rasputin Bold" charset="1" panose="00000000000000000000"/>
      <p:regular r:id="rId8"/>
    </p:embeddedFont>
    <p:embeddedFont>
      <p:font typeface="Muli Bold" charset="1" panose="00000800000000000000"/>
      <p:regular r:id="rId9"/>
    </p:embeddedFont>
    <p:embeddedFont>
      <p:font typeface="Muli Semi-Bold" charset="1" panose="00000700000000000000"/>
      <p:regular r:id="rId10"/>
    </p:embeddedFont>
    <p:embeddedFont>
      <p:font typeface="Muli Ultra-Bold" charset="1" panose="000009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0EC"/>
        </a:solidFill>
      </p:bgPr>
    </p:bg>
    <p:spTree>
      <p:nvGrpSpPr>
        <p:cNvPr id="1" name=""/>
        <p:cNvGrpSpPr/>
        <p:nvPr/>
      </p:nvGrpSpPr>
      <p:grpSpPr>
        <a:xfrm>
          <a:off x="0" y="0"/>
          <a:ext cx="0" cy="0"/>
          <a:chOff x="0" y="0"/>
          <a:chExt cx="0" cy="0"/>
        </a:xfrm>
      </p:grpSpPr>
      <p:sp>
        <p:nvSpPr>
          <p:cNvPr name="AutoShape 2" id="2"/>
          <p:cNvSpPr/>
          <p:nvPr/>
        </p:nvSpPr>
        <p:spPr>
          <a:xfrm rot="0">
            <a:off x="13347882" y="1061667"/>
            <a:ext cx="6374118" cy="2790255"/>
          </a:xfrm>
          <a:prstGeom prst="rect">
            <a:avLst/>
          </a:prstGeom>
          <a:solidFill>
            <a:srgbClr val="F47842"/>
          </a:solidFill>
        </p:spPr>
      </p:sp>
      <p:sp>
        <p:nvSpPr>
          <p:cNvPr name="AutoShape 3" id="3"/>
          <p:cNvSpPr/>
          <p:nvPr/>
        </p:nvSpPr>
        <p:spPr>
          <a:xfrm rot="0">
            <a:off x="1662000" y="4830887"/>
            <a:ext cx="7422745" cy="9239113"/>
          </a:xfrm>
          <a:prstGeom prst="rect">
            <a:avLst/>
          </a:prstGeom>
          <a:solidFill>
            <a:srgbClr val="F47842"/>
          </a:solidFill>
        </p:spPr>
      </p:sp>
      <p:sp>
        <p:nvSpPr>
          <p:cNvPr name="AutoShape 4" id="4"/>
          <p:cNvSpPr/>
          <p:nvPr/>
        </p:nvSpPr>
        <p:spPr>
          <a:xfrm rot="0">
            <a:off x="9918582" y="4835262"/>
            <a:ext cx="9803418" cy="5490239"/>
          </a:xfrm>
          <a:prstGeom prst="rect">
            <a:avLst/>
          </a:prstGeom>
          <a:solidFill>
            <a:srgbClr val="FFFFFF"/>
          </a:solidFill>
        </p:spPr>
      </p:sp>
      <p:pic>
        <p:nvPicPr>
          <p:cNvPr name="Picture 5" id="5"/>
          <p:cNvPicPr>
            <a:picLocks noChangeAspect="true"/>
          </p:cNvPicPr>
          <p:nvPr/>
        </p:nvPicPr>
        <p:blipFill>
          <a:blip r:embed="rId2"/>
          <a:stretch>
            <a:fillRect/>
          </a:stretch>
        </p:blipFill>
        <p:spPr>
          <a:xfrm rot="0">
            <a:off x="14878154" y="7176480"/>
            <a:ext cx="4602238" cy="2880057"/>
          </a:xfrm>
          <a:prstGeom prst="rect">
            <a:avLst/>
          </a:prstGeom>
        </p:spPr>
      </p:pic>
      <p:sp>
        <p:nvSpPr>
          <p:cNvPr name="Freeform 6" id="6"/>
          <p:cNvSpPr/>
          <p:nvPr/>
        </p:nvSpPr>
        <p:spPr>
          <a:xfrm flipH="false" flipV="false" rot="0">
            <a:off x="15384767" y="5522757"/>
            <a:ext cx="1209729" cy="1452731"/>
          </a:xfrm>
          <a:custGeom>
            <a:avLst/>
            <a:gdLst/>
            <a:ahLst/>
            <a:cxnLst/>
            <a:rect r="r" b="b" t="t" l="l"/>
            <a:pathLst>
              <a:path h="1452731" w="1209729">
                <a:moveTo>
                  <a:pt x="0" y="0"/>
                </a:moveTo>
                <a:lnTo>
                  <a:pt x="1209729" y="0"/>
                </a:lnTo>
                <a:lnTo>
                  <a:pt x="1209729" y="1452732"/>
                </a:lnTo>
                <a:lnTo>
                  <a:pt x="0" y="14527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8211326" y="5582270"/>
            <a:ext cx="1008644" cy="1426104"/>
          </a:xfrm>
          <a:custGeom>
            <a:avLst/>
            <a:gdLst/>
            <a:ahLst/>
            <a:cxnLst/>
            <a:rect r="r" b="b" t="t" l="l"/>
            <a:pathLst>
              <a:path h="1426104" w="1008644">
                <a:moveTo>
                  <a:pt x="0" y="0"/>
                </a:moveTo>
                <a:lnTo>
                  <a:pt x="1008645" y="0"/>
                </a:lnTo>
                <a:lnTo>
                  <a:pt x="1008645" y="1426104"/>
                </a:lnTo>
                <a:lnTo>
                  <a:pt x="0" y="14261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7549591" y="10829028"/>
            <a:ext cx="2172409" cy="1491658"/>
            <a:chOff x="0" y="0"/>
            <a:chExt cx="6205082" cy="4260644"/>
          </a:xfrm>
        </p:grpSpPr>
        <p:sp>
          <p:nvSpPr>
            <p:cNvPr name="Freeform 9" id="9"/>
            <p:cNvSpPr/>
            <p:nvPr/>
          </p:nvSpPr>
          <p:spPr>
            <a:xfrm flipH="false" flipV="false" rot="0">
              <a:off x="0" y="0"/>
              <a:ext cx="6205082" cy="4260644"/>
            </a:xfrm>
            <a:custGeom>
              <a:avLst/>
              <a:gdLst/>
              <a:ahLst/>
              <a:cxnLst/>
              <a:rect r="r" b="b" t="t" l="l"/>
              <a:pathLst>
                <a:path h="4260644" w="6205082">
                  <a:moveTo>
                    <a:pt x="0" y="0"/>
                  </a:moveTo>
                  <a:lnTo>
                    <a:pt x="0" y="4260644"/>
                  </a:lnTo>
                  <a:lnTo>
                    <a:pt x="6205082" y="4260644"/>
                  </a:lnTo>
                  <a:lnTo>
                    <a:pt x="6205082" y="0"/>
                  </a:lnTo>
                  <a:lnTo>
                    <a:pt x="0" y="0"/>
                  </a:lnTo>
                  <a:close/>
                  <a:moveTo>
                    <a:pt x="6144122" y="4199684"/>
                  </a:moveTo>
                  <a:lnTo>
                    <a:pt x="59690" y="4199684"/>
                  </a:lnTo>
                  <a:lnTo>
                    <a:pt x="59690" y="59690"/>
                  </a:lnTo>
                  <a:lnTo>
                    <a:pt x="6144122" y="59690"/>
                  </a:lnTo>
                  <a:lnTo>
                    <a:pt x="6144122" y="4199684"/>
                  </a:lnTo>
                  <a:close/>
                </a:path>
              </a:pathLst>
            </a:custGeom>
            <a:solidFill>
              <a:srgbClr val="F47842"/>
            </a:solidFill>
          </p:spPr>
        </p:sp>
      </p:grpSp>
      <p:sp>
        <p:nvSpPr>
          <p:cNvPr name="AutoShape 10" id="10"/>
          <p:cNvSpPr/>
          <p:nvPr/>
        </p:nvSpPr>
        <p:spPr>
          <a:xfrm rot="0">
            <a:off x="2124000" y="8704280"/>
            <a:ext cx="6458716" cy="0"/>
          </a:xfrm>
          <a:prstGeom prst="line">
            <a:avLst/>
          </a:prstGeom>
          <a:ln cap="rnd" w="19050">
            <a:solidFill>
              <a:srgbClr val="F5F0EC"/>
            </a:solidFill>
            <a:prstDash val="solid"/>
            <a:headEnd type="none" len="sm" w="sm"/>
            <a:tailEnd type="none" len="sm" w="sm"/>
          </a:ln>
        </p:spPr>
      </p:sp>
      <p:sp>
        <p:nvSpPr>
          <p:cNvPr name="AutoShape 11" id="11"/>
          <p:cNvSpPr/>
          <p:nvPr/>
        </p:nvSpPr>
        <p:spPr>
          <a:xfrm rot="0">
            <a:off x="9915000" y="12749961"/>
            <a:ext cx="9807000" cy="0"/>
          </a:xfrm>
          <a:prstGeom prst="line">
            <a:avLst/>
          </a:prstGeom>
          <a:ln cap="rnd" w="19050">
            <a:solidFill>
              <a:srgbClr val="F47842"/>
            </a:solidFill>
            <a:prstDash val="solid"/>
            <a:headEnd type="none" len="sm" w="sm"/>
            <a:tailEnd type="none" len="sm" w="sm"/>
          </a:ln>
        </p:spPr>
      </p:sp>
      <p:sp>
        <p:nvSpPr>
          <p:cNvPr name="TextBox 12" id="12"/>
          <p:cNvSpPr txBox="true"/>
          <p:nvPr/>
        </p:nvSpPr>
        <p:spPr>
          <a:xfrm rot="0">
            <a:off x="14096108" y="5906247"/>
            <a:ext cx="1078659" cy="1069242"/>
          </a:xfrm>
          <a:prstGeom prst="rect">
            <a:avLst/>
          </a:prstGeom>
        </p:spPr>
        <p:txBody>
          <a:bodyPr anchor="t" rtlCol="false" tIns="0" lIns="0" bIns="0" rIns="0">
            <a:spAutoFit/>
          </a:bodyPr>
          <a:lstStyle/>
          <a:p>
            <a:pPr algn="l">
              <a:lnSpc>
                <a:spcPts val="1423"/>
              </a:lnSpc>
            </a:pPr>
            <a:r>
              <a:rPr lang="en-US" b="true" sz="918" i="true">
                <a:solidFill>
                  <a:srgbClr val="294A96"/>
                </a:solidFill>
                <a:latin typeface="Muli Ultra-Bold Italics"/>
                <a:ea typeface="Muli Ultra-Bold Italics"/>
                <a:cs typeface="Muli Ultra-Bold Italics"/>
                <a:sym typeface="Muli Ultra-Bold Italics"/>
              </a:rPr>
              <a:t>Write a caption that will clearly explain what this graphic is about and how it relates to the study.</a:t>
            </a:r>
          </a:p>
        </p:txBody>
      </p:sp>
      <p:sp>
        <p:nvSpPr>
          <p:cNvPr name="TextBox 13" id="13"/>
          <p:cNvSpPr txBox="true"/>
          <p:nvPr/>
        </p:nvSpPr>
        <p:spPr>
          <a:xfrm rot="0">
            <a:off x="16982793" y="6266747"/>
            <a:ext cx="1052409" cy="708742"/>
          </a:xfrm>
          <a:prstGeom prst="rect">
            <a:avLst/>
          </a:prstGeom>
        </p:spPr>
        <p:txBody>
          <a:bodyPr anchor="t" rtlCol="false" tIns="0" lIns="0" bIns="0" rIns="0">
            <a:spAutoFit/>
          </a:bodyPr>
          <a:lstStyle/>
          <a:p>
            <a:pPr algn="l">
              <a:lnSpc>
                <a:spcPts val="1423"/>
              </a:lnSpc>
            </a:pPr>
            <a:r>
              <a:rPr lang="en-US" b="true" sz="918" i="true">
                <a:solidFill>
                  <a:srgbClr val="294A96"/>
                </a:solidFill>
                <a:latin typeface="Muli Ultra-Bold Italics"/>
                <a:ea typeface="Muli Ultra-Bold Italics"/>
                <a:cs typeface="Muli Ultra-Bold Italics"/>
                <a:sym typeface="Muli Ultra-Bold Italics"/>
              </a:rPr>
              <a:t>Use illustrations to showcase your data in a visual form.</a:t>
            </a:r>
          </a:p>
        </p:txBody>
      </p:sp>
      <p:sp>
        <p:nvSpPr>
          <p:cNvPr name="TextBox 14" id="14"/>
          <p:cNvSpPr txBox="true"/>
          <p:nvPr/>
        </p:nvSpPr>
        <p:spPr>
          <a:xfrm rot="0">
            <a:off x="1662000" y="1042617"/>
            <a:ext cx="11055882" cy="1699050"/>
          </a:xfrm>
          <a:prstGeom prst="rect">
            <a:avLst/>
          </a:prstGeom>
        </p:spPr>
        <p:txBody>
          <a:bodyPr anchor="t" rtlCol="false" tIns="0" lIns="0" bIns="0" rIns="0">
            <a:spAutoFit/>
          </a:bodyPr>
          <a:lstStyle/>
          <a:p>
            <a:pPr algn="l">
              <a:lnSpc>
                <a:spcPts val="6614"/>
              </a:lnSpc>
            </a:pPr>
            <a:r>
              <a:rPr lang="en-US" sz="5511" b="true">
                <a:solidFill>
                  <a:srgbClr val="294A96"/>
                </a:solidFill>
                <a:latin typeface="Rasputin Bold"/>
                <a:ea typeface="Rasputin Bold"/>
                <a:cs typeface="Rasputin Bold"/>
                <a:sym typeface="Rasputin Bold"/>
              </a:rPr>
              <a:t>How to make a research poster: A guide for students</a:t>
            </a:r>
          </a:p>
        </p:txBody>
      </p:sp>
      <p:sp>
        <p:nvSpPr>
          <p:cNvPr name="TextBox 15" id="15"/>
          <p:cNvSpPr txBox="true"/>
          <p:nvPr/>
        </p:nvSpPr>
        <p:spPr>
          <a:xfrm rot="0">
            <a:off x="1662000" y="3287263"/>
            <a:ext cx="11055882" cy="541908"/>
          </a:xfrm>
          <a:prstGeom prst="rect">
            <a:avLst/>
          </a:prstGeom>
        </p:spPr>
        <p:txBody>
          <a:bodyPr anchor="t" rtlCol="false" tIns="0" lIns="0" bIns="0" rIns="0">
            <a:spAutoFit/>
          </a:bodyPr>
          <a:lstStyle/>
          <a:p>
            <a:pPr algn="l">
              <a:lnSpc>
                <a:spcPts val="2186"/>
              </a:lnSpc>
            </a:pPr>
            <a:r>
              <a:rPr lang="en-US" sz="1561" b="true">
                <a:solidFill>
                  <a:srgbClr val="294A96"/>
                </a:solidFill>
                <a:latin typeface="Muli Bold"/>
                <a:ea typeface="Muli Bold"/>
                <a:cs typeface="Muli Bold"/>
                <a:sym typeface="Muli Bold"/>
              </a:rPr>
              <a:t>Many technologies and breakthroughs would not be possible without research. It is important to keep members of the community informed about the latest updates. One way to do that is through research posters.</a:t>
            </a:r>
          </a:p>
        </p:txBody>
      </p:sp>
      <p:sp>
        <p:nvSpPr>
          <p:cNvPr name="TextBox 16" id="16"/>
          <p:cNvSpPr txBox="true"/>
          <p:nvPr/>
        </p:nvSpPr>
        <p:spPr>
          <a:xfrm rot="0">
            <a:off x="13849912" y="1531930"/>
            <a:ext cx="2416358" cy="217767"/>
          </a:xfrm>
          <a:prstGeom prst="rect">
            <a:avLst/>
          </a:prstGeom>
        </p:spPr>
        <p:txBody>
          <a:bodyPr anchor="t" rtlCol="false" tIns="0" lIns="0" bIns="0" rIns="0">
            <a:spAutoFit/>
          </a:bodyPr>
          <a:lstStyle/>
          <a:p>
            <a:pPr algn="l">
              <a:lnSpc>
                <a:spcPts val="1671"/>
              </a:lnSpc>
            </a:pPr>
            <a:r>
              <a:rPr lang="en-US" sz="1194" b="true">
                <a:solidFill>
                  <a:srgbClr val="FFFFFF"/>
                </a:solidFill>
                <a:latin typeface="Rasputin Bold"/>
                <a:ea typeface="Rasputin Bold"/>
                <a:cs typeface="Rasputin Bold"/>
                <a:sym typeface="Rasputin Bold"/>
              </a:rPr>
              <a:t>Authors</a:t>
            </a:r>
          </a:p>
        </p:txBody>
      </p:sp>
      <p:sp>
        <p:nvSpPr>
          <p:cNvPr name="TextBox 17" id="17"/>
          <p:cNvSpPr txBox="true"/>
          <p:nvPr/>
        </p:nvSpPr>
        <p:spPr>
          <a:xfrm rot="0">
            <a:off x="13849912" y="1820592"/>
            <a:ext cx="2416358" cy="701742"/>
          </a:xfrm>
          <a:prstGeom prst="rect">
            <a:avLst/>
          </a:prstGeom>
        </p:spPr>
        <p:txBody>
          <a:bodyPr anchor="t" rtlCol="false" tIns="0" lIns="0" bIns="0" rIns="0">
            <a:spAutoFit/>
          </a:bodyPr>
          <a:lstStyle/>
          <a:p>
            <a:pPr algn="l">
              <a:lnSpc>
                <a:spcPts val="1423"/>
              </a:lnSpc>
            </a:pPr>
            <a:r>
              <a:rPr lang="en-US" sz="918" b="true">
                <a:solidFill>
                  <a:srgbClr val="FFFFFF"/>
                </a:solidFill>
                <a:latin typeface="Muli Semi-Bold"/>
                <a:ea typeface="Muli Semi-Bold"/>
                <a:cs typeface="Muli Semi-Bold"/>
                <a:sym typeface="Muli Semi-Bold"/>
              </a:rPr>
              <a:t>Be proud of your work! Add the names of the people involved in this study. Don't forget to include titles and honorifics. We're proud of those too.</a:t>
            </a:r>
          </a:p>
        </p:txBody>
      </p:sp>
      <p:sp>
        <p:nvSpPr>
          <p:cNvPr name="TextBox 18" id="18"/>
          <p:cNvSpPr txBox="true"/>
          <p:nvPr/>
        </p:nvSpPr>
        <p:spPr>
          <a:xfrm rot="0">
            <a:off x="16785956" y="1531930"/>
            <a:ext cx="2434015" cy="217767"/>
          </a:xfrm>
          <a:prstGeom prst="rect">
            <a:avLst/>
          </a:prstGeom>
        </p:spPr>
        <p:txBody>
          <a:bodyPr anchor="t" rtlCol="false" tIns="0" lIns="0" bIns="0" rIns="0">
            <a:spAutoFit/>
          </a:bodyPr>
          <a:lstStyle/>
          <a:p>
            <a:pPr algn="l">
              <a:lnSpc>
                <a:spcPts val="1671"/>
              </a:lnSpc>
            </a:pPr>
            <a:r>
              <a:rPr lang="en-US" sz="1194" b="true">
                <a:solidFill>
                  <a:srgbClr val="FFFFFF"/>
                </a:solidFill>
                <a:latin typeface="Rasputin Bold"/>
                <a:ea typeface="Rasputin Bold"/>
                <a:cs typeface="Rasputin Bold"/>
                <a:sym typeface="Rasputin Bold"/>
              </a:rPr>
              <a:t>Affiliations</a:t>
            </a:r>
          </a:p>
        </p:txBody>
      </p:sp>
      <p:sp>
        <p:nvSpPr>
          <p:cNvPr name="TextBox 19" id="19"/>
          <p:cNvSpPr txBox="true"/>
          <p:nvPr/>
        </p:nvSpPr>
        <p:spPr>
          <a:xfrm rot="0">
            <a:off x="16785956" y="1820592"/>
            <a:ext cx="2434015" cy="701742"/>
          </a:xfrm>
          <a:prstGeom prst="rect">
            <a:avLst/>
          </a:prstGeom>
        </p:spPr>
        <p:txBody>
          <a:bodyPr anchor="t" rtlCol="false" tIns="0" lIns="0" bIns="0" rIns="0">
            <a:spAutoFit/>
          </a:bodyPr>
          <a:lstStyle/>
          <a:p>
            <a:pPr algn="l">
              <a:lnSpc>
                <a:spcPts val="1423"/>
              </a:lnSpc>
            </a:pPr>
            <a:r>
              <a:rPr lang="en-US" sz="918" b="true">
                <a:solidFill>
                  <a:srgbClr val="FFFFFF"/>
                </a:solidFill>
                <a:latin typeface="Muli Semi-Bold"/>
                <a:ea typeface="Muli Semi-Bold"/>
                <a:cs typeface="Muli Semi-Bold"/>
                <a:sym typeface="Muli Semi-Bold"/>
              </a:rPr>
              <a:t>We're also proud of the institutions that we are with and support our research. Let's let them know by adding their names and logos here.</a:t>
            </a:r>
          </a:p>
        </p:txBody>
      </p:sp>
      <p:grpSp>
        <p:nvGrpSpPr>
          <p:cNvPr name="Group 20" id="20"/>
          <p:cNvGrpSpPr/>
          <p:nvPr/>
        </p:nvGrpSpPr>
        <p:grpSpPr>
          <a:xfrm rot="0">
            <a:off x="2124000" y="5254278"/>
            <a:ext cx="2946843" cy="2966250"/>
            <a:chOff x="0" y="0"/>
            <a:chExt cx="3929124" cy="3955000"/>
          </a:xfrm>
        </p:grpSpPr>
        <p:sp>
          <p:nvSpPr>
            <p:cNvPr name="TextBox 21" id="21"/>
            <p:cNvSpPr txBox="true"/>
            <p:nvPr/>
          </p:nvSpPr>
          <p:spPr>
            <a:xfrm rot="0">
              <a:off x="0" y="-66675"/>
              <a:ext cx="3929124" cy="615786"/>
            </a:xfrm>
            <a:prstGeom prst="rect">
              <a:avLst/>
            </a:prstGeom>
          </p:spPr>
          <p:txBody>
            <a:bodyPr anchor="t" rtlCol="false" tIns="0" lIns="0" bIns="0" rIns="0">
              <a:spAutoFit/>
            </a:bodyPr>
            <a:lstStyle/>
            <a:p>
              <a:pPr algn="l">
                <a:lnSpc>
                  <a:spcPts val="3729"/>
                </a:lnSpc>
              </a:pPr>
              <a:r>
                <a:rPr lang="en-US" sz="2664" b="true">
                  <a:solidFill>
                    <a:srgbClr val="FFFFFF"/>
                  </a:solidFill>
                  <a:latin typeface="Rasputin Bold"/>
                  <a:ea typeface="Rasputin Bold"/>
                  <a:cs typeface="Rasputin Bold"/>
                  <a:sym typeface="Rasputin Bold"/>
                </a:rPr>
                <a:t>Introduction</a:t>
              </a:r>
            </a:p>
          </p:txBody>
        </p:sp>
        <p:sp>
          <p:nvSpPr>
            <p:cNvPr name="TextBox 22" id="22"/>
            <p:cNvSpPr txBox="true"/>
            <p:nvPr/>
          </p:nvSpPr>
          <p:spPr>
            <a:xfrm rot="0">
              <a:off x="0" y="851486"/>
              <a:ext cx="3929124" cy="3103514"/>
            </a:xfrm>
            <a:prstGeom prst="rect">
              <a:avLst/>
            </a:prstGeom>
          </p:spPr>
          <p:txBody>
            <a:bodyPr anchor="t" rtlCol="false" tIns="0" lIns="0" bIns="0" rIns="0">
              <a:spAutoFit/>
            </a:bodyPr>
            <a:lstStyle/>
            <a:p>
              <a:pPr algn="l">
                <a:lnSpc>
                  <a:spcPts val="1851"/>
                </a:lnSpc>
              </a:pPr>
              <a:r>
                <a:rPr lang="en-US" sz="1194" b="true">
                  <a:solidFill>
                    <a:srgbClr val="FFFFFF"/>
                  </a:solidFill>
                  <a:latin typeface="Muli Semi-Bold"/>
                  <a:ea typeface="Muli Semi-Bold"/>
                  <a:cs typeface="Muli Semi-Bold"/>
                  <a:sym typeface="Muli Semi-Bold"/>
                </a:rPr>
                <a:t>Posters are popular method of presenting research findings in a concise and visually pleasing manner. They are commonly used in conferences and meetings. Start by introducing the subject of your research and/or your hypothesis. What are the questions about this topic that you want to answer? What new things can it contribute to the existing literature?</a:t>
              </a:r>
            </a:p>
          </p:txBody>
        </p:sp>
      </p:grpSp>
      <p:grpSp>
        <p:nvGrpSpPr>
          <p:cNvPr name="Group 23" id="23"/>
          <p:cNvGrpSpPr/>
          <p:nvPr/>
        </p:nvGrpSpPr>
        <p:grpSpPr>
          <a:xfrm rot="0">
            <a:off x="5630843" y="5254278"/>
            <a:ext cx="2951873" cy="1324750"/>
            <a:chOff x="0" y="0"/>
            <a:chExt cx="3935830" cy="1766333"/>
          </a:xfrm>
        </p:grpSpPr>
        <p:sp>
          <p:nvSpPr>
            <p:cNvPr name="TextBox 24" id="24"/>
            <p:cNvSpPr txBox="true"/>
            <p:nvPr/>
          </p:nvSpPr>
          <p:spPr>
            <a:xfrm rot="0">
              <a:off x="0" y="-66675"/>
              <a:ext cx="3935830" cy="615786"/>
            </a:xfrm>
            <a:prstGeom prst="rect">
              <a:avLst/>
            </a:prstGeom>
          </p:spPr>
          <p:txBody>
            <a:bodyPr anchor="t" rtlCol="false" tIns="0" lIns="0" bIns="0" rIns="0">
              <a:spAutoFit/>
            </a:bodyPr>
            <a:lstStyle/>
            <a:p>
              <a:pPr algn="l">
                <a:lnSpc>
                  <a:spcPts val="3729"/>
                </a:lnSpc>
              </a:pPr>
              <a:r>
                <a:rPr lang="en-US" sz="2664" b="true">
                  <a:solidFill>
                    <a:srgbClr val="FFFFFF"/>
                  </a:solidFill>
                  <a:latin typeface="Rasputin Bold"/>
                  <a:ea typeface="Rasputin Bold"/>
                  <a:cs typeface="Rasputin Bold"/>
                  <a:sym typeface="Rasputin Bold"/>
                </a:rPr>
                <a:t>Objective</a:t>
              </a:r>
            </a:p>
          </p:txBody>
        </p:sp>
        <p:sp>
          <p:nvSpPr>
            <p:cNvPr name="TextBox 25" id="25"/>
            <p:cNvSpPr txBox="true"/>
            <p:nvPr/>
          </p:nvSpPr>
          <p:spPr>
            <a:xfrm rot="0">
              <a:off x="0" y="851486"/>
              <a:ext cx="3935830" cy="914847"/>
            </a:xfrm>
            <a:prstGeom prst="rect">
              <a:avLst/>
            </a:prstGeom>
          </p:spPr>
          <p:txBody>
            <a:bodyPr anchor="t" rtlCol="false" tIns="0" lIns="0" bIns="0" rIns="0">
              <a:spAutoFit/>
            </a:bodyPr>
            <a:lstStyle/>
            <a:p>
              <a:pPr algn="l">
                <a:lnSpc>
                  <a:spcPts val="1851"/>
                </a:lnSpc>
              </a:pPr>
              <a:r>
                <a:rPr lang="en-US" sz="1194" b="true">
                  <a:solidFill>
                    <a:srgbClr val="FFFFFF"/>
                  </a:solidFill>
                  <a:latin typeface="Muli Semi-Bold"/>
                  <a:ea typeface="Muli Semi-Bold"/>
                  <a:cs typeface="Muli Semi-Bold"/>
                  <a:sym typeface="Muli Semi-Bold"/>
                </a:rPr>
                <a:t>It is important for your readers to know what you want to achieve with your research. State this as clear as possible.</a:t>
              </a:r>
            </a:p>
          </p:txBody>
        </p:sp>
      </p:grpSp>
      <p:grpSp>
        <p:nvGrpSpPr>
          <p:cNvPr name="Group 26" id="26"/>
          <p:cNvGrpSpPr/>
          <p:nvPr/>
        </p:nvGrpSpPr>
        <p:grpSpPr>
          <a:xfrm rot="0">
            <a:off x="2124000" y="12959333"/>
            <a:ext cx="6458716" cy="698542"/>
            <a:chOff x="0" y="0"/>
            <a:chExt cx="8611621" cy="931389"/>
          </a:xfrm>
        </p:grpSpPr>
        <p:sp>
          <p:nvSpPr>
            <p:cNvPr name="AutoShape 27" id="27"/>
            <p:cNvSpPr/>
            <p:nvPr/>
          </p:nvSpPr>
          <p:spPr>
            <a:xfrm rot="0">
              <a:off x="0" y="0"/>
              <a:ext cx="8611621" cy="0"/>
            </a:xfrm>
            <a:prstGeom prst="line">
              <a:avLst/>
            </a:prstGeom>
            <a:ln cap="rnd" w="29167">
              <a:solidFill>
                <a:srgbClr val="F5F0EC"/>
              </a:solidFill>
              <a:prstDash val="solid"/>
              <a:headEnd type="none" len="sm" w="sm"/>
              <a:tailEnd type="none" len="sm" w="sm"/>
            </a:ln>
          </p:spPr>
        </p:sp>
        <p:sp>
          <p:nvSpPr>
            <p:cNvPr name="TextBox 28" id="28"/>
            <p:cNvSpPr txBox="true"/>
            <p:nvPr/>
          </p:nvSpPr>
          <p:spPr>
            <a:xfrm rot="0">
              <a:off x="0" y="131067"/>
              <a:ext cx="8558248" cy="284656"/>
            </a:xfrm>
            <a:prstGeom prst="rect">
              <a:avLst/>
            </a:prstGeom>
          </p:spPr>
          <p:txBody>
            <a:bodyPr anchor="t" rtlCol="false" tIns="0" lIns="0" bIns="0" rIns="0">
              <a:spAutoFit/>
            </a:bodyPr>
            <a:lstStyle/>
            <a:p>
              <a:pPr algn="l">
                <a:lnSpc>
                  <a:spcPts val="1671"/>
                </a:lnSpc>
              </a:pPr>
              <a:r>
                <a:rPr lang="en-US" sz="1194" b="true">
                  <a:solidFill>
                    <a:srgbClr val="FFFFFF"/>
                  </a:solidFill>
                  <a:latin typeface="Rasputin Bold"/>
                  <a:ea typeface="Rasputin Bold"/>
                  <a:cs typeface="Rasputin Bold"/>
                  <a:sym typeface="Rasputin Bold"/>
                </a:rPr>
                <a:t>Related literature</a:t>
              </a:r>
            </a:p>
          </p:txBody>
        </p:sp>
        <p:sp>
          <p:nvSpPr>
            <p:cNvPr name="TextBox 29" id="29"/>
            <p:cNvSpPr txBox="true"/>
            <p:nvPr/>
          </p:nvSpPr>
          <p:spPr>
            <a:xfrm rot="0">
              <a:off x="0" y="476592"/>
              <a:ext cx="8558248" cy="454797"/>
            </a:xfrm>
            <a:prstGeom prst="rect">
              <a:avLst/>
            </a:prstGeom>
          </p:spPr>
          <p:txBody>
            <a:bodyPr anchor="t" rtlCol="false" tIns="0" lIns="0" bIns="0" rIns="0">
              <a:spAutoFit/>
            </a:bodyPr>
            <a:lstStyle/>
            <a:p>
              <a:pPr algn="l">
                <a:lnSpc>
                  <a:spcPts val="1423"/>
                </a:lnSpc>
              </a:pPr>
              <a:r>
                <a:rPr lang="en-US" sz="918" b="true">
                  <a:solidFill>
                    <a:srgbClr val="FFFFFF"/>
                  </a:solidFill>
                  <a:latin typeface="Muli Semi-Bold"/>
                  <a:ea typeface="Muli Semi-Bold"/>
                  <a:cs typeface="Muli Semi-Bold"/>
                  <a:sym typeface="Muli Semi-Bold"/>
                </a:rPr>
                <a:t>Research is often built on something that is already out there. Cite key references that you looked at while conducting your study.</a:t>
              </a:r>
            </a:p>
          </p:txBody>
        </p:sp>
      </p:grpSp>
      <p:grpSp>
        <p:nvGrpSpPr>
          <p:cNvPr name="Group 30" id="30"/>
          <p:cNvGrpSpPr/>
          <p:nvPr/>
        </p:nvGrpSpPr>
        <p:grpSpPr>
          <a:xfrm rot="0">
            <a:off x="2124000" y="8793967"/>
            <a:ext cx="6418686" cy="2803521"/>
            <a:chOff x="0" y="0"/>
            <a:chExt cx="8558248" cy="3738028"/>
          </a:xfrm>
        </p:grpSpPr>
        <p:sp>
          <p:nvSpPr>
            <p:cNvPr name="TextBox 31" id="31"/>
            <p:cNvSpPr txBox="true"/>
            <p:nvPr/>
          </p:nvSpPr>
          <p:spPr>
            <a:xfrm rot="0">
              <a:off x="0" y="-66675"/>
              <a:ext cx="8558248" cy="615786"/>
            </a:xfrm>
            <a:prstGeom prst="rect">
              <a:avLst/>
            </a:prstGeom>
          </p:spPr>
          <p:txBody>
            <a:bodyPr anchor="t" rtlCol="false" tIns="0" lIns="0" bIns="0" rIns="0">
              <a:spAutoFit/>
            </a:bodyPr>
            <a:lstStyle/>
            <a:p>
              <a:pPr algn="l">
                <a:lnSpc>
                  <a:spcPts val="3729"/>
                </a:lnSpc>
              </a:pPr>
              <a:r>
                <a:rPr lang="en-US" sz="2664" b="true">
                  <a:solidFill>
                    <a:srgbClr val="FFFFFF"/>
                  </a:solidFill>
                  <a:latin typeface="Rasputin Bold"/>
                  <a:ea typeface="Rasputin Bold"/>
                  <a:cs typeface="Rasputin Bold"/>
                  <a:sym typeface="Rasputin Bold"/>
                </a:rPr>
                <a:t>Methodology</a:t>
              </a:r>
            </a:p>
          </p:txBody>
        </p:sp>
        <p:sp>
          <p:nvSpPr>
            <p:cNvPr name="TextBox 32" id="32"/>
            <p:cNvSpPr txBox="true"/>
            <p:nvPr/>
          </p:nvSpPr>
          <p:spPr>
            <a:xfrm rot="0">
              <a:off x="0" y="843420"/>
              <a:ext cx="8558248" cy="602181"/>
            </a:xfrm>
            <a:prstGeom prst="rect">
              <a:avLst/>
            </a:prstGeom>
          </p:spPr>
          <p:txBody>
            <a:bodyPr anchor="t" rtlCol="false" tIns="0" lIns="0" bIns="0" rIns="0">
              <a:spAutoFit/>
            </a:bodyPr>
            <a:lstStyle/>
            <a:p>
              <a:pPr algn="l">
                <a:lnSpc>
                  <a:spcPts val="1851"/>
                </a:lnSpc>
              </a:pPr>
              <a:r>
                <a:rPr lang="en-US" sz="1194" b="true">
                  <a:solidFill>
                    <a:srgbClr val="FFFFFF"/>
                  </a:solidFill>
                  <a:latin typeface="Muli Semi-Bold"/>
                  <a:ea typeface="Muli Semi-Bold"/>
                  <a:cs typeface="Muli Semi-Bold"/>
                  <a:sym typeface="Muli Semi-Bold"/>
                </a:rPr>
                <a:t>Let people know how you did your study. Methods can vary depending on the subject or results you want to see. These methods can include:</a:t>
              </a:r>
              <a:r>
                <a:rPr lang="en-US" sz="1194" b="true">
                  <a:solidFill>
                    <a:srgbClr val="FFFFFF"/>
                  </a:solidFill>
                  <a:latin typeface="Muli Semi-Bold"/>
                  <a:ea typeface="Muli Semi-Bold"/>
                  <a:cs typeface="Muli Semi-Bold"/>
                  <a:sym typeface="Muli Semi-Bold"/>
                </a:rPr>
                <a:t> </a:t>
              </a:r>
            </a:p>
          </p:txBody>
        </p:sp>
        <p:sp>
          <p:nvSpPr>
            <p:cNvPr name="TextBox 33" id="33"/>
            <p:cNvSpPr txBox="true"/>
            <p:nvPr/>
          </p:nvSpPr>
          <p:spPr>
            <a:xfrm rot="0">
              <a:off x="0" y="3448514"/>
              <a:ext cx="8558248" cy="289514"/>
            </a:xfrm>
            <a:prstGeom prst="rect">
              <a:avLst/>
            </a:prstGeom>
          </p:spPr>
          <p:txBody>
            <a:bodyPr anchor="t" rtlCol="false" tIns="0" lIns="0" bIns="0" rIns="0">
              <a:spAutoFit/>
            </a:bodyPr>
            <a:lstStyle/>
            <a:p>
              <a:pPr algn="l">
                <a:lnSpc>
                  <a:spcPts val="1851"/>
                </a:lnSpc>
              </a:pPr>
              <a:r>
                <a:rPr lang="en-US" sz="1194" b="true">
                  <a:solidFill>
                    <a:srgbClr val="FFFFFF"/>
                  </a:solidFill>
                  <a:latin typeface="Muli Semi-Bold"/>
                  <a:ea typeface="Muli Semi-Bold"/>
                  <a:cs typeface="Muli Semi-Bold"/>
                  <a:sym typeface="Muli Semi-Bold"/>
                </a:rPr>
                <a:t>You can also show studies of existing literature that were used as references.</a:t>
              </a:r>
            </a:p>
          </p:txBody>
        </p:sp>
        <p:sp>
          <p:nvSpPr>
            <p:cNvPr name="TextBox 34" id="34"/>
            <p:cNvSpPr txBox="true"/>
            <p:nvPr/>
          </p:nvSpPr>
          <p:spPr>
            <a:xfrm rot="0">
              <a:off x="0" y="1871959"/>
              <a:ext cx="8558248" cy="1227514"/>
            </a:xfrm>
            <a:prstGeom prst="rect">
              <a:avLst/>
            </a:prstGeom>
          </p:spPr>
          <p:txBody>
            <a:bodyPr anchor="t" rtlCol="false" tIns="0" lIns="0" bIns="0" rIns="0">
              <a:spAutoFit/>
            </a:bodyPr>
            <a:lstStyle/>
            <a:p>
              <a:pPr algn="l" marL="257833" indent="-128917" lvl="1">
                <a:lnSpc>
                  <a:spcPts val="1851"/>
                </a:lnSpc>
                <a:buFont typeface="Arial"/>
                <a:buChar char="•"/>
              </a:pPr>
              <a:r>
                <a:rPr lang="en-US" b="true" sz="1194">
                  <a:solidFill>
                    <a:srgbClr val="FFFFFF"/>
                  </a:solidFill>
                  <a:latin typeface="Muli Ultra-Bold"/>
                  <a:ea typeface="Muli Ultra-Bold"/>
                  <a:cs typeface="Muli Ultra-Bold"/>
                  <a:sym typeface="Muli Ultra-Bold"/>
                </a:rPr>
                <a:t>Interviews</a:t>
              </a:r>
            </a:p>
            <a:p>
              <a:pPr algn="l" marL="257833" indent="-128917" lvl="1">
                <a:lnSpc>
                  <a:spcPts val="1851"/>
                </a:lnSpc>
                <a:buFont typeface="Arial"/>
                <a:buChar char="•"/>
              </a:pPr>
              <a:r>
                <a:rPr lang="en-US" b="true" sz="1194">
                  <a:solidFill>
                    <a:srgbClr val="FFFFFF"/>
                  </a:solidFill>
                  <a:latin typeface="Muli Ultra-Bold"/>
                  <a:ea typeface="Muli Ultra-Bold"/>
                  <a:cs typeface="Muli Ultra-Bold"/>
                  <a:sym typeface="Muli Ultra-Bold"/>
                </a:rPr>
                <a:t>Surveys</a:t>
              </a:r>
            </a:p>
            <a:p>
              <a:pPr algn="l" marL="257833" indent="-128917" lvl="1">
                <a:lnSpc>
                  <a:spcPts val="1851"/>
                </a:lnSpc>
                <a:buFont typeface="Arial"/>
                <a:buChar char="•"/>
              </a:pPr>
              <a:r>
                <a:rPr lang="en-US" b="true" sz="1194">
                  <a:solidFill>
                    <a:srgbClr val="FFFFFF"/>
                  </a:solidFill>
                  <a:latin typeface="Muli Ultra-Bold"/>
                  <a:ea typeface="Muli Ultra-Bold"/>
                  <a:cs typeface="Muli Ultra-Bold"/>
                  <a:sym typeface="Muli Ultra-Bold"/>
                </a:rPr>
                <a:t>Comparison studies</a:t>
              </a:r>
            </a:p>
            <a:p>
              <a:pPr algn="l" marL="257833" indent="-128917" lvl="1">
                <a:lnSpc>
                  <a:spcPts val="1851"/>
                </a:lnSpc>
                <a:buFont typeface="Arial"/>
                <a:buChar char="•"/>
              </a:pPr>
              <a:r>
                <a:rPr lang="en-US" b="true" sz="1194">
                  <a:solidFill>
                    <a:srgbClr val="FFFFFF"/>
                  </a:solidFill>
                  <a:latin typeface="Muli Ultra-Bold"/>
                  <a:ea typeface="Muli Ultra-Bold"/>
                  <a:cs typeface="Muli Ultra-Bold"/>
                  <a:sym typeface="Muli Ultra-Bold"/>
                </a:rPr>
                <a:t>Experiments </a:t>
              </a:r>
            </a:p>
          </p:txBody>
        </p:sp>
      </p:grpSp>
      <p:grpSp>
        <p:nvGrpSpPr>
          <p:cNvPr name="Group 35" id="35"/>
          <p:cNvGrpSpPr/>
          <p:nvPr/>
        </p:nvGrpSpPr>
        <p:grpSpPr>
          <a:xfrm rot="0">
            <a:off x="10420612" y="5254278"/>
            <a:ext cx="3173467" cy="2731922"/>
            <a:chOff x="0" y="0"/>
            <a:chExt cx="4231289" cy="3642562"/>
          </a:xfrm>
        </p:grpSpPr>
        <p:sp>
          <p:nvSpPr>
            <p:cNvPr name="TextBox 36" id="36"/>
            <p:cNvSpPr txBox="true"/>
            <p:nvPr/>
          </p:nvSpPr>
          <p:spPr>
            <a:xfrm rot="0">
              <a:off x="0" y="-66675"/>
              <a:ext cx="4231289" cy="606453"/>
            </a:xfrm>
            <a:prstGeom prst="rect">
              <a:avLst/>
            </a:prstGeom>
          </p:spPr>
          <p:txBody>
            <a:bodyPr anchor="t" rtlCol="false" tIns="0" lIns="0" bIns="0" rIns="0">
              <a:spAutoFit/>
            </a:bodyPr>
            <a:lstStyle/>
            <a:p>
              <a:pPr algn="l">
                <a:lnSpc>
                  <a:spcPts val="3729"/>
                </a:lnSpc>
              </a:pPr>
              <a:r>
                <a:rPr lang="en-US" sz="2664" b="true">
                  <a:solidFill>
                    <a:srgbClr val="294A96"/>
                  </a:solidFill>
                  <a:latin typeface="Rasputin Bold"/>
                  <a:ea typeface="Rasputin Bold"/>
                  <a:cs typeface="Rasputin Bold"/>
                  <a:sym typeface="Rasputin Bold"/>
                </a:rPr>
                <a:t>Analysis</a:t>
              </a:r>
            </a:p>
          </p:txBody>
        </p:sp>
        <p:sp>
          <p:nvSpPr>
            <p:cNvPr name="TextBox 37" id="37"/>
            <p:cNvSpPr txBox="true"/>
            <p:nvPr/>
          </p:nvSpPr>
          <p:spPr>
            <a:xfrm rot="0">
              <a:off x="5408" y="851715"/>
              <a:ext cx="4225881" cy="2790847"/>
            </a:xfrm>
            <a:prstGeom prst="rect">
              <a:avLst/>
            </a:prstGeom>
          </p:spPr>
          <p:txBody>
            <a:bodyPr anchor="t" rtlCol="false" tIns="0" lIns="0" bIns="0" rIns="0">
              <a:spAutoFit/>
            </a:bodyPr>
            <a:lstStyle/>
            <a:p>
              <a:pPr algn="l">
                <a:lnSpc>
                  <a:spcPts val="1851"/>
                </a:lnSpc>
              </a:pPr>
              <a:r>
                <a:rPr lang="en-US" sz="1194" b="true">
                  <a:solidFill>
                    <a:srgbClr val="294A96"/>
                  </a:solidFill>
                  <a:latin typeface="Muli Semi-Bold"/>
                  <a:ea typeface="Muli Semi-Bold"/>
                  <a:cs typeface="Muli Semi-Bold"/>
                  <a:sym typeface="Muli Semi-Bold"/>
                </a:rPr>
                <a:t>Expand on your findings by discussing what methods were used to analyze your data. It can get technical so keep it simple and direct to the point. Use bullets for emphasis. Include key graphs, tables, illustrations, and other images that support the study and show a visual analysis of the data. Make sure they are large enough to be seen from a distance but not clutter the poster.</a:t>
              </a:r>
            </a:p>
          </p:txBody>
        </p:sp>
      </p:grpSp>
      <p:sp>
        <p:nvSpPr>
          <p:cNvPr name="TextBox 38" id="38"/>
          <p:cNvSpPr txBox="true"/>
          <p:nvPr/>
        </p:nvSpPr>
        <p:spPr>
          <a:xfrm rot="0">
            <a:off x="13973010" y="8964275"/>
            <a:ext cx="1078659" cy="708742"/>
          </a:xfrm>
          <a:prstGeom prst="rect">
            <a:avLst/>
          </a:prstGeom>
        </p:spPr>
        <p:txBody>
          <a:bodyPr anchor="t" rtlCol="false" tIns="0" lIns="0" bIns="0" rIns="0">
            <a:spAutoFit/>
          </a:bodyPr>
          <a:lstStyle/>
          <a:p>
            <a:pPr algn="l">
              <a:lnSpc>
                <a:spcPts val="1423"/>
              </a:lnSpc>
            </a:pPr>
            <a:r>
              <a:rPr lang="en-US" b="true" sz="918" i="true">
                <a:solidFill>
                  <a:srgbClr val="294A96"/>
                </a:solidFill>
                <a:latin typeface="Muli Ultra-Bold Italics"/>
                <a:ea typeface="Muli Ultra-Bold Italics"/>
                <a:cs typeface="Muli Ultra-Bold Italics"/>
                <a:sym typeface="Muli Ultra-Bold Italics"/>
              </a:rPr>
              <a:t>Graphs are great in helping make numbers easier to understand.</a:t>
            </a:r>
          </a:p>
        </p:txBody>
      </p:sp>
      <p:sp>
        <p:nvSpPr>
          <p:cNvPr name="TextBox 39" id="39"/>
          <p:cNvSpPr txBox="true"/>
          <p:nvPr/>
        </p:nvSpPr>
        <p:spPr>
          <a:xfrm rot="0">
            <a:off x="9915000" y="10762353"/>
            <a:ext cx="2802882" cy="958008"/>
          </a:xfrm>
          <a:prstGeom prst="rect">
            <a:avLst/>
          </a:prstGeom>
        </p:spPr>
        <p:txBody>
          <a:bodyPr anchor="t" rtlCol="false" tIns="0" lIns="0" bIns="0" rIns="0">
            <a:spAutoFit/>
          </a:bodyPr>
          <a:lstStyle/>
          <a:p>
            <a:pPr algn="l">
              <a:lnSpc>
                <a:spcPts val="3729"/>
              </a:lnSpc>
            </a:pPr>
            <a:r>
              <a:rPr lang="en-US" sz="2664" b="true">
                <a:solidFill>
                  <a:srgbClr val="294A96"/>
                </a:solidFill>
                <a:latin typeface="Rasputin Bold"/>
                <a:ea typeface="Rasputin Bold"/>
                <a:cs typeface="Rasputin Bold"/>
                <a:sym typeface="Rasputin Bold"/>
              </a:rPr>
              <a:t>Results/</a:t>
            </a:r>
          </a:p>
          <a:p>
            <a:pPr algn="l">
              <a:lnSpc>
                <a:spcPts val="3729"/>
              </a:lnSpc>
            </a:pPr>
            <a:r>
              <a:rPr lang="en-US" sz="2664" b="true">
                <a:solidFill>
                  <a:srgbClr val="294A96"/>
                </a:solidFill>
                <a:latin typeface="Rasputin Bold"/>
                <a:ea typeface="Rasputin Bold"/>
                <a:cs typeface="Rasputin Bold"/>
                <a:sym typeface="Rasputin Bold"/>
              </a:rPr>
              <a:t>Findings</a:t>
            </a:r>
          </a:p>
        </p:txBody>
      </p:sp>
      <p:grpSp>
        <p:nvGrpSpPr>
          <p:cNvPr name="Group 40" id="40"/>
          <p:cNvGrpSpPr/>
          <p:nvPr/>
        </p:nvGrpSpPr>
        <p:grpSpPr>
          <a:xfrm rot="0">
            <a:off x="13347882" y="10829028"/>
            <a:ext cx="3832890" cy="1372658"/>
            <a:chOff x="0" y="0"/>
            <a:chExt cx="5110519" cy="1830211"/>
          </a:xfrm>
        </p:grpSpPr>
        <p:sp>
          <p:nvSpPr>
            <p:cNvPr name="TextBox 41" id="41"/>
            <p:cNvSpPr txBox="true"/>
            <p:nvPr/>
          </p:nvSpPr>
          <p:spPr>
            <a:xfrm rot="0">
              <a:off x="0" y="-47625"/>
              <a:ext cx="5110519" cy="914847"/>
            </a:xfrm>
            <a:prstGeom prst="rect">
              <a:avLst/>
            </a:prstGeom>
          </p:spPr>
          <p:txBody>
            <a:bodyPr anchor="t" rtlCol="false" tIns="0" lIns="0" bIns="0" rIns="0">
              <a:spAutoFit/>
            </a:bodyPr>
            <a:lstStyle/>
            <a:p>
              <a:pPr algn="l">
                <a:lnSpc>
                  <a:spcPts val="1851"/>
                </a:lnSpc>
              </a:pPr>
              <a:r>
                <a:rPr lang="en-US" sz="1194" b="true">
                  <a:solidFill>
                    <a:srgbClr val="294A96"/>
                  </a:solidFill>
                  <a:latin typeface="Muli Semi-Bold"/>
                  <a:ea typeface="Muli Semi-Bold"/>
                  <a:cs typeface="Muli Semi-Bold"/>
                  <a:sym typeface="Muli Semi-Bold"/>
                </a:rPr>
                <a:t>Results show the outcome of the research and should answer the question or hypothesis stated in the introduction.</a:t>
              </a:r>
            </a:p>
          </p:txBody>
        </p:sp>
        <p:sp>
          <p:nvSpPr>
            <p:cNvPr name="TextBox 42" id="42"/>
            <p:cNvSpPr txBox="true"/>
            <p:nvPr/>
          </p:nvSpPr>
          <p:spPr>
            <a:xfrm rot="0">
              <a:off x="0" y="1228030"/>
              <a:ext cx="5110519" cy="602181"/>
            </a:xfrm>
            <a:prstGeom prst="rect">
              <a:avLst/>
            </a:prstGeom>
          </p:spPr>
          <p:txBody>
            <a:bodyPr anchor="t" rtlCol="false" tIns="0" lIns="0" bIns="0" rIns="0">
              <a:spAutoFit/>
            </a:bodyPr>
            <a:lstStyle/>
            <a:p>
              <a:pPr algn="l" marL="257833" indent="-128917" lvl="1">
                <a:lnSpc>
                  <a:spcPts val="1851"/>
                </a:lnSpc>
                <a:buFont typeface="Arial"/>
                <a:buChar char="•"/>
              </a:pPr>
              <a:r>
                <a:rPr lang="en-US" b="true" sz="1194">
                  <a:solidFill>
                    <a:srgbClr val="294A96"/>
                  </a:solidFill>
                  <a:latin typeface="Muli Ultra-Bold"/>
                  <a:ea typeface="Muli Ultra-Bold"/>
                  <a:cs typeface="Muli Ultra-Bold"/>
                  <a:sym typeface="Muli Ultra-Bold"/>
                </a:rPr>
                <a:t>State what you've found from your study.</a:t>
              </a:r>
            </a:p>
            <a:p>
              <a:pPr algn="l" marL="257833" indent="-128917" lvl="1">
                <a:lnSpc>
                  <a:spcPts val="1851"/>
                </a:lnSpc>
                <a:spcBef>
                  <a:spcPct val="0"/>
                </a:spcBef>
                <a:buFont typeface="Arial"/>
                <a:buChar char="•"/>
              </a:pPr>
              <a:r>
                <a:rPr lang="en-US" b="true" sz="1194">
                  <a:solidFill>
                    <a:srgbClr val="294A96"/>
                  </a:solidFill>
                  <a:latin typeface="Muli Ultra-Bold"/>
                  <a:ea typeface="Muli Ultra-Bold"/>
                  <a:cs typeface="Muli Ultra-Bold"/>
                  <a:sym typeface="Muli Ultra-Bold"/>
                </a:rPr>
                <a:t>You can also list your findings in bullets.</a:t>
              </a:r>
            </a:p>
          </p:txBody>
        </p:sp>
      </p:grpSp>
      <p:grpSp>
        <p:nvGrpSpPr>
          <p:cNvPr name="Group 43" id="43"/>
          <p:cNvGrpSpPr/>
          <p:nvPr/>
        </p:nvGrpSpPr>
        <p:grpSpPr>
          <a:xfrm rot="0">
            <a:off x="17883101" y="11100143"/>
            <a:ext cx="1505390" cy="949429"/>
            <a:chOff x="0" y="0"/>
            <a:chExt cx="2007186" cy="1265905"/>
          </a:xfrm>
        </p:grpSpPr>
        <p:sp>
          <p:nvSpPr>
            <p:cNvPr name="TextBox 44" id="44"/>
            <p:cNvSpPr txBox="true"/>
            <p:nvPr/>
          </p:nvSpPr>
          <p:spPr>
            <a:xfrm rot="0">
              <a:off x="0" y="-57150"/>
              <a:ext cx="2007186" cy="330539"/>
            </a:xfrm>
            <a:prstGeom prst="rect">
              <a:avLst/>
            </a:prstGeom>
          </p:spPr>
          <p:txBody>
            <a:bodyPr anchor="t" rtlCol="false" tIns="0" lIns="0" bIns="0" rIns="0">
              <a:spAutoFit/>
            </a:bodyPr>
            <a:lstStyle/>
            <a:p>
              <a:pPr algn="ctr">
                <a:lnSpc>
                  <a:spcPts val="2064"/>
                </a:lnSpc>
              </a:pPr>
              <a:r>
                <a:rPr lang="en-US" b="true" sz="1332">
                  <a:solidFill>
                    <a:srgbClr val="294A96"/>
                  </a:solidFill>
                  <a:latin typeface="Rasputin Bold"/>
                  <a:ea typeface="Rasputin Bold"/>
                  <a:cs typeface="Rasputin Bold"/>
                  <a:sym typeface="Rasputin Bold"/>
                </a:rPr>
                <a:t>IMPORTANT!</a:t>
              </a:r>
            </a:p>
          </p:txBody>
        </p:sp>
        <p:sp>
          <p:nvSpPr>
            <p:cNvPr name="TextBox 45" id="45"/>
            <p:cNvSpPr txBox="true"/>
            <p:nvPr/>
          </p:nvSpPr>
          <p:spPr>
            <a:xfrm rot="0">
              <a:off x="0" y="330441"/>
              <a:ext cx="2007186" cy="935464"/>
            </a:xfrm>
            <a:prstGeom prst="rect">
              <a:avLst/>
            </a:prstGeom>
          </p:spPr>
          <p:txBody>
            <a:bodyPr anchor="t" rtlCol="false" tIns="0" lIns="0" bIns="0" rIns="0">
              <a:spAutoFit/>
            </a:bodyPr>
            <a:lstStyle/>
            <a:p>
              <a:pPr algn="ctr">
                <a:lnSpc>
                  <a:spcPts val="1423"/>
                </a:lnSpc>
              </a:pPr>
              <a:r>
                <a:rPr lang="en-US" b="true" sz="918">
                  <a:solidFill>
                    <a:srgbClr val="294A96"/>
                  </a:solidFill>
                  <a:latin typeface="Muli Semi-Bold"/>
                  <a:ea typeface="Muli Semi-Bold"/>
                  <a:cs typeface="Muli Semi-Bold"/>
                  <a:sym typeface="Muli Semi-Bold"/>
                </a:rPr>
                <a:t>Avoid using too much technical detail or using excessive jargon when presenting them.</a:t>
              </a:r>
            </a:p>
          </p:txBody>
        </p:sp>
      </p:grpSp>
      <p:sp>
        <p:nvSpPr>
          <p:cNvPr name="TextBox 46" id="46"/>
          <p:cNvSpPr txBox="true"/>
          <p:nvPr/>
        </p:nvSpPr>
        <p:spPr>
          <a:xfrm rot="0">
            <a:off x="9915000" y="13019533"/>
            <a:ext cx="2802882" cy="478508"/>
          </a:xfrm>
          <a:prstGeom prst="rect">
            <a:avLst/>
          </a:prstGeom>
        </p:spPr>
        <p:txBody>
          <a:bodyPr anchor="t" rtlCol="false" tIns="0" lIns="0" bIns="0" rIns="0">
            <a:spAutoFit/>
          </a:bodyPr>
          <a:lstStyle/>
          <a:p>
            <a:pPr algn="l">
              <a:lnSpc>
                <a:spcPts val="3729"/>
              </a:lnSpc>
            </a:pPr>
            <a:r>
              <a:rPr lang="en-US" sz="2664" b="true">
                <a:solidFill>
                  <a:srgbClr val="294A96"/>
                </a:solidFill>
                <a:latin typeface="Rasputin Bold"/>
                <a:ea typeface="Rasputin Bold"/>
                <a:cs typeface="Rasputin Bold"/>
                <a:sym typeface="Rasputin Bold"/>
              </a:rPr>
              <a:t>Conclusion</a:t>
            </a:r>
          </a:p>
        </p:txBody>
      </p:sp>
      <p:sp>
        <p:nvSpPr>
          <p:cNvPr name="TextBox 47" id="47"/>
          <p:cNvSpPr txBox="true"/>
          <p:nvPr/>
        </p:nvSpPr>
        <p:spPr>
          <a:xfrm rot="0">
            <a:off x="13347882" y="13038583"/>
            <a:ext cx="6374118" cy="932542"/>
          </a:xfrm>
          <a:prstGeom prst="rect">
            <a:avLst/>
          </a:prstGeom>
        </p:spPr>
        <p:txBody>
          <a:bodyPr anchor="t" rtlCol="false" tIns="0" lIns="0" bIns="0" rIns="0">
            <a:spAutoFit/>
          </a:bodyPr>
          <a:lstStyle/>
          <a:p>
            <a:pPr algn="l">
              <a:lnSpc>
                <a:spcPts val="1851"/>
              </a:lnSpc>
            </a:pPr>
            <a:r>
              <a:rPr lang="en-US" sz="1194" b="true">
                <a:solidFill>
                  <a:srgbClr val="294A96"/>
                </a:solidFill>
                <a:latin typeface="Muli Semi-Bold"/>
                <a:ea typeface="Muli Semi-Bold"/>
                <a:cs typeface="Muli Semi-Bold"/>
                <a:sym typeface="Muli Semi-Bold"/>
              </a:rPr>
              <a:t>Summarize your study and let the viewers know two to three key findings. You can also add a description of each that can give them an idea of what comes next. This section can also include any implications of the study, and if there are any actions or recommendations for future study.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DAGp6mwyVTc</dc:identifier>
  <dcterms:modified xsi:type="dcterms:W3CDTF">2011-08-01T06:04:30Z</dcterms:modified>
  <cp:revision>1</cp:revision>
  <dc:title>Orange and Blue Structured Duotone Landscape University Research Poster</dc:title>
</cp:coreProperties>
</file>