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12801600" cy="9601200" type="A3"/>
  <p:notesSz cx="6858000" cy="9144000"/>
  <p:defaultTextStyle>
    <a:defPPr marL="0" marR="0" indent="0" algn="l" defTabSz="82716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2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0679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13583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20375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827166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033958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240749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447541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65433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FE92B-3E45-31BB-9893-18338EC65ED7}" name="TEE YU CHENG" initials="TC" userId="S::2300884@sit.singaporetech.edu.sg::f5a522a7-7bbc-42fc-bf53-d930ddb7b698" providerId="AD"/>
  <p188:author id="{41970D46-A99E-494A-36BF-B19DD6496C56}" name="LIM JING CHUAN JONATHAN" initials="LL" userId="S::2300923@sit.singaporetech.edu.sg::bd18ac60-3217-4c28-b582-fef374ac228d" providerId="AD"/>
  <p188:author id="{D370AF49-48CF-5566-394C-E9BA58119B67}" name="MIKO LIM YU HUI" initials="MH" userId="S::2301126@sit.singaporetech.edu.sg::1d737bc6-183c-4bac-b641-140fc6cdf9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DB5"/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53017-8A43-43FB-793E-78F1805D3599}" v="41" dt="2025-06-27T15:06:59.514"/>
    <p1510:client id="{6CDEB244-DA8C-43C1-9C5E-0179603AF030}" v="142" dt="2025-06-27T16:17:52.962"/>
    <p1510:client id="{8C13BDD6-6915-FB13-6FA7-89D2D4A8D7D9}" v="53" dt="2025-06-27T16:56:13.815"/>
    <p1510:client id="{F5B6CD0A-0701-4F9D-8E1E-A6881565EAEE}" v="43" dt="2025-06-27T14:15:46.32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71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1pPr>
    <a:lvl2pPr indent="20679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2pPr>
    <a:lvl3pPr indent="413583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3pPr>
    <a:lvl4pPr indent="620375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4pPr>
    <a:lvl5pPr indent="827166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5pPr>
    <a:lvl6pPr indent="1033958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6pPr>
    <a:lvl7pPr indent="1240749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7pPr>
    <a:lvl8pPr indent="1447541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8pPr>
    <a:lvl9pPr indent="165433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21542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50156" y="1706463"/>
            <a:ext cx="10301289" cy="315480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4946206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50156" y="6220263"/>
            <a:ext cx="10301289" cy="22100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50156" y="4423584"/>
            <a:ext cx="10301289" cy="2444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41194"/>
            <a:ext cx="12796302" cy="93188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81447" y="747887"/>
            <a:ext cx="9626204" cy="56543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50156" y="6560011"/>
            <a:ext cx="10301289" cy="135899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7967539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74650"/>
            <a:ext cx="384320" cy="3565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50156" y="3223196"/>
            <a:ext cx="10301289" cy="3154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13326" y="747887"/>
            <a:ext cx="5250657" cy="78627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37617" y="747887"/>
            <a:ext cx="5250657" cy="3810036"/>
          </a:xfrm>
          <a:prstGeom prst="rect">
            <a:avLst/>
          </a:prstGeom>
        </p:spPr>
        <p:txBody>
          <a:bodyPr anchor="b"/>
          <a:lstStyle>
            <a:lvl1pPr>
              <a:defRPr sz="2935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617" y="4691394"/>
            <a:ext cx="5250657" cy="391924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613326" y="2628637"/>
            <a:ext cx="5250657" cy="60062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37617" y="2628637"/>
            <a:ext cx="5250657" cy="6006266"/>
          </a:xfrm>
          <a:prstGeom prst="rect">
            <a:avLst/>
          </a:prstGeom>
        </p:spPr>
        <p:txBody>
          <a:bodyPr/>
          <a:lstStyle>
            <a:lvl1pPr marL="130704" indent="-130704">
              <a:defRPr b="1"/>
            </a:lvl1pPr>
            <a:lvl2pPr marL="435679" indent="-130704">
              <a:defRPr b="1"/>
            </a:lvl2pPr>
            <a:lvl3pPr marL="740654" indent="-130704">
              <a:defRPr b="1"/>
            </a:lvl3pPr>
            <a:lvl4pPr marL="1045629" indent="-130704">
              <a:defRPr b="1"/>
            </a:lvl4pPr>
            <a:lvl5pPr marL="1350605" indent="-130704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1354581"/>
            <a:ext cx="10926366" cy="68920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937617" y="990565"/>
            <a:ext cx="5250657" cy="76200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13326" y="5006876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619447" y="990565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37617" y="565880"/>
            <a:ext cx="10926366" cy="206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2628637"/>
            <a:ext cx="10926366" cy="600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80718"/>
            <a:ext cx="384320" cy="356555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601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0331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0663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0995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81326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01658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21990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423218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626535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3177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2711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92245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317794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713132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108470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50380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89914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29448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0331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0663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0995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1326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1658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21990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423218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626535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hyperlink" Target="https://www.tidyverse.org/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datasets/ddosad/global-terrorism-index-2023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statista.com/chart/25540/world-terrorism-index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ninguest/CSC3107_TerrorismIndex_Visualization_Project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9;p14">
            <a:extLst>
              <a:ext uri="{FF2B5EF4-FFF2-40B4-BE49-F238E27FC236}">
                <a16:creationId xmlns:a16="http://schemas.microsoft.com/office/drawing/2014/main" id="{E9B347BB-964F-4C32-272F-1B370681A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66"/>
            <a:ext cx="12496800" cy="12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704633" y="9193627"/>
            <a:ext cx="9402690" cy="22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8535" tIns="48535" rIns="48535" bIns="48535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900" baseline="30000" dirty="0">
                <a:solidFill>
                  <a:schemeClr val="tx1"/>
                </a:solidFill>
              </a:rPr>
              <a:t>*</a:t>
            </a:r>
            <a:r>
              <a:rPr lang="en-SG" sz="900" dirty="0">
                <a:solidFill>
                  <a:schemeClr val="tx1"/>
                </a:solidFill>
              </a:rPr>
              <a:t>Information and Communication Technology Cluster, Singapore Institute of Technology  •  </a:t>
            </a:r>
            <a:r>
              <a:rPr lang="en-SG" sz="9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https://github.com/ninguest/CSC3107_TerrorismIndex_Visualization_Project</a:t>
            </a:r>
            <a:r>
              <a:rPr lang="en-SG" sz="900" dirty="0">
                <a:solidFill>
                  <a:srgbClr val="618DB5"/>
                </a:solidFill>
              </a:rPr>
              <a:t>  </a:t>
            </a:r>
            <a:r>
              <a:rPr lang="en-SG" sz="900" dirty="0">
                <a:solidFill>
                  <a:schemeClr val="tx1"/>
                </a:solidFill>
              </a:rPr>
              <a:t>•  </a:t>
            </a:r>
            <a:r>
              <a:rPr lang="en-US" sz="900" dirty="0">
                <a:solidFill>
                  <a:schemeClr val="tx1"/>
                </a:solidFill>
              </a:rPr>
              <a:t>Published</a:t>
            </a:r>
            <a:r>
              <a:rPr sz="900" dirty="0">
                <a:solidFill>
                  <a:schemeClr val="tx1"/>
                </a:solidFill>
              </a:rPr>
              <a:t>: 20</a:t>
            </a:r>
            <a:r>
              <a:rPr lang="en-US" sz="900" dirty="0">
                <a:solidFill>
                  <a:schemeClr val="tx1"/>
                </a:solidFill>
              </a:rPr>
              <a:t>25–06–29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819073" y="185688"/>
            <a:ext cx="9692924" cy="934520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100000"/>
              </a:lnSpc>
              <a:spcAft>
                <a:spcPts val="3558"/>
              </a:spcAft>
            </a:pPr>
            <a:r>
              <a:rPr lang="en-SG" sz="3913">
                <a:solidFill>
                  <a:schemeClr val="tx1"/>
                </a:solidFill>
                <a:latin typeface="+mj-lt"/>
              </a:rPr>
              <a:t>Visualizing Global Terrorism Index Score (2011-2021)</a:t>
            </a:r>
            <a:br>
              <a:rPr lang="en-SG" sz="3913">
                <a:solidFill>
                  <a:schemeClr val="tx1"/>
                </a:solidFill>
                <a:latin typeface="+mj-lt"/>
              </a:rPr>
            </a:br>
            <a:r>
              <a:rPr lang="en-SG" sz="2757">
                <a:solidFill>
                  <a:schemeClr val="tx1"/>
                </a:solidFill>
                <a:latin typeface="+mj-lt"/>
              </a:rPr>
              <a:t>Team Coral</a:t>
            </a:r>
            <a:r>
              <a:rPr lang="en-SG" sz="2757" baseline="30000">
                <a:solidFill>
                  <a:schemeClr val="tx1"/>
                </a:solidFill>
                <a:latin typeface="+mj-lt"/>
              </a:rPr>
              <a:t>*</a:t>
            </a:r>
            <a:br>
              <a:rPr lang="en-SG">
                <a:solidFill>
                  <a:srgbClr val="000000"/>
                </a:solidFill>
                <a:effectLst/>
                <a:latin typeface="+mj-lt"/>
              </a:rPr>
            </a:br>
            <a:endParaRPr lang="en-SG">
              <a:latin typeface="+mj-lt"/>
            </a:endParaRPr>
          </a:p>
        </p:txBody>
      </p:sp>
      <p:sp>
        <p:nvSpPr>
          <p:cNvPr id="4" name="Group">
            <a:extLst>
              <a:ext uri="{FF2B5EF4-FFF2-40B4-BE49-F238E27FC236}">
                <a16:creationId xmlns:a16="http://schemas.microsoft.com/office/drawing/2014/main" id="{A66BED44-9EAF-B869-58FB-365809EBA3D6}"/>
              </a:ext>
            </a:extLst>
          </p:cNvPr>
          <p:cNvSpPr/>
          <p:nvPr/>
        </p:nvSpPr>
        <p:spPr>
          <a:xfrm>
            <a:off x="8483127" y="1355465"/>
            <a:ext cx="3866123" cy="7480369"/>
          </a:xfrm>
          <a:prstGeom prst="rect">
            <a:avLst/>
          </a:prstGeom>
          <a:gradFill>
            <a:gsLst>
              <a:gs pos="100000">
                <a:srgbClr val="E0EDF8"/>
              </a:gs>
              <a:gs pos="6000">
                <a:srgbClr val="EBF3FA"/>
              </a:gs>
              <a:gs pos="0">
                <a:schemeClr val="bg1"/>
              </a:gs>
            </a:gsLst>
            <a:lin ang="16200000" scaled="0"/>
          </a:gradFill>
          <a:ln w="12700"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SG" sz="889"/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31D8C348-D745-EEEA-79AB-AADF82DF2D4C}"/>
              </a:ext>
            </a:extLst>
          </p:cNvPr>
          <p:cNvSpPr txBox="1"/>
          <p:nvPr/>
        </p:nvSpPr>
        <p:spPr>
          <a:xfrm>
            <a:off x="8794402" y="1419522"/>
            <a:ext cx="3251261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11296" tIns="11296" rIns="11296" bIns="11296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sz="2224"/>
              <a:t>Pitch to the Editorial Board</a:t>
            </a:r>
            <a:endParaRPr sz="2224"/>
          </a:p>
        </p:txBody>
      </p:sp>
      <p:sp>
        <p:nvSpPr>
          <p:cNvPr id="12" name="Cheatsheets make it easy for R users…">
            <a:extLst>
              <a:ext uri="{FF2B5EF4-FFF2-40B4-BE49-F238E27FC236}">
                <a16:creationId xmlns:a16="http://schemas.microsoft.com/office/drawing/2014/main" id="{8377752F-058C-A531-9617-F1AEDA51D868}"/>
              </a:ext>
            </a:extLst>
          </p:cNvPr>
          <p:cNvSpPr txBox="1"/>
          <p:nvPr/>
        </p:nvSpPr>
        <p:spPr>
          <a:xfrm>
            <a:off x="8587867" y="1796155"/>
            <a:ext cx="3588150" cy="6745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1296" tIns="11296" rIns="11296" bIns="11296" anchor="t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Why Should You Adopt Our Visualization?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1"/>
                </a:solidFill>
              </a:rPr>
              <a:t>Enhanced Editorial Decision-Making Through Trend Analysis</a:t>
            </a:r>
            <a:endParaRPr lang="en-SG" sz="140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 stacked area chart shows evolving trends that cannot be shown via static bar charts.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Help identify emerging hotspots, highlights positive shifts.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By aligning data with key geopolitical events, strategic planning for investigations and coverage is supported.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Early detection of newsworthy changes for timely coverage supports strategic planning for investigations and reporting.</a:t>
            </a: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SG" sz="1400" b="0" strike="sngStrike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dirty="0">
                <a:solidFill>
                  <a:schemeClr val="tx1"/>
                </a:solidFill>
              </a:rPr>
              <a:t>Stronger Reader Engagement and Credibility 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Helps readers to understand the "why" and "how", not just the "what".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Trends identified in the stack area chart add depth, which turns rankings into a story of change over time.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Visualizing conflict trajectories helps explain underlying developments.</a:t>
            </a: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These improvements strengthen the visualization's story development and audience engagement with the trend-based visuals. Readers learns about the impact of geopolitical events on terrorism via story telling.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0CE22A8-4C90-6BF7-1635-2FD0594E3C2D}"/>
              </a:ext>
            </a:extLst>
          </p:cNvPr>
          <p:cNvSpPr/>
          <p:nvPr/>
        </p:nvSpPr>
        <p:spPr>
          <a:xfrm>
            <a:off x="8581027" y="1364484"/>
            <a:ext cx="368251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44AAAA74-4F45-5418-A591-DFBCD31ABD18}"/>
              </a:ext>
            </a:extLst>
          </p:cNvPr>
          <p:cNvSpPr/>
          <p:nvPr/>
        </p:nvSpPr>
        <p:spPr>
          <a:xfrm>
            <a:off x="5778494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DED2E63B-894D-3250-B207-BCFFA73DEBFE}"/>
              </a:ext>
            </a:extLst>
          </p:cNvPr>
          <p:cNvSpPr/>
          <p:nvPr/>
        </p:nvSpPr>
        <p:spPr>
          <a:xfrm>
            <a:off x="3076394" y="1364515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E7FA90E3-A62C-886E-4421-30C2E98E8D89}"/>
              </a:ext>
            </a:extLst>
          </p:cNvPr>
          <p:cNvSpPr/>
          <p:nvPr/>
        </p:nvSpPr>
        <p:spPr>
          <a:xfrm>
            <a:off x="4483328" y="1819917"/>
            <a:ext cx="36136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8" name="Manipulate Variables">
            <a:extLst>
              <a:ext uri="{FF2B5EF4-FFF2-40B4-BE49-F238E27FC236}">
                <a16:creationId xmlns:a16="http://schemas.microsoft.com/office/drawing/2014/main" id="{099D8CBC-FF54-1433-2CAA-D712B7D2EA04}"/>
              </a:ext>
            </a:extLst>
          </p:cNvPr>
          <p:cNvSpPr txBox="1"/>
          <p:nvPr/>
        </p:nvSpPr>
        <p:spPr>
          <a:xfrm>
            <a:off x="3082805" y="1400453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Data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8653C099-C9D4-E0D7-C78C-9382DA96E52A}"/>
              </a:ext>
            </a:extLst>
          </p:cNvPr>
          <p:cNvSpPr/>
          <p:nvPr/>
        </p:nvSpPr>
        <p:spPr>
          <a:xfrm>
            <a:off x="373152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E4E6653-C40B-54AB-D944-79C25DFC7AE2}"/>
              </a:ext>
            </a:extLst>
          </p:cNvPr>
          <p:cNvSpPr txBox="1"/>
          <p:nvPr/>
        </p:nvSpPr>
        <p:spPr>
          <a:xfrm>
            <a:off x="352472" y="1682962"/>
            <a:ext cx="2508751" cy="139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Terrorism significantly affects global stability and safety. Identifying patterns in terrorism enable policymakers to make informed decisions and allocate resources effectively.</a:t>
            </a:r>
          </a:p>
        </p:txBody>
      </p:sp>
      <p:sp>
        <p:nvSpPr>
          <p:cNvPr id="55" name="Quickly identify content with a package hexsticker (if available)…">
            <a:extLst>
              <a:ext uri="{FF2B5EF4-FFF2-40B4-BE49-F238E27FC236}">
                <a16:creationId xmlns:a16="http://schemas.microsoft.com/office/drawing/2014/main" id="{F6828A76-8E0D-5F03-C429-D7AE1177E19A}"/>
              </a:ext>
            </a:extLst>
          </p:cNvPr>
          <p:cNvSpPr txBox="1"/>
          <p:nvPr/>
        </p:nvSpPr>
        <p:spPr>
          <a:xfrm>
            <a:off x="5949002" y="1683037"/>
            <a:ext cx="2256980" cy="23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966"/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FE9166EA-F3B2-AC56-BCEF-7FD4B173FE85}"/>
              </a:ext>
            </a:extLst>
          </p:cNvPr>
          <p:cNvSpPr/>
          <p:nvPr/>
        </p:nvSpPr>
        <p:spPr>
          <a:xfrm>
            <a:off x="373151" y="3287439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950D3670-B4C6-9E87-36F1-F14562884BFC}"/>
              </a:ext>
            </a:extLst>
          </p:cNvPr>
          <p:cNvSpPr/>
          <p:nvPr/>
        </p:nvSpPr>
        <p:spPr>
          <a:xfrm>
            <a:off x="373151" y="3281084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21FAB184-72F5-C17D-0BF5-BD77C3AB4387}"/>
              </a:ext>
            </a:extLst>
          </p:cNvPr>
          <p:cNvSpPr/>
          <p:nvPr/>
        </p:nvSpPr>
        <p:spPr>
          <a:xfrm>
            <a:off x="372801" y="1363861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36A8F4D1-DD69-F7CB-BAD8-26A98BF0657D}"/>
              </a:ext>
            </a:extLst>
          </p:cNvPr>
          <p:cNvSpPr/>
          <p:nvPr/>
        </p:nvSpPr>
        <p:spPr>
          <a:xfrm>
            <a:off x="4435014" y="3283187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52" name="Logistics">
            <a:extLst>
              <a:ext uri="{FF2B5EF4-FFF2-40B4-BE49-F238E27FC236}">
                <a16:creationId xmlns:a16="http://schemas.microsoft.com/office/drawing/2014/main" id="{6CA68763-1573-0D30-B343-FB95C75E4E0F}"/>
              </a:ext>
            </a:extLst>
          </p:cNvPr>
          <p:cNvSpPr txBox="1"/>
          <p:nvPr/>
        </p:nvSpPr>
        <p:spPr>
          <a:xfrm>
            <a:off x="352472" y="3320424"/>
            <a:ext cx="3843712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Original Visualization</a:t>
            </a:r>
            <a:endParaRPr sz="2224"/>
          </a:p>
        </p:txBody>
      </p:sp>
      <p:sp>
        <p:nvSpPr>
          <p:cNvPr id="153" name="Useful Elements">
            <a:extLst>
              <a:ext uri="{FF2B5EF4-FFF2-40B4-BE49-F238E27FC236}">
                <a16:creationId xmlns:a16="http://schemas.microsoft.com/office/drawing/2014/main" id="{81D176C0-97FF-F84A-653C-CC9282870A24}"/>
              </a:ext>
            </a:extLst>
          </p:cNvPr>
          <p:cNvSpPr txBox="1"/>
          <p:nvPr/>
        </p:nvSpPr>
        <p:spPr>
          <a:xfrm>
            <a:off x="4411129" y="3307926"/>
            <a:ext cx="383307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Improved</a:t>
            </a:r>
            <a:r>
              <a:rPr sz="2224"/>
              <a:t> </a:t>
            </a:r>
            <a:r>
              <a:rPr lang="en-US" sz="2224"/>
              <a:t>Visualization</a:t>
            </a:r>
            <a:endParaRPr sz="2224"/>
          </a:p>
        </p:txBody>
      </p:sp>
      <p:sp>
        <p:nvSpPr>
          <p:cNvPr id="154" name="Layout Suggestions">
            <a:extLst>
              <a:ext uri="{FF2B5EF4-FFF2-40B4-BE49-F238E27FC236}">
                <a16:creationId xmlns:a16="http://schemas.microsoft.com/office/drawing/2014/main" id="{75AF8EBF-664C-4D24-D734-8C0001F315BE}"/>
              </a:ext>
            </a:extLst>
          </p:cNvPr>
          <p:cNvSpPr txBox="1"/>
          <p:nvPr/>
        </p:nvSpPr>
        <p:spPr>
          <a:xfrm>
            <a:off x="352472" y="1400453"/>
            <a:ext cx="2360329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Introduction</a:t>
            </a:r>
            <a:endParaRPr sz="2224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F8C20A5B-B06E-53CB-00D6-A9E6555B3002}"/>
              </a:ext>
            </a:extLst>
          </p:cNvPr>
          <p:cNvSpPr/>
          <p:nvPr/>
        </p:nvSpPr>
        <p:spPr>
          <a:xfrm>
            <a:off x="4437892" y="3280788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A00CB28F-678C-1EAB-8CFB-1F0D44BA7099}"/>
              </a:ext>
            </a:extLst>
          </p:cNvPr>
          <p:cNvSpPr/>
          <p:nvPr/>
        </p:nvSpPr>
        <p:spPr>
          <a:xfrm>
            <a:off x="5775565" y="1364754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1" name="Manipulate Variables">
            <a:extLst>
              <a:ext uri="{FF2B5EF4-FFF2-40B4-BE49-F238E27FC236}">
                <a16:creationId xmlns:a16="http://schemas.microsoft.com/office/drawing/2014/main" id="{E7E1535F-FFD8-B9F9-E13C-B9CB5D3B7153}"/>
              </a:ext>
            </a:extLst>
          </p:cNvPr>
          <p:cNvSpPr txBox="1"/>
          <p:nvPr/>
        </p:nvSpPr>
        <p:spPr>
          <a:xfrm>
            <a:off x="5782786" y="1400400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Tools Used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BB410894-CF49-AA0A-562F-F333AA862FE6}"/>
              </a:ext>
            </a:extLst>
          </p:cNvPr>
          <p:cNvSpPr/>
          <p:nvPr/>
        </p:nvSpPr>
        <p:spPr>
          <a:xfrm>
            <a:off x="3076394" y="1363861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8A28C64-2450-5959-8F57-C4669A31833E}"/>
              </a:ext>
            </a:extLst>
          </p:cNvPr>
          <p:cNvSpPr txBox="1"/>
          <p:nvPr/>
        </p:nvSpPr>
        <p:spPr>
          <a:xfrm>
            <a:off x="348050" y="3627253"/>
            <a:ext cx="3843712" cy="76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8535" tIns="48535" rIns="48535" bIns="48535" anchor="t">
            <a:spAutoFit/>
          </a:bodyPr>
          <a:lstStyle/>
          <a:p>
            <a:pPr algn="just"/>
            <a:r>
              <a:rPr lang="en-SG" sz="1400" b="0">
                <a:solidFill>
                  <a:schemeClr val="tx1"/>
                </a:solidFill>
                <a:cs typeface="Arial"/>
              </a:rPr>
              <a:t>The figure below was published by the </a:t>
            </a:r>
            <a:r>
              <a:rPr lang="en-SG" sz="1400" b="0">
                <a:solidFill>
                  <a:srgbClr val="618DB5"/>
                </a:solidFill>
                <a:cs typeface="Arial"/>
                <a:hlinkClick r:id="rId5"/>
              </a:rPr>
              <a:t>Statista Journal</a:t>
            </a:r>
            <a:r>
              <a:rPr lang="en-SG" sz="1400" b="0">
                <a:solidFill>
                  <a:schemeClr val="tx1"/>
                </a:solidFill>
                <a:cs typeface="Arial"/>
              </a:rPr>
              <a:t> (Buchholz, K. (March 2, 2022):</a:t>
            </a:r>
            <a:endParaRPr lang="en-US" sz="1050">
              <a:solidFill>
                <a:schemeClr val="tx1"/>
              </a:solidFill>
              <a:cs typeface="Arial"/>
            </a:endParaRPr>
          </a:p>
          <a:p>
            <a:pPr>
              <a:lnSpc>
                <a:spcPct val="90000"/>
              </a:lnSpc>
              <a:spcBef>
                <a:spcPts val="267"/>
              </a:spcBef>
            </a:pPr>
            <a:endParaRPr lang="en-US" sz="1400" b="0">
              <a:solidFill>
                <a:srgbClr val="000000"/>
              </a:solidFill>
              <a:latin typeface="Source Sans Pro Light"/>
              <a:ea typeface="Source Sans Pro Light"/>
              <a:cs typeface="Arial"/>
            </a:endParaRPr>
          </a:p>
        </p:txBody>
      </p:sp>
      <p:sp>
        <p:nvSpPr>
          <p:cNvPr id="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5CA977-9AF6-8190-9DC3-CCD4D394F8D5}"/>
              </a:ext>
            </a:extLst>
          </p:cNvPr>
          <p:cNvSpPr txBox="1"/>
          <p:nvPr/>
        </p:nvSpPr>
        <p:spPr>
          <a:xfrm>
            <a:off x="367832" y="7164630"/>
            <a:ext cx="3843712" cy="19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chart clearly ranks countries affected by terrorism but exhibits several weaknesses: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Scores are very close, making quick differentiation difficult.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Uniform red bars further reduces visual clarity.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Background graphic distracts from the primary data.</a:t>
            </a: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FB5E9-64ED-73F8-3B8E-FFB5C00643CC}"/>
              </a:ext>
            </a:extLst>
          </p:cNvPr>
          <p:cNvSpPr txBox="1"/>
          <p:nvPr/>
        </p:nvSpPr>
        <p:spPr>
          <a:xfrm>
            <a:off x="3295377" y="1835362"/>
            <a:ext cx="2508751" cy="291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/>
          </a:p>
        </p:txBody>
      </p:sp>
      <p:sp>
        <p:nvSpPr>
          <p:cNvPr id="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5C043A9-A2B0-6E97-6B17-0037B72DAD0E}"/>
              </a:ext>
            </a:extLst>
          </p:cNvPr>
          <p:cNvSpPr txBox="1"/>
          <p:nvPr/>
        </p:nvSpPr>
        <p:spPr>
          <a:xfrm>
            <a:off x="3059825" y="1686635"/>
            <a:ext cx="2508751" cy="1175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8535" tIns="48535" rIns="48535" bIns="48535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hlinkClick r:id="rId6"/>
              </a:rPr>
              <a:t>Kaggle</a:t>
            </a:r>
            <a:r>
              <a:rPr lang="en-SG" sz="1400" b="0" dirty="0">
                <a:solidFill>
                  <a:srgbClr val="618DB5"/>
                </a:solidFill>
              </a:rPr>
              <a:t> (Kaggle, 2023)</a:t>
            </a:r>
            <a:r>
              <a:rPr lang="en-SG" sz="1400" b="0" dirty="0">
                <a:solidFill>
                  <a:schemeClr val="tx1"/>
                </a:solidFill>
              </a:rPr>
              <a:t>: Global Terrorism Index 2023 (contains over 47,000 terrorist incidents for the period 2012 to 2022)</a:t>
            </a:r>
            <a:endParaRPr lang="en-SG" sz="1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53C6B55-2ED3-9265-AE32-FE34C07DD104}"/>
              </a:ext>
            </a:extLst>
          </p:cNvPr>
          <p:cNvSpPr txBox="1"/>
          <p:nvPr/>
        </p:nvSpPr>
        <p:spPr>
          <a:xfrm>
            <a:off x="5703863" y="1690942"/>
            <a:ext cx="2508751" cy="959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8535" tIns="48535" rIns="48535" bIns="48535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 err="1">
                <a:solidFill>
                  <a:srgbClr val="618DB5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n-SG" sz="1400" b="0" dirty="0">
                <a:solidFill>
                  <a:schemeClr val="tx1"/>
                </a:solidFill>
                <a:effectLst/>
              </a:rPr>
              <a:t> (Wickham et al., 2019): R packages </a:t>
            </a:r>
            <a:r>
              <a:rPr lang="en-SG" sz="1400" b="0" dirty="0">
                <a:solidFill>
                  <a:schemeClr val="tx1"/>
                </a:solidFill>
              </a:rPr>
              <a:t>including </a:t>
            </a:r>
            <a:r>
              <a:rPr lang="en-SG" sz="1400" b="0" dirty="0" err="1">
                <a:solidFill>
                  <a:schemeClr val="tx1"/>
                </a:solidFill>
              </a:rPr>
              <a:t>dplyr</a:t>
            </a:r>
            <a:r>
              <a:rPr lang="en-SG" sz="1400" b="0" dirty="0">
                <a:solidFill>
                  <a:schemeClr val="tx1"/>
                </a:solidFill>
              </a:rPr>
              <a:t>, </a:t>
            </a:r>
            <a:r>
              <a:rPr lang="en-SG" sz="1400" b="0" dirty="0" err="1">
                <a:solidFill>
                  <a:schemeClr val="tx1"/>
                </a:solidFill>
              </a:rPr>
              <a:t>tidyr</a:t>
            </a:r>
            <a:r>
              <a:rPr lang="en-SG" sz="1400" b="0" dirty="0">
                <a:solidFill>
                  <a:schemeClr val="tx1"/>
                </a:solidFill>
              </a:rPr>
              <a:t>, ggplot2 </a:t>
            </a:r>
            <a:r>
              <a:rPr lang="en-SG" sz="1400" b="0" dirty="0">
                <a:solidFill>
                  <a:schemeClr val="tx1"/>
                </a:solidFill>
                <a:effectLst/>
              </a:rPr>
              <a:t>for data analysis and visualization</a:t>
            </a:r>
          </a:p>
        </p:txBody>
      </p:sp>
      <p:sp>
        <p:nvSpPr>
          <p:cNvPr id="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419408C-15BB-0A9F-4B3A-097CA0BAB60F}"/>
              </a:ext>
            </a:extLst>
          </p:cNvPr>
          <p:cNvSpPr txBox="1"/>
          <p:nvPr/>
        </p:nvSpPr>
        <p:spPr>
          <a:xfrm>
            <a:off x="4300598" y="7151521"/>
            <a:ext cx="4120464" cy="2062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8535" tIns="48535" rIns="48535" bIns="48535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</a:rPr>
              <a:t>The chart shows temporal trends by identifying how terrorism fatalities have changed over time for each country from 2012 to 2022, allowing users to identify peaks, declines and stability periods.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</a:rPr>
              <a:t>Comparative analysis across countries is enabled as terrorism fatalities trends differ across countries, e.g. evaluation of how terrorism fatalities have progressed across different countries within the same timeframe. 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4" name="Picture 43" descr="A black and white sign with a person in a circle&#10;&#10;AI-generated content may be incorrect.">
            <a:extLst>
              <a:ext uri="{FF2B5EF4-FFF2-40B4-BE49-F238E27FC236}">
                <a16:creationId xmlns:a16="http://schemas.microsoft.com/office/drawing/2014/main" id="{0C6B8DEE-120F-0008-7BF5-C8BEF443E5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604" y="9247504"/>
            <a:ext cx="1053652" cy="363043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11734D8-653E-340B-7401-1F5D560E860A}"/>
              </a:ext>
            </a:extLst>
          </p:cNvPr>
          <p:cNvSpPr/>
          <p:nvPr/>
        </p:nvSpPr>
        <p:spPr>
          <a:xfrm>
            <a:off x="1720628" y="9136928"/>
            <a:ext cx="900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pic>
        <p:nvPicPr>
          <p:cNvPr id="177" name="Picture 176" descr="A black and red logo&#10;&#10;AI-generated content may be incorrect.">
            <a:extLst>
              <a:ext uri="{FF2B5EF4-FFF2-40B4-BE49-F238E27FC236}">
                <a16:creationId xmlns:a16="http://schemas.microsoft.com/office/drawing/2014/main" id="{D3EA94A2-5B1F-4875-F500-2D78AF59E2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4" y="9101818"/>
            <a:ext cx="994217" cy="452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398C7-6A78-339F-1788-D55D923923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184" y="-2802"/>
            <a:ext cx="1463288" cy="1488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C3AE1E-CED7-F6F3-5CBB-BCC6B3D751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600" y="4092315"/>
            <a:ext cx="3014451" cy="3049567"/>
          </a:xfrm>
          <a:prstGeom prst="rect">
            <a:avLst/>
          </a:prstGeom>
        </p:spPr>
      </p:pic>
      <p:pic>
        <p:nvPicPr>
          <p:cNvPr id="14" name="Picture 13" descr="A graph of a global terrorism&#10;&#10;AI-generated content may be incorrect.">
            <a:extLst>
              <a:ext uri="{FF2B5EF4-FFF2-40B4-BE49-F238E27FC236}">
                <a16:creationId xmlns:a16="http://schemas.microsoft.com/office/drawing/2014/main" id="{D2B0D8F1-9B6A-A98B-FB82-AD20F0D32A8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53" y="3947701"/>
            <a:ext cx="4298728" cy="3073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0275D-6D6B-196A-81C1-73CD400F9B07}"/>
              </a:ext>
            </a:extLst>
          </p:cNvPr>
          <p:cNvSpPr txBox="1"/>
          <p:nvPr/>
        </p:nvSpPr>
        <p:spPr>
          <a:xfrm>
            <a:off x="8794402" y="8835834"/>
            <a:ext cx="263493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 &amp; Additional Information: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334C2-381F-275B-6F65-2F8FE6E27F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38413" y="8177894"/>
            <a:ext cx="1053211" cy="10548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097118-3034-494f-a38b-8484877da2e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10F8F8D108304B8C4E2974487AB790" ma:contentTypeVersion="15" ma:contentTypeDescription="Create a new document." ma:contentTypeScope="" ma:versionID="e9fdb1d4f019a86568773c4bf55d0c1d">
  <xsd:schema xmlns:xsd="http://www.w3.org/2001/XMLSchema" xmlns:xs="http://www.w3.org/2001/XMLSchema" xmlns:p="http://schemas.microsoft.com/office/2006/metadata/properties" xmlns:ns3="f3097118-3034-494f-a38b-8484877da2e9" xmlns:ns4="e709b71b-c291-4adc-b32a-87e8e5e70d2b" targetNamespace="http://schemas.microsoft.com/office/2006/metadata/properties" ma:root="true" ma:fieldsID="5c5d0fe7f677753f3604a23aa8045cca" ns3:_="" ns4:_="">
    <xsd:import namespace="f3097118-3034-494f-a38b-8484877da2e9"/>
    <xsd:import namespace="e709b71b-c291-4adc-b32a-87e8e5e70d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97118-3034-494f-a38b-8484877da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b71b-c291-4adc-b32a-87e8e5e70d2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F97730-03BA-41E3-B9B5-7BE4E10967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425FC-4FAC-4DFC-9B8A-86E35E002E1A}">
  <ds:schemaRefs>
    <ds:schemaRef ds:uri="e709b71b-c291-4adc-b32a-87e8e5e70d2b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3097118-3034-494f-a38b-8484877da2e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157C961-9B7D-4930-B9EB-4892D248E977}">
  <ds:schemaRefs>
    <ds:schemaRef ds:uri="e709b71b-c291-4adc-b32a-87e8e5e70d2b"/>
    <ds:schemaRef ds:uri="f3097118-3034-494f-a38b-8484877da2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408</Words>
  <Application>Microsoft Office PowerPoint</Application>
  <PresentationFormat>A3 Paper (297x420 mm)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Arial</vt:lpstr>
      <vt:lpstr>Source Sans Pro</vt:lpstr>
      <vt:lpstr>Source Sans Pro Light</vt:lpstr>
      <vt:lpstr>Source Sans Pro Semibold</vt:lpstr>
      <vt:lpstr>White</vt:lpstr>
      <vt:lpstr>Visualizing Global Terrorism Index Score (2011-2021) Team Coral*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TEE YU CHENG</cp:lastModifiedBy>
  <cp:revision>5</cp:revision>
  <dcterms:modified xsi:type="dcterms:W3CDTF">2025-06-28T11:55:54Z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2025-01-23T13:06:06Z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d667d2bd-bbd8-4553-adcc-1606b9953ade</vt:lpwstr>
  </property>
  <property fmtid="{D5CDD505-2E9C-101B-9397-08002B2CF9AE}" pid="8" name="MSIP_Label_3ef8e180-8f22-4ead-b44a-2d560df875da_ContentBits">
    <vt:lpwstr>0</vt:lpwstr>
  </property>
  <property fmtid="{D5CDD505-2E9C-101B-9397-08002B2CF9AE}" pid="9" name="MSIP_Label_3ef8e180-8f22-4ead-b44a-2d560df875da_Tag">
    <vt:lpwstr>50, 0, 1, 1</vt:lpwstr>
  </property>
  <property fmtid="{D5CDD505-2E9C-101B-9397-08002B2CF9AE}" pid="10" name="ContentTypeId">
    <vt:lpwstr>0x010100B810F8F8D108304B8C4E2974487AB790</vt:lpwstr>
  </property>
</Properties>
</file>