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FE92B-3E45-31BB-9893-18338EC65ED7}" name="TEE YU CHENG" initials="TC" userId="S::2300884@sit.singaporetech.edu.sg::f5a522a7-7bbc-42fc-bf53-d930ddb7b698" providerId="AD"/>
  <p188:author id="{41970D46-A99E-494A-36BF-B19DD6496C56}" name="LIM JING CHUAN JONATHAN" initials="LL" userId="S::2300923@sit.singaporetech.edu.sg::bd18ac60-3217-4c28-b582-fef374ac228d" providerId="AD"/>
  <p188:author id="{D370AF49-48CF-5566-394C-E9BA58119B67}" name="MIKO LIM YU HUI" initials="MH" userId="S::2301126@sit.singaporetech.edu.sg::1d737bc6-183c-4bac-b641-140fc6cdf9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DB5"/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3017-8A43-43FB-793E-78F1805D3599}" v="41" dt="2025-06-27T15:06:59.514"/>
    <p1510:client id="{6CDEB244-DA8C-43C1-9C5E-0179603AF030}" v="142" dt="2025-06-27T16:17:52.962"/>
    <p1510:client id="{8C13BDD6-6915-FB13-6FA7-89D2D4A8D7D9}" v="53" dt="2025-06-27T16:56:13.815"/>
    <p1510:client id="{F5B6CD0A-0701-4F9D-8E1E-A6881565EAEE}" v="43" dt="2025-06-27T14:15:46.32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7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hyperlink" Target="https://www.tidyverse.org/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datasets/ddosad/global-terrorism-index-2023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statista.com/chart/25540/world-terrorism-index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ninguest/CSC3107_TerrorismIndex_Visualization_Project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704633" y="9193627"/>
            <a:ext cx="9402690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 </a:t>
            </a:r>
            <a:r>
              <a:rPr lang="en-SG" sz="9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https://github.com/ninguest/CSC3107_TerrorismIndex_Visualization_Project</a:t>
            </a:r>
            <a:r>
              <a:rPr lang="en-SG" sz="900" dirty="0">
                <a:solidFill>
                  <a:srgbClr val="618DB5"/>
                </a:solidFill>
              </a:rPr>
              <a:t>  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25–06–29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>
                <a:solidFill>
                  <a:schemeClr val="tx1"/>
                </a:solidFill>
                <a:latin typeface="+mj-lt"/>
              </a:rPr>
              <a:t>Visualizing Global Terrorism Index Score (2011-2021)</a:t>
            </a:r>
            <a:br>
              <a:rPr lang="en-SG" sz="3913">
                <a:solidFill>
                  <a:schemeClr val="tx1"/>
                </a:solidFill>
                <a:latin typeface="+mj-lt"/>
              </a:rPr>
            </a:br>
            <a:r>
              <a:rPr lang="en-SG" sz="2757">
                <a:solidFill>
                  <a:schemeClr val="tx1"/>
                </a:solidFill>
                <a:latin typeface="+mj-lt"/>
              </a:rPr>
              <a:t>Team Coral</a:t>
            </a:r>
            <a:r>
              <a:rPr lang="en-SG" sz="2757" baseline="30000">
                <a:solidFill>
                  <a:schemeClr val="tx1"/>
                </a:solidFill>
                <a:latin typeface="+mj-lt"/>
              </a:rPr>
              <a:t>*</a:t>
            </a:r>
            <a:br>
              <a:rPr lang="en-SG">
                <a:solidFill>
                  <a:srgbClr val="000000"/>
                </a:solidFill>
                <a:effectLst/>
                <a:latin typeface="+mj-lt"/>
              </a:rPr>
            </a:br>
            <a:endParaRPr lang="en-SG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/>
              <a:t>Pitch to the Editorial Board</a:t>
            </a:r>
            <a:endParaRPr sz="2224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587867" y="1796155"/>
            <a:ext cx="3588150" cy="6745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1296" tIns="11296" rIns="11296" bIns="11296" anchor="t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Enhanced Editorial Decision-Making Through Trend Analysis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stacked area chart shows evolving trends that cannot be shown via static bar charts.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Help identify emerging hotspots, highlights positive shifts.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By aligning data with key geopolitical events, strategic planning for investigations and coverage is supported.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Early detection of newsworthy changes for timely coverage supports strategic planning for investigations and reporting.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strike="sngStrike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Stronger Reader Engagement and Credibility 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Helps readers to understand the "why" and "how", not just the "what".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Trends identified in the stack area chart add depth, which turns rankings into a story of change over time.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Visualizing conflict trajectories helps explain underlying developments.</a:t>
            </a: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strengthen the visualization's story development and audience engagement with the trend-based visuals. Readers learns about the impact of geopolitical events on terrorism via story telling.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778494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307639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3082805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508751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Terrorism significantly affects global stability and safety. Identifying patterns in terrorism enable policymakers to make informed decisions and allocate resources effectively.</a:t>
            </a: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Original Visualization</a:t>
            </a:r>
            <a:endParaRPr sz="2224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Improved</a:t>
            </a:r>
            <a:r>
              <a:rPr sz="2224"/>
              <a:t> </a:t>
            </a:r>
            <a:r>
              <a:rPr lang="en-US" sz="2224"/>
              <a:t>Visualization</a:t>
            </a:r>
            <a:endParaRPr sz="2224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Introduction</a:t>
            </a:r>
            <a:endParaRPr sz="2224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775565" y="1364754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782786" y="1400400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3076394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algn="just"/>
            <a:r>
              <a:rPr lang="en-SG" sz="1400" b="0">
                <a:solidFill>
                  <a:schemeClr val="tx1"/>
                </a:solidFill>
                <a:cs typeface="Arial"/>
              </a:rPr>
              <a:t>The figure below was published by the </a:t>
            </a:r>
            <a:r>
              <a:rPr lang="en-SG" sz="1400" b="0">
                <a:solidFill>
                  <a:srgbClr val="618DB5"/>
                </a:solidFill>
                <a:cs typeface="Arial"/>
                <a:hlinkClick r:id="rId5"/>
              </a:rPr>
              <a:t>Statista Journal</a:t>
            </a:r>
            <a:r>
              <a:rPr lang="en-SG" sz="1400" b="0">
                <a:solidFill>
                  <a:schemeClr val="tx1"/>
                </a:solidFill>
                <a:cs typeface="Arial"/>
              </a:rPr>
              <a:t> (Buchholz, K. (March 2, 2022):</a:t>
            </a:r>
            <a:endParaRPr lang="en-US" sz="1050">
              <a:solidFill>
                <a:schemeClr val="tx1"/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267"/>
              </a:spcBef>
            </a:pPr>
            <a:endParaRPr lang="en-US" sz="1400" b="0">
              <a:solidFill>
                <a:srgbClr val="000000"/>
              </a:solidFill>
              <a:latin typeface="Source Sans Pro Light"/>
              <a:ea typeface="Source Sans Pro Light"/>
              <a:cs typeface="Arial"/>
            </a:endParaRPr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19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chart clearly ranks countries affected by terrorism but exhibits several weaknesses: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Scores are very close, making quick differentiation difficult.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Uniform red bars further reduces visual clarity.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Background graphic distracts from the primary data.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3059825" y="1686635"/>
            <a:ext cx="2508751" cy="117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hlinkClick r:id="rId6"/>
              </a:rPr>
              <a:t>Kaggle</a:t>
            </a:r>
            <a:r>
              <a:rPr lang="en-SG" sz="1400" b="0" dirty="0">
                <a:solidFill>
                  <a:srgbClr val="618DB5"/>
                </a:solidFill>
              </a:rPr>
              <a:t> (Kaggle, 2023)</a:t>
            </a:r>
            <a:r>
              <a:rPr lang="en-SG" sz="1400" b="0" dirty="0">
                <a:solidFill>
                  <a:schemeClr val="tx1"/>
                </a:solidFill>
              </a:rPr>
              <a:t>: Global Terrorism Index 2023 (contains over 47,000 terrorist incidents for the period 2012 to 2022)</a:t>
            </a:r>
            <a:endParaRPr lang="en-SG" sz="1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703863" y="1690942"/>
            <a:ext cx="2508751" cy="959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 err="1">
                <a:solidFill>
                  <a:srgbClr val="618DB5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</a:rPr>
              <a:t> (Wickham et al., 2019): R packages </a:t>
            </a:r>
            <a:r>
              <a:rPr lang="en-SG" sz="1400" b="0" dirty="0">
                <a:solidFill>
                  <a:schemeClr val="tx1"/>
                </a:solidFill>
              </a:rPr>
              <a:t>including </a:t>
            </a:r>
            <a:r>
              <a:rPr lang="en-SG" sz="1400" b="0" dirty="0" err="1">
                <a:solidFill>
                  <a:schemeClr val="tx1"/>
                </a:solidFill>
              </a:rPr>
              <a:t>dplyr</a:t>
            </a:r>
            <a:r>
              <a:rPr lang="en-SG" sz="1400" b="0" dirty="0">
                <a:solidFill>
                  <a:schemeClr val="tx1"/>
                </a:solidFill>
              </a:rPr>
              <a:t>, </a:t>
            </a:r>
            <a:r>
              <a:rPr lang="en-SG" sz="1400" b="0" dirty="0" err="1">
                <a:solidFill>
                  <a:schemeClr val="tx1"/>
                </a:solidFill>
              </a:rPr>
              <a:t>tidyr</a:t>
            </a:r>
            <a:r>
              <a:rPr lang="en-SG" sz="1400" b="0" dirty="0">
                <a:solidFill>
                  <a:schemeClr val="tx1"/>
                </a:solidFill>
              </a:rPr>
              <a:t>, ggplot2 </a:t>
            </a:r>
            <a:r>
              <a:rPr lang="en-SG" sz="1400" b="0" dirty="0">
                <a:solidFill>
                  <a:schemeClr val="tx1"/>
                </a:solidFill>
                <a:effectLst/>
              </a:rPr>
              <a:t>for data analysis and visualization</a:t>
            </a: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00598" y="7151521"/>
            <a:ext cx="4120464" cy="2062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8535" tIns="48535" rIns="48535" bIns="48535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chart shows temporal trends by identifying how terrorism fatalities have changed over time for each country from 2012 to 2022, allowing users to identify peaks, declines and stability periods.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Comparative analysis across countries is enabled as terrorism fatalities trends differ across countries, e.g. evaluation of how terrorism fatalities have progressed across different countries within the same timeframe. 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604" y="9247504"/>
            <a:ext cx="1053652" cy="363043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9101818"/>
            <a:ext cx="994217" cy="452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398C7-6A78-339F-1788-D55D923923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184" y="-2802"/>
            <a:ext cx="1463288" cy="1488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3AE1E-CED7-F6F3-5CBB-BCC6B3D751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600" y="4092315"/>
            <a:ext cx="3014451" cy="3049567"/>
          </a:xfrm>
          <a:prstGeom prst="rect">
            <a:avLst/>
          </a:prstGeom>
        </p:spPr>
      </p:pic>
      <p:pic>
        <p:nvPicPr>
          <p:cNvPr id="14" name="Picture 13" descr="A graph of a global terrorism&#10;&#10;AI-generated content may be incorrect.">
            <a:extLst>
              <a:ext uri="{FF2B5EF4-FFF2-40B4-BE49-F238E27FC236}">
                <a16:creationId xmlns:a16="http://schemas.microsoft.com/office/drawing/2014/main" id="{D2B0D8F1-9B6A-A98B-FB82-AD20F0D32A8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53" y="3947701"/>
            <a:ext cx="4298728" cy="3073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0275D-6D6B-196A-81C1-73CD400F9B07}"/>
              </a:ext>
            </a:extLst>
          </p:cNvPr>
          <p:cNvSpPr txBox="1"/>
          <p:nvPr/>
        </p:nvSpPr>
        <p:spPr>
          <a:xfrm>
            <a:off x="8794402" y="8835834"/>
            <a:ext cx="263493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&amp; Additional Information: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334C2-381F-275B-6F65-2F8FE6E27F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38413" y="8177894"/>
            <a:ext cx="1053211" cy="10548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097118-3034-494f-a38b-8484877da2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10F8F8D108304B8C4E2974487AB790" ma:contentTypeVersion="15" ma:contentTypeDescription="Create a new document." ma:contentTypeScope="" ma:versionID="e9fdb1d4f019a86568773c4bf55d0c1d">
  <xsd:schema xmlns:xsd="http://www.w3.org/2001/XMLSchema" xmlns:xs="http://www.w3.org/2001/XMLSchema" xmlns:p="http://schemas.microsoft.com/office/2006/metadata/properties" xmlns:ns3="f3097118-3034-494f-a38b-8484877da2e9" xmlns:ns4="e709b71b-c291-4adc-b32a-87e8e5e70d2b" targetNamespace="http://schemas.microsoft.com/office/2006/metadata/properties" ma:root="true" ma:fieldsID="5c5d0fe7f677753f3604a23aa8045cca" ns3:_="" ns4:_="">
    <xsd:import namespace="f3097118-3034-494f-a38b-8484877da2e9"/>
    <xsd:import namespace="e709b71b-c291-4adc-b32a-87e8e5e70d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97118-3034-494f-a38b-8484877da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b71b-c291-4adc-b32a-87e8e5e70d2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425FC-4FAC-4DFC-9B8A-86E35E002E1A}">
  <ds:schemaRefs>
    <ds:schemaRef ds:uri="e709b71b-c291-4adc-b32a-87e8e5e70d2b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3097118-3034-494f-a38b-8484877da2e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F97730-03BA-41E3-B9B5-7BE4E10967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57C961-9B7D-4930-B9EB-4892D248E977}">
  <ds:schemaRefs>
    <ds:schemaRef ds:uri="e709b71b-c291-4adc-b32a-87e8e5e70d2b"/>
    <ds:schemaRef ds:uri="f3097118-3034-494f-a38b-8484877da2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408</Words>
  <Application>Microsoft Office PowerPoint</Application>
  <PresentationFormat>A3 Paper (297x420 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Arial</vt:lpstr>
      <vt:lpstr>Source Sans Pro</vt:lpstr>
      <vt:lpstr>Source Sans Pro Light</vt:lpstr>
      <vt:lpstr>Source Sans Pro Semibold</vt:lpstr>
      <vt:lpstr>White</vt:lpstr>
      <vt:lpstr>Visualizing Global Terrorism Index Score (2011-2021) Team Coral*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MIKO LIM YU HUI</cp:lastModifiedBy>
  <cp:revision>4</cp:revision>
  <dcterms:modified xsi:type="dcterms:W3CDTF">2025-06-28T07:33:09Z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  <property fmtid="{D5CDD505-2E9C-101B-9397-08002B2CF9AE}" pid="10" name="ContentTypeId">
    <vt:lpwstr>0x010100B810F8F8D108304B8C4E2974487AB790</vt:lpwstr>
  </property>
</Properties>
</file>