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1A28CE-5C0B-4392-A4A7-0C107DF72273}" v="2" dt="2025-08-01T11:41:59.9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ngappa patil" userId="98698d33f5066d13" providerId="LiveId" clId="{9C1A28CE-5C0B-4392-A4A7-0C107DF72273}"/>
    <pc:docChg chg="modSld">
      <pc:chgData name="ningappa patil" userId="98698d33f5066d13" providerId="LiveId" clId="{9C1A28CE-5C0B-4392-A4A7-0C107DF72273}" dt="2025-08-01T11:41:59.949" v="15"/>
      <pc:docMkLst>
        <pc:docMk/>
      </pc:docMkLst>
      <pc:sldChg chg="modSp mod">
        <pc:chgData name="ningappa patil" userId="98698d33f5066d13" providerId="LiveId" clId="{9C1A28CE-5C0B-4392-A4A7-0C107DF72273}" dt="2025-08-01T11:41:59.949" v="15"/>
        <pc:sldMkLst>
          <pc:docMk/>
          <pc:sldMk cId="2723493665" sldId="259"/>
        </pc:sldMkLst>
        <pc:spChg chg="mod">
          <ac:chgData name="ningappa patil" userId="98698d33f5066d13" providerId="LiveId" clId="{9C1A28CE-5C0B-4392-A4A7-0C107DF72273}" dt="2025-08-01T10:42:21.461" v="7" actId="14100"/>
          <ac:spMkLst>
            <pc:docMk/>
            <pc:sldMk cId="2723493665" sldId="259"/>
            <ac:spMk id="4" creationId="{0578BB5C-3AC2-487C-8932-529ABA1B195B}"/>
          </ac:spMkLst>
        </pc:spChg>
        <pc:spChg chg="mod">
          <ac:chgData name="ningappa patil" userId="98698d33f5066d13" providerId="LiveId" clId="{9C1A28CE-5C0B-4392-A4A7-0C107DF72273}" dt="2025-08-01T11:41:59.949" v="15"/>
          <ac:spMkLst>
            <pc:docMk/>
            <pc:sldMk cId="2723493665" sldId="259"/>
            <ac:spMk id="5" creationId="{0892308F-C161-4EA2-9B50-5081F8A3213D}"/>
          </ac:spMkLst>
        </pc:spChg>
      </pc:sldChg>
    </pc:docChg>
  </pc:docChgLst>
  <pc:docChgLst>
    <pc:chgData name="Akshay Kumbhar" userId="33dc2c4590c9bd97" providerId="LiveId" clId="{8C7DA18C-B541-4FEF-BDAA-E106155C0691}"/>
    <pc:docChg chg="undo custSel addSld delSld modSld">
      <pc:chgData name="Akshay Kumbhar" userId="33dc2c4590c9bd97" providerId="LiveId" clId="{8C7DA18C-B541-4FEF-BDAA-E106155C0691}" dt="2025-07-28T06:47:09.590" v="52" actId="47"/>
      <pc:docMkLst>
        <pc:docMk/>
      </pc:docMkLst>
      <pc:sldChg chg="addSp delSp modSp new del mod">
        <pc:chgData name="Akshay Kumbhar" userId="33dc2c4590c9bd97" providerId="LiveId" clId="{8C7DA18C-B541-4FEF-BDAA-E106155C0691}" dt="2025-07-28T06:47:09.590" v="52" actId="47"/>
        <pc:sldMkLst>
          <pc:docMk/>
          <pc:sldMk cId="2014340979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"/>
            <a:ext cx="1864658" cy="5195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207818" y="519545"/>
            <a:ext cx="11201401" cy="6640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Branch Dashboard</a:t>
            </a:r>
          </a:p>
          <a:p>
            <a:r>
              <a:rPr lang="en-US" sz="1400" b="1" dirty="0"/>
              <a:t> </a:t>
            </a:r>
          </a:p>
          <a:p>
            <a:pPr lvl="0"/>
            <a:r>
              <a:rPr lang="en-US" sz="1400" b="1" dirty="0"/>
              <a:t>Branch dashboard to discuss New and renewal business number with each branch. This dashboard will be discussed between Corporate team and Individual branch heads.</a:t>
            </a:r>
          </a:p>
          <a:p>
            <a:pPr lvl="1"/>
            <a:r>
              <a:rPr lang="en-US" sz="1400" b="1" dirty="0"/>
              <a:t>Individual performance within the branch:</a:t>
            </a:r>
          </a:p>
          <a:p>
            <a:pPr lvl="1"/>
            <a:endParaRPr lang="en-US" sz="1400" b="1" dirty="0"/>
          </a:p>
          <a:p>
            <a:pPr lvl="2"/>
            <a:r>
              <a:rPr lang="en-US" sz="1400" b="1" dirty="0"/>
              <a:t>Target FY from Individual target sheet (New, Cross sell and Renewal) Fields to be referred (Column C, E, F and G)</a:t>
            </a:r>
          </a:p>
          <a:p>
            <a:pPr lvl="2"/>
            <a:r>
              <a:rPr lang="en-US" sz="1400" b="1" dirty="0"/>
              <a:t>Placed Achievement form Brokerage + Fees sheet (New, Cross sell and Renewal) (Brokerage sheet: Column G, J, M, K, L) (Fees Sheet: B, D, E, F, G)</a:t>
            </a:r>
          </a:p>
          <a:p>
            <a:pPr lvl="2"/>
            <a:r>
              <a:rPr lang="en-US" sz="1400" b="1" dirty="0"/>
              <a:t>Invoiced Achievement from Invoice sheet (New, Cross sell and Renewal) Column (B, F, G, J)</a:t>
            </a:r>
          </a:p>
          <a:p>
            <a:pPr lvl="2"/>
            <a:r>
              <a:rPr lang="en-US" sz="1400" b="1" dirty="0"/>
              <a:t>Percentage of Achievement for Placed and Invoice – (Achieved/budget)</a:t>
            </a:r>
          </a:p>
          <a:p>
            <a:pPr lvl="2"/>
            <a:r>
              <a:rPr lang="en-US" sz="1400" b="1" dirty="0"/>
              <a:t>No of meetings for current year – Meeting sheet (A, C, D)</a:t>
            </a:r>
          </a:p>
          <a:p>
            <a:pPr lvl="2"/>
            <a:r>
              <a:rPr lang="en-US" sz="1400" b="1" dirty="0"/>
              <a:t>Open Oppty – Opportunity report (Column: C, E, F, G) (Stage ‘Open’ Column G = Propose Solution &amp; Qualify Opportunity)</a:t>
            </a:r>
          </a:p>
          <a:p>
            <a:pPr lvl="2"/>
            <a:r>
              <a:rPr lang="en-US" sz="1400" b="1" dirty="0"/>
              <a:t>Closed Won – Opportunity report (Column: C, E, F, G) (Stage ‘Won’ Column G = Won)</a:t>
            </a:r>
          </a:p>
          <a:p>
            <a:pPr lvl="2"/>
            <a:r>
              <a:rPr lang="en-US" sz="1400" b="1" dirty="0"/>
              <a:t>Conversion Ratio (Closed Won/Total Opportunity)</a:t>
            </a:r>
          </a:p>
          <a:p>
            <a:pPr lvl="2"/>
            <a:r>
              <a:rPr lang="en-US" sz="1100" b="1" dirty="0"/>
              <a:t>Further drill down to individual level top 10 open </a:t>
            </a:r>
            <a:r>
              <a:rPr lang="en-US" sz="1100" b="1" dirty="0" err="1"/>
              <a:t>oppty</a:t>
            </a:r>
            <a:r>
              <a:rPr lang="en-US" sz="1100" b="1" dirty="0"/>
              <a:t> and Win </a:t>
            </a:r>
          </a:p>
          <a:p>
            <a:r>
              <a:rPr lang="en-US" sz="1050" b="1" dirty="0"/>
              <a:t> </a:t>
            </a:r>
          </a:p>
          <a:p>
            <a:r>
              <a:rPr lang="en-US" sz="2400" b="1" dirty="0"/>
              <a:t> </a:t>
            </a:r>
          </a:p>
          <a:p>
            <a:r>
              <a:rPr lang="en-US" sz="1100" b="1" dirty="0"/>
              <a:t>KPI List</a:t>
            </a:r>
          </a:p>
          <a:p>
            <a:r>
              <a:rPr lang="en-US" sz="1100" b="1" dirty="0"/>
              <a:t> </a:t>
            </a:r>
          </a:p>
          <a:p>
            <a:r>
              <a:rPr lang="en-US" sz="1100" b="1" dirty="0"/>
              <a:t>1-No of Invoice by </a:t>
            </a:r>
            <a:r>
              <a:rPr lang="en-US" sz="1100" b="1" dirty="0" err="1"/>
              <a:t>Accnt</a:t>
            </a:r>
            <a:r>
              <a:rPr lang="en-US" sz="1100" b="1" dirty="0"/>
              <a:t> Exec</a:t>
            </a:r>
          </a:p>
          <a:p>
            <a:r>
              <a:rPr lang="en-US" sz="1100" b="1" dirty="0"/>
              <a:t>2-Yearly Meeting Count</a:t>
            </a:r>
          </a:p>
          <a:p>
            <a:r>
              <a:rPr lang="en-US" sz="1100" b="1" dirty="0"/>
              <a:t> </a:t>
            </a:r>
          </a:p>
          <a:p>
            <a:r>
              <a:rPr lang="en-US" sz="1100" b="1" dirty="0"/>
              <a:t>3.1Cross Sell--</a:t>
            </a:r>
            <a:r>
              <a:rPr lang="en-US" sz="1100" b="1" dirty="0" err="1"/>
              <a:t>Target,Achive,new</a:t>
            </a:r>
            <a:endParaRPr lang="en-US" sz="1100" b="1" dirty="0"/>
          </a:p>
          <a:p>
            <a:r>
              <a:rPr lang="en-US" sz="1100" b="1" dirty="0"/>
              <a:t>3.1New-Target,Achive,new</a:t>
            </a:r>
          </a:p>
          <a:p>
            <a:r>
              <a:rPr lang="en-US" sz="1100" b="1" dirty="0"/>
              <a:t>3.1Renewal-Target, </a:t>
            </a:r>
            <a:r>
              <a:rPr lang="en-US" sz="1100" b="1" dirty="0" err="1"/>
              <a:t>Achive,new</a:t>
            </a:r>
            <a:endParaRPr lang="en-US" sz="1100" b="1" dirty="0"/>
          </a:p>
          <a:p>
            <a:r>
              <a:rPr lang="en-US" sz="1100" b="1" dirty="0"/>
              <a:t> </a:t>
            </a:r>
          </a:p>
          <a:p>
            <a:r>
              <a:rPr lang="en-US" sz="1100" b="1" dirty="0"/>
              <a:t>4. Stage Funnel by Revenue</a:t>
            </a:r>
          </a:p>
          <a:p>
            <a:r>
              <a:rPr lang="en-US" sz="1100" b="1" dirty="0"/>
              <a:t>5. No of meeting By Account Exe</a:t>
            </a:r>
          </a:p>
          <a:p>
            <a:r>
              <a:rPr lang="en-US" sz="1100" b="1" dirty="0"/>
              <a:t>6-Top Open Opportunity</a:t>
            </a:r>
            <a:endParaRPr lang="en-IN" sz="11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sz="2400" b="1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525331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Dashboard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41" y="1242391"/>
            <a:ext cx="10611517" cy="494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7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3195</TotalTime>
  <Words>292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ningappa patil</cp:lastModifiedBy>
  <cp:revision>19</cp:revision>
  <dcterms:created xsi:type="dcterms:W3CDTF">2022-01-08T11:53:28Z</dcterms:created>
  <dcterms:modified xsi:type="dcterms:W3CDTF">2025-08-01T11:42:04Z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2023-12-18T06:20:16Z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c621ef38-2e0b-4c02-9596-5d255e25cc47</vt:lpwstr>
  </property>
  <property fmtid="{D5CDD505-2E9C-101B-9397-08002B2CF9AE}" pid="7" name="MSIP_Label_defa4170-0d19-0005-0004-bc88714345d2_ActionId">
    <vt:lpwstr>72d01d77-2f54-48c5-82d7-1cee98e900b6</vt:lpwstr>
  </property>
  <property fmtid="{D5CDD505-2E9C-101B-9397-08002B2CF9AE}" pid="8" name="MSIP_Label_defa4170-0d19-0005-0004-bc88714345d2_ContentBits">
    <vt:lpwstr>0</vt:lpwstr>
  </property>
</Properties>
</file>