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70" r:id="rId4"/>
    <p:sldId id="271" r:id="rId5"/>
    <p:sldId id="269" r:id="rId6"/>
    <p:sldId id="272" r:id="rId7"/>
    <p:sldId id="257" r:id="rId8"/>
    <p:sldId id="273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5" r:id="rId20"/>
    <p:sldId id="276" r:id="rId21"/>
    <p:sldId id="274" r:id="rId22"/>
    <p:sldId id="278" r:id="rId23"/>
    <p:sldId id="27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DA527-1282-49E0-BCAB-3683F3C4E333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A8439-6ADA-4D11-AB85-FC59636313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B27D-942F-4332-B895-8C3ADF9096FA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EFE9C-0197-4C3B-A22E-69D0DCC960AC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FCA4-A48C-4C22-ACF6-1276B3417DAE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C093-5CD0-4273-AE3E-BC9754A45865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6E98-E8B1-4CA7-9A16-51AA1415694B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E4F9B-147F-4602-A7BF-3DAABDD54297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1F42-FD58-45A4-AA2A-CA117AAB1046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3244-5B4F-4FD6-AA08-43B14891FA9D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F46A-D7E3-441D-A1D1-DC925CDF72D8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C7B3-AF88-4D70-99F8-921A1DCC3EA1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805D-B773-4375-843B-2D017D222DA3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802F0-ED85-4056-8CA0-4017A1BB6500}" type="datetime1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ngyu.hust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412776"/>
            <a:ext cx="8640960" cy="2187675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Robust Feature Points Correspondences for Visual Object Tracking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51720" y="3861048"/>
            <a:ext cx="6400800" cy="2736304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>
                <a:solidFill>
                  <a:schemeClr val="tx1"/>
                </a:solidFill>
              </a:rPr>
              <a:t>made by </a:t>
            </a:r>
            <a:r>
              <a:rPr lang="en-US" altLang="zh-CN" sz="2800" dirty="0" err="1">
                <a:solidFill>
                  <a:schemeClr val="tx1"/>
                </a:solidFill>
              </a:rPr>
              <a:t>Ning</a:t>
            </a:r>
            <a:r>
              <a:rPr lang="en-US" altLang="zh-CN" sz="2800" dirty="0">
                <a:solidFill>
                  <a:schemeClr val="tx1"/>
                </a:solidFill>
              </a:rPr>
              <a:t> Yu from EI AC 09</a:t>
            </a:r>
          </a:p>
          <a:p>
            <a:pPr algn="r"/>
            <a:r>
              <a:rPr lang="en-US" altLang="zh-CN" sz="2800" dirty="0">
                <a:hlinkClick r:id="rId2"/>
              </a:rPr>
              <a:t>ningyu.hust@gmail.com</a:t>
            </a:r>
            <a:endParaRPr lang="en-US" altLang="zh-CN" sz="2800" dirty="0"/>
          </a:p>
          <a:p>
            <a:pPr algn="r"/>
            <a:r>
              <a:rPr lang="en-US" altLang="zh-CN" sz="2800" dirty="0">
                <a:solidFill>
                  <a:schemeClr val="tx1"/>
                </a:solidFill>
              </a:rPr>
              <a:t>supervised by Prof. </a:t>
            </a:r>
            <a:r>
              <a:rPr lang="en-US" altLang="zh-CN" sz="2800" dirty="0" err="1">
                <a:solidFill>
                  <a:schemeClr val="tx1"/>
                </a:solidFill>
              </a:rPr>
              <a:t>Wenyu</a:t>
            </a:r>
            <a:r>
              <a:rPr lang="en-US" altLang="zh-CN" sz="2800" dirty="0">
                <a:solidFill>
                  <a:schemeClr val="tx1"/>
                </a:solidFill>
              </a:rPr>
              <a:t> Liu</a:t>
            </a:r>
          </a:p>
          <a:p>
            <a:pPr algn="r"/>
            <a:endParaRPr lang="en-US" altLang="zh-CN" sz="2800" dirty="0"/>
          </a:p>
          <a:p>
            <a:pPr algn="r"/>
            <a:r>
              <a:rPr lang="en-US" altLang="zh-CN" sz="2400" dirty="0">
                <a:solidFill>
                  <a:schemeClr val="tx1"/>
                </a:solidFill>
              </a:rPr>
              <a:t>06/13/2013</a:t>
            </a:r>
          </a:p>
          <a:p>
            <a:pPr algn="r"/>
            <a:endParaRPr lang="en-US" altLang="zh-CN" sz="2800" dirty="0"/>
          </a:p>
          <a:p>
            <a:pPr algn="r"/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Robust Feature Points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Intra-frame </a:t>
            </a:r>
            <a:r>
              <a:rPr lang="en-US" altLang="zh-CN" dirty="0" err="1"/>
              <a:t>mutex</a:t>
            </a:r>
            <a:r>
              <a:rPr lang="en-US" altLang="zh-CN" dirty="0"/>
              <a:t> constraint</a:t>
            </a:r>
          </a:p>
          <a:p>
            <a:endParaRPr lang="en-US" altLang="zh-CN" dirty="0"/>
          </a:p>
          <a:p>
            <a:r>
              <a:rPr lang="en-US" altLang="zh-CN" dirty="0"/>
              <a:t>Inter-frame </a:t>
            </a:r>
            <a:r>
              <a:rPr lang="en-US" altLang="zh-CN" dirty="0" err="1"/>
              <a:t>mutex</a:t>
            </a:r>
            <a:r>
              <a:rPr lang="en-US" altLang="zh-CN" dirty="0"/>
              <a:t> constraint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76872"/>
            <a:ext cx="2628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429000"/>
            <a:ext cx="44481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Robust Feature Points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Maximal weighted clique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where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564904"/>
            <a:ext cx="43624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77072"/>
            <a:ext cx="25717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509120"/>
            <a:ext cx="33623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Robust Feature Points Selection</a:t>
            </a:r>
            <a:endParaRPr lang="zh-CN" altLang="en-US" dirty="0"/>
          </a:p>
        </p:txBody>
      </p:sp>
      <p:pic>
        <p:nvPicPr>
          <p:cNvPr id="4" name="图片 3" descr="robustpointscontribu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797" y="1157287"/>
            <a:ext cx="6943587" cy="5368057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/>
              <a:t>Robust Points Correspondences Discovery</a:t>
            </a:r>
            <a:endParaRPr lang="zh-CN" altLang="en-US" sz="36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8" y="1947863"/>
            <a:ext cx="90392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/>
              <a:t>Robust Points Correspondences Discovery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 consistency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Geometric consistency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92896"/>
            <a:ext cx="37528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77072"/>
            <a:ext cx="4838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8298" y="4725144"/>
            <a:ext cx="40957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1" dirty="0"/>
              <a:t>Robust Points Correspondences Discovery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Common visual pattern discovery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where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420888"/>
            <a:ext cx="34861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77072"/>
            <a:ext cx="4114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Motion and scale determination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Motion drift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Scaling determination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80853"/>
            <a:ext cx="1685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812926"/>
            <a:ext cx="2219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933056"/>
            <a:ext cx="37814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Experimental Results</a:t>
            </a:r>
            <a:endParaRPr lang="zh-CN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24744"/>
            <a:ext cx="6255382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Experimental Results</a:t>
            </a:r>
            <a:endParaRPr lang="zh-CN" alt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24743"/>
            <a:ext cx="5616624" cy="574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b="1" dirty="0"/>
              <a:t>Experimental Results</a:t>
            </a:r>
            <a:br>
              <a:rPr lang="en-US" altLang="zh-CN" b="1" dirty="0"/>
            </a:br>
            <a:r>
              <a:rPr lang="en-US" altLang="zh-CN" b="1" dirty="0"/>
              <a:t>—— Average Centre Location Error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118" y="2132856"/>
            <a:ext cx="7277282" cy="3369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Outline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Targets</a:t>
            </a:r>
          </a:p>
          <a:p>
            <a:r>
              <a:rPr lang="en-US" altLang="zh-CN" dirty="0"/>
              <a:t>Motivation</a:t>
            </a:r>
          </a:p>
          <a:p>
            <a:r>
              <a:rPr lang="en-US" altLang="zh-CN" dirty="0"/>
              <a:t>Framework</a:t>
            </a:r>
          </a:p>
          <a:p>
            <a:r>
              <a:rPr lang="en-US" altLang="zh-CN" dirty="0"/>
              <a:t>Robust Feature Points Selection</a:t>
            </a:r>
          </a:p>
          <a:p>
            <a:r>
              <a:rPr lang="en-US" altLang="zh-CN" dirty="0"/>
              <a:t>Robust Points Correspondences Discovery</a:t>
            </a:r>
          </a:p>
          <a:p>
            <a:r>
              <a:rPr lang="en-US" altLang="zh-CN" dirty="0"/>
              <a:t>Motion and Scale Determination</a:t>
            </a:r>
          </a:p>
          <a:p>
            <a:r>
              <a:rPr lang="en-US" altLang="zh-CN" dirty="0"/>
              <a:t>Experimental Results</a:t>
            </a:r>
          </a:p>
          <a:p>
            <a:r>
              <a:rPr lang="en-US" altLang="zh-CN" dirty="0"/>
              <a:t>Contributions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Experimental Results ——  failed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pic>
        <p:nvPicPr>
          <p:cNvPr id="8" name="图片 7" descr="022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832" y="1340768"/>
            <a:ext cx="2664000" cy="1998000"/>
          </a:xfrm>
          <a:prstGeom prst="rect">
            <a:avLst/>
          </a:prstGeom>
        </p:spPr>
      </p:pic>
      <p:pic>
        <p:nvPicPr>
          <p:cNvPr id="9" name="图片 8" descr="022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2780928"/>
            <a:ext cx="2664000" cy="1998000"/>
          </a:xfrm>
          <a:prstGeom prst="rect">
            <a:avLst/>
          </a:prstGeom>
        </p:spPr>
      </p:pic>
      <p:pic>
        <p:nvPicPr>
          <p:cNvPr id="10" name="图片 9" descr="022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2160" y="4221088"/>
            <a:ext cx="2664000" cy="199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Contributions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Challenges: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     Shape deformation —— OVERCOMED!</a:t>
            </a:r>
          </a:p>
          <a:p>
            <a:pPr>
              <a:buNone/>
            </a:pPr>
            <a:r>
              <a:rPr lang="en-US" altLang="zh-CN" dirty="0"/>
              <a:t>     Occlusion —— OVERCOMED!</a:t>
            </a:r>
          </a:p>
          <a:p>
            <a:pPr>
              <a:buNone/>
            </a:pPr>
            <a:r>
              <a:rPr lang="en-US" altLang="zh-CN" dirty="0"/>
              <a:t>     Heavy appearance changes —— OVERCOMED!</a:t>
            </a:r>
          </a:p>
          <a:p>
            <a:pPr>
              <a:buNone/>
            </a:pPr>
            <a:r>
              <a:rPr lang="en-US" altLang="zh-CN" dirty="0"/>
              <a:t>     Heavy illumination changes —— OVERCOMED!</a:t>
            </a:r>
          </a:p>
          <a:p>
            <a:pPr>
              <a:buNone/>
            </a:pPr>
            <a:r>
              <a:rPr lang="en-US" altLang="zh-CN" dirty="0"/>
              <a:t>     Motion blur —— </a:t>
            </a:r>
            <a:r>
              <a:rPr lang="en-US" altLang="zh-CN" dirty="0">
                <a:solidFill>
                  <a:srgbClr val="FF0000"/>
                </a:solidFill>
              </a:rPr>
              <a:t>WANTED!</a:t>
            </a:r>
          </a:p>
          <a:p>
            <a:pPr>
              <a:buNone/>
            </a:pPr>
            <a:r>
              <a:rPr lang="en-US" altLang="zh-CN" dirty="0"/>
              <a:t>     Background clutter —— OVERCOMED!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Contributions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Goals:</a:t>
            </a:r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     Accuracy —— COMPLETED!</a:t>
            </a:r>
          </a:p>
          <a:p>
            <a:pPr>
              <a:buNone/>
            </a:pPr>
            <a:r>
              <a:rPr lang="en-US" altLang="zh-CN" dirty="0"/>
              <a:t>     Robustness —— COMPLETED!</a:t>
            </a:r>
          </a:p>
          <a:p>
            <a:pPr>
              <a:buNone/>
            </a:pPr>
            <a:r>
              <a:rPr lang="en-US" altLang="zh-CN" dirty="0"/>
              <a:t>     Efficiency —— </a:t>
            </a:r>
            <a:r>
              <a:rPr lang="en-US" altLang="zh-CN" dirty="0">
                <a:solidFill>
                  <a:srgbClr val="FF0000"/>
                </a:solidFill>
              </a:rPr>
              <a:t>WANTED!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Deeply thank you for your time and listening!</a:t>
            </a:r>
          </a:p>
          <a:p>
            <a:endParaRPr lang="en-US" altLang="zh-CN" dirty="0"/>
          </a:p>
          <a:p>
            <a:r>
              <a:rPr lang="en-US" altLang="zh-CN" dirty="0"/>
              <a:t>Any questions?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Targets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5" name="图片 4" descr="0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843" y="3573016"/>
            <a:ext cx="2663957" cy="1997968"/>
          </a:xfrm>
          <a:prstGeom prst="rect">
            <a:avLst/>
          </a:prstGeom>
        </p:spPr>
      </p:pic>
      <p:pic>
        <p:nvPicPr>
          <p:cNvPr id="6" name="图片 5" descr="000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60128" y="1772816"/>
            <a:ext cx="2664000" cy="199800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3059832" y="4005064"/>
            <a:ext cx="2880320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What algorithm?</a:t>
            </a:r>
            <a:endParaRPr lang="zh-CN" altLang="en-US" dirty="0"/>
          </a:p>
        </p:txBody>
      </p:sp>
      <p:pic>
        <p:nvPicPr>
          <p:cNvPr id="8" name="图片 7" descr="002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8184" y="3573016"/>
            <a:ext cx="2664000" cy="199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Targets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Challenges:</a:t>
            </a:r>
          </a:p>
          <a:p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Shape deformation</a:t>
            </a:r>
          </a:p>
          <a:p>
            <a:pPr>
              <a:buNone/>
            </a:pPr>
            <a:r>
              <a:rPr lang="en-US" altLang="zh-CN" sz="2000" dirty="0"/>
              <a:t>      Occlusion</a:t>
            </a:r>
          </a:p>
          <a:p>
            <a:pPr>
              <a:buNone/>
            </a:pPr>
            <a:r>
              <a:rPr lang="en-US" altLang="zh-CN" sz="2000" dirty="0"/>
              <a:t>      Heavy appearance changes</a:t>
            </a:r>
          </a:p>
          <a:p>
            <a:pPr>
              <a:buNone/>
            </a:pPr>
            <a:r>
              <a:rPr lang="en-US" altLang="zh-CN" sz="2000" dirty="0"/>
              <a:t>      Heavy illumination changes</a:t>
            </a:r>
          </a:p>
          <a:p>
            <a:pPr>
              <a:buNone/>
            </a:pPr>
            <a:r>
              <a:rPr lang="en-US" altLang="zh-CN" sz="2000" dirty="0"/>
              <a:t>      Motion blur</a:t>
            </a:r>
          </a:p>
          <a:p>
            <a:pPr>
              <a:buNone/>
            </a:pPr>
            <a:r>
              <a:rPr lang="en-US" altLang="zh-CN" sz="2000" dirty="0"/>
              <a:t>      Background clutter</a:t>
            </a:r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r>
              <a:rPr lang="en-US" altLang="zh-CN" sz="2000" dirty="0"/>
              <a:t>Trade-off:</a:t>
            </a:r>
          </a:p>
          <a:p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Plasticity</a:t>
            </a:r>
          </a:p>
          <a:p>
            <a:pPr>
              <a:buNone/>
            </a:pPr>
            <a:r>
              <a:rPr lang="en-US" altLang="zh-CN" sz="2000" dirty="0"/>
              <a:t>      Stability</a:t>
            </a:r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r>
              <a:rPr lang="en-US" altLang="zh-CN" sz="2000" dirty="0"/>
              <a:t>Goals:</a:t>
            </a:r>
          </a:p>
          <a:p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Accuracy</a:t>
            </a:r>
          </a:p>
          <a:p>
            <a:pPr>
              <a:buNone/>
            </a:pPr>
            <a:r>
              <a:rPr lang="en-US" altLang="zh-CN" sz="2000" dirty="0"/>
              <a:t>      Robustness</a:t>
            </a:r>
          </a:p>
          <a:p>
            <a:pPr>
              <a:buNone/>
            </a:pPr>
            <a:r>
              <a:rPr lang="en-US" altLang="zh-CN" sz="2000" dirty="0"/>
              <a:t>      Efficiency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Motivation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>
              <a:buNone/>
            </a:pPr>
            <a:endParaRPr lang="en-US" altLang="zh-CN" sz="2400" dirty="0"/>
          </a:p>
          <a:p>
            <a:r>
              <a:rPr lang="en-US" altLang="zh-CN" sz="2400" dirty="0"/>
              <a:t>S. </a:t>
            </a:r>
            <a:r>
              <a:rPr lang="en-US" altLang="zh-CN" sz="2400" dirty="0" err="1"/>
              <a:t>Gu</a:t>
            </a:r>
            <a:r>
              <a:rPr lang="en-US" altLang="zh-CN" sz="2400" dirty="0"/>
              <a:t>, Y. Zhang and C. </a:t>
            </a:r>
            <a:r>
              <a:rPr lang="en-US" altLang="zh-CN" sz="2400" dirty="0" err="1"/>
              <a:t>Tomasi</a:t>
            </a:r>
            <a:r>
              <a:rPr lang="en-US" altLang="zh-CN" sz="2400" dirty="0"/>
              <a:t>. Efficient Visual Object Tracking with Online Nearest Neighbor Classifier. In ACCV, 2010.:</a:t>
            </a:r>
          </a:p>
          <a:p>
            <a:endParaRPr lang="zh-CN" altLang="zh-CN" sz="2400" dirty="0"/>
          </a:p>
          <a:p>
            <a:pPr>
              <a:buNone/>
            </a:pPr>
            <a:r>
              <a:rPr lang="en-US" altLang="zh-CN" sz="2400" dirty="0"/>
              <a:t>    SIFT feature points —— too local!</a:t>
            </a:r>
          </a:p>
          <a:p>
            <a:pPr>
              <a:buNone/>
            </a:pPr>
            <a:r>
              <a:rPr lang="en-US" altLang="zh-CN" sz="2400" dirty="0"/>
              <a:t>+ Nearest neighbor </a:t>
            </a:r>
            <a:r>
              <a:rPr lang="en-US" altLang="zh-CN" sz="2400" dirty="0" err="1"/>
              <a:t>classifer</a:t>
            </a:r>
            <a:r>
              <a:rPr lang="en-US" altLang="zh-CN" sz="2400" dirty="0"/>
              <a:t> —— not robust! space-consuming!</a:t>
            </a:r>
          </a:p>
          <a:p>
            <a:pPr>
              <a:buNone/>
            </a:pPr>
            <a:r>
              <a:rPr lang="en-US" altLang="zh-CN" sz="2400" dirty="0"/>
              <a:t>+ Efficient </a:t>
            </a:r>
            <a:r>
              <a:rPr lang="en-US" altLang="zh-CN" sz="2400" dirty="0" err="1"/>
              <a:t>subwindow</a:t>
            </a:r>
            <a:r>
              <a:rPr lang="en-US" altLang="zh-CN" sz="2400" dirty="0"/>
              <a:t> search —— simple but still time-consuming!</a:t>
            </a:r>
            <a:endParaRPr lang="en-US" altLang="zh-CN" sz="2400" i="1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Motivation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2800" dirty="0"/>
              <a:t>Select the most robust feature points, motivated by T. Ma in CVPR 2010</a:t>
            </a:r>
          </a:p>
          <a:p>
            <a:pPr>
              <a:buNone/>
            </a:pPr>
            <a:r>
              <a:rPr lang="en-US" altLang="zh-CN" sz="2800" dirty="0"/>
              <a:t>     —— overcome occlusion and background clutter!</a:t>
            </a:r>
          </a:p>
          <a:p>
            <a:pPr>
              <a:buNone/>
            </a:pPr>
            <a:r>
              <a:rPr lang="en-US" altLang="zh-CN" sz="2800" dirty="0"/>
              <a:t>           + lower time complexity!</a:t>
            </a:r>
          </a:p>
          <a:p>
            <a:r>
              <a:rPr lang="en-US" altLang="zh-CN" sz="2800" dirty="0"/>
              <a:t>Feature information + geometric information</a:t>
            </a:r>
          </a:p>
          <a:p>
            <a:pPr>
              <a:buNone/>
            </a:pPr>
            <a:r>
              <a:rPr lang="en-US" altLang="zh-CN" sz="2800" dirty="0"/>
              <a:t>     —— no longer local!</a:t>
            </a:r>
          </a:p>
          <a:p>
            <a:r>
              <a:rPr lang="en-US" altLang="zh-CN" sz="2800" dirty="0"/>
              <a:t>Points correspondences matching, motivated by H. Liu in CVPR 2010</a:t>
            </a:r>
          </a:p>
          <a:p>
            <a:pPr>
              <a:buNone/>
            </a:pPr>
            <a:r>
              <a:rPr lang="en-US" altLang="zh-CN" sz="2800" dirty="0"/>
              <a:t>     —— generative approach instead of discriminative one!</a:t>
            </a:r>
          </a:p>
          <a:p>
            <a:pPr>
              <a:buNone/>
            </a:pPr>
            <a:r>
              <a:rPr lang="en-US" altLang="zh-CN" sz="2800" dirty="0"/>
              <a:t>     —— lower space complexity!</a:t>
            </a:r>
          </a:p>
          <a:p>
            <a:r>
              <a:rPr lang="en-US" altLang="zh-CN" sz="2800" dirty="0"/>
              <a:t>One-step oriented drift</a:t>
            </a:r>
          </a:p>
          <a:p>
            <a:pPr>
              <a:buNone/>
            </a:pPr>
            <a:r>
              <a:rPr lang="en-US" altLang="zh-CN" sz="2800" dirty="0"/>
              <a:t>     —— no filters! no iterations!</a:t>
            </a:r>
          </a:p>
          <a:p>
            <a:pPr>
              <a:buNone/>
            </a:pPr>
            <a:r>
              <a:rPr lang="en-US" altLang="zh-CN" sz="2800" dirty="0"/>
              <a:t>     —— simple but accurate!</a:t>
            </a:r>
          </a:p>
          <a:p>
            <a:r>
              <a:rPr lang="en-US" altLang="zh-CN" sz="2800" dirty="0"/>
              <a:t>Sample reservoir clustering, motivate by J. Shi in PAMI 2000</a:t>
            </a:r>
          </a:p>
          <a:p>
            <a:pPr>
              <a:buNone/>
            </a:pPr>
            <a:r>
              <a:rPr lang="en-US" altLang="zh-CN" sz="2800" dirty="0"/>
              <a:t>     —— more robust! Trade-off between plasticity and stability!</a:t>
            </a:r>
          </a:p>
          <a:p>
            <a:pPr>
              <a:buNone/>
            </a:pPr>
            <a:r>
              <a:rPr lang="en-US" altLang="zh-CN" sz="2800" dirty="0"/>
              <a:t>     —— overcome shape deformation , appearance changes and                                                  	illumination changes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Framework</a:t>
            </a:r>
            <a:endParaRPr lang="zh-CN" altLang="en-US" b="1" dirty="0"/>
          </a:p>
        </p:txBody>
      </p:sp>
      <p:pic>
        <p:nvPicPr>
          <p:cNvPr id="4" name="图片 3" descr="displa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124744"/>
            <a:ext cx="7920880" cy="557086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Framework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 numCol="2">
            <a:normAutofit/>
          </a:bodyPr>
          <a:lstStyle/>
          <a:p>
            <a:r>
              <a:rPr lang="en-US" altLang="zh-CN" sz="2400" dirty="0"/>
              <a:t>Characteristics:</a:t>
            </a:r>
          </a:p>
          <a:p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tracking-by-correspondences framework</a:t>
            </a:r>
          </a:p>
          <a:p>
            <a:pPr>
              <a:buNone/>
            </a:pPr>
            <a:r>
              <a:rPr lang="en-US" altLang="zh-CN" sz="2400" dirty="0"/>
              <a:t>     generative approach</a:t>
            </a:r>
          </a:p>
          <a:p>
            <a:pPr>
              <a:buNone/>
            </a:pPr>
            <a:r>
              <a:rPr lang="en-US" altLang="zh-CN" sz="2400" dirty="0"/>
              <a:t>     adaptively-selected appearances</a:t>
            </a:r>
          </a:p>
          <a:p>
            <a:pPr>
              <a:buNone/>
            </a:pPr>
            <a:r>
              <a:rPr lang="en-US" altLang="zh-CN" sz="2400" dirty="0"/>
              <a:t>     one-step oriented motion model</a:t>
            </a:r>
          </a:p>
          <a:p>
            <a:pPr>
              <a:buNone/>
            </a:pPr>
            <a:r>
              <a:rPr lang="en-US" altLang="zh-CN" sz="2400" dirty="0"/>
              <a:t>     online clustered sample reservoir</a:t>
            </a:r>
          </a:p>
          <a:p>
            <a:r>
              <a:rPr lang="en-US" altLang="zh-CN" sz="2400" dirty="0"/>
              <a:t>Key techniques:</a:t>
            </a:r>
          </a:p>
          <a:p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maximal weighted clique</a:t>
            </a:r>
          </a:p>
          <a:p>
            <a:pPr>
              <a:buNone/>
            </a:pPr>
            <a:r>
              <a:rPr lang="en-US" altLang="zh-CN" sz="2400" dirty="0"/>
              <a:t>     common pattern discovery</a:t>
            </a:r>
          </a:p>
          <a:p>
            <a:pPr>
              <a:buNone/>
            </a:pPr>
            <a:r>
              <a:rPr lang="en-US" altLang="zh-CN" sz="2400" dirty="0"/>
              <a:t>     graph clustering</a:t>
            </a:r>
          </a:p>
          <a:p>
            <a:pPr>
              <a:buNone/>
            </a:pPr>
            <a:r>
              <a:rPr lang="en-US" altLang="zh-CN" sz="2400" dirty="0"/>
              <a:t>    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/>
              <a:t>Robust Feature Points Selection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Feature similarity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Geometric similarity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33718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192885"/>
            <a:ext cx="32385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5013176"/>
            <a:ext cx="3752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462</Words>
  <Application>Microsoft Office PowerPoint</Application>
  <PresentationFormat>On-screen Show (4:3)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宋体</vt:lpstr>
      <vt:lpstr>Arial</vt:lpstr>
      <vt:lpstr>Calibri</vt:lpstr>
      <vt:lpstr>Office 主题</vt:lpstr>
      <vt:lpstr>Robust Feature Points Correspondences for Visual Object Tracking</vt:lpstr>
      <vt:lpstr>Outline</vt:lpstr>
      <vt:lpstr>Targets</vt:lpstr>
      <vt:lpstr>Targets</vt:lpstr>
      <vt:lpstr>Motivation</vt:lpstr>
      <vt:lpstr>Motivation</vt:lpstr>
      <vt:lpstr>Framework</vt:lpstr>
      <vt:lpstr>Framework</vt:lpstr>
      <vt:lpstr>Robust Feature Points Selection</vt:lpstr>
      <vt:lpstr>Robust Feature Points Selection</vt:lpstr>
      <vt:lpstr>Robust Feature Points Selection</vt:lpstr>
      <vt:lpstr>Robust Feature Points Selection</vt:lpstr>
      <vt:lpstr>Robust Points Correspondences Discovery</vt:lpstr>
      <vt:lpstr>Robust Points Correspondences Discovery</vt:lpstr>
      <vt:lpstr>Robust Points Correspondences Discovery</vt:lpstr>
      <vt:lpstr>Motion and scale determination</vt:lpstr>
      <vt:lpstr>Experimental Results</vt:lpstr>
      <vt:lpstr>Experimental Results</vt:lpstr>
      <vt:lpstr>Experimental Results —— Average Centre Location Error</vt:lpstr>
      <vt:lpstr>Experimental Results ——  failed</vt:lpstr>
      <vt:lpstr>Contributions</vt:lpstr>
      <vt:lpstr>Contributions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Feature Points Correspondences for Visual Object Tracking</dc:title>
  <dc:creator>Leo Yu</dc:creator>
  <cp:lastModifiedBy>Ning Yu</cp:lastModifiedBy>
  <cp:revision>6</cp:revision>
  <dcterms:created xsi:type="dcterms:W3CDTF">2013-04-18T01:56:44Z</dcterms:created>
  <dcterms:modified xsi:type="dcterms:W3CDTF">2017-11-02T00:01:36Z</dcterms:modified>
</cp:coreProperties>
</file>