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5289" autoAdjust="0"/>
  </p:normalViewPr>
  <p:slideViewPr>
    <p:cSldViewPr snapToGrid="0">
      <p:cViewPr varScale="1">
        <p:scale>
          <a:sx n="82" d="100"/>
          <a:sy n="82" d="100"/>
        </p:scale>
        <p:origin x="819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4411-0CE6-4754-B9CD-41E5908BC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8FFD1-0274-4162-BE66-D62CA212B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F66F7-5D39-4A92-ABB6-2A12A2F0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AC368-1C11-4752-92E8-32DEFE51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6B6E9-73E7-4A7D-B325-8B750F3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9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8705-DB82-4158-AA9D-E5B46582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450D5-47D7-46E6-8E4E-3AB5E83C8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7E50A-EFB1-4D04-95F0-FABD9167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7EAA-B55E-4F2E-AF81-4E4102AA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65BF5-BBF9-458A-B347-2CBF488E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3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BD9D7-5E6E-4C69-B642-400397F56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082B3-FB9F-4BEB-B959-DB167B8D5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5D3AB-30A4-42BA-9D9B-09507B31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7A525-F458-418D-AD38-BC010B1F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07FCF-DED4-4EC6-9036-B093525A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3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D080-C57A-4E28-AA73-4E870C3F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5A258-010D-4DD9-8A76-242502305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5A4B-E6E0-4152-9FD1-159B1FF8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F2B81-1EDB-4773-8944-AB5D71FD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2041A-FAFB-4AB7-9CD1-A9AAD749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C163-0B29-455A-B54A-6070BCBA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950EE-572B-4087-A30A-DD1A547B4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3D7DC-0CE2-4CB8-AD4C-927F06C0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34F13-594C-4683-B170-B0675946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F648-4ED8-43D0-8760-2F175B0B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5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4654-0277-49BB-AF58-14D59B50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0E59-60C8-4A1D-A99D-5227DD3BB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5CD42-9D2B-47D1-B360-FB2460163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0B722-DAC6-4DAB-B791-5653EFD8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F9EFC-8697-4780-B29B-0F8AE6AA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1A6E6-82B7-4E3A-B3D1-DB83F7A0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3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2A65-E6DA-4469-9071-4DBC4DE6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9133C-11D0-4EF7-84A5-D584A3B59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77604-7669-4E0A-B258-BE0DECAAD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7A4D-7BE8-447D-980F-DF3EFA348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41DE7-54BC-4229-9412-479DAA94C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C666E-A311-46E4-887F-809748FC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2DEDE-C4BA-464B-9604-E8BE63EA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BD7D05-4CD4-439D-91C7-540BAEC9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1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397B-4577-4949-9590-46F17B4F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B0A7A-B8F1-453E-BC78-1029F037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8C8F3-13E6-498B-85BA-118AD34C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CE6C0-4221-42E7-AA4B-E6727F78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5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D457D-8211-4B6E-A3FF-CF23774F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DF349-682E-458E-8CEE-BD079095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933E3-EE66-4DE7-9CC8-1EB8F57A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0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CC67-6841-4715-B0EA-882D7F8CC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D58F3-2D50-4AEC-A3DD-81BABAB6A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97669-564D-4D5F-A448-FC83A4DDC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F57FB-E84C-4ED7-9F44-D98B2D0B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D3404-5E44-4600-B359-6C20730F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8A0A2-41F5-481F-BE22-160DA542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9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E697-9957-4EE7-B7FE-225984DF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B60E7-44F8-40E8-82BE-0B249EA5C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A4FFB-9EF0-4E58-AEF1-2649AE48D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0E6DB-053D-44A9-8117-2149BA3B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38802-D312-4E79-AEBF-C3719EEC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85990-9E9B-4F12-839D-FB8CA5E5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7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62B1E-C94B-42EA-BBB9-1B0EE28B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75D3A-7543-4F06-B602-C8F071DAF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218F8-616F-44EE-A1C2-2FA8FD1D1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9492A-6C5B-48E7-873A-FDECDB169B5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680C0-ABA5-465F-BFB1-C2FFE6337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3A98-97AC-411A-B981-EA585E157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5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F6848D-C200-4317-B4D0-55EC1B82F833}"/>
                  </a:ext>
                </a:extLst>
              </p:cNvPr>
              <p:cNvSpPr txBox="1"/>
              <p:nvPr/>
            </p:nvSpPr>
            <p:spPr>
              <a:xfrm>
                <a:off x="1030884" y="243512"/>
                <a:ext cx="9704248" cy="63709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Values: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𝑚𝑜𝑑𝑢𝑙𝑒𝑠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𝑡𝑖𝑚𝑒𝑠𝑙𝑜𝑡𝑠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𝑚𝑜𝑑𝑢𝑙𝑒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𝑠𝑒𝑐𝑡𝑖𝑜𝑛𝑎𝑙𝑠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𝑐𝑢𝑟𝑟𝑖𝑐𝑢𝑙𝑢𝑚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𝑑𝑎𝑦𝑠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𝑤𝑒𝑒𝑘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Data scraped: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𝑝𝑟𝑒𝑟𝑒𝑞𝑢𝑖𝑠𝑖𝑡𝑒𝑠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𝑝𝑟𝑒𝑐𝑙𝑢𝑠𝑖𝑜𝑛𝑠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𝑡𝑖𝑚𝑒𝑠𝑙𝑜𝑡𝑠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𝑒𝑥𝑎𝑚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𝑡𝑖𝑚𝑒𝑠𝑙𝑜𝑡𝑠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User input: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𝑚𝑜𝑑𝑢𝑙𝑒𝑠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𝑡𝑎𝑘𝑒𝑛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𝑚𝑜𝑑𝑢𝑙𝑒𝑠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𝑤𝑎𝑛𝑡𝑒𝑑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𝑟𝑎𝑛𝑘𝑒𝑑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𝑒𝑎𝑟𝑙𝑦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r>
                  <a:rPr lang="en-US" dirty="0">
                    <a:latin typeface="Cambria Math" panose="02040503050406030204" pitchFamily="18" charset="0"/>
                  </a:rPr>
                  <a:t>Output: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𝑚𝑜𝑑𝑢𝑙𝑒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𝑠𝑒𝑐𝑡𝑖𝑜𝑛𝑎𝑙𝑠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𝑡𝑎𝑘𝑒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𝑚𝑜𝑑𝑢𝑙𝑒𝑠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𝑡𝑎𝑘𝑒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𝑦𝑜𝑢𝑟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𝑡𝑖𝑚𝑒𝑡𝑎𝑏𝑙𝑒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𝑠𝑐h𝑜𝑜𝑙𝑖𝑛𝑔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𝑑𝑎𝑦𝑠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𝑤𝑒𝑒𝑘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F6848D-C200-4317-B4D0-55EC1B82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84" y="243512"/>
                <a:ext cx="9704248" cy="6370975"/>
              </a:xfrm>
              <a:prstGeom prst="rect">
                <a:avLst/>
              </a:prstGeom>
              <a:blipFill>
                <a:blip r:embed="rId2"/>
                <a:stretch>
                  <a:fillRect l="-1445" t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74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/>
              <p:nvPr/>
            </p:nvSpPr>
            <p:spPr>
              <a:xfrm>
                <a:off x="797916" y="401870"/>
                <a:ext cx="891685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latin typeface="Cambria Math" panose="02040503050406030204" pitchFamily="18" charset="0"/>
                  </a:rPr>
                  <a:t>Weights: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𝑢𝑡𝑖𝑙𝑖𝑡𝑦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𝑢𝑡𝑖𝑙𝑖𝑡𝑦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𝑚𝑜𝑑𝑢𝑙𝑒𝑠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𝑓𝑢𝑛𝑐𝑡𝑖𝑜𝑛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h𝑜𝑢𝑟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𝑒𝑎𝑟𝑙𝑖𝑛𝑒𝑠𝑠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h𝑜𝑢𝑟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𝑙𝑎𝑡𝑒𝑛𝑒𝑠𝑠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𝑓𝑟𝑒𝑒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𝑑𝑎𝑦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16" y="401870"/>
                <a:ext cx="8916856" cy="3416320"/>
              </a:xfrm>
              <a:prstGeom prst="rect">
                <a:avLst/>
              </a:prstGeom>
              <a:blipFill>
                <a:blip r:embed="rId2"/>
                <a:stretch>
                  <a:fillRect l="-1094" t="-1429" b="-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10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8A96-CC8D-4823-8FFF-F34ACC83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Module-Sectionals Converter “MSC”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19E840-CDD7-4182-BF0E-B6D0477D6468}"/>
                  </a:ext>
                </a:extLst>
              </p:cNvPr>
              <p:cNvSpPr txBox="1"/>
              <p:nvPr/>
            </p:nvSpPr>
            <p:spPr>
              <a:xfrm>
                <a:off x="1912052" y="2448748"/>
                <a:ext cx="706155" cy="12454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𝑚𝑜𝑑𝑀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19E840-CDD7-4182-BF0E-B6D0477D6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052" y="2448748"/>
                <a:ext cx="706155" cy="12454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C7F676-2D28-4931-A37A-31208804E5B6}"/>
                  </a:ext>
                </a:extLst>
              </p:cNvPr>
              <p:cNvSpPr txBox="1"/>
              <p:nvPr/>
            </p:nvSpPr>
            <p:spPr>
              <a:xfrm>
                <a:off x="9395413" y="2111291"/>
                <a:ext cx="1465337" cy="1786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𝑠𝑒𝑐𝑡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𝑠𝑒𝑐𝑡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𝑠𝑒𝑐𝑡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𝑠𝑒𝑐𝑡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𝑠𝑒𝑐𝑡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𝑠𝑒𝑐𝑡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C7F676-2D28-4931-A37A-31208804E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413" y="2111291"/>
                <a:ext cx="1465337" cy="1786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92CE949B-DC92-456A-A5A3-E3730C5C64BC}"/>
              </a:ext>
            </a:extLst>
          </p:cNvPr>
          <p:cNvSpPr/>
          <p:nvPr/>
        </p:nvSpPr>
        <p:spPr>
          <a:xfrm>
            <a:off x="4836306" y="2014845"/>
            <a:ext cx="1974405" cy="8678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9F400B-57A4-4FE3-BDB4-760F40A6F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02271"/>
              </p:ext>
            </p:extLst>
          </p:nvPr>
        </p:nvGraphicFramePr>
        <p:xfrm>
          <a:off x="4739050" y="3290867"/>
          <a:ext cx="2250451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493">
                  <a:extLst>
                    <a:ext uri="{9D8B030D-6E8A-4147-A177-3AD203B41FA5}">
                      <a16:colId xmlns:a16="http://schemas.microsoft.com/office/drawing/2014/main" val="77559953"/>
                    </a:ext>
                  </a:extLst>
                </a:gridCol>
                <a:gridCol w="321493">
                  <a:extLst>
                    <a:ext uri="{9D8B030D-6E8A-4147-A177-3AD203B41FA5}">
                      <a16:colId xmlns:a16="http://schemas.microsoft.com/office/drawing/2014/main" val="3726836795"/>
                    </a:ext>
                  </a:extLst>
                </a:gridCol>
                <a:gridCol w="321493">
                  <a:extLst>
                    <a:ext uri="{9D8B030D-6E8A-4147-A177-3AD203B41FA5}">
                      <a16:colId xmlns:a16="http://schemas.microsoft.com/office/drawing/2014/main" val="2876572557"/>
                    </a:ext>
                  </a:extLst>
                </a:gridCol>
                <a:gridCol w="321493">
                  <a:extLst>
                    <a:ext uri="{9D8B030D-6E8A-4147-A177-3AD203B41FA5}">
                      <a16:colId xmlns:a16="http://schemas.microsoft.com/office/drawing/2014/main" val="1798931866"/>
                    </a:ext>
                  </a:extLst>
                </a:gridCol>
                <a:gridCol w="321493">
                  <a:extLst>
                    <a:ext uri="{9D8B030D-6E8A-4147-A177-3AD203B41FA5}">
                      <a16:colId xmlns:a16="http://schemas.microsoft.com/office/drawing/2014/main" val="2603508435"/>
                    </a:ext>
                  </a:extLst>
                </a:gridCol>
                <a:gridCol w="321493">
                  <a:extLst>
                    <a:ext uri="{9D8B030D-6E8A-4147-A177-3AD203B41FA5}">
                      <a16:colId xmlns:a16="http://schemas.microsoft.com/office/drawing/2014/main" val="4050543058"/>
                    </a:ext>
                  </a:extLst>
                </a:gridCol>
                <a:gridCol w="321493">
                  <a:extLst>
                    <a:ext uri="{9D8B030D-6E8A-4147-A177-3AD203B41FA5}">
                      <a16:colId xmlns:a16="http://schemas.microsoft.com/office/drawing/2014/main" val="3515887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64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92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41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9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873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45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/>
              <p:nvPr/>
            </p:nvSpPr>
            <p:spPr>
              <a:xfrm>
                <a:off x="797916" y="401870"/>
                <a:ext cx="8916856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latin typeface="Cambria Math" panose="02040503050406030204" pitchFamily="18" charset="0"/>
                  </a:rPr>
                  <a:t>Constraints: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𝑜𝑛𝑙𝑦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𝑚𝑜𝑑𝑢𝑙𝑒𝑠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𝑤𝑎𝑛𝑡𝑒𝑑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𝑡𝑎𝑘𝑒𝑛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 2,…,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𝑚𝑜𝑑𝑢𝑙𝑒𝑠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𝑠h𝑜𝑢𝑙𝑑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𝑤𝑖𝑡h𝑖𝑛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𝑒𝑥𝑎𝑚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𝑑𝑎𝑡𝑒𝑠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𝑠h𝑜𝑢𝑙𝑑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𝑐𝑙𝑎𝑠h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22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𝑡𝑖𝑚𝑒𝑠𝑙𝑜𝑡𝑠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):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 ∀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 …, 22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ea typeface="Cambria Math" panose="02040503050406030204" pitchFamily="18" charset="0"/>
                  </a:rPr>
                  <a:t>Only 1 sectional should be taken for each module: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,: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𝑀𝑜𝑑𝑢𝑙𝑒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1,2,…,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ea typeface="Cambria Math" panose="02040503050406030204" pitchFamily="18" charset="0"/>
                  </a:rPr>
                  <a:t>Only select wanted modules: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16" y="401870"/>
                <a:ext cx="8916856" cy="5632311"/>
              </a:xfrm>
              <a:prstGeom prst="rect">
                <a:avLst/>
              </a:prstGeom>
              <a:blipFill>
                <a:blip r:embed="rId2"/>
                <a:stretch>
                  <a:fillRect l="-1094" t="-866" b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24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/>
              <p:nvPr/>
            </p:nvSpPr>
            <p:spPr>
              <a:xfrm>
                <a:off x="815388" y="34320"/>
                <a:ext cx="8916856" cy="6789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latin typeface="Cambria Math" panose="02040503050406030204" pitchFamily="18" charset="0"/>
                  </a:rPr>
                  <a:t>Constraints: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𝑒𝑛𝑠𝑢𝑟𝑒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𝑡𝑖𝑚𝑒𝑡𝑎𝑏𝑙𝑒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:,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 2, …,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 ∀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2, …,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𝑔𝑒𝑛𝑒𝑟𝑎𝑡𝑖𝑛𝑔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𝑑𝑎𝑦𝑠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𝑔𝑜𝑖𝑛𝑔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𝑠𝑐h𝑜𝑜𝑙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1,2,…,15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×15</m:t>
                          </m:r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6, 17, …, 30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×15</m:t>
                          </m:r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31, 32, …, 45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×15</m:t>
                          </m:r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𝑇h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×15</m:t>
                          </m:r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×15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88" y="34320"/>
                <a:ext cx="8916856" cy="6789359"/>
              </a:xfrm>
              <a:prstGeom prst="rect">
                <a:avLst/>
              </a:prstGeom>
              <a:blipFill>
                <a:blip r:embed="rId2"/>
                <a:stretch>
                  <a:fillRect l="-1094" t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13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/>
              <p:nvPr/>
            </p:nvSpPr>
            <p:spPr>
              <a:xfrm>
                <a:off x="815388" y="34320"/>
                <a:ext cx="8916856" cy="5312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latin typeface="Cambria Math" panose="02040503050406030204" pitchFamily="18" charset="0"/>
                  </a:rPr>
                  <a:t>Constraints: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𝑠h𝑜𝑢𝑙𝑑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h𝑜𝑢𝑟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𝑙𝑢𝑛𝑐h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𝑑𝑎𝑦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3, 4, 5, 6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]≤3</m:t>
                          </m:r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18, 19, 20, 21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]≤3</m:t>
                          </m:r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33, 34, 35, 36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]≤3</m:t>
                          </m:r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48, 49, 50, 51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𝑇h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]≤3</m:t>
                          </m:r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63, 64, 65, 66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]≤3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88" y="34320"/>
                <a:ext cx="8916856" cy="5312032"/>
              </a:xfrm>
              <a:prstGeom prst="rect">
                <a:avLst/>
              </a:prstGeom>
              <a:blipFill>
                <a:blip r:embed="rId2"/>
                <a:stretch>
                  <a:fillRect l="-1094" t="-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33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/>
              <p:nvPr/>
            </p:nvSpPr>
            <p:spPr>
              <a:xfrm>
                <a:off x="815388" y="34320"/>
                <a:ext cx="8916856" cy="4895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latin typeface="Cambria Math" panose="02040503050406030204" pitchFamily="18" charset="0"/>
                  </a:rPr>
                  <a:t>Constraints: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𝑚𝑜𝑑𝑢𝑙𝑒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𝑝𝑟𝑒𝑟𝑒𝑞𝑢𝑖𝑠𝑖𝑡𝑒𝑠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𝑚𝑢𝑠𝑡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𝑠𝑎𝑡𝑖𝑠𝑓𝑖𝑒𝑑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: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: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2, …,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𝑚𝑜𝑑𝑢𝑙𝑒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𝑝𝑟𝑒𝑐𝑙𝑢𝑠𝑖𝑜𝑛𝑠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𝑠𝑎𝑡𝑖𝑠𝑓𝑖𝑒𝑑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𝑡𝑎𝑘𝑒𝑛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: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2, …,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Objective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=1,2,..,,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𝑢𝑡𝑖𝑙𝑖𝑡𝑦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=1,2,..,,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𝑑𝑎𝑦𝑐𝑜𝑠𝑡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=1,2,..,,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88" y="34320"/>
                <a:ext cx="8916856" cy="4895956"/>
              </a:xfrm>
              <a:prstGeom prst="rect">
                <a:avLst/>
              </a:prstGeom>
              <a:blipFill>
                <a:blip r:embed="rId2"/>
                <a:stretch>
                  <a:fillRect l="-1094" t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63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354</Words>
  <Application>Microsoft Office PowerPoint</Application>
  <PresentationFormat>Widescreen</PresentationFormat>
  <Paragraphs>111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Our Module-Sectionals Converter “MSC”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Ning Yu</dc:creator>
  <cp:lastModifiedBy>Yu Ning</cp:lastModifiedBy>
  <cp:revision>30</cp:revision>
  <dcterms:created xsi:type="dcterms:W3CDTF">2017-11-10T05:59:47Z</dcterms:created>
  <dcterms:modified xsi:type="dcterms:W3CDTF">2017-11-22T06:53:45Z</dcterms:modified>
</cp:coreProperties>
</file>